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5" r:id="rId3"/>
    <p:sldId id="266" r:id="rId4"/>
    <p:sldId id="267" r:id="rId5"/>
    <p:sldId id="268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12" autoAdjust="0"/>
    <p:restoredTop sz="94671" autoAdjust="0"/>
  </p:normalViewPr>
  <p:slideViewPr>
    <p:cSldViewPr>
      <p:cViewPr varScale="1">
        <p:scale>
          <a:sx n="70" d="100"/>
          <a:sy n="70" d="100"/>
        </p:scale>
        <p:origin x="143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19/11/2016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19/11/2016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19/11/2016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19/11/2016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40030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300" b="1" smtClean="0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300" b="1" baseline="0" smtClean="0">
                <a:solidFill>
                  <a:schemeClr val="tx2"/>
                </a:solidFill>
                <a:latin typeface="Cambria" panose="02040503050406030204" pitchFamily="18" charset="0"/>
              </a:rPr>
              <a:t> trình Java trong 4 tuần</a:t>
            </a:r>
            <a:endParaRPr lang="en-US" sz="1300" b="1" baseline="0" smtClean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17249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 smtClean="0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19/11/2016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19/11/2016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19/11/2016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19/11/2016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19/11/2016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19/11/2016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19/11/2016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19/11/2016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itle 1"/>
          <p:cNvSpPr txBox="1">
            <a:spLocks/>
          </p:cNvSpPr>
          <p:nvPr/>
        </p:nvSpPr>
        <p:spPr bwMode="auto">
          <a:xfrm>
            <a:off x="381000" y="2133600"/>
            <a:ext cx="8382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Cách sử dụng ArrayList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810000" y="1295400"/>
            <a:ext cx="14350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>
                <a:latin typeface="Cambria" panose="02040503050406030204" pitchFamily="18" charset="0"/>
              </a:rPr>
              <a:t>Bài Học</a:t>
            </a:r>
            <a:endParaRPr lang="en-US" sz="2800" b="1">
              <a:latin typeface="Cambria" panose="02040503050406030204" pitchFamily="18" charset="0"/>
            </a:endParaRPr>
          </a:p>
        </p:txBody>
      </p:sp>
      <p:pic>
        <p:nvPicPr>
          <p:cNvPr id="1026" name="Picture 2" descr="Image result for java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16" r="23834"/>
          <a:stretch/>
        </p:blipFill>
        <p:spPr bwMode="auto">
          <a:xfrm>
            <a:off x="152400" y="4114800"/>
            <a:ext cx="13716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android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84" r="14286" b="4979"/>
          <a:stretch/>
        </p:blipFill>
        <p:spPr bwMode="auto">
          <a:xfrm>
            <a:off x="7010400" y="4310063"/>
            <a:ext cx="2057400" cy="2090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5791200" cy="508000"/>
            <a:chOff x="789624" y="1191463"/>
            <a:chExt cx="57912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5902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400" b="1" smtClean="0">
                  <a:solidFill>
                    <a:srgbClr val="002060"/>
                  </a:solidFill>
                  <a:latin typeface="Cambria" panose="02040503050406030204" pitchFamily="18" charset="0"/>
                </a:rPr>
                <a:t>Cách </a:t>
              </a:r>
              <a:r>
                <a:rPr lang="vi-VN" sz="2400" b="1" smtClean="0">
                  <a:solidFill>
                    <a:srgbClr val="002060"/>
                  </a:solidFill>
                  <a:latin typeface="Cambria" panose="02040503050406030204" pitchFamily="18" charset="0"/>
                </a:rPr>
                <a:t>sử </a:t>
              </a:r>
              <a:r>
                <a:rPr lang="vi-VN" sz="2400" b="1">
                  <a:solidFill>
                    <a:srgbClr val="002060"/>
                  </a:solidFill>
                  <a:latin typeface="Cambria" panose="02040503050406030204" pitchFamily="18" charset="0"/>
                </a:rPr>
                <a:t>dụng ArrayList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505776" y="984465"/>
            <a:ext cx="7920037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25000"/>
              </a:lnSpc>
              <a:spcBef>
                <a:spcPct val="12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q"/>
              <a:defRPr sz="3200" b="1">
                <a:solidFill>
                  <a:srgbClr val="333399"/>
                </a:solidFill>
                <a:latin typeface="+mn-lt"/>
                <a:ea typeface="+mn-ea"/>
                <a:cs typeface="+mn-cs"/>
              </a:defRPr>
            </a:lvl1pPr>
            <a:lvl2pPr marL="692150" indent="-234950" algn="l" rtl="0" eaLnBrk="0" fontAlgn="base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333399"/>
              </a:buClr>
              <a:buFont typeface="Times New Roman" panose="02020603050405020304" pitchFamily="18" charset="0"/>
              <a:buChar char="●"/>
              <a:defRPr sz="2800">
                <a:solidFill>
                  <a:srgbClr val="333399"/>
                </a:solidFill>
                <a:latin typeface="+mn-lt"/>
              </a:defRPr>
            </a:lvl2pPr>
            <a:lvl3pPr marL="987425" indent="-180975" algn="l" rtl="0" eaLnBrk="0" fontAlgn="base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rgbClr val="3366FF"/>
                </a:solidFill>
                <a:latin typeface="+mn-lt"/>
              </a:defRPr>
            </a:lvl3pPr>
            <a:lvl4pPr marL="1281113" indent="-179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203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just" defTabSz="914400" rtl="0" eaLnBrk="0" fontAlgn="base" latinLnBrk="0" hangingPunct="0">
              <a:lnSpc>
                <a:spcPct val="125000"/>
              </a:lnSpc>
              <a:spcBef>
                <a:spcPct val="125000"/>
              </a:spcBef>
              <a:spcAft>
                <a:spcPct val="0"/>
              </a:spcAft>
              <a:buClr>
                <a:srgbClr val="330066"/>
              </a:buClr>
              <a:buSzPct val="90000"/>
              <a:buFont typeface="Wingdings" pitchFamily="2" charset="2"/>
              <a:buChar char="q"/>
              <a:tabLst/>
              <a:defRPr/>
            </a:pPr>
            <a:r>
              <a:rPr kumimoji="0" lang="en-US" alt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</a:rPr>
              <a:t>Giới thiệu về ArrayList</a:t>
            </a:r>
          </a:p>
          <a:p>
            <a:pPr marL="692150" marR="0" lvl="1" indent="-234950" algn="just" defTabSz="914400" rtl="0" eaLnBrk="0" fontAlgn="base" latinLnBrk="0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333399"/>
              </a:buClr>
              <a:buSzTx/>
              <a:buFont typeface="Times New Roman" panose="02020603050405020304" pitchFamily="18" charset="0"/>
              <a:buChar char="●"/>
              <a:tabLst/>
              <a:defRPr/>
            </a:pPr>
            <a:r>
              <a:rPr kumimoji="0" lang="en-US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</a:rPr>
              <a:t>ArrayList sử dụng cấu trúc mảng để lưu trữ phần tử, tuy nhiên có hai đặc điểm khác mảng:</a:t>
            </a:r>
          </a:p>
          <a:p>
            <a:pPr marL="987425" marR="0" lvl="2" indent="-180975" algn="just" defTabSz="914400" rtl="0" eaLnBrk="0" fontAlgn="base" latinLnBrk="0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669999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Arial"/>
              </a:rPr>
              <a:t>Không cần khai báo trước kiểu phần tử.</a:t>
            </a:r>
          </a:p>
          <a:p>
            <a:pPr marL="987425" marR="0" lvl="2" indent="-180975" algn="just" defTabSz="914400" rtl="0" eaLnBrk="0" fontAlgn="base" latinLnBrk="0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669999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Arial"/>
              </a:rPr>
              <a:t>Không cần xác định trước số lượng phần tử (kích thước mảng).</a:t>
            </a:r>
          </a:p>
          <a:p>
            <a:pPr marL="987425" marR="0" lvl="2" indent="-180975" algn="just" defTabSz="914400" rtl="0" eaLnBrk="0" fontAlgn="base" latinLnBrk="0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669999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GB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Arial"/>
              </a:rPr>
              <a:t>N</a:t>
            </a:r>
            <a:r>
              <a:rPr kumimoji="0" lang="en-US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Arial"/>
              </a:rPr>
              <a:t>ó có kh</a:t>
            </a:r>
            <a:r>
              <a:rPr kumimoji="0" lang="vi-V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Arial"/>
              </a:rPr>
              <a:t>ả </a:t>
            </a:r>
            <a:r>
              <a:rPr kumimoji="0" lang="en-US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Arial"/>
              </a:rPr>
              <a:t>năng truy c</a:t>
            </a:r>
            <a:r>
              <a:rPr kumimoji="0" lang="vi-V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Arial"/>
              </a:rPr>
              <a:t>ậ</a:t>
            </a:r>
            <a:r>
              <a:rPr kumimoji="0" lang="en-US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Arial"/>
              </a:rPr>
              <a:t>p ph</a:t>
            </a:r>
            <a:r>
              <a:rPr kumimoji="0" lang="vi-V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Arial"/>
              </a:rPr>
              <a:t>ầ</a:t>
            </a:r>
            <a:r>
              <a:rPr kumimoji="0" lang="en-US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Arial"/>
              </a:rPr>
              <a:t>n t</a:t>
            </a:r>
            <a:r>
              <a:rPr kumimoji="0" lang="vi-V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Arial"/>
              </a:rPr>
              <a:t>ử </a:t>
            </a:r>
            <a:r>
              <a:rPr kumimoji="0" lang="en-US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Arial"/>
              </a:rPr>
              <a:t>ng</a:t>
            </a:r>
            <a:r>
              <a:rPr kumimoji="0" lang="vi-V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Arial"/>
              </a:rPr>
              <a:t>ẫ</a:t>
            </a:r>
            <a:r>
              <a:rPr kumimoji="0" lang="en-US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Arial"/>
              </a:rPr>
              <a:t>u nhiên (Do th</a:t>
            </a:r>
            <a:r>
              <a:rPr kumimoji="0" lang="vi-V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Arial"/>
              </a:rPr>
              <a:t>ừ</a:t>
            </a:r>
            <a:r>
              <a:rPr kumimoji="0" lang="en-US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Arial"/>
              </a:rPr>
              <a:t>a k</a:t>
            </a:r>
            <a:r>
              <a:rPr kumimoji="0" lang="vi-V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Arial"/>
              </a:rPr>
              <a:t>ế </a:t>
            </a:r>
            <a:r>
              <a:rPr kumimoji="0" lang="en-US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Arial"/>
              </a:rPr>
              <a:t>t</a:t>
            </a:r>
            <a:r>
              <a:rPr kumimoji="0" lang="vi-V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Arial"/>
              </a:rPr>
              <a:t>ừ </a:t>
            </a:r>
            <a:r>
              <a:rPr kumimoji="0" lang="en-US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Arial"/>
              </a:rPr>
              <a:t>interface RandomAccess).</a:t>
            </a:r>
          </a:p>
        </p:txBody>
      </p:sp>
    </p:spTree>
    <p:extLst>
      <p:ext uri="{BB962C8B-B14F-4D97-AF65-F5344CB8AC3E}">
        <p14:creationId xmlns:p14="http://schemas.microsoft.com/office/powerpoint/2010/main" val="1556736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5791200" cy="508000"/>
            <a:chOff x="789624" y="1191463"/>
            <a:chExt cx="57912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5902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400" b="1" smtClean="0">
                  <a:solidFill>
                    <a:srgbClr val="002060"/>
                  </a:solidFill>
                  <a:latin typeface="Cambria" panose="02040503050406030204" pitchFamily="18" charset="0"/>
                </a:rPr>
                <a:t>Cách </a:t>
              </a:r>
              <a:r>
                <a:rPr lang="vi-VN" sz="2400" b="1" smtClean="0">
                  <a:solidFill>
                    <a:srgbClr val="002060"/>
                  </a:solidFill>
                  <a:latin typeface="Cambria" panose="02040503050406030204" pitchFamily="18" charset="0"/>
                </a:rPr>
                <a:t>sử </a:t>
              </a:r>
              <a:r>
                <a:rPr lang="vi-VN" sz="2400" b="1">
                  <a:solidFill>
                    <a:srgbClr val="002060"/>
                  </a:solidFill>
                  <a:latin typeface="Cambria" panose="02040503050406030204" pitchFamily="18" charset="0"/>
                </a:rPr>
                <a:t>dụng ArrayList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468313" y="1196975"/>
            <a:ext cx="7920037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25000"/>
              </a:lnSpc>
              <a:spcBef>
                <a:spcPct val="12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q"/>
              <a:defRPr sz="3200" b="1">
                <a:solidFill>
                  <a:srgbClr val="333399"/>
                </a:solidFill>
                <a:latin typeface="+mn-lt"/>
                <a:ea typeface="+mn-ea"/>
                <a:cs typeface="+mn-cs"/>
              </a:defRPr>
            </a:lvl1pPr>
            <a:lvl2pPr marL="692150" indent="-234950" algn="l" rtl="0" eaLnBrk="0" fontAlgn="base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333399"/>
              </a:buClr>
              <a:buFont typeface="Times New Roman" panose="02020603050405020304" pitchFamily="18" charset="0"/>
              <a:buChar char="●"/>
              <a:defRPr sz="2800">
                <a:solidFill>
                  <a:srgbClr val="333399"/>
                </a:solidFill>
                <a:latin typeface="+mn-lt"/>
              </a:defRPr>
            </a:lvl2pPr>
            <a:lvl3pPr marL="987425" indent="-180975" algn="l" rtl="0" eaLnBrk="0" fontAlgn="base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rgbClr val="3366FF"/>
                </a:solidFill>
                <a:latin typeface="+mn-lt"/>
              </a:defRPr>
            </a:lvl3pPr>
            <a:lvl4pPr marL="1281113" indent="-179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203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25000"/>
              </a:lnSpc>
              <a:spcBef>
                <a:spcPct val="125000"/>
              </a:spcBef>
              <a:spcAft>
                <a:spcPct val="0"/>
              </a:spcAft>
              <a:buClr>
                <a:srgbClr val="330066"/>
              </a:buClr>
              <a:buSzPct val="90000"/>
              <a:buFont typeface="Wingdings" pitchFamily="2" charset="2"/>
              <a:buChar char="q"/>
              <a:tabLst/>
              <a:defRPr/>
            </a:pPr>
            <a:r>
              <a:rPr kumimoji="0" lang="en-US" alt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</a:rPr>
              <a:t>P</a:t>
            </a:r>
            <a:r>
              <a:rPr kumimoji="0" lang="vi-VN" alt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</a:rPr>
              <a:t>hương thức </a:t>
            </a:r>
            <a:r>
              <a:rPr kumimoji="0" lang="en-US" alt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</a:rPr>
              <a:t>khởi tạo</a:t>
            </a:r>
          </a:p>
          <a:p>
            <a:pPr marL="692150" marR="0" lvl="1" indent="-234950" algn="l" defTabSz="914400" rtl="0" eaLnBrk="0" fontAlgn="base" latinLnBrk="0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333399"/>
              </a:buClr>
              <a:buSzTx/>
              <a:buFont typeface="Times New Roman" panose="02020603050405020304" pitchFamily="18" charset="0"/>
              <a:buChar char="●"/>
              <a:tabLst/>
              <a:defRPr/>
            </a:pPr>
            <a:r>
              <a:rPr kumimoji="0" lang="en-US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</a:rPr>
              <a:t>ArrayList()</a:t>
            </a:r>
          </a:p>
          <a:p>
            <a:pPr marL="692150" marR="0" lvl="1" indent="-234950" algn="l" defTabSz="914400" rtl="0" eaLnBrk="0" fontAlgn="base" latinLnBrk="0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333399"/>
              </a:buClr>
              <a:buSzTx/>
              <a:buFont typeface="Times New Roman" panose="02020603050405020304" pitchFamily="18" charset="0"/>
              <a:buChar char="●"/>
              <a:tabLst/>
              <a:defRPr/>
            </a:pPr>
            <a:r>
              <a:rPr kumimoji="0" lang="en-US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</a:rPr>
              <a:t>ArrayList(Collection c)</a:t>
            </a:r>
          </a:p>
          <a:p>
            <a:pPr marL="692150" marR="0" lvl="1" indent="-234950" algn="l" defTabSz="914400" rtl="0" eaLnBrk="0" fontAlgn="base" latinLnBrk="0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333399"/>
              </a:buClr>
              <a:buSzTx/>
              <a:buFont typeface="Times New Roman" panose="02020603050405020304" pitchFamily="18" charset="0"/>
              <a:buChar char="●"/>
              <a:tabLst/>
              <a:defRPr/>
            </a:pPr>
            <a:r>
              <a:rPr kumimoji="0" lang="en-US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</a:rPr>
              <a:t>ArrayList(int initialCapactity)</a:t>
            </a:r>
          </a:p>
        </p:txBody>
      </p:sp>
    </p:spTree>
    <p:extLst>
      <p:ext uri="{BB962C8B-B14F-4D97-AF65-F5344CB8AC3E}">
        <p14:creationId xmlns:p14="http://schemas.microsoft.com/office/powerpoint/2010/main" val="1453570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5791200" cy="508000"/>
            <a:chOff x="789624" y="1191463"/>
            <a:chExt cx="57912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5902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400" b="1" smtClean="0">
                  <a:solidFill>
                    <a:srgbClr val="002060"/>
                  </a:solidFill>
                  <a:latin typeface="Cambria" panose="02040503050406030204" pitchFamily="18" charset="0"/>
                </a:rPr>
                <a:t>Cách </a:t>
              </a:r>
              <a:r>
                <a:rPr lang="vi-VN" sz="2400" b="1" smtClean="0">
                  <a:solidFill>
                    <a:srgbClr val="002060"/>
                  </a:solidFill>
                  <a:latin typeface="Cambria" panose="02040503050406030204" pitchFamily="18" charset="0"/>
                </a:rPr>
                <a:t>sử </a:t>
              </a:r>
              <a:r>
                <a:rPr lang="vi-VN" sz="2400" b="1">
                  <a:solidFill>
                    <a:srgbClr val="002060"/>
                  </a:solidFill>
                  <a:latin typeface="Cambria" panose="02040503050406030204" pitchFamily="18" charset="0"/>
                </a:rPr>
                <a:t>dụng ArrayList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468313" y="1196975"/>
            <a:ext cx="7920037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25000"/>
              </a:lnSpc>
              <a:spcBef>
                <a:spcPct val="12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q"/>
              <a:defRPr sz="3200" b="1">
                <a:solidFill>
                  <a:srgbClr val="333399"/>
                </a:solidFill>
                <a:latin typeface="+mn-lt"/>
                <a:ea typeface="+mn-ea"/>
                <a:cs typeface="+mn-cs"/>
              </a:defRPr>
            </a:lvl1pPr>
            <a:lvl2pPr marL="692150" indent="-234950" algn="l" rtl="0" eaLnBrk="0" fontAlgn="base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333399"/>
              </a:buClr>
              <a:buFont typeface="Times New Roman" panose="02020603050405020304" pitchFamily="18" charset="0"/>
              <a:buChar char="●"/>
              <a:defRPr sz="2800">
                <a:solidFill>
                  <a:srgbClr val="333399"/>
                </a:solidFill>
                <a:latin typeface="+mn-lt"/>
              </a:defRPr>
            </a:lvl2pPr>
            <a:lvl3pPr marL="987425" indent="-180975" algn="l" rtl="0" eaLnBrk="0" fontAlgn="base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rgbClr val="3366FF"/>
                </a:solidFill>
                <a:latin typeface="+mn-lt"/>
              </a:defRPr>
            </a:lvl3pPr>
            <a:lvl4pPr marL="1281113" indent="-179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203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25000"/>
              </a:lnSpc>
              <a:spcBef>
                <a:spcPct val="125000"/>
              </a:spcBef>
              <a:spcAft>
                <a:spcPct val="0"/>
              </a:spcAft>
              <a:buClr>
                <a:srgbClr val="330066"/>
              </a:buClr>
              <a:buSzPct val="90000"/>
              <a:buFont typeface="Wingdings" pitchFamily="2" charset="2"/>
              <a:buChar char="q"/>
              <a:tabLst/>
              <a:defRPr/>
            </a:pPr>
            <a:r>
              <a:rPr kumimoji="0" lang="en-US" alt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</a:rPr>
              <a:t>Các phương thức chính</a:t>
            </a:r>
          </a:p>
          <a:p>
            <a:pPr marL="692150" marR="0" lvl="1" indent="-234950" algn="l" defTabSz="914400" rtl="0" eaLnBrk="0" fontAlgn="base" latinLnBrk="0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333399"/>
              </a:buClr>
              <a:buSzTx/>
              <a:buFont typeface="Times New Roman" panose="02020603050405020304" pitchFamily="18" charset="0"/>
              <a:buChar char="●"/>
              <a:tabLst/>
              <a:defRPr/>
            </a:pPr>
            <a:r>
              <a:rPr kumimoji="0" lang="en-US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</a:rPr>
              <a:t>add(Object o)</a:t>
            </a:r>
          </a:p>
          <a:p>
            <a:pPr marL="692150" marR="0" lvl="1" indent="-234950" algn="l" defTabSz="914400" rtl="0" eaLnBrk="0" fontAlgn="base" latinLnBrk="0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333399"/>
              </a:buClr>
              <a:buSzTx/>
              <a:buFont typeface="Times New Roman" panose="02020603050405020304" pitchFamily="18" charset="0"/>
              <a:buChar char="●"/>
              <a:tabLst/>
              <a:defRPr/>
            </a:pPr>
            <a:r>
              <a:rPr kumimoji="0" lang="en-US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</a:rPr>
              <a:t>remove(Object o)</a:t>
            </a:r>
          </a:p>
          <a:p>
            <a:pPr marL="692150" marR="0" lvl="1" indent="-234950" algn="l" defTabSz="914400" rtl="0" eaLnBrk="0" fontAlgn="base" latinLnBrk="0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333399"/>
              </a:buClr>
              <a:buSzTx/>
              <a:buFont typeface="Times New Roman" panose="02020603050405020304" pitchFamily="18" charset="0"/>
              <a:buChar char="●"/>
              <a:tabLst/>
              <a:defRPr/>
            </a:pPr>
            <a:r>
              <a:rPr kumimoji="0" lang="en-US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</a:rPr>
              <a:t>get(int index)</a:t>
            </a:r>
          </a:p>
          <a:p>
            <a:pPr marL="692150" marR="0" lvl="1" indent="-234950" algn="l" defTabSz="914400" rtl="0" eaLnBrk="0" fontAlgn="base" latinLnBrk="0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333399"/>
              </a:buClr>
              <a:buSzTx/>
              <a:buFont typeface="Times New Roman" panose="02020603050405020304" pitchFamily="18" charset="0"/>
              <a:buChar char="●"/>
              <a:tabLst/>
              <a:defRPr/>
            </a:pPr>
            <a:r>
              <a:rPr kumimoji="0" lang="en-US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</a:rPr>
              <a:t>size()</a:t>
            </a:r>
          </a:p>
          <a:p>
            <a:pPr marL="692150" marR="0" lvl="1" indent="-234950" algn="l" defTabSz="914400" rtl="0" eaLnBrk="0" fontAlgn="base" latinLnBrk="0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333399"/>
              </a:buClr>
              <a:buSzTx/>
              <a:buFont typeface="Times New Roman" panose="02020603050405020304" pitchFamily="18" charset="0"/>
              <a:buChar char="●"/>
              <a:tabLst/>
              <a:defRPr/>
            </a:pPr>
            <a:r>
              <a:rPr kumimoji="0" lang="en-US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</a:rPr>
              <a:t>isEmpty()</a:t>
            </a:r>
          </a:p>
          <a:p>
            <a:pPr marL="692150" marR="0" lvl="1" indent="-234950" algn="l" defTabSz="914400" rtl="0" eaLnBrk="0" fontAlgn="base" latinLnBrk="0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333399"/>
              </a:buClr>
              <a:buSzTx/>
              <a:buFont typeface="Times New Roman" panose="02020603050405020304" pitchFamily="18" charset="0"/>
              <a:buChar char="●"/>
              <a:tabLst/>
              <a:defRPr/>
            </a:pPr>
            <a:r>
              <a:rPr kumimoji="0" lang="en-US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</a:rPr>
              <a:t>contains(Object o)</a:t>
            </a:r>
          </a:p>
          <a:p>
            <a:pPr marL="692150" marR="0" lvl="1" indent="-234950" algn="l" defTabSz="914400" rtl="0" eaLnBrk="0" fontAlgn="base" latinLnBrk="0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333399"/>
              </a:buClr>
              <a:buSzTx/>
              <a:buFont typeface="Times New Roman" panose="02020603050405020304" pitchFamily="18" charset="0"/>
              <a:buChar char="●"/>
              <a:tabLst/>
              <a:defRPr/>
            </a:pPr>
            <a:r>
              <a:rPr kumimoji="0" lang="en-US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</a:rPr>
              <a:t>clear()</a:t>
            </a:r>
          </a:p>
        </p:txBody>
      </p:sp>
    </p:spTree>
    <p:extLst>
      <p:ext uri="{BB962C8B-B14F-4D97-AF65-F5344CB8AC3E}">
        <p14:creationId xmlns:p14="http://schemas.microsoft.com/office/powerpoint/2010/main" val="1820338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5791200" cy="508000"/>
            <a:chOff x="789624" y="1191463"/>
            <a:chExt cx="57912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5902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400" b="1" smtClean="0">
                  <a:solidFill>
                    <a:srgbClr val="002060"/>
                  </a:solidFill>
                  <a:latin typeface="Cambria" panose="02040503050406030204" pitchFamily="18" charset="0"/>
                </a:rPr>
                <a:t>Cách </a:t>
              </a:r>
              <a:r>
                <a:rPr lang="vi-VN" sz="2400" b="1" smtClean="0">
                  <a:solidFill>
                    <a:srgbClr val="002060"/>
                  </a:solidFill>
                  <a:latin typeface="Cambria" panose="02040503050406030204" pitchFamily="18" charset="0"/>
                </a:rPr>
                <a:t>sử </a:t>
              </a:r>
              <a:r>
                <a:rPr lang="vi-VN" sz="2400" b="1">
                  <a:solidFill>
                    <a:srgbClr val="002060"/>
                  </a:solidFill>
                  <a:latin typeface="Cambria" panose="02040503050406030204" pitchFamily="18" charset="0"/>
                </a:rPr>
                <a:t>dụng ArrayList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Rectangle 7"/>
          <p:cNvSpPr/>
          <p:nvPr/>
        </p:nvSpPr>
        <p:spPr>
          <a:xfrm>
            <a:off x="479321" y="1075203"/>
            <a:ext cx="8409624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ArrayList&lt;String&gt;ds=</a:t>
            </a:r>
            <a:r>
              <a:rPr lang="en-US" sz="2400" b="1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</a:rPr>
              <a:t> ArrayList&lt;String&gt;();</a:t>
            </a:r>
          </a:p>
          <a:p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ds.add(</a:t>
            </a:r>
            <a:r>
              <a:rPr lang="en-US" sz="2400">
                <a:solidFill>
                  <a:srgbClr val="2A00FF"/>
                </a:solidFill>
                <a:latin typeface="Courier New" panose="02070309020205020404" pitchFamily="49" charset="0"/>
              </a:rPr>
              <a:t>"Hạnh"</a:t>
            </a:r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ds.add(</a:t>
            </a:r>
            <a:r>
              <a:rPr lang="en-US" sz="2400">
                <a:solidFill>
                  <a:srgbClr val="2A00FF"/>
                </a:solidFill>
                <a:latin typeface="Courier New" panose="02070309020205020404" pitchFamily="49" charset="0"/>
              </a:rPr>
              <a:t>"Phúc"</a:t>
            </a:r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ds.add(</a:t>
            </a:r>
            <a:r>
              <a:rPr lang="en-US" sz="2400">
                <a:solidFill>
                  <a:srgbClr val="2A00FF"/>
                </a:solidFill>
                <a:latin typeface="Courier New" panose="02070309020205020404" pitchFamily="49" charset="0"/>
              </a:rPr>
              <a:t>"Giải"</a:t>
            </a:r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ds.add(</a:t>
            </a:r>
            <a:r>
              <a:rPr lang="en-US" sz="2400">
                <a:solidFill>
                  <a:srgbClr val="2A00FF"/>
                </a:solidFill>
                <a:latin typeface="Courier New" panose="02070309020205020404" pitchFamily="49" charset="0"/>
              </a:rPr>
              <a:t>"Thoát"</a:t>
            </a:r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ds.add(</a:t>
            </a:r>
            <a:r>
              <a:rPr lang="en-US" sz="2400">
                <a:solidFill>
                  <a:srgbClr val="2A00FF"/>
                </a:solidFill>
                <a:latin typeface="Courier New" panose="02070309020205020404" pitchFamily="49" charset="0"/>
              </a:rPr>
              <a:t>"Vô"</a:t>
            </a:r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vi-VN" sz="2400">
                <a:solidFill>
                  <a:srgbClr val="000000"/>
                </a:solidFill>
                <a:latin typeface="Courier New" panose="02070309020205020404" pitchFamily="49" charset="0"/>
              </a:rPr>
              <a:t>ds.add(</a:t>
            </a:r>
            <a:r>
              <a:rPr lang="vi-VN" sz="2400">
                <a:solidFill>
                  <a:srgbClr val="2A00FF"/>
                </a:solidFill>
                <a:latin typeface="Courier New" panose="02070309020205020404" pitchFamily="49" charset="0"/>
              </a:rPr>
              <a:t>"Thường"</a:t>
            </a:r>
            <a:r>
              <a:rPr lang="vi-VN" sz="240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2400" b="1">
                <a:solidFill>
                  <a:srgbClr val="7F0055"/>
                </a:solidFill>
                <a:latin typeface="Courier New" panose="02070309020205020404" pitchFamily="49" charset="0"/>
              </a:rPr>
              <a:t>for</a:t>
            </a:r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</a:rPr>
              <a:t>(String s : ds)</a:t>
            </a:r>
          </a:p>
          <a:p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US" sz="2400" i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sz="2400" i="1">
                <a:solidFill>
                  <a:srgbClr val="000000"/>
                </a:solidFill>
                <a:latin typeface="Courier New" panose="02070309020205020404" pitchFamily="49" charset="0"/>
              </a:rPr>
              <a:t>.println(s);</a:t>
            </a:r>
          </a:p>
          <a:p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sz="2400"/>
          </a:p>
        </p:txBody>
      </p:sp>
      <p:sp>
        <p:nvSpPr>
          <p:cNvPr id="11" name="Rectangle 10"/>
          <p:cNvSpPr/>
          <p:nvPr/>
        </p:nvSpPr>
        <p:spPr>
          <a:xfrm>
            <a:off x="1143000" y="4876800"/>
            <a:ext cx="7620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>
                <a:solidFill>
                  <a:srgbClr val="7F0055"/>
                </a:solidFill>
                <a:latin typeface="Courier New" panose="02070309020205020404" pitchFamily="49" charset="0"/>
              </a:rPr>
              <a:t>for</a:t>
            </a:r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2400" b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</a:rPr>
              <a:t> i=0;i&lt;ds.size();i++)</a:t>
            </a:r>
          </a:p>
          <a:p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String </a:t>
            </a:r>
            <a:r>
              <a:rPr lang="en-US" sz="2400" u="sng">
                <a:solidFill>
                  <a:srgbClr val="000000"/>
                </a:solidFill>
                <a:latin typeface="Courier New" panose="02070309020205020404" pitchFamily="49" charset="0"/>
              </a:rPr>
              <a:t>s=ds.get(i);</a:t>
            </a:r>
          </a:p>
          <a:p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844744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971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VNI-Heather" pitchFamily="2" charset="0"/>
                <a:cs typeface="Arial" charset="0"/>
              </a:rPr>
              <a:t>END</a:t>
            </a:r>
          </a:p>
        </p:txBody>
      </p:sp>
      <p:pic>
        <p:nvPicPr>
          <p:cNvPr id="9" name="Picture 2" descr="Image result for minio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11302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loud Callout 10"/>
          <p:cNvSpPr/>
          <p:nvPr/>
        </p:nvSpPr>
        <p:spPr>
          <a:xfrm>
            <a:off x="5486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>
                <a:latin typeface="Cambria" panose="02040503050406030204" pitchFamily="18" charset="0"/>
              </a:rPr>
              <a:t>Hey! Coding is easy!</a:t>
            </a:r>
            <a:endParaRPr lang="en-US" b="1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93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</TotalTime>
  <Words>190</Words>
  <Application>Microsoft Office PowerPoint</Application>
  <PresentationFormat>On-screen Show (4:3)</PresentationFormat>
  <Paragraphs>41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Cambria</vt:lpstr>
      <vt:lpstr>Courier New</vt:lpstr>
      <vt:lpstr>Times New Roman</vt:lpstr>
      <vt:lpstr>VNI-Heather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475</cp:revision>
  <dcterms:created xsi:type="dcterms:W3CDTF">2011-04-06T04:04:31Z</dcterms:created>
  <dcterms:modified xsi:type="dcterms:W3CDTF">2016-11-19T10:15:44Z</dcterms:modified>
</cp:coreProperties>
</file>