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9" r:id="rId5"/>
    <p:sldId id="270" r:id="rId6"/>
    <p:sldId id="266" r:id="rId7"/>
    <p:sldId id="271" r:id="rId8"/>
    <p:sldId id="273" r:id="rId9"/>
    <p:sldId id="272" r:id="rId10"/>
    <p:sldId id="274" r:id="rId11"/>
    <p:sldId id="267" r:id="rId12"/>
    <p:sldId id="275" r:id="rId13"/>
    <p:sldId id="276" r:id="rId14"/>
    <p:sldId id="268" r:id="rId15"/>
    <p:sldId id="277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tắc khai báo lớp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Con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tructor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682" y="1680207"/>
            <a:ext cx="7902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 obama=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new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SinhVien(“Obama”, 8.5);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thuộc tính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Ký tự đầu tiên viết thường, ký tự đầu tiên của các từ tiếp theo viết HOA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Để 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nếu không muốn cho kế thừa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Để 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protected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nếu muốn cho kế thừa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Tuyệt đối không được để public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923" y="3520599"/>
            <a:ext cx="7902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String hoTen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double diem;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thuộc tính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Ta cần xây dựng các getter/setter để truy suất giá trị các thuộc tính: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5923" y="1980152"/>
            <a:ext cx="7902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String hoTen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double diem;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public void 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set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HoTen(String hoTen)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{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this.hoTen=hoTen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endParaRPr lang="en-US" sz="24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   public String 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get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HoTen()</a:t>
            </a:r>
          </a:p>
          <a:p>
            <a:pPr lvl="1"/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   {</a:t>
            </a:r>
          </a:p>
          <a:p>
            <a:pPr lvl="1"/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return this.hoTen;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     }</a:t>
            </a:r>
            <a:endParaRPr lang="en-US" sz="24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1465" y="5105400"/>
            <a:ext cx="335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ambria" panose="02040503050406030204" pitchFamily="18" charset="0"/>
              </a:rPr>
              <a:t>Tương tự cho thuộc tính diem</a:t>
            </a:r>
            <a:endParaRPr lang="en-US" b="1"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24200" y="2697757"/>
            <a:ext cx="762000" cy="12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90365" y="3505200"/>
            <a:ext cx="191143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thuộc tính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đối tượng ở ngoài không được phép truy suất trực tiếp vào các thuộc tính bên trong lớp, chỉ được phép tương tác thông qua getter / setter: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923" y="2819400"/>
            <a:ext cx="790267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 sv=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new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SinhVien(“Obama”, 8.5);</a:t>
            </a: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Lấy tên: sv.getTen();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Đổi tên:  sv.setTen(“Putin”);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Đổi điểm: sv.setDiem(9.5);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Lấy điểm: sv.getDiem();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</a:p>
          <a:p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phương thức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hương thức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là các hành động(nghiệp vụ) trên từng đối tượng. NÓ là tập các giải thuật để giải quyết một công việc cụ thể nào đó.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Phương thức có kiểu trả về hoặc void, có các đối số truyền vào.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Ký tự đầu tiên viết thường, ký tự đầu tiên của các từ tiếp theo viết HOA: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phương thức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" y="1110459"/>
            <a:ext cx="79026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String hoTen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double diem;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public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void 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x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uat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T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hong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T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in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()</a:t>
            </a:r>
          </a:p>
          <a:p>
            <a:pPr lvl="1"/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      {</a:t>
            </a:r>
          </a:p>
          <a:p>
            <a:pPr lvl="1"/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	//làm cái gì đó.</a:t>
            </a:r>
          </a:p>
          <a:p>
            <a:pPr lvl="1"/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270" y="4800600"/>
            <a:ext cx="7902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 sv=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new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SinhVien(“Obama”, 8.5);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sv.xuatThongTin();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tắc đặt tên Lớp trong java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tắc đặt tên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tructor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tắc đặt tên thuộc tính trong java, cách tạo getter/setter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Quy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tắc đặt tên phương thức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Lớp 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57176" y="1085438"/>
            <a:ext cx="84820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solidFill>
                  <a:srgbClr val="002060"/>
                </a:solidFill>
                <a:latin typeface="Cambria" panose="02040503050406030204" pitchFamily="18" charset="0"/>
              </a:rPr>
              <a:t>Qui tắc đặt tên </a:t>
            </a:r>
            <a:r>
              <a:rPr lang="en-US" sz="2400" b="1" smtClean="0">
                <a:solidFill>
                  <a:srgbClr val="002060"/>
                </a:solidFill>
                <a:latin typeface="Cambria" panose="02040503050406030204" pitchFamily="18" charset="0"/>
              </a:rPr>
              <a:t>lớp:</a:t>
            </a:r>
            <a:endParaRPr lang="en-US" sz="2400" b="1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Tên lớp nên là một danh từ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Tên lớp có thể gồm nhiều từ, ký tự đầu tiên của mỗi từ nên viết hoa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Tên lớp nên đặt đơn giản, dễ nhớ, và có ý nghĩa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Tên lớp không được trùng với từ khóa của Java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Tên lớp không thể bắt đầu bằng số, nhưng có thể bắt đầu bằng dấu ‘$’ và dấu gạch dưới ‘_’.</a:t>
            </a:r>
          </a:p>
        </p:txBody>
      </p:sp>
    </p:spTree>
    <p:extLst>
      <p:ext uri="{BB962C8B-B14F-4D97-AF65-F5344CB8AC3E}">
        <p14:creationId xmlns:p14="http://schemas.microsoft.com/office/powerpoint/2010/main" val="39388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Lớp 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6381" y="977075"/>
            <a:ext cx="8064500" cy="564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en-US" smtClean="0">
                <a:solidFill>
                  <a:srgbClr val="0000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Lớp (Class)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en-US" sz="1800" smtClean="0">
                <a:solidFill>
                  <a:srgbClr val="000099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     Cách khai báo lớp</a:t>
            </a:r>
          </a:p>
          <a:p>
            <a:pPr>
              <a:defRPr/>
            </a:pPr>
            <a:r>
              <a:rPr lang="en-US" altLang="en-US" sz="1800" b="0" smtClean="0">
                <a:solidFill>
                  <a:srgbClr val="C0000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	</a:t>
            </a:r>
            <a:r>
              <a:rPr lang="en-US" sz="1800">
                <a:solidFill>
                  <a:srgbClr val="C00000"/>
                </a:solidFill>
                <a:latin typeface="Cambria" panose="02040503050406030204" pitchFamily="18" charset="0"/>
              </a:rPr>
              <a:t>[Chỉ đinh từ truy xuất]	class	[tên lớp] {</a:t>
            </a:r>
          </a:p>
          <a:p>
            <a:pPr>
              <a:defRPr/>
            </a:pPr>
            <a:r>
              <a:rPr lang="en-US" sz="1800">
                <a:solidFill>
                  <a:srgbClr val="C00000"/>
                </a:solidFill>
                <a:latin typeface="Cambria" panose="02040503050406030204" pitchFamily="18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ambria" panose="02040503050406030204" pitchFamily="18" charset="0"/>
              </a:rPr>
              <a:t>          [</a:t>
            </a:r>
            <a:r>
              <a:rPr lang="en-US" sz="1800">
                <a:solidFill>
                  <a:srgbClr val="C00000"/>
                </a:solidFill>
                <a:latin typeface="Cambria" panose="02040503050406030204" pitchFamily="18" charset="0"/>
              </a:rPr>
              <a:t>thuộc tính];</a:t>
            </a:r>
          </a:p>
          <a:p>
            <a:pPr>
              <a:defRPr/>
            </a:pPr>
            <a:r>
              <a:rPr lang="en-US" sz="1800">
                <a:solidFill>
                  <a:srgbClr val="C00000"/>
                </a:solidFill>
                <a:latin typeface="Cambria" panose="02040503050406030204" pitchFamily="18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ambria" panose="02040503050406030204" pitchFamily="18" charset="0"/>
              </a:rPr>
              <a:t>          [</a:t>
            </a:r>
            <a:r>
              <a:rPr lang="en-US" sz="1800">
                <a:solidFill>
                  <a:srgbClr val="C00000"/>
                </a:solidFill>
                <a:latin typeface="Cambria" panose="02040503050406030204" pitchFamily="18" charset="0"/>
              </a:rPr>
              <a:t>phương thức];</a:t>
            </a:r>
          </a:p>
          <a:p>
            <a:pPr>
              <a:defRPr/>
            </a:pPr>
            <a:r>
              <a:rPr lang="en-US" sz="1800" smtClean="0">
                <a:solidFill>
                  <a:srgbClr val="C00000"/>
                </a:solidFill>
                <a:latin typeface="Cambria" panose="02040503050406030204" pitchFamily="18" charset="0"/>
              </a:rPr>
              <a:t>           }</a:t>
            </a:r>
            <a:endParaRPr lang="en-US" altLang="en-US" sz="1800" b="0"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800" b="0" smtClean="0">
                <a:latin typeface="Cambria" panose="02040503050406030204" pitchFamily="18" charset="0"/>
                <a:cs typeface="Tahoma" panose="020B0604030504040204" pitchFamily="34" charset="0"/>
              </a:rPr>
              <a:t>     </a:t>
            </a:r>
            <a:r>
              <a:rPr lang="en-US" altLang="en-US" sz="1800" smtClean="0">
                <a:latin typeface="Cambria" panose="02040503050406030204" pitchFamily="18" charset="0"/>
                <a:cs typeface="Tahoma" panose="020B0604030504040204" pitchFamily="34" charset="0"/>
              </a:rPr>
              <a:t>Trong đó:</a:t>
            </a:r>
          </a:p>
          <a:p>
            <a:pPr marL="457200" indent="288925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  <a:defRPr/>
            </a:pPr>
            <a:r>
              <a:rPr lang="en-US" sz="170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Chỉ định từ truy xuất</a:t>
            </a:r>
            <a:r>
              <a:rPr lang="en-US" altLang="en-US" sz="1700" smtClean="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: </a:t>
            </a:r>
          </a:p>
          <a:p>
            <a:pPr marL="457200" algn="just">
              <a:lnSpc>
                <a:spcPct val="150000"/>
              </a:lnSpc>
              <a:buClr>
                <a:srgbClr val="0000FF"/>
              </a:buClr>
              <a:defRPr/>
            </a:pPr>
            <a:endParaRPr lang="en-US" altLang="en-US" sz="1700" smtClean="0">
              <a:solidFill>
                <a:srgbClr val="3333FF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457200" algn="just">
              <a:lnSpc>
                <a:spcPct val="150000"/>
              </a:lnSpc>
              <a:buClr>
                <a:srgbClr val="0000FF"/>
              </a:buClr>
              <a:defRPr/>
            </a:pPr>
            <a:endParaRPr lang="en-US" altLang="en-US" sz="1700" smtClean="0">
              <a:solidFill>
                <a:srgbClr val="3333FF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457200" algn="just">
              <a:lnSpc>
                <a:spcPct val="150000"/>
              </a:lnSpc>
              <a:buClr>
                <a:srgbClr val="0000FF"/>
              </a:buClr>
              <a:defRPr/>
            </a:pPr>
            <a:endParaRPr lang="en-US" altLang="en-US" sz="1700" smtClean="0">
              <a:solidFill>
                <a:srgbClr val="3333FF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457200" algn="just">
              <a:lnSpc>
                <a:spcPct val="150000"/>
              </a:lnSpc>
              <a:buClr>
                <a:srgbClr val="0000FF"/>
              </a:buClr>
              <a:defRPr/>
            </a:pPr>
            <a:endParaRPr lang="en-US" altLang="en-US" sz="1700" smtClean="0">
              <a:solidFill>
                <a:srgbClr val="3333FF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marL="457200" indent="288925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700" smtClean="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Thuộc tính: </a:t>
            </a:r>
            <a:r>
              <a:rPr lang="en-US" altLang="en-US" sz="1700" b="0" smtClean="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mô tả các thông tin liên quan về class.</a:t>
            </a:r>
          </a:p>
          <a:p>
            <a:pPr marL="457200" indent="288925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700" smtClean="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Phương thức: </a:t>
            </a:r>
            <a:r>
              <a:rPr lang="en-US" altLang="en-US" sz="1700" b="0" smtClean="0">
                <a:solidFill>
                  <a:srgbClr val="3333FF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mô tả các phương thức xử lý có thể làm việc được với class.</a:t>
            </a:r>
          </a:p>
          <a:p>
            <a:pPr algn="just">
              <a:lnSpc>
                <a:spcPct val="150000"/>
              </a:lnSpc>
              <a:buFont typeface="Tahoma" panose="020B0604030504040204" pitchFamily="34" charset="0"/>
              <a:buChar char="●"/>
              <a:defRPr/>
            </a:pPr>
            <a:endParaRPr lang="en-US" altLang="en-US" smtClean="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47229"/>
              </p:ext>
            </p:extLst>
          </p:nvPr>
        </p:nvGraphicFramePr>
        <p:xfrm>
          <a:off x="2133520" y="3817519"/>
          <a:ext cx="6418262" cy="159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983"/>
                <a:gridCol w="1313880"/>
                <a:gridCol w="1369763"/>
                <a:gridCol w="1378018"/>
                <a:gridCol w="1178618"/>
              </a:tblGrid>
              <a:tr h="45583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Lớp (Class)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Gói (Package)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Lớp con (Subclass)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mtClean="0">
                          <a:solidFill>
                            <a:srgbClr val="C00000"/>
                          </a:solidFill>
                          <a:effectLst/>
                        </a:rPr>
                        <a:t>Ngoài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/>
                </a:tc>
              </a:tr>
              <a:tr h="2279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public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</a:tr>
              <a:tr h="2279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protected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</a:tr>
              <a:tr h="45583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Không có (no modifier)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</a:tr>
              <a:tr h="22792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C00000"/>
                          </a:solidFill>
                          <a:effectLst/>
                        </a:rPr>
                        <a:t>private</a:t>
                      </a:r>
                      <a:endParaRPr lang="en-US" sz="13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Không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Lớp 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07046"/>
            <a:ext cx="88186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String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hoTen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double diem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public void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show() {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System.out.println(hoTen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+ “: “ +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diem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Con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tructor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Contructor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là phương thức đặc biệt: Có tên trùng y xì với tên lớp, không có kiểu trả về.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Dùng để khởi tạo các giá trị cho các thuộc tính khi một đối tượng được cấp phát bộ nhớ.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Có 2 loại Constructor: Mặc định và có đối số.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Con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tructor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 Mặc định: Dùng để tự động khởi tạo các giá trị cho các thuộc tính thường là các giá trị mặc định nào đó do chủ ý của lập trình viên.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98" y="2436061"/>
            <a:ext cx="7902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String hoTen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double diem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public SinhVien()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      hoTen=“Obama”;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      diem=9.5;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}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6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Con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tructor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682" y="1680207"/>
            <a:ext cx="7902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 obama=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new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SinhVien();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Quy tắc đặt tên 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Con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s</a:t>
              </a:r>
              <a:r>
                <a:rPr lang="vi-VN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tructor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Constructor có đối số: Dùng để khởi tạo các giá trị cho các thuộc tính lúc tạo đối tượng, các giá trị này được truyền từ đối số tạo đối tượng.</a:t>
            </a:r>
            <a:endParaRPr lang="vi-VN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98" y="2436061"/>
            <a:ext cx="7902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public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class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inh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V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ien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String hoTen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private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double diem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public SinhVien(String hoTen, double diem)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{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      this.hoTen=hoTen;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      this.diem=diem;</a:t>
            </a: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           }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4114800"/>
            <a:ext cx="7620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98577" y="3276600"/>
            <a:ext cx="782738" cy="1447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6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613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513</cp:revision>
  <dcterms:created xsi:type="dcterms:W3CDTF">2011-04-06T04:04:31Z</dcterms:created>
  <dcterms:modified xsi:type="dcterms:W3CDTF">2016-11-26T06:14:36Z</dcterms:modified>
</cp:coreProperties>
</file>