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A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lias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và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cơ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chế gom rác tự động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Alias và cơ chế gom rác tự động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Alias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là đặc điểm mà trên một ô nhớ có nhiều biến đối tượng cùng trỏ tới.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PhanSo psA=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</a:rPr>
              <a:t>new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PhanSo(1,5);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PhanSo psB=</a:t>
            </a:r>
            <a:r>
              <a:rPr lang="en-US" sz="2800" kern="0" smtClean="0">
                <a:solidFill>
                  <a:srgbClr val="FF0000"/>
                </a:solidFill>
                <a:latin typeface="Cambria" panose="02040503050406030204" pitchFamily="18" charset="0"/>
              </a:rPr>
              <a:t>new</a:t>
            </a: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PhanSo(3,7);</a:t>
            </a: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Lúc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này trên thanh RAM sẽ có 2 ô nhớ cấp phát cho 2 đối tượng phân số được quản lý bởi 2 biến đối tượng psA và psB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3333465" y="5095875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6149451" y="5009510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B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761965" y="4609531"/>
            <a:ext cx="990600" cy="685800"/>
          </a:xfrm>
          <a:prstGeom prst="wedgeEllipseCallout">
            <a:avLst>
              <a:gd name="adj1" fmla="val 63208"/>
              <a:gd name="adj2" fmla="val 7842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8042510" y="4545655"/>
            <a:ext cx="990600" cy="685800"/>
          </a:xfrm>
          <a:prstGeom prst="wedgeEllipseCallout">
            <a:avLst>
              <a:gd name="adj1" fmla="val -114519"/>
              <a:gd name="adj2" fmla="val 744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psB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Alias và cơ chế gom rác tự động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Giả sử ta thực hiện lệnh: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psA=psB;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None/>
              <a:tabLst/>
              <a:defRPr/>
            </a:pP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sym typeface="Wingdings" panose="05000000000000000000" pitchFamily="2" charset="2"/>
              </a:rPr>
              <a:t> Ngôn ngữ nói “Phân số A bằng Phân số B”, nhưng hệ thống máy tính sẽ làm việc theo cơ chế “Phân số A trỏ tới vùng nhớ mà phân số B đang quản lý”. Hay nói cách khác “Vùng nhớ B” bây giờ có 2 biến đối tượng cùng trỏ tới(cùng quản lý)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2670414" y="4886965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5486400" y="4800600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B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2098914" y="4400621"/>
            <a:ext cx="990600" cy="685800"/>
          </a:xfrm>
          <a:prstGeom prst="wedgeEllipseCallout">
            <a:avLst>
              <a:gd name="adj1" fmla="val 374574"/>
              <a:gd name="adj2" fmla="val 286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7379459" y="4336745"/>
            <a:ext cx="990600" cy="685800"/>
          </a:xfrm>
          <a:prstGeom prst="wedgeEllipseCallout">
            <a:avLst>
              <a:gd name="adj1" fmla="val -114519"/>
              <a:gd name="adj2" fmla="val 744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psB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Alias và cơ chế gom rác tự động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sz="28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Như vậy đã xuất hiện Alias ở “vùng nhớ B”. Lúc này sẽ xảy ra 2 hiện tượng như sau:</a:t>
            </a:r>
          </a:p>
          <a:p>
            <a:pPr lvl="1" indent="-342900" algn="just"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Tại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“vùng nhớ B”, nếu psA thay đổi thông tin sẽ làm cho psB thay đổi thông tin (vì cả 2 đối tượng này cùng quản lý một vùng nhớ)</a:t>
            </a:r>
          </a:p>
          <a:p>
            <a:pPr lvl="1" indent="-342900" algn="just"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“Vùng nhớ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A” không còn đối tượng nào tham chiếu tới, lúc này hệ thống sẽ tự động thu hồi bộ nhớ (hủy vùng nhớ A đã cấp trước đó), cơ chế này gọi là cơ chế gom rác tự động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2987155" y="4953000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5803141" y="4866635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B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2415655" y="4466656"/>
            <a:ext cx="990600" cy="685800"/>
          </a:xfrm>
          <a:prstGeom prst="wedgeEllipseCallout">
            <a:avLst>
              <a:gd name="adj1" fmla="val 374574"/>
              <a:gd name="adj2" fmla="val 286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7696200" y="4402780"/>
            <a:ext cx="990600" cy="685800"/>
          </a:xfrm>
          <a:prstGeom prst="wedgeEllipseCallout">
            <a:avLst>
              <a:gd name="adj1" fmla="val -114519"/>
              <a:gd name="adj2" fmla="val 744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psB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3520555" y="495300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Alias và cơ chế gom rác tự động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5673" y="1072609"/>
            <a:ext cx="8229600" cy="319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Đôi khi trong quá trình thực hiện phần mềm ta có nhu cầu sao chép đối tượng ra (tạo thêm một đối tượng giống y xì đối tượng cũ nhưng nằm ở ô nhớ khác, để ta có thể tự do thay đổi thông tin trên đối tượng sao chép mà không làm ảnh hưởng tới đối tượng gốc). </a:t>
            </a: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Java </a:t>
            </a:r>
            <a:r>
              <a:rPr lang="en-US" sz="28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hỗ trợ chúng ta hàm </a:t>
            </a:r>
            <a:r>
              <a:rPr lang="en-US" sz="2800" u="sng">
                <a:solidFill>
                  <a:srgbClr val="FF0000"/>
                </a:solidFill>
              </a:rPr>
              <a:t>clone</a:t>
            </a:r>
            <a:r>
              <a:rPr lang="en-US" sz="2800" smtClean="0">
                <a:latin typeface="Cambria" panose="02040503050406030204" pitchFamily="18" charset="0"/>
              </a:rPr>
              <a:t> trong interface </a:t>
            </a:r>
            <a:r>
              <a:rPr lang="en-US" sz="2800" smtClean="0">
                <a:solidFill>
                  <a:srgbClr val="FF0000"/>
                </a:solidFill>
              </a:rPr>
              <a:t>Cloneable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để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sao chép đối tượng</a:t>
            </a:r>
            <a:r>
              <a:rPr lang="en-US" sz="2800" smtClean="0">
                <a:latin typeface="Cambria" panose="02040503050406030204" pitchFamily="18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1" y="4267236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PhanSo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Cloneable {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PhanSo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copy() 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CloneNotSupportedException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PhanSo</a:t>
            </a:r>
            <a:r>
              <a:rPr lang="en-US" sz="20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.clone();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803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noProof="0" smtClean="0">
                  <a:latin typeface="Cambria" panose="02040503050406030204" pitchFamily="18" charset="0"/>
                </a:rPr>
                <a:t>Alias và cơ chế gom rác tự động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1430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Ví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dụ:</a:t>
            </a:r>
          </a:p>
          <a:p>
            <a:pPr lvl="0" algn="just">
              <a:buClr>
                <a:srgbClr val="3DC5C5"/>
              </a:buClr>
              <a:defRPr/>
            </a:pPr>
            <a:endParaRPr lang="en-US" sz="2800" kern="0" baseline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sz="2800" kern="0" baseline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sz="2800" kern="0" baseline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lang="en-US" sz="2800" kern="0" baseline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endParaRPr kumimoji="0" lang="en-US" sz="2800" b="0" i="0" u="none" strike="noStrike" kern="0" cap="none" spc="0" normalizeH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  <a:p>
            <a:pPr marL="0" lvl="0" indent="0" algn="just">
              <a:lnSpc>
                <a:spcPct val="200000"/>
              </a:lnSpc>
              <a:buClr>
                <a:srgbClr val="3DC5C5"/>
              </a:buClr>
              <a:buNone/>
              <a:defRPr/>
            </a:pPr>
            <a:r>
              <a:rPr lang="en-US" sz="2400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psA</a:t>
            </a:r>
            <a:r>
              <a:rPr lang="en-US" sz="24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thay đổi không ảnh hưởng gì tới </a:t>
            </a:r>
            <a:r>
              <a:rPr lang="en-US" sz="2400" kern="0" noProof="0" smtClean="0">
                <a:solidFill>
                  <a:srgbClr val="FF0000"/>
                </a:solidFill>
                <a:latin typeface="Cambria" panose="02040503050406030204" pitchFamily="18" charset="0"/>
              </a:rPr>
              <a:t>psB</a:t>
            </a:r>
            <a:r>
              <a:rPr lang="en-US" sz="2400" kern="0" noProof="0" smtClean="0">
                <a:solidFill>
                  <a:srgbClr val="002060"/>
                </a:solidFill>
                <a:latin typeface="Cambria" panose="02040503050406030204" pitchFamily="18" charset="0"/>
              </a:rPr>
              <a:t> và ngược lại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18288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PhanSo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psB 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PhanSo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(1,4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PhanSo</a:t>
            </a:r>
            <a:r>
              <a:rPr lang="en-US" sz="20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psA = psB.copy();</a:t>
            </a:r>
            <a:endParaRPr lang="en-US" sz="4800"/>
          </a:p>
        </p:txBody>
      </p:sp>
      <p:sp>
        <p:nvSpPr>
          <p:cNvPr id="11" name="Isosceles Triangle 10"/>
          <p:cNvSpPr/>
          <p:nvPr/>
        </p:nvSpPr>
        <p:spPr>
          <a:xfrm>
            <a:off x="4991100" y="4702710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5251311" y="1818649"/>
            <a:ext cx="1905000" cy="12954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Vùng nhớ B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298561" y="3679531"/>
            <a:ext cx="990600" cy="685800"/>
          </a:xfrm>
          <a:prstGeom prst="wedgeEllipseCallout">
            <a:avLst>
              <a:gd name="adj1" fmla="val 240934"/>
              <a:gd name="adj2" fmla="val 1620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psA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157888" y="2123449"/>
            <a:ext cx="990600" cy="685800"/>
          </a:xfrm>
          <a:prstGeom prst="wedgeEllipseCallout">
            <a:avLst>
              <a:gd name="adj1" fmla="val 271244"/>
              <a:gd name="adj2" fmla="val 5653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ambria" panose="02040503050406030204" pitchFamily="18" charset="0"/>
              </a:rPr>
              <a:t>psB</a:t>
            </a:r>
            <a:endParaRPr lang="en-US">
              <a:latin typeface="Cambria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32111" y="2992915"/>
            <a:ext cx="1219200" cy="40255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59775" y="3772846"/>
            <a:ext cx="1435239" cy="110010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7283" y="3184388"/>
            <a:ext cx="3847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>
                <a:solidFill>
                  <a:srgbClr val="FF0000"/>
                </a:solidFill>
                <a:latin typeface="Cambria" panose="02040503050406030204" pitchFamily="18" charset="0"/>
              </a:rPr>
              <a:t>Sao chép toàn bộ thông tin trong Vùng nhớ B vào vùng nhớ A </a:t>
            </a:r>
            <a:r>
              <a:rPr lang="en-US" smtClean="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Tức là ta có 2 đối tượng có thông tin giống nhau y xì nhưng nằm trên 2 ô nhớ hoàn toàn khác nhau</a:t>
            </a:r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4508361" y="2161209"/>
            <a:ext cx="1219200" cy="30514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484</Words>
  <Application>Microsoft Office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Consolas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495</cp:revision>
  <dcterms:created xsi:type="dcterms:W3CDTF">2011-04-06T04:04:31Z</dcterms:created>
  <dcterms:modified xsi:type="dcterms:W3CDTF">2016-11-20T00:43:25Z</dcterms:modified>
</cp:coreProperties>
</file>