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Khái niệm về kế thừa,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lợi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ích của kế thừa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Kế thừa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Các đối tượng có cùng chung một số đặc điểm, hành vi được nhóm lại với nhau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Xe đạp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Xe máy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Xe hơi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Xe tải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 Phương tiện giao thông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1" name="Picture 2" descr="http://www.bodua.com/Pages/6/107/107_Files/image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133600"/>
            <a:ext cx="3429000" cy="4276726"/>
          </a:xfrm>
          <a:prstGeom prst="rect">
            <a:avLst/>
          </a:prstGeom>
          <a:noFill/>
        </p:spPr>
      </p:pic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429000" y="2530594"/>
            <a:ext cx="1600200" cy="1704975"/>
            <a:chOff x="2400" y="1662"/>
            <a:chExt cx="1008" cy="1074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V="1">
              <a:off x="2928" y="20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2832" y="194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vi-VN" sz="1800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2400" y="1662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Vehicle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400" y="2478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2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Kế thừa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dụ: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Mô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hình kế thừa Control trong Java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Label hierarch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4762" r="2537" b="9524"/>
          <a:stretch/>
        </p:blipFill>
        <p:spPr bwMode="auto">
          <a:xfrm>
            <a:off x="325332" y="1981200"/>
            <a:ext cx="863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9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Kế thừa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076325"/>
            <a:ext cx="85344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dụ: Một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lớp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con có thể là lớp cha của các lớp khác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1143000" y="1828800"/>
            <a:ext cx="6477000" cy="3200400"/>
            <a:chOff x="768" y="1488"/>
            <a:chExt cx="4080" cy="2016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2928" y="1914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2832" y="1770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vi-VN" sz="180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872" y="2160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248" y="3006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872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4176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1248" y="3006"/>
              <a:ext cx="0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2544" y="300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V="1">
              <a:off x="4176" y="278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4080" y="2640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vi-VN" sz="180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V="1">
              <a:off x="1872" y="278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24" name="AutoShape 16"/>
            <p:cNvSpPr>
              <a:spLocks noChangeArrowheads="1"/>
            </p:cNvSpPr>
            <p:nvPr/>
          </p:nvSpPr>
          <p:spPr bwMode="auto">
            <a:xfrm>
              <a:off x="1776" y="2640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vi-VN" sz="1800"/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400" y="1488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Business</a:t>
              </a: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68" y="3246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KMart</a:t>
              </a: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2064" y="3246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Macys</a:t>
              </a: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408" y="2352"/>
              <a:ext cx="1440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ServiceBusiness</a:t>
              </a: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3696" y="3246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Kinkos</a:t>
              </a: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296" y="2352"/>
              <a:ext cx="124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RetailBusiness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59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Kế thừa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Tạo ra các lớp mới từ việc sử dụng lại những thành phần của lớp đã có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Lợi ích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Nhất quán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Thuận tiện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Tái sử dụng code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Kế thừa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505776" y="14478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FF0000"/>
                </a:solidFill>
                <a:latin typeface="Cambria" panose="02040503050406030204" pitchFamily="18" charset="0"/>
              </a:rPr>
              <a:t>Trong 1 mô tả dự án thực tế làm sao phát hiện được mô hình lớp mà ở đó </a:t>
            </a:r>
          </a:p>
          <a:p>
            <a:pPr algn="ctr"/>
            <a:r>
              <a:rPr lang="en-US" sz="3600" smtClean="0">
                <a:solidFill>
                  <a:srgbClr val="FF0000"/>
                </a:solidFill>
                <a:latin typeface="Cambria" panose="02040503050406030204" pitchFamily="18" charset="0"/>
              </a:rPr>
              <a:t>có tính kế thừa?</a:t>
            </a:r>
          </a:p>
        </p:txBody>
      </p:sp>
      <p:sp>
        <p:nvSpPr>
          <p:cNvPr id="9" name="Rectangle 8"/>
          <p:cNvSpPr/>
          <p:nvPr/>
        </p:nvSpPr>
        <p:spPr>
          <a:xfrm>
            <a:off x="924341" y="3886200"/>
            <a:ext cx="70114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smtClean="0">
                <a:solidFill>
                  <a:srgbClr val="FF0000"/>
                </a:solidFill>
                <a:latin typeface="Cambria" panose="02040503050406030204" pitchFamily="18" charset="0"/>
              </a:rPr>
              <a:t>Cần nắm được khái niệm</a:t>
            </a:r>
          </a:p>
          <a:p>
            <a:pPr algn="ctr"/>
            <a:r>
              <a:rPr lang="en-US" sz="3600" b="1" smtClean="0">
                <a:solidFill>
                  <a:srgbClr val="FF0000"/>
                </a:solidFill>
                <a:latin typeface="Cambria" panose="02040503050406030204" pitchFamily="18" charset="0"/>
              </a:rPr>
              <a:t>Tổng </a:t>
            </a:r>
            <a:r>
              <a:rPr lang="en-US" sz="3600" b="1">
                <a:solidFill>
                  <a:srgbClr val="FF0000"/>
                </a:solidFill>
                <a:latin typeface="Cambria" panose="02040503050406030204" pitchFamily="18" charset="0"/>
              </a:rPr>
              <a:t>quát hóa</a:t>
            </a:r>
            <a:r>
              <a:rPr lang="en-US" sz="3600">
                <a:solidFill>
                  <a:srgbClr val="FF0000"/>
                </a:solidFill>
                <a:latin typeface="Cambria" panose="02040503050406030204" pitchFamily="18" charset="0"/>
              </a:rPr>
              <a:t>? </a:t>
            </a:r>
            <a:r>
              <a:rPr lang="en-US" sz="3600" b="1">
                <a:solidFill>
                  <a:srgbClr val="FF0000"/>
                </a:solidFill>
                <a:latin typeface="Cambria" panose="02040503050406030204" pitchFamily="18" charset="0"/>
              </a:rPr>
              <a:t>chuyên biệt hóa</a:t>
            </a:r>
            <a:r>
              <a:rPr lang="en-US" sz="3600">
                <a:solidFill>
                  <a:srgbClr val="FF0000"/>
                </a:solidFill>
                <a:latin typeface="Cambria" panose="020405030504060302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104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Tổng quát hoá và chuyên biệt hóa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4582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Tổng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quát hoá: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Những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đặc điểm chung mà các lớp đều có</a:t>
            </a:r>
          </a:p>
          <a:p>
            <a:pPr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Chuyên biệt hóa: Những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đặc điểm riêng chỉ có các lớp con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mới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có</a:t>
            </a:r>
          </a:p>
          <a:p>
            <a:pPr marL="0" indent="0">
              <a:buClr>
                <a:srgbClr val="3DC5C5"/>
              </a:buClr>
              <a:buNone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Ví dụ: Nhân viên mọi người đều có mã, tên. Nhưng Nhân viên chính thức và nhân viên thời vụ thì khác nhau ít nhất là cách tính lương.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229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500</cp:revision>
  <dcterms:created xsi:type="dcterms:W3CDTF">2011-04-06T04:04:31Z</dcterms:created>
  <dcterms:modified xsi:type="dcterms:W3CDTF">2016-11-20T14:55:57Z</dcterms:modified>
</cp:coreProperties>
</file>