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5578" autoAdjust="0"/>
  </p:normalViewPr>
  <p:slideViewPr>
    <p:cSldViewPr>
      <p:cViewPr varScale="1">
        <p:scale>
          <a:sx n="94" d="100"/>
          <a:sy n="94" d="100"/>
        </p:scale>
        <p:origin x="4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Kỹ thuật viết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thừa từ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cơ sở (base class): làm cơ sở để các lớp khác kế thừa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nhận (derived class): kế thừa đặc điểm của lớp cơ sở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class LopNhan </a:t>
            </a:r>
            <a:r>
              <a:rPr lang="en-US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extends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LopCoSo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dụ:</a:t>
            </a:r>
          </a:p>
          <a:p>
            <a:pPr lvl="2" algn="just">
              <a:buClr>
                <a:srgbClr val="000066"/>
              </a:buClr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class XeDap </a:t>
            </a:r>
            <a:r>
              <a:rPr lang="en-US" sz="2800" kern="0">
                <a:solidFill>
                  <a:srgbClr val="FF0000"/>
                </a:solidFill>
                <a:latin typeface="Cambria" panose="02040503050406030204" pitchFamily="18" charset="0"/>
              </a:rPr>
              <a:t>extends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PhuongTienGiaoThong</a:t>
            </a:r>
          </a:p>
          <a:p>
            <a:pPr lvl="2" algn="just">
              <a:buClr>
                <a:srgbClr val="000066"/>
              </a:buClr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class XeMay </a:t>
            </a:r>
            <a:r>
              <a:rPr lang="en-US" sz="2800" kern="0">
                <a:solidFill>
                  <a:srgbClr val="FF0000"/>
                </a:solidFill>
                <a:latin typeface="Cambria" panose="02040503050406030204" pitchFamily="18" charset="0"/>
              </a:rPr>
              <a:t>extends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PhuongTienGiaoThong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Constructor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074065"/>
            <a:ext cx="8229600" cy="105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Không được kế thừa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con truy cập bằng từ khóa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super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2110854"/>
            <a:ext cx="5867400" cy="436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class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HinhHoc</a:t>
            </a:r>
            <a:endParaRPr lang="en-US" sz="1600" dirty="0" smtClean="0">
              <a:solidFill>
                <a:srgbClr val="000066"/>
              </a:solidFill>
              <a:latin typeface="Arial"/>
            </a:endParaRP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{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…</a:t>
            </a:r>
          </a:p>
          <a:p>
            <a:r>
              <a:rPr lang="fr-FR" sz="1600" dirty="0" smtClean="0">
                <a:solidFill>
                  <a:srgbClr val="000066"/>
                </a:solidFill>
                <a:latin typeface="Arial"/>
              </a:rPr>
              <a:t>        public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HinhHoc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(double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, double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)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{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   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=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;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   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=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;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}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}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class </a:t>
            </a:r>
            <a:r>
              <a:rPr lang="en-US" sz="1600" err="1" smtClean="0">
                <a:solidFill>
                  <a:srgbClr val="000066"/>
                </a:solidFill>
                <a:latin typeface="Arial"/>
              </a:rPr>
              <a:t>HinhTron</a:t>
            </a:r>
            <a:r>
              <a:rPr lang="en-US" sz="1600" smtClean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Arial"/>
              </a:rPr>
              <a:t>extends</a:t>
            </a:r>
            <a:r>
              <a:rPr lang="en-US" sz="1600" smtClean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HinhHoc</a:t>
            </a:r>
            <a:endParaRPr lang="en-US" sz="1600" dirty="0" smtClean="0">
              <a:solidFill>
                <a:srgbClr val="000066"/>
              </a:solidFill>
              <a:latin typeface="Arial"/>
            </a:endParaRP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{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…</a:t>
            </a:r>
          </a:p>
          <a:p>
            <a:r>
              <a:rPr lang="fr-FR" sz="1600" dirty="0" smtClean="0">
                <a:solidFill>
                  <a:srgbClr val="000066"/>
                </a:solidFill>
                <a:latin typeface="Arial"/>
              </a:rPr>
              <a:t>        public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HinhTron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(double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, double </a:t>
            </a:r>
            <a:r>
              <a:rPr lang="fr-FR" sz="160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fr-FR" sz="1600" smtClean="0">
                <a:solidFill>
                  <a:srgbClr val="000066"/>
                </a:solidFill>
                <a:latin typeface="Arial"/>
              </a:rPr>
              <a:t>)</a:t>
            </a:r>
            <a:r>
              <a:rPr lang="en-US" sz="1600" smtClean="0">
                <a:solidFill>
                  <a:srgbClr val="000066"/>
                </a:solidFill>
                <a:latin typeface="Arial"/>
              </a:rPr>
              <a:t> {</a:t>
            </a:r>
          </a:p>
          <a:p>
            <a:r>
              <a:rPr lang="en-US" sz="1600">
                <a:solidFill>
                  <a:srgbClr val="000066"/>
                </a:solidFill>
                <a:latin typeface="Arial"/>
              </a:rPr>
              <a:t> </a:t>
            </a:r>
            <a:r>
              <a:rPr lang="en-US" sz="1600" smtClean="0">
                <a:solidFill>
                  <a:srgbClr val="000066"/>
                </a:solidFill>
                <a:latin typeface="Arial"/>
              </a:rPr>
              <a:t>           </a:t>
            </a:r>
            <a:endParaRPr lang="fr-FR" sz="1600">
              <a:solidFill>
                <a:srgbClr val="000066"/>
              </a:solidFill>
              <a:latin typeface="Arial"/>
            </a:endParaRPr>
          </a:p>
          <a:p>
            <a:r>
              <a:rPr lang="en-US" sz="1600">
                <a:solidFill>
                  <a:srgbClr val="000066"/>
                </a:solidFill>
                <a:latin typeface="Arial"/>
              </a:rPr>
              <a:t>            </a:t>
            </a:r>
            <a:r>
              <a:rPr lang="en-US" sz="1600" smtClean="0">
                <a:solidFill>
                  <a:srgbClr val="FF0000"/>
                </a:solidFill>
                <a:latin typeface="Arial"/>
              </a:rPr>
              <a:t>super</a:t>
            </a:r>
            <a:r>
              <a:rPr lang="en-US" sz="1600" smtClean="0">
                <a:solidFill>
                  <a:srgbClr val="000066"/>
                </a:solidFill>
                <a:latin typeface="Arial"/>
              </a:rPr>
              <a:t>(chuVi</a:t>
            </a:r>
            <a:r>
              <a:rPr lang="en-US" sz="1600">
                <a:solidFill>
                  <a:srgbClr val="000066"/>
                </a:solidFill>
                <a:latin typeface="Arial"/>
              </a:rPr>
              <a:t>, dienTich</a:t>
            </a:r>
            <a:r>
              <a:rPr lang="en-US" sz="1600" smtClean="0">
                <a:solidFill>
                  <a:srgbClr val="000066"/>
                </a:solidFill>
                <a:latin typeface="Arial"/>
              </a:rPr>
              <a:t>);</a:t>
            </a:r>
            <a:endParaRPr lang="en-US" sz="1600" dirty="0" smtClean="0">
              <a:solidFill>
                <a:srgbClr val="000066"/>
              </a:solidFill>
              <a:latin typeface="Arial"/>
            </a:endParaRP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} 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}</a:t>
            </a:r>
            <a:endParaRPr lang="en-US" sz="1600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Abstract class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094537"/>
            <a:ext cx="8638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Lớp Abstract là một lớp trừu tượng, không thể khởi tạo nó bằng toán tử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new</a:t>
            </a:r>
            <a:r>
              <a:rPr lang="en-US" sz="240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smtClean="0">
                <a:latin typeface="Cambria" panose="02040503050406030204" pitchFamily="18" charset="0"/>
              </a:rPr>
              <a:t>Trong </a:t>
            </a:r>
            <a:r>
              <a:rPr lang="en-US" sz="2400">
                <a:latin typeface="Cambria" panose="02040503050406030204" pitchFamily="18" charset="0"/>
              </a:rPr>
              <a:t>lớp có tồn tại phương thức abstract thì lớp đó cũng được định nghĩa là abstract</a:t>
            </a:r>
            <a:r>
              <a:rPr lang="en-US" sz="2400" smtClean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smtClean="0">
                <a:latin typeface="Cambria" panose="02040503050406030204" pitchFamily="18" charset="0"/>
              </a:rPr>
              <a:t>Phương thức trừu tượng là phương thức chỉ có định nghĩa tên hàm, các đối số (không có nội dung hàm)</a:t>
            </a:r>
            <a:endParaRPr lang="en-US" sz="2400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smtClean="0">
                <a:latin typeface="Cambria" panose="02040503050406030204" pitchFamily="18" charset="0"/>
              </a:rPr>
              <a:t>Bất </a:t>
            </a:r>
            <a:r>
              <a:rPr lang="en-US" sz="2400">
                <a:latin typeface="Cambria" panose="02040503050406030204" pitchFamily="18" charset="0"/>
              </a:rPr>
              <a:t>cứ class nào kết thừa abstract class nào đó phải định nghĩa lại các abstract </a:t>
            </a:r>
            <a:r>
              <a:rPr lang="en-US" sz="2400" smtClean="0">
                <a:latin typeface="Cambria" panose="02040503050406030204" pitchFamily="18" charset="0"/>
              </a:rPr>
              <a:t>methods </a:t>
            </a:r>
            <a:r>
              <a:rPr lang="en-US" sz="2400">
                <a:latin typeface="Cambria" panose="02040503050406030204" pitchFamily="18" charset="0"/>
              </a:rPr>
              <a:t>của lớp mà nó thừa kế hoặc không định nghĩa lại nhưng phải ghi lại abstract </a:t>
            </a:r>
            <a:r>
              <a:rPr lang="en-US" sz="2400" smtClean="0">
                <a:latin typeface="Cambria" panose="02040503050406030204" pitchFamily="18" charset="0"/>
              </a:rPr>
              <a:t>methods </a:t>
            </a:r>
            <a:r>
              <a:rPr lang="en-US" sz="2400">
                <a:latin typeface="Cambria" panose="02040503050406030204" pitchFamily="18" charset="0"/>
              </a:rPr>
              <a:t>đó.</a:t>
            </a:r>
          </a:p>
        </p:txBody>
      </p:sp>
    </p:spTree>
    <p:extLst>
      <p:ext uri="{BB962C8B-B14F-4D97-AF65-F5344CB8AC3E}">
        <p14:creationId xmlns:p14="http://schemas.microsoft.com/office/powerpoint/2010/main" val="10892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Abstract class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39895" y="1076265"/>
            <a:ext cx="785075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  <a:buSzPct val="100000"/>
            </a:pPr>
            <a:r>
              <a:rPr lang="en-US" sz="2000">
                <a:solidFill>
                  <a:srgbClr val="FF0000"/>
                </a:solidFill>
                <a:latin typeface="Cambria" panose="02040503050406030204" pitchFamily="18" charset="0"/>
              </a:rPr>
              <a:t>abstract 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class</a:t>
            </a:r>
            <a:r>
              <a:rPr lang="en-US" sz="2000">
                <a:solidFill>
                  <a:srgbClr val="FF0000"/>
                </a:solidFill>
                <a:latin typeface="Cambria" panose="02040503050406030204" pitchFamily="18" charset="0"/>
              </a:rPr>
              <a:t> A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</a:t>
            </a:r>
            <a:r>
              <a:rPr lang="en-US" sz="2000">
                <a:solidFill>
                  <a:srgbClr val="FF0000"/>
                </a:solidFill>
                <a:latin typeface="Cambria" panose="02040503050406030204" pitchFamily="18" charset="0"/>
              </a:rPr>
              <a:t>abstract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void method_1();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public class </a:t>
            </a:r>
            <a:r>
              <a:rPr lang="en-US" sz="200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extends </a:t>
            </a:r>
            <a:r>
              <a:rPr lang="en-US" sz="2000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@Override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public void method_1(){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// cài đặt chi tiết cho phương thức method_1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// trong lớp con B.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}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public class C extends A{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@Override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public void method_1(){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// cài đặt chi tiết cho phương thức method_1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// trong lớp con C.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    }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  <a:endParaRPr lang="en-US" sz="200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241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510</cp:revision>
  <dcterms:created xsi:type="dcterms:W3CDTF">2011-04-06T04:04:31Z</dcterms:created>
  <dcterms:modified xsi:type="dcterms:W3CDTF">2016-11-26T10:45:42Z</dcterms:modified>
</cp:coreProperties>
</file>