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5" r:id="rId4"/>
    <p:sldId id="266" r:id="rId5"/>
    <p:sldId id="267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06" autoAdjust="0"/>
    <p:restoredTop sz="95578" autoAdjust="0"/>
  </p:normalViewPr>
  <p:slideViewPr>
    <p:cSldViewPr>
      <p:cViewPr varScale="1">
        <p:scale>
          <a:sx n="74" d="100"/>
          <a:sy n="74" d="100"/>
        </p:scale>
        <p:origin x="10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Sắp xếp danh sách đối tượng dựa vào interface có sẵn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Giới 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thiệu về interface Comparable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dùng Comparable để sắp xếp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6019800" cy="508000"/>
            <a:chOff x="789624" y="1191463"/>
            <a:chExt cx="6019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818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Giới thiệu về interface Comparable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Là interface cho phép sắp xếp các đối tượng, có phương thức trừu tượng compareTo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4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Cách dùng Comparable để sắp xếp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633310" y="1219200"/>
            <a:ext cx="828209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communityuni.com;</a:t>
            </a:r>
          </a:p>
          <a:p>
            <a:endParaRPr lang="en-US" sz="2000">
              <a:latin typeface="Courier New" panose="02070309020205020404" pitchFamily="49" charset="0"/>
            </a:endParaRPr>
          </a:p>
          <a:p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SanPham </a:t>
            </a:r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implements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Comparable&lt;SanPham&gt;{</a:t>
            </a:r>
          </a:p>
          <a:p>
            <a:pPr lvl="1"/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0000C0"/>
                </a:solidFill>
                <a:latin typeface="Courier New" panose="02070309020205020404" pitchFamily="49" charset="0"/>
              </a:rPr>
              <a:t>ma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sz="2000" b="1">
                <a:solidFill>
                  <a:srgbClr val="0000C0"/>
                </a:solidFill>
                <a:latin typeface="Courier New" panose="02070309020205020404" pitchFamily="49" charset="0"/>
              </a:rPr>
              <a:t>ten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0000C0"/>
                </a:solidFill>
                <a:latin typeface="Courier New" panose="02070309020205020404" pitchFamily="49" charset="0"/>
              </a:rPr>
              <a:t>gia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2000" b="1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2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compareTo(SanPham arg0) {</a:t>
            </a:r>
          </a:p>
          <a:p>
            <a:pPr lvl="2"/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2000" b="1">
                <a:solidFill>
                  <a:srgbClr val="0000C0"/>
                </a:solidFill>
                <a:latin typeface="Courier New" panose="02070309020205020404" pitchFamily="49" charset="0"/>
              </a:rPr>
              <a:t>ma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&gt;arg0.</a:t>
            </a:r>
            <a:r>
              <a:rPr lang="en-US" sz="2000" b="1">
                <a:solidFill>
                  <a:srgbClr val="0000C0"/>
                </a:solidFill>
                <a:latin typeface="Courier New" panose="02070309020205020404" pitchFamily="49" charset="0"/>
              </a:rPr>
              <a:t>ma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2"/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1;</a:t>
            </a:r>
          </a:p>
          <a:p>
            <a:pPr lvl="2"/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2000" b="1">
                <a:solidFill>
                  <a:srgbClr val="0000C0"/>
                </a:solidFill>
                <a:latin typeface="Courier New" panose="02070309020205020404" pitchFamily="49" charset="0"/>
              </a:rPr>
              <a:t>ma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&lt;arg0.</a:t>
            </a:r>
            <a:r>
              <a:rPr lang="en-US" sz="2000" b="1">
                <a:solidFill>
                  <a:srgbClr val="0000C0"/>
                </a:solidFill>
                <a:latin typeface="Courier New" panose="02070309020205020404" pitchFamily="49" charset="0"/>
              </a:rPr>
              <a:t>ma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2"/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-1;</a:t>
            </a:r>
          </a:p>
          <a:p>
            <a:pPr lvl="2"/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pPr lvl="1"/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590800" y="1752600"/>
            <a:ext cx="1295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15200" y="1753673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476841" y="1004552"/>
            <a:ext cx="4018663" cy="824248"/>
          </a:xfrm>
          <a:custGeom>
            <a:avLst/>
            <a:gdLst>
              <a:gd name="connsiteX0" fmla="*/ 13334 w 4018663"/>
              <a:gd name="connsiteY0" fmla="*/ 824248 h 824248"/>
              <a:gd name="connsiteX1" fmla="*/ 13334 w 4018663"/>
              <a:gd name="connsiteY1" fmla="*/ 695459 h 824248"/>
              <a:gd name="connsiteX2" fmla="*/ 64849 w 4018663"/>
              <a:gd name="connsiteY2" fmla="*/ 618186 h 824248"/>
              <a:gd name="connsiteX3" fmla="*/ 116365 w 4018663"/>
              <a:gd name="connsiteY3" fmla="*/ 553792 h 824248"/>
              <a:gd name="connsiteX4" fmla="*/ 180759 w 4018663"/>
              <a:gd name="connsiteY4" fmla="*/ 476518 h 824248"/>
              <a:gd name="connsiteX5" fmla="*/ 232274 w 4018663"/>
              <a:gd name="connsiteY5" fmla="*/ 437882 h 824248"/>
              <a:gd name="connsiteX6" fmla="*/ 270911 w 4018663"/>
              <a:gd name="connsiteY6" fmla="*/ 412124 h 824248"/>
              <a:gd name="connsiteX7" fmla="*/ 373942 w 4018663"/>
              <a:gd name="connsiteY7" fmla="*/ 347730 h 824248"/>
              <a:gd name="connsiteX8" fmla="*/ 476973 w 4018663"/>
              <a:gd name="connsiteY8" fmla="*/ 270456 h 824248"/>
              <a:gd name="connsiteX9" fmla="*/ 528489 w 4018663"/>
              <a:gd name="connsiteY9" fmla="*/ 231820 h 824248"/>
              <a:gd name="connsiteX10" fmla="*/ 657277 w 4018663"/>
              <a:gd name="connsiteY10" fmla="*/ 180304 h 824248"/>
              <a:gd name="connsiteX11" fmla="*/ 695914 w 4018663"/>
              <a:gd name="connsiteY11" fmla="*/ 167425 h 824248"/>
              <a:gd name="connsiteX12" fmla="*/ 837582 w 4018663"/>
              <a:gd name="connsiteY12" fmla="*/ 141668 h 824248"/>
              <a:gd name="connsiteX13" fmla="*/ 1030765 w 4018663"/>
              <a:gd name="connsiteY13" fmla="*/ 103031 h 824248"/>
              <a:gd name="connsiteX14" fmla="*/ 1133796 w 4018663"/>
              <a:gd name="connsiteY14" fmla="*/ 77273 h 824248"/>
              <a:gd name="connsiteX15" fmla="*/ 1211069 w 4018663"/>
              <a:gd name="connsiteY15" fmla="*/ 64394 h 824248"/>
              <a:gd name="connsiteX16" fmla="*/ 1262584 w 4018663"/>
              <a:gd name="connsiteY16" fmla="*/ 51516 h 824248"/>
              <a:gd name="connsiteX17" fmla="*/ 1455767 w 4018663"/>
              <a:gd name="connsiteY17" fmla="*/ 38637 h 824248"/>
              <a:gd name="connsiteX18" fmla="*/ 1533041 w 4018663"/>
              <a:gd name="connsiteY18" fmla="*/ 12879 h 824248"/>
              <a:gd name="connsiteX19" fmla="*/ 1636072 w 4018663"/>
              <a:gd name="connsiteY19" fmla="*/ 0 h 824248"/>
              <a:gd name="connsiteX20" fmla="*/ 3065627 w 4018663"/>
              <a:gd name="connsiteY20" fmla="*/ 12879 h 824248"/>
              <a:gd name="connsiteX21" fmla="*/ 3142900 w 4018663"/>
              <a:gd name="connsiteY21" fmla="*/ 51516 h 824248"/>
              <a:gd name="connsiteX22" fmla="*/ 3207294 w 4018663"/>
              <a:gd name="connsiteY22" fmla="*/ 77273 h 824248"/>
              <a:gd name="connsiteX23" fmla="*/ 3258810 w 4018663"/>
              <a:gd name="connsiteY23" fmla="*/ 103031 h 824248"/>
              <a:gd name="connsiteX24" fmla="*/ 3336083 w 4018663"/>
              <a:gd name="connsiteY24" fmla="*/ 128789 h 824248"/>
              <a:gd name="connsiteX25" fmla="*/ 3426235 w 4018663"/>
              <a:gd name="connsiteY25" fmla="*/ 167425 h 824248"/>
              <a:gd name="connsiteX26" fmla="*/ 3542145 w 4018663"/>
              <a:gd name="connsiteY26" fmla="*/ 244699 h 824248"/>
              <a:gd name="connsiteX27" fmla="*/ 3580782 w 4018663"/>
              <a:gd name="connsiteY27" fmla="*/ 270456 h 824248"/>
              <a:gd name="connsiteX28" fmla="*/ 3645176 w 4018663"/>
              <a:gd name="connsiteY28" fmla="*/ 321972 h 824248"/>
              <a:gd name="connsiteX29" fmla="*/ 3696691 w 4018663"/>
              <a:gd name="connsiteY29" fmla="*/ 360609 h 824248"/>
              <a:gd name="connsiteX30" fmla="*/ 3735328 w 4018663"/>
              <a:gd name="connsiteY30" fmla="*/ 386366 h 824248"/>
              <a:gd name="connsiteX31" fmla="*/ 3799722 w 4018663"/>
              <a:gd name="connsiteY31" fmla="*/ 463640 h 824248"/>
              <a:gd name="connsiteX32" fmla="*/ 3876996 w 4018663"/>
              <a:gd name="connsiteY32" fmla="*/ 540913 h 824248"/>
              <a:gd name="connsiteX33" fmla="*/ 3915632 w 4018663"/>
              <a:gd name="connsiteY33" fmla="*/ 618186 h 824248"/>
              <a:gd name="connsiteX34" fmla="*/ 3967148 w 4018663"/>
              <a:gd name="connsiteY34" fmla="*/ 708338 h 824248"/>
              <a:gd name="connsiteX35" fmla="*/ 3980027 w 4018663"/>
              <a:gd name="connsiteY35" fmla="*/ 746975 h 824248"/>
              <a:gd name="connsiteX36" fmla="*/ 4018663 w 4018663"/>
              <a:gd name="connsiteY36" fmla="*/ 798490 h 82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018663" h="824248">
                <a:moveTo>
                  <a:pt x="13334" y="824248"/>
                </a:moveTo>
                <a:cubicBezTo>
                  <a:pt x="2840" y="771778"/>
                  <a:pt x="-10516" y="747929"/>
                  <a:pt x="13334" y="695459"/>
                </a:cubicBezTo>
                <a:cubicBezTo>
                  <a:pt x="26144" y="667277"/>
                  <a:pt x="55060" y="647554"/>
                  <a:pt x="64849" y="618186"/>
                </a:cubicBezTo>
                <a:cubicBezTo>
                  <a:pt x="82623" y="564865"/>
                  <a:pt x="66432" y="587079"/>
                  <a:pt x="116365" y="553792"/>
                </a:cubicBezTo>
                <a:cubicBezTo>
                  <a:pt x="142862" y="514045"/>
                  <a:pt x="142194" y="509573"/>
                  <a:pt x="180759" y="476518"/>
                </a:cubicBezTo>
                <a:cubicBezTo>
                  <a:pt x="197056" y="462549"/>
                  <a:pt x="214808" y="450358"/>
                  <a:pt x="232274" y="437882"/>
                </a:cubicBezTo>
                <a:cubicBezTo>
                  <a:pt x="244869" y="428885"/>
                  <a:pt x="259020" y="422033"/>
                  <a:pt x="270911" y="412124"/>
                </a:cubicBezTo>
                <a:cubicBezTo>
                  <a:pt x="347042" y="348681"/>
                  <a:pt x="265795" y="390988"/>
                  <a:pt x="373942" y="347730"/>
                </a:cubicBezTo>
                <a:cubicBezTo>
                  <a:pt x="469909" y="251763"/>
                  <a:pt x="379328" y="331484"/>
                  <a:pt x="476973" y="270456"/>
                </a:cubicBezTo>
                <a:cubicBezTo>
                  <a:pt x="495175" y="259080"/>
                  <a:pt x="510287" y="243196"/>
                  <a:pt x="528489" y="231820"/>
                </a:cubicBezTo>
                <a:cubicBezTo>
                  <a:pt x="571805" y="204747"/>
                  <a:pt x="607729" y="196820"/>
                  <a:pt x="657277" y="180304"/>
                </a:cubicBezTo>
                <a:cubicBezTo>
                  <a:pt x="670156" y="176011"/>
                  <a:pt x="682523" y="169657"/>
                  <a:pt x="695914" y="167425"/>
                </a:cubicBezTo>
                <a:cubicBezTo>
                  <a:pt x="794779" y="150949"/>
                  <a:pt x="747581" y="159668"/>
                  <a:pt x="837582" y="141668"/>
                </a:cubicBezTo>
                <a:cubicBezTo>
                  <a:pt x="965273" y="90591"/>
                  <a:pt x="835604" y="135558"/>
                  <a:pt x="1030765" y="103031"/>
                </a:cubicBezTo>
                <a:cubicBezTo>
                  <a:pt x="1065684" y="97211"/>
                  <a:pt x="1099181" y="84691"/>
                  <a:pt x="1133796" y="77273"/>
                </a:cubicBezTo>
                <a:cubicBezTo>
                  <a:pt x="1159329" y="71802"/>
                  <a:pt x="1185463" y="69515"/>
                  <a:pt x="1211069" y="64394"/>
                </a:cubicBezTo>
                <a:cubicBezTo>
                  <a:pt x="1228425" y="60923"/>
                  <a:pt x="1244981" y="53369"/>
                  <a:pt x="1262584" y="51516"/>
                </a:cubicBezTo>
                <a:cubicBezTo>
                  <a:pt x="1326767" y="44760"/>
                  <a:pt x="1391373" y="42930"/>
                  <a:pt x="1455767" y="38637"/>
                </a:cubicBezTo>
                <a:cubicBezTo>
                  <a:pt x="1481525" y="30051"/>
                  <a:pt x="1506492" y="18568"/>
                  <a:pt x="1533041" y="12879"/>
                </a:cubicBezTo>
                <a:cubicBezTo>
                  <a:pt x="1566884" y="5627"/>
                  <a:pt x="1601461" y="0"/>
                  <a:pt x="1636072" y="0"/>
                </a:cubicBezTo>
                <a:lnTo>
                  <a:pt x="3065627" y="12879"/>
                </a:lnTo>
                <a:cubicBezTo>
                  <a:pt x="3162745" y="45252"/>
                  <a:pt x="3043030" y="1581"/>
                  <a:pt x="3142900" y="51516"/>
                </a:cubicBezTo>
                <a:cubicBezTo>
                  <a:pt x="3163577" y="61855"/>
                  <a:pt x="3186168" y="67884"/>
                  <a:pt x="3207294" y="77273"/>
                </a:cubicBezTo>
                <a:cubicBezTo>
                  <a:pt x="3224838" y="85070"/>
                  <a:pt x="3240984" y="95901"/>
                  <a:pt x="3258810" y="103031"/>
                </a:cubicBezTo>
                <a:cubicBezTo>
                  <a:pt x="3284019" y="113115"/>
                  <a:pt x="3311272" y="117762"/>
                  <a:pt x="3336083" y="128789"/>
                </a:cubicBezTo>
                <a:cubicBezTo>
                  <a:pt x="3450428" y="179610"/>
                  <a:pt x="3289971" y="133361"/>
                  <a:pt x="3426235" y="167425"/>
                </a:cubicBezTo>
                <a:lnTo>
                  <a:pt x="3542145" y="244699"/>
                </a:lnTo>
                <a:lnTo>
                  <a:pt x="3580782" y="270456"/>
                </a:lnTo>
                <a:cubicBezTo>
                  <a:pt x="3629657" y="343772"/>
                  <a:pt x="3578183" y="283690"/>
                  <a:pt x="3645176" y="321972"/>
                </a:cubicBezTo>
                <a:cubicBezTo>
                  <a:pt x="3663813" y="332622"/>
                  <a:pt x="3679224" y="348133"/>
                  <a:pt x="3696691" y="360609"/>
                </a:cubicBezTo>
                <a:cubicBezTo>
                  <a:pt x="3709286" y="369606"/>
                  <a:pt x="3722449" y="377780"/>
                  <a:pt x="3735328" y="386366"/>
                </a:cubicBezTo>
                <a:cubicBezTo>
                  <a:pt x="3781554" y="478819"/>
                  <a:pt x="3734191" y="405390"/>
                  <a:pt x="3799722" y="463640"/>
                </a:cubicBezTo>
                <a:cubicBezTo>
                  <a:pt x="3826948" y="487841"/>
                  <a:pt x="3876996" y="540913"/>
                  <a:pt x="3876996" y="540913"/>
                </a:cubicBezTo>
                <a:cubicBezTo>
                  <a:pt x="3900607" y="611749"/>
                  <a:pt x="3875687" y="548282"/>
                  <a:pt x="3915632" y="618186"/>
                </a:cubicBezTo>
                <a:cubicBezTo>
                  <a:pt x="3980987" y="732558"/>
                  <a:pt x="3904397" y="614214"/>
                  <a:pt x="3967148" y="708338"/>
                </a:cubicBezTo>
                <a:cubicBezTo>
                  <a:pt x="3971441" y="721217"/>
                  <a:pt x="3973956" y="734833"/>
                  <a:pt x="3980027" y="746975"/>
                </a:cubicBezTo>
                <a:cubicBezTo>
                  <a:pt x="3994590" y="776100"/>
                  <a:pt x="4000551" y="780378"/>
                  <a:pt x="4018663" y="798490"/>
                </a:cubicBezTo>
              </a:path>
            </a:pathLst>
          </a:custGeom>
          <a:noFill/>
          <a:ln w="57150"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2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Cách dùng Comparable để sắp xếp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326921" y="2044331"/>
            <a:ext cx="881707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 lvl="1"/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ArrayList&lt;SanPham&gt;dsSp=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ArrayList&lt;SanPham&gt;();</a:t>
            </a:r>
          </a:p>
          <a:p>
            <a:pPr lvl="1"/>
            <a:r>
              <a:rPr lang="pt-BR" sz="2400">
                <a:solidFill>
                  <a:srgbClr val="000000"/>
                </a:solidFill>
                <a:latin typeface="Courier New" panose="02070309020205020404" pitchFamily="49" charset="0"/>
              </a:rPr>
              <a:t>SanPham coca=</a:t>
            </a:r>
            <a:r>
              <a:rPr lang="pt-BR" sz="24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pt-BR" sz="2400" b="1">
                <a:solidFill>
                  <a:srgbClr val="000000"/>
                </a:solidFill>
                <a:latin typeface="Courier New" panose="02070309020205020404" pitchFamily="49" charset="0"/>
              </a:rPr>
              <a:t> SanPham(5,</a:t>
            </a:r>
            <a:r>
              <a:rPr lang="pt-BR" sz="2400" b="1">
                <a:solidFill>
                  <a:srgbClr val="2A00FF"/>
                </a:solidFill>
                <a:latin typeface="Courier New" panose="02070309020205020404" pitchFamily="49" charset="0"/>
              </a:rPr>
              <a:t>"Cocacola"</a:t>
            </a:r>
            <a:r>
              <a:rPr lang="pt-BR" sz="2400" b="1">
                <a:solidFill>
                  <a:srgbClr val="000000"/>
                </a:solidFill>
                <a:latin typeface="Courier New" panose="02070309020205020404" pitchFamily="49" charset="0"/>
              </a:rPr>
              <a:t>,25);</a:t>
            </a:r>
          </a:p>
          <a:p>
            <a:pPr lvl="1"/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SanPham pepsi=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SanPham(1,</a:t>
            </a:r>
            <a:r>
              <a:rPr lang="en-US" sz="2400" b="1">
                <a:solidFill>
                  <a:srgbClr val="2A00FF"/>
                </a:solidFill>
                <a:latin typeface="Courier New" panose="02070309020205020404" pitchFamily="49" charset="0"/>
              </a:rPr>
              <a:t>"Pepsi"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,28);</a:t>
            </a:r>
          </a:p>
          <a:p>
            <a:pPr lvl="1"/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SanPham redbull=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SanPham(2</a:t>
            </a:r>
            <a:r>
              <a:rPr lang="en-US" sz="2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400" b="1" smtClean="0">
                <a:solidFill>
                  <a:srgbClr val="2A00FF"/>
                </a:solidFill>
                <a:latin typeface="Courier New" panose="02070309020205020404" pitchFamily="49" charset="0"/>
              </a:rPr>
              <a:t>"Redbull"</a:t>
            </a:r>
            <a:r>
              <a:rPr lang="en-US" sz="2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30);</a:t>
            </a:r>
          </a:p>
          <a:p>
            <a:pPr lvl="1"/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dsSp.add(coca</a:t>
            </a:r>
            <a:r>
              <a:rPr lang="en-US" sz="240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Courier New" panose="02070309020205020404" pitchFamily="49" charset="0"/>
              </a:rPr>
              <a:t>dsSp.add(pepsi);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Courier New" panose="02070309020205020404" pitchFamily="49" charset="0"/>
              </a:rPr>
              <a:t>dsSp.add(redbull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Collections.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sort(dsSp);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603576" y="1092300"/>
            <a:ext cx="69402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java.util.ArrayList;</a:t>
            </a:r>
          </a:p>
          <a:p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java.util.Collections;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1795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162</Words>
  <Application>Microsoft Office PowerPoint</Application>
  <PresentationFormat>On-screen Show (4:3)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Cambria</vt:lpstr>
      <vt:lpstr>Courier New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526</cp:revision>
  <dcterms:created xsi:type="dcterms:W3CDTF">2011-04-06T04:04:31Z</dcterms:created>
  <dcterms:modified xsi:type="dcterms:W3CDTF">2016-11-26T12:21:07Z</dcterms:modified>
</cp:coreProperties>
</file>