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5" r:id="rId4"/>
    <p:sldId id="266" r:id="rId5"/>
    <p:sldId id="267" r:id="rId6"/>
    <p:sldId id="268" r:id="rId7"/>
    <p:sldId id="269"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71" autoAdjust="0"/>
  </p:normalViewPr>
  <p:slideViewPr>
    <p:cSldViewPr>
      <p:cViewPr>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Khái niệm về đa tiến trình và cơ chế hoạt động</a:t>
            </a:r>
            <a:endParaRPr lang="en-US" ker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210527" y="1051066"/>
            <a:ext cx="8933473" cy="1815882"/>
          </a:xfrm>
          <a:prstGeom prst="rect">
            <a:avLst/>
          </a:prstGeom>
          <a:noFill/>
        </p:spPr>
        <p:txBody>
          <a:bodyPr wrap="square" rtlCol="0">
            <a:spAutoFit/>
          </a:bodyPr>
          <a:lstStyle/>
          <a:p>
            <a:pPr marL="457200" indent="-457200">
              <a:buFont typeface="Wingdings" panose="05000000000000000000" pitchFamily="2" charset="2"/>
              <a:buChar char="v"/>
            </a:pPr>
            <a:r>
              <a:rPr lang="vi-VN" sz="2800" smtClean="0">
                <a:solidFill>
                  <a:srgbClr val="002060"/>
                </a:solidFill>
                <a:latin typeface="Cambria" panose="02040503050406030204" pitchFamily="18" charset="0"/>
              </a:rPr>
              <a:t>Khái </a:t>
            </a:r>
            <a:r>
              <a:rPr lang="vi-VN" sz="2800">
                <a:solidFill>
                  <a:srgbClr val="002060"/>
                </a:solidFill>
                <a:latin typeface="Cambria" panose="02040503050406030204" pitchFamily="18" charset="0"/>
              </a:rPr>
              <a:t>niệm về đa tiến </a:t>
            </a:r>
            <a:r>
              <a:rPr lang="vi-VN" sz="2800" smtClean="0">
                <a:solidFill>
                  <a:srgbClr val="002060"/>
                </a:solidFill>
                <a:latin typeface="Cambria" panose="02040503050406030204" pitchFamily="18" charset="0"/>
              </a:rPr>
              <a:t>trình</a:t>
            </a:r>
            <a:endParaRPr lang="en-US" sz="2800" smtClean="0">
              <a:solidFill>
                <a:srgbClr val="002060"/>
              </a:solidFill>
              <a:latin typeface="Cambria" panose="02040503050406030204" pitchFamily="18" charset="0"/>
            </a:endParaRPr>
          </a:p>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Trạng thái của Thread</a:t>
            </a:r>
          </a:p>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Độ ưu tiên của Thread</a:t>
            </a:r>
          </a:p>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Các kỹ thuật tạo đa tiến trình trong Java</a:t>
            </a:r>
            <a:endParaRPr lang="en-US" sz="2800" smtClean="0">
              <a:solidFill>
                <a:srgbClr val="002060"/>
              </a:solidFill>
              <a:latin typeface="Cambria" panose="02040503050406030204" pitchFamily="18" charset="0"/>
            </a:endParaRPr>
          </a:p>
        </p:txBody>
      </p:sp>
    </p:spTree>
    <p:extLst>
      <p:ext uri="{BB962C8B-B14F-4D97-AF65-F5344CB8AC3E}">
        <p14:creationId xmlns:p14="http://schemas.microsoft.com/office/powerpoint/2010/main" val="77144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391400" cy="508000"/>
            <a:chOff x="789624" y="1191463"/>
            <a:chExt cx="7391400" cy="508000"/>
          </a:xfrm>
        </p:grpSpPr>
        <p:sp>
          <p:nvSpPr>
            <p:cNvPr id="3" name="AutoShape 52"/>
            <p:cNvSpPr>
              <a:spLocks noChangeArrowheads="1"/>
            </p:cNvSpPr>
            <p:nvPr/>
          </p:nvSpPr>
          <p:spPr bwMode="gray">
            <a:xfrm>
              <a:off x="990600" y="1191463"/>
              <a:ext cx="7190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solidFill>
                    <a:srgbClr val="002060"/>
                  </a:solidFill>
                  <a:latin typeface="Cambria" panose="02040503050406030204" pitchFamily="18" charset="0"/>
                </a:rPr>
                <a:t>Khái niệm về đa tiến trình</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640" y="1124107"/>
            <a:ext cx="8137360" cy="1569660"/>
          </a:xfrm>
          <a:prstGeom prst="rect">
            <a:avLst/>
          </a:prstGeom>
        </p:spPr>
        <p:txBody>
          <a:bodyPr wrap="square">
            <a:spAutoFit/>
          </a:bodyPr>
          <a:lstStyle/>
          <a:p>
            <a:pPr marL="342900" indent="-342900" algn="just">
              <a:buFont typeface="Wingdings" panose="05000000000000000000" pitchFamily="2" charset="2"/>
              <a:buChar char="v"/>
            </a:pPr>
            <a:r>
              <a:rPr lang="vi-VN" sz="2400" smtClean="0">
                <a:solidFill>
                  <a:srgbClr val="000000"/>
                </a:solidFill>
                <a:latin typeface="Cambria" panose="02040503050406030204" pitchFamily="18" charset="0"/>
              </a:rPr>
              <a:t>Một </a:t>
            </a:r>
            <a:r>
              <a:rPr lang="vi-VN" sz="2400">
                <a:solidFill>
                  <a:srgbClr val="000000"/>
                </a:solidFill>
                <a:latin typeface="Cambria" panose="02040503050406030204" pitchFamily="18" charset="0"/>
              </a:rPr>
              <a:t>chương trình đa luồng chứa hai hoặc nhiều phần mà có thể chạy đồng thời và mỗi phần có thể xử lý tác vụ khác nhau tại cùng một thời điểm, để sử dụng tốt nhất các nguồn có sẵn, đặc biệt khi máy tính của bạn có nhiều CPU.</a:t>
            </a:r>
            <a:endParaRPr lang="en-US" sz="2400">
              <a:latin typeface="Cambria" panose="02040503050406030204" pitchFamily="18" charset="0"/>
            </a:endParaRPr>
          </a:p>
        </p:txBody>
      </p:sp>
      <p:sp>
        <p:nvSpPr>
          <p:cNvPr id="10" name="Rectangle 9"/>
          <p:cNvSpPr/>
          <p:nvPr/>
        </p:nvSpPr>
        <p:spPr>
          <a:xfrm>
            <a:off x="655210" y="2711964"/>
            <a:ext cx="7924800" cy="3416320"/>
          </a:xfrm>
          <a:prstGeom prst="rect">
            <a:avLst/>
          </a:prstGeom>
        </p:spPr>
        <p:txBody>
          <a:bodyPr wrap="square">
            <a:spAutoFit/>
          </a:bodyPr>
          <a:lstStyle/>
          <a:p>
            <a:pPr marL="285750" indent="-285750" algn="just">
              <a:buFont typeface="Wingdings" panose="05000000000000000000" pitchFamily="2" charset="2"/>
              <a:buChar char="v"/>
            </a:pPr>
            <a:r>
              <a:rPr lang="vi-VN" sz="2400">
                <a:solidFill>
                  <a:srgbClr val="000000"/>
                </a:solidFill>
                <a:latin typeface="Cambria" panose="02040503050406030204" pitchFamily="18" charset="0"/>
              </a:rPr>
              <a:t>Theo định nghĩa, đa nhiệm (multitasking) là khi nhiều tiến trình chia sẻ nguồn xử lý chung ví dụ như một CPU. </a:t>
            </a:r>
            <a:r>
              <a:rPr lang="vi-VN" sz="2400">
                <a:solidFill>
                  <a:srgbClr val="000000"/>
                </a:solidFill>
                <a:latin typeface="Cambria" panose="02040503050406030204" pitchFamily="18" charset="0"/>
              </a:rPr>
              <a:t>Thread </a:t>
            </a:r>
            <a:r>
              <a:rPr lang="vi-VN" sz="2400" smtClean="0">
                <a:solidFill>
                  <a:srgbClr val="000000"/>
                </a:solidFill>
                <a:latin typeface="Cambria" panose="02040503050406030204" pitchFamily="18" charset="0"/>
              </a:rPr>
              <a:t>có </a:t>
            </a:r>
            <a:r>
              <a:rPr lang="vi-VN" sz="2400">
                <a:solidFill>
                  <a:srgbClr val="000000"/>
                </a:solidFill>
                <a:latin typeface="Cambria" panose="02040503050406030204" pitchFamily="18" charset="0"/>
              </a:rPr>
              <a:t>thể chia nhỏ các hoạt động riêng biệt bên trong một ứng dụng đơn thành các luồng (thread) riêng lẻ. Mỗi một thread có thể chạy song song. OS phân chia thời gian xử lý không chỉ trong các ứng dụng khác nhau, mà còn trong mỗi luồng bên trong một ứng dụng.</a:t>
            </a:r>
          </a:p>
          <a:p>
            <a:pPr marL="285750" indent="-285750" algn="just">
              <a:buFont typeface="Wingdings" panose="05000000000000000000" pitchFamily="2" charset="2"/>
              <a:buChar char="v"/>
            </a:pPr>
            <a:r>
              <a:rPr lang="vi-VN" sz="2400">
                <a:solidFill>
                  <a:srgbClr val="000000"/>
                </a:solidFill>
                <a:latin typeface="Cambria" panose="02040503050406030204" pitchFamily="18" charset="0"/>
              </a:rPr>
              <a:t>Thread </a:t>
            </a:r>
            <a:r>
              <a:rPr lang="vi-VN" sz="2400">
                <a:solidFill>
                  <a:srgbClr val="000000"/>
                </a:solidFill>
                <a:latin typeface="Cambria" panose="02040503050406030204" pitchFamily="18" charset="0"/>
              </a:rPr>
              <a:t>cho </a:t>
            </a:r>
            <a:r>
              <a:rPr lang="en-US" sz="2400" smtClean="0">
                <a:solidFill>
                  <a:srgbClr val="000000"/>
                </a:solidFill>
                <a:latin typeface="Cambria" panose="02040503050406030204" pitchFamily="18" charset="0"/>
              </a:rPr>
              <a:t>Ta </a:t>
            </a:r>
            <a:r>
              <a:rPr lang="vi-VN" sz="2400" smtClean="0">
                <a:solidFill>
                  <a:srgbClr val="000000"/>
                </a:solidFill>
                <a:latin typeface="Cambria" panose="02040503050406030204" pitchFamily="18" charset="0"/>
              </a:rPr>
              <a:t>khả </a:t>
            </a:r>
            <a:r>
              <a:rPr lang="vi-VN" sz="2400">
                <a:solidFill>
                  <a:srgbClr val="000000"/>
                </a:solidFill>
                <a:latin typeface="Cambria" panose="02040503050406030204" pitchFamily="18" charset="0"/>
              </a:rPr>
              <a:t>năng viết một chương trình mà có nhiều hoạt động có thể phát sinh đồng thời.</a:t>
            </a:r>
            <a:endParaRPr lang="vi-VN" sz="2400" b="0" i="0">
              <a:solidFill>
                <a:srgbClr val="000000"/>
              </a:solidFill>
              <a:effectLst/>
              <a:latin typeface="Cambria" panose="02040503050406030204" pitchFamily="18" charset="0"/>
            </a:endParaRPr>
          </a:p>
        </p:txBody>
      </p:sp>
    </p:spTree>
    <p:extLst>
      <p:ext uri="{BB962C8B-B14F-4D97-AF65-F5344CB8AC3E}">
        <p14:creationId xmlns:p14="http://schemas.microsoft.com/office/powerpoint/2010/main" val="357290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391400" cy="508000"/>
            <a:chOff x="789624" y="1191463"/>
            <a:chExt cx="7391400" cy="508000"/>
          </a:xfrm>
        </p:grpSpPr>
        <p:sp>
          <p:nvSpPr>
            <p:cNvPr id="3" name="AutoShape 52"/>
            <p:cNvSpPr>
              <a:spLocks noChangeArrowheads="1"/>
            </p:cNvSpPr>
            <p:nvPr/>
          </p:nvSpPr>
          <p:spPr bwMode="gray">
            <a:xfrm>
              <a:off x="990600" y="1191463"/>
              <a:ext cx="7190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Trạng thái của Thread</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640" y="1124107"/>
            <a:ext cx="8137360" cy="830997"/>
          </a:xfrm>
          <a:prstGeom prst="rect">
            <a:avLst/>
          </a:prstGeom>
        </p:spPr>
        <p:txBody>
          <a:bodyPr wrap="square">
            <a:spAutoFit/>
          </a:bodyPr>
          <a:lstStyle/>
          <a:p>
            <a:pPr marL="342900" indent="-342900" algn="just">
              <a:buFont typeface="Wingdings" panose="05000000000000000000" pitchFamily="2" charset="2"/>
              <a:buChar char="v"/>
            </a:pPr>
            <a:r>
              <a:rPr lang="en-US" sz="2400">
                <a:latin typeface="Cambria" panose="02040503050406030204" pitchFamily="18" charset="0"/>
              </a:rPr>
              <a:t>Một thread đi qua các giai đoạn khác nhau trong vòng đời của nó. </a:t>
            </a:r>
            <a:endParaRPr lang="en-US" sz="2400">
              <a:latin typeface="Cambria" panose="02040503050406030204" pitchFamily="18" charset="0"/>
            </a:endParaRPr>
          </a:p>
        </p:txBody>
      </p:sp>
      <p:pic>
        <p:nvPicPr>
          <p:cNvPr id="11"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55104"/>
            <a:ext cx="7024673" cy="451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5821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391400" cy="508000"/>
            <a:chOff x="789624" y="1191463"/>
            <a:chExt cx="7391400" cy="508000"/>
          </a:xfrm>
        </p:grpSpPr>
        <p:sp>
          <p:nvSpPr>
            <p:cNvPr id="3" name="AutoShape 52"/>
            <p:cNvSpPr>
              <a:spLocks noChangeArrowheads="1"/>
            </p:cNvSpPr>
            <p:nvPr/>
          </p:nvSpPr>
          <p:spPr bwMode="gray">
            <a:xfrm>
              <a:off x="990600" y="1191463"/>
              <a:ext cx="7190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Trạng thái của Thread</a:t>
              </a:r>
              <a:endParaRPr lang="en-US"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640" y="1124107"/>
            <a:ext cx="8137360" cy="4524315"/>
          </a:xfrm>
          <a:prstGeom prst="rect">
            <a:avLst/>
          </a:prstGeom>
        </p:spPr>
        <p:txBody>
          <a:bodyPr wrap="square">
            <a:spAutoFit/>
          </a:bodyPr>
          <a:lstStyle/>
          <a:p>
            <a:pPr marL="342900" indent="-342900" algn="just">
              <a:buFont typeface="Wingdings" panose="05000000000000000000" pitchFamily="2" charset="2"/>
              <a:buChar char="Ø"/>
            </a:pPr>
            <a:r>
              <a:rPr lang="vi-VN" sz="2400" b="1">
                <a:latin typeface="Cambria" panose="02040503050406030204" pitchFamily="18" charset="0"/>
              </a:rPr>
              <a:t>New:</a:t>
            </a:r>
            <a:r>
              <a:rPr lang="vi-VN" sz="2400">
                <a:latin typeface="Cambria" panose="02040503050406030204" pitchFamily="18" charset="0"/>
              </a:rPr>
              <a:t> Một thread mới bắt đầu vòng đời của nó trong trạng thái new. Nó tồn tại trong trạng thái này tới khi chương trình bắt đầu thread này. Nó cũng được xem như là một thread mới sinh.</a:t>
            </a:r>
          </a:p>
          <a:p>
            <a:pPr marL="342900" indent="-342900" algn="just">
              <a:buFont typeface="Wingdings" panose="05000000000000000000" pitchFamily="2" charset="2"/>
              <a:buChar char="Ø"/>
            </a:pPr>
            <a:r>
              <a:rPr lang="vi-VN" sz="2400" b="1">
                <a:latin typeface="Cambria" panose="02040503050406030204" pitchFamily="18" charset="0"/>
              </a:rPr>
              <a:t>Runnable:</a:t>
            </a:r>
            <a:r>
              <a:rPr lang="vi-VN" sz="2400">
                <a:latin typeface="Cambria" panose="02040503050406030204" pitchFamily="18" charset="0"/>
              </a:rPr>
              <a:t> Sau khi một thread mới sinh ra được bắt đầu, thread trở thành runnable. Một thread trong trạng thái này được xem như đang thực hiện tác vụ của </a:t>
            </a:r>
            <a:r>
              <a:rPr lang="vi-VN" sz="2400">
                <a:latin typeface="Cambria" panose="02040503050406030204" pitchFamily="18" charset="0"/>
              </a:rPr>
              <a:t>nó</a:t>
            </a:r>
            <a:r>
              <a:rPr lang="vi-VN" sz="2400" smtClean="0">
                <a:latin typeface="Cambria" panose="02040503050406030204" pitchFamily="18" charset="0"/>
              </a:rPr>
              <a:t>.</a:t>
            </a:r>
            <a:endParaRPr lang="en-US" sz="2400" smtClean="0">
              <a:latin typeface="Cambria" panose="02040503050406030204" pitchFamily="18" charset="0"/>
            </a:endParaRPr>
          </a:p>
          <a:p>
            <a:pPr marL="342900" indent="-342900" algn="just">
              <a:buFont typeface="Wingdings" panose="05000000000000000000" pitchFamily="2" charset="2"/>
              <a:buChar char="Ø"/>
            </a:pPr>
            <a:r>
              <a:rPr lang="en-US" sz="2400" b="1" smtClean="0">
                <a:latin typeface="Cambria" panose="02040503050406030204" pitchFamily="18" charset="0"/>
              </a:rPr>
              <a:t>Blocked: </a:t>
            </a:r>
            <a:r>
              <a:rPr lang="en-US" sz="2400" smtClean="0">
                <a:latin typeface="Cambria" panose="02040503050406030204" pitchFamily="18" charset="0"/>
              </a:rPr>
              <a:t>Tiến trình bị block tạm thời, để cho các tiến trình khác có cơ hợi xen vào.</a:t>
            </a:r>
          </a:p>
          <a:p>
            <a:pPr marL="342900" indent="-342900" algn="just">
              <a:buFont typeface="Wingdings" panose="05000000000000000000" pitchFamily="2" charset="2"/>
              <a:buChar char="Ø"/>
            </a:pPr>
            <a:r>
              <a:rPr lang="en-US" sz="2400" b="1" smtClean="0">
                <a:latin typeface="Cambria" panose="02040503050406030204" pitchFamily="18" charset="0"/>
              </a:rPr>
              <a:t>Dead:</a:t>
            </a:r>
            <a:r>
              <a:rPr lang="en-US" sz="2400" smtClean="0">
                <a:latin typeface="Cambria" panose="02040503050406030204" pitchFamily="18" charset="0"/>
              </a:rPr>
              <a:t> </a:t>
            </a:r>
            <a:r>
              <a:rPr lang="en-US" sz="2400">
                <a:latin typeface="Cambria" panose="02040503050406030204" pitchFamily="18" charset="0"/>
              </a:rPr>
              <a:t>Một thread trong trạng thái runnable có thể đi vào trạng </a:t>
            </a:r>
            <a:r>
              <a:rPr lang="en-US" sz="2400">
                <a:latin typeface="Cambria" panose="02040503050406030204" pitchFamily="18" charset="0"/>
              </a:rPr>
              <a:t>thái </a:t>
            </a:r>
            <a:r>
              <a:rPr lang="en-US" sz="2400">
                <a:latin typeface="Cambria" panose="02040503050406030204" pitchFamily="18" charset="0"/>
              </a:rPr>
              <a:t>Dead </a:t>
            </a:r>
            <a:r>
              <a:rPr lang="en-US" sz="2400" smtClean="0">
                <a:latin typeface="Cambria" panose="02040503050406030204" pitchFamily="18" charset="0"/>
              </a:rPr>
              <a:t>khi </a:t>
            </a:r>
            <a:r>
              <a:rPr lang="en-US" sz="2400">
                <a:latin typeface="Cambria" panose="02040503050406030204" pitchFamily="18" charset="0"/>
              </a:rPr>
              <a:t>nó hoàn thành tác vụ của nó hoặc nó chấm dứt.</a:t>
            </a:r>
            <a:endParaRPr lang="vi-VN" sz="2400">
              <a:latin typeface="Cambria" panose="02040503050406030204" pitchFamily="18" charset="0"/>
            </a:endParaRPr>
          </a:p>
        </p:txBody>
      </p:sp>
    </p:spTree>
    <p:extLst>
      <p:ext uri="{BB962C8B-B14F-4D97-AF65-F5344CB8AC3E}">
        <p14:creationId xmlns:p14="http://schemas.microsoft.com/office/powerpoint/2010/main" val="92484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391400" cy="508000"/>
            <a:chOff x="789624" y="1191463"/>
            <a:chExt cx="7391400" cy="508000"/>
          </a:xfrm>
        </p:grpSpPr>
        <p:sp>
          <p:nvSpPr>
            <p:cNvPr id="3" name="AutoShape 52"/>
            <p:cNvSpPr>
              <a:spLocks noChangeArrowheads="1"/>
            </p:cNvSpPr>
            <p:nvPr/>
          </p:nvSpPr>
          <p:spPr bwMode="gray">
            <a:xfrm>
              <a:off x="990600" y="1191463"/>
              <a:ext cx="7190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solidFill>
                    <a:srgbClr val="002060"/>
                  </a:solidFill>
                  <a:latin typeface="Cambria" panose="02040503050406030204" pitchFamily="18" charset="0"/>
                </a:rPr>
                <a:t>Độ </a:t>
              </a:r>
              <a:r>
                <a:rPr lang="en-US" sz="2400" b="1">
                  <a:solidFill>
                    <a:srgbClr val="002060"/>
                  </a:solidFill>
                  <a:latin typeface="Cambria" panose="02040503050406030204" pitchFamily="18" charset="0"/>
                </a:rPr>
                <a:t>ưu tiên của Thread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640" y="1124107"/>
            <a:ext cx="8137360" cy="4154984"/>
          </a:xfrm>
          <a:prstGeom prst="rect">
            <a:avLst/>
          </a:prstGeom>
        </p:spPr>
        <p:txBody>
          <a:bodyPr wrap="square">
            <a:spAutoFit/>
          </a:bodyPr>
          <a:lstStyle/>
          <a:p>
            <a:pPr marL="342900" indent="-342900" algn="just">
              <a:buFont typeface="Wingdings" panose="05000000000000000000" pitchFamily="2" charset="2"/>
              <a:buChar char="Ø"/>
            </a:pPr>
            <a:r>
              <a:rPr lang="vi-VN" sz="2400">
                <a:latin typeface="Cambria" panose="02040503050406030204" pitchFamily="18" charset="0"/>
              </a:rPr>
              <a:t>Mỗi thread trong Java có một quyền ưu tiên mà giúp hệ điều hành xác định thứ tự thread nào được ghi lịch trình.</a:t>
            </a:r>
          </a:p>
          <a:p>
            <a:pPr marL="342900" indent="-342900" algn="just">
              <a:buFont typeface="Wingdings" panose="05000000000000000000" pitchFamily="2" charset="2"/>
              <a:buChar char="Ø"/>
            </a:pPr>
            <a:r>
              <a:rPr lang="vi-VN" sz="2400">
                <a:latin typeface="Cambria" panose="02040503050406030204" pitchFamily="18" charset="0"/>
              </a:rPr>
              <a:t>Quyền ưu tiên của thread trong Java là một dãy giữa MIN_PRIORITY (hằng số 1) và MAX_PRIORITY (hằng số 10). Theo mặc định, mỗi thread được cung cấp một quyền ưu tiên NORM_ PRIORITY (hằng số </a:t>
            </a:r>
            <a:r>
              <a:rPr lang="vi-VN" sz="2400">
                <a:latin typeface="Cambria" panose="02040503050406030204" pitchFamily="18" charset="0"/>
              </a:rPr>
              <a:t>5</a:t>
            </a:r>
            <a:r>
              <a:rPr lang="vi-VN" sz="2400" smtClean="0">
                <a:latin typeface="Cambria" panose="02040503050406030204" pitchFamily="18" charset="0"/>
              </a:rPr>
              <a:t>).</a:t>
            </a:r>
            <a:endParaRPr lang="en-US" sz="2400" smtClean="0">
              <a:latin typeface="Cambria" panose="02040503050406030204" pitchFamily="18" charset="0"/>
            </a:endParaRPr>
          </a:p>
          <a:p>
            <a:pPr marL="342900" indent="-342900" algn="just">
              <a:buFont typeface="Wingdings" panose="05000000000000000000" pitchFamily="2" charset="2"/>
              <a:buChar char="Ø"/>
            </a:pPr>
            <a:r>
              <a:rPr lang="vi-VN" sz="2400">
                <a:latin typeface="Cambria" panose="02040503050406030204" pitchFamily="18" charset="0"/>
              </a:rPr>
              <a:t>Các thread với quyền ưu tiên cao hơn là quan trọng hơn với một chương trình và nên được cấp phát thời gian bộ vi xử lý trước các thread có quyền ưu tiên thấp hơn. Tuy nhiên, các quyền ưu tiên của thread bảo đảm thứ tự trong đó các thread thực thi và phụ thuộc rất nhiều vào platform.</a:t>
            </a:r>
          </a:p>
        </p:txBody>
      </p:sp>
    </p:spTree>
    <p:extLst>
      <p:ext uri="{BB962C8B-B14F-4D97-AF65-F5344CB8AC3E}">
        <p14:creationId xmlns:p14="http://schemas.microsoft.com/office/powerpoint/2010/main" val="3232175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391400" cy="508000"/>
            <a:chOff x="789624" y="1191463"/>
            <a:chExt cx="7391400" cy="508000"/>
          </a:xfrm>
        </p:grpSpPr>
        <p:sp>
          <p:nvSpPr>
            <p:cNvPr id="3" name="AutoShape 52"/>
            <p:cNvSpPr>
              <a:spLocks noChangeArrowheads="1"/>
            </p:cNvSpPr>
            <p:nvPr/>
          </p:nvSpPr>
          <p:spPr bwMode="gray">
            <a:xfrm>
              <a:off x="990600" y="1191463"/>
              <a:ext cx="7190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Các kỹ thuật tạo đa tiến trình trong Java</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640" y="1124107"/>
            <a:ext cx="8137360" cy="1200329"/>
          </a:xfrm>
          <a:prstGeom prst="rect">
            <a:avLst/>
          </a:prstGeom>
        </p:spPr>
        <p:txBody>
          <a:bodyPr wrap="square">
            <a:spAutoFit/>
          </a:bodyPr>
          <a:lstStyle/>
          <a:p>
            <a:pPr marL="342900" indent="-342900" algn="just">
              <a:buFont typeface="Wingdings" panose="05000000000000000000" pitchFamily="2" charset="2"/>
              <a:buChar char="Ø"/>
            </a:pPr>
            <a:r>
              <a:rPr lang="en-US" sz="2400">
                <a:latin typeface="Cambria" panose="02040503050406030204" pitchFamily="18" charset="0"/>
              </a:rPr>
              <a:t>Tạo </a:t>
            </a:r>
            <a:r>
              <a:rPr lang="en-US" sz="2400">
                <a:latin typeface="Cambria" panose="02040503050406030204" pitchFamily="18" charset="0"/>
              </a:rPr>
              <a:t>Thread </a:t>
            </a:r>
            <a:r>
              <a:rPr lang="en-US" sz="2400" smtClean="0">
                <a:latin typeface="Cambria" panose="02040503050406030204" pitchFamily="18" charset="0"/>
              </a:rPr>
              <a:t>từ kế </a:t>
            </a:r>
            <a:r>
              <a:rPr lang="en-US" sz="2400">
                <a:latin typeface="Cambria" panose="02040503050406030204" pitchFamily="18" charset="0"/>
              </a:rPr>
              <a:t>thừa lớp </a:t>
            </a:r>
            <a:r>
              <a:rPr lang="en-US" sz="2400">
                <a:solidFill>
                  <a:srgbClr val="FF0000"/>
                </a:solidFill>
                <a:latin typeface="Cambria" panose="02040503050406030204" pitchFamily="18" charset="0"/>
              </a:rPr>
              <a:t>Thread</a:t>
            </a:r>
            <a:r>
              <a:rPr lang="en-US" sz="2400">
                <a:latin typeface="Cambria" panose="02040503050406030204" pitchFamily="18" charset="0"/>
              </a:rPr>
              <a:t> </a:t>
            </a:r>
            <a:r>
              <a:rPr lang="en-US" sz="2400">
                <a:latin typeface="Cambria" panose="02040503050406030204" pitchFamily="18" charset="0"/>
              </a:rPr>
              <a:t>trong </a:t>
            </a:r>
            <a:r>
              <a:rPr lang="en-US" sz="2400" smtClean="0">
                <a:latin typeface="Cambria" panose="02040503050406030204" pitchFamily="18" charset="0"/>
              </a:rPr>
              <a:t>Java</a:t>
            </a:r>
          </a:p>
          <a:p>
            <a:pPr marL="342900" indent="-342900" algn="just">
              <a:buFont typeface="Wingdings" panose="05000000000000000000" pitchFamily="2" charset="2"/>
              <a:buChar char="Ø"/>
            </a:pPr>
            <a:r>
              <a:rPr lang="en-US" sz="2400">
                <a:latin typeface="Cambria" panose="02040503050406030204" pitchFamily="18" charset="0"/>
              </a:rPr>
              <a:t>Tạo </a:t>
            </a:r>
            <a:r>
              <a:rPr lang="en-US" sz="2400">
                <a:latin typeface="Cambria" panose="02040503050406030204" pitchFamily="18" charset="0"/>
              </a:rPr>
              <a:t>thread </a:t>
            </a:r>
            <a:r>
              <a:rPr lang="en-US" sz="2400" smtClean="0">
                <a:latin typeface="Cambria" panose="02040503050406030204" pitchFamily="18" charset="0"/>
              </a:rPr>
              <a:t>từ implements </a:t>
            </a:r>
            <a:r>
              <a:rPr lang="en-US" sz="2400">
                <a:latin typeface="Cambria" panose="02040503050406030204" pitchFamily="18" charset="0"/>
              </a:rPr>
              <a:t>Interface </a:t>
            </a:r>
            <a:r>
              <a:rPr lang="en-US" sz="2400" b="1" smtClean="0">
                <a:solidFill>
                  <a:srgbClr val="FF0000"/>
                </a:solidFill>
                <a:latin typeface="Cambria" panose="02040503050406030204" pitchFamily="18" charset="0"/>
              </a:rPr>
              <a:t>Runnable</a:t>
            </a:r>
            <a:r>
              <a:rPr lang="en-US" sz="2400" smtClean="0">
                <a:solidFill>
                  <a:srgbClr val="FF0000"/>
                </a:solidFill>
                <a:latin typeface="Cambria" panose="02040503050406030204" pitchFamily="18" charset="0"/>
              </a:rPr>
              <a:t> </a:t>
            </a:r>
            <a:r>
              <a:rPr lang="en-US" sz="2400" smtClean="0">
                <a:latin typeface="Cambria" panose="02040503050406030204" pitchFamily="18" charset="0"/>
              </a:rPr>
              <a:t>trong </a:t>
            </a:r>
            <a:r>
              <a:rPr lang="en-US" sz="2400">
                <a:latin typeface="Cambria" panose="02040503050406030204" pitchFamily="18" charset="0"/>
              </a:rPr>
              <a:t>Java</a:t>
            </a:r>
          </a:p>
          <a:p>
            <a:pPr marL="342900" indent="-342900" algn="just">
              <a:buFont typeface="Wingdings" panose="05000000000000000000" pitchFamily="2" charset="2"/>
              <a:buChar char="Ø"/>
            </a:pPr>
            <a:endParaRPr lang="vi-VN" sz="2400">
              <a:latin typeface="Cambria" panose="02040503050406030204" pitchFamily="18" charset="0"/>
            </a:endParaRPr>
          </a:p>
        </p:txBody>
      </p:sp>
    </p:spTree>
    <p:extLst>
      <p:ext uri="{BB962C8B-B14F-4D97-AF65-F5344CB8AC3E}">
        <p14:creationId xmlns:p14="http://schemas.microsoft.com/office/powerpoint/2010/main" val="2116662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407</Words>
  <Application>Microsoft Office PowerPoint</Application>
  <PresentationFormat>On-screen Show (4:3)</PresentationFormat>
  <Paragraphs>28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578</cp:revision>
  <dcterms:created xsi:type="dcterms:W3CDTF">2011-04-06T04:04:31Z</dcterms:created>
  <dcterms:modified xsi:type="dcterms:W3CDTF">2016-11-22T13:36:23Z</dcterms:modified>
</cp:coreProperties>
</file>