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4"/>
  </p:notesMasterIdLst>
  <p:sldIdLst>
    <p:sldId id="256" r:id="rId2"/>
    <p:sldId id="257" r:id="rId3"/>
    <p:sldId id="462" r:id="rId4"/>
    <p:sldId id="466" r:id="rId5"/>
    <p:sldId id="433" r:id="rId6"/>
    <p:sldId id="436" r:id="rId7"/>
    <p:sldId id="472" r:id="rId8"/>
    <p:sldId id="438" r:id="rId9"/>
    <p:sldId id="470" r:id="rId10"/>
    <p:sldId id="468" r:id="rId11"/>
    <p:sldId id="465" r:id="rId12"/>
    <p:sldId id="473" r:id="rId13"/>
    <p:sldId id="469" r:id="rId14"/>
    <p:sldId id="475" r:id="rId15"/>
    <p:sldId id="460" r:id="rId16"/>
    <p:sldId id="463" r:id="rId17"/>
    <p:sldId id="474" r:id="rId18"/>
    <p:sldId id="464" r:id="rId19"/>
    <p:sldId id="471" r:id="rId20"/>
    <p:sldId id="479" r:id="rId21"/>
    <p:sldId id="334" r:id="rId22"/>
    <p:sldId id="39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ieuAnh" initials="K" lastIdx="2"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54"/>
    <p:restoredTop sz="79430"/>
  </p:normalViewPr>
  <p:slideViewPr>
    <p:cSldViewPr snapToGrid="0" snapToObjects="1">
      <p:cViewPr varScale="1">
        <p:scale>
          <a:sx n="85" d="100"/>
          <a:sy n="85" d="100"/>
        </p:scale>
        <p:origin x="157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0637A8-E3CE-8C40-8BCA-1259D26EBD67}" type="datetimeFigureOut">
              <a:rPr lang="en-US" smtClean="0"/>
              <a:t>3/14/21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vi-VN"/>
              <a:t>Click to edit Master text styles</a:t>
            </a:r>
          </a:p>
          <a:p>
            <a:pPr lvl="1"/>
            <a:r>
              <a:rPr lang="vi-VN"/>
              <a:t>Second level</a:t>
            </a:r>
          </a:p>
          <a:p>
            <a:pPr lvl="2"/>
            <a:r>
              <a:rPr lang="vi-VN"/>
              <a:t>Third level</a:t>
            </a:r>
          </a:p>
          <a:p>
            <a:pPr lvl="3"/>
            <a:r>
              <a:rPr lang="vi-VN"/>
              <a:t>Fourth level</a:t>
            </a:r>
          </a:p>
          <a:p>
            <a:pPr lvl="4"/>
            <a:r>
              <a:rPr lang="vi-VN"/>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F13921-1FD2-EB44-A851-FF9C8A8CC76F}" type="slidenum">
              <a:rPr lang="en-US" smtClean="0"/>
              <a:t>‹#›</a:t>
            </a:fld>
            <a:endParaRPr lang="en-US"/>
          </a:p>
        </p:txBody>
      </p:sp>
    </p:spTree>
    <p:extLst>
      <p:ext uri="{BB962C8B-B14F-4D97-AF65-F5344CB8AC3E}">
        <p14:creationId xmlns:p14="http://schemas.microsoft.com/office/powerpoint/2010/main" val="1843207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Giảng viên</a:t>
            </a:r>
            <a:r>
              <a:rPr lang="vi-VN" baseline="0" dirty="0"/>
              <a:t> (15phút)</a:t>
            </a:r>
            <a:endParaRPr lang="vi-VN" dirty="0"/>
          </a:p>
          <a:p>
            <a:r>
              <a:rPr lang="vi-VN" dirty="0"/>
              <a:t>+ Hướng dẫn tổng quan về cách học</a:t>
            </a:r>
            <a:r>
              <a:rPr lang="vi-VN" baseline="0" dirty="0"/>
              <a:t> cái này, nên được thực hiện trước buổi học đầu tiên.</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a:t>
            </a:r>
            <a:r>
              <a:rPr lang="en-US" baseline="0" dirty="0"/>
              <a:t> </a:t>
            </a:r>
            <a:r>
              <a:rPr lang="vi-VN" baseline="0" dirty="0"/>
              <a:t>Vẽ lại bức tranh tổng quan về toàn bộ các kiến thức, các tài liệu, công cụ, đánh giá, yêu cầu trong module</a:t>
            </a:r>
            <a:endParaRPr lang="en-US" dirty="0"/>
          </a:p>
          <a:p>
            <a:endParaRPr lang="en-US" dirty="0"/>
          </a:p>
        </p:txBody>
      </p:sp>
      <p:sp>
        <p:nvSpPr>
          <p:cNvPr id="4" name="Slide Number Placeholder 3"/>
          <p:cNvSpPr>
            <a:spLocks noGrp="1"/>
          </p:cNvSpPr>
          <p:nvPr>
            <p:ph type="sldNum" sz="quarter" idx="10"/>
          </p:nvPr>
        </p:nvSpPr>
        <p:spPr/>
        <p:txBody>
          <a:bodyPr/>
          <a:lstStyle/>
          <a:p>
            <a:fld id="{0EF13921-1FD2-EB44-A851-FF9C8A8CC76F}" type="slidenum">
              <a:rPr lang="en-US" smtClean="0"/>
              <a:t>1</a:t>
            </a:fld>
            <a:endParaRPr lang="en-US"/>
          </a:p>
        </p:txBody>
      </p:sp>
    </p:spTree>
    <p:extLst>
      <p:ext uri="{BB962C8B-B14F-4D97-AF65-F5344CB8AC3E}">
        <p14:creationId xmlns:p14="http://schemas.microsoft.com/office/powerpoint/2010/main" val="68248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Sắp xếp lựa chọn là một thuật toán sắp xếp dựa trên so sánh khác, trông giống như sắp xếp nổi bọt. Sự khác biệt lớn nhất là nó mất ít trao đổi hơn so với sắp xếp nổi bọt. Trong sắp xếp lựa chọn, trước tiên chúng ta tìm mục tối thiểu / tối đa của mảng và đặt nó ở vị trí đầu tiên. Nếu chúng ta sắp xếp theo thứ tự giảm dần, thì chúng ta sẽ lấy giá trị tối đa từ mảng. Đối với thứ tự tăng dần, chúng tôi sẽ lấy giá trị tối thiểu. Trong lần lặp thứ hai, chúng ta sẽ tìm thấy giá trị tối đa hoặc tối thiểu thứ hai của mảng và đặt nó ở vị trí thứ hai. Điều này diễn ra cho đến khi chúng ta đặt mỗi số vào một vị trí được sắp xếp chính xác. Điều này được gọi là sắp xếp lựa chọn. Mã giả cho sắp xếp lựa chọn trông như thế này:</a:t>
            </a:r>
          </a:p>
        </p:txBody>
      </p:sp>
      <p:sp>
        <p:nvSpPr>
          <p:cNvPr id="4" name="Slide Number Placeholder 3"/>
          <p:cNvSpPr>
            <a:spLocks noGrp="1"/>
          </p:cNvSpPr>
          <p:nvPr>
            <p:ph type="sldNum" sz="quarter" idx="10"/>
          </p:nvPr>
        </p:nvSpPr>
        <p:spPr/>
        <p:txBody>
          <a:bodyPr/>
          <a:lstStyle/>
          <a:p>
            <a:fld id="{573BBB4A-3031-C64A-AA27-7189652E2B28}" type="slidenum">
              <a:rPr lang="vi-VN" smtClean="0"/>
              <a:t>11</a:t>
            </a:fld>
            <a:endParaRPr lang="vi-VN"/>
          </a:p>
        </p:txBody>
      </p:sp>
    </p:spTree>
    <p:extLst>
      <p:ext uri="{BB962C8B-B14F-4D97-AF65-F5344CB8AC3E}">
        <p14:creationId xmlns:p14="http://schemas.microsoft.com/office/powerpoint/2010/main" val="4342204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10"/>
          </p:nvPr>
        </p:nvSpPr>
        <p:spPr/>
        <p:txBody>
          <a:bodyPr/>
          <a:lstStyle/>
          <a:p>
            <a:fld id="{573BBB4A-3031-C64A-AA27-7189652E2B28}" type="slidenum">
              <a:rPr lang="vi-VN" smtClean="0"/>
              <a:t>12</a:t>
            </a:fld>
            <a:endParaRPr lang="vi-VN"/>
          </a:p>
        </p:txBody>
      </p:sp>
    </p:spTree>
    <p:extLst>
      <p:ext uri="{BB962C8B-B14F-4D97-AF65-F5344CB8AC3E}">
        <p14:creationId xmlns:p14="http://schemas.microsoft.com/office/powerpoint/2010/main" val="37206277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10"/>
          </p:nvPr>
        </p:nvSpPr>
        <p:spPr/>
        <p:txBody>
          <a:bodyPr/>
          <a:lstStyle/>
          <a:p>
            <a:fld id="{573BBB4A-3031-C64A-AA27-7189652E2B28}" type="slidenum">
              <a:rPr lang="vi-VN" smtClean="0"/>
              <a:t>13</a:t>
            </a:fld>
            <a:endParaRPr lang="vi-VN"/>
          </a:p>
        </p:txBody>
      </p:sp>
    </p:spTree>
    <p:extLst>
      <p:ext uri="{BB962C8B-B14F-4D97-AF65-F5344CB8AC3E}">
        <p14:creationId xmlns:p14="http://schemas.microsoft.com/office/powerpoint/2010/main" val="31251817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10"/>
          </p:nvPr>
        </p:nvSpPr>
        <p:spPr/>
        <p:txBody>
          <a:bodyPr/>
          <a:lstStyle/>
          <a:p>
            <a:fld id="{573BBB4A-3031-C64A-AA27-7189652E2B28}" type="slidenum">
              <a:rPr lang="vi-VN" smtClean="0"/>
              <a:t>14</a:t>
            </a:fld>
            <a:endParaRPr lang="vi-VN"/>
          </a:p>
        </p:txBody>
      </p:sp>
    </p:spTree>
    <p:extLst>
      <p:ext uri="{BB962C8B-B14F-4D97-AF65-F5344CB8AC3E}">
        <p14:creationId xmlns:p14="http://schemas.microsoft.com/office/powerpoint/2010/main" val="9039577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chúng ta đã thấy hai thuật toán sắp xếp dựa trên so sánh. Bây giờ, chúng ta sẽ khám phá một thuật toán sắp xếp khác có phần hiệu quả so với hai thuật toán trước. Chúng ta đang nói về loại chèn. Nó có cách thực hiện đơn giản nhất so với hai thuật toán sắp xếp khác mà chúng ta vừa thấy. Nếu số lượng phần tử nhỏ hơn, sắp xếp chèn hoạt động tốt hơn sắp xếp nổi bọt và sắp xếp lựa chọn. Nếu tập dữ liệu lớn, thì nó trở nên không hiệu quả, như sắp xếp nổi bọt. Vì việc hoán đổi gần như tuyến tính đối với sắp xếp chèn, nên bạn nên sử dụng sắp xếp chèn thay vì sắp xếp bong bóng và sắp xếp lựa chọn.</a:t>
            </a:r>
            <a:endParaRPr lang="en-US" dirty="0"/>
          </a:p>
        </p:txBody>
      </p:sp>
      <p:sp>
        <p:nvSpPr>
          <p:cNvPr id="4" name="Slide Number Placeholder 3"/>
          <p:cNvSpPr>
            <a:spLocks noGrp="1"/>
          </p:cNvSpPr>
          <p:nvPr>
            <p:ph type="sldNum" sz="quarter" idx="10"/>
          </p:nvPr>
        </p:nvSpPr>
        <p:spPr/>
        <p:txBody>
          <a:bodyPr/>
          <a:lstStyle/>
          <a:p>
            <a:fld id="{573BBB4A-3031-C64A-AA27-7189652E2B28}" type="slidenum">
              <a:rPr lang="vi-VN" smtClean="0"/>
              <a:t>15</a:t>
            </a:fld>
            <a:endParaRPr lang="vi-VN"/>
          </a:p>
        </p:txBody>
      </p:sp>
    </p:spTree>
    <p:extLst>
      <p:ext uri="{BB962C8B-B14F-4D97-AF65-F5344CB8AC3E}">
        <p14:creationId xmlns:p14="http://schemas.microsoft.com/office/powerpoint/2010/main" val="8761553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a:solidFill>
                  <a:schemeClr val="tx1"/>
                </a:solidFill>
                <a:effectLst/>
                <a:latin typeface="+mn-lt"/>
                <a:ea typeface="+mn-ea"/>
                <a:cs typeface="+mn-cs"/>
              </a:rPr>
              <a:t>như tên cho thấy, sắp xếp chèn hoạt động theo nguyên tắc chèn số vào đúng vị trí của nó ở phía bên trái. Nó bắt đầu từ mục thứ hai của mảng và kiểm tra xem các mục còn lại của nó có nhỏ hơn giá trị hiện tại hay không. nó dịch chuyển phần tử và lưu trữ phần tử nhỏ hơn ở vị trí chính xác của nó. Sau đó, nó di chuyển đến mục tiếp theo và nguyên tắc tương tự tiếp tục cho đến khi mảng đầy đủ được sắp xếp. Mã giả cho sắp xếp chèn trông như thế này:</a:t>
            </a:r>
          </a:p>
          <a:p>
            <a:br>
              <a:rPr lang="vi-VN" dirty="0"/>
            </a:br>
            <a:endParaRPr lang="vi-VN" dirty="0"/>
          </a:p>
        </p:txBody>
      </p:sp>
      <p:sp>
        <p:nvSpPr>
          <p:cNvPr id="4" name="Slide Number Placeholder 3"/>
          <p:cNvSpPr>
            <a:spLocks noGrp="1"/>
          </p:cNvSpPr>
          <p:nvPr>
            <p:ph type="sldNum" sz="quarter" idx="10"/>
          </p:nvPr>
        </p:nvSpPr>
        <p:spPr/>
        <p:txBody>
          <a:bodyPr/>
          <a:lstStyle/>
          <a:p>
            <a:fld id="{573BBB4A-3031-C64A-AA27-7189652E2B28}" type="slidenum">
              <a:rPr lang="vi-VN" smtClean="0"/>
              <a:t>16</a:t>
            </a:fld>
            <a:endParaRPr lang="vi-VN"/>
          </a:p>
        </p:txBody>
      </p:sp>
    </p:spTree>
    <p:extLst>
      <p:ext uri="{BB962C8B-B14F-4D97-AF65-F5344CB8AC3E}">
        <p14:creationId xmlns:p14="http://schemas.microsoft.com/office/powerpoint/2010/main" val="5804492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10"/>
          </p:nvPr>
        </p:nvSpPr>
        <p:spPr/>
        <p:txBody>
          <a:bodyPr/>
          <a:lstStyle/>
          <a:p>
            <a:fld id="{573BBB4A-3031-C64A-AA27-7189652E2B28}" type="slidenum">
              <a:rPr lang="vi-VN" smtClean="0"/>
              <a:t>17</a:t>
            </a:fld>
            <a:endParaRPr lang="vi-VN"/>
          </a:p>
        </p:txBody>
      </p:sp>
    </p:spTree>
    <p:extLst>
      <p:ext uri="{BB962C8B-B14F-4D97-AF65-F5344CB8AC3E}">
        <p14:creationId xmlns:p14="http://schemas.microsoft.com/office/powerpoint/2010/main" val="34302302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10"/>
          </p:nvPr>
        </p:nvSpPr>
        <p:spPr/>
        <p:txBody>
          <a:bodyPr/>
          <a:lstStyle/>
          <a:p>
            <a:fld id="{573BBB4A-3031-C64A-AA27-7189652E2B28}" type="slidenum">
              <a:rPr lang="vi-VN" smtClean="0"/>
              <a:t>18</a:t>
            </a:fld>
            <a:endParaRPr lang="vi-VN"/>
          </a:p>
        </p:txBody>
      </p:sp>
    </p:spTree>
    <p:extLst>
      <p:ext uri="{BB962C8B-B14F-4D97-AF65-F5344CB8AC3E}">
        <p14:creationId xmlns:p14="http://schemas.microsoft.com/office/powerpoint/2010/main" val="11524561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EF13921-1FD2-EB44-A851-FF9C8A8CC76F}" type="slidenum">
              <a:rPr lang="en-US" smtClean="0"/>
              <a:t>19</a:t>
            </a:fld>
            <a:endParaRPr lang="en-US"/>
          </a:p>
        </p:txBody>
      </p:sp>
    </p:spTree>
    <p:extLst>
      <p:ext uri="{BB962C8B-B14F-4D97-AF65-F5344CB8AC3E}">
        <p14:creationId xmlns:p14="http://schemas.microsoft.com/office/powerpoint/2010/main" val="31018347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EF13921-1FD2-EB44-A851-FF9C8A8CC76F}" type="slidenum">
              <a:rPr lang="en-US" smtClean="0"/>
              <a:t>20</a:t>
            </a:fld>
            <a:endParaRPr lang="en-US"/>
          </a:p>
        </p:txBody>
      </p:sp>
    </p:spTree>
    <p:extLst>
      <p:ext uri="{BB962C8B-B14F-4D97-AF65-F5344CB8AC3E}">
        <p14:creationId xmlns:p14="http://schemas.microsoft.com/office/powerpoint/2010/main" val="15222580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Giảng viên (1phút)</a:t>
            </a:r>
          </a:p>
          <a:p>
            <a:r>
              <a:rPr lang="vi-VN" dirty="0"/>
              <a:t>Trình bày tổng quan các mục chính cần đạt được trong bài:</a:t>
            </a:r>
            <a:endParaRPr lang="en-US" dirty="0"/>
          </a:p>
          <a:p>
            <a:endParaRPr lang="en-US" dirty="0"/>
          </a:p>
        </p:txBody>
      </p:sp>
      <p:sp>
        <p:nvSpPr>
          <p:cNvPr id="4" name="Slide Number Placeholder 3"/>
          <p:cNvSpPr>
            <a:spLocks noGrp="1"/>
          </p:cNvSpPr>
          <p:nvPr>
            <p:ph type="sldNum" sz="quarter" idx="10"/>
          </p:nvPr>
        </p:nvSpPr>
        <p:spPr/>
        <p:txBody>
          <a:bodyPr/>
          <a:lstStyle/>
          <a:p>
            <a:fld id="{F1A30A7C-C4B4-9B4F-96F2-B695F01A3967}" type="slidenum">
              <a:rPr lang="en-US" smtClean="0"/>
              <a:t>2</a:t>
            </a:fld>
            <a:endParaRPr lang="en-US"/>
          </a:p>
        </p:txBody>
      </p:sp>
    </p:spTree>
    <p:extLst>
      <p:ext uri="{BB962C8B-B14F-4D97-AF65-F5344CB8AC3E}">
        <p14:creationId xmlns:p14="http://schemas.microsoft.com/office/powerpoint/2010/main" val="12525023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A30A7C-C4B4-9B4F-96F2-B695F01A3967}" type="slidenum">
              <a:rPr lang="en-US" smtClean="0"/>
              <a:t>22</a:t>
            </a:fld>
            <a:endParaRPr lang="en-US"/>
          </a:p>
        </p:txBody>
      </p:sp>
    </p:spTree>
    <p:extLst>
      <p:ext uri="{BB962C8B-B14F-4D97-AF65-F5344CB8AC3E}">
        <p14:creationId xmlns:p14="http://schemas.microsoft.com/office/powerpoint/2010/main" val="7129398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a:solidFill>
                  <a:schemeClr val="tx1"/>
                </a:solidFill>
                <a:effectLst/>
                <a:latin typeface="+mn-lt"/>
                <a:ea typeface="+mn-ea"/>
                <a:cs typeface="+mn-cs"/>
              </a:rPr>
              <a:t>Sắp xếp là một trong những thuật toán được sử dụng nhiều nhất trong lập trình máy tính. Ngay cả trong cuộc sống hàng ngày của chúng ta, nếu mọi thứ không được sắp xếp, chúng ta có thể có một thời gian khó khăn với chúng. Sắp xếp có thể mở đường cho việc tìm kiếm hoặc sắp xếp các mục trong bộ sưu tập nhanh hơn. Sắp xếp có thể được thực hiện theo nhiều cách khác nhau, chẳng hạn như theo thứ tự tăng dần hoặc thứ tự giảm dần. Sắp xếp cũng có thể dựa trên loại dữ liệu. Ví dụ, sắp xếp một bộ sưu tập các tên sẽ yêu cầu sắp xếp từ vựng thay vì sắp xếp bằng số. Vì sắp xếp có thể đóng một vai trò quan trọng đối với các cấu trúc dữ liệu khác và hiệu quả của chúng, có nhiều thuật toán sắp xếp khác nhau có sẵn. Chúng ta sẽ khám phá một vài thuật toán sắp xếp phổ biến nhất trong chương này, cùng với sự phức tạp và công dụng của chúng.</a:t>
            </a:r>
          </a:p>
          <a:p>
            <a:br>
              <a:rPr lang="vi-VN" dirty="0"/>
            </a:br>
            <a:endParaRPr lang="en-US" dirty="0"/>
          </a:p>
        </p:txBody>
      </p:sp>
      <p:sp>
        <p:nvSpPr>
          <p:cNvPr id="4" name="Slide Number Placeholder 3"/>
          <p:cNvSpPr>
            <a:spLocks noGrp="1"/>
          </p:cNvSpPr>
          <p:nvPr>
            <p:ph type="sldNum" sz="quarter" idx="5"/>
          </p:nvPr>
        </p:nvSpPr>
        <p:spPr/>
        <p:txBody>
          <a:bodyPr/>
          <a:lstStyle/>
          <a:p>
            <a:fld id="{0EF13921-1FD2-EB44-A851-FF9C8A8CC76F}" type="slidenum">
              <a:rPr lang="en-US" smtClean="0"/>
              <a:t>3</a:t>
            </a:fld>
            <a:endParaRPr lang="en-US"/>
          </a:p>
        </p:txBody>
      </p:sp>
    </p:spTree>
    <p:extLst>
      <p:ext uri="{BB962C8B-B14F-4D97-AF65-F5344CB8AC3E}">
        <p14:creationId xmlns:p14="http://schemas.microsoft.com/office/powerpoint/2010/main" val="19657262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73BBB4A-3031-C64A-AA27-7189652E2B28}" type="slidenum">
              <a:rPr lang="vi-VN" smtClean="0"/>
              <a:t>5</a:t>
            </a:fld>
            <a:endParaRPr lang="vi-VN"/>
          </a:p>
        </p:txBody>
      </p:sp>
    </p:spTree>
    <p:extLst>
      <p:ext uri="{BB962C8B-B14F-4D97-AF65-F5344CB8AC3E}">
        <p14:creationId xmlns:p14="http://schemas.microsoft.com/office/powerpoint/2010/main" val="14386385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Bubble sort là thuật toán sắp xếp được sử dụng phổ biến nhất trong thế giới lập trình. Hầu hết các lập trình viên bắt đầu học về cách sắp xếp với thuật toán này. Nó là một thuật toán sắp xếp dựa trên so sánh, luôn được gọi là một trong những thuật toán sắp xếp không hiệu quả nhất vì nó đòi hỏi số lượng so sánh tối đa, và độ phức tạp trung bình và trường hợp xấu nhất là như nhau. Trong sắp xếp nổi bọt, mỗi mục của danh sách được so sánh với phần còn lại của các mục và hoán đổi nếu được yêu cầu. Điều này tiếp tục cho mỗi mục trong danh sách. Chúng ta có thể sắp xếp theo thứ tự tăng dần hoặc giảm dần. Đây là thuật toán giả cho sắp xếp bong bóng:</a:t>
            </a:r>
          </a:p>
        </p:txBody>
      </p:sp>
      <p:sp>
        <p:nvSpPr>
          <p:cNvPr id="4" name="Slide Number Placeholder 3"/>
          <p:cNvSpPr>
            <a:spLocks noGrp="1"/>
          </p:cNvSpPr>
          <p:nvPr>
            <p:ph type="sldNum" sz="quarter" idx="10"/>
          </p:nvPr>
        </p:nvSpPr>
        <p:spPr/>
        <p:txBody>
          <a:bodyPr/>
          <a:lstStyle/>
          <a:p>
            <a:fld id="{573BBB4A-3031-C64A-AA27-7189652E2B28}" type="slidenum">
              <a:rPr lang="vi-VN" smtClean="0"/>
              <a:t>6</a:t>
            </a:fld>
            <a:endParaRPr lang="vi-VN"/>
          </a:p>
        </p:txBody>
      </p:sp>
    </p:spTree>
    <p:extLst>
      <p:ext uri="{BB962C8B-B14F-4D97-AF65-F5344CB8AC3E}">
        <p14:creationId xmlns:p14="http://schemas.microsoft.com/office/powerpoint/2010/main" val="2179855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Đây là mã giả </a:t>
            </a:r>
          </a:p>
        </p:txBody>
      </p:sp>
      <p:sp>
        <p:nvSpPr>
          <p:cNvPr id="4" name="Slide Number Placeholder 3"/>
          <p:cNvSpPr>
            <a:spLocks noGrp="1"/>
          </p:cNvSpPr>
          <p:nvPr>
            <p:ph type="sldNum" sz="quarter" idx="10"/>
          </p:nvPr>
        </p:nvSpPr>
        <p:spPr/>
        <p:txBody>
          <a:bodyPr/>
          <a:lstStyle/>
          <a:p>
            <a:fld id="{573BBB4A-3031-C64A-AA27-7189652E2B28}" type="slidenum">
              <a:rPr lang="vi-VN" smtClean="0"/>
              <a:t>7</a:t>
            </a:fld>
            <a:endParaRPr lang="vi-VN"/>
          </a:p>
        </p:txBody>
      </p:sp>
    </p:spTree>
    <p:extLst>
      <p:ext uri="{BB962C8B-B14F-4D97-AF65-F5344CB8AC3E}">
        <p14:creationId xmlns:p14="http://schemas.microsoft.com/office/powerpoint/2010/main" val="13369891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Ví dụ: Phân tích ví dụ</a:t>
            </a:r>
          </a:p>
        </p:txBody>
      </p:sp>
      <p:sp>
        <p:nvSpPr>
          <p:cNvPr id="4" name="Slide Number Placeholder 3"/>
          <p:cNvSpPr>
            <a:spLocks noGrp="1"/>
          </p:cNvSpPr>
          <p:nvPr>
            <p:ph type="sldNum" sz="quarter" idx="10"/>
          </p:nvPr>
        </p:nvSpPr>
        <p:spPr/>
        <p:txBody>
          <a:bodyPr/>
          <a:lstStyle/>
          <a:p>
            <a:fld id="{573BBB4A-3031-C64A-AA27-7189652E2B28}" type="slidenum">
              <a:rPr lang="vi-VN" smtClean="0"/>
              <a:t>8</a:t>
            </a:fld>
            <a:endParaRPr lang="vi-VN"/>
          </a:p>
        </p:txBody>
      </p:sp>
    </p:spTree>
    <p:extLst>
      <p:ext uri="{BB962C8B-B14F-4D97-AF65-F5344CB8AC3E}">
        <p14:creationId xmlns:p14="http://schemas.microsoft.com/office/powerpoint/2010/main" val="16836739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EF13921-1FD2-EB44-A851-FF9C8A8CC76F}" type="slidenum">
              <a:rPr lang="en-US" smtClean="0"/>
              <a:t>9</a:t>
            </a:fld>
            <a:endParaRPr lang="en-US"/>
          </a:p>
        </p:txBody>
      </p:sp>
    </p:spTree>
    <p:extLst>
      <p:ext uri="{BB962C8B-B14F-4D97-AF65-F5344CB8AC3E}">
        <p14:creationId xmlns:p14="http://schemas.microsoft.com/office/powerpoint/2010/main" val="23354992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73BBB4A-3031-C64A-AA27-7189652E2B28}" type="slidenum">
              <a:rPr lang="vi-VN" smtClean="0"/>
              <a:t>10</a:t>
            </a:fld>
            <a:endParaRPr lang="vi-VN"/>
          </a:p>
        </p:txBody>
      </p:sp>
    </p:spTree>
    <p:extLst>
      <p:ext uri="{BB962C8B-B14F-4D97-AF65-F5344CB8AC3E}">
        <p14:creationId xmlns:p14="http://schemas.microsoft.com/office/powerpoint/2010/main" val="223880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2243C5A-03A2-2D40-ADA5-6D241F2C193D}" type="datetimeFigureOut">
              <a:rPr lang="en-US" smtClean="0"/>
              <a:t>3/14/21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E1DB7B-B60C-E444-A283-3E14C305EC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2243C5A-03A2-2D40-ADA5-6D241F2C193D}" type="datetimeFigureOut">
              <a:rPr lang="en-US" smtClean="0"/>
              <a:t>3/14/21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E1DB7B-B60C-E444-A283-3E14C305EC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1061357"/>
            <a:ext cx="2628900" cy="511560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1061357"/>
            <a:ext cx="7734300" cy="511560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243C5A-03A2-2D40-ADA5-6D241F2C193D}" type="datetimeFigureOut">
              <a:rPr lang="en-US" smtClean="0"/>
              <a:t>3/14/21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E1DB7B-B60C-E444-A283-3E14C305EC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243C5A-03A2-2D40-ADA5-6D241F2C193D}" type="datetimeFigureOut">
              <a:rPr lang="en-US" smtClean="0"/>
              <a:t>3/14/21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E1DB7B-B60C-E444-A283-3E14C305EC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243C5A-03A2-2D40-ADA5-6D241F2C193D}" type="datetimeFigureOut">
              <a:rPr lang="en-US" smtClean="0"/>
              <a:t>3/14/21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E1DB7B-B60C-E444-A283-3E14C305EC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2243C5A-03A2-2D40-ADA5-6D241F2C193D}" type="datetimeFigureOut">
              <a:rPr lang="en-US" smtClean="0"/>
              <a:t>3/14/21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E1DB7B-B60C-E444-A283-3E14C305EC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898071"/>
            <a:ext cx="10515600" cy="7926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2243C5A-03A2-2D40-ADA5-6D241F2C193D}" type="datetimeFigureOut">
              <a:rPr lang="en-US" smtClean="0"/>
              <a:t>3/14/21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3E1DB7B-B60C-E444-A283-3E14C305EC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2243C5A-03A2-2D40-ADA5-6D241F2C193D}" type="datetimeFigureOut">
              <a:rPr lang="en-US" smtClean="0"/>
              <a:t>3/14/21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3E1DB7B-B60C-E444-A283-3E14C305EC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243C5A-03A2-2D40-ADA5-6D241F2C193D}" type="datetimeFigureOut">
              <a:rPr lang="en-US" smtClean="0"/>
              <a:t>3/14/21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3E1DB7B-B60C-E444-A283-3E14C305EC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987424"/>
            <a:ext cx="3932237" cy="1069975"/>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2243C5A-03A2-2D40-ADA5-6D241F2C193D}" type="datetimeFigureOut">
              <a:rPr lang="en-US" smtClean="0"/>
              <a:t>3/14/21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E1DB7B-B60C-E444-A283-3E14C305EC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987424"/>
            <a:ext cx="3932237" cy="1069975"/>
          </a:xfrm>
        </p:spPr>
        <p:txBody>
          <a:bodyPr anchor="b"/>
          <a:lstStyle>
            <a:lvl1pPr>
              <a:defRPr sz="3200"/>
            </a:lvl1pPr>
          </a:lstStyle>
          <a:p>
            <a:r>
              <a:rPr lang="en-US"/>
              <a:t>Click to edit Master title style</a:t>
            </a:r>
            <a:endParaRPr lang="en-US" dirty="0"/>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2243C5A-03A2-2D40-ADA5-6D241F2C193D}" type="datetimeFigureOut">
              <a:rPr lang="en-US" smtClean="0"/>
              <a:t>3/14/21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E1DB7B-B60C-E444-A283-3E14C305EC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tif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159419"/>
            <a:ext cx="10515600" cy="81418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120022"/>
            <a:ext cx="10515600" cy="505694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Myriad Pro" charset="0"/>
                <a:ea typeface="Myriad Pro" charset="0"/>
                <a:cs typeface="Myriad Pro" charset="0"/>
              </a:defRPr>
            </a:lvl1pPr>
          </a:lstStyle>
          <a:p>
            <a:fld id="{F2243C5A-03A2-2D40-ADA5-6D241F2C193D}" type="datetimeFigureOut">
              <a:rPr lang="en-US" smtClean="0"/>
              <a:t>3/14/21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Myriad Pro" charset="0"/>
                <a:ea typeface="Myriad Pro" charset="0"/>
                <a:cs typeface="Myriad Pro" charset="0"/>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Myriad Pro" charset="0"/>
                <a:ea typeface="Myriad Pro" charset="0"/>
                <a:cs typeface="Myriad Pro" charset="0"/>
              </a:defRPr>
            </a:lvl1pPr>
          </a:lstStyle>
          <a:p>
            <a:fld id="{23E1DB7B-B60C-E444-A283-3E14C305ECCE}" type="slidenum">
              <a:rPr lang="en-US" smtClean="0"/>
              <a:t>‹#›</a:t>
            </a:fld>
            <a:endParaRPr lang="en-US"/>
          </a:p>
        </p:txBody>
      </p:sp>
      <p:cxnSp>
        <p:nvCxnSpPr>
          <p:cNvPr id="10" name="Straight Connector 9"/>
          <p:cNvCxnSpPr/>
          <p:nvPr/>
        </p:nvCxnSpPr>
        <p:spPr>
          <a:xfrm flipH="1">
            <a:off x="838202" y="893620"/>
            <a:ext cx="10386389" cy="0"/>
          </a:xfrm>
          <a:prstGeom prst="line">
            <a:avLst/>
          </a:prstGeom>
          <a:ln w="25400">
            <a:solidFill>
              <a:srgbClr val="272780"/>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13"/>
          <a:stretch>
            <a:fillRect/>
          </a:stretch>
        </p:blipFill>
        <p:spPr>
          <a:xfrm>
            <a:off x="11415645" y="139074"/>
            <a:ext cx="657087" cy="657087"/>
          </a:xfrm>
          <a:prstGeom prst="rect">
            <a:avLst/>
          </a:prstGeom>
        </p:spPr>
      </p:pic>
    </p:spTree>
    <p:extLst>
      <p:ext uri="{BB962C8B-B14F-4D97-AF65-F5344CB8AC3E}">
        <p14:creationId xmlns:p14="http://schemas.microsoft.com/office/powerpoint/2010/main" val="108820179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000" b="1" i="0" kern="1200">
          <a:solidFill>
            <a:schemeClr val="tx1"/>
          </a:solidFill>
          <a:latin typeface="Myriad Pro Semibold" charset="0"/>
          <a:ea typeface="Myriad Pro Semibold" charset="0"/>
          <a:cs typeface="Myriad Pro Semibold"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yriad Pro" charset="0"/>
          <a:ea typeface="Myriad Pro" charset="0"/>
          <a:cs typeface="Myriad Pro"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yriad Pro" charset="0"/>
          <a:ea typeface="Myriad Pro" charset="0"/>
          <a:cs typeface="Myriad Pro"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yriad Pro" charset="0"/>
          <a:ea typeface="Myriad Pro" charset="0"/>
          <a:cs typeface="Myriad Pro"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yriad Pro" charset="0"/>
          <a:ea typeface="Myriad Pro" charset="0"/>
          <a:cs typeface="Myriad Pro"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yriad Pro" charset="0"/>
          <a:ea typeface="Myriad Pro" charset="0"/>
          <a:cs typeface="Myriad Pro"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00793" y="1138988"/>
            <a:ext cx="10590414" cy="2738437"/>
          </a:xfrm>
        </p:spPr>
        <p:txBody>
          <a:bodyPr>
            <a:normAutofit/>
          </a:bodyPr>
          <a:lstStyle/>
          <a:p>
            <a:r>
              <a:rPr lang="vi-VN" dirty="0"/>
              <a:t>Bài 12</a:t>
            </a:r>
            <a:br>
              <a:rPr lang="vi-VN" dirty="0"/>
            </a:br>
            <a:r>
              <a:rPr lang="vi-VN" dirty="0"/>
              <a:t>Thuật toán sắp xếp</a:t>
            </a:r>
            <a:endParaRPr lang="en-US" dirty="0"/>
          </a:p>
        </p:txBody>
      </p:sp>
      <p:sp>
        <p:nvSpPr>
          <p:cNvPr id="3" name="Subtitle 2"/>
          <p:cNvSpPr>
            <a:spLocks noGrp="1"/>
          </p:cNvSpPr>
          <p:nvPr>
            <p:ph type="subTitle" idx="1"/>
          </p:nvPr>
        </p:nvSpPr>
        <p:spPr>
          <a:xfrm>
            <a:off x="1524000" y="4160838"/>
            <a:ext cx="9144000" cy="1655762"/>
          </a:xfrm>
        </p:spPr>
        <p:txBody>
          <a:bodyPr/>
          <a:lstStyle/>
          <a:p>
            <a:r>
              <a:rPr lang="vi-VN" dirty="0"/>
              <a:t>Module: </a:t>
            </a:r>
            <a:r>
              <a:rPr lang="en-US" b="1" dirty="0"/>
              <a:t>ADVANCED PROGRAMMING WITH PHP </a:t>
            </a:r>
            <a:r>
              <a:rPr lang="vi-VN" b="1" dirty="0"/>
              <a:t>2.0</a:t>
            </a:r>
            <a:endParaRPr lang="en-US" dirty="0"/>
          </a:p>
        </p:txBody>
      </p:sp>
    </p:spTree>
    <p:extLst>
      <p:ext uri="{BB962C8B-B14F-4D97-AF65-F5344CB8AC3E}">
        <p14:creationId xmlns:p14="http://schemas.microsoft.com/office/powerpoint/2010/main" val="569914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Sắp</a:t>
            </a:r>
            <a:r>
              <a:rPr lang="en-US" dirty="0"/>
              <a:t> </a:t>
            </a:r>
            <a:r>
              <a:rPr lang="en-US" dirty="0" err="1"/>
              <a:t>xếp</a:t>
            </a:r>
            <a:r>
              <a:rPr lang="en-US" dirty="0"/>
              <a:t> </a:t>
            </a:r>
            <a:r>
              <a:rPr lang="en-US" dirty="0" err="1"/>
              <a:t>chọn</a:t>
            </a:r>
            <a:endParaRPr lang="en-US" dirty="0"/>
          </a:p>
        </p:txBody>
      </p:sp>
      <p:sp>
        <p:nvSpPr>
          <p:cNvPr id="5" name="Text Placeholder 4"/>
          <p:cNvSpPr>
            <a:spLocks noGrp="1"/>
          </p:cNvSpPr>
          <p:nvPr>
            <p:ph type="body" idx="1"/>
          </p:nvPr>
        </p:nvSpPr>
        <p:spPr/>
        <p:txBody>
          <a:bodyPr/>
          <a:lstStyle/>
          <a:p>
            <a:r>
              <a:rPr lang="en-US" i="1" dirty="0"/>
              <a:t>Selection sort</a:t>
            </a:r>
            <a:endParaRPr lang="vi-VN" dirty="0"/>
          </a:p>
        </p:txBody>
      </p:sp>
    </p:spTree>
    <p:extLst>
      <p:ext uri="{BB962C8B-B14F-4D97-AF65-F5344CB8AC3E}">
        <p14:creationId xmlns:p14="http://schemas.microsoft.com/office/powerpoint/2010/main" val="13583009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Thuật toán sắp xếp chọn</a:t>
            </a:r>
          </a:p>
        </p:txBody>
      </p:sp>
      <p:sp>
        <p:nvSpPr>
          <p:cNvPr id="4" name="Content Placeholder 3">
            <a:extLst>
              <a:ext uri="{FF2B5EF4-FFF2-40B4-BE49-F238E27FC236}">
                <a16:creationId xmlns:a16="http://schemas.microsoft.com/office/drawing/2014/main" id="{43C68A79-9325-274D-BC81-2391F52266D0}"/>
              </a:ext>
            </a:extLst>
          </p:cNvPr>
          <p:cNvSpPr>
            <a:spLocks noGrp="1"/>
          </p:cNvSpPr>
          <p:nvPr>
            <p:ph idx="1"/>
          </p:nvPr>
        </p:nvSpPr>
        <p:spPr/>
        <p:txBody>
          <a:bodyPr/>
          <a:lstStyle/>
          <a:p>
            <a:pPr marL="0" indent="0">
              <a:buNone/>
            </a:pPr>
            <a:r>
              <a:rPr lang="vi-VN" dirty="0"/>
              <a:t>Ý tưởng:</a:t>
            </a:r>
          </a:p>
          <a:p>
            <a:r>
              <a:rPr lang="vi-VN" dirty="0"/>
              <a:t>Thuật toán sắp xếp chọn sẽ sắp xếp một mảng bằng cách đi tìm phần tử có giá trị nhỏ nhất(giả sử với sắp xếp mảng tăng dần) trong đoạn đoạn chưa được sắp xếp và đổi cho phần tử nhỏ nhất đó với phần tử ở đầu đoạn chưa được sắp xếp(không phải đầu mảng). Thuật toán sẽ chia mảng làm 2 mảng con</a:t>
            </a:r>
            <a:br>
              <a:rPr lang="vi-VN" dirty="0"/>
            </a:br>
            <a:endParaRPr lang="vi-VN" dirty="0"/>
          </a:p>
          <a:p>
            <a:endParaRPr lang="en-US" dirty="0"/>
          </a:p>
        </p:txBody>
      </p:sp>
    </p:spTree>
    <p:extLst>
      <p:ext uri="{BB962C8B-B14F-4D97-AF65-F5344CB8AC3E}">
        <p14:creationId xmlns:p14="http://schemas.microsoft.com/office/powerpoint/2010/main" val="31324608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Mã giả sắp xếp chọn</a:t>
            </a:r>
          </a:p>
        </p:txBody>
      </p:sp>
      <p:sp>
        <p:nvSpPr>
          <p:cNvPr id="4" name="Content Placeholder 3">
            <a:extLst>
              <a:ext uri="{FF2B5EF4-FFF2-40B4-BE49-F238E27FC236}">
                <a16:creationId xmlns:a16="http://schemas.microsoft.com/office/drawing/2014/main" id="{43C68A79-9325-274D-BC81-2391F52266D0}"/>
              </a:ext>
            </a:extLst>
          </p:cNvPr>
          <p:cNvSpPr>
            <a:spLocks noGrp="1"/>
          </p:cNvSpPr>
          <p:nvPr>
            <p:ph idx="1"/>
          </p:nvPr>
        </p:nvSpPr>
        <p:spPr/>
        <p:txBody>
          <a:bodyPr/>
          <a:lstStyle/>
          <a:p>
            <a:pPr marL="0" indent="0">
              <a:buNone/>
            </a:pPr>
            <a:br>
              <a:rPr lang="vi-VN" dirty="0"/>
            </a:br>
            <a:endParaRPr lang="vi-VN" dirty="0"/>
          </a:p>
          <a:p>
            <a:endParaRPr lang="en-US" dirty="0"/>
          </a:p>
        </p:txBody>
      </p:sp>
      <p:pic>
        <p:nvPicPr>
          <p:cNvPr id="5" name="Picture 4" descr="A picture containing bird, flower&#10;&#10;Description automatically generated">
            <a:extLst>
              <a:ext uri="{FF2B5EF4-FFF2-40B4-BE49-F238E27FC236}">
                <a16:creationId xmlns:a16="http://schemas.microsoft.com/office/drawing/2014/main" id="{E5F218B9-A973-EB48-AF60-C817BA3163D9}"/>
              </a:ext>
            </a:extLst>
          </p:cNvPr>
          <p:cNvPicPr>
            <a:picLocks noChangeAspect="1"/>
          </p:cNvPicPr>
          <p:nvPr/>
        </p:nvPicPr>
        <p:blipFill>
          <a:blip r:embed="rId3"/>
          <a:stretch>
            <a:fillRect/>
          </a:stretch>
        </p:blipFill>
        <p:spPr>
          <a:xfrm>
            <a:off x="2648263" y="1239944"/>
            <a:ext cx="7155304" cy="4538318"/>
          </a:xfrm>
          <a:prstGeom prst="rect">
            <a:avLst/>
          </a:prstGeom>
        </p:spPr>
      </p:pic>
    </p:spTree>
    <p:extLst>
      <p:ext uri="{BB962C8B-B14F-4D97-AF65-F5344CB8AC3E}">
        <p14:creationId xmlns:p14="http://schemas.microsoft.com/office/powerpoint/2010/main" val="35194586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9419"/>
            <a:ext cx="10515600" cy="814187"/>
          </a:xfrm>
        </p:spPr>
        <p:txBody>
          <a:bodyPr anchor="ctr">
            <a:normAutofit/>
          </a:bodyPr>
          <a:lstStyle/>
          <a:p>
            <a:r>
              <a:rPr lang="vi-VN" dirty="0"/>
              <a:t>Thuật toán sắp xếp chọn</a:t>
            </a:r>
          </a:p>
        </p:txBody>
      </p:sp>
      <p:pic>
        <p:nvPicPr>
          <p:cNvPr id="5" name="Content Placeholder 4" descr="A close up of a logo&#10;&#10;Description automatically generated">
            <a:extLst>
              <a:ext uri="{FF2B5EF4-FFF2-40B4-BE49-F238E27FC236}">
                <a16:creationId xmlns:a16="http://schemas.microsoft.com/office/drawing/2014/main" id="{8EC30567-2BD2-3545-B62C-D899C43AE983}"/>
              </a:ext>
            </a:extLst>
          </p:cNvPr>
          <p:cNvPicPr>
            <a:picLocks noGrp="1" noChangeAspect="1"/>
          </p:cNvPicPr>
          <p:nvPr>
            <p:ph idx="1"/>
          </p:nvPr>
        </p:nvPicPr>
        <p:blipFill>
          <a:blip r:embed="rId3"/>
          <a:stretch>
            <a:fillRect/>
          </a:stretch>
        </p:blipFill>
        <p:spPr>
          <a:xfrm>
            <a:off x="1815477" y="1120022"/>
            <a:ext cx="8561045" cy="5056942"/>
          </a:xfrm>
          <a:noFill/>
        </p:spPr>
      </p:pic>
    </p:spTree>
    <p:extLst>
      <p:ext uri="{BB962C8B-B14F-4D97-AF65-F5344CB8AC3E}">
        <p14:creationId xmlns:p14="http://schemas.microsoft.com/office/powerpoint/2010/main" val="15040268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9419"/>
            <a:ext cx="10515600" cy="814187"/>
          </a:xfrm>
        </p:spPr>
        <p:txBody>
          <a:bodyPr anchor="ctr">
            <a:normAutofit/>
          </a:bodyPr>
          <a:lstStyle/>
          <a:p>
            <a:r>
              <a:rPr lang="vi-VN" dirty="0"/>
              <a:t>Cài đặt</a:t>
            </a:r>
          </a:p>
        </p:txBody>
      </p:sp>
      <p:pic>
        <p:nvPicPr>
          <p:cNvPr id="7" name="Content Placeholder 6" descr="A screenshot of a cell phone&#10;&#10;Description automatically generated">
            <a:extLst>
              <a:ext uri="{FF2B5EF4-FFF2-40B4-BE49-F238E27FC236}">
                <a16:creationId xmlns:a16="http://schemas.microsoft.com/office/drawing/2014/main" id="{F114E8DE-83C6-5B46-B18C-950F45B9E8CC}"/>
              </a:ext>
            </a:extLst>
          </p:cNvPr>
          <p:cNvPicPr>
            <a:picLocks noGrp="1" noChangeAspect="1"/>
          </p:cNvPicPr>
          <p:nvPr>
            <p:ph idx="1"/>
          </p:nvPr>
        </p:nvPicPr>
        <p:blipFill>
          <a:blip r:embed="rId3"/>
          <a:stretch>
            <a:fillRect/>
          </a:stretch>
        </p:blipFill>
        <p:spPr>
          <a:xfrm>
            <a:off x="2833342" y="1120775"/>
            <a:ext cx="6525316" cy="5056188"/>
          </a:xfrm>
          <a:noFill/>
        </p:spPr>
      </p:pic>
    </p:spTree>
    <p:extLst>
      <p:ext uri="{BB962C8B-B14F-4D97-AF65-F5344CB8AC3E}">
        <p14:creationId xmlns:p14="http://schemas.microsoft.com/office/powerpoint/2010/main" val="15275883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vi-VN" dirty="0"/>
              <a:t>Sắp xếp chèn</a:t>
            </a:r>
          </a:p>
        </p:txBody>
      </p:sp>
      <p:sp>
        <p:nvSpPr>
          <p:cNvPr id="5" name="Text Placeholder 4"/>
          <p:cNvSpPr>
            <a:spLocks noGrp="1"/>
          </p:cNvSpPr>
          <p:nvPr>
            <p:ph type="body" idx="1"/>
          </p:nvPr>
        </p:nvSpPr>
        <p:spPr/>
        <p:txBody>
          <a:bodyPr/>
          <a:lstStyle/>
          <a:p>
            <a:r>
              <a:rPr lang="en-US" dirty="0"/>
              <a:t>Insertion</a:t>
            </a:r>
            <a:r>
              <a:rPr lang="en-US" i="1" dirty="0"/>
              <a:t> sort</a:t>
            </a:r>
            <a:endParaRPr lang="vi-VN" dirty="0"/>
          </a:p>
        </p:txBody>
      </p:sp>
    </p:spTree>
    <p:extLst>
      <p:ext uri="{BB962C8B-B14F-4D97-AF65-F5344CB8AC3E}">
        <p14:creationId xmlns:p14="http://schemas.microsoft.com/office/powerpoint/2010/main" val="23432707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Thuật toán sắp xếp chèn</a:t>
            </a:r>
          </a:p>
        </p:txBody>
      </p:sp>
      <p:sp>
        <p:nvSpPr>
          <p:cNvPr id="3" name="Content Placeholder 2"/>
          <p:cNvSpPr>
            <a:spLocks noGrp="1"/>
          </p:cNvSpPr>
          <p:nvPr>
            <p:ph idx="1"/>
          </p:nvPr>
        </p:nvSpPr>
        <p:spPr/>
        <p:txBody>
          <a:bodyPr/>
          <a:lstStyle/>
          <a:p>
            <a:pPr marL="0" indent="0">
              <a:buNone/>
            </a:pPr>
            <a:r>
              <a:rPr lang="vi-VN" dirty="0"/>
              <a:t>Ý tưởng:</a:t>
            </a:r>
          </a:p>
          <a:p>
            <a:r>
              <a:rPr lang="vi-VN" dirty="0"/>
              <a:t>Thuật toán sắp xếp chèn thực hiện sắp xếp dãy số theo cách duyệt từng phần tử và chèn từng phần tử đó vào đúng vị trí trong mảng con(dãy số từ đầu đến phần tử phía trước nó) đã sắp xếp sao cho dãy số trong </a:t>
            </a:r>
            <a:r>
              <a:rPr lang="vi-VN"/>
              <a:t>mảng đã sắp xếp </a:t>
            </a:r>
            <a:r>
              <a:rPr lang="vi-VN" dirty="0"/>
              <a:t>đó vẫn đảm bảo tính chất của một dãy số tăng dần.</a:t>
            </a:r>
          </a:p>
          <a:p>
            <a:pPr marL="0" indent="0">
              <a:buNone/>
            </a:pPr>
            <a:endParaRPr lang="vi-VN" dirty="0"/>
          </a:p>
          <a:p>
            <a:endParaRPr lang="vi-VN" dirty="0"/>
          </a:p>
        </p:txBody>
      </p:sp>
    </p:spTree>
    <p:extLst>
      <p:ext uri="{BB962C8B-B14F-4D97-AF65-F5344CB8AC3E}">
        <p14:creationId xmlns:p14="http://schemas.microsoft.com/office/powerpoint/2010/main" val="7937621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Mã giả sắp xếp chèn</a:t>
            </a:r>
          </a:p>
        </p:txBody>
      </p:sp>
      <p:sp>
        <p:nvSpPr>
          <p:cNvPr id="3" name="Content Placeholder 2"/>
          <p:cNvSpPr>
            <a:spLocks noGrp="1"/>
          </p:cNvSpPr>
          <p:nvPr>
            <p:ph idx="1"/>
          </p:nvPr>
        </p:nvSpPr>
        <p:spPr/>
        <p:txBody>
          <a:bodyPr/>
          <a:lstStyle/>
          <a:p>
            <a:pPr marL="0" indent="0">
              <a:buNone/>
            </a:pPr>
            <a:endParaRPr lang="vi-VN" dirty="0"/>
          </a:p>
          <a:p>
            <a:endParaRPr lang="vi-VN" dirty="0"/>
          </a:p>
        </p:txBody>
      </p:sp>
      <p:pic>
        <p:nvPicPr>
          <p:cNvPr id="5" name="Picture 4" descr="A picture containing bird&#10;&#10;Description automatically generated">
            <a:extLst>
              <a:ext uri="{FF2B5EF4-FFF2-40B4-BE49-F238E27FC236}">
                <a16:creationId xmlns:a16="http://schemas.microsoft.com/office/drawing/2014/main" id="{84130A6F-295A-804A-8B5E-152BF54F01E1}"/>
              </a:ext>
            </a:extLst>
          </p:cNvPr>
          <p:cNvPicPr>
            <a:picLocks noChangeAspect="1"/>
          </p:cNvPicPr>
          <p:nvPr/>
        </p:nvPicPr>
        <p:blipFill>
          <a:blip r:embed="rId3"/>
          <a:stretch>
            <a:fillRect/>
          </a:stretch>
        </p:blipFill>
        <p:spPr>
          <a:xfrm>
            <a:off x="1961734" y="1120022"/>
            <a:ext cx="7828392" cy="4411348"/>
          </a:xfrm>
          <a:prstGeom prst="rect">
            <a:avLst/>
          </a:prstGeom>
        </p:spPr>
      </p:pic>
    </p:spTree>
    <p:extLst>
      <p:ext uri="{BB962C8B-B14F-4D97-AF65-F5344CB8AC3E}">
        <p14:creationId xmlns:p14="http://schemas.microsoft.com/office/powerpoint/2010/main" val="24451807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dirty="0"/>
              <a:t>Thuật toán sắp xếp chèn</a:t>
            </a:r>
          </a:p>
        </p:txBody>
      </p:sp>
      <p:pic>
        <p:nvPicPr>
          <p:cNvPr id="5" name="Content Placeholder 4" descr="A calculator next to a keyboard&#10;&#10;Description automatically generated">
            <a:extLst>
              <a:ext uri="{FF2B5EF4-FFF2-40B4-BE49-F238E27FC236}">
                <a16:creationId xmlns:a16="http://schemas.microsoft.com/office/drawing/2014/main" id="{4F76E4BC-C159-3C4F-BCD4-8F8E0EB22B9C}"/>
              </a:ext>
            </a:extLst>
          </p:cNvPr>
          <p:cNvPicPr>
            <a:picLocks noGrp="1" noChangeAspect="1"/>
          </p:cNvPicPr>
          <p:nvPr>
            <p:ph idx="1"/>
          </p:nvPr>
        </p:nvPicPr>
        <p:blipFill>
          <a:blip r:embed="rId3"/>
          <a:stretch>
            <a:fillRect/>
          </a:stretch>
        </p:blipFill>
        <p:spPr>
          <a:xfrm>
            <a:off x="3357797" y="1033639"/>
            <a:ext cx="5291528" cy="5348021"/>
          </a:xfrm>
        </p:spPr>
      </p:pic>
    </p:spTree>
    <p:extLst>
      <p:ext uri="{BB962C8B-B14F-4D97-AF65-F5344CB8AC3E}">
        <p14:creationId xmlns:p14="http://schemas.microsoft.com/office/powerpoint/2010/main" val="1548002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E827A-9B44-C94C-A343-C12F695546E9}"/>
              </a:ext>
            </a:extLst>
          </p:cNvPr>
          <p:cNvSpPr>
            <a:spLocks noGrp="1"/>
          </p:cNvSpPr>
          <p:nvPr>
            <p:ph type="title"/>
          </p:nvPr>
        </p:nvSpPr>
        <p:spPr/>
        <p:txBody>
          <a:bodyPr/>
          <a:lstStyle/>
          <a:p>
            <a:r>
              <a:rPr lang="en-US" dirty="0" err="1"/>
              <a:t>Cài</a:t>
            </a:r>
            <a:r>
              <a:rPr lang="en-US" dirty="0"/>
              <a:t> </a:t>
            </a:r>
            <a:r>
              <a:rPr lang="en-US" dirty="0" err="1"/>
              <a:t>đặt</a:t>
            </a:r>
            <a:endParaRPr lang="en-US" dirty="0"/>
          </a:p>
        </p:txBody>
      </p:sp>
      <p:pic>
        <p:nvPicPr>
          <p:cNvPr id="5" name="Content Placeholder 4" descr="A screenshot of a cell phone&#10;&#10;Description automatically generated">
            <a:extLst>
              <a:ext uri="{FF2B5EF4-FFF2-40B4-BE49-F238E27FC236}">
                <a16:creationId xmlns:a16="http://schemas.microsoft.com/office/drawing/2014/main" id="{FC293C1A-12F9-3546-8265-AF18016EA014}"/>
              </a:ext>
            </a:extLst>
          </p:cNvPr>
          <p:cNvPicPr>
            <a:picLocks noGrp="1" noChangeAspect="1"/>
          </p:cNvPicPr>
          <p:nvPr>
            <p:ph idx="1"/>
          </p:nvPr>
        </p:nvPicPr>
        <p:blipFill>
          <a:blip r:embed="rId3"/>
          <a:stretch>
            <a:fillRect/>
          </a:stretch>
        </p:blipFill>
        <p:spPr>
          <a:xfrm>
            <a:off x="2433137" y="1120775"/>
            <a:ext cx="7325726" cy="5056188"/>
          </a:xfrm>
        </p:spPr>
      </p:pic>
    </p:spTree>
    <p:extLst>
      <p:ext uri="{BB962C8B-B14F-4D97-AF65-F5344CB8AC3E}">
        <p14:creationId xmlns:p14="http://schemas.microsoft.com/office/powerpoint/2010/main" val="27044432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Mục tiêu</a:t>
            </a:r>
            <a:endParaRPr lang="en-US" dirty="0"/>
          </a:p>
        </p:txBody>
      </p:sp>
      <p:sp>
        <p:nvSpPr>
          <p:cNvPr id="3" name="Content Placeholder 2"/>
          <p:cNvSpPr>
            <a:spLocks noGrp="1"/>
          </p:cNvSpPr>
          <p:nvPr>
            <p:ph idx="1"/>
          </p:nvPr>
        </p:nvSpPr>
        <p:spPr>
          <a:xfrm>
            <a:off x="838200" y="1368626"/>
            <a:ext cx="10515600" cy="4447973"/>
          </a:xfrm>
        </p:spPr>
        <p:txBody>
          <a:bodyPr>
            <a:normAutofit/>
          </a:bodyPr>
          <a:lstStyle/>
          <a:p>
            <a:r>
              <a:rPr lang="vi-VN" dirty="0"/>
              <a:t>Triển khai được thuật toán sắp xếp nổi bọt</a:t>
            </a:r>
          </a:p>
          <a:p>
            <a:r>
              <a:rPr lang="vi-VN" dirty="0"/>
              <a:t>Triển khai được thuật toán sắp xếp chèn</a:t>
            </a:r>
          </a:p>
          <a:p>
            <a:r>
              <a:rPr lang="vi-VN" dirty="0"/>
              <a:t>Triển khai được thuật toán sắp xếp chọn</a:t>
            </a:r>
          </a:p>
          <a:p>
            <a:r>
              <a:rPr lang="vi-VN" dirty="0"/>
              <a:t>Lựa chọn được thuật toán sắp xếp phù hợp với tình huống  </a:t>
            </a:r>
          </a:p>
        </p:txBody>
      </p:sp>
    </p:spTree>
    <p:extLst>
      <p:ext uri="{BB962C8B-B14F-4D97-AF65-F5344CB8AC3E}">
        <p14:creationId xmlns:p14="http://schemas.microsoft.com/office/powerpoint/2010/main" val="10353137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E827A-9B44-C94C-A343-C12F695546E9}"/>
              </a:ext>
            </a:extLst>
          </p:cNvPr>
          <p:cNvSpPr>
            <a:spLocks noGrp="1"/>
          </p:cNvSpPr>
          <p:nvPr>
            <p:ph type="title"/>
          </p:nvPr>
        </p:nvSpPr>
        <p:spPr/>
        <p:txBody>
          <a:bodyPr/>
          <a:lstStyle/>
          <a:p>
            <a:r>
              <a:rPr lang="en-US" dirty="0" err="1"/>
              <a:t>Bài</a:t>
            </a:r>
            <a:r>
              <a:rPr lang="en-US" dirty="0"/>
              <a:t> </a:t>
            </a:r>
            <a:r>
              <a:rPr lang="en-US" dirty="0" err="1"/>
              <a:t>tập</a:t>
            </a:r>
            <a:endParaRPr lang="en-US" dirty="0"/>
          </a:p>
        </p:txBody>
      </p:sp>
      <p:sp>
        <p:nvSpPr>
          <p:cNvPr id="4" name="Content Placeholder 3">
            <a:extLst>
              <a:ext uri="{FF2B5EF4-FFF2-40B4-BE49-F238E27FC236}">
                <a16:creationId xmlns:a16="http://schemas.microsoft.com/office/drawing/2014/main" id="{05225322-4FCF-0646-9E76-0E929743B756}"/>
              </a:ext>
            </a:extLst>
          </p:cNvPr>
          <p:cNvSpPr>
            <a:spLocks noGrp="1"/>
          </p:cNvSpPr>
          <p:nvPr>
            <p:ph idx="1"/>
          </p:nvPr>
        </p:nvSpPr>
        <p:spPr/>
        <p:txBody>
          <a:bodyPr/>
          <a:lstStyle/>
          <a:p>
            <a:pPr marL="0" indent="0">
              <a:buNone/>
            </a:pPr>
            <a:r>
              <a:rPr lang="en-US" dirty="0" err="1"/>
              <a:t>Hãy</a:t>
            </a:r>
            <a:r>
              <a:rPr lang="en-US" dirty="0"/>
              <a:t> </a:t>
            </a:r>
            <a:r>
              <a:rPr lang="en-US" dirty="0" err="1"/>
              <a:t>sắp</a:t>
            </a:r>
            <a:r>
              <a:rPr lang="en-US" dirty="0"/>
              <a:t> </a:t>
            </a:r>
            <a:r>
              <a:rPr lang="en-US" dirty="0" err="1"/>
              <a:t>xếp</a:t>
            </a:r>
            <a:r>
              <a:rPr lang="en-US" dirty="0"/>
              <a:t> </a:t>
            </a:r>
            <a:r>
              <a:rPr lang="en-US" dirty="0" err="1"/>
              <a:t>dãy</a:t>
            </a:r>
            <a:r>
              <a:rPr lang="en-US" dirty="0"/>
              <a:t> </a:t>
            </a:r>
            <a:r>
              <a:rPr lang="en-US" dirty="0" err="1"/>
              <a:t>số</a:t>
            </a:r>
            <a:r>
              <a:rPr lang="en-US" dirty="0"/>
              <a:t> </a:t>
            </a:r>
            <a:r>
              <a:rPr lang="en-US" dirty="0" err="1"/>
              <a:t>sau</a:t>
            </a:r>
            <a:r>
              <a:rPr lang="en-US" dirty="0"/>
              <a:t> </a:t>
            </a:r>
            <a:r>
              <a:rPr lang="en-US" dirty="0" err="1"/>
              <a:t>theo</a:t>
            </a:r>
            <a:r>
              <a:rPr lang="en-US" dirty="0"/>
              <a:t> </a:t>
            </a:r>
            <a:r>
              <a:rPr lang="en-US" dirty="0" err="1"/>
              <a:t>thứ</a:t>
            </a:r>
            <a:r>
              <a:rPr lang="en-US" dirty="0"/>
              <a:t> </a:t>
            </a:r>
            <a:r>
              <a:rPr lang="en-US" dirty="0" err="1"/>
              <a:t>tự</a:t>
            </a:r>
            <a:r>
              <a:rPr lang="en-US" dirty="0"/>
              <a:t> </a:t>
            </a:r>
            <a:r>
              <a:rPr lang="en-US" dirty="0" err="1"/>
              <a:t>tăng</a:t>
            </a:r>
            <a:r>
              <a:rPr lang="en-US" dirty="0"/>
              <a:t> </a:t>
            </a:r>
            <a:r>
              <a:rPr lang="en-US" dirty="0" err="1"/>
              <a:t>dần</a:t>
            </a:r>
            <a:r>
              <a:rPr lang="en-US" dirty="0"/>
              <a:t>: 14, 4, 5, 1, 18, 6 </a:t>
            </a:r>
            <a:r>
              <a:rPr lang="en-US" dirty="0" err="1"/>
              <a:t>áp</a:t>
            </a:r>
            <a:r>
              <a:rPr lang="en-US" dirty="0"/>
              <a:t> dung </a:t>
            </a:r>
            <a:r>
              <a:rPr lang="en-US" dirty="0" err="1"/>
              <a:t>thuật</a:t>
            </a:r>
            <a:r>
              <a:rPr lang="en-US" dirty="0"/>
              <a:t> </a:t>
            </a:r>
            <a:r>
              <a:rPr lang="en-US" dirty="0" err="1"/>
              <a:t>toán</a:t>
            </a:r>
            <a:r>
              <a:rPr lang="en-US" dirty="0"/>
              <a:t> </a:t>
            </a:r>
          </a:p>
          <a:p>
            <a:r>
              <a:rPr lang="en-US" dirty="0" err="1"/>
              <a:t>Sắp</a:t>
            </a:r>
            <a:r>
              <a:rPr lang="en-US" dirty="0"/>
              <a:t> </a:t>
            </a:r>
            <a:r>
              <a:rPr lang="en-US" dirty="0" err="1"/>
              <a:t>xếp</a:t>
            </a:r>
            <a:r>
              <a:rPr lang="en-US" dirty="0"/>
              <a:t> </a:t>
            </a:r>
            <a:r>
              <a:rPr lang="en-US" dirty="0" err="1"/>
              <a:t>nổi</a:t>
            </a:r>
            <a:r>
              <a:rPr lang="en-US" dirty="0"/>
              <a:t> </a:t>
            </a:r>
            <a:r>
              <a:rPr lang="en-US" dirty="0" err="1"/>
              <a:t>bọt</a:t>
            </a:r>
            <a:r>
              <a:rPr lang="en-US" dirty="0"/>
              <a:t>.</a:t>
            </a:r>
          </a:p>
          <a:p>
            <a:r>
              <a:rPr lang="en-US" dirty="0" err="1"/>
              <a:t>Sắp</a:t>
            </a:r>
            <a:r>
              <a:rPr lang="en-US" dirty="0"/>
              <a:t> </a:t>
            </a:r>
            <a:r>
              <a:rPr lang="en-US" dirty="0" err="1"/>
              <a:t>xếp</a:t>
            </a:r>
            <a:r>
              <a:rPr lang="en-US" dirty="0"/>
              <a:t> </a:t>
            </a:r>
            <a:r>
              <a:rPr lang="en-US" dirty="0" err="1"/>
              <a:t>chèn</a:t>
            </a:r>
            <a:r>
              <a:rPr lang="en-US" dirty="0"/>
              <a:t>. </a:t>
            </a:r>
          </a:p>
          <a:p>
            <a:r>
              <a:rPr lang="en-US" dirty="0" err="1"/>
              <a:t>Sắp</a:t>
            </a:r>
            <a:r>
              <a:rPr lang="en-US" dirty="0"/>
              <a:t> </a:t>
            </a:r>
            <a:r>
              <a:rPr lang="en-US" dirty="0" err="1"/>
              <a:t>xếp</a:t>
            </a:r>
            <a:r>
              <a:rPr lang="en-US" dirty="0"/>
              <a:t> </a:t>
            </a:r>
            <a:r>
              <a:rPr lang="en-US" dirty="0" err="1"/>
              <a:t>chọn</a:t>
            </a:r>
            <a:r>
              <a:rPr lang="en-US" dirty="0"/>
              <a:t>.</a:t>
            </a:r>
          </a:p>
          <a:p>
            <a:pPr marL="0" indent="0">
              <a:buNone/>
            </a:pPr>
            <a:r>
              <a:rPr lang="en-US" dirty="0" err="1"/>
              <a:t>Ghi</a:t>
            </a:r>
            <a:r>
              <a:rPr lang="en-US" dirty="0"/>
              <a:t> </a:t>
            </a:r>
            <a:r>
              <a:rPr lang="en-US" dirty="0" err="1"/>
              <a:t>rõ</a:t>
            </a:r>
            <a:r>
              <a:rPr lang="en-US" dirty="0"/>
              <a:t> </a:t>
            </a:r>
            <a:r>
              <a:rPr lang="en-US" dirty="0" err="1"/>
              <a:t>các</a:t>
            </a:r>
            <a:r>
              <a:rPr lang="en-US" dirty="0"/>
              <a:t> </a:t>
            </a:r>
            <a:r>
              <a:rPr lang="en-US" dirty="0" err="1"/>
              <a:t>bước</a:t>
            </a:r>
            <a:r>
              <a:rPr lang="en-US" dirty="0"/>
              <a:t> </a:t>
            </a:r>
            <a:r>
              <a:rPr lang="en-US" dirty="0" err="1"/>
              <a:t>và</a:t>
            </a:r>
            <a:r>
              <a:rPr lang="en-US" dirty="0"/>
              <a:t> </a:t>
            </a:r>
            <a:r>
              <a:rPr lang="en-US" dirty="0" err="1"/>
              <a:t>kết</a:t>
            </a:r>
            <a:r>
              <a:rPr lang="en-US" dirty="0"/>
              <a:t> </a:t>
            </a:r>
            <a:r>
              <a:rPr lang="en-US" dirty="0" err="1"/>
              <a:t>quả</a:t>
            </a:r>
            <a:r>
              <a:rPr lang="en-US" dirty="0"/>
              <a:t> </a:t>
            </a:r>
            <a:r>
              <a:rPr lang="en-US" dirty="0" err="1"/>
              <a:t>thực</a:t>
            </a:r>
            <a:r>
              <a:rPr lang="en-US" dirty="0"/>
              <a:t> </a:t>
            </a:r>
            <a:r>
              <a:rPr lang="en-US" dirty="0" err="1"/>
              <a:t>hiện</a:t>
            </a:r>
            <a:r>
              <a:rPr lang="en-US" dirty="0"/>
              <a:t>.</a:t>
            </a:r>
          </a:p>
          <a:p>
            <a:pPr marL="0" indent="0">
              <a:buNone/>
            </a:pPr>
            <a:endParaRPr lang="en-US" dirty="0"/>
          </a:p>
        </p:txBody>
      </p:sp>
    </p:spTree>
    <p:extLst>
      <p:ext uri="{BB962C8B-B14F-4D97-AF65-F5344CB8AC3E}">
        <p14:creationId xmlns:p14="http://schemas.microsoft.com/office/powerpoint/2010/main" val="25435028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Tóm tắt bài học</a:t>
            </a:r>
            <a:endParaRPr lang="en-US" dirty="0"/>
          </a:p>
        </p:txBody>
      </p:sp>
      <p:sp>
        <p:nvSpPr>
          <p:cNvPr id="3" name="Content Placeholder 2"/>
          <p:cNvSpPr>
            <a:spLocks noGrp="1"/>
          </p:cNvSpPr>
          <p:nvPr>
            <p:ph idx="1"/>
          </p:nvPr>
        </p:nvSpPr>
        <p:spPr/>
        <p:txBody>
          <a:bodyPr>
            <a:normAutofit/>
          </a:bodyPr>
          <a:lstStyle/>
          <a:p>
            <a:pPr algn="just"/>
            <a:r>
              <a:rPr lang="en-US" noProof="1"/>
              <a:t>Sắp xếp là thuật toán được sử dung rất nhiều trong lập trình</a:t>
            </a:r>
          </a:p>
          <a:p>
            <a:pPr algn="just"/>
            <a:r>
              <a:rPr lang="vi-VN" dirty="0"/>
              <a:t>Thường xét trường hợp các phần tử cần sắp xếp là các con số</a:t>
            </a:r>
            <a:endParaRPr lang="en-US" noProof="1"/>
          </a:p>
          <a:p>
            <a:pPr algn="just"/>
            <a:r>
              <a:rPr lang="en-US" noProof="1"/>
              <a:t>Tuỳ thuộc vào bài toán cần lựa chọn các thuật toán sắp xếp cho phù hợp </a:t>
            </a:r>
          </a:p>
          <a:p>
            <a:pPr algn="just"/>
            <a:r>
              <a:rPr lang="en-US" noProof="1"/>
              <a:t>Một số thuật toán sắp xếp thường gặp: Sắp xếp nổi bọn, sắp xếp chèn, sắp xếp chọn…</a:t>
            </a:r>
          </a:p>
        </p:txBody>
      </p:sp>
    </p:spTree>
    <p:extLst>
      <p:ext uri="{BB962C8B-B14F-4D97-AF65-F5344CB8AC3E}">
        <p14:creationId xmlns:p14="http://schemas.microsoft.com/office/powerpoint/2010/main" val="13202550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Hướng dẫn</a:t>
            </a:r>
            <a:endParaRPr lang="vi-VN" dirty="0"/>
          </a:p>
        </p:txBody>
      </p:sp>
      <p:sp>
        <p:nvSpPr>
          <p:cNvPr id="5" name="Text Placeholder 4"/>
          <p:cNvSpPr>
            <a:spLocks noGrp="1"/>
          </p:cNvSpPr>
          <p:nvPr>
            <p:ph type="body" idx="1"/>
          </p:nvPr>
        </p:nvSpPr>
        <p:spPr/>
        <p:txBody>
          <a:bodyPr>
            <a:normAutofit/>
          </a:bodyPr>
          <a:lstStyle/>
          <a:p>
            <a:pPr marL="457200" indent="-457200">
              <a:buFontTx/>
              <a:buChar char="-"/>
            </a:pPr>
            <a:r>
              <a:rPr lang="en-US" sz="2800" dirty="0" err="1"/>
              <a:t>Hướng</a:t>
            </a:r>
            <a:r>
              <a:rPr lang="en-US" sz="2800" dirty="0"/>
              <a:t> </a:t>
            </a:r>
            <a:r>
              <a:rPr lang="en-US" sz="2800" dirty="0" err="1"/>
              <a:t>dẫn</a:t>
            </a:r>
            <a:r>
              <a:rPr lang="en-US" sz="2800" dirty="0"/>
              <a:t> </a:t>
            </a:r>
            <a:r>
              <a:rPr lang="en-US" sz="2800" dirty="0" err="1"/>
              <a:t>làm</a:t>
            </a:r>
            <a:r>
              <a:rPr lang="en-US" sz="2800" dirty="0"/>
              <a:t> </a:t>
            </a:r>
            <a:r>
              <a:rPr lang="en-US" sz="2800" dirty="0" err="1"/>
              <a:t>bài</a:t>
            </a:r>
            <a:r>
              <a:rPr lang="en-US" sz="2800" dirty="0"/>
              <a:t> </a:t>
            </a:r>
            <a:r>
              <a:rPr lang="en-US" sz="2800" dirty="0" err="1"/>
              <a:t>thực</a:t>
            </a:r>
            <a:r>
              <a:rPr lang="en-US" sz="2800" dirty="0"/>
              <a:t> </a:t>
            </a:r>
            <a:r>
              <a:rPr lang="en-US" sz="2800" dirty="0" err="1"/>
              <a:t>hành</a:t>
            </a:r>
            <a:r>
              <a:rPr lang="en-US" sz="2800" dirty="0"/>
              <a:t> </a:t>
            </a:r>
            <a:r>
              <a:rPr lang="en-US" sz="2800" dirty="0" err="1"/>
              <a:t>và</a:t>
            </a:r>
            <a:r>
              <a:rPr lang="en-US" sz="2800" dirty="0"/>
              <a:t> </a:t>
            </a:r>
            <a:r>
              <a:rPr lang="en-US" sz="2800" dirty="0" err="1"/>
              <a:t>bài</a:t>
            </a:r>
            <a:r>
              <a:rPr lang="en-US" sz="2800" dirty="0"/>
              <a:t> </a:t>
            </a:r>
            <a:r>
              <a:rPr lang="en-US" sz="2800" dirty="0" err="1"/>
              <a:t>tập</a:t>
            </a:r>
            <a:endParaRPr lang="en-US" sz="2800" dirty="0"/>
          </a:p>
          <a:p>
            <a:pPr marL="457200" indent="-457200">
              <a:buFontTx/>
              <a:buChar char="-"/>
            </a:pPr>
            <a:r>
              <a:rPr lang="en-US" sz="2800" dirty="0" err="1"/>
              <a:t>Chuẩn</a:t>
            </a:r>
            <a:r>
              <a:rPr lang="en-US" sz="2800" dirty="0"/>
              <a:t> </a:t>
            </a:r>
            <a:r>
              <a:rPr lang="en-US" sz="2800" dirty="0" err="1"/>
              <a:t>bị</a:t>
            </a:r>
            <a:r>
              <a:rPr lang="en-US" sz="2800" dirty="0"/>
              <a:t> b</a:t>
            </a:r>
            <a:r>
              <a:rPr lang="vi-VN" sz="2800" dirty="0"/>
              <a:t>ài tiếp: </a:t>
            </a:r>
            <a:r>
              <a:rPr lang="vi-VN" sz="2800" b="1" dirty="0"/>
              <a:t>Xử lý ngoại lệ</a:t>
            </a:r>
            <a:endParaRPr lang="en-US" sz="2800" b="1" i="1" dirty="0"/>
          </a:p>
        </p:txBody>
      </p:sp>
    </p:spTree>
    <p:extLst>
      <p:ext uri="{BB962C8B-B14F-4D97-AF65-F5344CB8AC3E}">
        <p14:creationId xmlns:p14="http://schemas.microsoft.com/office/powerpoint/2010/main" val="17037202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EE9CD-1B13-5C40-8B70-ECD62548D988}"/>
              </a:ext>
            </a:extLst>
          </p:cNvPr>
          <p:cNvSpPr>
            <a:spLocks noGrp="1"/>
          </p:cNvSpPr>
          <p:nvPr>
            <p:ph type="title"/>
          </p:nvPr>
        </p:nvSpPr>
        <p:spPr/>
        <p:txBody>
          <a:bodyPr/>
          <a:lstStyle/>
          <a:p>
            <a:r>
              <a:rPr lang="en-US" dirty="0" err="1"/>
              <a:t>Bài</a:t>
            </a:r>
            <a:r>
              <a:rPr lang="en-US" dirty="0"/>
              <a:t> </a:t>
            </a:r>
            <a:r>
              <a:rPr lang="en-US" dirty="0" err="1"/>
              <a:t>toán</a:t>
            </a:r>
            <a:r>
              <a:rPr lang="en-US" dirty="0"/>
              <a:t> </a:t>
            </a:r>
            <a:r>
              <a:rPr lang="en-US" dirty="0" err="1"/>
              <a:t>sắp</a:t>
            </a:r>
            <a:r>
              <a:rPr lang="en-US" dirty="0"/>
              <a:t> </a:t>
            </a:r>
            <a:r>
              <a:rPr lang="en-US" dirty="0" err="1"/>
              <a:t>xếp</a:t>
            </a:r>
            <a:endParaRPr lang="en-US" dirty="0"/>
          </a:p>
        </p:txBody>
      </p:sp>
      <p:sp>
        <p:nvSpPr>
          <p:cNvPr id="3" name="Content Placeholder 2">
            <a:extLst>
              <a:ext uri="{FF2B5EF4-FFF2-40B4-BE49-F238E27FC236}">
                <a16:creationId xmlns:a16="http://schemas.microsoft.com/office/drawing/2014/main" id="{CB9B3A69-9138-C44E-84EC-8358A355D37D}"/>
              </a:ext>
            </a:extLst>
          </p:cNvPr>
          <p:cNvSpPr>
            <a:spLocks noGrp="1"/>
          </p:cNvSpPr>
          <p:nvPr>
            <p:ph idx="1"/>
          </p:nvPr>
        </p:nvSpPr>
        <p:spPr/>
        <p:txBody>
          <a:bodyPr/>
          <a:lstStyle/>
          <a:p>
            <a:r>
              <a:rPr lang="vi-VN" dirty="0"/>
              <a:t>Sắp xếp là quá trình xử lý một danh sách các phần tử (hoặc các mẫu tin) để đặt chúng theo một thứ tự thỏa mãn một tiêu chuẩn nào đó dựa trên nội dung thông tin lưu giữ tại mỗi phần tử.</a:t>
            </a:r>
          </a:p>
          <a:p>
            <a:r>
              <a:rPr lang="vi-VN" dirty="0"/>
              <a:t>Thường xét trường hợp các phần tử cần sắp xếp là các con số.</a:t>
            </a:r>
            <a:endParaRPr lang="en-US" dirty="0"/>
          </a:p>
        </p:txBody>
      </p:sp>
      <p:sp>
        <p:nvSpPr>
          <p:cNvPr id="4" name="Rectangle 1">
            <a:extLst>
              <a:ext uri="{FF2B5EF4-FFF2-40B4-BE49-F238E27FC236}">
                <a16:creationId xmlns:a16="http://schemas.microsoft.com/office/drawing/2014/main" id="{BA29D310-1E83-4A40-A947-FD54B2BBCE73}"/>
              </a:ext>
            </a:extLst>
          </p:cNvPr>
          <p:cNvSpPr>
            <a:spLocks noChangeArrowheads="1"/>
          </p:cNvSpPr>
          <p:nvPr/>
        </p:nvSpPr>
        <p:spPr bwMode="auto">
          <a:xfrm>
            <a:off x="0" y="0"/>
            <a:ext cx="0" cy="0"/>
          </a:xfrm>
          <a:prstGeom prst="rect">
            <a:avLst/>
          </a:prstGeom>
          <a:solidFill>
            <a:srgbClr val="E9E9E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600" b="1" i="0" u="none" strike="noStrike" cap="none" normalizeH="0" baseline="0">
                <a:ln>
                  <a:noFill/>
                </a:ln>
                <a:solidFill>
                  <a:srgbClr val="000000"/>
                </a:solidFill>
                <a:effectLst/>
                <a:latin typeface="ff10"/>
              </a:rPr>
              <a:t>Nhu cầu tìm kiếm và sắp xếp</a:t>
            </a:r>
            <a:endParaRPr kumimoji="0" lang="en-US" altLang="en-US" sz="1200" b="0" i="0" u="none" strike="noStrike" cap="none" normalizeH="0" baseline="0">
              <a:ln>
                <a:noFill/>
              </a:ln>
              <a:solidFill>
                <a:srgbClr val="000000"/>
              </a:solidFill>
              <a:effectLst/>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900" b="1" i="0" u="none" strike="noStrike" cap="none" normalizeH="0" baseline="0">
                <a:ln>
                  <a:noFill/>
                </a:ln>
                <a:solidFill>
                  <a:srgbClr val="000000"/>
                </a:solidFill>
                <a:effectLst/>
                <a:latin typeface="ff11"/>
              </a:rPr>
              <a:t> </a:t>
            </a:r>
            <a:endParaRPr kumimoji="0" lang="en-US" altLang="en-US" sz="1200" b="0" i="0" u="none" strike="noStrike" cap="none" normalizeH="0" baseline="0">
              <a:ln>
                <a:noFill/>
              </a:ln>
              <a:solidFill>
                <a:srgbClr val="000000"/>
              </a:solidFill>
              <a:effectLst/>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100" b="0" i="0" u="none" strike="noStrike" cap="none" normalizeH="0" baseline="0">
                <a:ln>
                  <a:noFill/>
                </a:ln>
                <a:solidFill>
                  <a:srgbClr val="548235"/>
                </a:solidFill>
                <a:effectLst/>
                <a:latin typeface="ff7"/>
              </a:rPr>
              <a:t></a:t>
            </a:r>
            <a:endParaRPr kumimoji="0" lang="en-US" altLang="en-US" sz="1200" b="0" i="0" u="none" strike="noStrike" cap="none" normalizeH="0" baseline="0">
              <a:ln>
                <a:noFill/>
              </a:ln>
              <a:solidFill>
                <a:srgbClr val="000000"/>
              </a:solidFill>
              <a:effectLst/>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400" b="0" i="0" u="none" strike="noStrike" cap="none" normalizeH="0" baseline="0">
                <a:ln>
                  <a:noFill/>
                </a:ln>
                <a:solidFill>
                  <a:srgbClr val="000000"/>
                </a:solidFill>
                <a:effectLst/>
                <a:latin typeface="ff12"/>
              </a:rPr>
              <a:t>Thao tác tìm</a:t>
            </a:r>
            <a:endParaRPr kumimoji="0" lang="en-US" altLang="en-US" sz="1200" b="0" i="0" u="none" strike="noStrike" cap="none" normalizeH="0" baseline="0">
              <a:ln>
                <a:noFill/>
              </a:ln>
              <a:solidFill>
                <a:srgbClr val="000000"/>
              </a:solidFill>
              <a:effectLst/>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600" b="0" i="0" u="none" strike="noStrike" cap="none" normalizeH="0" baseline="0">
                <a:ln>
                  <a:noFill/>
                </a:ln>
                <a:solidFill>
                  <a:srgbClr val="000000"/>
                </a:solidFill>
                <a:effectLst/>
                <a:latin typeface="ff8"/>
              </a:rPr>
              <a:t>kiếm</a:t>
            </a:r>
            <a:endParaRPr kumimoji="0" lang="en-US" altLang="en-US" sz="1200" b="0" i="0" u="none" strike="noStrike" cap="none" normalizeH="0" baseline="0">
              <a:ln>
                <a:noFill/>
              </a:ln>
              <a:solidFill>
                <a:srgbClr val="000000"/>
              </a:solidFill>
              <a:effectLst/>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400" b="0" i="0" u="none" strike="noStrike" cap="none" normalizeH="0" baseline="0">
                <a:ln>
                  <a:noFill/>
                </a:ln>
                <a:solidFill>
                  <a:srgbClr val="000000"/>
                </a:solidFill>
                <a:effectLst/>
                <a:latin typeface="ff12"/>
              </a:rPr>
              <a:t> </a:t>
            </a:r>
            <a:endParaRPr kumimoji="0" lang="en-US" altLang="en-US" sz="1200" b="0" i="0" u="none" strike="noStrike" cap="none" normalizeH="0" baseline="0">
              <a:ln>
                <a:noFill/>
              </a:ln>
              <a:solidFill>
                <a:srgbClr val="000000"/>
              </a:solidFill>
              <a:effectLst/>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600" b="0" i="0" u="none" strike="noStrike" cap="none" normalizeH="0" baseline="0">
                <a:ln>
                  <a:noFill/>
                </a:ln>
                <a:solidFill>
                  <a:srgbClr val="000000"/>
                </a:solidFill>
                <a:effectLst/>
                <a:latin typeface="ff8"/>
              </a:rPr>
              <a:t>được</a:t>
            </a:r>
            <a:endParaRPr kumimoji="0" lang="en-US" altLang="en-US" sz="1200" b="0" i="0" u="none" strike="noStrike" cap="none" normalizeH="0" baseline="0">
              <a:ln>
                <a:noFill/>
              </a:ln>
              <a:solidFill>
                <a:srgbClr val="000000"/>
              </a:solidFill>
              <a:effectLst/>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400" b="0" i="0" u="none" strike="noStrike" cap="none" normalizeH="0" baseline="0">
                <a:ln>
                  <a:noFill/>
                </a:ln>
                <a:solidFill>
                  <a:srgbClr val="000000"/>
                </a:solidFill>
                <a:effectLst/>
                <a:latin typeface="ff12"/>
              </a:rPr>
              <a:t> </a:t>
            </a:r>
            <a:endParaRPr kumimoji="0" lang="en-US" altLang="en-US" sz="1200" b="0" i="0" u="none" strike="noStrike" cap="none" normalizeH="0" baseline="0">
              <a:ln>
                <a:noFill/>
              </a:ln>
              <a:solidFill>
                <a:srgbClr val="000000"/>
              </a:solidFill>
              <a:effectLst/>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600" b="0" i="0" u="none" strike="noStrike" cap="none" normalizeH="0" baseline="0">
                <a:ln>
                  <a:noFill/>
                </a:ln>
                <a:solidFill>
                  <a:srgbClr val="000000"/>
                </a:solidFill>
                <a:effectLst/>
                <a:latin typeface="ff8"/>
              </a:rPr>
              <a:t>sử</a:t>
            </a:r>
            <a:endParaRPr kumimoji="0" lang="en-US" altLang="en-US" sz="1200" b="0" i="0" u="none" strike="noStrike" cap="none" normalizeH="0" baseline="0">
              <a:ln>
                <a:noFill/>
              </a:ln>
              <a:solidFill>
                <a:srgbClr val="000000"/>
              </a:solidFill>
              <a:effectLst/>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400" b="0" i="0" u="none" strike="noStrike" cap="none" normalizeH="0" baseline="0">
                <a:ln>
                  <a:noFill/>
                </a:ln>
                <a:solidFill>
                  <a:srgbClr val="000000"/>
                </a:solidFill>
                <a:effectLst/>
                <a:latin typeface="ff12"/>
              </a:rPr>
              <a:t> </a:t>
            </a:r>
            <a:endParaRPr kumimoji="0" lang="en-US" altLang="en-US" sz="1200" b="0" i="0" u="none" strike="noStrike" cap="none" normalizeH="0" baseline="0">
              <a:ln>
                <a:noFill/>
              </a:ln>
              <a:solidFill>
                <a:srgbClr val="000000"/>
              </a:solidFill>
              <a:effectLst/>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600" b="0" i="0" u="none" strike="noStrike" cap="none" normalizeH="0" baseline="0">
                <a:ln>
                  <a:noFill/>
                </a:ln>
                <a:solidFill>
                  <a:srgbClr val="000000"/>
                </a:solidFill>
                <a:effectLst/>
                <a:latin typeface="ff8"/>
              </a:rPr>
              <a:t>dụng</a:t>
            </a:r>
            <a:endParaRPr kumimoji="0" lang="en-US" altLang="en-US" sz="1200" b="0" i="0" u="none" strike="noStrike" cap="none" normalizeH="0" baseline="0">
              <a:ln>
                <a:noFill/>
              </a:ln>
              <a:solidFill>
                <a:srgbClr val="000000"/>
              </a:solidFill>
              <a:effectLst/>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400" b="0" i="0" u="none" strike="noStrike" cap="none" normalizeH="0" baseline="0">
                <a:ln>
                  <a:noFill/>
                </a:ln>
                <a:solidFill>
                  <a:srgbClr val="000000"/>
                </a:solidFill>
                <a:effectLst/>
                <a:latin typeface="ff12"/>
              </a:rPr>
              <a:t> </a:t>
            </a:r>
            <a:endParaRPr kumimoji="0" lang="en-US" altLang="en-US" sz="1200" b="0" i="0" u="none" strike="noStrike" cap="none" normalizeH="0" baseline="0">
              <a:ln>
                <a:noFill/>
              </a:ln>
              <a:solidFill>
                <a:srgbClr val="000000"/>
              </a:solidFill>
              <a:effectLst/>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600" b="0" i="0" u="none" strike="noStrike" cap="none" normalizeH="0" baseline="0">
                <a:ln>
                  <a:noFill/>
                </a:ln>
                <a:solidFill>
                  <a:srgbClr val="000000"/>
                </a:solidFill>
                <a:effectLst/>
                <a:latin typeface="ff8"/>
              </a:rPr>
              <a:t>nhiều</a:t>
            </a:r>
            <a:endParaRPr kumimoji="0" lang="en-US" altLang="en-US" sz="1200" b="0" i="0" u="none" strike="noStrike" cap="none" normalizeH="0" baseline="0">
              <a:ln>
                <a:noFill/>
              </a:ln>
              <a:solidFill>
                <a:srgbClr val="000000"/>
              </a:solidFill>
              <a:effectLst/>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400" b="0" i="0" u="none" strike="noStrike" cap="none" normalizeH="0" baseline="0">
                <a:ln>
                  <a:noFill/>
                </a:ln>
                <a:solidFill>
                  <a:srgbClr val="000000"/>
                </a:solidFill>
                <a:effectLst/>
                <a:latin typeface="ff12"/>
              </a:rPr>
              <a:t> </a:t>
            </a:r>
            <a:endParaRPr kumimoji="0" lang="en-US" altLang="en-US" sz="1200" b="0" i="0" u="none" strike="noStrike" cap="none" normalizeH="0" baseline="0">
              <a:ln>
                <a:noFill/>
              </a:ln>
              <a:solidFill>
                <a:srgbClr val="000000"/>
              </a:solidFill>
              <a:effectLst/>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600" b="0" i="0" u="none" strike="noStrike" cap="none" normalizeH="0" baseline="0">
                <a:ln>
                  <a:noFill/>
                </a:ln>
                <a:solidFill>
                  <a:srgbClr val="000000"/>
                </a:solidFill>
                <a:effectLst/>
                <a:latin typeface="ff8"/>
              </a:rPr>
              <a:t>nhất</a:t>
            </a:r>
            <a:endParaRPr kumimoji="0" lang="en-US" altLang="en-US" sz="1200" b="0" i="0" u="none" strike="noStrike" cap="none" normalizeH="0" baseline="0">
              <a:ln>
                <a:noFill/>
              </a:ln>
              <a:solidFill>
                <a:srgbClr val="000000"/>
              </a:solidFill>
              <a:effectLst/>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400" b="0" i="0" u="none" strike="noStrike" cap="none" normalizeH="0" baseline="0">
                <a:ln>
                  <a:noFill/>
                </a:ln>
                <a:solidFill>
                  <a:srgbClr val="000000"/>
                </a:solidFill>
                <a:effectLst/>
                <a:latin typeface="ff12"/>
              </a:rPr>
              <a:t> trong các</a:t>
            </a:r>
            <a:endParaRPr kumimoji="0" lang="en-US" altLang="en-US" sz="1200" b="0" i="0" u="none" strike="noStrike" cap="none" normalizeH="0" baseline="0">
              <a:ln>
                <a:noFill/>
              </a:ln>
              <a:solidFill>
                <a:srgbClr val="000000"/>
              </a:solidFill>
              <a:effectLst/>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600" b="0" i="0" u="none" strike="noStrike" cap="none" normalizeH="0" baseline="0">
                <a:ln>
                  <a:noFill/>
                </a:ln>
                <a:solidFill>
                  <a:srgbClr val="000000"/>
                </a:solidFill>
                <a:effectLst/>
                <a:latin typeface="ff8"/>
              </a:rPr>
              <a:t>hệ</a:t>
            </a:r>
            <a:endParaRPr kumimoji="0" lang="en-US" altLang="en-US" sz="1200" b="0" i="0" u="none" strike="noStrike" cap="none" normalizeH="0" baseline="0">
              <a:ln>
                <a:noFill/>
              </a:ln>
              <a:solidFill>
                <a:srgbClr val="000000"/>
              </a:solidFill>
              <a:effectLst/>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400" b="0" i="0" u="none" strike="noStrike" cap="none" normalizeH="0" baseline="0">
                <a:ln>
                  <a:noFill/>
                </a:ln>
                <a:solidFill>
                  <a:srgbClr val="000000"/>
                </a:solidFill>
                <a:effectLst/>
                <a:latin typeface="ff12"/>
              </a:rPr>
              <a:t> </a:t>
            </a:r>
            <a:endParaRPr kumimoji="0" lang="en-US" altLang="en-US" sz="1200" b="0" i="0" u="none" strike="noStrike" cap="none" normalizeH="0" baseline="0">
              <a:ln>
                <a:noFill/>
              </a:ln>
              <a:solidFill>
                <a:srgbClr val="000000"/>
              </a:solidFill>
              <a:effectLst/>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600" b="0" i="0" u="none" strike="noStrike" cap="none" normalizeH="0" baseline="0">
                <a:ln>
                  <a:noFill/>
                </a:ln>
                <a:solidFill>
                  <a:srgbClr val="000000"/>
                </a:solidFill>
                <a:effectLst/>
                <a:latin typeface="ff8"/>
              </a:rPr>
              <a:t>lưu</a:t>
            </a:r>
            <a:endParaRPr kumimoji="0" lang="en-US" altLang="en-US" sz="1200" b="0" i="0" u="none" strike="noStrike" cap="none" normalizeH="0" baseline="0">
              <a:ln>
                <a:noFill/>
              </a:ln>
              <a:solidFill>
                <a:srgbClr val="000000"/>
              </a:solidFill>
              <a:effectLst/>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400" b="0" i="0" u="none" strike="noStrike" cap="none" normalizeH="0" baseline="0">
                <a:ln>
                  <a:noFill/>
                </a:ln>
                <a:solidFill>
                  <a:srgbClr val="000000"/>
                </a:solidFill>
                <a:effectLst/>
                <a:latin typeface="ff12"/>
              </a:rPr>
              <a:t> </a:t>
            </a:r>
            <a:endParaRPr kumimoji="0" lang="en-US" altLang="en-US" sz="1200" b="0" i="0" u="none" strike="noStrike" cap="none" normalizeH="0" baseline="0">
              <a:ln>
                <a:noFill/>
              </a:ln>
              <a:solidFill>
                <a:srgbClr val="000000"/>
              </a:solidFill>
              <a:effectLst/>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600" b="0" i="0" u="none" strike="noStrike" cap="none" normalizeH="0" baseline="0">
                <a:ln>
                  <a:noFill/>
                </a:ln>
                <a:solidFill>
                  <a:srgbClr val="000000"/>
                </a:solidFill>
                <a:effectLst/>
                <a:latin typeface="ff8"/>
              </a:rPr>
              <a:t>trữ</a:t>
            </a:r>
            <a:endParaRPr kumimoji="0" lang="en-US" altLang="en-US" sz="1200" b="0" i="0" u="none" strike="noStrike" cap="none" normalizeH="0" baseline="0">
              <a:ln>
                <a:noFill/>
              </a:ln>
              <a:solidFill>
                <a:srgbClr val="000000"/>
              </a:solidFill>
              <a:effectLst/>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400" b="0" i="0" u="none" strike="noStrike" cap="none" normalizeH="0" baseline="0">
                <a:ln>
                  <a:noFill/>
                </a:ln>
                <a:solidFill>
                  <a:srgbClr val="000000"/>
                </a:solidFill>
                <a:effectLst/>
                <a:latin typeface="ff12"/>
              </a:rPr>
              <a:t> và</a:t>
            </a:r>
            <a:endParaRPr kumimoji="0" lang="en-US" altLang="en-US" sz="1200" b="0" i="0" u="none" strike="noStrike" cap="none" normalizeH="0" baseline="0">
              <a:ln>
                <a:noFill/>
              </a:ln>
              <a:solidFill>
                <a:srgbClr val="000000"/>
              </a:solidFill>
              <a:effectLst/>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600" b="0" i="0" u="none" strike="noStrike" cap="none" normalizeH="0" baseline="0">
                <a:ln>
                  <a:noFill/>
                </a:ln>
                <a:solidFill>
                  <a:srgbClr val="000000"/>
                </a:solidFill>
                <a:effectLst/>
                <a:latin typeface="ff8"/>
              </a:rPr>
              <a:t>quản</a:t>
            </a:r>
            <a:endParaRPr kumimoji="0" lang="en-US" altLang="en-US" sz="1200" b="0" i="0" u="none" strike="noStrike" cap="none" normalizeH="0" baseline="0">
              <a:ln>
                <a:noFill/>
              </a:ln>
              <a:solidFill>
                <a:srgbClr val="000000"/>
              </a:solidFill>
              <a:effectLst/>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400" b="0" i="0" u="none" strike="noStrike" cap="none" normalizeH="0" baseline="0">
                <a:ln>
                  <a:noFill/>
                </a:ln>
                <a:solidFill>
                  <a:srgbClr val="000000"/>
                </a:solidFill>
                <a:effectLst/>
                <a:latin typeface="ff12"/>
              </a:rPr>
              <a:t> lý</a:t>
            </a:r>
            <a:endParaRPr kumimoji="0" lang="en-US" altLang="en-US" sz="1200" b="0" i="0" u="none" strike="noStrike" cap="none" normalizeH="0" baseline="0">
              <a:ln>
                <a:noFill/>
              </a:ln>
              <a:solidFill>
                <a:srgbClr val="000000"/>
              </a:solidFill>
              <a:effectLst/>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600" b="0" i="0" u="none" strike="noStrike" cap="none" normalizeH="0" baseline="0">
                <a:ln>
                  <a:noFill/>
                </a:ln>
                <a:solidFill>
                  <a:srgbClr val="000000"/>
                </a:solidFill>
                <a:effectLst/>
                <a:latin typeface="ff8"/>
              </a:rPr>
              <a:t>dữ</a:t>
            </a:r>
            <a:endParaRPr kumimoji="0" lang="en-US" altLang="en-US" sz="1200" b="0" i="0" u="none" strike="noStrike" cap="none" normalizeH="0" baseline="0">
              <a:ln>
                <a:noFill/>
              </a:ln>
              <a:solidFill>
                <a:srgbClr val="000000"/>
              </a:solidFill>
              <a:effectLst/>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400" b="0" i="0" u="none" strike="noStrike" cap="none" normalizeH="0" baseline="0">
                <a:ln>
                  <a:noFill/>
                </a:ln>
                <a:solidFill>
                  <a:srgbClr val="000000"/>
                </a:solidFill>
                <a:effectLst/>
                <a:latin typeface="ff12"/>
              </a:rPr>
              <a:t> </a:t>
            </a:r>
            <a:endParaRPr kumimoji="0" lang="en-US" altLang="en-US" sz="1200" b="0" i="0" u="none" strike="noStrike" cap="none" normalizeH="0" baseline="0">
              <a:ln>
                <a:noFill/>
              </a:ln>
              <a:solidFill>
                <a:srgbClr val="000000"/>
              </a:solidFill>
              <a:effectLst/>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600" b="0" i="0" u="none" strike="noStrike" cap="none" normalizeH="0" baseline="0">
                <a:ln>
                  <a:noFill/>
                </a:ln>
                <a:solidFill>
                  <a:srgbClr val="000000"/>
                </a:solidFill>
                <a:effectLst/>
                <a:latin typeface="ff8"/>
              </a:rPr>
              <a:t>liệu</a:t>
            </a:r>
            <a:endParaRPr kumimoji="0" lang="en-US" altLang="en-US" sz="1200" b="0" i="0" u="none" strike="noStrike" cap="none" normalizeH="0" baseline="0">
              <a:ln>
                <a:noFill/>
              </a:ln>
              <a:solidFill>
                <a:srgbClr val="000000"/>
              </a:solidFill>
              <a:effectLst/>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400" b="0" i="0" u="none" strike="noStrike" cap="none" normalizeH="0" baseline="0">
                <a:ln>
                  <a:noFill/>
                </a:ln>
                <a:solidFill>
                  <a:srgbClr val="000000"/>
                </a:solidFill>
                <a:effectLst/>
                <a:latin typeface="ff12"/>
              </a:rPr>
              <a:t>.</a:t>
            </a:r>
            <a:endParaRPr kumimoji="0" lang="en-US" altLang="en-US" sz="1200" b="0" i="0" u="none" strike="noStrike" cap="none" normalizeH="0" baseline="0">
              <a:ln>
                <a:noFill/>
              </a:ln>
              <a:solidFill>
                <a:srgbClr val="000000"/>
              </a:solidFill>
              <a:effectLst/>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100" b="0" i="0" u="none" strike="noStrike" cap="none" normalizeH="0" baseline="0">
                <a:ln>
                  <a:noFill/>
                </a:ln>
                <a:solidFill>
                  <a:srgbClr val="548235"/>
                </a:solidFill>
                <a:effectLst/>
                <a:latin typeface="ff7"/>
              </a:rPr>
              <a:t></a:t>
            </a:r>
            <a:endParaRPr kumimoji="0" lang="en-US" altLang="en-US" sz="1200" b="0" i="0" u="none" strike="noStrike" cap="none" normalizeH="0" baseline="0">
              <a:ln>
                <a:noFill/>
              </a:ln>
              <a:solidFill>
                <a:srgbClr val="000000"/>
              </a:solidFill>
              <a:effectLst/>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400" b="0" i="0" u="none" strike="noStrike" cap="none" normalizeH="0" baseline="0">
                <a:ln>
                  <a:noFill/>
                </a:ln>
                <a:solidFill>
                  <a:srgbClr val="000000"/>
                </a:solidFill>
                <a:effectLst/>
                <a:latin typeface="ff12"/>
              </a:rPr>
              <a:t>Do</a:t>
            </a:r>
            <a:endParaRPr kumimoji="0" lang="en-US" altLang="en-US" sz="1200" b="0" i="0" u="none" strike="noStrike" cap="none" normalizeH="0" baseline="0">
              <a:ln>
                <a:noFill/>
              </a:ln>
              <a:solidFill>
                <a:srgbClr val="000000"/>
              </a:solidFill>
              <a:effectLst/>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600" b="0" i="0" u="none" strike="noStrike" cap="none" normalizeH="0" baseline="0">
                <a:ln>
                  <a:noFill/>
                </a:ln>
                <a:solidFill>
                  <a:srgbClr val="000000"/>
                </a:solidFill>
                <a:effectLst/>
                <a:latin typeface="ff8"/>
              </a:rPr>
              <a:t>dữ</a:t>
            </a:r>
            <a:endParaRPr kumimoji="0" lang="en-US" altLang="en-US" sz="1200" b="0" i="0" u="none" strike="noStrike" cap="none" normalizeH="0" baseline="0">
              <a:ln>
                <a:noFill/>
              </a:ln>
              <a:solidFill>
                <a:srgbClr val="000000"/>
              </a:solidFill>
              <a:effectLst/>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400" b="0" i="0" u="none" strike="noStrike" cap="none" normalizeH="0" baseline="0">
                <a:ln>
                  <a:noFill/>
                </a:ln>
                <a:solidFill>
                  <a:srgbClr val="000000"/>
                </a:solidFill>
                <a:effectLst/>
                <a:latin typeface="ff12"/>
              </a:rPr>
              <a:t> </a:t>
            </a:r>
            <a:endParaRPr kumimoji="0" lang="en-US" altLang="en-US" sz="1200" b="0" i="0" u="none" strike="noStrike" cap="none" normalizeH="0" baseline="0">
              <a:ln>
                <a:noFill/>
              </a:ln>
              <a:solidFill>
                <a:srgbClr val="000000"/>
              </a:solidFill>
              <a:effectLst/>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600" b="0" i="0" u="none" strike="noStrike" cap="none" normalizeH="0" baseline="0">
                <a:ln>
                  <a:noFill/>
                </a:ln>
                <a:solidFill>
                  <a:srgbClr val="000000"/>
                </a:solidFill>
                <a:effectLst/>
                <a:latin typeface="ff8"/>
              </a:rPr>
              <a:t>liệu</a:t>
            </a:r>
            <a:endParaRPr kumimoji="0" lang="en-US" altLang="en-US" sz="1200" b="0" i="0" u="none" strike="noStrike" cap="none" normalizeH="0" baseline="0">
              <a:ln>
                <a:noFill/>
              </a:ln>
              <a:solidFill>
                <a:srgbClr val="000000"/>
              </a:solidFill>
              <a:effectLst/>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400" b="0" i="0" u="none" strike="noStrike" cap="none" normalizeH="0" baseline="0">
                <a:ln>
                  <a:noFill/>
                </a:ln>
                <a:solidFill>
                  <a:srgbClr val="000000"/>
                </a:solidFill>
                <a:effectLst/>
                <a:latin typeface="ff12"/>
              </a:rPr>
              <a:t> </a:t>
            </a:r>
            <a:endParaRPr kumimoji="0" lang="en-US" altLang="en-US" sz="1200" b="0" i="0" u="none" strike="noStrike" cap="none" normalizeH="0" baseline="0">
              <a:ln>
                <a:noFill/>
              </a:ln>
              <a:solidFill>
                <a:srgbClr val="000000"/>
              </a:solidFill>
              <a:effectLst/>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600" b="0" i="0" u="none" strike="noStrike" cap="none" normalizeH="0" baseline="0">
                <a:ln>
                  <a:noFill/>
                </a:ln>
                <a:solidFill>
                  <a:srgbClr val="000000"/>
                </a:solidFill>
                <a:effectLst/>
                <a:latin typeface="ff8"/>
              </a:rPr>
              <a:t>lớn</a:t>
            </a:r>
            <a:endParaRPr kumimoji="0" lang="en-US" altLang="en-US" sz="1200" b="0" i="0" u="none" strike="noStrike" cap="none" normalizeH="0" baseline="0">
              <a:ln>
                <a:noFill/>
              </a:ln>
              <a:solidFill>
                <a:srgbClr val="000000"/>
              </a:solidFill>
              <a:effectLst/>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400" b="0" i="0" u="none" strike="noStrike" cap="none" normalizeH="0" baseline="0">
                <a:ln>
                  <a:noFill/>
                </a:ln>
                <a:solidFill>
                  <a:srgbClr val="000000"/>
                </a:solidFill>
                <a:effectLst/>
                <a:latin typeface="ff12"/>
              </a:rPr>
              <a:t> nên tìm ra</a:t>
            </a:r>
            <a:endParaRPr kumimoji="0" lang="en-US" altLang="en-US" sz="1200" b="0" i="0" u="none" strike="noStrike" cap="none" normalizeH="0" baseline="0">
              <a:ln>
                <a:noFill/>
              </a:ln>
              <a:solidFill>
                <a:srgbClr val="000000"/>
              </a:solidFill>
              <a:effectLst/>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600" b="0" i="0" u="none" strike="noStrike" cap="none" normalizeH="0" baseline="0">
                <a:ln>
                  <a:noFill/>
                </a:ln>
                <a:solidFill>
                  <a:srgbClr val="000000"/>
                </a:solidFill>
                <a:effectLst/>
                <a:latin typeface="ff8"/>
              </a:rPr>
              <a:t>giải</a:t>
            </a:r>
            <a:endParaRPr kumimoji="0" lang="en-US" altLang="en-US" sz="1200" b="0" i="0" u="none" strike="noStrike" cap="none" normalizeH="0" baseline="0">
              <a:ln>
                <a:noFill/>
              </a:ln>
              <a:solidFill>
                <a:srgbClr val="000000"/>
              </a:solidFill>
              <a:effectLst/>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400" b="0" i="0" u="none" strike="noStrike" cap="none" normalizeH="0" baseline="0">
                <a:ln>
                  <a:noFill/>
                </a:ln>
                <a:solidFill>
                  <a:srgbClr val="000000"/>
                </a:solidFill>
                <a:effectLst/>
                <a:latin typeface="ff12"/>
              </a:rPr>
              <a:t> </a:t>
            </a:r>
            <a:endParaRPr kumimoji="0" lang="en-US" altLang="en-US" sz="1200" b="0" i="0" u="none" strike="noStrike" cap="none" normalizeH="0" baseline="0">
              <a:ln>
                <a:noFill/>
              </a:ln>
              <a:solidFill>
                <a:srgbClr val="000000"/>
              </a:solidFill>
              <a:effectLst/>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600" b="0" i="0" u="none" strike="noStrike" cap="none" normalizeH="0" baseline="0">
                <a:ln>
                  <a:noFill/>
                </a:ln>
                <a:solidFill>
                  <a:srgbClr val="000000"/>
                </a:solidFill>
                <a:effectLst/>
                <a:latin typeface="ff8"/>
              </a:rPr>
              <a:t>thuật</a:t>
            </a:r>
            <a:endParaRPr kumimoji="0" lang="en-US" altLang="en-US" sz="1200" b="0" i="0" u="none" strike="noStrike" cap="none" normalizeH="0" baseline="0">
              <a:ln>
                <a:noFill/>
              </a:ln>
              <a:solidFill>
                <a:srgbClr val="000000"/>
              </a:solidFill>
              <a:effectLst/>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400" b="0" i="0" u="none" strike="noStrike" cap="none" normalizeH="0" baseline="0">
                <a:ln>
                  <a:noFill/>
                </a:ln>
                <a:solidFill>
                  <a:srgbClr val="000000"/>
                </a:solidFill>
                <a:effectLst/>
                <a:latin typeface="ff12"/>
              </a:rPr>
              <a:t> tìm</a:t>
            </a:r>
            <a:endParaRPr kumimoji="0" lang="en-US" altLang="en-US" sz="1200" b="0" i="0" u="none" strike="noStrike" cap="none" normalizeH="0" baseline="0">
              <a:ln>
                <a:noFill/>
              </a:ln>
              <a:solidFill>
                <a:srgbClr val="000000"/>
              </a:solidFill>
              <a:effectLst/>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600" b="0" i="0" u="none" strike="noStrike" cap="none" normalizeH="0" baseline="0">
                <a:ln>
                  <a:noFill/>
                </a:ln>
                <a:solidFill>
                  <a:srgbClr val="000000"/>
                </a:solidFill>
                <a:effectLst/>
                <a:latin typeface="ff8"/>
              </a:rPr>
              <a:t>kiếm</a:t>
            </a:r>
            <a:endParaRPr kumimoji="0" lang="en-US" altLang="en-US" sz="1200" b="0" i="0" u="none" strike="noStrike" cap="none" normalizeH="0" baseline="0">
              <a:ln>
                <a:noFill/>
              </a:ln>
              <a:solidFill>
                <a:srgbClr val="000000"/>
              </a:solidFill>
              <a:effectLst/>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400" b="0" i="0" u="none" strike="noStrike" cap="none" normalizeH="0" baseline="0">
                <a:ln>
                  <a:noFill/>
                </a:ln>
                <a:solidFill>
                  <a:srgbClr val="000000"/>
                </a:solidFill>
                <a:effectLst/>
                <a:latin typeface="ff12"/>
              </a:rPr>
              <a:t> nhanh chóng là</a:t>
            </a:r>
            <a:endParaRPr kumimoji="0" lang="en-US" altLang="en-US" sz="1200" b="0" i="0" u="none" strike="noStrike" cap="none" normalizeH="0" baseline="0">
              <a:ln>
                <a:noFill/>
              </a:ln>
              <a:solidFill>
                <a:srgbClr val="000000"/>
              </a:solidFill>
              <a:effectLst/>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600" b="0" i="0" u="none" strike="noStrike" cap="none" normalizeH="0" baseline="0">
                <a:ln>
                  <a:noFill/>
                </a:ln>
                <a:solidFill>
                  <a:srgbClr val="000000"/>
                </a:solidFill>
                <a:effectLst/>
                <a:latin typeface="ff8"/>
              </a:rPr>
              <a:t>mối</a:t>
            </a:r>
            <a:endParaRPr kumimoji="0" lang="en-US" altLang="en-US" sz="1200" b="0" i="0" u="none" strike="noStrike" cap="none" normalizeH="0" baseline="0">
              <a:ln>
                <a:noFill/>
              </a:ln>
              <a:solidFill>
                <a:srgbClr val="000000"/>
              </a:solidFill>
              <a:effectLst/>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400" b="0" i="0" u="none" strike="noStrike" cap="none" normalizeH="0" baseline="0">
                <a:ln>
                  <a:noFill/>
                </a:ln>
                <a:solidFill>
                  <a:srgbClr val="000000"/>
                </a:solidFill>
                <a:effectLst/>
                <a:latin typeface="ff12"/>
              </a:rPr>
              <a:t> quan tâm hàng</a:t>
            </a:r>
            <a:endParaRPr kumimoji="0" lang="en-US" altLang="en-US" sz="1200" b="0" i="0" u="none" strike="noStrike" cap="none" normalizeH="0" baseline="0">
              <a:ln>
                <a:noFill/>
              </a:ln>
              <a:solidFill>
                <a:srgbClr val="000000"/>
              </a:solidFill>
              <a:effectLst/>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600" b="0" i="0" u="none" strike="noStrike" cap="none" normalizeH="0" baseline="0">
                <a:ln>
                  <a:noFill/>
                </a:ln>
                <a:solidFill>
                  <a:srgbClr val="000000"/>
                </a:solidFill>
                <a:effectLst/>
                <a:latin typeface="ff8"/>
              </a:rPr>
              <a:t>đầu</a:t>
            </a:r>
            <a:endParaRPr kumimoji="0" lang="en-US" altLang="en-US" sz="1200" b="0" i="0" u="none" strike="noStrike" cap="none" normalizeH="0" baseline="0">
              <a:ln>
                <a:noFill/>
              </a:ln>
              <a:solidFill>
                <a:srgbClr val="000000"/>
              </a:solidFill>
              <a:effectLst/>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400" b="0" i="0" u="none" strike="noStrike" cap="none" normalizeH="0" baseline="0">
                <a:ln>
                  <a:noFill/>
                </a:ln>
                <a:solidFill>
                  <a:srgbClr val="000000"/>
                </a:solidFill>
                <a:effectLst/>
                <a:latin typeface="ff12"/>
              </a:rPr>
              <a:t>.</a:t>
            </a:r>
            <a:endParaRPr kumimoji="0" lang="en-US" altLang="en-US" sz="1200" b="0" i="0" u="none" strike="noStrike" cap="none" normalizeH="0" baseline="0">
              <a:ln>
                <a:noFill/>
              </a:ln>
              <a:solidFill>
                <a:srgbClr val="000000"/>
              </a:solidFill>
              <a:effectLst/>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600" b="0" i="0" u="none" strike="noStrike" cap="none" normalizeH="0" baseline="0">
                <a:ln>
                  <a:noFill/>
                </a:ln>
                <a:solidFill>
                  <a:srgbClr val="000000"/>
                </a:solidFill>
                <a:effectLst/>
                <a:latin typeface="ff8"/>
              </a:rPr>
              <a:t>Để</a:t>
            </a:r>
            <a:endParaRPr kumimoji="0" lang="en-US" altLang="en-US" sz="1200" b="0" i="0" u="none" strike="noStrike" cap="none" normalizeH="0" baseline="0">
              <a:ln>
                <a:noFill/>
              </a:ln>
              <a:solidFill>
                <a:srgbClr val="000000"/>
              </a:solidFill>
              <a:effectLst/>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400" b="0" i="0" u="none" strike="noStrike" cap="none" normalizeH="0" baseline="0">
                <a:ln>
                  <a:noFill/>
                </a:ln>
                <a:solidFill>
                  <a:srgbClr val="000000"/>
                </a:solidFill>
                <a:effectLst/>
                <a:latin typeface="ff12"/>
              </a:rPr>
              <a:t> </a:t>
            </a:r>
            <a:endParaRPr kumimoji="0" lang="en-US" altLang="en-US" sz="1200" b="0" i="0" u="none" strike="noStrike" cap="none" normalizeH="0" baseline="0">
              <a:ln>
                <a:noFill/>
              </a:ln>
              <a:solidFill>
                <a:srgbClr val="000000"/>
              </a:solidFill>
              <a:effectLst/>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600" b="0" i="0" u="none" strike="noStrike" cap="none" normalizeH="0" baseline="0">
                <a:ln>
                  <a:noFill/>
                </a:ln>
                <a:solidFill>
                  <a:srgbClr val="000000"/>
                </a:solidFill>
                <a:effectLst/>
                <a:latin typeface="ff8"/>
              </a:rPr>
              <a:t>đạt</a:t>
            </a:r>
            <a:endParaRPr kumimoji="0" lang="en-US" altLang="en-US" sz="1200" b="0" i="0" u="none" strike="noStrike" cap="none" normalizeH="0" baseline="0">
              <a:ln>
                <a:noFill/>
              </a:ln>
              <a:solidFill>
                <a:srgbClr val="000000"/>
              </a:solidFill>
              <a:effectLst/>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400" b="0" i="0" u="none" strike="noStrike" cap="none" normalizeH="0" baseline="0">
                <a:ln>
                  <a:noFill/>
                </a:ln>
                <a:solidFill>
                  <a:srgbClr val="000000"/>
                </a:solidFill>
                <a:effectLst/>
                <a:latin typeface="ff12"/>
              </a:rPr>
              <a:t> </a:t>
            </a:r>
            <a:endParaRPr kumimoji="0" lang="en-US" altLang="en-US" sz="1200" b="0" i="0" u="none" strike="noStrike" cap="none" normalizeH="0" baseline="0">
              <a:ln>
                <a:noFill/>
              </a:ln>
              <a:solidFill>
                <a:srgbClr val="000000"/>
              </a:solidFill>
              <a:effectLst/>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600" b="0" i="0" u="none" strike="noStrike" cap="none" normalizeH="0" baseline="0">
                <a:ln>
                  <a:noFill/>
                </a:ln>
                <a:solidFill>
                  <a:srgbClr val="000000"/>
                </a:solidFill>
                <a:effectLst/>
                <a:latin typeface="ff8"/>
              </a:rPr>
              <a:t>được</a:t>
            </a:r>
            <a:endParaRPr kumimoji="0" lang="en-US" altLang="en-US" sz="1200" b="0" i="0" u="none" strike="noStrike" cap="none" normalizeH="0" baseline="0">
              <a:ln>
                <a:noFill/>
              </a:ln>
              <a:solidFill>
                <a:srgbClr val="000000"/>
              </a:solidFill>
              <a:effectLst/>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400" b="0" i="0" u="none" strike="noStrike" cap="none" normalizeH="0" baseline="0">
                <a:ln>
                  <a:noFill/>
                </a:ln>
                <a:solidFill>
                  <a:srgbClr val="000000"/>
                </a:solidFill>
                <a:effectLst/>
                <a:latin typeface="ff12"/>
              </a:rPr>
              <a:t> </a:t>
            </a:r>
            <a:endParaRPr kumimoji="0" lang="en-US" altLang="en-US" sz="1200" b="0" i="0" u="none" strike="noStrike" cap="none" normalizeH="0" baseline="0">
              <a:ln>
                <a:noFill/>
              </a:ln>
              <a:solidFill>
                <a:srgbClr val="000000"/>
              </a:solidFill>
              <a:effectLst/>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600" b="0" i="0" u="none" strike="noStrike" cap="none" normalizeH="0" baseline="0">
                <a:ln>
                  <a:noFill/>
                </a:ln>
                <a:solidFill>
                  <a:srgbClr val="000000"/>
                </a:solidFill>
                <a:effectLst/>
                <a:latin typeface="ff8"/>
              </a:rPr>
              <a:t>điều</a:t>
            </a:r>
            <a:endParaRPr kumimoji="0" lang="en-US" altLang="en-US" sz="1200" b="0" i="0" u="none" strike="noStrike" cap="none" normalizeH="0" baseline="0">
              <a:ln>
                <a:noFill/>
              </a:ln>
              <a:solidFill>
                <a:srgbClr val="000000"/>
              </a:solidFill>
              <a:effectLst/>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400" b="0" i="0" u="none" strike="noStrike" cap="none" normalizeH="0" baseline="0">
                <a:ln>
                  <a:noFill/>
                </a:ln>
                <a:solidFill>
                  <a:srgbClr val="000000"/>
                </a:solidFill>
                <a:effectLst/>
                <a:latin typeface="ff12"/>
              </a:rPr>
              <a:t> này</a:t>
            </a:r>
            <a:endParaRPr kumimoji="0" lang="en-US" altLang="en-US" sz="1200" b="0" i="0" u="none" strike="noStrike" cap="none" normalizeH="0" baseline="0">
              <a:ln>
                <a:noFill/>
              </a:ln>
              <a:solidFill>
                <a:srgbClr val="000000"/>
              </a:solidFill>
              <a:effectLst/>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600" b="0" i="0" u="none" strike="noStrike" cap="none" normalizeH="0" baseline="0">
                <a:ln>
                  <a:noFill/>
                </a:ln>
                <a:solidFill>
                  <a:srgbClr val="000000"/>
                </a:solidFill>
                <a:effectLst/>
                <a:latin typeface="ff8"/>
              </a:rPr>
              <a:t>dữ</a:t>
            </a:r>
            <a:endParaRPr kumimoji="0" lang="en-US" altLang="en-US" sz="1200" b="0" i="0" u="none" strike="noStrike" cap="none" normalizeH="0" baseline="0">
              <a:ln>
                <a:noFill/>
              </a:ln>
              <a:solidFill>
                <a:srgbClr val="000000"/>
              </a:solidFill>
              <a:effectLst/>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400" b="0" i="0" u="none" strike="noStrike" cap="none" normalizeH="0" baseline="0">
                <a:ln>
                  <a:noFill/>
                </a:ln>
                <a:solidFill>
                  <a:srgbClr val="000000"/>
                </a:solidFill>
                <a:effectLst/>
                <a:latin typeface="ff12"/>
              </a:rPr>
              <a:t> </a:t>
            </a:r>
            <a:endParaRPr kumimoji="0" lang="en-US" altLang="en-US" sz="1200" b="0" i="0" u="none" strike="noStrike" cap="none" normalizeH="0" baseline="0">
              <a:ln>
                <a:noFill/>
              </a:ln>
              <a:solidFill>
                <a:srgbClr val="000000"/>
              </a:solidFill>
              <a:effectLst/>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600" b="0" i="0" u="none" strike="noStrike" cap="none" normalizeH="0" baseline="0">
                <a:ln>
                  <a:noFill/>
                </a:ln>
                <a:solidFill>
                  <a:srgbClr val="000000"/>
                </a:solidFill>
                <a:effectLst/>
                <a:latin typeface="ff8"/>
              </a:rPr>
              <a:t>liệu</a:t>
            </a:r>
            <a:endParaRPr kumimoji="0" lang="en-US" altLang="en-US" sz="1200" b="0" i="0" u="none" strike="noStrike" cap="none" normalizeH="0" baseline="0">
              <a:ln>
                <a:noFill/>
              </a:ln>
              <a:solidFill>
                <a:srgbClr val="000000"/>
              </a:solidFill>
              <a:effectLst/>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400" b="0" i="0" u="none" strike="noStrike" cap="none" normalizeH="0" baseline="0">
                <a:ln>
                  <a:noFill/>
                </a:ln>
                <a:solidFill>
                  <a:srgbClr val="000000"/>
                </a:solidFill>
                <a:effectLst/>
                <a:latin typeface="ff12"/>
              </a:rPr>
              <a:t> </a:t>
            </a:r>
            <a:endParaRPr kumimoji="0" lang="en-US" altLang="en-US" sz="1200" b="0" i="0" u="none" strike="noStrike" cap="none" normalizeH="0" baseline="0">
              <a:ln>
                <a:noFill/>
              </a:ln>
              <a:solidFill>
                <a:srgbClr val="000000"/>
              </a:solidFill>
              <a:effectLst/>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600" b="0" i="0" u="none" strike="noStrike" cap="none" normalizeH="0" baseline="0">
                <a:ln>
                  <a:noFill/>
                </a:ln>
                <a:solidFill>
                  <a:srgbClr val="000000"/>
                </a:solidFill>
                <a:effectLst/>
                <a:latin typeface="ff8"/>
              </a:rPr>
              <a:t> phải</a:t>
            </a:r>
            <a:endParaRPr kumimoji="0" lang="en-US" altLang="en-US" sz="1200" b="0" i="0" u="none" strike="noStrike" cap="none" normalizeH="0" baseline="0">
              <a:ln>
                <a:noFill/>
              </a:ln>
              <a:solidFill>
                <a:srgbClr val="000000"/>
              </a:solidFill>
              <a:effectLst/>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400" b="0" i="0" u="none" strike="noStrike" cap="none" normalizeH="0" baseline="0">
                <a:ln>
                  <a:noFill/>
                </a:ln>
                <a:solidFill>
                  <a:srgbClr val="000000"/>
                </a:solidFill>
                <a:effectLst/>
                <a:latin typeface="ff12"/>
              </a:rPr>
              <a:t> </a:t>
            </a:r>
            <a:endParaRPr kumimoji="0" lang="en-US" altLang="en-US" sz="1200" b="0" i="0" u="none" strike="noStrike" cap="none" normalizeH="0" baseline="0">
              <a:ln>
                <a:noFill/>
              </a:ln>
              <a:solidFill>
                <a:srgbClr val="000000"/>
              </a:solidFill>
              <a:effectLst/>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600" b="0" i="0" u="none" strike="noStrike" cap="none" normalizeH="0" baseline="0">
                <a:ln>
                  <a:noFill/>
                </a:ln>
                <a:solidFill>
                  <a:srgbClr val="000000"/>
                </a:solidFill>
                <a:effectLst/>
                <a:latin typeface="ff8"/>
              </a:rPr>
              <a:t>được</a:t>
            </a:r>
            <a:endParaRPr kumimoji="0" lang="en-US" altLang="en-US" sz="1200" b="0" i="0" u="none" strike="noStrike" cap="none" normalizeH="0" baseline="0">
              <a:ln>
                <a:noFill/>
              </a:ln>
              <a:solidFill>
                <a:srgbClr val="000000"/>
              </a:solidFill>
              <a:effectLst/>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400" b="0" i="0" u="none" strike="noStrike" cap="none" normalizeH="0" baseline="0">
                <a:ln>
                  <a:noFill/>
                </a:ln>
                <a:solidFill>
                  <a:srgbClr val="000000"/>
                </a:solidFill>
                <a:effectLst/>
                <a:latin typeface="ff12"/>
              </a:rPr>
              <a:t> </a:t>
            </a:r>
            <a:endParaRPr kumimoji="0" lang="en-US" altLang="en-US" sz="1200" b="0" i="0" u="none" strike="noStrike" cap="none" normalizeH="0" baseline="0">
              <a:ln>
                <a:noFill/>
              </a:ln>
              <a:solidFill>
                <a:srgbClr val="000000"/>
              </a:solidFill>
              <a:effectLst/>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600" b="0" i="0" u="none" strike="noStrike" cap="none" normalizeH="0" baseline="0">
                <a:ln>
                  <a:noFill/>
                </a:ln>
                <a:solidFill>
                  <a:srgbClr val="000000"/>
                </a:solidFill>
                <a:effectLst/>
                <a:latin typeface="ff8"/>
              </a:rPr>
              <a:t>tổ</a:t>
            </a:r>
            <a:endParaRPr kumimoji="0" lang="en-US" altLang="en-US" sz="1200" b="0" i="0" u="none" strike="noStrike" cap="none" normalizeH="0" baseline="0">
              <a:ln>
                <a:noFill/>
              </a:ln>
              <a:solidFill>
                <a:srgbClr val="000000"/>
              </a:solidFill>
              <a:effectLst/>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400" b="0" i="0" u="none" strike="noStrike" cap="none" normalizeH="0" baseline="0">
                <a:ln>
                  <a:noFill/>
                </a:ln>
                <a:solidFill>
                  <a:srgbClr val="000000"/>
                </a:solidFill>
                <a:effectLst/>
                <a:latin typeface="ff12"/>
              </a:rPr>
              <a:t> </a:t>
            </a:r>
            <a:endParaRPr kumimoji="0" lang="en-US" altLang="en-US" sz="1200" b="0" i="0" u="none" strike="noStrike" cap="none" normalizeH="0" baseline="0">
              <a:ln>
                <a:noFill/>
              </a:ln>
              <a:solidFill>
                <a:srgbClr val="000000"/>
              </a:solidFill>
              <a:effectLst/>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600" b="0" i="0" u="none" strike="noStrike" cap="none" normalizeH="0" baseline="0">
                <a:ln>
                  <a:noFill/>
                </a:ln>
                <a:solidFill>
                  <a:srgbClr val="000000"/>
                </a:solidFill>
                <a:effectLst/>
                <a:latin typeface="ff8"/>
              </a:rPr>
              <a:t>chức</a:t>
            </a:r>
            <a:endParaRPr kumimoji="0" lang="en-US" altLang="en-US" sz="1200" b="0" i="0" u="none" strike="noStrike" cap="none" normalizeH="0" baseline="0">
              <a:ln>
                <a:noFill/>
              </a:ln>
              <a:solidFill>
                <a:srgbClr val="000000"/>
              </a:solidFill>
              <a:effectLst/>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400" b="0" i="0" u="none" strike="noStrike" cap="none" normalizeH="0" baseline="0">
                <a:ln>
                  <a:noFill/>
                </a:ln>
                <a:solidFill>
                  <a:srgbClr val="000000"/>
                </a:solidFill>
                <a:effectLst/>
                <a:latin typeface="ff12"/>
              </a:rPr>
              <a:t> theo</a:t>
            </a:r>
            <a:endParaRPr kumimoji="0" lang="en-US" altLang="en-US" sz="1200" b="0" i="0" u="none" strike="noStrike" cap="none" normalizeH="0" baseline="0">
              <a:ln>
                <a:noFill/>
              </a:ln>
              <a:solidFill>
                <a:srgbClr val="000000"/>
              </a:solidFill>
              <a:effectLst/>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600" b="0" i="0" u="none" strike="noStrike" cap="none" normalizeH="0" baseline="0">
                <a:ln>
                  <a:noFill/>
                </a:ln>
                <a:solidFill>
                  <a:srgbClr val="000000"/>
                </a:solidFill>
                <a:effectLst/>
                <a:latin typeface="ff8"/>
              </a:rPr>
              <a:t>một</a:t>
            </a:r>
            <a:endParaRPr kumimoji="0" lang="en-US" altLang="en-US" sz="1200" b="0" i="0" u="none" strike="noStrike" cap="none" normalizeH="0" baseline="0">
              <a:ln>
                <a:noFill/>
              </a:ln>
              <a:solidFill>
                <a:srgbClr val="000000"/>
              </a:solidFill>
              <a:effectLst/>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400" b="0" i="0" u="none" strike="noStrike" cap="none" normalizeH="0" baseline="0">
                <a:ln>
                  <a:noFill/>
                </a:ln>
                <a:solidFill>
                  <a:srgbClr val="000000"/>
                </a:solidFill>
                <a:effectLst/>
                <a:latin typeface="ff12"/>
              </a:rPr>
              <a:t> </a:t>
            </a:r>
            <a:endParaRPr kumimoji="0" lang="en-US" altLang="en-US" sz="1200" b="0" i="0" u="none" strike="noStrike" cap="none" normalizeH="0" baseline="0">
              <a:ln>
                <a:noFill/>
              </a:ln>
              <a:solidFill>
                <a:srgbClr val="000000"/>
              </a:solidFill>
              <a:effectLst/>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600" b="0" i="0" u="none" strike="noStrike" cap="none" normalizeH="0" baseline="0">
                <a:ln>
                  <a:noFill/>
                </a:ln>
                <a:solidFill>
                  <a:srgbClr val="000000"/>
                </a:solidFill>
                <a:effectLst/>
                <a:latin typeface="ff8"/>
              </a:rPr>
              <a:t>thứ</a:t>
            </a:r>
            <a:endParaRPr kumimoji="0" lang="en-US" altLang="en-US" sz="1200" b="0" i="0" u="none" strike="noStrike" cap="none" normalizeH="0" baseline="0">
              <a:ln>
                <a:noFill/>
              </a:ln>
              <a:solidFill>
                <a:srgbClr val="000000"/>
              </a:solidFill>
              <a:effectLst/>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400" b="0" i="0" u="none" strike="noStrike" cap="none" normalizeH="0" baseline="0">
                <a:ln>
                  <a:noFill/>
                </a:ln>
                <a:solidFill>
                  <a:srgbClr val="000000"/>
                </a:solidFill>
                <a:effectLst/>
                <a:latin typeface="ff12"/>
              </a:rPr>
              <a:t> </a:t>
            </a:r>
            <a:endParaRPr kumimoji="0" lang="en-US" altLang="en-US" sz="1200" b="0" i="0" u="none" strike="noStrike" cap="none" normalizeH="0" baseline="0">
              <a:ln>
                <a:noFill/>
              </a:ln>
              <a:solidFill>
                <a:srgbClr val="000000"/>
              </a:solidFill>
              <a:effectLst/>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600" b="0" i="0" u="none" strike="noStrike" cap="none" normalizeH="0" baseline="0">
                <a:ln>
                  <a:noFill/>
                </a:ln>
                <a:solidFill>
                  <a:srgbClr val="000000"/>
                </a:solidFill>
                <a:effectLst/>
                <a:latin typeface="ff8"/>
              </a:rPr>
              <a:t>tự</a:t>
            </a:r>
            <a:endParaRPr kumimoji="0" lang="en-US" altLang="en-US" sz="1200" b="0" i="0" u="none" strike="noStrike" cap="none" normalizeH="0" baseline="0">
              <a:ln>
                <a:noFill/>
              </a:ln>
              <a:solidFill>
                <a:srgbClr val="000000"/>
              </a:solidFill>
              <a:effectLst/>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400" b="0" i="0" u="none" strike="noStrike" cap="none" normalizeH="0" baseline="0">
                <a:ln>
                  <a:noFill/>
                </a:ln>
                <a:solidFill>
                  <a:srgbClr val="000000"/>
                </a:solidFill>
                <a:effectLst/>
                <a:latin typeface="ff12"/>
              </a:rPr>
              <a:t> nào</a:t>
            </a:r>
            <a:endParaRPr kumimoji="0" lang="en-US" altLang="en-US" sz="1200" b="0" i="0" u="none" strike="noStrike" cap="none" normalizeH="0" baseline="0">
              <a:ln>
                <a:noFill/>
              </a:ln>
              <a:solidFill>
                <a:srgbClr val="000000"/>
              </a:solidFill>
              <a:effectLst/>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600" b="0" i="0" u="none" strike="noStrike" cap="none" normalizeH="0" baseline="0">
                <a:ln>
                  <a:noFill/>
                </a:ln>
                <a:solidFill>
                  <a:srgbClr val="000000"/>
                </a:solidFill>
                <a:effectLst/>
                <a:latin typeface="ff8"/>
              </a:rPr>
              <a:t>đó</a:t>
            </a:r>
            <a:endParaRPr kumimoji="0" lang="en-US" altLang="en-US" sz="1200" b="0" i="0" u="none" strike="noStrike" cap="none" normalizeH="0" baseline="0">
              <a:ln>
                <a:noFill/>
              </a:ln>
              <a:solidFill>
                <a:srgbClr val="000000"/>
              </a:solidFill>
              <a:effectLst/>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400" b="0" i="0" u="none" strike="noStrike" cap="none" normalizeH="0" baseline="0">
                <a:ln>
                  <a:noFill/>
                </a:ln>
                <a:solidFill>
                  <a:srgbClr val="000000"/>
                </a:solidFill>
                <a:effectLst/>
                <a:latin typeface="ff12"/>
              </a:rPr>
              <a:t> thì</a:t>
            </a:r>
            <a:endParaRPr kumimoji="0" lang="en-US" altLang="en-US" sz="1200" b="0" i="0" u="none" strike="noStrike" cap="none" normalizeH="0" baseline="0">
              <a:ln>
                <a:noFill/>
              </a:ln>
              <a:solidFill>
                <a:srgbClr val="000000"/>
              </a:solidFill>
              <a:effectLst/>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600" b="0" i="0" u="none" strike="noStrike" cap="none" normalizeH="0" baseline="0">
                <a:ln>
                  <a:noFill/>
                </a:ln>
                <a:solidFill>
                  <a:srgbClr val="000000"/>
                </a:solidFill>
                <a:effectLst/>
                <a:latin typeface="ff8"/>
              </a:rPr>
              <a:t>việc</a:t>
            </a:r>
            <a:endParaRPr kumimoji="0" lang="en-US" altLang="en-US" sz="1200" b="0" i="0" u="none" strike="noStrike" cap="none" normalizeH="0" baseline="0">
              <a:ln>
                <a:noFill/>
              </a:ln>
              <a:solidFill>
                <a:srgbClr val="000000"/>
              </a:solidFill>
              <a:effectLst/>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400" b="0" i="0" u="none" strike="noStrike" cap="none" normalizeH="0" baseline="0">
                <a:ln>
                  <a:noFill/>
                </a:ln>
                <a:solidFill>
                  <a:srgbClr val="000000"/>
                </a:solidFill>
                <a:effectLst/>
                <a:latin typeface="ff12"/>
              </a:rPr>
              <a:t> tìm</a:t>
            </a:r>
            <a:endParaRPr kumimoji="0" lang="en-US" altLang="en-US" sz="1200" b="0" i="0" u="none" strike="noStrike" cap="none" normalizeH="0" baseline="0">
              <a:ln>
                <a:noFill/>
              </a:ln>
              <a:solidFill>
                <a:srgbClr val="000000"/>
              </a:solidFill>
              <a:effectLst/>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600" b="0" i="0" u="none" strike="noStrike" cap="none" normalizeH="0" baseline="0">
                <a:ln>
                  <a:noFill/>
                </a:ln>
                <a:solidFill>
                  <a:srgbClr val="000000"/>
                </a:solidFill>
                <a:effectLst/>
                <a:latin typeface="ff8"/>
              </a:rPr>
              <a:t>kiếm</a:t>
            </a:r>
            <a:endParaRPr kumimoji="0" lang="en-US" altLang="en-US" sz="1200" b="0" i="0" u="none" strike="noStrike" cap="none" normalizeH="0" baseline="0">
              <a:ln>
                <a:noFill/>
              </a:ln>
              <a:solidFill>
                <a:srgbClr val="000000"/>
              </a:solidFill>
              <a:effectLst/>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400" b="0" i="0" u="none" strike="noStrike" cap="none" normalizeH="0" baseline="0">
                <a:ln>
                  <a:noFill/>
                </a:ln>
                <a:solidFill>
                  <a:srgbClr val="000000"/>
                </a:solidFill>
                <a:effectLst/>
                <a:latin typeface="ff12"/>
              </a:rPr>
              <a:t> </a:t>
            </a:r>
            <a:endParaRPr kumimoji="0" lang="en-US" altLang="en-US" sz="1200" b="0" i="0" u="none" strike="noStrike" cap="none" normalizeH="0" baseline="0">
              <a:ln>
                <a:noFill/>
              </a:ln>
              <a:solidFill>
                <a:srgbClr val="000000"/>
              </a:solidFill>
              <a:effectLst/>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600" b="0" i="0" u="none" strike="noStrike" cap="none" normalizeH="0" baseline="0">
                <a:ln>
                  <a:noFill/>
                </a:ln>
                <a:solidFill>
                  <a:srgbClr val="000000"/>
                </a:solidFill>
                <a:effectLst/>
                <a:latin typeface="ff8"/>
              </a:rPr>
              <a:t>sẽ</a:t>
            </a:r>
            <a:endParaRPr kumimoji="0" lang="en-US" altLang="en-US" sz="1200" b="0" i="0" u="none" strike="noStrike" cap="none" normalizeH="0" baseline="0">
              <a:ln>
                <a:noFill/>
              </a:ln>
              <a:solidFill>
                <a:srgbClr val="000000"/>
              </a:solidFill>
              <a:effectLst/>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400" b="0" i="0" u="none" strike="noStrike" cap="none" normalizeH="0" baseline="0">
                <a:ln>
                  <a:noFill/>
                </a:ln>
                <a:solidFill>
                  <a:srgbClr val="000000"/>
                </a:solidFill>
                <a:effectLst/>
                <a:latin typeface="ff12"/>
              </a:rPr>
              <a:t> nhanhchóng và</a:t>
            </a:r>
            <a:endParaRPr kumimoji="0" lang="en-US" altLang="en-US" sz="1200" b="0" i="0" u="none" strike="noStrike" cap="none" normalizeH="0" baseline="0">
              <a:ln>
                <a:noFill/>
              </a:ln>
              <a:solidFill>
                <a:srgbClr val="000000"/>
              </a:solidFill>
              <a:effectLst/>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600" b="0" i="0" u="none" strike="noStrike" cap="none" normalizeH="0" baseline="0">
                <a:ln>
                  <a:noFill/>
                </a:ln>
                <a:solidFill>
                  <a:srgbClr val="000000"/>
                </a:solidFill>
                <a:effectLst/>
                <a:latin typeface="ff8"/>
              </a:rPr>
              <a:t>hiệu</a:t>
            </a:r>
            <a:endParaRPr kumimoji="0" lang="en-US" altLang="en-US" sz="1200" b="0" i="0" u="none" strike="noStrike" cap="none" normalizeH="0" baseline="0">
              <a:ln>
                <a:noFill/>
              </a:ln>
              <a:solidFill>
                <a:srgbClr val="000000"/>
              </a:solidFill>
              <a:effectLst/>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400" b="0" i="0" u="none" strike="noStrike" cap="none" normalizeH="0" baseline="0">
                <a:ln>
                  <a:noFill/>
                </a:ln>
                <a:solidFill>
                  <a:srgbClr val="000000"/>
                </a:solidFill>
                <a:effectLst/>
                <a:latin typeface="ff12"/>
              </a:rPr>
              <a:t> </a:t>
            </a:r>
            <a:endParaRPr kumimoji="0" lang="en-US" altLang="en-US" sz="1200" b="0" i="0" u="none" strike="noStrike" cap="none" normalizeH="0" baseline="0">
              <a:ln>
                <a:noFill/>
              </a:ln>
              <a:solidFill>
                <a:srgbClr val="000000"/>
              </a:solidFill>
              <a:effectLst/>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600" b="0" i="0" u="none" strike="noStrike" cap="none" normalizeH="0" baseline="0">
                <a:ln>
                  <a:noFill/>
                </a:ln>
                <a:solidFill>
                  <a:srgbClr val="000000"/>
                </a:solidFill>
                <a:effectLst/>
                <a:latin typeface="ff8"/>
              </a:rPr>
              <a:t>quả</a:t>
            </a:r>
            <a:endParaRPr kumimoji="0" lang="en-US" altLang="en-US" sz="1200" b="0" i="0" u="none" strike="noStrike" cap="none" normalizeH="0" baseline="0">
              <a:ln>
                <a:noFill/>
              </a:ln>
              <a:solidFill>
                <a:srgbClr val="000000"/>
              </a:solidFill>
              <a:effectLst/>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400" b="0" i="0" u="none" strike="noStrike" cap="none" normalizeH="0" baseline="0">
                <a:ln>
                  <a:noFill/>
                </a:ln>
                <a:solidFill>
                  <a:srgbClr val="000000"/>
                </a:solidFill>
                <a:effectLst/>
                <a:latin typeface="ff12"/>
              </a:rPr>
              <a:t> </a:t>
            </a:r>
            <a:endParaRPr kumimoji="0" lang="en-US" altLang="en-US" sz="1200" b="0" i="0" u="none" strike="noStrike" cap="none" normalizeH="0" baseline="0">
              <a:ln>
                <a:noFill/>
              </a:ln>
              <a:solidFill>
                <a:srgbClr val="000000"/>
              </a:solidFill>
              <a:effectLst/>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600" b="0" i="0" u="none" strike="noStrike" cap="none" normalizeH="0" baseline="0">
                <a:ln>
                  <a:noFill/>
                </a:ln>
                <a:solidFill>
                  <a:srgbClr val="000000"/>
                </a:solidFill>
                <a:effectLst/>
                <a:latin typeface="ff8"/>
              </a:rPr>
              <a:t>hơn</a:t>
            </a:r>
            <a:endParaRPr kumimoji="0" lang="en-US" altLang="en-US" sz="1200" b="0" i="0" u="none" strike="noStrike" cap="none" normalizeH="0" baseline="0">
              <a:ln>
                <a:noFill/>
              </a:ln>
              <a:solidFill>
                <a:srgbClr val="000000"/>
              </a:solidFill>
              <a:effectLst/>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400" b="0" i="0" u="none" strike="noStrike" cap="none" normalizeH="0" baseline="0">
                <a:ln>
                  <a:noFill/>
                </a:ln>
                <a:solidFill>
                  <a:srgbClr val="000000"/>
                </a:solidFill>
                <a:effectLst/>
                <a:latin typeface="ff12"/>
              </a:rPr>
              <a:t>, vì</a:t>
            </a:r>
            <a:endParaRPr kumimoji="0" lang="en-US" altLang="en-US" sz="1200" b="0" i="0" u="none" strike="noStrike" cap="none" normalizeH="0" baseline="0">
              <a:ln>
                <a:noFill/>
              </a:ln>
              <a:solidFill>
                <a:srgbClr val="000000"/>
              </a:solidFill>
              <a:effectLst/>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600" b="0" i="0" u="none" strike="noStrike" cap="none" normalizeH="0" baseline="0">
                <a:ln>
                  <a:noFill/>
                </a:ln>
                <a:solidFill>
                  <a:srgbClr val="000000"/>
                </a:solidFill>
                <a:effectLst/>
                <a:latin typeface="ff8"/>
              </a:rPr>
              <a:t>vậy</a:t>
            </a:r>
            <a:endParaRPr kumimoji="0" lang="en-US" altLang="en-US" sz="1200" b="0" i="0" u="none" strike="noStrike" cap="none" normalizeH="0" baseline="0">
              <a:ln>
                <a:noFill/>
              </a:ln>
              <a:solidFill>
                <a:srgbClr val="000000"/>
              </a:solidFill>
              <a:effectLst/>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400" b="0" i="0" u="none" strike="noStrike" cap="none" normalizeH="0" baseline="0">
                <a:ln>
                  <a:noFill/>
                </a:ln>
                <a:solidFill>
                  <a:srgbClr val="000000"/>
                </a:solidFill>
                <a:effectLst/>
                <a:latin typeface="ff12"/>
              </a:rPr>
              <a:t> nhu</a:t>
            </a:r>
            <a:endParaRPr kumimoji="0" lang="en-US" altLang="en-US" sz="1200" b="0" i="0" u="none" strike="noStrike" cap="none" normalizeH="0" baseline="0">
              <a:ln>
                <a:noFill/>
              </a:ln>
              <a:solidFill>
                <a:srgbClr val="000000"/>
              </a:solidFill>
              <a:effectLst/>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600" b="0" i="0" u="none" strike="noStrike" cap="none" normalizeH="0" baseline="0">
                <a:ln>
                  <a:noFill/>
                </a:ln>
                <a:solidFill>
                  <a:srgbClr val="000000"/>
                </a:solidFill>
                <a:effectLst/>
                <a:latin typeface="ff8"/>
              </a:rPr>
              <a:t>cầu</a:t>
            </a:r>
            <a:endParaRPr kumimoji="0" lang="en-US" altLang="en-US" sz="1200" b="0" i="0" u="none" strike="noStrike" cap="none" normalizeH="0" baseline="0">
              <a:ln>
                <a:noFill/>
              </a:ln>
              <a:solidFill>
                <a:srgbClr val="000000"/>
              </a:solidFill>
              <a:effectLst/>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400" b="0" i="0" u="none" strike="noStrike" cap="none" normalizeH="0" baseline="0">
                <a:ln>
                  <a:noFill/>
                </a:ln>
                <a:solidFill>
                  <a:srgbClr val="000000"/>
                </a:solidFill>
                <a:effectLst/>
                <a:latin typeface="ff12"/>
              </a:rPr>
              <a:t> </a:t>
            </a:r>
            <a:endParaRPr kumimoji="0" lang="en-US" altLang="en-US" sz="1200" b="0" i="0" u="none" strike="noStrike" cap="none" normalizeH="0" baseline="0">
              <a:ln>
                <a:noFill/>
              </a:ln>
              <a:solidFill>
                <a:srgbClr val="000000"/>
              </a:solidFill>
              <a:effectLst/>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600" b="0" i="0" u="none" strike="noStrike" cap="none" normalizeH="0" baseline="0">
                <a:ln>
                  <a:noFill/>
                </a:ln>
                <a:solidFill>
                  <a:srgbClr val="000000"/>
                </a:solidFill>
                <a:effectLst/>
                <a:latin typeface="ff8"/>
              </a:rPr>
              <a:t>sắp</a:t>
            </a:r>
            <a:endParaRPr kumimoji="0" lang="en-US" altLang="en-US" sz="1200" b="0" i="0" u="none" strike="noStrike" cap="none" normalizeH="0" baseline="0">
              <a:ln>
                <a:noFill/>
              </a:ln>
              <a:solidFill>
                <a:srgbClr val="000000"/>
              </a:solidFill>
              <a:effectLst/>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400" b="0" i="0" u="none" strike="noStrike" cap="none" normalizeH="0" baseline="0">
                <a:ln>
                  <a:noFill/>
                </a:ln>
                <a:solidFill>
                  <a:srgbClr val="000000"/>
                </a:solidFill>
                <a:effectLst/>
                <a:latin typeface="ff12"/>
              </a:rPr>
              <a:t> </a:t>
            </a:r>
            <a:endParaRPr kumimoji="0" lang="en-US" altLang="en-US" sz="1200" b="0" i="0" u="none" strike="noStrike" cap="none" normalizeH="0" baseline="0">
              <a:ln>
                <a:noFill/>
              </a:ln>
              <a:solidFill>
                <a:srgbClr val="000000"/>
              </a:solidFill>
              <a:effectLst/>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600" b="0" i="0" u="none" strike="noStrike" cap="none" normalizeH="0" baseline="0">
                <a:ln>
                  <a:noFill/>
                </a:ln>
                <a:solidFill>
                  <a:srgbClr val="000000"/>
                </a:solidFill>
                <a:effectLst/>
                <a:latin typeface="ff8"/>
              </a:rPr>
              <a:t>xếp</a:t>
            </a:r>
            <a:endParaRPr kumimoji="0" lang="en-US" altLang="en-US" sz="1200" b="0" i="0" u="none" strike="noStrike" cap="none" normalizeH="0" baseline="0">
              <a:ln>
                <a:noFill/>
              </a:ln>
              <a:solidFill>
                <a:srgbClr val="000000"/>
              </a:solidFill>
              <a:effectLst/>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400" b="0" i="0" u="none" strike="noStrike" cap="none" normalizeH="0" baseline="0">
                <a:ln>
                  <a:noFill/>
                </a:ln>
                <a:solidFill>
                  <a:srgbClr val="000000"/>
                </a:solidFill>
                <a:effectLst/>
                <a:latin typeface="ff12"/>
              </a:rPr>
              <a:t> </a:t>
            </a:r>
            <a:endParaRPr kumimoji="0" lang="en-US" altLang="en-US" sz="1200" b="0" i="0" u="none" strike="noStrike" cap="none" normalizeH="0" baseline="0">
              <a:ln>
                <a:noFill/>
              </a:ln>
              <a:solidFill>
                <a:srgbClr val="000000"/>
              </a:solidFill>
              <a:effectLst/>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600" b="0" i="0" u="none" strike="noStrike" cap="none" normalizeH="0" baseline="0">
                <a:ln>
                  <a:noFill/>
                </a:ln>
                <a:solidFill>
                  <a:srgbClr val="000000"/>
                </a:solidFill>
                <a:effectLst/>
                <a:latin typeface="ff8"/>
              </a:rPr>
              <a:t>dữ</a:t>
            </a:r>
            <a:endParaRPr kumimoji="0" lang="en-US" altLang="en-US" sz="1200" b="0" i="0" u="none" strike="noStrike" cap="none" normalizeH="0" baseline="0">
              <a:ln>
                <a:noFill/>
              </a:ln>
              <a:solidFill>
                <a:srgbClr val="000000"/>
              </a:solidFill>
              <a:effectLst/>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400" b="0" i="0" u="none" strike="noStrike" cap="none" normalizeH="0" baseline="0">
                <a:ln>
                  <a:noFill/>
                </a:ln>
                <a:solidFill>
                  <a:srgbClr val="000000"/>
                </a:solidFill>
                <a:effectLst/>
                <a:latin typeface="ff12"/>
              </a:rPr>
              <a:t> </a:t>
            </a:r>
            <a:endParaRPr kumimoji="0" lang="en-US" altLang="en-US" sz="1200" b="0" i="0" u="none" strike="noStrike" cap="none" normalizeH="0" baseline="0">
              <a:ln>
                <a:noFill/>
              </a:ln>
              <a:solidFill>
                <a:srgbClr val="000000"/>
              </a:solidFill>
              <a:effectLst/>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600" b="0" i="0" u="none" strike="noStrike" cap="none" normalizeH="0" baseline="0">
                <a:ln>
                  <a:noFill/>
                </a:ln>
                <a:solidFill>
                  <a:srgbClr val="000000"/>
                </a:solidFill>
                <a:effectLst/>
                <a:latin typeface="ff8"/>
              </a:rPr>
              <a:t>liệu</a:t>
            </a:r>
            <a:endParaRPr kumimoji="0" lang="en-US" altLang="en-US" sz="1200" b="0" i="0" u="none" strike="noStrike" cap="none" normalizeH="0" baseline="0">
              <a:ln>
                <a:noFill/>
              </a:ln>
              <a:solidFill>
                <a:srgbClr val="000000"/>
              </a:solidFill>
              <a:effectLst/>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400" b="0" i="0" u="none" strike="noStrike" cap="none" normalizeH="0" baseline="0">
                <a:ln>
                  <a:noFill/>
                </a:ln>
                <a:solidFill>
                  <a:srgbClr val="000000"/>
                </a:solidFill>
                <a:effectLst/>
                <a:latin typeface="ff12"/>
              </a:rPr>
              <a:t> </a:t>
            </a:r>
            <a:endParaRPr kumimoji="0" lang="en-US" altLang="en-US" sz="1200" b="0" i="0" u="none" strike="noStrike" cap="none" normalizeH="0" baseline="0">
              <a:ln>
                <a:noFill/>
              </a:ln>
              <a:solidFill>
                <a:srgbClr val="000000"/>
              </a:solidFill>
              <a:effectLst/>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600" b="0" i="0" u="none" strike="noStrike" cap="none" normalizeH="0" baseline="0">
                <a:ln>
                  <a:noFill/>
                </a:ln>
                <a:solidFill>
                  <a:srgbClr val="000000"/>
                </a:solidFill>
                <a:effectLst/>
                <a:latin typeface="ff8"/>
              </a:rPr>
              <a:t>cũng</a:t>
            </a:r>
            <a:endParaRPr kumimoji="0" lang="en-US" altLang="en-US" sz="1200" b="0" i="0" u="none" strike="noStrike" cap="none" normalizeH="0" baseline="0">
              <a:ln>
                <a:noFill/>
              </a:ln>
              <a:solidFill>
                <a:srgbClr val="000000"/>
              </a:solidFill>
              <a:effectLst/>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400" b="0" i="0" u="none" strike="noStrike" cap="none" normalizeH="0" baseline="0">
                <a:ln>
                  <a:noFill/>
                </a:ln>
                <a:solidFill>
                  <a:srgbClr val="000000"/>
                </a:solidFill>
                <a:effectLst/>
                <a:latin typeface="ff12"/>
              </a:rPr>
              <a:t> </a:t>
            </a:r>
            <a:endParaRPr kumimoji="0" lang="en-US" altLang="en-US" sz="1200" b="0" i="0" u="none" strike="noStrike" cap="none" normalizeH="0" baseline="0">
              <a:ln>
                <a:noFill/>
              </a:ln>
              <a:solidFill>
                <a:srgbClr val="000000"/>
              </a:solidFill>
              <a:effectLst/>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600" b="0" i="0" u="none" strike="noStrike" cap="none" normalizeH="0" baseline="0">
                <a:ln>
                  <a:noFill/>
                </a:ln>
                <a:solidFill>
                  <a:srgbClr val="000000"/>
                </a:solidFill>
                <a:effectLst/>
                <a:latin typeface="ff8"/>
              </a:rPr>
              <a:t>được</a:t>
            </a:r>
            <a:endParaRPr kumimoji="0" lang="en-US" altLang="en-US" sz="1200" b="0" i="0" u="none" strike="noStrike" cap="none" normalizeH="0" baseline="0">
              <a:ln>
                <a:noFill/>
              </a:ln>
              <a:solidFill>
                <a:srgbClr val="000000"/>
              </a:solidFill>
              <a:effectLst/>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400" b="0" i="0" u="none" strike="noStrike" cap="none" normalizeH="0" baseline="0">
                <a:ln>
                  <a:noFill/>
                </a:ln>
                <a:solidFill>
                  <a:srgbClr val="000000"/>
                </a:solidFill>
                <a:effectLst/>
                <a:latin typeface="ff12"/>
              </a:rPr>
              <a:t> </a:t>
            </a:r>
            <a:endParaRPr kumimoji="0" lang="en-US" altLang="en-US" sz="1200" b="0" i="0" u="none" strike="noStrike" cap="none" normalizeH="0" baseline="0">
              <a:ln>
                <a:noFill/>
              </a:ln>
              <a:solidFill>
                <a:srgbClr val="000000"/>
              </a:solidFill>
              <a:effectLst/>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600" b="0" i="0" u="none" strike="noStrike" cap="none" normalizeH="0" baseline="0">
                <a:ln>
                  <a:noFill/>
                </a:ln>
                <a:solidFill>
                  <a:srgbClr val="000000"/>
                </a:solidFill>
                <a:effectLst/>
                <a:latin typeface="ff8"/>
              </a:rPr>
              <a:t>lưu</a:t>
            </a:r>
            <a:endParaRPr kumimoji="0" lang="en-US" altLang="en-US" sz="1200" b="0" i="0" u="none" strike="noStrike" cap="none" normalizeH="0" baseline="0">
              <a:ln>
                <a:noFill/>
              </a:ln>
              <a:solidFill>
                <a:srgbClr val="000000"/>
              </a:solidFill>
              <a:effectLst/>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400" b="0" i="0" u="none" strike="noStrike" cap="none" normalizeH="0" baseline="0">
                <a:ln>
                  <a:noFill/>
                </a:ln>
                <a:solidFill>
                  <a:srgbClr val="000000"/>
                </a:solidFill>
                <a:effectLst/>
                <a:latin typeface="ff12"/>
              </a:rPr>
              <a:t> ý.</a:t>
            </a:r>
            <a:endParaRPr kumimoji="0" lang="en-US" altLang="en-US" sz="1200" b="0" i="0" u="none" strike="noStrike" cap="none" normalizeH="0" baseline="0">
              <a:ln>
                <a:noFill/>
              </a:ln>
              <a:solidFill>
                <a:srgbClr val="000000"/>
              </a:solidFill>
              <a:effectLst/>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100" b="0" i="0" u="none" strike="noStrike" cap="none" normalizeH="0" baseline="0">
                <a:ln>
                  <a:noFill/>
                </a:ln>
                <a:solidFill>
                  <a:srgbClr val="548235"/>
                </a:solidFill>
                <a:effectLst/>
                <a:latin typeface="ff7"/>
              </a:rPr>
              <a:t></a:t>
            </a:r>
            <a:endParaRPr kumimoji="0" lang="en-US" altLang="en-US" sz="1200" b="0" i="0" u="none" strike="noStrike" cap="none" normalizeH="0" baseline="0">
              <a:ln>
                <a:noFill/>
              </a:ln>
              <a:solidFill>
                <a:srgbClr val="000000"/>
              </a:solidFill>
              <a:effectLst/>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400" b="0" i="0" u="none" strike="noStrike" cap="none" normalizeH="0" baseline="0">
                <a:ln>
                  <a:noFill/>
                </a:ln>
                <a:solidFill>
                  <a:srgbClr val="000000"/>
                </a:solidFill>
                <a:effectLst/>
                <a:latin typeface="ff12"/>
              </a:rPr>
              <a:t>Tóm</a:t>
            </a:r>
            <a:endParaRPr kumimoji="0" lang="en-US" altLang="en-US" sz="1200" b="0" i="0" u="none" strike="noStrike" cap="none" normalizeH="0" baseline="0">
              <a:ln>
                <a:noFill/>
              </a:ln>
              <a:solidFill>
                <a:srgbClr val="000000"/>
              </a:solidFill>
              <a:effectLst/>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600" b="0" i="0" u="none" strike="noStrike" cap="none" normalizeH="0" baseline="0">
                <a:ln>
                  <a:noFill/>
                </a:ln>
                <a:solidFill>
                  <a:srgbClr val="000000"/>
                </a:solidFill>
                <a:effectLst/>
                <a:latin typeface="ff8"/>
              </a:rPr>
              <a:t>lại</a:t>
            </a:r>
            <a:endParaRPr kumimoji="0" lang="en-US" altLang="en-US" sz="1200" b="0" i="0" u="none" strike="noStrike" cap="none" normalizeH="0" baseline="0">
              <a:ln>
                <a:noFill/>
              </a:ln>
              <a:solidFill>
                <a:srgbClr val="000000"/>
              </a:solidFill>
              <a:effectLst/>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400" b="0" i="0" u="none" strike="noStrike" cap="none" normalizeH="0" baseline="0">
                <a:ln>
                  <a:noFill/>
                </a:ln>
                <a:solidFill>
                  <a:srgbClr val="000000"/>
                </a:solidFill>
                <a:effectLst/>
                <a:latin typeface="ff12"/>
              </a:rPr>
              <a:t>, bên</a:t>
            </a:r>
            <a:endParaRPr kumimoji="0" lang="en-US" altLang="en-US" sz="1200" b="0" i="0" u="none" strike="noStrike" cap="none" normalizeH="0" baseline="0">
              <a:ln>
                <a:noFill/>
              </a:ln>
              <a:solidFill>
                <a:srgbClr val="000000"/>
              </a:solidFill>
              <a:effectLst/>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600" b="0" i="0" u="none" strike="noStrike" cap="none" normalizeH="0" baseline="0">
                <a:ln>
                  <a:noFill/>
                </a:ln>
                <a:solidFill>
                  <a:srgbClr val="000000"/>
                </a:solidFill>
                <a:effectLst/>
                <a:latin typeface="ff8"/>
              </a:rPr>
              <a:t>cạnh</a:t>
            </a:r>
            <a:endParaRPr kumimoji="0" lang="en-US" altLang="en-US" sz="1200" b="0" i="0" u="none" strike="noStrike" cap="none" normalizeH="0" baseline="0">
              <a:ln>
                <a:noFill/>
              </a:ln>
              <a:solidFill>
                <a:srgbClr val="000000"/>
              </a:solidFill>
              <a:effectLst/>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400" b="0" i="0" u="none" strike="noStrike" cap="none" normalizeH="0" baseline="0">
                <a:ln>
                  <a:noFill/>
                </a:ln>
                <a:solidFill>
                  <a:srgbClr val="000000"/>
                </a:solidFill>
                <a:effectLst/>
                <a:latin typeface="ff12"/>
              </a:rPr>
              <a:t> </a:t>
            </a:r>
            <a:endParaRPr kumimoji="0" lang="en-US" altLang="en-US" sz="1200" b="0" i="0" u="none" strike="noStrike" cap="none" normalizeH="0" baseline="0">
              <a:ln>
                <a:noFill/>
              </a:ln>
              <a:solidFill>
                <a:srgbClr val="000000"/>
              </a:solidFill>
              <a:effectLst/>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600" b="0" i="0" u="none" strike="noStrike" cap="none" normalizeH="0" baseline="0">
                <a:ln>
                  <a:noFill/>
                </a:ln>
                <a:solidFill>
                  <a:srgbClr val="000000"/>
                </a:solidFill>
                <a:effectLst/>
                <a:latin typeface="ff8"/>
              </a:rPr>
              <a:t>những</a:t>
            </a:r>
            <a:endParaRPr kumimoji="0" lang="en-US" altLang="en-US" sz="1200" b="0" i="0" u="none" strike="noStrike" cap="none" normalizeH="0" baseline="0">
              <a:ln>
                <a:noFill/>
              </a:ln>
              <a:solidFill>
                <a:srgbClr val="000000"/>
              </a:solidFill>
              <a:effectLst/>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400" b="0" i="0" u="none" strike="noStrike" cap="none" normalizeH="0" baseline="0">
                <a:ln>
                  <a:noFill/>
                </a:ln>
                <a:solidFill>
                  <a:srgbClr val="000000"/>
                </a:solidFill>
                <a:effectLst/>
                <a:latin typeface="ff12"/>
              </a:rPr>
              <a:t> </a:t>
            </a:r>
            <a:endParaRPr kumimoji="0" lang="en-US" altLang="en-US" sz="1200" b="0" i="0" u="none" strike="noStrike" cap="none" normalizeH="0" baseline="0">
              <a:ln>
                <a:noFill/>
              </a:ln>
              <a:solidFill>
                <a:srgbClr val="000000"/>
              </a:solidFill>
              <a:effectLst/>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600" b="0" i="0" u="none" strike="noStrike" cap="none" normalizeH="0" baseline="0">
                <a:ln>
                  <a:noFill/>
                </a:ln>
                <a:solidFill>
                  <a:srgbClr val="000000"/>
                </a:solidFill>
                <a:effectLst/>
                <a:latin typeface="ff8"/>
              </a:rPr>
              <a:t>giải</a:t>
            </a:r>
            <a:endParaRPr kumimoji="0" lang="en-US" altLang="en-US" sz="1200" b="0" i="0" u="none" strike="noStrike" cap="none" normalizeH="0" baseline="0">
              <a:ln>
                <a:noFill/>
              </a:ln>
              <a:solidFill>
                <a:srgbClr val="000000"/>
              </a:solidFill>
              <a:effectLst/>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400" b="0" i="0" u="none" strike="noStrike" cap="none" normalizeH="0" baseline="0">
                <a:ln>
                  <a:noFill/>
                </a:ln>
                <a:solidFill>
                  <a:srgbClr val="000000"/>
                </a:solidFill>
                <a:effectLst/>
                <a:latin typeface="ff12"/>
              </a:rPr>
              <a:t> </a:t>
            </a:r>
            <a:endParaRPr kumimoji="0" lang="en-US" altLang="en-US" sz="1200" b="0" i="0" u="none" strike="noStrike" cap="none" normalizeH="0" baseline="0">
              <a:ln>
                <a:noFill/>
              </a:ln>
              <a:solidFill>
                <a:srgbClr val="000000"/>
              </a:solidFill>
              <a:effectLst/>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600" b="0" i="0" u="none" strike="noStrike" cap="none" normalizeH="0" baseline="0">
                <a:ln>
                  <a:noFill/>
                </a:ln>
                <a:solidFill>
                  <a:srgbClr val="000000"/>
                </a:solidFill>
                <a:effectLst/>
                <a:latin typeface="ff8"/>
              </a:rPr>
              <a:t>thuật</a:t>
            </a:r>
            <a:endParaRPr kumimoji="0" lang="en-US" altLang="en-US" sz="1200" b="0" i="0" u="none" strike="noStrike" cap="none" normalizeH="0" baseline="0">
              <a:ln>
                <a:noFill/>
              </a:ln>
              <a:solidFill>
                <a:srgbClr val="000000"/>
              </a:solidFill>
              <a:effectLst/>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400" b="0" i="0" u="none" strike="noStrike" cap="none" normalizeH="0" baseline="0">
                <a:ln>
                  <a:noFill/>
                </a:ln>
                <a:solidFill>
                  <a:srgbClr val="000000"/>
                </a:solidFill>
                <a:effectLst/>
                <a:latin typeface="ff12"/>
              </a:rPr>
              <a:t> tìm</a:t>
            </a:r>
            <a:endParaRPr kumimoji="0" lang="en-US" altLang="en-US" sz="1200" b="0" i="0" u="none" strike="noStrike" cap="none" normalizeH="0" baseline="0">
              <a:ln>
                <a:noFill/>
              </a:ln>
              <a:solidFill>
                <a:srgbClr val="000000"/>
              </a:solidFill>
              <a:effectLst/>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600" b="0" i="0" u="none" strike="noStrike" cap="none" normalizeH="0" baseline="0">
                <a:ln>
                  <a:noFill/>
                </a:ln>
                <a:solidFill>
                  <a:srgbClr val="000000"/>
                </a:solidFill>
                <a:effectLst/>
                <a:latin typeface="ff8"/>
              </a:rPr>
              <a:t>kiếm</a:t>
            </a:r>
            <a:endParaRPr kumimoji="0" lang="en-US" altLang="en-US" sz="1200" b="0" i="0" u="none" strike="noStrike" cap="none" normalizeH="0" baseline="0">
              <a:ln>
                <a:noFill/>
              </a:ln>
              <a:solidFill>
                <a:srgbClr val="000000"/>
              </a:solidFill>
              <a:effectLst/>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400" b="0" i="0" u="none" strike="noStrike" cap="none" normalizeH="0" baseline="0">
                <a:ln>
                  <a:noFill/>
                </a:ln>
                <a:solidFill>
                  <a:srgbClr val="000000"/>
                </a:solidFill>
                <a:effectLst/>
                <a:latin typeface="ff12"/>
              </a:rPr>
              <a:t> thìcác</a:t>
            </a:r>
            <a:endParaRPr kumimoji="0" lang="en-US" altLang="en-US" sz="1200" b="0" i="0" u="none" strike="noStrike" cap="none" normalizeH="0" baseline="0">
              <a:ln>
                <a:noFill/>
              </a:ln>
              <a:solidFill>
                <a:srgbClr val="000000"/>
              </a:solidFill>
              <a:effectLst/>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600" b="0" i="0" u="none" strike="noStrike" cap="none" normalizeH="0" baseline="0">
                <a:ln>
                  <a:noFill/>
                </a:ln>
                <a:solidFill>
                  <a:srgbClr val="000000"/>
                </a:solidFill>
                <a:effectLst/>
                <a:latin typeface="ff8"/>
              </a:rPr>
              <a:t>giải</a:t>
            </a:r>
            <a:endParaRPr kumimoji="0" lang="en-US" altLang="en-US" sz="1200" b="0" i="0" u="none" strike="noStrike" cap="none" normalizeH="0" baseline="0">
              <a:ln>
                <a:noFill/>
              </a:ln>
              <a:solidFill>
                <a:srgbClr val="000000"/>
              </a:solidFill>
              <a:effectLst/>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400" b="0" i="0" u="none" strike="noStrike" cap="none" normalizeH="0" baseline="0">
                <a:ln>
                  <a:noFill/>
                </a:ln>
                <a:solidFill>
                  <a:srgbClr val="000000"/>
                </a:solidFill>
                <a:effectLst/>
                <a:latin typeface="ff12"/>
              </a:rPr>
              <a:t> </a:t>
            </a:r>
            <a:endParaRPr kumimoji="0" lang="en-US" altLang="en-US" sz="1200" b="0" i="0" u="none" strike="noStrike" cap="none" normalizeH="0" baseline="0">
              <a:ln>
                <a:noFill/>
              </a:ln>
              <a:solidFill>
                <a:srgbClr val="000000"/>
              </a:solidFill>
              <a:effectLst/>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600" b="0" i="0" u="none" strike="noStrike" cap="none" normalizeH="0" baseline="0">
                <a:ln>
                  <a:noFill/>
                </a:ln>
                <a:solidFill>
                  <a:srgbClr val="000000"/>
                </a:solidFill>
                <a:effectLst/>
                <a:latin typeface="ff8"/>
              </a:rPr>
              <a:t>thuật</a:t>
            </a:r>
            <a:endParaRPr kumimoji="0" lang="en-US" altLang="en-US" sz="1200" b="0" i="0" u="none" strike="noStrike" cap="none" normalizeH="0" baseline="0">
              <a:ln>
                <a:noFill/>
              </a:ln>
              <a:solidFill>
                <a:srgbClr val="000000"/>
              </a:solidFill>
              <a:effectLst/>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400" b="0" i="0" u="none" strike="noStrike" cap="none" normalizeH="0" baseline="0">
                <a:ln>
                  <a:noFill/>
                </a:ln>
                <a:solidFill>
                  <a:srgbClr val="000000"/>
                </a:solidFill>
                <a:effectLst/>
                <a:latin typeface="ff12"/>
              </a:rPr>
              <a:t> </a:t>
            </a:r>
            <a:endParaRPr kumimoji="0" lang="en-US" altLang="en-US" sz="1200" b="0" i="0" u="none" strike="noStrike" cap="none" normalizeH="0" baseline="0">
              <a:ln>
                <a:noFill/>
              </a:ln>
              <a:solidFill>
                <a:srgbClr val="000000"/>
              </a:solidFill>
              <a:effectLst/>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600" b="0" i="0" u="none" strike="noStrike" cap="none" normalizeH="0" baseline="0">
                <a:ln>
                  <a:noFill/>
                </a:ln>
                <a:solidFill>
                  <a:srgbClr val="000000"/>
                </a:solidFill>
                <a:effectLst/>
                <a:latin typeface="ff8"/>
              </a:rPr>
              <a:t>sắp</a:t>
            </a:r>
            <a:endParaRPr kumimoji="0" lang="en-US" altLang="en-US" sz="1200" b="0" i="0" u="none" strike="noStrike" cap="none" normalizeH="0" baseline="0">
              <a:ln>
                <a:noFill/>
              </a:ln>
              <a:solidFill>
                <a:srgbClr val="000000"/>
              </a:solidFill>
              <a:effectLst/>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400" b="0" i="0" u="none" strike="noStrike" cap="none" normalizeH="0" baseline="0">
                <a:ln>
                  <a:noFill/>
                </a:ln>
                <a:solidFill>
                  <a:srgbClr val="000000"/>
                </a:solidFill>
                <a:effectLst/>
                <a:latin typeface="ff12"/>
              </a:rPr>
              <a:t> </a:t>
            </a:r>
            <a:endParaRPr kumimoji="0" lang="en-US" altLang="en-US" sz="1200" b="0" i="0" u="none" strike="noStrike" cap="none" normalizeH="0" baseline="0">
              <a:ln>
                <a:noFill/>
              </a:ln>
              <a:solidFill>
                <a:srgbClr val="000000"/>
              </a:solidFill>
              <a:effectLst/>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600" b="0" i="0" u="none" strike="noStrike" cap="none" normalizeH="0" baseline="0">
                <a:ln>
                  <a:noFill/>
                </a:ln>
                <a:solidFill>
                  <a:srgbClr val="000000"/>
                </a:solidFill>
                <a:effectLst/>
                <a:latin typeface="ff8"/>
              </a:rPr>
              <a:t>xếp</a:t>
            </a:r>
            <a:endParaRPr kumimoji="0" lang="en-US" altLang="en-US" sz="1200" b="0" i="0" u="none" strike="noStrike" cap="none" normalizeH="0" baseline="0">
              <a:ln>
                <a:noFill/>
              </a:ln>
              <a:solidFill>
                <a:srgbClr val="000000"/>
              </a:solidFill>
              <a:effectLst/>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400" b="0" i="0" u="none" strike="noStrike" cap="none" normalizeH="0" baseline="0">
                <a:ln>
                  <a:noFill/>
                </a:ln>
                <a:solidFill>
                  <a:srgbClr val="000000"/>
                </a:solidFill>
                <a:effectLst/>
                <a:latin typeface="ff12"/>
              </a:rPr>
              <a:t> </a:t>
            </a:r>
            <a:endParaRPr kumimoji="0" lang="en-US" altLang="en-US" sz="1200" b="0" i="0" u="none" strike="noStrike" cap="none" normalizeH="0" baseline="0">
              <a:ln>
                <a:noFill/>
              </a:ln>
              <a:solidFill>
                <a:srgbClr val="000000"/>
              </a:solidFill>
              <a:effectLst/>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600" b="0" i="0" u="none" strike="noStrike" cap="none" normalizeH="0" baseline="0">
                <a:ln>
                  <a:noFill/>
                </a:ln>
                <a:solidFill>
                  <a:srgbClr val="000000"/>
                </a:solidFill>
                <a:effectLst/>
                <a:latin typeface="ff8"/>
              </a:rPr>
              <a:t>dữ</a:t>
            </a:r>
            <a:endParaRPr kumimoji="0" lang="en-US" altLang="en-US" sz="1200" b="0" i="0" u="none" strike="noStrike" cap="none" normalizeH="0" baseline="0">
              <a:ln>
                <a:noFill/>
              </a:ln>
              <a:solidFill>
                <a:srgbClr val="000000"/>
              </a:solidFill>
              <a:effectLst/>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400" b="0" i="0" u="none" strike="noStrike" cap="none" normalizeH="0" baseline="0">
                <a:ln>
                  <a:noFill/>
                </a:ln>
                <a:solidFill>
                  <a:srgbClr val="000000"/>
                </a:solidFill>
                <a:effectLst/>
                <a:latin typeface="ff12"/>
              </a:rPr>
              <a:t> </a:t>
            </a:r>
            <a:endParaRPr kumimoji="0" lang="en-US" altLang="en-US" sz="1200" b="0" i="0" u="none" strike="noStrike" cap="none" normalizeH="0" baseline="0">
              <a:ln>
                <a:noFill/>
              </a:ln>
              <a:solidFill>
                <a:srgbClr val="000000"/>
              </a:solidFill>
              <a:effectLst/>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600" b="0" i="0" u="none" strike="noStrike" cap="none" normalizeH="0" baseline="0">
                <a:ln>
                  <a:noFill/>
                </a:ln>
                <a:solidFill>
                  <a:srgbClr val="000000"/>
                </a:solidFill>
                <a:effectLst/>
                <a:latin typeface="ff8"/>
              </a:rPr>
              <a:t>liệu</a:t>
            </a:r>
            <a:endParaRPr kumimoji="0" lang="en-US" altLang="en-US" sz="1200" b="0" i="0" u="none" strike="noStrike" cap="none" normalizeH="0" baseline="0">
              <a:ln>
                <a:noFill/>
              </a:ln>
              <a:solidFill>
                <a:srgbClr val="000000"/>
              </a:solidFill>
              <a:effectLst/>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400" b="0" i="0" u="none" strike="noStrike" cap="none" normalizeH="0" baseline="0">
                <a:ln>
                  <a:noFill/>
                </a:ln>
                <a:solidFill>
                  <a:srgbClr val="000000"/>
                </a:solidFill>
                <a:effectLst/>
                <a:latin typeface="ff12"/>
              </a:rPr>
              <a:t> không</a:t>
            </a:r>
            <a:endParaRPr kumimoji="0" lang="en-US" altLang="en-US" sz="1200" b="0" i="0" u="none" strike="noStrike" cap="none" normalizeH="0" baseline="0">
              <a:ln>
                <a:noFill/>
              </a:ln>
              <a:solidFill>
                <a:srgbClr val="000000"/>
              </a:solidFill>
              <a:effectLst/>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600" b="0" i="0" u="none" strike="noStrike" cap="none" normalizeH="0" baseline="0">
                <a:ln>
                  <a:noFill/>
                </a:ln>
                <a:solidFill>
                  <a:srgbClr val="000000"/>
                </a:solidFill>
                <a:effectLst/>
                <a:latin typeface="ff8"/>
              </a:rPr>
              <a:t>thể</a:t>
            </a:r>
            <a:endParaRPr kumimoji="0" lang="en-US" altLang="en-US" sz="1200" b="0" i="0" u="none" strike="noStrike" cap="none" normalizeH="0" baseline="0">
              <a:ln>
                <a:noFill/>
              </a:ln>
              <a:solidFill>
                <a:srgbClr val="000000"/>
              </a:solidFill>
              <a:effectLst/>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400" b="0" i="0" u="none" strike="noStrike" cap="none" normalizeH="0" baseline="0">
                <a:ln>
                  <a:noFill/>
                </a:ln>
                <a:solidFill>
                  <a:srgbClr val="000000"/>
                </a:solidFill>
                <a:effectLst/>
                <a:latin typeface="ff12"/>
              </a:rPr>
              <a:t> </a:t>
            </a:r>
            <a:endParaRPr kumimoji="0" lang="en-US" altLang="en-US" sz="1200" b="0" i="0" u="none" strike="noStrike" cap="none" normalizeH="0" baseline="0">
              <a:ln>
                <a:noFill/>
              </a:ln>
              <a:solidFill>
                <a:srgbClr val="000000"/>
              </a:solidFill>
              <a:effectLst/>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600" b="0" i="0" u="none" strike="noStrike" cap="none" normalizeH="0" baseline="0">
                <a:ln>
                  <a:noFill/>
                </a:ln>
                <a:solidFill>
                  <a:srgbClr val="000000"/>
                </a:solidFill>
                <a:effectLst/>
                <a:latin typeface="ff8"/>
              </a:rPr>
              <a:t>thiếu</a:t>
            </a:r>
            <a:endParaRPr kumimoji="0" lang="en-US" altLang="en-US" sz="1200" b="0" i="0" u="none" strike="noStrike" cap="none" normalizeH="0" baseline="0">
              <a:ln>
                <a:noFill/>
              </a:ln>
              <a:solidFill>
                <a:srgbClr val="000000"/>
              </a:solidFill>
              <a:effectLst/>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400" b="0" i="0" u="none" strike="noStrike" cap="none" normalizeH="0" baseline="0">
                <a:ln>
                  <a:noFill/>
                </a:ln>
                <a:solidFill>
                  <a:srgbClr val="000000"/>
                </a:solidFill>
                <a:effectLst/>
                <a:latin typeface="ff12"/>
              </a:rPr>
              <a:t> trong</a:t>
            </a:r>
            <a:endParaRPr kumimoji="0" lang="en-US" altLang="en-US" sz="1200" b="0" i="0" u="none" strike="noStrike" cap="none" normalizeH="0" baseline="0">
              <a:ln>
                <a:noFill/>
              </a:ln>
              <a:solidFill>
                <a:srgbClr val="000000"/>
              </a:solidFill>
              <a:effectLst/>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600" b="0" i="0" u="none" strike="noStrike" cap="none" normalizeH="0" baseline="0">
                <a:ln>
                  <a:noFill/>
                </a:ln>
                <a:solidFill>
                  <a:srgbClr val="000000"/>
                </a:solidFill>
                <a:effectLst/>
                <a:latin typeface="ff8"/>
              </a:rPr>
              <a:t>hệ</a:t>
            </a:r>
            <a:endParaRPr kumimoji="0" lang="en-US" altLang="en-US" sz="1200" b="0" i="0" u="none" strike="noStrike" cap="none" normalizeH="0" baseline="0">
              <a:ln>
                <a:noFill/>
              </a:ln>
              <a:solidFill>
                <a:srgbClr val="000000"/>
              </a:solidFill>
              <a:effectLst/>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400" b="0" i="0" u="none" strike="noStrike" cap="none" normalizeH="0" baseline="0">
                <a:ln>
                  <a:noFill/>
                </a:ln>
                <a:solidFill>
                  <a:srgbClr val="000000"/>
                </a:solidFill>
                <a:effectLst/>
                <a:latin typeface="ff12"/>
              </a:rPr>
              <a:t> </a:t>
            </a:r>
            <a:endParaRPr kumimoji="0" lang="en-US" altLang="en-US" sz="1200" b="0" i="0" u="none" strike="noStrike" cap="none" normalizeH="0" baseline="0">
              <a:ln>
                <a:noFill/>
              </a:ln>
              <a:solidFill>
                <a:srgbClr val="000000"/>
              </a:solidFill>
              <a:effectLst/>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600" b="0" i="0" u="none" strike="noStrike" cap="none" normalizeH="0" baseline="0">
                <a:ln>
                  <a:noFill/>
                </a:ln>
                <a:solidFill>
                  <a:srgbClr val="000000"/>
                </a:solidFill>
                <a:effectLst/>
                <a:latin typeface="ff8"/>
              </a:rPr>
              <a:t>quản</a:t>
            </a:r>
            <a:endParaRPr kumimoji="0" lang="en-US" altLang="en-US" sz="1200" b="0" i="0" u="none" strike="noStrike" cap="none" normalizeH="0" baseline="0">
              <a:ln>
                <a:noFill/>
              </a:ln>
              <a:solidFill>
                <a:srgbClr val="000000"/>
              </a:solidFill>
              <a:effectLst/>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400" b="0" i="0" u="none" strike="noStrike" cap="none" normalizeH="0" baseline="0">
                <a:ln>
                  <a:noFill/>
                </a:ln>
                <a:solidFill>
                  <a:srgbClr val="000000"/>
                </a:solidFill>
                <a:effectLst/>
                <a:latin typeface="ff12"/>
              </a:rPr>
              <a:t> lý thông tin trên máy tính.</a:t>
            </a:r>
            <a:endParaRPr kumimoji="0" lang="en-US" altLang="en-US" sz="1200" b="0" i="0" u="none" strike="noStrike" cap="none" normalizeH="0" baseline="0">
              <a:ln>
                <a:noFill/>
              </a:ln>
              <a:solidFill>
                <a:srgbClr val="000000"/>
              </a:solidFill>
              <a:effectLst/>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900" b="1" i="0" u="none" strike="noStrike" cap="none" normalizeH="0" baseline="0">
                <a:ln>
                  <a:noFill/>
                </a:ln>
                <a:solidFill>
                  <a:srgbClr val="000000"/>
                </a:solidFill>
                <a:effectLst/>
                <a:latin typeface="ff11"/>
              </a:rPr>
              <a:t>4</a:t>
            </a:r>
            <a:endParaRPr kumimoji="0" lang="en-US" altLang="en-US" sz="10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Roboto"/>
              </a:rPr>
              <a:t>  </a:t>
            </a:r>
            <a:r>
              <a:rPr kumimoji="0" lang="en-US" altLang="en-US" sz="54200" b="0" i="0" u="none" strike="noStrike" cap="none" normalizeH="0" baseline="0">
                <a:ln>
                  <a:noFill/>
                </a:ln>
                <a:solidFill>
                  <a:srgbClr val="000000"/>
                </a:solidFill>
                <a:effectLst/>
                <a:latin typeface="Roboto"/>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026" name="Picture 2">
            <a:extLst>
              <a:ext uri="{FF2B5EF4-FFF2-40B4-BE49-F238E27FC236}">
                <a16:creationId xmlns:a16="http://schemas.microsoft.com/office/drawing/2014/main" id="{CD346E06-CF59-474E-83A4-D5BCC21F37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725" y="156797375"/>
            <a:ext cx="11480800" cy="861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79905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F55A9-1EA9-B846-8699-02F8E8E11D82}"/>
              </a:ext>
            </a:extLst>
          </p:cNvPr>
          <p:cNvSpPr>
            <a:spLocks noGrp="1"/>
          </p:cNvSpPr>
          <p:nvPr>
            <p:ph type="title"/>
          </p:nvPr>
        </p:nvSpPr>
        <p:spPr/>
        <p:txBody>
          <a:bodyPr/>
          <a:lstStyle/>
          <a:p>
            <a:r>
              <a:rPr lang="en-US" dirty="0" err="1"/>
              <a:t>Một</a:t>
            </a:r>
            <a:r>
              <a:rPr lang="en-US" dirty="0"/>
              <a:t> </a:t>
            </a:r>
            <a:r>
              <a:rPr lang="en-US" dirty="0" err="1"/>
              <a:t>số</a:t>
            </a:r>
            <a:r>
              <a:rPr lang="en-US" dirty="0"/>
              <a:t> </a:t>
            </a:r>
            <a:r>
              <a:rPr lang="en-US" dirty="0" err="1"/>
              <a:t>thuật</a:t>
            </a:r>
            <a:r>
              <a:rPr lang="en-US" dirty="0"/>
              <a:t> </a:t>
            </a:r>
            <a:r>
              <a:rPr lang="en-US" dirty="0" err="1"/>
              <a:t>toán</a:t>
            </a:r>
            <a:r>
              <a:rPr lang="en-US" dirty="0"/>
              <a:t> </a:t>
            </a:r>
            <a:r>
              <a:rPr lang="en-US" dirty="0" err="1"/>
              <a:t>sắp</a:t>
            </a:r>
            <a:r>
              <a:rPr lang="en-US" dirty="0"/>
              <a:t> </a:t>
            </a:r>
            <a:r>
              <a:rPr lang="en-US" dirty="0" err="1"/>
              <a:t>xếp</a:t>
            </a:r>
            <a:endParaRPr lang="en-US" dirty="0"/>
          </a:p>
        </p:txBody>
      </p:sp>
      <p:sp>
        <p:nvSpPr>
          <p:cNvPr id="3" name="Content Placeholder 2">
            <a:extLst>
              <a:ext uri="{FF2B5EF4-FFF2-40B4-BE49-F238E27FC236}">
                <a16:creationId xmlns:a16="http://schemas.microsoft.com/office/drawing/2014/main" id="{81658DA8-29F9-0644-8574-27A7F5C4A7F2}"/>
              </a:ext>
            </a:extLst>
          </p:cNvPr>
          <p:cNvSpPr>
            <a:spLocks noGrp="1"/>
          </p:cNvSpPr>
          <p:nvPr>
            <p:ph idx="1"/>
          </p:nvPr>
        </p:nvSpPr>
        <p:spPr/>
        <p:txBody>
          <a:bodyPr/>
          <a:lstStyle/>
          <a:p>
            <a:r>
              <a:rPr lang="en-US" dirty="0" err="1"/>
              <a:t>Sắp</a:t>
            </a:r>
            <a:r>
              <a:rPr lang="en-US" dirty="0"/>
              <a:t> </a:t>
            </a:r>
            <a:r>
              <a:rPr lang="en-US" dirty="0" err="1"/>
              <a:t>xếp</a:t>
            </a:r>
            <a:r>
              <a:rPr lang="en-US" dirty="0"/>
              <a:t> </a:t>
            </a:r>
            <a:r>
              <a:rPr lang="en-US" dirty="0" err="1"/>
              <a:t>nổi</a:t>
            </a:r>
            <a:r>
              <a:rPr lang="en-US" dirty="0"/>
              <a:t> </a:t>
            </a:r>
            <a:r>
              <a:rPr lang="en-US" dirty="0" err="1"/>
              <a:t>bọt</a:t>
            </a:r>
            <a:r>
              <a:rPr lang="en-US" dirty="0"/>
              <a:t> (</a:t>
            </a:r>
            <a:r>
              <a:rPr lang="en-US" i="1" dirty="0" err="1"/>
              <a:t>buble</a:t>
            </a:r>
            <a:r>
              <a:rPr lang="en-US" i="1" dirty="0"/>
              <a:t> sort</a:t>
            </a:r>
            <a:r>
              <a:rPr lang="en-US" dirty="0"/>
              <a:t>)</a:t>
            </a:r>
          </a:p>
          <a:p>
            <a:r>
              <a:rPr lang="en-US" dirty="0" err="1"/>
              <a:t>Sắp</a:t>
            </a:r>
            <a:r>
              <a:rPr lang="en-US" dirty="0"/>
              <a:t> </a:t>
            </a:r>
            <a:r>
              <a:rPr lang="en-US" dirty="0" err="1"/>
              <a:t>xếp</a:t>
            </a:r>
            <a:r>
              <a:rPr lang="en-US" dirty="0"/>
              <a:t> </a:t>
            </a:r>
            <a:r>
              <a:rPr lang="en-US" dirty="0" err="1"/>
              <a:t>chèn</a:t>
            </a:r>
            <a:r>
              <a:rPr lang="en-US" dirty="0"/>
              <a:t> (</a:t>
            </a:r>
            <a:r>
              <a:rPr lang="en-US" i="1" dirty="0"/>
              <a:t>selection sort)</a:t>
            </a:r>
          </a:p>
          <a:p>
            <a:r>
              <a:rPr lang="en-US" dirty="0" err="1"/>
              <a:t>Sắp</a:t>
            </a:r>
            <a:r>
              <a:rPr lang="en-US" dirty="0"/>
              <a:t> </a:t>
            </a:r>
            <a:r>
              <a:rPr lang="en-US" dirty="0" err="1"/>
              <a:t>xếp</a:t>
            </a:r>
            <a:r>
              <a:rPr lang="en-US" dirty="0"/>
              <a:t> </a:t>
            </a:r>
            <a:r>
              <a:rPr lang="en-US" dirty="0" err="1"/>
              <a:t>trộn</a:t>
            </a:r>
            <a:r>
              <a:rPr lang="en-US" dirty="0"/>
              <a:t> (</a:t>
            </a:r>
            <a:r>
              <a:rPr lang="en-US" i="1" dirty="0"/>
              <a:t>merge sort)</a:t>
            </a:r>
            <a:endParaRPr lang="en-US" dirty="0"/>
          </a:p>
          <a:p>
            <a:r>
              <a:rPr lang="en-US" dirty="0" err="1"/>
              <a:t>Sắp</a:t>
            </a:r>
            <a:r>
              <a:rPr lang="en-US" dirty="0"/>
              <a:t> </a:t>
            </a:r>
            <a:r>
              <a:rPr lang="en-US" dirty="0" err="1"/>
              <a:t>xếp</a:t>
            </a:r>
            <a:r>
              <a:rPr lang="en-US" dirty="0"/>
              <a:t> </a:t>
            </a:r>
            <a:r>
              <a:rPr lang="en-US" dirty="0" err="1"/>
              <a:t>vun</a:t>
            </a:r>
            <a:r>
              <a:rPr lang="en-US" dirty="0"/>
              <a:t> </a:t>
            </a:r>
            <a:r>
              <a:rPr lang="en-US" dirty="0" err="1"/>
              <a:t>đống</a:t>
            </a:r>
            <a:r>
              <a:rPr lang="en-US" dirty="0"/>
              <a:t> (</a:t>
            </a:r>
            <a:r>
              <a:rPr lang="en-US" i="1" dirty="0"/>
              <a:t>heapsort)</a:t>
            </a:r>
            <a:endParaRPr lang="en-US" dirty="0"/>
          </a:p>
          <a:p>
            <a:r>
              <a:rPr lang="en-US" dirty="0" err="1"/>
              <a:t>Sắp</a:t>
            </a:r>
            <a:r>
              <a:rPr lang="en-US" dirty="0"/>
              <a:t> </a:t>
            </a:r>
            <a:r>
              <a:rPr lang="en-US" dirty="0" err="1"/>
              <a:t>xếp</a:t>
            </a:r>
            <a:r>
              <a:rPr lang="en-US" dirty="0"/>
              <a:t> </a:t>
            </a:r>
            <a:r>
              <a:rPr lang="en-US" dirty="0" err="1"/>
              <a:t>nhanh</a:t>
            </a:r>
            <a:r>
              <a:rPr lang="en-US" dirty="0"/>
              <a:t> (</a:t>
            </a:r>
            <a:r>
              <a:rPr lang="en-US" i="1" dirty="0"/>
              <a:t>quicksort)</a:t>
            </a:r>
            <a:br>
              <a:rPr lang="en-US" dirty="0"/>
            </a:br>
            <a:endParaRPr lang="en-US" dirty="0"/>
          </a:p>
        </p:txBody>
      </p:sp>
    </p:spTree>
    <p:extLst>
      <p:ext uri="{BB962C8B-B14F-4D97-AF65-F5344CB8AC3E}">
        <p14:creationId xmlns:p14="http://schemas.microsoft.com/office/powerpoint/2010/main" val="13418248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vi-VN" dirty="0"/>
              <a:t>Sắp xếp nổi bọt</a:t>
            </a:r>
          </a:p>
        </p:txBody>
      </p:sp>
      <p:sp>
        <p:nvSpPr>
          <p:cNvPr id="5" name="Text Placeholder 4"/>
          <p:cNvSpPr>
            <a:spLocks noGrp="1"/>
          </p:cNvSpPr>
          <p:nvPr>
            <p:ph type="body" idx="1"/>
          </p:nvPr>
        </p:nvSpPr>
        <p:spPr/>
        <p:txBody>
          <a:bodyPr/>
          <a:lstStyle/>
          <a:p>
            <a:r>
              <a:rPr lang="en-US" i="1" dirty="0" err="1"/>
              <a:t>Buble</a:t>
            </a:r>
            <a:r>
              <a:rPr lang="en-US" i="1" dirty="0"/>
              <a:t> sort</a:t>
            </a:r>
            <a:endParaRPr lang="vi-VN" dirty="0"/>
          </a:p>
        </p:txBody>
      </p:sp>
    </p:spTree>
    <p:extLst>
      <p:ext uri="{BB962C8B-B14F-4D97-AF65-F5344CB8AC3E}">
        <p14:creationId xmlns:p14="http://schemas.microsoft.com/office/powerpoint/2010/main" val="16106708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Thuật toán sắp xếp nổi bọt</a:t>
            </a:r>
          </a:p>
        </p:txBody>
      </p:sp>
      <p:sp>
        <p:nvSpPr>
          <p:cNvPr id="3" name="Content Placeholder 2"/>
          <p:cNvSpPr>
            <a:spLocks noGrp="1"/>
          </p:cNvSpPr>
          <p:nvPr>
            <p:ph idx="1"/>
          </p:nvPr>
        </p:nvSpPr>
        <p:spPr/>
        <p:txBody>
          <a:bodyPr/>
          <a:lstStyle/>
          <a:p>
            <a:pPr marL="0" indent="0">
              <a:buNone/>
            </a:pPr>
            <a:r>
              <a:rPr lang="vi-VN" dirty="0"/>
              <a:t>Ý tưởng:</a:t>
            </a:r>
          </a:p>
          <a:p>
            <a:r>
              <a:rPr lang="vi-VN" dirty="0"/>
              <a:t>So sánh hai phần tử kề nhau, nếu chúng chưa đứng đúng thứ tự thì đổi chỗ (swap) cho nhau.</a:t>
            </a:r>
          </a:p>
          <a:p>
            <a:r>
              <a:rPr lang="vi-VN" dirty="0"/>
              <a:t>Có thể tiến hành từ trên xuống (bên trái sang) hoặc từ dưới lên (bên phải sang)</a:t>
            </a:r>
          </a:p>
        </p:txBody>
      </p:sp>
    </p:spTree>
    <p:extLst>
      <p:ext uri="{BB962C8B-B14F-4D97-AF65-F5344CB8AC3E}">
        <p14:creationId xmlns:p14="http://schemas.microsoft.com/office/powerpoint/2010/main" val="6819282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9419"/>
            <a:ext cx="10515600" cy="814187"/>
          </a:xfrm>
        </p:spPr>
        <p:txBody>
          <a:bodyPr anchor="ctr">
            <a:normAutofit/>
          </a:bodyPr>
          <a:lstStyle/>
          <a:p>
            <a:r>
              <a:rPr lang="vi-VN" dirty="0"/>
              <a:t>Mã giả sắp xếp nổi bọt</a:t>
            </a:r>
          </a:p>
        </p:txBody>
      </p:sp>
      <p:pic>
        <p:nvPicPr>
          <p:cNvPr id="5" name="Content Placeholder 4" descr="A picture containing table&#10;&#10;Description automatically generated">
            <a:extLst>
              <a:ext uri="{FF2B5EF4-FFF2-40B4-BE49-F238E27FC236}">
                <a16:creationId xmlns:a16="http://schemas.microsoft.com/office/drawing/2014/main" id="{AA7C825B-2B70-E049-BCBC-A51A64C13958}"/>
              </a:ext>
            </a:extLst>
          </p:cNvPr>
          <p:cNvPicPr>
            <a:picLocks noGrp="1" noChangeAspect="1"/>
          </p:cNvPicPr>
          <p:nvPr>
            <p:ph idx="1"/>
          </p:nvPr>
        </p:nvPicPr>
        <p:blipFill>
          <a:blip r:embed="rId3"/>
          <a:stretch>
            <a:fillRect/>
          </a:stretch>
        </p:blipFill>
        <p:spPr>
          <a:xfrm>
            <a:off x="838200" y="1571661"/>
            <a:ext cx="10515600" cy="4153663"/>
          </a:xfrm>
          <a:noFill/>
        </p:spPr>
      </p:pic>
    </p:spTree>
    <p:extLst>
      <p:ext uri="{BB962C8B-B14F-4D97-AF65-F5344CB8AC3E}">
        <p14:creationId xmlns:p14="http://schemas.microsoft.com/office/powerpoint/2010/main" val="26373425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Ví dụ</a:t>
            </a:r>
          </a:p>
        </p:txBody>
      </p:sp>
      <p:pic>
        <p:nvPicPr>
          <p:cNvPr id="5" name="Picture 4" descr="A screenshot of a cell phone&#10;&#10;Description automatically generated">
            <a:extLst>
              <a:ext uri="{FF2B5EF4-FFF2-40B4-BE49-F238E27FC236}">
                <a16:creationId xmlns:a16="http://schemas.microsoft.com/office/drawing/2014/main" id="{C8A143FD-DFF7-8245-80BE-12B8CB26A9F9}"/>
              </a:ext>
            </a:extLst>
          </p:cNvPr>
          <p:cNvPicPr>
            <a:picLocks noChangeAspect="1"/>
          </p:cNvPicPr>
          <p:nvPr/>
        </p:nvPicPr>
        <p:blipFill>
          <a:blip r:embed="rId3"/>
          <a:stretch>
            <a:fillRect/>
          </a:stretch>
        </p:blipFill>
        <p:spPr>
          <a:xfrm>
            <a:off x="1695076" y="1318381"/>
            <a:ext cx="8801847" cy="4647704"/>
          </a:xfrm>
          <a:prstGeom prst="rect">
            <a:avLst/>
          </a:prstGeom>
        </p:spPr>
      </p:pic>
    </p:spTree>
    <p:extLst>
      <p:ext uri="{BB962C8B-B14F-4D97-AF65-F5344CB8AC3E}">
        <p14:creationId xmlns:p14="http://schemas.microsoft.com/office/powerpoint/2010/main" val="12228278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7873E-9330-F54C-B1C9-4B8FE4D97A95}"/>
              </a:ext>
            </a:extLst>
          </p:cNvPr>
          <p:cNvSpPr>
            <a:spLocks noGrp="1"/>
          </p:cNvSpPr>
          <p:nvPr>
            <p:ph type="title"/>
          </p:nvPr>
        </p:nvSpPr>
        <p:spPr>
          <a:xfrm>
            <a:off x="838200" y="159419"/>
            <a:ext cx="10515600" cy="814187"/>
          </a:xfrm>
          <a:prstGeom prst="rect">
            <a:avLst/>
          </a:prstGeom>
        </p:spPr>
        <p:txBody>
          <a:bodyPr anchor="ctr">
            <a:normAutofit/>
          </a:bodyPr>
          <a:lstStyle/>
          <a:p>
            <a:r>
              <a:rPr lang="vi-VN"/>
              <a:t>Cài đặt</a:t>
            </a:r>
            <a:endParaRPr lang="en-US" dirty="0"/>
          </a:p>
        </p:txBody>
      </p:sp>
      <p:pic>
        <p:nvPicPr>
          <p:cNvPr id="5" name="Content Placeholder 4" descr="A screenshot of a cell phone&#10;&#10;Description automatically generated">
            <a:extLst>
              <a:ext uri="{FF2B5EF4-FFF2-40B4-BE49-F238E27FC236}">
                <a16:creationId xmlns:a16="http://schemas.microsoft.com/office/drawing/2014/main" id="{4A37CB1F-A8C3-B945-B223-BE2856990769}"/>
              </a:ext>
            </a:extLst>
          </p:cNvPr>
          <p:cNvPicPr>
            <a:picLocks noGrp="1" noChangeAspect="1"/>
          </p:cNvPicPr>
          <p:nvPr>
            <p:ph idx="1"/>
          </p:nvPr>
        </p:nvPicPr>
        <p:blipFill>
          <a:blip r:embed="rId3"/>
          <a:stretch>
            <a:fillRect/>
          </a:stretch>
        </p:blipFill>
        <p:spPr>
          <a:xfrm>
            <a:off x="2844034" y="1120775"/>
            <a:ext cx="6503931" cy="5056188"/>
          </a:xfrm>
          <a:prstGeom prst="rect">
            <a:avLst/>
          </a:prstGeom>
          <a:noFill/>
        </p:spPr>
      </p:pic>
    </p:spTree>
    <p:extLst>
      <p:ext uri="{BB962C8B-B14F-4D97-AF65-F5344CB8AC3E}">
        <p14:creationId xmlns:p14="http://schemas.microsoft.com/office/powerpoint/2010/main" val="2112982311"/>
      </p:ext>
    </p:extLst>
  </p:cSld>
  <p:clrMapOvr>
    <a:masterClrMapping/>
  </p:clrMapOvr>
</p:sld>
</file>

<file path=ppt/theme/theme1.xml><?xml version="1.0" encoding="utf-8"?>
<a:theme xmlns:a="http://schemas.openxmlformats.org/drawingml/2006/main" name="SlideTheme2">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lideTheme2" id="{921D18D6-D65F-794D-ADD9-75A89E35E7BD}" vid="{1072CA7A-7E18-B04E-9305-FF69DB3564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1672</Words>
  <Application>Microsoft Macintosh PowerPoint</Application>
  <PresentationFormat>Widescreen</PresentationFormat>
  <Paragraphs>230</Paragraphs>
  <Slides>22</Slides>
  <Notes>20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22</vt:i4>
      </vt:variant>
    </vt:vector>
  </HeadingPairs>
  <TitlesOfParts>
    <vt:vector size="33" baseType="lpstr">
      <vt:lpstr>Arial</vt:lpstr>
      <vt:lpstr>Calibri</vt:lpstr>
      <vt:lpstr>ff10</vt:lpstr>
      <vt:lpstr>ff11</vt:lpstr>
      <vt:lpstr>ff12</vt:lpstr>
      <vt:lpstr>ff7</vt:lpstr>
      <vt:lpstr>ff8</vt:lpstr>
      <vt:lpstr>Myriad Pro</vt:lpstr>
      <vt:lpstr>Myriad Pro Semibold</vt:lpstr>
      <vt:lpstr>Roboto</vt:lpstr>
      <vt:lpstr>SlideTheme2</vt:lpstr>
      <vt:lpstr>Bài 12 Thuật toán sắp xếp</vt:lpstr>
      <vt:lpstr>Mục tiêu</vt:lpstr>
      <vt:lpstr>Bài toán sắp xếp</vt:lpstr>
      <vt:lpstr>Một số thuật toán sắp xếp</vt:lpstr>
      <vt:lpstr>Sắp xếp nổi bọt</vt:lpstr>
      <vt:lpstr>Thuật toán sắp xếp nổi bọt</vt:lpstr>
      <vt:lpstr>Mã giả sắp xếp nổi bọt</vt:lpstr>
      <vt:lpstr>Ví dụ</vt:lpstr>
      <vt:lpstr>Cài đặt</vt:lpstr>
      <vt:lpstr>Sắp xếp chọn</vt:lpstr>
      <vt:lpstr>Thuật toán sắp xếp chọn</vt:lpstr>
      <vt:lpstr>Mã giả sắp xếp chọn</vt:lpstr>
      <vt:lpstr>Thuật toán sắp xếp chọn</vt:lpstr>
      <vt:lpstr>Cài đặt</vt:lpstr>
      <vt:lpstr>Sắp xếp chèn</vt:lpstr>
      <vt:lpstr>Thuật toán sắp xếp chèn</vt:lpstr>
      <vt:lpstr>Mã giả sắp xếp chèn</vt:lpstr>
      <vt:lpstr>Thuật toán sắp xếp chèn</vt:lpstr>
      <vt:lpstr>Cài đặt</vt:lpstr>
      <vt:lpstr>Bài tập</vt:lpstr>
      <vt:lpstr>Tóm tắt bài học</vt:lpstr>
      <vt:lpstr>Hướng dẫn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Bài 12 Thuật toán sắp xếp</dc:title>
  <dc:creator>Phan Van Luan 20146462</dc:creator>
  <cp:lastModifiedBy>Phan Van Luan 20146462</cp:lastModifiedBy>
  <cp:revision>15</cp:revision>
  <dcterms:created xsi:type="dcterms:W3CDTF">2020-04-21T18:29:07Z</dcterms:created>
  <dcterms:modified xsi:type="dcterms:W3CDTF">2021-03-14T15:04:44Z</dcterms:modified>
</cp:coreProperties>
</file>