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60" r:id="rId5"/>
    <p:sldId id="325" r:id="rId6"/>
    <p:sldId id="281" r:id="rId7"/>
    <p:sldId id="326" r:id="rId8"/>
    <p:sldId id="327" r:id="rId9"/>
    <p:sldId id="332" r:id="rId10"/>
    <p:sldId id="339" r:id="rId11"/>
    <p:sldId id="333" r:id="rId12"/>
    <p:sldId id="338" r:id="rId13"/>
    <p:sldId id="328" r:id="rId14"/>
    <p:sldId id="329" r:id="rId15"/>
    <p:sldId id="341" r:id="rId16"/>
    <p:sldId id="330" r:id="rId17"/>
    <p:sldId id="335" r:id="rId18"/>
    <p:sldId id="337" r:id="rId19"/>
    <p:sldId id="336" r:id="rId20"/>
    <p:sldId id="345" r:id="rId21"/>
    <p:sldId id="350" r:id="rId22"/>
    <p:sldId id="288" r:id="rId23"/>
    <p:sldId id="289" r:id="rId24"/>
    <p:sldId id="290" r:id="rId25"/>
    <p:sldId id="352" r:id="rId26"/>
    <p:sldId id="353" r:id="rId27"/>
    <p:sldId id="354" r:id="rId28"/>
    <p:sldId id="346" r:id="rId29"/>
    <p:sldId id="347" r:id="rId30"/>
    <p:sldId id="348" r:id="rId31"/>
    <p:sldId id="349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A1D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104" d="100"/>
          <a:sy n="104" d="100"/>
        </p:scale>
        <p:origin x="144" y="48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DC3F5-FFCF-4628-9C49-0CF955A63F71}" type="doc">
      <dgm:prSet loTypeId="urn:microsoft.com/office/officeart/2008/layout/VerticalCurvedList#2" loCatId="list" qsTypeId="urn:microsoft.com/office/officeart/2005/8/quickstyle/3d1#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1B06347-98ED-4D69-B312-76BE5717F4BE}">
      <dgm:prSet custT="1"/>
      <dgm:spPr/>
      <dgm:t>
        <a:bodyPr/>
        <a:lstStyle/>
        <a:p>
          <a:endParaRPr lang="en-US" sz="2000" b="0" i="0"/>
        </a:p>
      </dgm:t>
    </dgm:pt>
    <dgm:pt modelId="{40B6EFFD-DF5F-4FC2-9050-585F90F14DF4}" cxnId="{C776AE58-5FFC-462B-8F65-3E644EB2E889}" type="parTrans">
      <dgm:prSet/>
      <dgm:spPr/>
      <dgm:t>
        <a:bodyPr/>
        <a:lstStyle/>
        <a:p>
          <a:endParaRPr lang="en-US" sz="2000"/>
        </a:p>
      </dgm:t>
    </dgm:pt>
    <dgm:pt modelId="{61BA75AB-BDE0-4BB5-A35B-575F1893C84A}" cxnId="{C776AE58-5FFC-462B-8F65-3E644EB2E889}" type="sibTrans">
      <dgm:prSet/>
      <dgm:spPr/>
      <dgm:t>
        <a:bodyPr/>
        <a:lstStyle/>
        <a:p>
          <a:endParaRPr lang="en-US" sz="2000"/>
        </a:p>
      </dgm:t>
    </dgm:pt>
    <dgm:pt modelId="{765ED42D-701B-49CE-A54B-03B6F5118205}">
      <dgm:prSet phldrT="[Text]" custT="1"/>
      <dgm:spPr/>
      <dgm:t>
        <a:bodyPr/>
        <a:lstStyle/>
        <a:p>
          <a:r>
            <a:rPr lang="en-US" sz="2000" b="0" i="0" dirty="0"/>
            <a:t>ETL</a:t>
          </a:r>
        </a:p>
      </dgm:t>
    </dgm:pt>
    <dgm:pt modelId="{57D2E565-3F8F-4DCE-9909-5F215F4394FC}" cxnId="{38D2AC54-3159-45C2-990A-F1AC745040EE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491FC-30DA-446B-9D13-F2828EF4E5C0}" cxnId="{38D2AC54-3159-45C2-990A-F1AC745040EE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DB97D-8168-4237-B77D-2B68BE8E1E53}">
      <dgm:prSet phldrT="[Text]" custT="1"/>
      <dgm:spPr/>
      <dgm:t>
        <a:bodyPr/>
        <a:lstStyle/>
        <a:p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database </a:t>
          </a:r>
          <a:r>
            <a:rPr lang="en-US" sz="2000" b="0" i="0" dirty="0" err="1"/>
            <a:t>và</a:t>
          </a:r>
          <a:r>
            <a:rPr lang="en-US" sz="2000" b="0" i="0" dirty="0"/>
            <a:t> </a:t>
          </a:r>
          <a:r>
            <a:rPr lang="en-US" sz="2000" b="0" i="0" dirty="0" err="1"/>
            <a:t>tạo</a:t>
          </a:r>
          <a:r>
            <a:rPr lang="en-US" sz="2000" b="0" i="0" dirty="0"/>
            <a:t> </a:t>
          </a:r>
          <a:r>
            <a:rPr lang="en-US" sz="2000" b="0" i="0" dirty="0" err="1"/>
            <a:t>dữ</a:t>
          </a:r>
          <a:r>
            <a:rPr lang="en-US" sz="2000" b="0" i="0" dirty="0"/>
            <a:t> </a:t>
          </a:r>
          <a:r>
            <a:rPr lang="en-US" sz="2000" b="0" i="0" dirty="0" err="1"/>
            <a:t>liệu</a:t>
          </a:r>
          <a:r>
            <a:rPr lang="en-US" sz="2000" b="0" i="0" dirty="0"/>
            <a:t> ODS</a:t>
          </a:r>
        </a:p>
      </dgm:t>
    </dgm:pt>
    <dgm:pt modelId="{889D7198-6B40-4188-BA2A-94A206DE4A95}" cxnId="{B1F57972-A667-4B6F-A144-2528173A1842}" type="parTrans">
      <dgm:prSet/>
      <dgm:spPr/>
      <dgm:t>
        <a:bodyPr/>
        <a:lstStyle/>
        <a:p>
          <a:endParaRPr lang="en-US" sz="2000"/>
        </a:p>
      </dgm:t>
    </dgm:pt>
    <dgm:pt modelId="{2897863A-3112-4C49-8696-137A93B4D190}" cxnId="{B1F57972-A667-4B6F-A144-2528173A1842}" type="sibTrans">
      <dgm:prSet/>
      <dgm:spPr/>
      <dgm:t>
        <a:bodyPr/>
        <a:lstStyle/>
        <a:p>
          <a:endParaRPr lang="en-US" sz="2000"/>
        </a:p>
      </dgm:t>
    </dgm:pt>
    <dgm:pt modelId="{D4E318DB-1616-401D-B649-9A806286354F}">
      <dgm:prSet phldrT="[Text]" custT="1"/>
      <dgm:spPr/>
      <dgm:t>
        <a:bodyPr/>
        <a:lstStyle/>
        <a:p>
          <a:r>
            <a:rPr lang="en-US" sz="2000" b="0" i="0" dirty="0"/>
            <a:t>Power BI</a:t>
          </a:r>
        </a:p>
      </dgm:t>
    </dgm:pt>
    <dgm:pt modelId="{953C7784-553E-4A72-9E79-BF7F847B12A8}" cxnId="{0930ED40-DA98-4ADF-B9A9-F499DF49328A}" type="parTrans">
      <dgm:prSet/>
      <dgm:spPr/>
      <dgm:t>
        <a:bodyPr/>
        <a:lstStyle/>
        <a:p>
          <a:endParaRPr lang="en-US" sz="2000"/>
        </a:p>
      </dgm:t>
    </dgm:pt>
    <dgm:pt modelId="{6E4EE620-6341-42D1-84EA-A99D5B036816}" cxnId="{0930ED40-DA98-4ADF-B9A9-F499DF49328A}" type="sibTrans">
      <dgm:prSet/>
      <dgm:spPr/>
      <dgm:t>
        <a:bodyPr/>
        <a:lstStyle/>
        <a:p>
          <a:endParaRPr lang="en-US" sz="2000"/>
        </a:p>
      </dgm:t>
    </dgm:pt>
    <dgm:pt modelId="{AA4E2953-23A4-45F6-B1CC-4653EA33C191}">
      <dgm:prSet phldrT="[Text]" custT="1"/>
      <dgm:spPr/>
      <dgm:t>
        <a:bodyPr/>
        <a:lstStyle/>
        <a:p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data warehouse</a:t>
          </a:r>
        </a:p>
      </dgm:t>
    </dgm:pt>
    <dgm:pt modelId="{011CF3D5-6301-47D1-879F-36E31B0ED589}" cxnId="{26819F73-6E66-4888-8355-C754160AF8C5}" type="parTrans">
      <dgm:prSet/>
      <dgm:spPr/>
      <dgm:t>
        <a:bodyPr/>
        <a:lstStyle/>
        <a:p>
          <a:endParaRPr lang="en-US" sz="2000"/>
        </a:p>
      </dgm:t>
    </dgm:pt>
    <dgm:pt modelId="{E9031591-99CF-4ABC-88AD-52690EA660E1}" cxnId="{26819F73-6E66-4888-8355-C754160AF8C5}" type="sibTrans">
      <dgm:prSet/>
      <dgm:spPr/>
      <dgm:t>
        <a:bodyPr/>
        <a:lstStyle/>
        <a:p>
          <a:endParaRPr lang="en-US" sz="2000"/>
        </a:p>
      </dgm:t>
    </dgm:pt>
    <dgm:pt modelId="{BC66DEFF-1632-4D08-83DB-4DEA7ED479F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</a:p>
      </dgm:t>
    </dgm:pt>
    <dgm:pt modelId="{355B4E47-D6C8-4AE5-8226-99075ACB659C}" cxnId="{3C96C6B1-4E87-4DD6-89AE-B6306E188548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06F38-2E27-40F1-AA13-ED66652615BB}" cxnId="{3C96C6B1-4E87-4DD6-89AE-B6306E188548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2E217-6054-4191-8FBA-E4AE2F5B596E}" type="pres">
      <dgm:prSet presAssocID="{969DC3F5-FFCF-4628-9C49-0CF955A63F71}" presName="Name0" presStyleCnt="0">
        <dgm:presLayoutVars>
          <dgm:chMax val="7"/>
          <dgm:chPref val="7"/>
          <dgm:dir/>
        </dgm:presLayoutVars>
      </dgm:prSet>
      <dgm:spPr/>
    </dgm:pt>
    <dgm:pt modelId="{D71FD251-9640-4FA4-990A-E75F68114323}" type="pres">
      <dgm:prSet presAssocID="{969DC3F5-FFCF-4628-9C49-0CF955A63F71}" presName="Name1" presStyleCnt="0"/>
      <dgm:spPr/>
    </dgm:pt>
    <dgm:pt modelId="{1A081858-C8CE-4B79-90ED-6E73C827DAEB}" type="pres">
      <dgm:prSet presAssocID="{969DC3F5-FFCF-4628-9C49-0CF955A63F71}" presName="cycle" presStyleCnt="0"/>
      <dgm:spPr/>
    </dgm:pt>
    <dgm:pt modelId="{4D718AE4-54E6-4514-AE0F-4DEC0E8228AF}" type="pres">
      <dgm:prSet presAssocID="{969DC3F5-FFCF-4628-9C49-0CF955A63F71}" presName="srcNode" presStyleLbl="node1" presStyleIdx="0" presStyleCnt="6"/>
      <dgm:spPr/>
    </dgm:pt>
    <dgm:pt modelId="{ED28BA54-AC82-4A6F-BE30-AA25E7B1C5B8}" type="pres">
      <dgm:prSet presAssocID="{969DC3F5-FFCF-4628-9C49-0CF955A63F71}" presName="conn" presStyleLbl="parChTrans1D2" presStyleIdx="0" presStyleCnt="1"/>
      <dgm:spPr/>
    </dgm:pt>
    <dgm:pt modelId="{C7A88F8A-87E5-4AF1-BED3-AD3618CA6642}" type="pres">
      <dgm:prSet presAssocID="{969DC3F5-FFCF-4628-9C49-0CF955A63F71}" presName="extraNode" presStyleLbl="node1" presStyleIdx="0" presStyleCnt="6"/>
      <dgm:spPr/>
    </dgm:pt>
    <dgm:pt modelId="{AD582617-7393-40D4-8C9D-A59374BBB319}" type="pres">
      <dgm:prSet presAssocID="{969DC3F5-FFCF-4628-9C49-0CF955A63F71}" presName="dstNode" presStyleLbl="node1" presStyleIdx="0" presStyleCnt="6"/>
      <dgm:spPr/>
    </dgm:pt>
    <dgm:pt modelId="{8BE70C21-E52A-4CDF-86A7-9778EE69EFB1}" type="pres">
      <dgm:prSet presAssocID="{BC66DEFF-1632-4D08-83DB-4DEA7ED479F9}" presName="text_1" presStyleLbl="node1" presStyleIdx="0" presStyleCnt="6">
        <dgm:presLayoutVars>
          <dgm:bulletEnabled val="1"/>
        </dgm:presLayoutVars>
      </dgm:prSet>
      <dgm:spPr/>
    </dgm:pt>
    <dgm:pt modelId="{67E34ED1-7213-40B7-A6E6-B178976DA9EA}" type="pres">
      <dgm:prSet presAssocID="{BC66DEFF-1632-4D08-83DB-4DEA7ED479F9}" presName="accent_1" presStyleCnt="0"/>
      <dgm:spPr/>
    </dgm:pt>
    <dgm:pt modelId="{34F9CDC6-485D-41F7-84C7-A306A8ED9888}" type="pres">
      <dgm:prSet presAssocID="{BC66DEFF-1632-4D08-83DB-4DEA7ED479F9}" presName="accentRepeatNode" presStyleLbl="solidFgAcc1" presStyleIdx="0" presStyleCnt="6"/>
      <dgm:spPr/>
    </dgm:pt>
    <dgm:pt modelId="{3864E7E4-4648-4526-A980-83FE5FE0F45E}" type="pres">
      <dgm:prSet presAssocID="{A23DB97D-8168-4237-B77D-2B68BE8E1E53}" presName="text_2" presStyleLbl="node1" presStyleIdx="1" presStyleCnt="6">
        <dgm:presLayoutVars>
          <dgm:bulletEnabled val="1"/>
        </dgm:presLayoutVars>
      </dgm:prSet>
      <dgm:spPr/>
    </dgm:pt>
    <dgm:pt modelId="{682F9A7C-2442-4917-8966-998999D88A16}" type="pres">
      <dgm:prSet presAssocID="{A23DB97D-8168-4237-B77D-2B68BE8E1E53}" presName="accent_2" presStyleCnt="0"/>
      <dgm:spPr/>
    </dgm:pt>
    <dgm:pt modelId="{67A0D5C6-9593-4056-AC03-682FA5BAA012}" type="pres">
      <dgm:prSet presAssocID="{A23DB97D-8168-4237-B77D-2B68BE8E1E53}" presName="accentRepeatNode" presStyleLbl="solidFgAcc1" presStyleIdx="1" presStyleCnt="6"/>
      <dgm:spPr/>
    </dgm:pt>
    <dgm:pt modelId="{DCB34D92-A3CA-438F-A80D-0FE4FA1C86E4}" type="pres">
      <dgm:prSet presAssocID="{AA4E2953-23A4-45F6-B1CC-4653EA33C191}" presName="text_3" presStyleLbl="node1" presStyleIdx="2" presStyleCnt="6">
        <dgm:presLayoutVars>
          <dgm:bulletEnabled val="1"/>
        </dgm:presLayoutVars>
      </dgm:prSet>
      <dgm:spPr/>
    </dgm:pt>
    <dgm:pt modelId="{B5257AC4-2DE0-4FF5-B9D9-4F36A072C7B0}" type="pres">
      <dgm:prSet presAssocID="{AA4E2953-23A4-45F6-B1CC-4653EA33C191}" presName="accent_3" presStyleCnt="0"/>
      <dgm:spPr/>
    </dgm:pt>
    <dgm:pt modelId="{B3A1DA42-E389-4131-A0C7-889016ABBF7E}" type="pres">
      <dgm:prSet presAssocID="{AA4E2953-23A4-45F6-B1CC-4653EA33C191}" presName="accentRepeatNode" presStyleLbl="solidFgAcc1" presStyleIdx="2" presStyleCnt="6"/>
      <dgm:spPr/>
    </dgm:pt>
    <dgm:pt modelId="{CA7D4260-CAC7-4EA8-A1FB-2A6BA3AB2FF5}" type="pres">
      <dgm:prSet presAssocID="{765ED42D-701B-49CE-A54B-03B6F5118205}" presName="text_4" presStyleLbl="node1" presStyleIdx="3" presStyleCnt="6">
        <dgm:presLayoutVars>
          <dgm:bulletEnabled val="1"/>
        </dgm:presLayoutVars>
      </dgm:prSet>
      <dgm:spPr/>
    </dgm:pt>
    <dgm:pt modelId="{41A7B703-E148-4832-9E8F-B62BBF026BA6}" type="pres">
      <dgm:prSet presAssocID="{765ED42D-701B-49CE-A54B-03B6F5118205}" presName="accent_4" presStyleCnt="0"/>
      <dgm:spPr/>
    </dgm:pt>
    <dgm:pt modelId="{6445F65C-926F-4C72-9586-829AF4A95DC8}" type="pres">
      <dgm:prSet presAssocID="{765ED42D-701B-49CE-A54B-03B6F5118205}" presName="accentRepeatNode" presStyleLbl="solidFgAcc1" presStyleIdx="3" presStyleCnt="6"/>
      <dgm:spPr/>
    </dgm:pt>
    <dgm:pt modelId="{3A74C5E7-2882-4C4E-BA28-BCC9A7CB04B8}" type="pres">
      <dgm:prSet presAssocID="{D4E318DB-1616-401D-B649-9A806286354F}" presName="text_5" presStyleLbl="node1" presStyleIdx="4" presStyleCnt="6">
        <dgm:presLayoutVars>
          <dgm:bulletEnabled val="1"/>
        </dgm:presLayoutVars>
      </dgm:prSet>
      <dgm:spPr/>
    </dgm:pt>
    <dgm:pt modelId="{3E2D4D34-2041-4B09-A12E-EB2F0D781979}" type="pres">
      <dgm:prSet presAssocID="{D4E318DB-1616-401D-B649-9A806286354F}" presName="accent_5" presStyleCnt="0"/>
      <dgm:spPr/>
    </dgm:pt>
    <dgm:pt modelId="{746CCD20-C2FF-401A-BE0F-A9DAA073E3AF}" type="pres">
      <dgm:prSet presAssocID="{D4E318DB-1616-401D-B649-9A806286354F}" presName="accentRepeatNode" presStyleLbl="solidFgAcc1" presStyleIdx="4" presStyleCnt="6"/>
      <dgm:spPr/>
    </dgm:pt>
    <dgm:pt modelId="{D8D0A957-3410-466F-8D18-6B1CD5B2EA17}" type="pres">
      <dgm:prSet presAssocID="{01B06347-98ED-4D69-B312-76BE5717F4BE}" presName="text_6" presStyleLbl="node1" presStyleIdx="5" presStyleCnt="6">
        <dgm:presLayoutVars>
          <dgm:bulletEnabled val="1"/>
        </dgm:presLayoutVars>
      </dgm:prSet>
      <dgm:spPr/>
    </dgm:pt>
    <dgm:pt modelId="{DAD02BAE-F4B3-42CA-836C-E1798A378C2A}" type="pres">
      <dgm:prSet presAssocID="{01B06347-98ED-4D69-B312-76BE5717F4BE}" presName="accent_6" presStyleCnt="0"/>
      <dgm:spPr/>
    </dgm:pt>
    <dgm:pt modelId="{BE34A9E9-1A1B-4907-AFC7-6335B607B1CE}" type="pres">
      <dgm:prSet presAssocID="{01B06347-98ED-4D69-B312-76BE5717F4BE}" presName="accentRepeatNode" presStyleLbl="solidFgAcc1" presStyleIdx="5" presStyleCnt="6"/>
      <dgm:spPr/>
    </dgm:pt>
  </dgm:ptLst>
  <dgm:cxnLst>
    <dgm:cxn modelId="{F5E3DE25-B577-408D-9643-D80D7990DE95}" type="presOf" srcId="{D4E318DB-1616-401D-B649-9A806286354F}" destId="{3A74C5E7-2882-4C4E-BA28-BCC9A7CB04B8}" srcOrd="0" destOrd="0" presId="urn:microsoft.com/office/officeart/2008/layout/VerticalCurvedList#2"/>
    <dgm:cxn modelId="{0930ED40-DA98-4ADF-B9A9-F499DF49328A}" srcId="{969DC3F5-FFCF-4628-9C49-0CF955A63F71}" destId="{D4E318DB-1616-401D-B649-9A806286354F}" srcOrd="4" destOrd="0" parTransId="{953C7784-553E-4A72-9E79-BF7F847B12A8}" sibTransId="{6E4EE620-6341-42D1-84EA-A99D5B036816}"/>
    <dgm:cxn modelId="{6538795D-902F-424B-AF5C-7CB81B5535F1}" type="presOf" srcId="{765ED42D-701B-49CE-A54B-03B6F5118205}" destId="{CA7D4260-CAC7-4EA8-A1FB-2A6BA3AB2FF5}" srcOrd="0" destOrd="0" presId="urn:microsoft.com/office/officeart/2008/layout/VerticalCurvedList#2"/>
    <dgm:cxn modelId="{B1F57972-A667-4B6F-A144-2528173A1842}" srcId="{969DC3F5-FFCF-4628-9C49-0CF955A63F71}" destId="{A23DB97D-8168-4237-B77D-2B68BE8E1E53}" srcOrd="1" destOrd="0" parTransId="{889D7198-6B40-4188-BA2A-94A206DE4A95}" sibTransId="{2897863A-3112-4C49-8696-137A93B4D190}"/>
    <dgm:cxn modelId="{26819F73-6E66-4888-8355-C754160AF8C5}" srcId="{969DC3F5-FFCF-4628-9C49-0CF955A63F71}" destId="{AA4E2953-23A4-45F6-B1CC-4653EA33C191}" srcOrd="2" destOrd="0" parTransId="{011CF3D5-6301-47D1-879F-36E31B0ED589}" sibTransId="{E9031591-99CF-4ABC-88AD-52690EA660E1}"/>
    <dgm:cxn modelId="{38D2AC54-3159-45C2-990A-F1AC745040EE}" srcId="{969DC3F5-FFCF-4628-9C49-0CF955A63F71}" destId="{765ED42D-701B-49CE-A54B-03B6F5118205}" srcOrd="3" destOrd="0" parTransId="{955491FC-30DA-446B-9D13-F2828EF4E5C0}" sibTransId="{57D2E565-3F8F-4DCE-9909-5F215F4394FC}"/>
    <dgm:cxn modelId="{C776AE58-5FFC-462B-8F65-3E644EB2E889}" srcId="{969DC3F5-FFCF-4628-9C49-0CF955A63F71}" destId="{01B06347-98ED-4D69-B312-76BE5717F4BE}" srcOrd="5" destOrd="0" parTransId="{40B6EFFD-DF5F-4FC2-9050-585F90F14DF4}" sibTransId="{61BA75AB-BDE0-4BB5-A35B-575F1893C84A}"/>
    <dgm:cxn modelId="{D85B677C-75C4-4FBE-A90F-8F382214A901}" type="presOf" srcId="{01B06347-98ED-4D69-B312-76BE5717F4BE}" destId="{D8D0A957-3410-466F-8D18-6B1CD5B2EA17}" srcOrd="0" destOrd="0" presId="urn:microsoft.com/office/officeart/2008/layout/VerticalCurvedList#2"/>
    <dgm:cxn modelId="{0634EA87-F80C-4C05-B52A-69ADCF3715F0}" type="presOf" srcId="{BC66DEFF-1632-4D08-83DB-4DEA7ED479F9}" destId="{8BE70C21-E52A-4CDF-86A7-9778EE69EFB1}" srcOrd="0" destOrd="0" presId="urn:microsoft.com/office/officeart/2008/layout/VerticalCurvedList#2"/>
    <dgm:cxn modelId="{3C96C6B1-4E87-4DD6-89AE-B6306E188548}" srcId="{969DC3F5-FFCF-4628-9C49-0CF955A63F71}" destId="{BC66DEFF-1632-4D08-83DB-4DEA7ED479F9}" srcOrd="0" destOrd="0" parTransId="{99C06F38-2E27-40F1-AA13-ED66652615BB}" sibTransId="{355B4E47-D6C8-4AE5-8226-99075ACB659C}"/>
    <dgm:cxn modelId="{E1A1B5B5-C2A0-4539-ABC4-831C539086C0}" type="presOf" srcId="{969DC3F5-FFCF-4628-9C49-0CF955A63F71}" destId="{8682E217-6054-4191-8FBA-E4AE2F5B596E}" srcOrd="0" destOrd="0" presId="urn:microsoft.com/office/officeart/2008/layout/VerticalCurvedList#2"/>
    <dgm:cxn modelId="{4B50EEBB-E66F-4C2D-9818-FAACE5BED0B0}" type="presOf" srcId="{AA4E2953-23A4-45F6-B1CC-4653EA33C191}" destId="{DCB34D92-A3CA-438F-A80D-0FE4FA1C86E4}" srcOrd="0" destOrd="0" presId="urn:microsoft.com/office/officeart/2008/layout/VerticalCurvedList#2"/>
    <dgm:cxn modelId="{C411B2D8-E6FA-43D7-9396-C2EA8B5B83E7}" type="presOf" srcId="{355B4E47-D6C8-4AE5-8226-99075ACB659C}" destId="{ED28BA54-AC82-4A6F-BE30-AA25E7B1C5B8}" srcOrd="0" destOrd="0" presId="urn:microsoft.com/office/officeart/2008/layout/VerticalCurvedList#2"/>
    <dgm:cxn modelId="{5499DFFE-1B72-4B24-8570-2F1BBAFB8DC3}" type="presOf" srcId="{A23DB97D-8168-4237-B77D-2B68BE8E1E53}" destId="{3864E7E4-4648-4526-A980-83FE5FE0F45E}" srcOrd="0" destOrd="0" presId="urn:microsoft.com/office/officeart/2008/layout/VerticalCurvedList#2"/>
    <dgm:cxn modelId="{F911E667-702D-459F-BB60-112F8E74F9F7}" type="presParOf" srcId="{8682E217-6054-4191-8FBA-E4AE2F5B596E}" destId="{D71FD251-9640-4FA4-990A-E75F68114323}" srcOrd="0" destOrd="0" presId="urn:microsoft.com/office/officeart/2008/layout/VerticalCurvedList#2"/>
    <dgm:cxn modelId="{9D4BB597-89B2-4270-B54D-25F8453F9325}" type="presParOf" srcId="{D71FD251-9640-4FA4-990A-E75F68114323}" destId="{1A081858-C8CE-4B79-90ED-6E73C827DAEB}" srcOrd="0" destOrd="0" presId="urn:microsoft.com/office/officeart/2008/layout/VerticalCurvedList#2"/>
    <dgm:cxn modelId="{B781E249-9A20-42E2-9127-E76A5C19DD9B}" type="presParOf" srcId="{1A081858-C8CE-4B79-90ED-6E73C827DAEB}" destId="{4D718AE4-54E6-4514-AE0F-4DEC0E8228AF}" srcOrd="0" destOrd="0" presId="urn:microsoft.com/office/officeart/2008/layout/VerticalCurvedList#2"/>
    <dgm:cxn modelId="{B4F34F9A-9328-4594-BBCE-74BFB97C630D}" type="presParOf" srcId="{1A081858-C8CE-4B79-90ED-6E73C827DAEB}" destId="{ED28BA54-AC82-4A6F-BE30-AA25E7B1C5B8}" srcOrd="1" destOrd="0" presId="urn:microsoft.com/office/officeart/2008/layout/VerticalCurvedList#2"/>
    <dgm:cxn modelId="{94BEC77D-15B9-43E5-AB73-2BE21E72DB29}" type="presParOf" srcId="{1A081858-C8CE-4B79-90ED-6E73C827DAEB}" destId="{C7A88F8A-87E5-4AF1-BED3-AD3618CA6642}" srcOrd="2" destOrd="0" presId="urn:microsoft.com/office/officeart/2008/layout/VerticalCurvedList#2"/>
    <dgm:cxn modelId="{9ACEDE79-BDE6-44E0-8F62-E4E7DF0FA1ED}" type="presParOf" srcId="{1A081858-C8CE-4B79-90ED-6E73C827DAEB}" destId="{AD582617-7393-40D4-8C9D-A59374BBB319}" srcOrd="3" destOrd="0" presId="urn:microsoft.com/office/officeart/2008/layout/VerticalCurvedList#2"/>
    <dgm:cxn modelId="{701350A0-2B76-494C-A19F-2900D3AF9738}" type="presParOf" srcId="{D71FD251-9640-4FA4-990A-E75F68114323}" destId="{8BE70C21-E52A-4CDF-86A7-9778EE69EFB1}" srcOrd="1" destOrd="0" presId="urn:microsoft.com/office/officeart/2008/layout/VerticalCurvedList#2"/>
    <dgm:cxn modelId="{CBA8C130-56FA-4D0D-A0F0-7F853DDD969F}" type="presParOf" srcId="{D71FD251-9640-4FA4-990A-E75F68114323}" destId="{67E34ED1-7213-40B7-A6E6-B178976DA9EA}" srcOrd="2" destOrd="0" presId="urn:microsoft.com/office/officeart/2008/layout/VerticalCurvedList#2"/>
    <dgm:cxn modelId="{55FBA083-1F60-4EA2-89BC-ACECF63A95C8}" type="presParOf" srcId="{67E34ED1-7213-40B7-A6E6-B178976DA9EA}" destId="{34F9CDC6-485D-41F7-84C7-A306A8ED9888}" srcOrd="0" destOrd="0" presId="urn:microsoft.com/office/officeart/2008/layout/VerticalCurvedList#2"/>
    <dgm:cxn modelId="{D54B2A5C-0BF5-486B-BEEF-6C374E10250C}" type="presParOf" srcId="{D71FD251-9640-4FA4-990A-E75F68114323}" destId="{3864E7E4-4648-4526-A980-83FE5FE0F45E}" srcOrd="3" destOrd="0" presId="urn:microsoft.com/office/officeart/2008/layout/VerticalCurvedList#2"/>
    <dgm:cxn modelId="{5AD63224-8C42-4916-8094-A7A0F277B2E6}" type="presParOf" srcId="{D71FD251-9640-4FA4-990A-E75F68114323}" destId="{682F9A7C-2442-4917-8966-998999D88A16}" srcOrd="4" destOrd="0" presId="urn:microsoft.com/office/officeart/2008/layout/VerticalCurvedList#2"/>
    <dgm:cxn modelId="{C0AAE41A-7D36-4366-BFC7-60EEBC036BF3}" type="presParOf" srcId="{682F9A7C-2442-4917-8966-998999D88A16}" destId="{67A0D5C6-9593-4056-AC03-682FA5BAA012}" srcOrd="0" destOrd="0" presId="urn:microsoft.com/office/officeart/2008/layout/VerticalCurvedList#2"/>
    <dgm:cxn modelId="{0BE8F287-B041-41A1-84E9-66A589B65F9A}" type="presParOf" srcId="{D71FD251-9640-4FA4-990A-E75F68114323}" destId="{DCB34D92-A3CA-438F-A80D-0FE4FA1C86E4}" srcOrd="5" destOrd="0" presId="urn:microsoft.com/office/officeart/2008/layout/VerticalCurvedList#2"/>
    <dgm:cxn modelId="{4832D803-DC1A-4E22-9F73-874272E9DD97}" type="presParOf" srcId="{D71FD251-9640-4FA4-990A-E75F68114323}" destId="{B5257AC4-2DE0-4FF5-B9D9-4F36A072C7B0}" srcOrd="6" destOrd="0" presId="urn:microsoft.com/office/officeart/2008/layout/VerticalCurvedList#2"/>
    <dgm:cxn modelId="{F0944D88-1300-4BC2-9AAC-DF0943717279}" type="presParOf" srcId="{B5257AC4-2DE0-4FF5-B9D9-4F36A072C7B0}" destId="{B3A1DA42-E389-4131-A0C7-889016ABBF7E}" srcOrd="0" destOrd="0" presId="urn:microsoft.com/office/officeart/2008/layout/VerticalCurvedList#2"/>
    <dgm:cxn modelId="{E870C1E1-0538-4974-9DDB-E34FDDA4689F}" type="presParOf" srcId="{D71FD251-9640-4FA4-990A-E75F68114323}" destId="{CA7D4260-CAC7-4EA8-A1FB-2A6BA3AB2FF5}" srcOrd="7" destOrd="0" presId="urn:microsoft.com/office/officeart/2008/layout/VerticalCurvedList#2"/>
    <dgm:cxn modelId="{C288AEA3-A6D4-4FB3-83ED-E9B742835239}" type="presParOf" srcId="{D71FD251-9640-4FA4-990A-E75F68114323}" destId="{41A7B703-E148-4832-9E8F-B62BBF026BA6}" srcOrd="8" destOrd="0" presId="urn:microsoft.com/office/officeart/2008/layout/VerticalCurvedList#2"/>
    <dgm:cxn modelId="{A6D608CA-DE40-4488-8537-7D02A9361D85}" type="presParOf" srcId="{41A7B703-E148-4832-9E8F-B62BBF026BA6}" destId="{6445F65C-926F-4C72-9586-829AF4A95DC8}" srcOrd="0" destOrd="0" presId="urn:microsoft.com/office/officeart/2008/layout/VerticalCurvedList#2"/>
    <dgm:cxn modelId="{24B38832-AB49-421A-A9CC-D6E3BF8E60F1}" type="presParOf" srcId="{D71FD251-9640-4FA4-990A-E75F68114323}" destId="{3A74C5E7-2882-4C4E-BA28-BCC9A7CB04B8}" srcOrd="9" destOrd="0" presId="urn:microsoft.com/office/officeart/2008/layout/VerticalCurvedList#2"/>
    <dgm:cxn modelId="{2358E6C1-FD09-4EFE-8E9C-80C5F3AC064B}" type="presParOf" srcId="{D71FD251-9640-4FA4-990A-E75F68114323}" destId="{3E2D4D34-2041-4B09-A12E-EB2F0D781979}" srcOrd="10" destOrd="0" presId="urn:microsoft.com/office/officeart/2008/layout/VerticalCurvedList#2"/>
    <dgm:cxn modelId="{65B57E75-6183-4168-85C2-1491C4B17048}" type="presParOf" srcId="{3E2D4D34-2041-4B09-A12E-EB2F0D781979}" destId="{746CCD20-C2FF-401A-BE0F-A9DAA073E3AF}" srcOrd="0" destOrd="0" presId="urn:microsoft.com/office/officeart/2008/layout/VerticalCurvedList#2"/>
    <dgm:cxn modelId="{A58324E4-F418-4B46-896A-0B84511947FC}" type="presParOf" srcId="{D71FD251-9640-4FA4-990A-E75F68114323}" destId="{D8D0A957-3410-466F-8D18-6B1CD5B2EA17}" srcOrd="11" destOrd="0" presId="urn:microsoft.com/office/officeart/2008/layout/VerticalCurvedList#2"/>
    <dgm:cxn modelId="{5E413D46-3BD2-40EA-8AE4-149A5B03D363}" type="presParOf" srcId="{D71FD251-9640-4FA4-990A-E75F68114323}" destId="{DAD02BAE-F4B3-42CA-836C-E1798A378C2A}" srcOrd="12" destOrd="0" presId="urn:microsoft.com/office/officeart/2008/layout/VerticalCurvedList#2"/>
    <dgm:cxn modelId="{A8828975-CDC8-4B53-BF7B-848F661A5061}" type="presParOf" srcId="{DAD02BAE-F4B3-42CA-836C-E1798A378C2A}" destId="{BE34A9E9-1A1B-4907-AFC7-6335B607B1C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609805" cy="5092148"/>
        <a:chOff x="0" y="0"/>
        <a:chExt cx="7609805" cy="5092148"/>
      </a:xfrm>
    </dsp:grpSpPr>
    <dsp:sp modelId="{ED28BA54-AC82-4A6F-BE30-AA25E7B1C5B8}">
      <dsp:nvSpPr>
        <dsp:cNvPr id="4" name="Block Arc 3"/>
        <dsp:cNvSpPr/>
      </dsp:nvSpPr>
      <dsp:spPr bwMode="white">
        <a:xfrm>
          <a:off x="-5698739" y="-893849"/>
          <a:ext cx="6879847" cy="6879847"/>
        </a:xfrm>
        <a:prstGeom prst="blockArc">
          <a:avLst>
            <a:gd name="adj1" fmla="val 18900000"/>
            <a:gd name="adj2" fmla="val 2700000"/>
            <a:gd name="adj3" fmla="val 263"/>
          </a:avLst>
        </a:prstGeom>
        <a:sp3d prstMaterial="matte"/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-5698739" y="-893849"/>
        <a:ext cx="6879847" cy="6879847"/>
      </dsp:txXfrm>
    </dsp:sp>
    <dsp:sp modelId="{8BE70C21-E52A-4CDF-86A7-9778EE69EFB1}">
      <dsp:nvSpPr>
        <dsp:cNvPr id="7" name="Rectangles 6"/>
        <dsp:cNvSpPr/>
      </dsp:nvSpPr>
      <dsp:spPr bwMode="white">
        <a:xfrm>
          <a:off x="480190" y="268153"/>
          <a:ext cx="712961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</a:p>
      </dsp:txBody>
      <dsp:txXfrm>
        <a:off x="480190" y="268153"/>
        <a:ext cx="7129615" cy="536101"/>
      </dsp:txXfrm>
    </dsp:sp>
    <dsp:sp modelId="{34F9CDC6-485D-41F7-84C7-A306A8ED9888}">
      <dsp:nvSpPr>
        <dsp:cNvPr id="8" name="Oval 7"/>
        <dsp:cNvSpPr/>
      </dsp:nvSpPr>
      <dsp:spPr bwMode="white">
        <a:xfrm>
          <a:off x="145126" y="20114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5126" y="201140"/>
        <a:ext cx="670127" cy="670127"/>
      </dsp:txXfrm>
    </dsp:sp>
    <dsp:sp modelId="{3864E7E4-4648-4526-A980-83FE5FE0F45E}">
      <dsp:nvSpPr>
        <dsp:cNvPr id="9" name="Rectangles 8"/>
        <dsp:cNvSpPr/>
      </dsp:nvSpPr>
      <dsp:spPr bwMode="white">
        <a:xfrm>
          <a:off x="921170" y="1072203"/>
          <a:ext cx="668863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database </a:t>
          </a:r>
          <a:r>
            <a:rPr lang="en-US" sz="2000" b="0" i="0" dirty="0" err="1"/>
            <a:t>và</a:t>
          </a:r>
          <a:r>
            <a:rPr lang="en-US" sz="2000" b="0" i="0" dirty="0"/>
            <a:t> </a:t>
          </a:r>
          <a:r>
            <a:rPr lang="en-US" sz="2000" b="0" i="0" dirty="0" err="1"/>
            <a:t>tạo</a:t>
          </a:r>
          <a:r>
            <a:rPr lang="en-US" sz="2000" b="0" i="0" dirty="0"/>
            <a:t> </a:t>
          </a:r>
          <a:r>
            <a:rPr lang="en-US" sz="2000" b="0" i="0" dirty="0" err="1"/>
            <a:t>dữ</a:t>
          </a:r>
          <a:r>
            <a:rPr lang="en-US" sz="2000" b="0" i="0" dirty="0"/>
            <a:t> </a:t>
          </a:r>
          <a:r>
            <a:rPr lang="en-US" sz="2000" b="0" i="0" dirty="0" err="1"/>
            <a:t>liệu</a:t>
          </a:r>
          <a:r>
            <a:rPr lang="en-US" sz="2000" b="0" i="0" dirty="0"/>
            <a:t> ODS</a:t>
          </a:r>
        </a:p>
      </dsp:txBody>
      <dsp:txXfrm>
        <a:off x="921170" y="1072203"/>
        <a:ext cx="6688635" cy="536101"/>
      </dsp:txXfrm>
    </dsp:sp>
    <dsp:sp modelId="{67A0D5C6-9593-4056-AC03-682FA5BAA012}">
      <dsp:nvSpPr>
        <dsp:cNvPr id="10" name="Oval 9"/>
        <dsp:cNvSpPr/>
      </dsp:nvSpPr>
      <dsp:spPr bwMode="white">
        <a:xfrm>
          <a:off x="586106" y="100519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3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86106" y="1005190"/>
        <a:ext cx="670127" cy="670127"/>
      </dsp:txXfrm>
    </dsp:sp>
    <dsp:sp modelId="{DCB34D92-A3CA-438F-A80D-0FE4FA1C86E4}">
      <dsp:nvSpPr>
        <dsp:cNvPr id="11" name="Rectangles 10"/>
        <dsp:cNvSpPr/>
      </dsp:nvSpPr>
      <dsp:spPr bwMode="white">
        <a:xfrm>
          <a:off x="1122819" y="1876253"/>
          <a:ext cx="6486986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/>
            <a:t>Thiết</a:t>
          </a:r>
          <a:r>
            <a:rPr lang="en-US" sz="2000" b="0" i="0" dirty="0"/>
            <a:t> </a:t>
          </a:r>
          <a:r>
            <a:rPr lang="en-US" sz="2000" b="0" i="0" dirty="0" err="1"/>
            <a:t>kế</a:t>
          </a:r>
          <a:r>
            <a:rPr lang="en-US" sz="2000" b="0" i="0" dirty="0"/>
            <a:t> data warehouse</a:t>
          </a:r>
        </a:p>
      </dsp:txBody>
      <dsp:txXfrm>
        <a:off x="1122819" y="1876253"/>
        <a:ext cx="6486986" cy="536101"/>
      </dsp:txXfrm>
    </dsp:sp>
    <dsp:sp modelId="{B3A1DA42-E389-4131-A0C7-889016ABBF7E}">
      <dsp:nvSpPr>
        <dsp:cNvPr id="12" name="Oval 11"/>
        <dsp:cNvSpPr/>
      </dsp:nvSpPr>
      <dsp:spPr bwMode="white">
        <a:xfrm>
          <a:off x="787755" y="180924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4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787755" y="1809240"/>
        <a:ext cx="670127" cy="670127"/>
      </dsp:txXfrm>
    </dsp:sp>
    <dsp:sp modelId="{CA7D4260-CAC7-4EA8-A1FB-2A6BA3AB2FF5}">
      <dsp:nvSpPr>
        <dsp:cNvPr id="13" name="Rectangles 12"/>
        <dsp:cNvSpPr/>
      </dsp:nvSpPr>
      <dsp:spPr bwMode="white">
        <a:xfrm>
          <a:off x="1122819" y="2679794"/>
          <a:ext cx="6486986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/>
            <a:t>ETL</a:t>
          </a:r>
        </a:p>
      </dsp:txBody>
      <dsp:txXfrm>
        <a:off x="1122819" y="2679794"/>
        <a:ext cx="6486986" cy="536101"/>
      </dsp:txXfrm>
    </dsp:sp>
    <dsp:sp modelId="{6445F65C-926F-4C72-9586-829AF4A95DC8}">
      <dsp:nvSpPr>
        <dsp:cNvPr id="14" name="Oval 13"/>
        <dsp:cNvSpPr/>
      </dsp:nvSpPr>
      <dsp:spPr bwMode="white">
        <a:xfrm>
          <a:off x="787755" y="261278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5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787755" y="2612781"/>
        <a:ext cx="670127" cy="670127"/>
      </dsp:txXfrm>
    </dsp:sp>
    <dsp:sp modelId="{3A74C5E7-2882-4C4E-BA28-BCC9A7CB04B8}">
      <dsp:nvSpPr>
        <dsp:cNvPr id="15" name="Rectangles 14"/>
        <dsp:cNvSpPr/>
      </dsp:nvSpPr>
      <dsp:spPr bwMode="white">
        <a:xfrm>
          <a:off x="921170" y="3483844"/>
          <a:ext cx="668863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6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/>
            <a:t>Power BI</a:t>
          </a:r>
        </a:p>
      </dsp:txBody>
      <dsp:txXfrm>
        <a:off x="921170" y="3483844"/>
        <a:ext cx="6688635" cy="536101"/>
      </dsp:txXfrm>
    </dsp:sp>
    <dsp:sp modelId="{746CCD20-C2FF-401A-BE0F-A9DAA073E3AF}">
      <dsp:nvSpPr>
        <dsp:cNvPr id="16" name="Oval 15"/>
        <dsp:cNvSpPr/>
      </dsp:nvSpPr>
      <dsp:spPr bwMode="white">
        <a:xfrm>
          <a:off x="586106" y="341683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6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86106" y="3416831"/>
        <a:ext cx="670127" cy="670127"/>
      </dsp:txXfrm>
    </dsp:sp>
    <dsp:sp modelId="{D8D0A957-3410-466F-8D18-6B1CD5B2EA17}">
      <dsp:nvSpPr>
        <dsp:cNvPr id="17" name="Rectangles 16"/>
        <dsp:cNvSpPr/>
      </dsp:nvSpPr>
      <dsp:spPr bwMode="white">
        <a:xfrm>
          <a:off x="480190" y="4287894"/>
          <a:ext cx="712961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000" b="0" i="0"/>
        </a:p>
      </dsp:txBody>
      <dsp:txXfrm>
        <a:off x="480190" y="4287894"/>
        <a:ext cx="7129615" cy="536101"/>
      </dsp:txXfrm>
    </dsp:sp>
    <dsp:sp modelId="{BE34A9E9-1A1B-4907-AFC7-6335B607B1CE}">
      <dsp:nvSpPr>
        <dsp:cNvPr id="18" name="Oval 17"/>
        <dsp:cNvSpPr/>
      </dsp:nvSpPr>
      <dsp:spPr bwMode="white">
        <a:xfrm>
          <a:off x="145126" y="422088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5126" y="4220881"/>
        <a:ext cx="670127" cy="670127"/>
      </dsp:txXfrm>
    </dsp:sp>
    <dsp:sp modelId="{4D718AE4-54E6-4514-AE0F-4DEC0E8228AF}">
      <dsp:nvSpPr>
        <dsp:cNvPr id="3" name="Rectangles 2" hidden="1"/>
        <dsp:cNvSpPr/>
      </dsp:nvSpPr>
      <dsp:spPr bwMode="white">
        <a:xfrm>
          <a:off x="142850" y="10840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42850" y="108409"/>
        <a:ext cx="36000" cy="36000"/>
      </dsp:txXfrm>
    </dsp:sp>
    <dsp:sp modelId="{C7A88F8A-87E5-4AF1-BED3-AD3618CA6642}">
      <dsp:nvSpPr>
        <dsp:cNvPr id="5" name="Rectangles 4" hidden="1"/>
        <dsp:cNvSpPr/>
      </dsp:nvSpPr>
      <dsp:spPr bwMode="white">
        <a:xfrm>
          <a:off x="1145108" y="2528074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145108" y="2528074"/>
        <a:ext cx="36000" cy="36000"/>
      </dsp:txXfrm>
    </dsp:sp>
    <dsp:sp modelId="{AD582617-7393-40D4-8C9D-A59374BBB319}">
      <dsp:nvSpPr>
        <dsp:cNvPr id="6" name="Rectangles 5" hidden="1"/>
        <dsp:cNvSpPr/>
      </dsp:nvSpPr>
      <dsp:spPr bwMode="white">
        <a:xfrm>
          <a:off x="142850" y="494773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42850" y="494773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CA19-63F0-472A-B760-6348F3BD0BF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6D59-0EC1-4A81-B8B1-B3FBC9E1FC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9785-3943-446D-B78A-E6B901B9DE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6CD-530D-4556-BBBB-0531C0514CA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D2E-C9A4-4600-B684-57670EDD691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B4D6-50B3-4213-9775-AA6E5BF205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0D57-1289-4C02-9EEF-C8570F57B2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352-848A-4480-8D55-03A556BE99C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9FAB-6DB6-4227-A73A-A8A0B53312E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26C-39BF-4523-B808-B4744A603E2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66CD-F691-4D25-84EB-2452953BECE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51B9-23F2-49B5-9A23-F37F5C85823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0A32-851E-4462-99F1-E65A7F867A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28CF-E86E-4460-8BED-F08ABE0CEF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GIF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ODS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)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1-n: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2 </a:t>
            </a:r>
            <a:r>
              <a:rPr lang="en-GB" dirty="0" err="1"/>
              <a:t>bảng</a:t>
            </a:r>
            <a:r>
              <a:rPr lang="en-GB" dirty="0"/>
              <a:t>,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1 </a:t>
            </a:r>
            <a:r>
              <a:rPr lang="en-GB" dirty="0" err="1"/>
              <a:t>hàng</a:t>
            </a:r>
            <a:r>
              <a:rPr lang="en-GB" dirty="0"/>
              <a:t> (row)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(row)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.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n-n: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2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1 </a:t>
            </a:r>
            <a:r>
              <a:rPr lang="en-GB" dirty="0" err="1"/>
              <a:t>hàng</a:t>
            </a:r>
            <a:r>
              <a:rPr lang="en-GB" dirty="0"/>
              <a:t> (row)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0, 1,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(row)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kia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ngược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.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1-1: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(row)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hàng</a:t>
            </a:r>
            <a:r>
              <a:rPr lang="en-US" dirty="0"/>
              <a:t> (row)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còn </a:t>
            </a:r>
            <a:r>
              <a:rPr lang="en-US" dirty="0" err="1"/>
              <a:t>lại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(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):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tồn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(row)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(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cha con, self relationship)</a:t>
            </a:r>
            <a:endParaRPr lang="en-GB" dirty="0"/>
          </a:p>
          <a:p>
            <a:pPr lvl="1"/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ODS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)</a:t>
            </a:r>
            <a:endParaRPr lang="en-US" dirty="0"/>
          </a:p>
          <a:p>
            <a:pPr lvl="1"/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96" y="3698643"/>
            <a:ext cx="4039335" cy="21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49" y="1458592"/>
            <a:ext cx="4278171" cy="18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083"/>
          <a:stretch>
            <a:fillRect/>
          </a:stretch>
        </p:blipFill>
        <p:spPr bwMode="auto">
          <a:xfrm>
            <a:off x="7027471" y="3412437"/>
            <a:ext cx="2824596" cy="27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65" y="1138351"/>
            <a:ext cx="4988223" cy="206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2960" y="3329311"/>
            <a:ext cx="749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1250" y="5676407"/>
            <a:ext cx="749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0796" y="3185354"/>
            <a:ext cx="749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50795" y="5972152"/>
            <a:ext cx="1152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Tạo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cho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ODS (1) 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procedure insert, update, delete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liêu</a:t>
            </a:r>
            <a:endParaRPr lang="vi-V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5" y="1407751"/>
            <a:ext cx="10567373" cy="42587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Tạo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cho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ODS (2) 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while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28" y="1418222"/>
            <a:ext cx="830580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Tạo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cho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ODS (2) 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957" y="870898"/>
            <a:ext cx="1112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vi-V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54" y="1349963"/>
            <a:ext cx="7243902" cy="30560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DWH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 warehouse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644110" y="1620196"/>
            <a:ext cx="8769782" cy="8440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644110" y="2584717"/>
            <a:ext cx="8769782" cy="844062"/>
          </a:xfrm>
          <a:prstGeom prst="roundRect">
            <a:avLst/>
          </a:prstGeom>
          <a:solidFill>
            <a:srgbClr val="00B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Dimension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26111" y="3527861"/>
            <a:ext cx="8769782" cy="844062"/>
          </a:xfrm>
          <a:prstGeom prst="roundRect">
            <a:avLst/>
          </a:prstGeom>
          <a:solidFill>
            <a:srgbClr val="1EA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Fact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170107" y="1419404"/>
            <a:ext cx="600701" cy="576148"/>
          </a:xfrm>
          <a:prstGeom prst="diamond">
            <a:avLst/>
          </a:prstGeom>
          <a:solidFill>
            <a:srgbClr val="0053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183954" y="2390744"/>
            <a:ext cx="600701" cy="576148"/>
          </a:xfrm>
          <a:prstGeom prst="diamond">
            <a:avLst/>
          </a:prstGeom>
          <a:solidFill>
            <a:srgbClr val="0091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1183954" y="3362084"/>
            <a:ext cx="600701" cy="576148"/>
          </a:xfrm>
          <a:prstGeom prst="diamond">
            <a:avLst/>
          </a:prstGeom>
          <a:solidFill>
            <a:srgbClr val="1783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DWH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Dimension </a:t>
            </a:r>
            <a:r>
              <a:rPr lang="en-US" dirty="0" err="1"/>
              <a:t>và</a:t>
            </a:r>
            <a:r>
              <a:rPr lang="en-US" dirty="0"/>
              <a:t> Fact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Dimension: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Fact: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DWH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49" y="1016201"/>
            <a:ext cx="10923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bông</a:t>
            </a:r>
            <a:r>
              <a:rPr lang="en-US" dirty="0"/>
              <a:t> </a:t>
            </a:r>
            <a:r>
              <a:rPr lang="en-US" dirty="0" err="1"/>
              <a:t>tuyết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200" y="1825625"/>
          <a:ext cx="10722735" cy="4016174"/>
        </p:xfrm>
        <a:graphic>
          <a:graphicData uri="http://schemas.openxmlformats.org/drawingml/2006/table">
            <a:tbl>
              <a:tblPr/>
              <a:tblGrid>
                <a:gridCol w="5602310"/>
                <a:gridCol w="5120425"/>
              </a:tblGrid>
              <a:tr h="38552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Lược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Lược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bông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</a:tr>
              <a:tr h="29823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dimension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dimension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25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Cải tiến hiệu năng truy vấn với các dữ liệu thường sử dụng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- 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Ít bảng và cấu trúc đơn giản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- 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Xử lý truy vấn đơn giản trên khía cạnh sử dụng join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Kích thước bảng dimension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nhỏ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Dễ bảo trì (tránh dư thừa)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Cho phép các truy vấn phức tạp với các chiều phức tạp, nhiều mức phân lớp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Dễ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cấp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55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Nhược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Trong một số trường hợp có sự dư thừa lớn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Nhược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Số lớn các bảng cần được quản lý</a:t>
                      </a:r>
                      <a:endParaRPr lang="vi-V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  <a:r>
                        <a:rPr lang="vi-V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ấn có thể cần kết nối nhiều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bảng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 DWH (4)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dimension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cáo</a:t>
            </a:r>
            <a:endParaRPr lang="en-US" sz="1800" dirty="0">
              <a:effectLst/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nào</a:t>
            </a:r>
            <a:endParaRPr lang="en-US" sz="1800" dirty="0">
              <a:effectLst/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lược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bông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tuyết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xem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dimension</a:t>
            </a:r>
            <a:endParaRPr lang="en-US" sz="1800" dirty="0">
              <a:effectLst/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Fact</a:t>
            </a:r>
            <a:endParaRPr lang="en-US" sz="1800" dirty="0">
              <a:effectLst/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Xem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gộp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fact</a:t>
            </a:r>
            <a:endParaRPr lang="en-US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charset="0"/>
                <a:cs typeface="Times New Roman" panose="02020603050405020304" pitchFamily="18" charset="0"/>
              </a:rPr>
              <a:t> dimension</a:t>
            </a:r>
            <a:endParaRPr lang="en-US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48" y="2070123"/>
            <a:ext cx="3343904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ETL</a:t>
            </a:r>
            <a:endParaRPr lang="en-US" dirty="0"/>
          </a:p>
          <a:p>
            <a:pPr lvl="2"/>
            <a:endParaRPr lang="vi-V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930331" y="1683815"/>
            <a:ext cx="8769782" cy="8440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(Extract)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948111" y="2648336"/>
            <a:ext cx="8769782" cy="844062"/>
          </a:xfrm>
          <a:prstGeom prst="roundRect">
            <a:avLst/>
          </a:prstGeom>
          <a:solidFill>
            <a:srgbClr val="00B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(Transform)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930112" y="3591480"/>
            <a:ext cx="8769782" cy="844062"/>
          </a:xfrm>
          <a:prstGeom prst="roundRect">
            <a:avLst/>
          </a:prstGeom>
          <a:solidFill>
            <a:srgbClr val="1EA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(Load)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1474108" y="1483023"/>
            <a:ext cx="600701" cy="576148"/>
          </a:xfrm>
          <a:prstGeom prst="diamond">
            <a:avLst/>
          </a:prstGeom>
          <a:solidFill>
            <a:srgbClr val="0053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1487955" y="2454363"/>
            <a:ext cx="600701" cy="576148"/>
          </a:xfrm>
          <a:prstGeom prst="diamond">
            <a:avLst/>
          </a:prstGeom>
          <a:solidFill>
            <a:srgbClr val="0091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487955" y="3425703"/>
            <a:ext cx="600701" cy="576148"/>
          </a:xfrm>
          <a:prstGeom prst="diamond">
            <a:avLst/>
          </a:prstGeom>
          <a:solidFill>
            <a:srgbClr val="1783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851" y="2125015"/>
            <a:ext cx="8002073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Project - Xây dựng database, data warehouse, ETL, Power BI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003" y="3567889"/>
            <a:ext cx="5367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Trình bày: Tạ Minh Tùng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SĐT: 0354.610.796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710" y="9969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charset="0"/>
                <a:cs typeface="Calibri" panose="020F0502020204030204" charset="0"/>
              </a:rPr>
              <a:t>Extract – Transform- Load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73" y="1496273"/>
            <a:ext cx="10001636" cy="42124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6710" y="9969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charset="0"/>
                <a:cs typeface="Calibri" panose="020F0502020204030204" charset="0"/>
              </a:rPr>
              <a:t>Control Flow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10" y="1506193"/>
            <a:ext cx="8305044" cy="40155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6710" y="9969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charset="0"/>
                <a:cs typeface="Calibri" panose="020F0502020204030204" charset="0"/>
              </a:rPr>
              <a:t>Data Flow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0" y="1407751"/>
            <a:ext cx="8010659" cy="42293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khối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73" y="1799477"/>
            <a:ext cx="68770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Power BI 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89" y="1320092"/>
            <a:ext cx="9986820" cy="46987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72" y="1696061"/>
            <a:ext cx="3301313" cy="1870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82" y="3889398"/>
            <a:ext cx="3117990" cy="197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82" y="1696060"/>
            <a:ext cx="3117990" cy="1866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471" y="3815415"/>
            <a:ext cx="3301313" cy="21028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785" y="1653269"/>
            <a:ext cx="3093214" cy="2032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274" y="4109620"/>
            <a:ext cx="31337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73045" cy="24038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 Analysis Expressions (DAX)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(Aggregation functions):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…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(Date and time functions):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Hàm</a:t>
            </a:r>
            <a:r>
              <a:rPr lang="en-US" dirty="0"/>
              <a:t> filter (Filter functions):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Hàm</a:t>
            </a:r>
            <a:r>
              <a:rPr lang="en-US" dirty="0"/>
              <a:t> logic (logic functions):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từ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(Relationship functions):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 (4)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73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sum, product, average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Table 15"/>
          <p:cNvGraphicFramePr>
            <a:graphicFrameLocks noGrp="1"/>
          </p:cNvGraphicFramePr>
          <p:nvPr/>
        </p:nvGraphicFramePr>
        <p:xfrm>
          <a:off x="606287" y="1446553"/>
          <a:ext cx="1074751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42"/>
                <a:gridCol w="73734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charset="0"/>
                          <a:cs typeface="Calibri" panose="020F0502020204030204" charset="0"/>
                        </a:rPr>
                        <a:t>Hàm</a:t>
                      </a:r>
                      <a:endParaRPr lang="en-US"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endParaRPr lang="vi-V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charset="0"/>
                        <a:ea typeface="+mn-ea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SUMX(&lt;table&gt;, &lt;expression&gt;)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Trả về tổng của một biểu thức được đánh giá cho mỗi hàng trong bảng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PRODUCTX(&lt;table&gt;, &lt;expression&gt;)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Trả về tích của một biểu thức được đánh giá cho mỗi hàng trong bảng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AVERAGE(&lt;column&gt;)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AVERAGEA(&lt;column&gt;)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AVERAGEX(&lt;table&gt;,&lt;expression&gt;)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Tính giá trị trung bình (trung bình cộng) của một tập hợp các biểu thức được đánh giá trên một bảng</a:t>
                      </a:r>
                      <a:endParaRPr lang="vi-VN" sz="1800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 (5)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73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đếm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Table 15"/>
          <p:cNvGraphicFramePr>
            <a:graphicFrameLocks noGrp="1"/>
          </p:cNvGraphicFramePr>
          <p:nvPr/>
        </p:nvGraphicFramePr>
        <p:xfrm>
          <a:off x="606287" y="1446553"/>
          <a:ext cx="10747513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42"/>
                <a:gridCol w="73734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charset="0"/>
                          <a:cs typeface="Calibri" panose="020F0502020204030204" charset="0"/>
                        </a:rPr>
                        <a:t>Hàm</a:t>
                      </a:r>
                      <a:endParaRPr lang="en-US"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COUNT(&lt;column&gt;)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Đếm số hàng trong cột được chỉ định có chứa các giá trị không trống</a:t>
                      </a:r>
                      <a:endParaRPr lang="vi-VN" sz="1800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COUNTA(&lt;column&gt;)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Tương đương COUNT(&lt;column&gt;)</a:t>
                      </a:r>
                      <a:endParaRPr lang="vi-VN" sz="1800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COUNTAX(&lt;table&gt;,&lt;expression&gt;)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endParaRPr lang="vi-VN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COUNTBLANK(&lt;column&gt;)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ô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COUNTROWS([&lt;table&gt;])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Đ</a:t>
                      </a:r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ếm số hàng trong bảng được chỉ định hoặc trong bảng được xác định bởi một biểu thức</a:t>
                      </a:r>
                      <a:endParaRPr lang="vi-V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charset="0"/>
                        <a:ea typeface="+mn-ea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COUNTX(&lt;table&gt;,&lt;expression&gt;)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DISTINCTCOUNT(&lt;column&gt;)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Đếm số lượng các giá trị riêng biệt trong một cột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DISTINCTCOUNTNOBLANK 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</a:rPr>
                        <a:t>Đếm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số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lượng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các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giá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trị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khác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nhau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trong</a:t>
                      </a:r>
                      <a:r>
                        <a:rPr lang="en-US" b="0" dirty="0">
                          <a:effectLst/>
                        </a:rPr>
                        <a:t> 1 </a:t>
                      </a:r>
                      <a:r>
                        <a:rPr lang="en-US" b="0" dirty="0" err="1">
                          <a:effectLst/>
                        </a:rPr>
                        <a:t>cột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 (6)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73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Table 15"/>
          <p:cNvGraphicFramePr>
            <a:graphicFrameLocks noGrp="1"/>
          </p:cNvGraphicFramePr>
          <p:nvPr/>
        </p:nvGraphicFramePr>
        <p:xfrm>
          <a:off x="606287" y="1446553"/>
          <a:ext cx="1074751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42"/>
                <a:gridCol w="73734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charset="0"/>
                          <a:cs typeface="Calibri" panose="020F0502020204030204" charset="0"/>
                        </a:rPr>
                        <a:t>Hàm</a:t>
                      </a:r>
                      <a:endParaRPr lang="en-US"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</a:rPr>
                        <a:t>Trả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về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giá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trị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nhỏ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nhất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trong</a:t>
                      </a:r>
                      <a:r>
                        <a:rPr lang="en-US" b="0" dirty="0">
                          <a:effectLst/>
                        </a:rPr>
                        <a:t> 1 </a:t>
                      </a:r>
                      <a:r>
                        <a:rPr lang="en-US" b="0" dirty="0" err="1">
                          <a:effectLst/>
                        </a:rPr>
                        <a:t>cột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MIN(&lt;expression1&gt;, &lt;expression2&gt;)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Trả về giá trị nhỏ nhất trong một cột hoặc giữa hai biểu thức vô hướng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MINA(&lt;column&gt;)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dirty="0" err="1">
                          <a:effectLst/>
                        </a:rPr>
                        <a:t>Trả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về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giá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trị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nhỏ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nhất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trong</a:t>
                      </a:r>
                      <a:r>
                        <a:rPr lang="en-US" b="0" dirty="0">
                          <a:effectLst/>
                        </a:rPr>
                        <a:t> 1 </a:t>
                      </a:r>
                      <a:r>
                        <a:rPr lang="en-US" b="0" dirty="0" err="1">
                          <a:effectLst/>
                        </a:rPr>
                        <a:t>cột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MINX(&lt;table&gt;, &lt; expression&gt;)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nhỏ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</a:rPr>
                        <a:t>Trả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về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giá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trị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lớn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nhất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trong</a:t>
                      </a:r>
                      <a:r>
                        <a:rPr lang="en-US" b="0" dirty="0">
                          <a:effectLst/>
                        </a:rPr>
                        <a:t> 1 </a:t>
                      </a:r>
                      <a:r>
                        <a:rPr lang="en-US" b="0" dirty="0" err="1">
                          <a:effectLst/>
                        </a:rPr>
                        <a:t>cột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MAX(&lt;expression1&gt;, &lt;expression2&gt;)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Trả về giá trị lớn nhất trong một cột hoặc giữa hai biểu thức vô hướng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MAXA(&lt;column&gt;)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</a:rPr>
                        <a:t>Trả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về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giá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trị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lớn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nhất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b="0" dirty="0" err="1">
                          <a:effectLst/>
                        </a:rPr>
                        <a:t>trong</a:t>
                      </a:r>
                      <a:r>
                        <a:rPr lang="en-US" b="0" dirty="0">
                          <a:effectLst/>
                        </a:rPr>
                        <a:t> 1 </a:t>
                      </a:r>
                      <a:r>
                        <a:rPr lang="en-US" b="0" dirty="0" err="1">
                          <a:effectLst/>
                        </a:rPr>
                        <a:t>cột</a:t>
                      </a:r>
                      <a:endParaRPr lang="vi-VN" b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MAXX(&lt;table&gt;,&lt;expression&gt;)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vi-V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1476322" y="733160"/>
          <a:ext cx="7609805" cy="5092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21413" y="1013860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3577" y="1817781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360" y="263203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4267" y="344628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87" y="5054123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2231" y="4253639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Power BI (7)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473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Table 15"/>
          <p:cNvGraphicFramePr>
            <a:graphicFrameLocks noGrp="1"/>
          </p:cNvGraphicFramePr>
          <p:nvPr/>
        </p:nvGraphicFramePr>
        <p:xfrm>
          <a:off x="606287" y="1446553"/>
          <a:ext cx="10747513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66"/>
                <a:gridCol w="7023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charset="0"/>
                          <a:cs typeface="Calibri" panose="020F0502020204030204" charset="0"/>
                        </a:rPr>
                        <a:t>Hàm</a:t>
                      </a:r>
                      <a:endParaRPr lang="en-US"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CALENDAR(&lt;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nằm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khoảng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endParaRPr lang="vi-V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charset="0"/>
                        <a:ea typeface="+mn-ea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DATE(&lt;year&gt;, &lt;month&gt;, &lt;day&gt;)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giờ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DATEDIFF(&lt;Date1&gt;, &lt;Date2&gt;, &lt;Interval&gt;)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Trả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về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khoảng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thời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gian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giữa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2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ngày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DATEVALUE(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date_text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Trả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về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1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ngày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ở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định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dạng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ngày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giờ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DAY(&lt;date&gt;)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Trả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về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ngày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trong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tháng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dưới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dạng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1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số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từ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1-31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HOUR(&lt;datetime&gt;)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  <a:latin typeface="+mn-lt"/>
                          <a:cs typeface="Calibri" panose="020F0502020204030204" charset="0"/>
                        </a:rPr>
                        <a:t>Trả</a:t>
                      </a:r>
                      <a:r>
                        <a:rPr lang="en-US" b="0" dirty="0">
                          <a:effectLst/>
                          <a:latin typeface="+mn-lt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+mn-lt"/>
                          <a:cs typeface="Calibri" panose="020F0502020204030204" charset="0"/>
                        </a:rPr>
                        <a:t>về</a:t>
                      </a:r>
                      <a:r>
                        <a:rPr lang="en-US" b="0" dirty="0">
                          <a:effectLst/>
                          <a:latin typeface="+mn-lt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+mn-lt"/>
                          <a:cs typeface="Calibri" panose="020F0502020204030204" charset="0"/>
                        </a:rPr>
                        <a:t>giờ</a:t>
                      </a:r>
                      <a:r>
                        <a:rPr lang="en-US" b="0" dirty="0">
                          <a:effectLst/>
                          <a:latin typeface="+mn-lt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+mn-lt"/>
                          <a:cs typeface="Calibri" panose="020F0502020204030204" charset="0"/>
                        </a:rPr>
                        <a:t>dưới</a:t>
                      </a:r>
                      <a:r>
                        <a:rPr lang="en-US" b="0" dirty="0">
                          <a:effectLst/>
                          <a:latin typeface="+mn-lt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+mn-lt"/>
                          <a:cs typeface="Calibri" panose="020F0502020204030204" charset="0"/>
                        </a:rPr>
                        <a:t>dạng</a:t>
                      </a:r>
                      <a:r>
                        <a:rPr lang="en-US" b="0" dirty="0">
                          <a:effectLst/>
                          <a:latin typeface="+mn-lt"/>
                          <a:cs typeface="Calibri" panose="020F0502020204030204" charset="0"/>
                        </a:rPr>
                        <a:t> 1 </a:t>
                      </a:r>
                      <a:r>
                        <a:rPr lang="en-US" b="0" dirty="0" err="1">
                          <a:effectLst/>
                          <a:latin typeface="+mn-lt"/>
                          <a:cs typeface="Calibri" panose="020F0502020204030204" charset="0"/>
                        </a:rPr>
                        <a:t>số</a:t>
                      </a:r>
                      <a:r>
                        <a:rPr lang="en-US" b="0" dirty="0">
                          <a:effectLst/>
                          <a:latin typeface="+mn-lt"/>
                          <a:cs typeface="Calibri" panose="020F0502020204030204" charset="0"/>
                        </a:rPr>
                        <a:t>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(12:00 SA)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23 (11:00 CH)</a:t>
                      </a:r>
                      <a:endParaRPr lang="fr-FR" b="0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MINUTE(&lt;datetime&gt;)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phút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0-59</a:t>
                      </a:r>
                      <a:endParaRPr lang="vi-V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charset="0"/>
                        <a:ea typeface="+mn-ea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MONTH(&lt;datetime&gt;)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Trả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về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tháng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dưới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dạng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số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từ</a:t>
                      </a:r>
                      <a:r>
                        <a:rPr lang="en-US" b="0" dirty="0">
                          <a:effectLst/>
                          <a:latin typeface="Calibri" panose="020F0502020204030204" charset="0"/>
                          <a:cs typeface="Calibri" panose="020F0502020204030204" charset="0"/>
                        </a:rPr>
                        <a:t> 1-12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NOW()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giờ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datetime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TODAY()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YEAR(&lt;date&gt;)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Trả về năm của một ngày dưới dạng số nguyên có bốn chữ số trong phạm vi 1900-9999</a:t>
                      </a:r>
                      <a:endParaRPr lang="vi-VN" b="0" dirty="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–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vi-VN" dirty="0"/>
              <a:t>Công ty A cần quản lý chuỗi cửa hàng bán đồ điện tử, cần quản lý đơn hàng, sản phẩm, các cửa hàng, nhân viên, khách hàng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/>
              <a:t>	</a:t>
            </a:r>
            <a:r>
              <a:rPr lang="vi-VN" dirty="0"/>
              <a:t>- Sản phẩm: tên , nhóm sản phẩm, giá vốn, giá bán, Thương hiệu 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vi-VN" dirty="0"/>
              <a:t>- Cửa hàng: tên, thành phố</a:t>
            </a:r>
            <a:endParaRPr lang="vi-VN" dirty="0"/>
          </a:p>
          <a:p>
            <a:pPr lvl="2"/>
            <a:r>
              <a:rPr lang="en-US" dirty="0"/>
              <a:t>	</a:t>
            </a:r>
            <a:r>
              <a:rPr lang="vi-VN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dirty="0"/>
              <a:t>hân viên: tên, cửa hàng làm </a:t>
            </a:r>
            <a:endParaRPr lang="en-US" dirty="0"/>
          </a:p>
          <a:p>
            <a:pPr lvl="2"/>
            <a:r>
              <a:rPr lang="en-US" dirty="0"/>
              <a:t>	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dirty="0"/>
              <a:t>hách hàng: tên, sđt</a:t>
            </a:r>
            <a:endParaRPr lang="vi-VN" dirty="0"/>
          </a:p>
          <a:p>
            <a:pPr lvl="2"/>
            <a:r>
              <a:rPr lang="en-US" dirty="0"/>
              <a:t>	</a:t>
            </a:r>
            <a:r>
              <a:rPr lang="vi-VN" dirty="0"/>
              <a:t>- Đơn hàng: chi tiết sản phẩm, khách hàng, cửa hàng, ngày mua, là online/offline nếu online thì thêm nguồn (tiki, shopee,..)</a:t>
            </a:r>
            <a:endParaRPr lang="vi-V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vi-V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–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Arial (Body)"/>
              </a:rPr>
              <a:t>Tạo database quản lý hoạt động của cửa hàng này</a:t>
            </a:r>
            <a:endParaRPr lang="vi-VN" dirty="0">
              <a:latin typeface="Arial (Body)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Arial (Body)"/>
              </a:rPr>
              <a:t>Xây dựng dashboard thể hiện</a:t>
            </a:r>
            <a:endParaRPr lang="vi-VN" dirty="0">
              <a:latin typeface="Arial (Body)"/>
            </a:endParaRPr>
          </a:p>
          <a:p>
            <a:pPr lvl="2"/>
            <a:r>
              <a:rPr lang="en-US" dirty="0">
                <a:latin typeface="Arial (Body)"/>
              </a:rPr>
              <a:t>  </a:t>
            </a:r>
            <a:r>
              <a:rPr lang="vi-VN" dirty="0">
                <a:latin typeface="Arial (Body)"/>
              </a:rPr>
              <a:t>   </a:t>
            </a:r>
            <a:r>
              <a:rPr lang="en-US" dirty="0">
                <a:latin typeface="Arial (Body)"/>
              </a:rPr>
              <a:t>   </a:t>
            </a:r>
            <a:r>
              <a:rPr lang="vi-VN" dirty="0">
                <a:latin typeface="Arial (Body)"/>
              </a:rPr>
              <a:t>- </a:t>
            </a:r>
            <a:r>
              <a:rPr lang="en-US" dirty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Doanh số, lợi nhuận, số đơn, giá trị trung bình theo các tiêu chí sản phẩm, cửa hàng, nhân viên, khu vực, khách hàng</a:t>
            </a:r>
            <a:endParaRPr lang="vi-VN" dirty="0">
              <a:latin typeface="Arial (Body)"/>
            </a:endParaRPr>
          </a:p>
          <a:p>
            <a:pPr lvl="2"/>
            <a:r>
              <a:rPr lang="vi-VN" dirty="0">
                <a:latin typeface="Arial (Body)"/>
              </a:rPr>
              <a:t>   </a:t>
            </a:r>
            <a:r>
              <a:rPr lang="en-US" dirty="0">
                <a:latin typeface="Arial (Body)"/>
              </a:rPr>
              <a:t>     </a:t>
            </a:r>
            <a:r>
              <a:rPr lang="vi-VN" dirty="0">
                <a:latin typeface="Arial (Body)"/>
              </a:rPr>
              <a:t>- </a:t>
            </a:r>
            <a:r>
              <a:rPr lang="en-US" dirty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Số lượng sản phẩm bán ra theo nhóm, cửa hàng, khu vực</a:t>
            </a:r>
            <a:endParaRPr lang="vi-VN" dirty="0">
              <a:latin typeface="Arial (Body)"/>
            </a:endParaRPr>
          </a:p>
          <a:p>
            <a:pPr lvl="2"/>
            <a:r>
              <a:rPr lang="vi-VN" dirty="0">
                <a:latin typeface="Arial (Body)"/>
              </a:rPr>
              <a:t>   </a:t>
            </a:r>
            <a:r>
              <a:rPr lang="en-US" dirty="0">
                <a:latin typeface="Arial (Body)"/>
              </a:rPr>
              <a:t>     </a:t>
            </a:r>
            <a:r>
              <a:rPr lang="vi-VN" dirty="0">
                <a:latin typeface="Arial (Body)"/>
              </a:rPr>
              <a:t>- </a:t>
            </a:r>
            <a:r>
              <a:rPr lang="en-US" dirty="0">
                <a:latin typeface="Arial (Body)"/>
              </a:rPr>
              <a:t> T</a:t>
            </a:r>
            <a:r>
              <a:rPr lang="vi-VN" dirty="0">
                <a:latin typeface="Arial (Body)"/>
              </a:rPr>
              <a:t>ỉ lệ doanh số, số đơn online/offline theo thời gian</a:t>
            </a:r>
            <a:endParaRPr lang="vi-VN" dirty="0">
              <a:latin typeface="Arial (Body)"/>
            </a:endParaRPr>
          </a:p>
          <a:p>
            <a:pPr lvl="2"/>
            <a:r>
              <a:rPr lang="en-US" dirty="0">
                <a:latin typeface="Arial (Body)"/>
              </a:rPr>
              <a:t>         </a:t>
            </a:r>
            <a:r>
              <a:rPr lang="vi-VN" dirty="0">
                <a:latin typeface="Arial (Body)"/>
              </a:rPr>
              <a:t>- </a:t>
            </a:r>
            <a:r>
              <a:rPr lang="en-US" dirty="0">
                <a:latin typeface="Arial (Body)"/>
              </a:rPr>
              <a:t> V</a:t>
            </a:r>
            <a:r>
              <a:rPr lang="vi-VN" dirty="0">
                <a:latin typeface="Arial (Body)"/>
              </a:rPr>
              <a:t>ới các đơn online cơ cấu số đơn, doanh số theo nguồn</a:t>
            </a:r>
            <a:endParaRPr lang="en-US" dirty="0">
              <a:latin typeface="Arial (Body)"/>
            </a:endParaRPr>
          </a:p>
          <a:p>
            <a:pPr lvl="2"/>
            <a:r>
              <a:rPr lang="en-US" dirty="0">
                <a:latin typeface="Arial (Body)"/>
              </a:rPr>
              <a:t>         </a:t>
            </a:r>
            <a:r>
              <a:rPr lang="vi-VN" dirty="0">
                <a:latin typeface="Arial (Body)"/>
              </a:rPr>
              <a:t>- </a:t>
            </a:r>
            <a:r>
              <a:rPr lang="en-US" dirty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Tổng doanh số theo cửa hàng, nhân viên, sản phẩm</a:t>
            </a:r>
            <a:endParaRPr lang="en-US" dirty="0">
              <a:latin typeface="Arial (Body)"/>
            </a:endParaRPr>
          </a:p>
          <a:p>
            <a:pPr lvl="2"/>
            <a:r>
              <a:rPr lang="en-US" dirty="0">
                <a:latin typeface="Arial (Body)"/>
              </a:rPr>
              <a:t>   </a:t>
            </a:r>
            <a:r>
              <a:rPr lang="vi-VN" dirty="0">
                <a:latin typeface="Arial (Body)"/>
              </a:rPr>
              <a:t> </a:t>
            </a:r>
            <a:r>
              <a:rPr lang="en-US" dirty="0">
                <a:latin typeface="Arial (Body)"/>
              </a:rPr>
              <a:t>     </a:t>
            </a:r>
            <a:r>
              <a:rPr lang="vi-VN" dirty="0">
                <a:latin typeface="Arial (Body)"/>
              </a:rPr>
              <a:t>- </a:t>
            </a:r>
            <a:r>
              <a:rPr lang="en-US" dirty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Top 10 s</a:t>
            </a:r>
            <a:r>
              <a:rPr lang="en-US" dirty="0" err="1">
                <a:latin typeface="Arial (Body)"/>
              </a:rPr>
              <a:t>ản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phẩm</a:t>
            </a:r>
            <a:r>
              <a:rPr lang="vi-VN" dirty="0">
                <a:latin typeface="Arial (Body)"/>
              </a:rPr>
              <a:t> chạy nhất, chậm nhất</a:t>
            </a:r>
            <a:endParaRPr lang="vi-VN" dirty="0">
              <a:latin typeface="Arial (Body)"/>
            </a:endParaRPr>
          </a:p>
          <a:p>
            <a:pPr lvl="2"/>
            <a:r>
              <a:rPr lang="en-US" dirty="0">
                <a:latin typeface="Arial (Body)"/>
              </a:rPr>
              <a:t>    </a:t>
            </a:r>
            <a:r>
              <a:rPr lang="vi-VN" dirty="0">
                <a:latin typeface="Arial (Body)"/>
              </a:rPr>
              <a:t>   </a:t>
            </a:r>
            <a:r>
              <a:rPr lang="en-US" dirty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-</a:t>
            </a:r>
            <a:r>
              <a:rPr lang="en-US" dirty="0">
                <a:latin typeface="Arial (Body)"/>
              </a:rPr>
              <a:t>   </a:t>
            </a:r>
            <a:r>
              <a:rPr lang="vi-VN" dirty="0">
                <a:latin typeface="Arial (Body)"/>
              </a:rPr>
              <a:t>Top 10 nhân viên, của hàng có doanh số lớn nhất, nhỏ nhất</a:t>
            </a:r>
            <a:endParaRPr lang="vi-VN" dirty="0">
              <a:latin typeface="Arial (Body)"/>
            </a:endParaRPr>
          </a:p>
          <a:p>
            <a:pPr lvl="2"/>
            <a:endParaRPr lang="vi-VN" dirty="0">
              <a:latin typeface="Arial (Body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–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vi-VN" dirty="0"/>
              <a:t>Yêu cầu</a:t>
            </a:r>
            <a:endParaRPr lang="vi-VN" dirty="0"/>
          </a:p>
          <a:p>
            <a:pPr lvl="2"/>
            <a:r>
              <a:rPr lang="en-US" dirty="0"/>
              <a:t>   </a:t>
            </a:r>
            <a:r>
              <a:rPr lang="vi-VN" dirty="0"/>
              <a:t>  </a:t>
            </a:r>
            <a:r>
              <a:rPr lang="en-US" dirty="0"/>
              <a:t>1.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vi-VN" dirty="0"/>
              <a:t>Phân tích thiết kế database</a:t>
            </a:r>
            <a:r>
              <a:rPr lang="en-US" dirty="0"/>
              <a:t> ODS </a:t>
            </a:r>
            <a:r>
              <a:rPr lang="en-US" dirty="0" err="1">
                <a:cs typeface="Arial" panose="020B0604020202020204" pitchFamily="34" charset="0"/>
              </a:rPr>
              <a:t>phục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vụ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hoạt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của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công</a:t>
            </a:r>
            <a:r>
              <a:rPr lang="en-US" dirty="0">
                <a:cs typeface="Arial" panose="020B0604020202020204" pitchFamily="34" charset="0"/>
              </a:rPr>
              <a:t> ty</a:t>
            </a:r>
            <a:endParaRPr lang="vi-VN" dirty="0">
              <a:cs typeface="Arial" panose="020B0604020202020204" pitchFamily="34" charset="0"/>
            </a:endParaRPr>
          </a:p>
          <a:p>
            <a:pPr lvl="2"/>
            <a:r>
              <a:rPr lang="en-US" dirty="0"/>
              <a:t>   </a:t>
            </a:r>
            <a:r>
              <a:rPr lang="vi-VN" dirty="0"/>
              <a:t>  </a:t>
            </a:r>
            <a:r>
              <a:rPr lang="en-US" dirty="0"/>
              <a:t>2.</a:t>
            </a:r>
            <a:r>
              <a:rPr lang="vi-VN" dirty="0"/>
              <a:t> Tạo các procedure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xóa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vi-VN" dirty="0"/>
              <a:t> cho các bảng</a:t>
            </a:r>
            <a:endParaRPr lang="vi-VN" dirty="0"/>
          </a:p>
          <a:p>
            <a:pPr lvl="2"/>
            <a:r>
              <a:rPr lang="en-US" dirty="0"/>
              <a:t>     3.</a:t>
            </a:r>
            <a:r>
              <a:rPr lang="vi-VN" dirty="0"/>
              <a:t> Viết script insert dữ 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ODS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/>
              <a:t>buộc</a:t>
            </a:r>
            <a:r>
              <a:rPr lang="vi-VN"/>
              <a:t>      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vi-VN" dirty="0"/>
              <a:t>50+  cửa hàng, mỗi cửa hàng 2- 5 nhân viên bán hàng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vi-VN" dirty="0"/>
              <a:t>1.000+ sản phẩm thuộc 20+ nhóm sản phẩm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G</a:t>
            </a:r>
            <a:r>
              <a:rPr lang="vi-VN" dirty="0"/>
              <a:t>iá bán 10.000 - 10.000.000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G</a:t>
            </a:r>
            <a:r>
              <a:rPr lang="vi-VN" dirty="0"/>
              <a:t>iá vốn/giá bán  60% - 90%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vi-VN" dirty="0"/>
              <a:t>100.000+ khách hàng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vi-VN" dirty="0"/>
              <a:t> 400.000 + đơn hàng. mỗi đơn 1-5 sản phẩm số lượng 1-10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vị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vi-VN" dirty="0"/>
              <a:t>thời gian mua từ 01</a:t>
            </a:r>
            <a:r>
              <a:rPr lang="en-US" dirty="0"/>
              <a:t>/</a:t>
            </a:r>
            <a:r>
              <a:rPr lang="vi-VN" dirty="0"/>
              <a:t>01</a:t>
            </a:r>
            <a:r>
              <a:rPr lang="en-US" dirty="0"/>
              <a:t>/</a:t>
            </a:r>
            <a:r>
              <a:rPr lang="vi-VN" dirty="0"/>
              <a:t>2022 đến hiện tại</a:t>
            </a:r>
            <a:endParaRPr lang="vi-VN" dirty="0"/>
          </a:p>
          <a:p>
            <a:pPr lvl="2"/>
            <a:r>
              <a:rPr lang="vi-VN" dirty="0"/>
              <a:t>	   </a:t>
            </a:r>
            <a:endParaRPr lang="vi-VN" dirty="0"/>
          </a:p>
          <a:p>
            <a:pPr lvl="2"/>
            <a:r>
              <a:rPr lang="vi-VN" dirty="0"/>
              <a:t>  </a:t>
            </a:r>
            <a:r>
              <a:rPr lang="en-US" dirty="0"/>
              <a:t>  4. </a:t>
            </a:r>
            <a:r>
              <a:rPr lang="vi-VN" dirty="0"/>
              <a:t>Phân tích thiết kế data warehouse phục vụ việc tạo dashboard</a:t>
            </a:r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/>
              <a:t>    5.</a:t>
            </a:r>
            <a:r>
              <a:rPr lang="vi-VN" dirty="0"/>
              <a:t> Xây dựng luồng ETL để đổ dữ liệu vào DW</a:t>
            </a:r>
            <a:endParaRPr lang="en-US" dirty="0"/>
          </a:p>
          <a:p>
            <a:pPr lvl="2"/>
            <a:r>
              <a:rPr lang="en-US" dirty="0"/>
              <a:t>    6.</a:t>
            </a:r>
            <a:r>
              <a:rPr lang="vi-VN" dirty="0"/>
              <a:t> Sử dụng Power BI để xây dựng dashboard</a:t>
            </a:r>
            <a:endParaRPr lang="vi-VN" dirty="0"/>
          </a:p>
          <a:p>
            <a:pPr lvl="2"/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ODS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ODS</a:t>
            </a:r>
            <a:endParaRPr lang="en-US" dirty="0"/>
          </a:p>
          <a:p>
            <a:pPr lvl="2"/>
            <a:endParaRPr lang="vi-V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930331" y="1683815"/>
            <a:ext cx="8769782" cy="8440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948111" y="2648336"/>
            <a:ext cx="8769782" cy="844062"/>
          </a:xfrm>
          <a:prstGeom prst="roundRect">
            <a:avLst/>
          </a:prstGeom>
          <a:solidFill>
            <a:srgbClr val="00B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930112" y="3591480"/>
            <a:ext cx="8769782" cy="844062"/>
          </a:xfrm>
          <a:prstGeom prst="roundRect">
            <a:avLst/>
          </a:prstGeom>
          <a:solidFill>
            <a:srgbClr val="1EA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Chỉ định khóa chính, khóa ngoại, thiết lập mối quan hệ giữa các bảng</a:t>
            </a:r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1930112" y="4530915"/>
            <a:ext cx="8769782" cy="844062"/>
          </a:xfrm>
          <a:prstGeom prst="roundRect">
            <a:avLst/>
          </a:prstGeom>
          <a:solidFill>
            <a:srgbClr val="66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Chuẩn hóa cơ sở dữ liệu</a:t>
            </a:r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1474108" y="1483023"/>
            <a:ext cx="600701" cy="576148"/>
          </a:xfrm>
          <a:prstGeom prst="diamond">
            <a:avLst/>
          </a:prstGeom>
          <a:solidFill>
            <a:srgbClr val="0053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1487955" y="2454363"/>
            <a:ext cx="600701" cy="576148"/>
          </a:xfrm>
          <a:prstGeom prst="diamond">
            <a:avLst/>
          </a:prstGeom>
          <a:solidFill>
            <a:srgbClr val="0091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487955" y="3425703"/>
            <a:ext cx="600701" cy="576148"/>
          </a:xfrm>
          <a:prstGeom prst="diamond">
            <a:avLst/>
          </a:prstGeom>
          <a:solidFill>
            <a:srgbClr val="1783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1474107" y="4275067"/>
            <a:ext cx="600701" cy="576148"/>
          </a:xfrm>
          <a:prstGeom prst="diamond">
            <a:avLst/>
          </a:prstGeom>
          <a:solidFill>
            <a:srgbClr val="54A8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ODS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online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ODS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5" y="1735591"/>
            <a:ext cx="4605486" cy="3819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285264"/>
            <a:ext cx="4800185" cy="3071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98" y="1288961"/>
            <a:ext cx="4479275" cy="2078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7943</Words>
  <Application>WPS Presentation</Application>
  <PresentationFormat>Widescreen</PresentationFormat>
  <Paragraphs>495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Arial (Body)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HI</cp:lastModifiedBy>
  <cp:revision>783</cp:revision>
  <dcterms:created xsi:type="dcterms:W3CDTF">2021-11-04T02:04:00Z</dcterms:created>
  <dcterms:modified xsi:type="dcterms:W3CDTF">2022-11-02T06:54:17Z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BC6A4B95075B4466B765A639762EAA4B</vt:lpwstr>
  </property>
  <property fmtid="{D5CDD505-2E9C-101B-9397-08002B2CF9AE}" pid="3" name="KSOProductBuildVer">
    <vt:lpwstr>1033-11.2.0.11380</vt:lpwstr>
  </property>
</Properties>
</file>