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hwzbrROBqsaC56eudpVNeJ3XEj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6E5250-A2BC-4849-9CA1-319227A02502}">
  <a:tblStyle styleId="{CD6E5250-A2BC-4849-9CA1-319227A02502}" styleName="Table_0">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Trebuchet MS"/>
          <a:ea typeface="Trebuchet MS"/>
          <a:cs typeface="Trebuchet MS"/>
        </a:font>
        <a:schemeClr val="dk1"/>
      </a:tcTxStyle>
    </a:seCell>
    <a:swCell>
      <a:tcTxStyle b="on" i="off">
        <a:font>
          <a:latin typeface="Trebuchet MS"/>
          <a:ea typeface="Trebuchet MS"/>
          <a:cs typeface="Trebuchet MS"/>
        </a:font>
        <a:schemeClr val="dk1"/>
      </a:tcTxStyle>
    </a:swCell>
    <a:firstRow>
      <a:tcTxStyle b="on" i="off">
        <a:font>
          <a:latin typeface="Trebuchet MS"/>
          <a:ea typeface="Trebuchet MS"/>
          <a:cs typeface="Trebuchet MS"/>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a:neCell>
    <a:nwCell>
      <a:tcTxStyle/>
    </a:nwCell>
  </a:tblStyle>
  <a:tblStyle styleId="{7B90B49E-AA7F-4803-AA89-EC86733F59CB}" styleName="Table_1">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55"/>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5"/>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55"/>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55"/>
          <p:cNvGrpSpPr/>
          <p:nvPr/>
        </p:nvGrpSpPr>
        <p:grpSpPr>
          <a:xfrm>
            <a:off x="9649215" y="4068923"/>
            <a:ext cx="1080904" cy="1080902"/>
            <a:chOff x="9685338" y="4460675"/>
            <a:chExt cx="1080904" cy="1080902"/>
          </a:xfrm>
        </p:grpSpPr>
        <p:sp>
          <p:nvSpPr>
            <p:cNvPr id="19" name="Google Shape;19;p5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55"/>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5"/>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5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6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64"/>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6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65"/>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65"/>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6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5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57"/>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7"/>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7"/>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57"/>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7"/>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57"/>
          <p:cNvGrpSpPr/>
          <p:nvPr/>
        </p:nvGrpSpPr>
        <p:grpSpPr>
          <a:xfrm>
            <a:off x="897399" y="2325848"/>
            <a:ext cx="1080904" cy="1080902"/>
            <a:chOff x="9685338" y="4460675"/>
            <a:chExt cx="1080904" cy="1080902"/>
          </a:xfrm>
        </p:grpSpPr>
        <p:sp>
          <p:nvSpPr>
            <p:cNvPr id="39" name="Google Shape;39;p5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57"/>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8"/>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58"/>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5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9"/>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59"/>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59"/>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59"/>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5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6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62"/>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2"/>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2"/>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62"/>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6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62"/>
          <p:cNvGrpSpPr/>
          <p:nvPr/>
        </p:nvGrpSpPr>
        <p:grpSpPr>
          <a:xfrm>
            <a:off x="11401725" y="6229681"/>
            <a:ext cx="457200" cy="457200"/>
            <a:chOff x="11361456" y="6195813"/>
            <a:chExt cx="548640" cy="548640"/>
          </a:xfrm>
        </p:grpSpPr>
        <p:sp>
          <p:nvSpPr>
            <p:cNvPr id="75" name="Google Shape;75;p6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6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63"/>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3"/>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3"/>
          <p:cNvSpPr/>
          <p:nvPr>
            <p:ph idx="2" type="pic"/>
          </p:nvPr>
        </p:nvSpPr>
        <p:spPr>
          <a:xfrm>
            <a:off x="0" y="0"/>
            <a:ext cx="8303740" cy="6858000"/>
          </a:xfrm>
          <a:prstGeom prst="rect">
            <a:avLst/>
          </a:prstGeom>
          <a:solidFill>
            <a:srgbClr val="E4DEDB"/>
          </a:solidFill>
          <a:ln>
            <a:noFill/>
          </a:ln>
        </p:spPr>
      </p:sp>
      <p:sp>
        <p:nvSpPr>
          <p:cNvPr id="82" name="Google Shape;82;p63"/>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6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63"/>
          <p:cNvGrpSpPr/>
          <p:nvPr/>
        </p:nvGrpSpPr>
        <p:grpSpPr>
          <a:xfrm>
            <a:off x="11401725" y="6229681"/>
            <a:ext cx="457200" cy="457200"/>
            <a:chOff x="11361456" y="6195813"/>
            <a:chExt cx="548640" cy="548640"/>
          </a:xfrm>
        </p:grpSpPr>
        <p:sp>
          <p:nvSpPr>
            <p:cNvPr id="85" name="Google Shape;85;p6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6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548BB7"/>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548BB7"/>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8" name="Google Shape;8;p5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 name="Google Shape;9;p5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0" name="Google Shape;10;p54"/>
          <p:cNvGrpSpPr/>
          <p:nvPr/>
        </p:nvGrpSpPr>
        <p:grpSpPr>
          <a:xfrm>
            <a:off x="11401725" y="6229681"/>
            <a:ext cx="457200" cy="457200"/>
            <a:chOff x="11361456" y="6195813"/>
            <a:chExt cx="548640" cy="548640"/>
          </a:xfrm>
        </p:grpSpPr>
        <p:sp>
          <p:nvSpPr>
            <p:cNvPr id="11" name="Google Shape;11;p54"/>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5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lm.accenture.com/jira/browse/ENH-18237" TargetMode="External"/><Relationship Id="rId4" Type="http://schemas.openxmlformats.org/officeDocument/2006/relationships/hyperlink" Target="https://alm.accenture.com/jira/browse/ENH-20050" TargetMode="External"/><Relationship Id="rId5" Type="http://schemas.openxmlformats.org/officeDocument/2006/relationships/hyperlink" Target="https://alm.accenture.com/jira/browse/ENH-2020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isewiresglobal.atlassian.net/wiki/spaces/WG/pages/3671424/Regression+Defect+log+ru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2.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1.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alm.accenture.com/jira/secure/Dashboard.jspa?selectPageId=36377" TargetMode="Externa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alm.accenture.com/jira/issues/?filter=70766" TargetMode="Externa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lm.accenture.com/jira/projects/SAMT/issues/SAMT-22726?filter=allopenissues" TargetMode="External"/><Relationship Id="rId4" Type="http://schemas.openxmlformats.org/officeDocument/2006/relationships/hyperlink" Target="https://jira.shop.samsung.com:8443/secure/Dashboard.jsp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7200"/>
              <a:buFont typeface="Georgia"/>
              <a:buNone/>
            </a:pPr>
            <a:r>
              <a:rPr lang="en-US"/>
              <a:t>Jira- Training</a:t>
            </a:r>
            <a:endParaRPr/>
          </a:p>
        </p:txBody>
      </p:sp>
      <p:sp>
        <p:nvSpPr>
          <p:cNvPr id="105" name="Google Shape;105;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70"/>
              <a:buNone/>
            </a:pPr>
            <a:r>
              <a:rPr lang="en-US"/>
              <a:t>Created by: Thuong Pham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052595" y="267417"/>
            <a:ext cx="10058400" cy="10175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1.1. Project- ENH</a:t>
            </a:r>
            <a:endParaRPr/>
          </a:p>
        </p:txBody>
      </p:sp>
      <p:pic>
        <p:nvPicPr>
          <p:cNvPr id="171" name="Google Shape;171;p11"/>
          <p:cNvPicPr preferRelativeResize="0"/>
          <p:nvPr>
            <p:ph idx="1" type="body"/>
          </p:nvPr>
        </p:nvPicPr>
        <p:blipFill rotWithShape="1">
          <a:blip r:embed="rId3">
            <a:alphaModFix/>
          </a:blip>
          <a:srcRect b="0" l="0" r="0" t="0"/>
          <a:stretch/>
        </p:blipFill>
        <p:spPr>
          <a:xfrm>
            <a:off x="1285912" y="1491132"/>
            <a:ext cx="8669100" cy="405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1052595" y="267417"/>
            <a:ext cx="10058400" cy="101754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4800"/>
              <a:buFont typeface="Georgia"/>
              <a:buNone/>
            </a:pPr>
            <a:r>
              <a:rPr lang="en-US">
                <a:solidFill>
                  <a:schemeClr val="dk1"/>
                </a:solidFill>
              </a:rPr>
              <a:t>1.1. Project- SAM</a:t>
            </a:r>
            <a:endParaRPr/>
          </a:p>
        </p:txBody>
      </p:sp>
      <p:pic>
        <p:nvPicPr>
          <p:cNvPr id="177" name="Google Shape;177;p12"/>
          <p:cNvPicPr preferRelativeResize="0"/>
          <p:nvPr>
            <p:ph idx="1" type="body"/>
          </p:nvPr>
        </p:nvPicPr>
        <p:blipFill rotWithShape="1">
          <a:blip r:embed="rId3">
            <a:alphaModFix/>
          </a:blip>
          <a:srcRect b="0" l="0" r="0" t="0"/>
          <a:stretch/>
        </p:blipFill>
        <p:spPr>
          <a:xfrm>
            <a:off x="1487210" y="1620568"/>
            <a:ext cx="8585573" cy="405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1052595" y="267417"/>
            <a:ext cx="10058400" cy="10175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2. Types of issues</a:t>
            </a:r>
            <a:endParaRPr/>
          </a:p>
        </p:txBody>
      </p:sp>
      <p:graphicFrame>
        <p:nvGraphicFramePr>
          <p:cNvPr id="183" name="Google Shape;183;p10"/>
          <p:cNvGraphicFramePr/>
          <p:nvPr/>
        </p:nvGraphicFramePr>
        <p:xfrm>
          <a:off x="1138857" y="1119494"/>
          <a:ext cx="3000000" cy="3000000"/>
        </p:xfrm>
        <a:graphic>
          <a:graphicData uri="http://schemas.openxmlformats.org/drawingml/2006/table">
            <a:tbl>
              <a:tblPr bandRow="1" firstCol="1" firstRow="1">
                <a:noFill/>
                <a:tableStyleId>{CD6E5250-A2BC-4849-9CA1-319227A02502}</a:tableStyleId>
              </a:tblPr>
              <a:tblGrid>
                <a:gridCol w="1029075"/>
                <a:gridCol w="2058125"/>
                <a:gridCol w="2058125"/>
                <a:gridCol w="2286725"/>
                <a:gridCol w="2286725"/>
              </a:tblGrid>
              <a:tr h="279475">
                <a:tc>
                  <a:txBody>
                    <a:bodyPr/>
                    <a:lstStyle/>
                    <a:p>
                      <a:pPr indent="0" lvl="0" marL="0" marR="22860" rtl="0" algn="ctr">
                        <a:lnSpc>
                          <a:spcPct val="107000"/>
                        </a:lnSpc>
                        <a:spcBef>
                          <a:spcPts val="0"/>
                        </a:spcBef>
                        <a:spcAft>
                          <a:spcPts val="0"/>
                        </a:spcAft>
                        <a:buNone/>
                      </a:pPr>
                      <a:r>
                        <a:rPr lang="en-US" sz="1100" u="none" cap="none" strike="noStrike"/>
                        <a:t>Project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2540" marR="0" rtl="0" algn="just">
                        <a:lnSpc>
                          <a:spcPct val="107000"/>
                        </a:lnSpc>
                        <a:spcBef>
                          <a:spcPts val="0"/>
                        </a:spcBef>
                        <a:spcAft>
                          <a:spcPts val="0"/>
                        </a:spcAft>
                        <a:buNone/>
                      </a:pPr>
                      <a:r>
                        <a:rPr lang="en-US" sz="1100" u="none" cap="none" strike="noStrike"/>
                        <a:t>JIRA Ticket Issue Type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Definition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3175" marR="0" rtl="0" algn="l">
                        <a:lnSpc>
                          <a:spcPct val="107000"/>
                        </a:lnSpc>
                        <a:spcBef>
                          <a:spcPts val="0"/>
                        </a:spcBef>
                        <a:spcAft>
                          <a:spcPts val="0"/>
                        </a:spcAft>
                        <a:buNone/>
                      </a:pPr>
                      <a:r>
                        <a:rPr lang="en-US" sz="1100" u="none" cap="none" strike="noStrike"/>
                        <a:t>When It Should Be Used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0" rtl="0" algn="l">
                        <a:lnSpc>
                          <a:spcPct val="107000"/>
                        </a:lnSpc>
                        <a:spcBef>
                          <a:spcPts val="0"/>
                        </a:spcBef>
                        <a:spcAft>
                          <a:spcPts val="0"/>
                        </a:spcAft>
                        <a:buNone/>
                      </a:pPr>
                      <a:r>
                        <a:rPr lang="en-US" sz="1100" u="none" cap="none" strike="noStrike"/>
                        <a:t>Examples </a:t>
                      </a:r>
                      <a:endParaRPr sz="1100" u="none" cap="none" strike="noStrike">
                        <a:solidFill>
                          <a:srgbClr val="000000"/>
                        </a:solidFill>
                        <a:latin typeface="Arial"/>
                        <a:ea typeface="Arial"/>
                        <a:cs typeface="Arial"/>
                        <a:sym typeface="Arial"/>
                      </a:endParaRPr>
                    </a:p>
                  </a:txBody>
                  <a:tcPr marT="38350" marB="0" marR="59600" marL="76200"/>
                </a:tc>
              </a:tr>
              <a:tr h="1602500">
                <a:tc>
                  <a:txBody>
                    <a:bodyPr/>
                    <a:lstStyle/>
                    <a:p>
                      <a:pPr indent="0" lvl="0" marL="11430" marR="10160" rtl="0" algn="ctr">
                        <a:lnSpc>
                          <a:spcPct val="107000"/>
                        </a:lnSpc>
                        <a:spcBef>
                          <a:spcPts val="0"/>
                        </a:spcBef>
                        <a:spcAft>
                          <a:spcPts val="0"/>
                        </a:spcAft>
                        <a:buNone/>
                      </a:pPr>
                      <a:r>
                        <a:rPr lang="en-US" sz="1100" u="none" cap="none" strike="noStrike"/>
                        <a:t>Samsung Horizon Testing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Defect</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Defect found while testing Samsung project. It may be logged by WW or AI team.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171450" lvl="0" marL="174625" marR="0" rtl="0" algn="l">
                        <a:lnSpc>
                          <a:spcPct val="107000"/>
                        </a:lnSpc>
                        <a:spcBef>
                          <a:spcPts val="0"/>
                        </a:spcBef>
                        <a:spcAft>
                          <a:spcPts val="0"/>
                        </a:spcAft>
                        <a:buClr>
                          <a:schemeClr val="dk1"/>
                        </a:buClr>
                        <a:buSzPts val="1100"/>
                        <a:buFont typeface="Trebuchet MS"/>
                        <a:buChar char="-"/>
                      </a:pPr>
                      <a:r>
                        <a:rPr lang="en-US" sz="1100" u="none" cap="none" strike="noStrike"/>
                        <a:t>To manage defect logged during regression testing (monthly/maintenance)</a:t>
                      </a:r>
                      <a:endParaRPr/>
                    </a:p>
                    <a:p>
                      <a:pPr indent="-171450" lvl="0" marL="174625" marR="0" rtl="0" algn="l">
                        <a:lnSpc>
                          <a:spcPct val="107000"/>
                        </a:lnSpc>
                        <a:spcBef>
                          <a:spcPts val="0"/>
                        </a:spcBef>
                        <a:spcAft>
                          <a:spcPts val="0"/>
                        </a:spcAft>
                        <a:buClr>
                          <a:schemeClr val="dk1"/>
                        </a:buClr>
                        <a:buSzPts val="1100"/>
                        <a:buFont typeface="Trebuchet MS"/>
                        <a:buChar char="-"/>
                      </a:pPr>
                      <a:r>
                        <a:rPr lang="en-US" sz="1100" u="none" cap="none" strike="noStrike"/>
                        <a:t>To track defect’s status: WW’s reporters need to retest if the defect’s status is Ready </a:t>
                      </a:r>
                      <a:r>
                        <a:rPr lang="en-US" sz="1100"/>
                        <a:t>for </a:t>
                      </a:r>
                      <a:r>
                        <a:rPr lang="en-US" sz="1100" u="none" cap="none" strike="noStrike"/>
                        <a:t> retest.</a:t>
                      </a:r>
                      <a:endParaRPr/>
                    </a:p>
                    <a:p>
                      <a:pPr indent="-101600" lvl="0" marL="174625" marR="0" rtl="0" algn="l">
                        <a:lnSpc>
                          <a:spcPct val="107000"/>
                        </a:lnSpc>
                        <a:spcBef>
                          <a:spcPts val="0"/>
                        </a:spcBef>
                        <a:spcAft>
                          <a:spcPts val="0"/>
                        </a:spcAft>
                        <a:buClr>
                          <a:schemeClr val="dk1"/>
                        </a:buClr>
                        <a:buSzPts val="1100"/>
                        <a:buFont typeface="Trebuchet MS"/>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None/>
                      </a:pPr>
                      <a:r>
                        <a:rPr lang="en-US" sz="1100" u="none" cap="none" strike="noStrike"/>
                        <a:t>SAMT-27629</a:t>
                      </a:r>
                      <a:endParaRPr/>
                    </a:p>
                    <a:p>
                      <a:pPr indent="0" lvl="0" marL="1270" marR="10160" rtl="0" algn="l">
                        <a:lnSpc>
                          <a:spcPct val="101000"/>
                        </a:lnSpc>
                        <a:spcBef>
                          <a:spcPts val="0"/>
                        </a:spcBef>
                        <a:spcAft>
                          <a:spcPts val="0"/>
                        </a:spcAft>
                        <a:buNone/>
                      </a:pPr>
                      <a:r>
                        <a:rPr lang="en-US" sz="1100" u="none" cap="none" strike="noStrike"/>
                        <a:t>SAM2-STG2-BO-VN: Cronjob vn-bulkFetchConsignmentUpdateJob is not working</a:t>
                      </a:r>
                      <a:br>
                        <a:rPr lang="en-US" sz="1100" u="none" cap="none" strike="noStrike"/>
                      </a:br>
                      <a:endParaRPr sz="1100" u="none" cap="none" strike="noStrike">
                        <a:solidFill>
                          <a:schemeClr val="dk1"/>
                        </a:solidFill>
                        <a:latin typeface="Trebuchet MS"/>
                        <a:ea typeface="Trebuchet MS"/>
                        <a:cs typeface="Trebuchet MS"/>
                        <a:sym typeface="Trebuchet MS"/>
                      </a:endParaRPr>
                    </a:p>
                  </a:txBody>
                  <a:tcPr marT="38350" marB="0" marR="59600" marL="76200"/>
                </a:tc>
              </a:tr>
            </a:tbl>
          </a:graphicData>
        </a:graphic>
      </p:graphicFrame>
      <p:pic>
        <p:nvPicPr>
          <p:cNvPr id="184" name="Google Shape;184;p10"/>
          <p:cNvPicPr preferRelativeResize="0"/>
          <p:nvPr/>
        </p:nvPicPr>
        <p:blipFill rotWithShape="1">
          <a:blip r:embed="rId3">
            <a:alphaModFix/>
          </a:blip>
          <a:srcRect b="0" l="0" r="0" t="0"/>
          <a:stretch/>
        </p:blipFill>
        <p:spPr>
          <a:xfrm>
            <a:off x="1138858" y="3183029"/>
            <a:ext cx="10058400" cy="34599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1052595" y="267417"/>
            <a:ext cx="10058400" cy="10175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2. Types of issues</a:t>
            </a:r>
            <a:endParaRPr/>
          </a:p>
        </p:txBody>
      </p:sp>
      <p:graphicFrame>
        <p:nvGraphicFramePr>
          <p:cNvPr id="190" name="Google Shape;190;p13"/>
          <p:cNvGraphicFramePr/>
          <p:nvPr/>
        </p:nvGraphicFramePr>
        <p:xfrm>
          <a:off x="250166" y="156595"/>
          <a:ext cx="3000000" cy="3000000"/>
        </p:xfrm>
        <a:graphic>
          <a:graphicData uri="http://schemas.openxmlformats.org/drawingml/2006/table">
            <a:tbl>
              <a:tblPr bandRow="1" firstCol="1" firstRow="1">
                <a:noFill/>
                <a:tableStyleId>{CD6E5250-A2BC-4849-9CA1-319227A02502}</a:tableStyleId>
              </a:tblPr>
              <a:tblGrid>
                <a:gridCol w="1374000"/>
                <a:gridCol w="1650850"/>
                <a:gridCol w="2276350"/>
                <a:gridCol w="2950850"/>
                <a:gridCol w="3939950"/>
              </a:tblGrid>
              <a:tr h="268325">
                <a:tc>
                  <a:txBody>
                    <a:bodyPr/>
                    <a:lstStyle/>
                    <a:p>
                      <a:pPr indent="0" lvl="0" marL="0" marR="22860" rtl="0" algn="ctr">
                        <a:lnSpc>
                          <a:spcPct val="107000"/>
                        </a:lnSpc>
                        <a:spcBef>
                          <a:spcPts val="0"/>
                        </a:spcBef>
                        <a:spcAft>
                          <a:spcPts val="0"/>
                        </a:spcAft>
                        <a:buNone/>
                      </a:pPr>
                      <a:r>
                        <a:rPr lang="en-US" sz="1100" u="none" cap="none" strike="noStrike"/>
                        <a:t>Project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2540" marR="0" rtl="0" algn="just">
                        <a:lnSpc>
                          <a:spcPct val="107000"/>
                        </a:lnSpc>
                        <a:spcBef>
                          <a:spcPts val="0"/>
                        </a:spcBef>
                        <a:spcAft>
                          <a:spcPts val="0"/>
                        </a:spcAft>
                        <a:buNone/>
                      </a:pPr>
                      <a:r>
                        <a:rPr lang="en-US" sz="1100" u="none" cap="none" strike="noStrike"/>
                        <a:t>JIRA Type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Definition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3175" marR="0" rtl="0" algn="l">
                        <a:lnSpc>
                          <a:spcPct val="107000"/>
                        </a:lnSpc>
                        <a:spcBef>
                          <a:spcPts val="0"/>
                        </a:spcBef>
                        <a:spcAft>
                          <a:spcPts val="0"/>
                        </a:spcAft>
                        <a:buNone/>
                      </a:pPr>
                      <a:r>
                        <a:rPr lang="en-US" sz="1100" u="none" cap="none" strike="noStrike"/>
                        <a:t>When It Should Be Used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0" rtl="0" algn="l">
                        <a:lnSpc>
                          <a:spcPct val="107000"/>
                        </a:lnSpc>
                        <a:spcBef>
                          <a:spcPts val="0"/>
                        </a:spcBef>
                        <a:spcAft>
                          <a:spcPts val="0"/>
                        </a:spcAft>
                        <a:buNone/>
                      </a:pPr>
                      <a:r>
                        <a:rPr lang="en-US" sz="1100" u="none" cap="none" strike="noStrike"/>
                        <a:t>Examples </a:t>
                      </a:r>
                      <a:endParaRPr sz="1100" u="none" cap="none" strike="noStrike">
                        <a:solidFill>
                          <a:srgbClr val="000000"/>
                        </a:solidFill>
                        <a:latin typeface="Arial"/>
                        <a:ea typeface="Arial"/>
                        <a:cs typeface="Arial"/>
                        <a:sym typeface="Arial"/>
                      </a:endParaRPr>
                    </a:p>
                  </a:txBody>
                  <a:tcPr marT="38350" marB="0" marR="59600" marL="76200"/>
                </a:tc>
              </a:tr>
              <a:tr h="675000">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Epic</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Large piece of work that encompasses many issues</a:t>
                      </a:r>
                      <a:endParaRPr sz="1100" u="none" cap="none" strike="noStrike">
                        <a:solidFill>
                          <a:schemeClr val="dk1"/>
                        </a:solidFill>
                        <a:latin typeface="Trebuchet MS"/>
                        <a:ea typeface="Trebuchet MS"/>
                        <a:cs typeface="Trebuchet MS"/>
                        <a:sym typeface="Trebuchet MS"/>
                      </a:endParaRPr>
                    </a:p>
                  </a:txBody>
                  <a:tcPr marT="38350" marB="0" marR="59600" marL="76200"/>
                </a:tc>
                <a:tc>
                  <a:txBody>
                    <a:bodyPr/>
                    <a:lstStyle/>
                    <a:p>
                      <a:pPr indent="-171450" lvl="0" marL="174625" marR="0" rtl="0" algn="l">
                        <a:lnSpc>
                          <a:spcPct val="107000"/>
                        </a:lnSpc>
                        <a:spcBef>
                          <a:spcPts val="0"/>
                        </a:spcBef>
                        <a:spcAft>
                          <a:spcPts val="0"/>
                        </a:spcAft>
                        <a:buClr>
                          <a:schemeClr val="dk1"/>
                        </a:buClr>
                        <a:buSzPts val="1100"/>
                        <a:buFont typeface="Trebuchet MS"/>
                        <a:buChar char="-"/>
                      </a:pPr>
                      <a:r>
                        <a:rPr lang="en-US" sz="1100" u="none" cap="none" strike="noStrike"/>
                        <a:t>To keep track of large scope of work that can not be resolved in 1 ticket</a:t>
                      </a:r>
                      <a:endParaRPr sz="1100" u="none" cap="none" strike="noStrike">
                        <a:solidFill>
                          <a:schemeClr val="dk1"/>
                        </a:solidFill>
                        <a:latin typeface="Trebuchet MS"/>
                        <a:ea typeface="Trebuchet MS"/>
                        <a:cs typeface="Trebuchet MS"/>
                        <a:sym typeface="Trebuchet MS"/>
                      </a:endParaRPr>
                    </a:p>
                  </a:txBody>
                  <a:tcPr marT="38350" marB="0" marR="59600" marL="76200"/>
                </a:tc>
                <a:tc>
                  <a:txBody>
                    <a:bodyPr/>
                    <a:lstStyle/>
                    <a:p>
                      <a:pPr indent="0" lvl="0" marL="1270" marR="10160" rtl="0" algn="l">
                        <a:lnSpc>
                          <a:spcPct val="101000"/>
                        </a:lnSpc>
                        <a:spcBef>
                          <a:spcPts val="0"/>
                        </a:spcBef>
                        <a:spcAft>
                          <a:spcPts val="0"/>
                        </a:spcAft>
                        <a:buNone/>
                      </a:pPr>
                      <a:r>
                        <a:rPr lang="en-US" sz="1100" u="none" cap="none" strike="noStrike"/>
                        <a:t>ENH-19142</a:t>
                      </a:r>
                      <a:endParaRPr/>
                    </a:p>
                    <a:p>
                      <a:pPr indent="0" lvl="0" marL="1270" marR="10160" rtl="0" algn="l">
                        <a:lnSpc>
                          <a:spcPct val="101000"/>
                        </a:lnSpc>
                        <a:spcBef>
                          <a:spcPts val="0"/>
                        </a:spcBef>
                        <a:spcAft>
                          <a:spcPts val="0"/>
                        </a:spcAft>
                        <a:buNone/>
                      </a:pPr>
                      <a:r>
                        <a:rPr lang="en-US" sz="1100" u="none" cap="none" strike="noStrike"/>
                        <a:t>PHME-123 Portugal Paypal Integration</a:t>
                      </a:r>
                      <a:endParaRPr sz="1100" u="none" cap="none" strike="noStrike">
                        <a:solidFill>
                          <a:schemeClr val="dk1"/>
                        </a:solidFill>
                        <a:latin typeface="Trebuchet MS"/>
                        <a:ea typeface="Trebuchet MS"/>
                        <a:cs typeface="Trebuchet MS"/>
                        <a:sym typeface="Trebuchet MS"/>
                      </a:endParaRPr>
                    </a:p>
                  </a:txBody>
                  <a:tcPr marT="38350" marB="0" marR="59600" marL="76200"/>
                </a:tc>
              </a:tr>
              <a:tr h="1344550">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p>
                    <a:p>
                      <a:pPr indent="0" lvl="0" marL="11430" marR="10160" rtl="0" algn="ctr">
                        <a:lnSpc>
                          <a:spcPct val="107000"/>
                        </a:lnSpc>
                        <a:spcBef>
                          <a:spcPts val="0"/>
                        </a:spcBef>
                        <a:spcAft>
                          <a:spcPts val="0"/>
                        </a:spcAft>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Story</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l">
                        <a:lnSpc>
                          <a:spcPct val="107000"/>
                        </a:lnSpc>
                        <a:spcBef>
                          <a:spcPts val="0"/>
                        </a:spcBef>
                        <a:spcAft>
                          <a:spcPts val="0"/>
                        </a:spcAft>
                        <a:buNone/>
                      </a:pPr>
                      <a:r>
                        <a:rPr lang="en-US" sz="1100" u="none" cap="none" strike="noStrike"/>
                        <a:t>Functionality request expressed from the perspective of the user</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69850" lvl="0" marL="0" marR="22860" rtl="0" algn="l">
                        <a:lnSpc>
                          <a:spcPct val="107000"/>
                        </a:lnSpc>
                        <a:spcBef>
                          <a:spcPts val="0"/>
                        </a:spcBef>
                        <a:spcAft>
                          <a:spcPts val="0"/>
                        </a:spcAft>
                        <a:buClr>
                          <a:schemeClr val="dk1"/>
                        </a:buClr>
                        <a:buSzPts val="1100"/>
                        <a:buFont typeface="Trebuchet MS"/>
                        <a:buChar char="-"/>
                      </a:pPr>
                      <a:r>
                        <a:rPr lang="en-US" sz="1100" u="none" cap="none" strike="noStrike"/>
                        <a:t>To make it clearer from user perspective.</a:t>
                      </a:r>
                      <a:endParaRPr/>
                    </a:p>
                    <a:p>
                      <a:pPr indent="-69850" lvl="0" marL="0" marR="22860" rtl="0" algn="l">
                        <a:lnSpc>
                          <a:spcPct val="107000"/>
                        </a:lnSpc>
                        <a:spcBef>
                          <a:spcPts val="0"/>
                        </a:spcBef>
                        <a:spcAft>
                          <a:spcPts val="0"/>
                        </a:spcAft>
                        <a:buClr>
                          <a:schemeClr val="dk1"/>
                        </a:buClr>
                        <a:buSzPts val="1100"/>
                        <a:buFont typeface="Trebuchet MS"/>
                        <a:buChar char="-"/>
                      </a:pPr>
                      <a:r>
                        <a:rPr lang="en-US" sz="1100" u="none" cap="none" strike="noStrike"/>
                        <a:t>Usually have sections:</a:t>
                      </a:r>
                      <a:endParaRPr/>
                    </a:p>
                    <a:p>
                      <a:pPr indent="0" lvl="0" marL="0" marR="22860" rtl="0" algn="l">
                        <a:lnSpc>
                          <a:spcPct val="107000"/>
                        </a:lnSpc>
                        <a:spcBef>
                          <a:spcPts val="0"/>
                        </a:spcBef>
                        <a:spcAft>
                          <a:spcPts val="0"/>
                        </a:spcAft>
                        <a:buNone/>
                      </a:pPr>
                      <a:r>
                        <a:rPr lang="en-US" sz="1100" u="none" cap="none" strike="noStrike"/>
                        <a:t>CONTEXT</a:t>
                      </a:r>
                      <a:endParaRPr/>
                    </a:p>
                    <a:p>
                      <a:pPr indent="0" lvl="0" marL="0" marR="22860" rtl="0" algn="l">
                        <a:lnSpc>
                          <a:spcPct val="107000"/>
                        </a:lnSpc>
                        <a:spcBef>
                          <a:spcPts val="0"/>
                        </a:spcBef>
                        <a:spcAft>
                          <a:spcPts val="0"/>
                        </a:spcAft>
                        <a:buNone/>
                      </a:pPr>
                      <a:r>
                        <a:rPr lang="en-US" sz="1100" u="none" cap="none" strike="noStrike"/>
                        <a:t>ACCEPTANCE CRITERIA</a:t>
                      </a:r>
                      <a:endParaRPr/>
                    </a:p>
                    <a:p>
                      <a:pPr indent="0" lvl="0" marL="0" marR="22860" rtl="0" algn="l">
                        <a:lnSpc>
                          <a:spcPct val="107000"/>
                        </a:lnSpc>
                        <a:spcBef>
                          <a:spcPts val="0"/>
                        </a:spcBef>
                        <a:spcAft>
                          <a:spcPts val="0"/>
                        </a:spcAft>
                        <a:buNone/>
                      </a:pPr>
                      <a:r>
                        <a:rPr lang="en-US" sz="1100" u="none" cap="none" strike="noStrike"/>
                        <a:t>TECHNICAL CONSIDERATIONS</a:t>
                      </a:r>
                      <a:endParaRPr/>
                    </a:p>
                    <a:p>
                      <a:pPr indent="0" lvl="0" marL="0" marR="22860" rtl="0" algn="l">
                        <a:lnSpc>
                          <a:spcPct val="107000"/>
                        </a:lnSpc>
                        <a:spcBef>
                          <a:spcPts val="0"/>
                        </a:spcBef>
                        <a:spcAft>
                          <a:spcPts val="0"/>
                        </a:spcAft>
                        <a:buClr>
                          <a:schemeClr val="dk1"/>
                        </a:buClr>
                        <a:buSzPts val="1100"/>
                        <a:buFont typeface="Trebuchet MS"/>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l">
                        <a:lnSpc>
                          <a:spcPct val="107000"/>
                        </a:lnSpc>
                        <a:spcBef>
                          <a:spcPts val="0"/>
                        </a:spcBef>
                        <a:spcAft>
                          <a:spcPts val="0"/>
                        </a:spcAft>
                        <a:buNone/>
                      </a:pPr>
                      <a:r>
                        <a:rPr lang="en-US" sz="1100" u="none" cap="none" strike="noStrike"/>
                        <a:t>ENH-20154</a:t>
                      </a:r>
                      <a:endParaRPr/>
                    </a:p>
                    <a:p>
                      <a:pPr indent="0" lvl="0" marL="0" marR="22860" rtl="0" algn="l">
                        <a:lnSpc>
                          <a:spcPct val="107000"/>
                        </a:lnSpc>
                        <a:spcBef>
                          <a:spcPts val="0"/>
                        </a:spcBef>
                        <a:spcAft>
                          <a:spcPts val="0"/>
                        </a:spcAft>
                        <a:buClr>
                          <a:schemeClr val="dk1"/>
                        </a:buClr>
                        <a:buSzPts val="1100"/>
                        <a:buFont typeface="Trebuchet MS"/>
                        <a:buNone/>
                      </a:pPr>
                      <a:r>
                        <a:rPr lang="en-US" sz="1100" u="none" cap="none" strike="noStrike"/>
                        <a:t>ITME-2497: SEI - New filters for TV on Shop</a:t>
                      </a:r>
                      <a:br>
                        <a:rPr lang="en-US" sz="1100" u="none" cap="none" strike="noStrike"/>
                      </a:br>
                      <a:r>
                        <a:rPr lang="en-US" sz="1100" u="sng" cap="none" strike="noStrike">
                          <a:solidFill>
                            <a:schemeClr val="hlink"/>
                          </a:solidFill>
                          <a:hlinkClick r:id="rId3"/>
                        </a:rPr>
                        <a:t>ENH-18237</a:t>
                      </a:r>
                      <a:endParaRPr sz="1100" u="none" cap="none" strike="noStrike"/>
                    </a:p>
                    <a:p>
                      <a:pPr indent="0" lvl="0" marL="0" marR="22860" rtl="0" algn="l">
                        <a:lnSpc>
                          <a:spcPct val="107000"/>
                        </a:lnSpc>
                        <a:spcBef>
                          <a:spcPts val="0"/>
                        </a:spcBef>
                        <a:spcAft>
                          <a:spcPts val="0"/>
                        </a:spcAft>
                        <a:buNone/>
                      </a:pPr>
                      <a:r>
                        <a:rPr lang="en-US" sz="1100" u="none" cap="none" strike="noStrike"/>
                        <a:t>VNME-2174: Make Google Maps component for Savina</a:t>
                      </a:r>
                      <a:endParaRPr sz="1100" u="none" cap="none" strike="noStrike">
                        <a:solidFill>
                          <a:srgbClr val="000000"/>
                        </a:solidFill>
                        <a:latin typeface="Arial"/>
                        <a:ea typeface="Arial"/>
                        <a:cs typeface="Arial"/>
                        <a:sym typeface="Arial"/>
                      </a:endParaRPr>
                    </a:p>
                  </a:txBody>
                  <a:tcPr marT="38350" marB="0" marR="59600" marL="76200"/>
                </a:tc>
              </a:tr>
              <a:tr h="687750">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Task</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Task that needs to be done</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171450" lvl="0" marL="174625" marR="0" rtl="0" algn="l">
                        <a:lnSpc>
                          <a:spcPct val="107000"/>
                        </a:lnSpc>
                        <a:spcBef>
                          <a:spcPts val="0"/>
                        </a:spcBef>
                        <a:spcAft>
                          <a:spcPts val="0"/>
                        </a:spcAft>
                        <a:buClr>
                          <a:schemeClr val="dk1"/>
                        </a:buClr>
                        <a:buSzPts val="1100"/>
                        <a:buFont typeface="Trebuchet MS"/>
                        <a:buChar char="-"/>
                      </a:pPr>
                      <a:r>
                        <a:rPr lang="en-US" sz="1100" u="none" cap="none" strike="noStrike"/>
                        <a:t>To manage team’s task.</a:t>
                      </a:r>
                      <a:endParaRPr/>
                    </a:p>
                    <a:p>
                      <a:pPr indent="-171450" lvl="0" marL="174625" marR="0" rtl="0" algn="l">
                        <a:lnSpc>
                          <a:spcPct val="107000"/>
                        </a:lnSpc>
                        <a:spcBef>
                          <a:spcPts val="0"/>
                        </a:spcBef>
                        <a:spcAft>
                          <a:spcPts val="0"/>
                        </a:spcAft>
                        <a:buClr>
                          <a:schemeClr val="dk1"/>
                        </a:buClr>
                        <a:buSzPts val="1100"/>
                        <a:buFont typeface="Trebuchet MS"/>
                        <a:buChar char="-"/>
                      </a:pPr>
                      <a:r>
                        <a:rPr lang="en-US" sz="1100" u="none" cap="none" strike="noStrike"/>
                        <a:t>It may be listed under an Epic</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None/>
                      </a:pPr>
                      <a:r>
                        <a:rPr lang="en-US" sz="1100" u="none" cap="none" strike="noStrike"/>
                        <a:t>ENH-20104</a:t>
                      </a:r>
                      <a:endParaRPr/>
                    </a:p>
                    <a:p>
                      <a:pPr indent="0" lvl="0" marL="1270" marR="10160" rtl="0" algn="l">
                        <a:lnSpc>
                          <a:spcPct val="101000"/>
                        </a:lnSpc>
                        <a:spcBef>
                          <a:spcPts val="0"/>
                        </a:spcBef>
                        <a:spcAft>
                          <a:spcPts val="0"/>
                        </a:spcAft>
                        <a:buNone/>
                      </a:pPr>
                      <a:r>
                        <a:rPr lang="en-US" sz="1100" u="none" cap="none" strike="noStrike"/>
                        <a:t>Support NZ for EPP setup</a:t>
                      </a:r>
                      <a:endParaRPr sz="1100" u="none" cap="none" strike="noStrike">
                        <a:solidFill>
                          <a:srgbClr val="000000"/>
                        </a:solidFill>
                        <a:latin typeface="Arial"/>
                        <a:ea typeface="Arial"/>
                        <a:cs typeface="Arial"/>
                        <a:sym typeface="Arial"/>
                      </a:endParaRPr>
                    </a:p>
                  </a:txBody>
                  <a:tcPr marT="38350" marB="0" marR="59600" marL="76200"/>
                </a:tc>
              </a:tr>
              <a:tr h="687750">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Technical story</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171450" lvl="0" marL="174625" marR="0" rtl="0" algn="l">
                        <a:lnSpc>
                          <a:spcPct val="107000"/>
                        </a:lnSpc>
                        <a:spcBef>
                          <a:spcPts val="0"/>
                        </a:spcBef>
                        <a:spcAft>
                          <a:spcPts val="0"/>
                        </a:spcAft>
                        <a:buClr>
                          <a:schemeClr val="dk1"/>
                        </a:buClr>
                        <a:buSzPts val="1100"/>
                        <a:buFont typeface="Trebuchet MS"/>
                        <a:buChar char="-"/>
                      </a:pPr>
                      <a:r>
                        <a:rPr lang="en-US" sz="1100" u="none" cap="none" strike="noStrike"/>
                        <a:t>Relate to technical</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None/>
                      </a:pPr>
                      <a:r>
                        <a:rPr lang="en-US" sz="1100" u="none" cap="none" strike="noStrike"/>
                        <a:t>ENH-14550</a:t>
                      </a:r>
                      <a:endParaRPr/>
                    </a:p>
                    <a:p>
                      <a:pPr indent="0" lvl="0" marL="1270" marR="10160" rtl="0" algn="l">
                        <a:lnSpc>
                          <a:spcPct val="101000"/>
                        </a:lnSpc>
                        <a:spcBef>
                          <a:spcPts val="0"/>
                        </a:spcBef>
                        <a:spcAft>
                          <a:spcPts val="0"/>
                        </a:spcAft>
                        <a:buNone/>
                      </a:pPr>
                      <a:r>
                        <a:rPr lang="en-US" sz="1100" u="none" cap="none" strike="noStrike"/>
                        <a:t>MYME-220 Send Trade-In report to the business</a:t>
                      </a:r>
                      <a:endParaRPr sz="1100" u="none" cap="none" strike="noStrike">
                        <a:solidFill>
                          <a:srgbClr val="000000"/>
                        </a:solidFill>
                        <a:latin typeface="Arial"/>
                        <a:ea typeface="Arial"/>
                        <a:cs typeface="Arial"/>
                        <a:sym typeface="Arial"/>
                      </a:endParaRPr>
                    </a:p>
                  </a:txBody>
                  <a:tcPr marT="38350" marB="0" marR="59600" marL="76200"/>
                </a:tc>
              </a:tr>
              <a:tr h="687750">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ctr">
                        <a:lnSpc>
                          <a:spcPct val="101000"/>
                        </a:lnSpc>
                        <a:spcBef>
                          <a:spcPts val="0"/>
                        </a:spcBef>
                        <a:spcAft>
                          <a:spcPts val="0"/>
                        </a:spcAft>
                        <a:buNone/>
                      </a:pPr>
                      <a:r>
                        <a:rPr lang="en-US" sz="1100" u="none" cap="none" strike="noStrike"/>
                        <a:t>Test</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69850" lvl="0" marL="1270" marR="10160" rtl="0" algn="l">
                        <a:lnSpc>
                          <a:spcPct val="101000"/>
                        </a:lnSpc>
                        <a:spcBef>
                          <a:spcPts val="0"/>
                        </a:spcBef>
                        <a:spcAft>
                          <a:spcPts val="0"/>
                        </a:spcAft>
                        <a:buClr>
                          <a:schemeClr val="dk1"/>
                        </a:buClr>
                        <a:buSzPts val="1100"/>
                        <a:buFont typeface="Trebuchet MS"/>
                        <a:buChar char="-"/>
                      </a:pPr>
                      <a:r>
                        <a:rPr lang="en-US" sz="1100" u="none" cap="none" strike="noStrike"/>
                        <a:t>For AI’s tester</a:t>
                      </a:r>
                      <a:endParaRPr/>
                    </a:p>
                    <a:p>
                      <a:pPr indent="-69850" lvl="0" marL="1270" marR="10160" rtl="0" algn="l">
                        <a:lnSpc>
                          <a:spcPct val="101000"/>
                        </a:lnSpc>
                        <a:spcBef>
                          <a:spcPts val="0"/>
                        </a:spcBef>
                        <a:spcAft>
                          <a:spcPts val="0"/>
                        </a:spcAft>
                        <a:buClr>
                          <a:schemeClr val="dk1"/>
                        </a:buClr>
                        <a:buSzPts val="1100"/>
                        <a:buFont typeface="Trebuchet MS"/>
                        <a:buChar char="-"/>
                      </a:pPr>
                      <a:r>
                        <a:rPr lang="en-US" sz="1100" u="none" cap="none" strike="noStrike"/>
                        <a:t>Usually links to a Story/task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Clr>
                          <a:schemeClr val="dk1"/>
                        </a:buClr>
                        <a:buSzPts val="1100"/>
                        <a:buFont typeface="Trebuchet MS"/>
                        <a:buNone/>
                      </a:pPr>
                      <a:r>
                        <a:rPr lang="en-US" sz="1100" u="sng" cap="none" strike="noStrike">
                          <a:solidFill>
                            <a:schemeClr val="hlink"/>
                          </a:solidFill>
                          <a:hlinkClick r:id="rId4"/>
                        </a:rPr>
                        <a:t>ENH-20050</a:t>
                      </a:r>
                      <a:endParaRPr sz="1100" u="none" cap="none" strike="noStrike"/>
                    </a:p>
                    <a:p>
                      <a:pPr indent="0" lvl="0" marL="1270" marR="10160" rtl="0" algn="l">
                        <a:lnSpc>
                          <a:spcPct val="101000"/>
                        </a:lnSpc>
                        <a:spcBef>
                          <a:spcPts val="0"/>
                        </a:spcBef>
                        <a:spcAft>
                          <a:spcPts val="0"/>
                        </a:spcAft>
                        <a:buNone/>
                      </a:pPr>
                      <a:r>
                        <a:rPr lang="en-US" sz="1100" u="none" cap="none" strike="noStrike"/>
                        <a:t>ENH-19516: Verify that Tax rate is 0 when chemical tax rate is greater than 0 AND new tax rate is equal to 0.</a:t>
                      </a:r>
                      <a:endParaRPr sz="1100" u="none" cap="none" strike="noStrike">
                        <a:solidFill>
                          <a:srgbClr val="000000"/>
                        </a:solidFill>
                        <a:latin typeface="Arial"/>
                        <a:ea typeface="Arial"/>
                        <a:cs typeface="Arial"/>
                        <a:sym typeface="Arial"/>
                      </a:endParaRPr>
                    </a:p>
                  </a:txBody>
                  <a:tcPr marT="38350" marB="0" marR="59600" marL="76200"/>
                </a:tc>
              </a:tr>
              <a:tr h="748900">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Bug</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Bug found during testing</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101600" lvl="0" marL="174625" marR="0" rtl="0" algn="l">
                        <a:lnSpc>
                          <a:spcPct val="107000"/>
                        </a:lnSpc>
                        <a:spcBef>
                          <a:spcPts val="0"/>
                        </a:spcBef>
                        <a:spcAft>
                          <a:spcPts val="0"/>
                        </a:spcAft>
                        <a:buClr>
                          <a:schemeClr val="dk1"/>
                        </a:buClr>
                        <a:buSzPts val="1100"/>
                        <a:buFont typeface="Trebuchet MS"/>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Clr>
                          <a:schemeClr val="dk1"/>
                        </a:buClr>
                        <a:buSzPts val="1100"/>
                        <a:buFont typeface="Trebuchet MS"/>
                        <a:buNone/>
                      </a:pPr>
                      <a:r>
                        <a:rPr lang="en-US" sz="1100" u="sng" cap="none" strike="noStrike">
                          <a:solidFill>
                            <a:schemeClr val="hlink"/>
                          </a:solidFill>
                          <a:hlinkClick r:id="rId5"/>
                        </a:rPr>
                        <a:t>ENH-20200</a:t>
                      </a:r>
                      <a:endParaRPr sz="1100" u="none" cap="none" strike="noStrike"/>
                    </a:p>
                    <a:p>
                      <a:pPr indent="0" lvl="0" marL="1270" marR="10160" rtl="0" algn="l">
                        <a:lnSpc>
                          <a:spcPct val="101000"/>
                        </a:lnSpc>
                        <a:spcBef>
                          <a:spcPts val="0"/>
                        </a:spcBef>
                        <a:spcAft>
                          <a:spcPts val="0"/>
                        </a:spcAft>
                        <a:buNone/>
                      </a:pPr>
                      <a:r>
                        <a:rPr lang="en-US" sz="1100" u="none" cap="none" strike="noStrike"/>
                        <a:t>AT-STG2-AT SMB Cart page Header to return to the home translation is not updated</a:t>
                      </a:r>
                      <a:endParaRPr sz="1100" u="none" cap="none" strike="noStrike">
                        <a:solidFill>
                          <a:srgbClr val="000000"/>
                        </a:solidFill>
                        <a:latin typeface="Arial"/>
                        <a:ea typeface="Arial"/>
                        <a:cs typeface="Arial"/>
                        <a:sym typeface="Arial"/>
                      </a:endParaRPr>
                    </a:p>
                  </a:txBody>
                  <a:tcPr marT="38350" marB="0" marR="59600" marL="76200"/>
                </a:tc>
              </a:tr>
              <a:tr h="1030925">
                <a:tc>
                  <a:txBody>
                    <a:bodyPr/>
                    <a:lstStyle/>
                    <a:p>
                      <a:pPr indent="0" lvl="0" marL="11430" marR="10160" rtl="0" algn="ctr">
                        <a:lnSpc>
                          <a:spcPct val="107000"/>
                        </a:lnSpc>
                        <a:spcBef>
                          <a:spcPts val="0"/>
                        </a:spcBef>
                        <a:spcAft>
                          <a:spcPts val="0"/>
                        </a:spcAft>
                        <a:buNone/>
                      </a:pPr>
                      <a:r>
                        <a:rPr lang="en-US" sz="1100" u="none" cap="none" strike="noStrike"/>
                        <a:t>Samsung Enhancements/ Samsung Horizon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22860" rtl="0" algn="ctr">
                        <a:lnSpc>
                          <a:spcPct val="107000"/>
                        </a:lnSpc>
                        <a:spcBef>
                          <a:spcPts val="0"/>
                        </a:spcBef>
                        <a:spcAft>
                          <a:spcPts val="0"/>
                        </a:spcAft>
                        <a:buNone/>
                      </a:pPr>
                      <a:r>
                        <a:rPr lang="en-US" sz="1100" u="none" cap="none" strike="noStrike"/>
                        <a:t>Translation story</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0" marR="0" rtl="0" algn="l">
                        <a:lnSpc>
                          <a:spcPct val="107000"/>
                        </a:lnSpc>
                        <a:spcBef>
                          <a:spcPts val="0"/>
                        </a:spcBef>
                        <a:spcAft>
                          <a:spcPts val="0"/>
                        </a:spcAft>
                        <a:buNone/>
                      </a:pPr>
                      <a:r>
                        <a:rPr lang="en-US" sz="1100" u="none" cap="none" strike="noStrike"/>
                        <a:t>Relate to Translation</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101600" lvl="0" marL="174625" marR="0" rtl="0" algn="l">
                        <a:lnSpc>
                          <a:spcPct val="107000"/>
                        </a:lnSpc>
                        <a:spcBef>
                          <a:spcPts val="0"/>
                        </a:spcBef>
                        <a:spcAft>
                          <a:spcPts val="0"/>
                        </a:spcAft>
                        <a:buClr>
                          <a:schemeClr val="dk1"/>
                        </a:buClr>
                        <a:buSzPts val="1100"/>
                        <a:buFont typeface="Trebuchet MS"/>
                        <a:buNone/>
                      </a:pPr>
                      <a:r>
                        <a:t/>
                      </a:r>
                      <a:endParaRPr sz="1100" u="none" cap="none" strike="noStrike">
                        <a:solidFill>
                          <a:srgbClr val="000000"/>
                        </a:solidFill>
                        <a:latin typeface="Arial"/>
                        <a:ea typeface="Arial"/>
                        <a:cs typeface="Arial"/>
                        <a:sym typeface="Arial"/>
                      </a:endParaRPr>
                    </a:p>
                  </a:txBody>
                  <a:tcPr marT="38350" marB="0" marR="59600" marL="76200"/>
                </a:tc>
                <a:tc>
                  <a:txBody>
                    <a:bodyPr/>
                    <a:lstStyle/>
                    <a:p>
                      <a:pPr indent="0" lvl="0" marL="1270" marR="10160" rtl="0" algn="l">
                        <a:lnSpc>
                          <a:spcPct val="101000"/>
                        </a:lnSpc>
                        <a:spcBef>
                          <a:spcPts val="0"/>
                        </a:spcBef>
                        <a:spcAft>
                          <a:spcPts val="0"/>
                        </a:spcAft>
                        <a:buNone/>
                      </a:pPr>
                      <a:r>
                        <a:rPr lang="en-US" sz="1100" u="none" cap="none" strike="noStrike"/>
                        <a:t>ENH-7266</a:t>
                      </a:r>
                      <a:endParaRPr/>
                    </a:p>
                    <a:p>
                      <a:pPr indent="0" lvl="0" marL="1270" marR="10160" rtl="0" algn="l">
                        <a:lnSpc>
                          <a:spcPct val="101000"/>
                        </a:lnSpc>
                        <a:spcBef>
                          <a:spcPts val="0"/>
                        </a:spcBef>
                        <a:spcAft>
                          <a:spcPts val="0"/>
                        </a:spcAft>
                        <a:buNone/>
                      </a:pPr>
                      <a:r>
                        <a:rPr lang="en-US" sz="1100" u="none" cap="none" strike="noStrike"/>
                        <a:t>SP-282 SMB Translations</a:t>
                      </a:r>
                      <a:endParaRPr sz="1100" u="none" cap="none" strike="noStrike">
                        <a:solidFill>
                          <a:srgbClr val="000000"/>
                        </a:solidFill>
                        <a:latin typeface="Arial"/>
                        <a:ea typeface="Arial"/>
                        <a:cs typeface="Arial"/>
                        <a:sym typeface="Arial"/>
                      </a:endParaRPr>
                    </a:p>
                  </a:txBody>
                  <a:tcPr marT="38350" marB="0" marR="59600" marL="762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7200"/>
              <a:buFont typeface="Georgia"/>
              <a:buNone/>
            </a:pPr>
            <a:r>
              <a:rPr lang="en-US"/>
              <a:t>III. Main menu</a:t>
            </a:r>
            <a:endParaRPr/>
          </a:p>
        </p:txBody>
      </p:sp>
      <p:sp>
        <p:nvSpPr>
          <p:cNvPr id="196" name="Google Shape;196;p1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 Top Navigation bar</a:t>
            </a:r>
            <a:endParaRPr/>
          </a:p>
        </p:txBody>
      </p:sp>
      <p:pic>
        <p:nvPicPr>
          <p:cNvPr id="202" name="Google Shape;202;p15"/>
          <p:cNvPicPr preferRelativeResize="0"/>
          <p:nvPr>
            <p:ph idx="1" type="body"/>
          </p:nvPr>
        </p:nvPicPr>
        <p:blipFill rotWithShape="1">
          <a:blip r:embed="rId3">
            <a:alphaModFix/>
          </a:blip>
          <a:srcRect b="0" l="0" r="0" t="0"/>
          <a:stretch/>
        </p:blipFill>
        <p:spPr>
          <a:xfrm>
            <a:off x="1448299" y="1741338"/>
            <a:ext cx="8094053" cy="405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2. Menu (9-dot drop down)</a:t>
            </a:r>
            <a:endParaRPr/>
          </a:p>
        </p:txBody>
      </p:sp>
      <p:pic>
        <p:nvPicPr>
          <p:cNvPr id="208" name="Google Shape;208;p16"/>
          <p:cNvPicPr preferRelativeResize="0"/>
          <p:nvPr>
            <p:ph idx="1" type="body"/>
          </p:nvPr>
        </p:nvPicPr>
        <p:blipFill rotWithShape="1">
          <a:blip r:embed="rId3">
            <a:alphaModFix/>
          </a:blip>
          <a:srcRect b="0" l="0" r="0" t="0"/>
          <a:stretch/>
        </p:blipFill>
        <p:spPr>
          <a:xfrm>
            <a:off x="983584" y="1868166"/>
            <a:ext cx="10041847" cy="387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1069848"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Dashboard</a:t>
            </a:r>
            <a:endParaRPr/>
          </a:p>
        </p:txBody>
      </p:sp>
      <p:sp>
        <p:nvSpPr>
          <p:cNvPr id="214" name="Google Shape;214;p17"/>
          <p:cNvSpPr txBox="1"/>
          <p:nvPr>
            <p:ph idx="1" type="body"/>
          </p:nvPr>
        </p:nvSpPr>
        <p:spPr>
          <a:xfrm>
            <a:off x="1144437" y="1221607"/>
            <a:ext cx="10058400" cy="112212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View System Dashboard: This will load the main dashboard page that you see when you first log into Jira. </a:t>
            </a:r>
            <a:endParaRPr/>
          </a:p>
          <a:p>
            <a:pPr indent="-182880" lvl="0" marL="182880" rtl="0" algn="l">
              <a:lnSpc>
                <a:spcPct val="90000"/>
              </a:lnSpc>
              <a:spcBef>
                <a:spcPts val="1200"/>
              </a:spcBef>
              <a:spcAft>
                <a:spcPts val="0"/>
              </a:spcAft>
              <a:buSzPts val="1700"/>
              <a:buChar char="▪"/>
            </a:pPr>
            <a:r>
              <a:rPr lang="en-US"/>
              <a:t>Manage Dashboard: You have the ability to manage all of your dashboards.</a:t>
            </a:r>
            <a:endParaRPr/>
          </a:p>
        </p:txBody>
      </p:sp>
      <p:pic>
        <p:nvPicPr>
          <p:cNvPr id="215" name="Google Shape;215;p17"/>
          <p:cNvPicPr preferRelativeResize="0"/>
          <p:nvPr/>
        </p:nvPicPr>
        <p:blipFill rotWithShape="1">
          <a:blip r:embed="rId3">
            <a:alphaModFix/>
          </a:blip>
          <a:srcRect b="0" l="0" r="0" t="0"/>
          <a:stretch/>
        </p:blipFill>
        <p:spPr>
          <a:xfrm>
            <a:off x="155275" y="2484408"/>
            <a:ext cx="12036725" cy="42731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Dashboard-Create</a:t>
            </a:r>
            <a:endParaRPr/>
          </a:p>
        </p:txBody>
      </p:sp>
      <p:sp>
        <p:nvSpPr>
          <p:cNvPr id="221" name="Google Shape;221;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You can create Dashboard by Click Create new dashboard or Copy from existing one</a:t>
            </a:r>
            <a:endParaRPr/>
          </a:p>
          <a:p>
            <a:pPr indent="-74929" lvl="0" marL="182880" rtl="0" algn="l">
              <a:lnSpc>
                <a:spcPct val="90000"/>
              </a:lnSpc>
              <a:spcBef>
                <a:spcPts val="1200"/>
              </a:spcBef>
              <a:spcAft>
                <a:spcPts val="0"/>
              </a:spcAft>
              <a:buSzPts val="1700"/>
              <a:buNone/>
            </a:pPr>
            <a:r>
              <a:t/>
            </a:r>
            <a:endParaRPr/>
          </a:p>
        </p:txBody>
      </p:sp>
      <p:pic>
        <p:nvPicPr>
          <p:cNvPr id="222" name="Google Shape;222;p18"/>
          <p:cNvPicPr preferRelativeResize="0"/>
          <p:nvPr/>
        </p:nvPicPr>
        <p:blipFill rotWithShape="1">
          <a:blip r:embed="rId3">
            <a:alphaModFix/>
          </a:blip>
          <a:srcRect b="0" l="0" r="0" t="0"/>
          <a:stretch/>
        </p:blipFill>
        <p:spPr>
          <a:xfrm>
            <a:off x="1216324" y="2725946"/>
            <a:ext cx="8022567" cy="34462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Dashboard-Create</a:t>
            </a:r>
            <a:endParaRPr/>
          </a:p>
        </p:txBody>
      </p:sp>
      <p:sp>
        <p:nvSpPr>
          <p:cNvPr id="228" name="Google Shape;228;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Add gadget that support to your report to your Dashboard</a:t>
            </a:r>
            <a:endParaRPr/>
          </a:p>
        </p:txBody>
      </p:sp>
      <p:pic>
        <p:nvPicPr>
          <p:cNvPr id="229" name="Google Shape;229;p19"/>
          <p:cNvPicPr preferRelativeResize="0"/>
          <p:nvPr/>
        </p:nvPicPr>
        <p:blipFill rotWithShape="1">
          <a:blip r:embed="rId3">
            <a:alphaModFix/>
          </a:blip>
          <a:srcRect b="0" l="0" r="0" t="0"/>
          <a:stretch/>
        </p:blipFill>
        <p:spPr>
          <a:xfrm>
            <a:off x="1069848" y="2643325"/>
            <a:ext cx="8013767" cy="40369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Table of content</a:t>
            </a:r>
            <a:endParaRPr/>
          </a:p>
        </p:txBody>
      </p:sp>
      <p:grpSp>
        <p:nvGrpSpPr>
          <p:cNvPr id="111" name="Google Shape;111;p2"/>
          <p:cNvGrpSpPr/>
          <p:nvPr/>
        </p:nvGrpSpPr>
        <p:grpSpPr>
          <a:xfrm>
            <a:off x="1069975" y="2130712"/>
            <a:ext cx="10058399" cy="4040298"/>
            <a:chOff x="0" y="9812"/>
            <a:chExt cx="10058399" cy="4040298"/>
          </a:xfrm>
        </p:grpSpPr>
        <p:sp>
          <p:nvSpPr>
            <p:cNvPr id="112" name="Google Shape;112;p2"/>
            <p:cNvSpPr/>
            <p:nvPr/>
          </p:nvSpPr>
          <p:spPr>
            <a:xfrm>
              <a:off x="0" y="340670"/>
              <a:ext cx="10058399" cy="579600"/>
            </a:xfrm>
            <a:prstGeom prst="rect">
              <a:avLst/>
            </a:prstGeom>
            <a:solidFill>
              <a:schemeClr val="lt1">
                <a:alpha val="89803"/>
              </a:schemeClr>
            </a:solidFill>
            <a:ln cap="flat" cmpd="sng" w="9525">
              <a:solidFill>
                <a:srgbClr val="93B6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502920" y="9812"/>
              <a:ext cx="7040880" cy="678960"/>
            </a:xfrm>
            <a:prstGeom prst="roundRect">
              <a:avLst>
                <a:gd fmla="val 16667" name="adj"/>
              </a:avLst>
            </a:prstGeom>
            <a:blipFill rotWithShape="1">
              <a:blip r:embed="rId3">
                <a:alphaModFix/>
              </a:blip>
              <a:tile algn="tl" flip="none" tx="0" sx="60000" ty="0" sy="58999"/>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536064" y="42956"/>
              <a:ext cx="6974592" cy="612672"/>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None/>
              </a:pPr>
              <a:r>
                <a:rPr b="0" i="0" lang="en-US" sz="2300" u="none" cap="none" strike="noStrike">
                  <a:solidFill>
                    <a:schemeClr val="lt1"/>
                  </a:solidFill>
                  <a:latin typeface="Trebuchet MS"/>
                  <a:ea typeface="Trebuchet MS"/>
                  <a:cs typeface="Trebuchet MS"/>
                  <a:sym typeface="Trebuchet MS"/>
                </a:rPr>
                <a:t>Introduction</a:t>
              </a:r>
              <a:endParaRPr b="0" i="0" sz="2300" u="none" cap="none" strike="noStrike">
                <a:solidFill>
                  <a:schemeClr val="lt1"/>
                </a:solidFill>
                <a:latin typeface="Trebuchet MS"/>
                <a:ea typeface="Trebuchet MS"/>
                <a:cs typeface="Trebuchet MS"/>
                <a:sym typeface="Trebuchet MS"/>
              </a:endParaRPr>
            </a:p>
          </p:txBody>
        </p:sp>
        <p:sp>
          <p:nvSpPr>
            <p:cNvPr id="115" name="Google Shape;115;p2"/>
            <p:cNvSpPr/>
            <p:nvPr/>
          </p:nvSpPr>
          <p:spPr>
            <a:xfrm>
              <a:off x="0" y="1383950"/>
              <a:ext cx="10058399" cy="579600"/>
            </a:xfrm>
            <a:prstGeom prst="rect">
              <a:avLst/>
            </a:prstGeom>
            <a:solidFill>
              <a:schemeClr val="lt1">
                <a:alpha val="89803"/>
              </a:schemeClr>
            </a:solidFill>
            <a:ln cap="flat" cmpd="sng" w="9525">
              <a:solidFill>
                <a:srgbClr val="93B6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02920" y="1044470"/>
              <a:ext cx="7040880" cy="678960"/>
            </a:xfrm>
            <a:prstGeom prst="roundRect">
              <a:avLst>
                <a:gd fmla="val 16667" name="adj"/>
              </a:avLst>
            </a:prstGeom>
            <a:blipFill rotWithShape="1">
              <a:blip r:embed="rId3">
                <a:alphaModFix/>
              </a:blip>
              <a:tile algn="tl" flip="none" tx="0" sx="60000" ty="0" sy="58999"/>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536064" y="1077614"/>
              <a:ext cx="6974592" cy="612672"/>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None/>
              </a:pPr>
              <a:r>
                <a:rPr b="0" i="0" lang="en-US" sz="2300" u="none" cap="none" strike="noStrike">
                  <a:solidFill>
                    <a:schemeClr val="lt1"/>
                  </a:solidFill>
                  <a:latin typeface="Trebuchet MS"/>
                  <a:ea typeface="Trebuchet MS"/>
                  <a:cs typeface="Trebuchet MS"/>
                  <a:sym typeface="Trebuchet MS"/>
                </a:rPr>
                <a:t>Overview</a:t>
              </a:r>
              <a:endParaRPr b="0" i="0" sz="2300" u="none" cap="none" strike="noStrike">
                <a:solidFill>
                  <a:schemeClr val="lt1"/>
                </a:solidFill>
                <a:latin typeface="Trebuchet MS"/>
                <a:ea typeface="Trebuchet MS"/>
                <a:cs typeface="Trebuchet MS"/>
                <a:sym typeface="Trebuchet MS"/>
              </a:endParaRPr>
            </a:p>
          </p:txBody>
        </p:sp>
        <p:sp>
          <p:nvSpPr>
            <p:cNvPr id="118" name="Google Shape;118;p2"/>
            <p:cNvSpPr/>
            <p:nvPr/>
          </p:nvSpPr>
          <p:spPr>
            <a:xfrm>
              <a:off x="0" y="2427229"/>
              <a:ext cx="10058399" cy="579600"/>
            </a:xfrm>
            <a:prstGeom prst="rect">
              <a:avLst/>
            </a:prstGeom>
            <a:solidFill>
              <a:schemeClr val="lt1">
                <a:alpha val="89803"/>
              </a:schemeClr>
            </a:solidFill>
            <a:ln cap="flat" cmpd="sng" w="9525">
              <a:solidFill>
                <a:srgbClr val="93B6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02920" y="2087750"/>
              <a:ext cx="7040880" cy="678960"/>
            </a:xfrm>
            <a:prstGeom prst="roundRect">
              <a:avLst>
                <a:gd fmla="val 16667" name="adj"/>
              </a:avLst>
            </a:prstGeom>
            <a:blipFill rotWithShape="1">
              <a:blip r:embed="rId3">
                <a:alphaModFix/>
              </a:blip>
              <a:tile algn="tl" flip="none" tx="0" sx="60000" ty="0" sy="58999"/>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536064" y="2120894"/>
              <a:ext cx="6974592" cy="612672"/>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None/>
              </a:pPr>
              <a:r>
                <a:rPr b="0" i="0" lang="en-US" sz="2300" u="none" cap="none" strike="noStrike">
                  <a:solidFill>
                    <a:schemeClr val="lt1"/>
                  </a:solidFill>
                  <a:latin typeface="Trebuchet MS"/>
                  <a:ea typeface="Trebuchet MS"/>
                  <a:cs typeface="Trebuchet MS"/>
                  <a:sym typeface="Trebuchet MS"/>
                </a:rPr>
                <a:t>Main menu	</a:t>
              </a:r>
              <a:endParaRPr b="0" i="0" sz="2300" u="none" cap="none" strike="noStrike">
                <a:solidFill>
                  <a:schemeClr val="lt1"/>
                </a:solidFill>
                <a:latin typeface="Trebuchet MS"/>
                <a:ea typeface="Trebuchet MS"/>
                <a:cs typeface="Trebuchet MS"/>
                <a:sym typeface="Trebuchet MS"/>
              </a:endParaRPr>
            </a:p>
          </p:txBody>
        </p:sp>
        <p:sp>
          <p:nvSpPr>
            <p:cNvPr id="121" name="Google Shape;121;p2"/>
            <p:cNvSpPr/>
            <p:nvPr/>
          </p:nvSpPr>
          <p:spPr>
            <a:xfrm>
              <a:off x="0" y="3470510"/>
              <a:ext cx="10058399" cy="579600"/>
            </a:xfrm>
            <a:prstGeom prst="rect">
              <a:avLst/>
            </a:prstGeom>
            <a:solidFill>
              <a:schemeClr val="lt1">
                <a:alpha val="89803"/>
              </a:schemeClr>
            </a:solidFill>
            <a:ln cap="flat" cmpd="sng" w="9525">
              <a:solidFill>
                <a:srgbClr val="93B6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02920" y="3131030"/>
              <a:ext cx="7040880" cy="678960"/>
            </a:xfrm>
            <a:prstGeom prst="roundRect">
              <a:avLst>
                <a:gd fmla="val 16667" name="adj"/>
              </a:avLst>
            </a:prstGeom>
            <a:blipFill rotWithShape="1">
              <a:blip r:embed="rId3">
                <a:alphaModFix/>
              </a:blip>
              <a:tile algn="tl" flip="none" tx="0" sx="60000" ty="0" sy="58999"/>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536064" y="3164174"/>
              <a:ext cx="6974592" cy="612672"/>
            </a:xfrm>
            <a:prstGeom prst="rect">
              <a:avLst/>
            </a:prstGeom>
            <a:noFill/>
            <a:ln>
              <a:noFill/>
            </a:ln>
          </p:spPr>
          <p:txBody>
            <a:bodyPr anchorCtr="0" anchor="ctr" bIns="0" lIns="266125" spcFirstLastPara="1" rIns="266125" wrap="square" tIns="0">
              <a:noAutofit/>
            </a:bodyPr>
            <a:lstStyle/>
            <a:p>
              <a:pPr indent="0" lvl="0" marL="0" marR="0" rtl="0" algn="l">
                <a:lnSpc>
                  <a:spcPct val="90000"/>
                </a:lnSpc>
                <a:spcBef>
                  <a:spcPts val="0"/>
                </a:spcBef>
                <a:spcAft>
                  <a:spcPts val="0"/>
                </a:spcAft>
                <a:buNone/>
              </a:pPr>
              <a:r>
                <a:rPr b="0" i="0" lang="en-US" sz="2300" u="none" cap="none" strike="noStrike">
                  <a:solidFill>
                    <a:schemeClr val="lt1"/>
                  </a:solidFill>
                  <a:latin typeface="Trebuchet MS"/>
                  <a:ea typeface="Trebuchet MS"/>
                  <a:cs typeface="Trebuchet MS"/>
                  <a:sym typeface="Trebuchet MS"/>
                </a:rPr>
                <a:t>Defect management</a:t>
              </a:r>
              <a:endParaRPr b="0" i="0" sz="2300" u="none" cap="none" strike="noStrike">
                <a:solidFill>
                  <a:schemeClr val="lt1"/>
                </a:solidFill>
                <a:latin typeface="Trebuchet MS"/>
                <a:ea typeface="Trebuchet MS"/>
                <a:cs typeface="Trebuchet MS"/>
                <a:sym typeface="Trebuchet M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1069848" y="165455"/>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Dashboard-Create</a:t>
            </a:r>
            <a:endParaRPr/>
          </a:p>
        </p:txBody>
      </p:sp>
      <p:sp>
        <p:nvSpPr>
          <p:cNvPr id="235" name="Google Shape;235;p20"/>
          <p:cNvSpPr txBox="1"/>
          <p:nvPr>
            <p:ph idx="1" type="body"/>
          </p:nvPr>
        </p:nvSpPr>
        <p:spPr>
          <a:xfrm>
            <a:off x="1069848" y="1544129"/>
            <a:ext cx="10058400" cy="462807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Edit gadget</a:t>
            </a:r>
            <a:endParaRPr/>
          </a:p>
          <a:p>
            <a:pPr indent="-182880" lvl="0" marL="182880" rtl="0" algn="l">
              <a:lnSpc>
                <a:spcPct val="90000"/>
              </a:lnSpc>
              <a:spcBef>
                <a:spcPts val="1200"/>
              </a:spcBef>
              <a:spcAft>
                <a:spcPts val="0"/>
              </a:spcAft>
              <a:buSzPts val="1700"/>
              <a:buChar char="▪"/>
            </a:pPr>
            <a:r>
              <a:rPr lang="en-US"/>
              <a:t>Note: If this gadget uses filter, pls make sure your filter is shared with others, too</a:t>
            </a:r>
            <a:endParaRPr/>
          </a:p>
        </p:txBody>
      </p:sp>
      <p:pic>
        <p:nvPicPr>
          <p:cNvPr id="236" name="Google Shape;236;p20"/>
          <p:cNvPicPr preferRelativeResize="0"/>
          <p:nvPr/>
        </p:nvPicPr>
        <p:blipFill rotWithShape="1">
          <a:blip r:embed="rId3">
            <a:alphaModFix/>
          </a:blip>
          <a:srcRect b="0" l="0" r="0" t="0"/>
          <a:stretch/>
        </p:blipFill>
        <p:spPr>
          <a:xfrm>
            <a:off x="759125" y="2631057"/>
            <a:ext cx="10058400" cy="42269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1069847" y="250165"/>
            <a:ext cx="10058400" cy="10760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4. Project</a:t>
            </a:r>
            <a:endParaRPr/>
          </a:p>
        </p:txBody>
      </p:sp>
      <p:pic>
        <p:nvPicPr>
          <p:cNvPr id="242" name="Google Shape;242;p21"/>
          <p:cNvPicPr preferRelativeResize="0"/>
          <p:nvPr>
            <p:ph idx="1" type="body"/>
          </p:nvPr>
        </p:nvPicPr>
        <p:blipFill rotWithShape="1">
          <a:blip r:embed="rId3">
            <a:alphaModFix/>
          </a:blip>
          <a:srcRect b="0" l="0" r="0" t="0"/>
          <a:stretch/>
        </p:blipFill>
        <p:spPr>
          <a:xfrm>
            <a:off x="1069847" y="1232378"/>
            <a:ext cx="10203510" cy="52633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4. Project</a:t>
            </a:r>
            <a:endParaRPr/>
          </a:p>
        </p:txBody>
      </p:sp>
      <p:sp>
        <p:nvSpPr>
          <p:cNvPr id="248" name="Google Shape;248;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20000"/>
          </a:bodyPr>
          <a:lstStyle/>
          <a:p>
            <a:pPr indent="-166687" lvl="0" marL="182880" rtl="0" algn="l">
              <a:lnSpc>
                <a:spcPct val="90000"/>
              </a:lnSpc>
              <a:spcBef>
                <a:spcPts val="0"/>
              </a:spcBef>
              <a:spcAft>
                <a:spcPts val="0"/>
              </a:spcAft>
              <a:buSzPct val="85000"/>
              <a:buChar char="▪"/>
            </a:pPr>
            <a:r>
              <a:rPr lang="en-US"/>
              <a:t>SAMT: Samsung Horizon Testing: Testing project. WW logs/tracks defect in </a:t>
            </a:r>
            <a:r>
              <a:rPr lang="en-US"/>
              <a:t>this project</a:t>
            </a:r>
            <a:endParaRPr/>
          </a:p>
          <a:p>
            <a:pPr indent="-166687" lvl="0" marL="182880" rtl="0" algn="l">
              <a:lnSpc>
                <a:spcPct val="90000"/>
              </a:lnSpc>
              <a:spcBef>
                <a:spcPts val="1200"/>
              </a:spcBef>
              <a:spcAft>
                <a:spcPts val="0"/>
              </a:spcAft>
              <a:buSzPct val="85000"/>
              <a:buChar char="▪"/>
            </a:pPr>
            <a:r>
              <a:rPr lang="en-US"/>
              <a:t>SAM: Samsung Horizon 1.1: AI internal project </a:t>
            </a:r>
            <a:endParaRPr/>
          </a:p>
          <a:p>
            <a:pPr indent="-166687" lvl="0" marL="182880" rtl="0" algn="l">
              <a:lnSpc>
                <a:spcPct val="90000"/>
              </a:lnSpc>
              <a:spcBef>
                <a:spcPts val="1200"/>
              </a:spcBef>
              <a:spcAft>
                <a:spcPts val="0"/>
              </a:spcAft>
              <a:buSzPct val="85000"/>
              <a:buChar char="▪"/>
            </a:pPr>
            <a:r>
              <a:rPr lang="en-US"/>
              <a:t>ENH: Samsung Enhancement: Enhancement raised by Samsung subsidiaries will be linked to this project. Then AI breaks down into tasks to get it done.</a:t>
            </a:r>
            <a:endParaRPr/>
          </a:p>
          <a:p>
            <a:pPr indent="-166687" lvl="0" marL="182880" rtl="0" algn="l">
              <a:lnSpc>
                <a:spcPct val="90000"/>
              </a:lnSpc>
              <a:spcBef>
                <a:spcPts val="1200"/>
              </a:spcBef>
              <a:spcAft>
                <a:spcPts val="0"/>
              </a:spcAft>
              <a:buSzPct val="85000"/>
              <a:buChar char="▪"/>
            </a:pPr>
            <a:r>
              <a:rPr lang="en-US"/>
              <a:t>SAMR: Samsung Rollouts: Manage new countries roll out’s tasks/defects. </a:t>
            </a:r>
            <a:endParaRPr/>
          </a:p>
          <a:p>
            <a:pPr indent="-166687" lvl="0" marL="182880" rtl="0" algn="l">
              <a:lnSpc>
                <a:spcPct val="90000"/>
              </a:lnSpc>
              <a:spcBef>
                <a:spcPts val="1200"/>
              </a:spcBef>
              <a:spcAft>
                <a:spcPts val="0"/>
              </a:spcAft>
              <a:buSzPct val="85000"/>
              <a:buChar char="▪"/>
            </a:pPr>
            <a:r>
              <a:rPr lang="en-US"/>
              <a:t>View All Projects: This page will list all of the projects you’re assigned to, where you can click through to each one individually to view the project’s Activity Stream and other project details. </a:t>
            </a:r>
            <a:endParaRPr/>
          </a:p>
          <a:p>
            <a:pPr indent="-74929" lvl="0" marL="182880" rtl="0" algn="l">
              <a:lnSpc>
                <a:spcPct val="90000"/>
              </a:lnSpc>
              <a:spcBef>
                <a:spcPts val="1200"/>
              </a:spcBef>
              <a:spcAft>
                <a:spcPts val="0"/>
              </a:spcAft>
              <a:buSzPct val="85000"/>
              <a:buNone/>
            </a:pPr>
            <a:r>
              <a:t/>
            </a:r>
            <a:endParaRPr/>
          </a:p>
          <a:p>
            <a:pPr indent="-74929" lvl="0" marL="182880" rtl="0" algn="l">
              <a:lnSpc>
                <a:spcPct val="90000"/>
              </a:lnSpc>
              <a:spcBef>
                <a:spcPts val="1200"/>
              </a:spcBef>
              <a:spcAft>
                <a:spcPts val="0"/>
              </a:spcAft>
              <a:buSzPct val="85000"/>
              <a:buNone/>
            </a:pPr>
            <a:r>
              <a:rPr b="1" lang="en-US"/>
              <a:t>In Samsung Jira</a:t>
            </a:r>
            <a:endParaRPr b="1"/>
          </a:p>
          <a:p>
            <a:pPr indent="-74929" lvl="0" marL="182880" rtl="0" algn="l">
              <a:lnSpc>
                <a:spcPct val="90000"/>
              </a:lnSpc>
              <a:spcBef>
                <a:spcPts val="1200"/>
              </a:spcBef>
              <a:spcAft>
                <a:spcPts val="0"/>
              </a:spcAft>
              <a:buSzPct val="85000"/>
              <a:buNone/>
            </a:pPr>
            <a:r>
              <a:rPr lang="en-US"/>
              <a:t>RT: Regression project</a:t>
            </a:r>
            <a:endParaRPr/>
          </a:p>
          <a:p>
            <a:pPr indent="-74929" lvl="0" marL="182880" rtl="0" algn="l">
              <a:lnSpc>
                <a:spcPct val="90000"/>
              </a:lnSpc>
              <a:spcBef>
                <a:spcPts val="1200"/>
              </a:spcBef>
              <a:spcAft>
                <a:spcPts val="0"/>
              </a:spcAft>
              <a:buSzPct val="85000"/>
              <a:buNone/>
            </a:pPr>
            <a:r>
              <a:rPr lang="en-US"/>
              <a:t>EMBT: Enhancement BVT</a:t>
            </a:r>
            <a:endParaRPr/>
          </a:p>
          <a:p>
            <a:pPr indent="-74929" lvl="0" marL="182880" rtl="0" algn="l">
              <a:lnSpc>
                <a:spcPct val="90000"/>
              </a:lnSpc>
              <a:spcBef>
                <a:spcPts val="1200"/>
              </a:spcBef>
              <a:spcAft>
                <a:spcPts val="0"/>
              </a:spcAft>
              <a:buSzPct val="85000"/>
              <a:buNone/>
            </a:pPr>
            <a:r>
              <a:rPr lang="en-US"/>
              <a:t>HSEO: Spoke project</a:t>
            </a:r>
            <a:endParaRPr/>
          </a:p>
          <a:p>
            <a:pPr indent="-74929" lvl="0" marL="182880" rtl="0" algn="l">
              <a:lnSpc>
                <a:spcPct val="90000"/>
              </a:lnSpc>
              <a:spcBef>
                <a:spcPts val="1200"/>
              </a:spcBef>
              <a:spcAft>
                <a:spcPts val="0"/>
              </a:spcAft>
              <a:buSzPct val="85000"/>
              <a:buNone/>
            </a:pPr>
            <a:r>
              <a:rPr lang="en-US"/>
              <a:t>Maintenance project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069848" y="301924"/>
            <a:ext cx="10058400" cy="8431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 Issues</a:t>
            </a:r>
            <a:endParaRPr/>
          </a:p>
        </p:txBody>
      </p:sp>
      <p:sp>
        <p:nvSpPr>
          <p:cNvPr id="254" name="Google Shape;254;p23"/>
          <p:cNvSpPr txBox="1"/>
          <p:nvPr>
            <p:ph idx="1" type="body"/>
          </p:nvPr>
        </p:nvSpPr>
        <p:spPr>
          <a:xfrm>
            <a:off x="1069848" y="1268083"/>
            <a:ext cx="10058400" cy="490411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The “Issues” button found in the header shows multiple options, allowing you to search within all open tickets, showing recent tickets that have been created, and saved filters</a:t>
            </a:r>
            <a:endParaRPr/>
          </a:p>
        </p:txBody>
      </p:sp>
      <p:pic>
        <p:nvPicPr>
          <p:cNvPr id="255" name="Google Shape;255;p23"/>
          <p:cNvPicPr preferRelativeResize="0"/>
          <p:nvPr/>
        </p:nvPicPr>
        <p:blipFill rotWithShape="1">
          <a:blip r:embed="rId3">
            <a:alphaModFix/>
          </a:blip>
          <a:srcRect b="0" l="0" r="0" t="0"/>
          <a:stretch/>
        </p:blipFill>
        <p:spPr>
          <a:xfrm>
            <a:off x="1205176" y="1268075"/>
            <a:ext cx="10445575" cy="5589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94283" y="234465"/>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5.1. Search Issues</a:t>
            </a:r>
            <a:endParaRPr/>
          </a:p>
        </p:txBody>
      </p:sp>
      <p:pic>
        <p:nvPicPr>
          <p:cNvPr id="261" name="Google Shape;261;p24"/>
          <p:cNvPicPr preferRelativeResize="0"/>
          <p:nvPr>
            <p:ph idx="1" type="body"/>
          </p:nvPr>
        </p:nvPicPr>
        <p:blipFill rotWithShape="1">
          <a:blip r:embed="rId3">
            <a:alphaModFix/>
          </a:blip>
          <a:srcRect b="0" l="0" r="0" t="0"/>
          <a:stretch/>
        </p:blipFill>
        <p:spPr>
          <a:xfrm>
            <a:off x="1275437" y="1422160"/>
            <a:ext cx="9059008" cy="53687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1094283" y="234465"/>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5.1. Search Issues- Basic search</a:t>
            </a:r>
            <a:endParaRPr/>
          </a:p>
        </p:txBody>
      </p:sp>
      <p:pic>
        <p:nvPicPr>
          <p:cNvPr id="267" name="Google Shape;267;p25"/>
          <p:cNvPicPr preferRelativeResize="0"/>
          <p:nvPr>
            <p:ph idx="1" type="body"/>
          </p:nvPr>
        </p:nvPicPr>
        <p:blipFill rotWithShape="1">
          <a:blip r:embed="rId3">
            <a:alphaModFix/>
          </a:blip>
          <a:srcRect b="0" l="0" r="0" t="0"/>
          <a:stretch/>
        </p:blipFill>
        <p:spPr>
          <a:xfrm>
            <a:off x="1262375" y="1560184"/>
            <a:ext cx="9192840" cy="50004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5.1. Search issues- Advance search</a:t>
            </a:r>
            <a:endParaRPr/>
          </a:p>
        </p:txBody>
      </p:sp>
      <p:pic>
        <p:nvPicPr>
          <p:cNvPr id="273" name="Google Shape;273;p26"/>
          <p:cNvPicPr preferRelativeResize="0"/>
          <p:nvPr>
            <p:ph idx="1" type="body"/>
          </p:nvPr>
        </p:nvPicPr>
        <p:blipFill rotWithShape="1">
          <a:blip r:embed="rId3">
            <a:alphaModFix/>
          </a:blip>
          <a:srcRect b="0" l="0" r="0" t="0"/>
          <a:stretch/>
        </p:blipFill>
        <p:spPr>
          <a:xfrm>
            <a:off x="1133038" y="2017382"/>
            <a:ext cx="8942615" cy="45880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5.1. Search issue- Search bar</a:t>
            </a:r>
            <a:endParaRPr/>
          </a:p>
        </p:txBody>
      </p:sp>
      <p:pic>
        <p:nvPicPr>
          <p:cNvPr id="279" name="Google Shape;279;p27"/>
          <p:cNvPicPr preferRelativeResize="0"/>
          <p:nvPr>
            <p:ph idx="1" type="body"/>
          </p:nvPr>
        </p:nvPicPr>
        <p:blipFill rotWithShape="1">
          <a:blip r:embed="rId3">
            <a:alphaModFix/>
          </a:blip>
          <a:srcRect b="0" l="0" r="0" t="0"/>
          <a:stretch/>
        </p:blipFill>
        <p:spPr>
          <a:xfrm>
            <a:off x="1200334" y="1836228"/>
            <a:ext cx="9556806" cy="470576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5.2. View issue list- Column</a:t>
            </a:r>
            <a:endParaRPr/>
          </a:p>
        </p:txBody>
      </p:sp>
      <p:pic>
        <p:nvPicPr>
          <p:cNvPr id="285" name="Google Shape;285;p28"/>
          <p:cNvPicPr preferRelativeResize="0"/>
          <p:nvPr>
            <p:ph idx="1" type="body"/>
          </p:nvPr>
        </p:nvPicPr>
        <p:blipFill rotWithShape="1">
          <a:blip r:embed="rId3">
            <a:alphaModFix/>
          </a:blip>
          <a:srcRect b="0" l="0" r="0" t="0"/>
          <a:stretch/>
        </p:blipFill>
        <p:spPr>
          <a:xfrm>
            <a:off x="1069848" y="1834458"/>
            <a:ext cx="9825314" cy="46496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5.3. Filter- Create</a:t>
            </a:r>
            <a:endParaRPr/>
          </a:p>
        </p:txBody>
      </p:sp>
      <p:pic>
        <p:nvPicPr>
          <p:cNvPr id="291" name="Google Shape;291;p29"/>
          <p:cNvPicPr preferRelativeResize="0"/>
          <p:nvPr>
            <p:ph idx="1" type="body"/>
          </p:nvPr>
        </p:nvPicPr>
        <p:blipFill rotWithShape="1">
          <a:blip r:embed="rId3">
            <a:alphaModFix/>
          </a:blip>
          <a:srcRect b="0" l="0" r="0" t="0"/>
          <a:stretch/>
        </p:blipFill>
        <p:spPr>
          <a:xfrm>
            <a:off x="1069848" y="1834818"/>
            <a:ext cx="10058400" cy="1673230"/>
          </a:xfrm>
          <a:prstGeom prst="rect">
            <a:avLst/>
          </a:prstGeom>
          <a:noFill/>
          <a:ln>
            <a:noFill/>
          </a:ln>
        </p:spPr>
      </p:pic>
      <p:pic>
        <p:nvPicPr>
          <p:cNvPr id="292" name="Google Shape;292;p29"/>
          <p:cNvPicPr preferRelativeResize="0"/>
          <p:nvPr/>
        </p:nvPicPr>
        <p:blipFill rotWithShape="1">
          <a:blip r:embed="rId4">
            <a:alphaModFix/>
          </a:blip>
          <a:srcRect b="0" l="0" r="0" t="0"/>
          <a:stretch/>
        </p:blipFill>
        <p:spPr>
          <a:xfrm>
            <a:off x="1069848" y="3634541"/>
            <a:ext cx="10058400" cy="30599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7200"/>
              <a:buFont typeface="Georgia"/>
              <a:buNone/>
            </a:pPr>
            <a:r>
              <a:rPr lang="en-US"/>
              <a:t>I. Introduction</a:t>
            </a:r>
            <a:endParaRPr/>
          </a:p>
        </p:txBody>
      </p:sp>
      <p:sp>
        <p:nvSpPr>
          <p:cNvPr id="129" name="Google Shape;129;p3"/>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1069848" y="191334"/>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5.3. Filter- Create</a:t>
            </a:r>
            <a:endParaRPr/>
          </a:p>
        </p:txBody>
      </p:sp>
      <p:pic>
        <p:nvPicPr>
          <p:cNvPr id="298" name="Google Shape;298;p30"/>
          <p:cNvPicPr preferRelativeResize="0"/>
          <p:nvPr/>
        </p:nvPicPr>
        <p:blipFill rotWithShape="1">
          <a:blip r:embed="rId3">
            <a:alphaModFix/>
          </a:blip>
          <a:srcRect b="0" l="0" r="0" t="0"/>
          <a:stretch/>
        </p:blipFill>
        <p:spPr>
          <a:xfrm>
            <a:off x="1159292" y="1538078"/>
            <a:ext cx="10058400" cy="1514424"/>
          </a:xfrm>
          <a:prstGeom prst="rect">
            <a:avLst/>
          </a:prstGeom>
          <a:noFill/>
          <a:ln>
            <a:noFill/>
          </a:ln>
        </p:spPr>
      </p:pic>
      <p:pic>
        <p:nvPicPr>
          <p:cNvPr id="299" name="Google Shape;299;p30"/>
          <p:cNvPicPr preferRelativeResize="0"/>
          <p:nvPr/>
        </p:nvPicPr>
        <p:blipFill rotWithShape="1">
          <a:blip r:embed="rId4">
            <a:alphaModFix/>
          </a:blip>
          <a:srcRect b="0" l="0" r="0" t="0"/>
          <a:stretch/>
        </p:blipFill>
        <p:spPr>
          <a:xfrm>
            <a:off x="1159292" y="3329796"/>
            <a:ext cx="10058400" cy="27937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5.3. Filter- Manage</a:t>
            </a:r>
            <a:endParaRPr/>
          </a:p>
        </p:txBody>
      </p:sp>
      <p:pic>
        <p:nvPicPr>
          <p:cNvPr id="305" name="Google Shape;305;p31"/>
          <p:cNvPicPr preferRelativeResize="0"/>
          <p:nvPr>
            <p:ph idx="1" type="body"/>
          </p:nvPr>
        </p:nvPicPr>
        <p:blipFill rotWithShape="1">
          <a:blip r:embed="rId3">
            <a:alphaModFix/>
          </a:blip>
          <a:srcRect b="0" l="0" r="0" t="0"/>
          <a:stretch/>
        </p:blipFill>
        <p:spPr>
          <a:xfrm>
            <a:off x="1069848" y="1853987"/>
            <a:ext cx="10058400" cy="345125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6. AI usage</a:t>
            </a:r>
            <a:endParaRPr/>
          </a:p>
        </p:txBody>
      </p:sp>
      <p:pic>
        <p:nvPicPr>
          <p:cNvPr id="311" name="Google Shape;311;p32"/>
          <p:cNvPicPr preferRelativeResize="0"/>
          <p:nvPr>
            <p:ph idx="1" type="body"/>
          </p:nvPr>
        </p:nvPicPr>
        <p:blipFill rotWithShape="1">
          <a:blip r:embed="rId3">
            <a:alphaModFix/>
          </a:blip>
          <a:srcRect b="0" l="0" r="0" t="0"/>
          <a:stretch/>
        </p:blipFill>
        <p:spPr>
          <a:xfrm>
            <a:off x="975085" y="1911618"/>
            <a:ext cx="10058400" cy="19682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1069848" y="22808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7. Create Defect</a:t>
            </a:r>
            <a:endParaRPr/>
          </a:p>
        </p:txBody>
      </p:sp>
      <p:sp>
        <p:nvSpPr>
          <p:cNvPr id="317" name="Google Shape;317;p33"/>
          <p:cNvSpPr txBox="1"/>
          <p:nvPr>
            <p:ph idx="1" type="body"/>
          </p:nvPr>
        </p:nvSpPr>
        <p:spPr>
          <a:xfrm>
            <a:off x="1069848" y="1518249"/>
            <a:ext cx="10058400" cy="433477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Clicking the “Create” button in the top navigation bar will open up a light box where you can create a new ticket for each issue type.</a:t>
            </a:r>
            <a:endParaRPr/>
          </a:p>
          <a:p>
            <a:pPr indent="-74929" lvl="0" marL="182880" rtl="0" algn="l">
              <a:lnSpc>
                <a:spcPct val="90000"/>
              </a:lnSpc>
              <a:spcBef>
                <a:spcPts val="1200"/>
              </a:spcBef>
              <a:spcAft>
                <a:spcPts val="0"/>
              </a:spcAft>
              <a:buSzPts val="1700"/>
              <a:buNone/>
            </a:pPr>
            <a:r>
              <a:t/>
            </a:r>
            <a:endParaRPr/>
          </a:p>
        </p:txBody>
      </p:sp>
      <p:pic>
        <p:nvPicPr>
          <p:cNvPr id="318" name="Google Shape;318;p33"/>
          <p:cNvPicPr preferRelativeResize="0"/>
          <p:nvPr/>
        </p:nvPicPr>
        <p:blipFill rotWithShape="1">
          <a:blip r:embed="rId3">
            <a:alphaModFix/>
          </a:blip>
          <a:srcRect b="0" l="0" r="0" t="0"/>
          <a:stretch/>
        </p:blipFill>
        <p:spPr>
          <a:xfrm>
            <a:off x="1371598" y="2236732"/>
            <a:ext cx="7582619" cy="44967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2167127" y="1225296"/>
            <a:ext cx="10024873" cy="352044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6000"/>
              <a:buFont typeface="Georgia"/>
              <a:buNone/>
            </a:pPr>
            <a:r>
              <a:rPr lang="en-US" sz="6000"/>
              <a:t>IV. Defect management</a:t>
            </a:r>
            <a:endParaRPr sz="6000"/>
          </a:p>
        </p:txBody>
      </p:sp>
      <p:sp>
        <p:nvSpPr>
          <p:cNvPr id="324" name="Google Shape;324;p3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 Create defect</a:t>
            </a:r>
            <a:endParaRPr/>
          </a:p>
        </p:txBody>
      </p:sp>
      <p:graphicFrame>
        <p:nvGraphicFramePr>
          <p:cNvPr id="330" name="Google Shape;330;p35"/>
          <p:cNvGraphicFramePr/>
          <p:nvPr/>
        </p:nvGraphicFramePr>
        <p:xfrm>
          <a:off x="1069858" y="2412617"/>
          <a:ext cx="3000000" cy="3000000"/>
        </p:xfrm>
        <a:graphic>
          <a:graphicData uri="http://schemas.openxmlformats.org/drawingml/2006/table">
            <a:tbl>
              <a:tblPr bandRow="1" firstRow="1">
                <a:noFill/>
                <a:tableStyleId>{7B90B49E-AA7F-4803-AA89-EC86733F59CB}</a:tableStyleId>
              </a:tblPr>
              <a:tblGrid>
                <a:gridCol w="2256000"/>
                <a:gridCol w="5968800"/>
              </a:tblGrid>
              <a:tr h="306100">
                <a:tc>
                  <a:txBody>
                    <a:bodyPr/>
                    <a:lstStyle/>
                    <a:p>
                      <a:pPr indent="0" lvl="0" marL="0" marR="0" rtl="0" algn="l">
                        <a:spcBef>
                          <a:spcPts val="0"/>
                        </a:spcBef>
                        <a:spcAft>
                          <a:spcPts val="0"/>
                        </a:spcAft>
                        <a:buNone/>
                      </a:pPr>
                      <a:r>
                        <a:rPr lang="en-US" sz="1400" u="none" cap="none" strike="noStrike"/>
                        <a:t>Field</a:t>
                      </a:r>
                      <a:endParaRPr sz="1400"/>
                    </a:p>
                  </a:txBody>
                  <a:tcPr marT="45725" marB="45725" marR="91450" marL="91450"/>
                </a:tc>
                <a:tc>
                  <a:txBody>
                    <a:bodyPr/>
                    <a:lstStyle/>
                    <a:p>
                      <a:pPr indent="0" lvl="0" marL="0" marR="0" rtl="0" algn="l">
                        <a:spcBef>
                          <a:spcPts val="0"/>
                        </a:spcBef>
                        <a:spcAft>
                          <a:spcPts val="0"/>
                        </a:spcAft>
                        <a:buNone/>
                      </a:pPr>
                      <a:r>
                        <a:rPr lang="en-US" sz="1400"/>
                        <a:t>How</a:t>
                      </a:r>
                      <a:r>
                        <a:rPr lang="en-US" sz="1400"/>
                        <a:t> to fill</a:t>
                      </a:r>
                      <a:endParaRPr sz="1400"/>
                    </a:p>
                  </a:txBody>
                  <a:tcPr marT="45725" marB="45725" marR="91450" marL="91450"/>
                </a:tc>
              </a:tr>
              <a:tr h="306100">
                <a:tc>
                  <a:txBody>
                    <a:bodyPr/>
                    <a:lstStyle/>
                    <a:p>
                      <a:pPr indent="0" lvl="0" marL="0" marR="0" rtl="0" algn="l">
                        <a:lnSpc>
                          <a:spcPct val="100000"/>
                        </a:lnSpc>
                        <a:spcBef>
                          <a:spcPts val="0"/>
                        </a:spcBef>
                        <a:spcAft>
                          <a:spcPts val="0"/>
                        </a:spcAft>
                        <a:buClr>
                          <a:schemeClr val="dk1"/>
                        </a:buClr>
                        <a:buSzPts val="1400"/>
                        <a:buFont typeface="Trebuchet MS"/>
                        <a:buNone/>
                      </a:pPr>
                      <a:r>
                        <a:rPr lang="en-US" sz="1400"/>
                        <a:t>Issue Type</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Trebuchet MS"/>
                        <a:buNone/>
                      </a:pPr>
                      <a:r>
                        <a:rPr lang="en-US" sz="1400"/>
                        <a:t>Defect</a:t>
                      </a:r>
                      <a:endParaRPr sz="1400">
                        <a:latin typeface="Arial"/>
                        <a:ea typeface="Arial"/>
                        <a:cs typeface="Arial"/>
                        <a:sym typeface="Arial"/>
                      </a:endParaRPr>
                    </a:p>
                  </a:txBody>
                  <a:tcPr marT="45725" marB="45725" marR="91450" marL="91450"/>
                </a:tc>
              </a:tr>
              <a:tr h="4334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Summary</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Trebuchet MS"/>
                        <a:buNone/>
                      </a:pPr>
                      <a:r>
                        <a:rPr lang="en-US" sz="1400"/>
                        <a:t>Regression-Sever- Env-REG-Country code (Ex: Regression- SME/SAM-STG2/STG-NO/SE) Defect</a:t>
                      </a:r>
                      <a:r>
                        <a:rPr lang="en-US" sz="1400"/>
                        <a:t> summary</a:t>
                      </a:r>
                      <a:endParaRPr sz="1400">
                        <a:latin typeface="Arial"/>
                        <a:ea typeface="Arial"/>
                        <a:cs typeface="Arial"/>
                        <a:sym typeface="Arial"/>
                      </a:endParaRPr>
                    </a:p>
                  </a:txBody>
                  <a:tcPr marT="45725" marB="45725" marR="91450" marL="91450"/>
                </a:tc>
              </a:tr>
              <a:tr h="4208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Defect Priority</a:t>
                      </a:r>
                      <a:endParaRPr sz="1400"/>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Blocker/Critical/Medium/Low</a:t>
                      </a:r>
                      <a:endParaRPr sz="1400">
                        <a:latin typeface="Arial"/>
                        <a:ea typeface="Arial"/>
                        <a:cs typeface="Arial"/>
                        <a:sym typeface="Arial"/>
                      </a:endParaRPr>
                    </a:p>
                  </a:txBody>
                  <a:tcPr marT="45725" marB="45725" marR="91450" marL="91450"/>
                </a:tc>
              </a:tr>
              <a:tr h="4208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Assignee</a:t>
                      </a:r>
                      <a:endParaRPr sz="1400"/>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Follow each Regression announcement</a:t>
                      </a:r>
                      <a:endParaRPr i="1" sz="1400">
                        <a:latin typeface="Arial"/>
                        <a:ea typeface="Arial"/>
                        <a:cs typeface="Arial"/>
                        <a:sym typeface="Arial"/>
                      </a:endParaRPr>
                    </a:p>
                  </a:txBody>
                  <a:tcPr marT="45725" marB="45725" marR="91450" marL="91450"/>
                </a:tc>
              </a:tr>
              <a:tr h="650450">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Component</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Follow each Regression announcement</a:t>
                      </a:r>
                      <a:endParaRPr i="1" sz="1400">
                        <a:latin typeface="Arial"/>
                        <a:ea typeface="Arial"/>
                        <a:cs typeface="Arial"/>
                        <a:sym typeface="Arial"/>
                      </a:endParaRPr>
                    </a:p>
                  </a:txBody>
                  <a:tcPr marT="45725" marB="45725" marR="91450" marL="91450"/>
                </a:tc>
              </a:tr>
              <a:tr h="4208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Description</a:t>
                      </a:r>
                      <a:endParaRPr i="1" sz="1400">
                        <a:latin typeface="Arial"/>
                        <a:ea typeface="Arial"/>
                        <a:cs typeface="Arial"/>
                        <a:sym typeface="Arial"/>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Describe in next slide</a:t>
                      </a:r>
                      <a:endParaRPr i="1" sz="1400">
                        <a:latin typeface="Arial"/>
                        <a:ea typeface="Arial"/>
                        <a:cs typeface="Arial"/>
                        <a:sym typeface="Arial"/>
                      </a:endParaRPr>
                    </a:p>
                  </a:txBody>
                  <a:tcPr marT="45725" marB="45725" marR="91450" marL="91450"/>
                </a:tc>
              </a:tr>
              <a:tr h="4208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Environment</a:t>
                      </a:r>
                      <a:endParaRPr i="1" sz="1400">
                        <a:latin typeface="Arial"/>
                        <a:ea typeface="Arial"/>
                        <a:cs typeface="Arial"/>
                        <a:sym typeface="Arial"/>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Link test</a:t>
                      </a:r>
                      <a:endParaRPr sz="1400">
                        <a:latin typeface="Arial"/>
                        <a:ea typeface="Arial"/>
                        <a:cs typeface="Arial"/>
                        <a:sym typeface="Arial"/>
                      </a:endParaRPr>
                    </a:p>
                  </a:txBody>
                  <a:tcPr marT="45725" marB="45725" marR="91450" marL="91450"/>
                </a:tc>
              </a:tr>
              <a:tr h="4208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Labels</a:t>
                      </a:r>
                      <a:endParaRPr sz="1400">
                        <a:latin typeface="Arial"/>
                        <a:ea typeface="Arial"/>
                        <a:cs typeface="Arial"/>
                        <a:sym typeface="Arial"/>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Country code (2 characters.</a:t>
                      </a:r>
                      <a:r>
                        <a:rPr lang="en-US" sz="1400"/>
                        <a:t> Ex: AU,NO,..)</a:t>
                      </a:r>
                      <a:endParaRPr sz="1400">
                        <a:latin typeface="Arial"/>
                        <a:ea typeface="Arial"/>
                        <a:cs typeface="Arial"/>
                        <a:sym typeface="Arial"/>
                      </a:endParaRPr>
                    </a:p>
                  </a:txBody>
                  <a:tcPr marT="45725" marB="45725" marR="91450" marL="91450"/>
                </a:tc>
              </a:tr>
              <a:tr h="420875">
                <a:tc>
                  <a:txBody>
                    <a:bodyPr/>
                    <a:lstStyle/>
                    <a:p>
                      <a:pPr indent="0" lvl="0" marL="0" marR="0" rtl="0" algn="l">
                        <a:lnSpc>
                          <a:spcPct val="150000"/>
                        </a:lnSpc>
                        <a:spcBef>
                          <a:spcPts val="0"/>
                        </a:spcBef>
                        <a:spcAft>
                          <a:spcPts val="0"/>
                        </a:spcAft>
                        <a:buClr>
                          <a:schemeClr val="dk1"/>
                        </a:buClr>
                        <a:buSzPts val="1400"/>
                        <a:buFont typeface="Trebuchet MS"/>
                        <a:buNone/>
                      </a:pPr>
                      <a:r>
                        <a:rPr lang="en-US" sz="1400"/>
                        <a:t>Attachment</a:t>
                      </a:r>
                      <a:endParaRPr sz="1400">
                        <a:latin typeface="Arial"/>
                        <a:ea typeface="Arial"/>
                        <a:cs typeface="Arial"/>
                        <a:sym typeface="Arial"/>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1400"/>
                        <a:buFont typeface="Arial"/>
                        <a:buNone/>
                      </a:pPr>
                      <a:r>
                        <a:rPr lang="en-US" sz="1400">
                          <a:latin typeface="Arial"/>
                          <a:ea typeface="Arial"/>
                          <a:cs typeface="Arial"/>
                          <a:sym typeface="Arial"/>
                        </a:rPr>
                        <a:t>Image/video</a:t>
                      </a:r>
                      <a:endParaRPr sz="14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1069848" y="159071"/>
            <a:ext cx="10058400" cy="1057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 Create defect</a:t>
            </a:r>
            <a:endParaRPr/>
          </a:p>
        </p:txBody>
      </p:sp>
      <p:sp>
        <p:nvSpPr>
          <p:cNvPr id="336" name="Google Shape;336;p36"/>
          <p:cNvSpPr txBox="1"/>
          <p:nvPr>
            <p:ph idx="1" type="body"/>
          </p:nvPr>
        </p:nvSpPr>
        <p:spPr>
          <a:xfrm>
            <a:off x="1069848" y="1078303"/>
            <a:ext cx="10058400" cy="5093898"/>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850"/>
              <a:buChar char="▪"/>
            </a:pPr>
            <a:r>
              <a:rPr b="1" lang="en-US" sz="1000" u="sng">
                <a:solidFill>
                  <a:schemeClr val="hlink"/>
                </a:solidFill>
                <a:hlinkClick r:id="rId3"/>
              </a:rPr>
              <a:t>https://wisewiresglobal.atlassian.net/wiki/spaces/WG/pages/3671424/Regression+Defect+log+rule</a:t>
            </a:r>
            <a:r>
              <a:rPr b="1" lang="en-US" sz="1000"/>
              <a:t> </a:t>
            </a:r>
            <a:endParaRPr b="1" sz="1000"/>
          </a:p>
          <a:p>
            <a:pPr indent="0" lvl="0" marL="182880" rtl="0" algn="l">
              <a:lnSpc>
                <a:spcPct val="90000"/>
              </a:lnSpc>
              <a:spcBef>
                <a:spcPts val="0"/>
              </a:spcBef>
              <a:spcAft>
                <a:spcPts val="0"/>
              </a:spcAft>
              <a:buNone/>
            </a:pPr>
            <a:r>
              <a:t/>
            </a:r>
            <a:endParaRPr b="1" sz="1000"/>
          </a:p>
          <a:p>
            <a:pPr indent="-182880" lvl="0" marL="182880" rtl="0" algn="l">
              <a:lnSpc>
                <a:spcPct val="90000"/>
              </a:lnSpc>
              <a:spcBef>
                <a:spcPts val="0"/>
              </a:spcBef>
              <a:spcAft>
                <a:spcPts val="0"/>
              </a:spcAft>
              <a:buSzPts val="850"/>
              <a:buChar char="▪"/>
            </a:pPr>
            <a:r>
              <a:rPr b="1" lang="en-US" sz="1000"/>
              <a:t>Description- Sample:</a:t>
            </a:r>
            <a:endParaRPr/>
          </a:p>
          <a:p>
            <a:pPr indent="0" lvl="0" marL="0" rtl="0" algn="l">
              <a:lnSpc>
                <a:spcPct val="90000"/>
              </a:lnSpc>
              <a:spcBef>
                <a:spcPts val="1200"/>
              </a:spcBef>
              <a:spcAft>
                <a:spcPts val="0"/>
              </a:spcAft>
              <a:buSzPts val="850"/>
              <a:buNone/>
            </a:pPr>
            <a:r>
              <a:rPr lang="en-US" sz="1000">
                <a:solidFill>
                  <a:srgbClr val="FF0000"/>
                </a:solidFill>
              </a:rPr>
              <a:t>[Precondition]</a:t>
            </a:r>
            <a:endParaRPr sz="1000">
              <a:solidFill>
                <a:srgbClr val="FF0000"/>
              </a:solidFill>
            </a:endParaRPr>
          </a:p>
          <a:p>
            <a:pPr indent="0" lvl="0" marL="0" rtl="0" algn="l">
              <a:lnSpc>
                <a:spcPct val="90000"/>
              </a:lnSpc>
              <a:spcBef>
                <a:spcPts val="1200"/>
              </a:spcBef>
              <a:spcAft>
                <a:spcPts val="0"/>
              </a:spcAft>
              <a:buSzPts val="850"/>
              <a:buNone/>
            </a:pPr>
            <a:r>
              <a:rPr lang="en-US" sz="1000"/>
              <a:t>N/A</a:t>
            </a:r>
            <a:endParaRPr/>
          </a:p>
          <a:p>
            <a:pPr indent="0" lvl="0" marL="0" rtl="0" algn="l">
              <a:spcBef>
                <a:spcPts val="1200"/>
              </a:spcBef>
              <a:spcAft>
                <a:spcPts val="0"/>
              </a:spcAft>
              <a:buClr>
                <a:schemeClr val="dk1"/>
              </a:buClr>
              <a:buSzPts val="850"/>
              <a:buFont typeface="Arial"/>
              <a:buNone/>
            </a:pPr>
            <a:r>
              <a:rPr lang="en-US" sz="1000">
                <a:solidFill>
                  <a:srgbClr val="FF0000"/>
                </a:solidFill>
              </a:rPr>
              <a:t>[Steps to reproduce]</a:t>
            </a:r>
            <a:endParaRPr/>
          </a:p>
          <a:p>
            <a:pPr indent="-182880" lvl="0" marL="182880" rtl="0" algn="l">
              <a:spcBef>
                <a:spcPts val="1200"/>
              </a:spcBef>
              <a:spcAft>
                <a:spcPts val="0"/>
              </a:spcAft>
              <a:buSzPts val="850"/>
              <a:buChar char="▪"/>
            </a:pPr>
            <a:r>
              <a:rPr lang="en-US" sz="1000"/>
              <a:t>1.Login to the SME STG Base store of DE</a:t>
            </a:r>
            <a:endParaRPr/>
          </a:p>
          <a:p>
            <a:pPr indent="-182880" lvl="0" marL="182880" rtl="0" algn="l">
              <a:spcBef>
                <a:spcPts val="1200"/>
              </a:spcBef>
              <a:spcAft>
                <a:spcPts val="0"/>
              </a:spcAft>
              <a:buSzPts val="850"/>
              <a:buChar char="▪"/>
            </a:pPr>
            <a:r>
              <a:rPr lang="en-US" sz="1000"/>
              <a:t>2.Click on any categories on Shop menu</a:t>
            </a:r>
            <a:endParaRPr/>
          </a:p>
          <a:p>
            <a:pPr indent="-182880" lvl="0" marL="182880" rtl="0" algn="l">
              <a:spcBef>
                <a:spcPts val="1200"/>
              </a:spcBef>
              <a:spcAft>
                <a:spcPts val="0"/>
              </a:spcAft>
              <a:buSzPts val="850"/>
              <a:buChar char="▪"/>
            </a:pPr>
            <a:r>
              <a:rPr lang="en-US" sz="1000"/>
              <a:t>3.Navigate to PLP</a:t>
            </a:r>
            <a:endParaRPr/>
          </a:p>
          <a:p>
            <a:pPr indent="-182880" lvl="0" marL="182880" rtl="0" algn="l">
              <a:spcBef>
                <a:spcPts val="1200"/>
              </a:spcBef>
              <a:spcAft>
                <a:spcPts val="0"/>
              </a:spcAft>
              <a:buSzPts val="850"/>
              <a:buChar char="▪"/>
            </a:pPr>
            <a:r>
              <a:rPr lang="en-US" sz="1000"/>
              <a:t>4. Select one specific category</a:t>
            </a:r>
            <a:endParaRPr sz="1000">
              <a:solidFill>
                <a:srgbClr val="FF0000"/>
              </a:solidFill>
            </a:endParaRPr>
          </a:p>
          <a:p>
            <a:pPr indent="0" lvl="0" marL="0" rtl="0" algn="l">
              <a:lnSpc>
                <a:spcPct val="90000"/>
              </a:lnSpc>
              <a:spcBef>
                <a:spcPts val="1200"/>
              </a:spcBef>
              <a:spcAft>
                <a:spcPts val="0"/>
              </a:spcAft>
              <a:buSzPts val="850"/>
              <a:buNone/>
            </a:pPr>
            <a:r>
              <a:rPr lang="en-US" sz="1000">
                <a:solidFill>
                  <a:srgbClr val="FF0000"/>
                </a:solidFill>
              </a:rPr>
              <a:t>[Actual results]</a:t>
            </a:r>
            <a:endParaRPr/>
          </a:p>
          <a:p>
            <a:pPr indent="-182880" lvl="0" marL="182880" rtl="0" algn="l">
              <a:lnSpc>
                <a:spcPct val="90000"/>
              </a:lnSpc>
              <a:spcBef>
                <a:spcPts val="1200"/>
              </a:spcBef>
              <a:spcAft>
                <a:spcPts val="0"/>
              </a:spcAft>
              <a:buSzPts val="850"/>
              <a:buChar char="▪"/>
            </a:pPr>
            <a:r>
              <a:rPr lang="en-US" sz="1000"/>
              <a:t>Nothing change on PLP</a:t>
            </a:r>
            <a:endParaRPr/>
          </a:p>
          <a:p>
            <a:pPr indent="-182880" lvl="0" marL="182880" rtl="0" algn="l">
              <a:lnSpc>
                <a:spcPct val="90000"/>
              </a:lnSpc>
              <a:spcBef>
                <a:spcPts val="1200"/>
              </a:spcBef>
              <a:spcAft>
                <a:spcPts val="0"/>
              </a:spcAft>
              <a:buSzPts val="850"/>
              <a:buChar char="▪"/>
            </a:pPr>
            <a:r>
              <a:rPr lang="en-US" sz="1000"/>
              <a:t>Refer to:   (nếu có ảnh thì attach nó luôn vào đây ạ)</a:t>
            </a:r>
            <a:endParaRPr/>
          </a:p>
          <a:p>
            <a:pPr indent="0" lvl="0" marL="0" rtl="0" algn="l">
              <a:lnSpc>
                <a:spcPct val="90000"/>
              </a:lnSpc>
              <a:spcBef>
                <a:spcPts val="1200"/>
              </a:spcBef>
              <a:spcAft>
                <a:spcPts val="0"/>
              </a:spcAft>
              <a:buSzPts val="850"/>
              <a:buNone/>
            </a:pPr>
            <a:r>
              <a:rPr lang="en-US" sz="1000">
                <a:solidFill>
                  <a:srgbClr val="FF0000"/>
                </a:solidFill>
              </a:rPr>
              <a:t>[Expected results]</a:t>
            </a:r>
            <a:endParaRPr/>
          </a:p>
          <a:p>
            <a:pPr indent="-182880" lvl="0" marL="182880" rtl="0" algn="l">
              <a:lnSpc>
                <a:spcPct val="90000"/>
              </a:lnSpc>
              <a:spcBef>
                <a:spcPts val="1200"/>
              </a:spcBef>
              <a:spcAft>
                <a:spcPts val="0"/>
              </a:spcAft>
              <a:buSzPts val="850"/>
              <a:buChar char="▪"/>
            </a:pPr>
            <a:r>
              <a:rPr lang="en-US" sz="1000"/>
              <a:t>PLP should be displayed according to category user are selecting.</a:t>
            </a:r>
            <a:endParaRPr/>
          </a:p>
          <a:p>
            <a:pPr indent="0" lvl="0" marL="0" rtl="0" algn="l">
              <a:lnSpc>
                <a:spcPct val="90000"/>
              </a:lnSpc>
              <a:spcBef>
                <a:spcPts val="1200"/>
              </a:spcBef>
              <a:spcAft>
                <a:spcPts val="0"/>
              </a:spcAft>
              <a:buSzPts val="850"/>
              <a:buNone/>
            </a:pPr>
            <a:r>
              <a:rPr lang="en-US" sz="1000">
                <a:solidFill>
                  <a:srgbClr val="FF0000"/>
                </a:solidFill>
              </a:rPr>
              <a:t>[TCID] (optional)</a:t>
            </a:r>
            <a:endParaRPr sz="1000">
              <a:solidFill>
                <a:srgbClr val="FF0000"/>
              </a:solidFill>
            </a:endParaRPr>
          </a:p>
          <a:p>
            <a:pPr indent="-182880" lvl="0" marL="182880" rtl="0" algn="l">
              <a:lnSpc>
                <a:spcPct val="90000"/>
              </a:lnSpc>
              <a:spcBef>
                <a:spcPts val="1200"/>
              </a:spcBef>
              <a:spcAft>
                <a:spcPts val="0"/>
              </a:spcAft>
              <a:buSzPts val="850"/>
              <a:buChar char="▪"/>
            </a:pPr>
            <a:r>
              <a:rPr lang="en-US" sz="1000"/>
              <a:t>MR_14_070</a:t>
            </a:r>
            <a:endParaRPr/>
          </a:p>
          <a:p>
            <a:pPr indent="0" lvl="0" marL="0" rtl="0" algn="l">
              <a:lnSpc>
                <a:spcPct val="90000"/>
              </a:lnSpc>
              <a:spcBef>
                <a:spcPts val="1200"/>
              </a:spcBef>
              <a:spcAft>
                <a:spcPts val="0"/>
              </a:spcAft>
              <a:buSzPts val="850"/>
              <a:buNone/>
            </a:pPr>
            <a:r>
              <a:rPr lang="en-US" sz="1000"/>
              <a:t>Test case ID là mã ở trong test case</a:t>
            </a:r>
            <a:endParaRPr/>
          </a:p>
          <a:p>
            <a:pPr indent="0" lvl="0" marL="0" rtl="0" algn="l">
              <a:lnSpc>
                <a:spcPct val="90000"/>
              </a:lnSpc>
              <a:spcBef>
                <a:spcPts val="1200"/>
              </a:spcBef>
              <a:spcAft>
                <a:spcPts val="0"/>
              </a:spcAft>
              <a:buSzPts val="850"/>
              <a:buNone/>
            </a:pPr>
            <a:r>
              <a:rPr lang="en-US" sz="1000">
                <a:solidFill>
                  <a:srgbClr val="FF0000"/>
                </a:solidFill>
              </a:rPr>
              <a:t>[Deployment version]</a:t>
            </a:r>
            <a:endParaRPr/>
          </a:p>
          <a:p>
            <a:pPr indent="0" lvl="0" marL="0" rtl="0" algn="l">
              <a:lnSpc>
                <a:spcPct val="90000"/>
              </a:lnSpc>
              <a:spcBef>
                <a:spcPts val="1200"/>
              </a:spcBef>
              <a:spcAft>
                <a:spcPts val="0"/>
              </a:spcAft>
              <a:buSzPts val="850"/>
              <a:buNone/>
            </a:pPr>
            <a:r>
              <a:rPr i="1" lang="en-US" sz="1000">
                <a:latin typeface="Arial"/>
                <a:ea typeface="Arial"/>
                <a:cs typeface="Arial"/>
                <a:sym typeface="Arial"/>
              </a:rPr>
              <a:t>From MS team notification (Ex: </a:t>
            </a:r>
            <a:r>
              <a:rPr b="1" lang="en-US" sz="1000"/>
              <a:t>ENH.38.14)</a:t>
            </a:r>
            <a:endParaRPr/>
          </a:p>
          <a:p>
            <a:pPr indent="0" lvl="0" marL="0" rtl="0" algn="l">
              <a:lnSpc>
                <a:spcPct val="90000"/>
              </a:lnSpc>
              <a:spcBef>
                <a:spcPts val="1200"/>
              </a:spcBef>
              <a:spcAft>
                <a:spcPts val="0"/>
              </a:spcAft>
              <a:buSzPts val="850"/>
              <a:buNone/>
            </a:pPr>
            <a:r>
              <a:rPr b="1" lang="en-US" sz="1000">
                <a:solidFill>
                  <a:srgbClr val="FF0000"/>
                </a:solidFill>
              </a:rPr>
              <a:t>[Browers]</a:t>
            </a:r>
            <a:endParaRPr/>
          </a:p>
          <a:p>
            <a:pPr indent="0" lvl="0" marL="0" rtl="0" algn="l">
              <a:lnSpc>
                <a:spcPct val="90000"/>
              </a:lnSpc>
              <a:spcBef>
                <a:spcPts val="1200"/>
              </a:spcBef>
              <a:spcAft>
                <a:spcPts val="0"/>
              </a:spcAft>
              <a:buSzPts val="850"/>
              <a:buNone/>
            </a:pPr>
            <a:r>
              <a:rPr b="1" lang="en-US" sz="1000">
                <a:solidFill>
                  <a:srgbClr val="FF0000"/>
                </a:solidFill>
              </a:rPr>
              <a:t>IE/Iphone6-safari</a:t>
            </a:r>
            <a:endParaRPr sz="1000">
              <a:solidFill>
                <a:srgbClr val="FF0000"/>
              </a:solidFill>
            </a:endParaRPr>
          </a:p>
          <a:p>
            <a:pPr indent="-128904" lvl="0" marL="182880" rtl="0" algn="l">
              <a:lnSpc>
                <a:spcPct val="90000"/>
              </a:lnSpc>
              <a:spcBef>
                <a:spcPts val="1200"/>
              </a:spcBef>
              <a:spcAft>
                <a:spcPts val="0"/>
              </a:spcAft>
              <a:buSzPts val="850"/>
              <a:buNone/>
            </a:pPr>
            <a:r>
              <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 Create defect</a:t>
            </a:r>
            <a:endParaRPr/>
          </a:p>
        </p:txBody>
      </p:sp>
      <p:pic>
        <p:nvPicPr>
          <p:cNvPr id="342" name="Google Shape;342;p37"/>
          <p:cNvPicPr preferRelativeResize="0"/>
          <p:nvPr>
            <p:ph idx="1" type="body"/>
          </p:nvPr>
        </p:nvPicPr>
        <p:blipFill rotWithShape="1">
          <a:blip r:embed="rId3">
            <a:alphaModFix/>
          </a:blip>
          <a:srcRect b="0" l="0" r="0" t="0"/>
          <a:stretch/>
        </p:blipFill>
        <p:spPr>
          <a:xfrm>
            <a:off x="1141930" y="1775843"/>
            <a:ext cx="10295468" cy="477160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2. Defect’s severity evaluation</a:t>
            </a:r>
            <a:endParaRPr/>
          </a:p>
        </p:txBody>
      </p:sp>
      <p:pic>
        <p:nvPicPr>
          <p:cNvPr id="348" name="Google Shape;348;p38"/>
          <p:cNvPicPr preferRelativeResize="0"/>
          <p:nvPr>
            <p:ph idx="1" type="body"/>
          </p:nvPr>
        </p:nvPicPr>
        <p:blipFill rotWithShape="1">
          <a:blip r:embed="rId3">
            <a:alphaModFix/>
          </a:blip>
          <a:srcRect b="0" l="0" r="0" t="0"/>
          <a:stretch/>
        </p:blipFill>
        <p:spPr>
          <a:xfrm>
            <a:off x="1147486" y="1706832"/>
            <a:ext cx="9687292" cy="506470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2. Defect’s severity evaluation</a:t>
            </a:r>
            <a:endParaRPr/>
          </a:p>
        </p:txBody>
      </p:sp>
      <p:pic>
        <p:nvPicPr>
          <p:cNvPr id="354" name="Google Shape;354;p39"/>
          <p:cNvPicPr preferRelativeResize="0"/>
          <p:nvPr>
            <p:ph idx="1" type="body"/>
          </p:nvPr>
        </p:nvPicPr>
        <p:blipFill rotWithShape="1">
          <a:blip r:embed="rId3">
            <a:alphaModFix/>
          </a:blip>
          <a:srcRect b="0" l="0" r="0" t="0"/>
          <a:stretch/>
        </p:blipFill>
        <p:spPr>
          <a:xfrm>
            <a:off x="1069848" y="2219555"/>
            <a:ext cx="10058400" cy="23184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1.1.What will you learn</a:t>
            </a:r>
            <a:endParaRPr/>
          </a:p>
        </p:txBody>
      </p:sp>
      <p:sp>
        <p:nvSpPr>
          <p:cNvPr id="135" name="Google Shape;135;p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Jira is a tool, developed by Atlassian, which provides bug tracking, issue tracking, and project management functions.  </a:t>
            </a:r>
            <a:endParaRPr/>
          </a:p>
          <a:p>
            <a:pPr indent="-182880" lvl="0" marL="182880" rtl="0" algn="l">
              <a:lnSpc>
                <a:spcPct val="90000"/>
              </a:lnSpc>
              <a:spcBef>
                <a:spcPts val="1200"/>
              </a:spcBef>
              <a:spcAft>
                <a:spcPts val="0"/>
              </a:spcAft>
              <a:buSzPts val="1700"/>
              <a:buChar char="▪"/>
            </a:pPr>
            <a:r>
              <a:rPr lang="en-US"/>
              <a:t>Using this tool will provide a clear overview for all open issues, the status and progress of those open issues, as well as provide transparency to all teams - including GMC, SDS, Accenture Interactive (AI), Subsidiary teams (Sub).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Workflow</a:t>
            </a:r>
            <a:endParaRPr/>
          </a:p>
        </p:txBody>
      </p:sp>
      <p:pic>
        <p:nvPicPr>
          <p:cNvPr id="360" name="Google Shape;360;p40"/>
          <p:cNvPicPr preferRelativeResize="0"/>
          <p:nvPr>
            <p:ph idx="1" type="body"/>
          </p:nvPr>
        </p:nvPicPr>
        <p:blipFill rotWithShape="1">
          <a:blip r:embed="rId3">
            <a:alphaModFix/>
          </a:blip>
          <a:srcRect b="0" l="0" r="0" t="0"/>
          <a:stretch/>
        </p:blipFill>
        <p:spPr>
          <a:xfrm>
            <a:off x="1145005" y="1836229"/>
            <a:ext cx="9338996" cy="4051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Workflow</a:t>
            </a:r>
            <a:endParaRPr/>
          </a:p>
        </p:txBody>
      </p:sp>
      <p:pic>
        <p:nvPicPr>
          <p:cNvPr id="366" name="Google Shape;366;p41"/>
          <p:cNvPicPr preferRelativeResize="0"/>
          <p:nvPr>
            <p:ph idx="1" type="body"/>
          </p:nvPr>
        </p:nvPicPr>
        <p:blipFill rotWithShape="1">
          <a:blip r:embed="rId3">
            <a:alphaModFix/>
          </a:blip>
          <a:srcRect b="0" l="0" r="0" t="0"/>
          <a:stretch/>
        </p:blipFill>
        <p:spPr>
          <a:xfrm>
            <a:off x="1551018" y="2120900"/>
            <a:ext cx="9096314" cy="4051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1069848" y="148202"/>
            <a:ext cx="10058400" cy="990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3. Work flow</a:t>
            </a:r>
            <a:endParaRPr/>
          </a:p>
        </p:txBody>
      </p:sp>
      <p:sp>
        <p:nvSpPr>
          <p:cNvPr id="372" name="Google Shape;372;p42"/>
          <p:cNvSpPr txBox="1"/>
          <p:nvPr>
            <p:ph idx="1" type="body"/>
          </p:nvPr>
        </p:nvSpPr>
        <p:spPr>
          <a:xfrm>
            <a:off x="1069848" y="1199073"/>
            <a:ext cx="10058400" cy="4973128"/>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Please see below for a definition of each workflow status. </a:t>
            </a:r>
            <a:endParaRPr/>
          </a:p>
        </p:txBody>
      </p:sp>
      <p:graphicFrame>
        <p:nvGraphicFramePr>
          <p:cNvPr id="373" name="Google Shape;373;p42"/>
          <p:cNvGraphicFramePr/>
          <p:nvPr/>
        </p:nvGraphicFramePr>
        <p:xfrm>
          <a:off x="1069848" y="1754835"/>
          <a:ext cx="3000000" cy="3000000"/>
        </p:xfrm>
        <a:graphic>
          <a:graphicData uri="http://schemas.openxmlformats.org/drawingml/2006/table">
            <a:tbl>
              <a:tblPr bandRow="1" firstRow="1">
                <a:noFill/>
                <a:tableStyleId>{7B90B49E-AA7F-4803-AA89-EC86733F59CB}</a:tableStyleId>
              </a:tblPr>
              <a:tblGrid>
                <a:gridCol w="2173675"/>
                <a:gridCol w="8220975"/>
              </a:tblGrid>
              <a:tr h="370850">
                <a:tc>
                  <a:txBody>
                    <a:bodyPr/>
                    <a:lstStyle/>
                    <a:p>
                      <a:pPr indent="0" lvl="0" marL="0" marR="0" rtl="0" algn="l">
                        <a:spcBef>
                          <a:spcPts val="0"/>
                        </a:spcBef>
                        <a:spcAft>
                          <a:spcPts val="0"/>
                        </a:spcAft>
                        <a:buNone/>
                      </a:pPr>
                      <a:r>
                        <a:rPr lang="en-US" sz="1400"/>
                        <a:t>Status</a:t>
                      </a:r>
                      <a:endParaRPr sz="1400"/>
                    </a:p>
                  </a:txBody>
                  <a:tcPr marT="45725" marB="45725" marR="91450" marL="91450"/>
                </a:tc>
                <a:tc>
                  <a:txBody>
                    <a:bodyPr/>
                    <a:lstStyle/>
                    <a:p>
                      <a:pPr indent="0" lvl="0" marL="0" marR="0" rtl="0" algn="l">
                        <a:spcBef>
                          <a:spcPts val="0"/>
                        </a:spcBef>
                        <a:spcAft>
                          <a:spcPts val="0"/>
                        </a:spcAft>
                        <a:buNone/>
                      </a:pPr>
                      <a:r>
                        <a:rPr lang="en-US" sz="1400"/>
                        <a:t>Definition</a:t>
                      </a:r>
                      <a:endParaRPr sz="1400"/>
                    </a:p>
                  </a:txBody>
                  <a:tcPr marT="45725" marB="45725" marR="91450" marL="91450"/>
                </a:tc>
              </a:tr>
              <a:tr h="370850">
                <a:tc>
                  <a:txBody>
                    <a:bodyPr/>
                    <a:lstStyle/>
                    <a:p>
                      <a:pPr indent="0" lvl="0" marL="0" marR="0" rtl="0" algn="l">
                        <a:spcBef>
                          <a:spcPts val="0"/>
                        </a:spcBef>
                        <a:spcAft>
                          <a:spcPts val="0"/>
                        </a:spcAft>
                        <a:buNone/>
                      </a:pPr>
                      <a:r>
                        <a:rPr lang="en-US" sz="1400"/>
                        <a:t>New</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Trebuchet MS"/>
                        <a:buNone/>
                      </a:pPr>
                      <a:r>
                        <a:rPr lang="en-US" sz="1400"/>
                        <a:t>This is a new ticket that has been submitted into Jira, but it hasn’t been looked into yet by anyone or any team.  This status indicates that no progress has been made yet. </a:t>
                      </a:r>
                      <a:endParaRPr sz="1400">
                        <a:solidFill>
                          <a:schemeClr val="dk1"/>
                        </a:solidFill>
                        <a:latin typeface="Trebuchet MS"/>
                        <a:ea typeface="Trebuchet MS"/>
                        <a:cs typeface="Trebuchet MS"/>
                        <a:sym typeface="Trebuchet MS"/>
                      </a:endParaRPr>
                    </a:p>
                  </a:txBody>
                  <a:tcPr marT="45725" marB="45725" marR="91450" marL="91450"/>
                </a:tc>
              </a:tr>
              <a:tr h="370850">
                <a:tc>
                  <a:txBody>
                    <a:bodyPr/>
                    <a:lstStyle/>
                    <a:p>
                      <a:pPr indent="0" lvl="0" marL="0" marR="0" rtl="0" algn="l">
                        <a:spcBef>
                          <a:spcPts val="0"/>
                        </a:spcBef>
                        <a:spcAft>
                          <a:spcPts val="0"/>
                        </a:spcAft>
                        <a:buNone/>
                      </a:pPr>
                      <a:r>
                        <a:rPr lang="en-US" sz="1400"/>
                        <a:t>Open</a:t>
                      </a:r>
                      <a:endParaRPr sz="1400"/>
                    </a:p>
                  </a:txBody>
                  <a:tcPr marT="45725" marB="45725" marR="91450" marL="91450"/>
                </a:tc>
                <a:tc>
                  <a:txBody>
                    <a:bodyPr/>
                    <a:lstStyle/>
                    <a:p>
                      <a:pPr indent="0" lvl="0" marL="0" marR="0" rtl="0" algn="l">
                        <a:spcBef>
                          <a:spcPts val="0"/>
                        </a:spcBef>
                        <a:spcAft>
                          <a:spcPts val="0"/>
                        </a:spcAft>
                        <a:buNone/>
                      </a:pPr>
                      <a:r>
                        <a:rPr lang="en-US" sz="1400"/>
                        <a:t>Ticket is</a:t>
                      </a:r>
                      <a:r>
                        <a:rPr lang="en-US" sz="1400"/>
                        <a:t> reviewed quickly by AI PIC, and assign to Dev to fix</a:t>
                      </a:r>
                      <a:endParaRPr sz="1400"/>
                    </a:p>
                  </a:txBody>
                  <a:tcPr marT="45725" marB="45725" marR="91450" marL="91450"/>
                </a:tc>
              </a:tr>
              <a:tr h="370850">
                <a:tc>
                  <a:txBody>
                    <a:bodyPr/>
                    <a:lstStyle/>
                    <a:p>
                      <a:pPr indent="0" lvl="0" marL="0" marR="0" rtl="0" algn="l">
                        <a:spcBef>
                          <a:spcPts val="0"/>
                        </a:spcBef>
                        <a:spcAft>
                          <a:spcPts val="0"/>
                        </a:spcAft>
                        <a:buNone/>
                      </a:pPr>
                      <a:r>
                        <a:rPr lang="en-US" sz="1400"/>
                        <a:t>In Progress</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Trebuchet MS"/>
                        <a:buNone/>
                      </a:pPr>
                      <a:r>
                        <a:rPr lang="en-US" sz="1400"/>
                        <a:t>Dev</a:t>
                      </a:r>
                      <a:r>
                        <a:rPr lang="en-US" sz="1400"/>
                        <a:t> is working on this ticket</a:t>
                      </a:r>
                      <a:endParaRPr sz="1400">
                        <a:solidFill>
                          <a:schemeClr val="dk1"/>
                        </a:solidFill>
                        <a:latin typeface="Trebuchet MS"/>
                        <a:ea typeface="Trebuchet MS"/>
                        <a:cs typeface="Trebuchet MS"/>
                        <a:sym typeface="Trebuchet MS"/>
                      </a:endParaRPr>
                    </a:p>
                  </a:txBody>
                  <a:tcPr marT="45725" marB="45725" marR="91450" marL="91450"/>
                </a:tc>
              </a:tr>
              <a:tr h="370850">
                <a:tc>
                  <a:txBody>
                    <a:bodyPr/>
                    <a:lstStyle/>
                    <a:p>
                      <a:pPr indent="0" lvl="0" marL="0" marR="0" rtl="0" algn="l">
                        <a:spcBef>
                          <a:spcPts val="0"/>
                        </a:spcBef>
                        <a:spcAft>
                          <a:spcPts val="0"/>
                        </a:spcAft>
                        <a:buNone/>
                      </a:pPr>
                      <a:r>
                        <a:rPr lang="en-US" sz="1400"/>
                        <a:t>Ready for QA</a:t>
                      </a:r>
                      <a:endParaRPr sz="1400"/>
                    </a:p>
                  </a:txBody>
                  <a:tcPr marT="45725" marB="45725" marR="91450" marL="91450"/>
                </a:tc>
                <a:tc>
                  <a:txBody>
                    <a:bodyPr/>
                    <a:lstStyle/>
                    <a:p>
                      <a:pPr indent="0" lvl="0" marL="0" marR="0" rtl="0" algn="l">
                        <a:spcBef>
                          <a:spcPts val="0"/>
                        </a:spcBef>
                        <a:spcAft>
                          <a:spcPts val="0"/>
                        </a:spcAft>
                        <a:buNone/>
                      </a:pPr>
                      <a:r>
                        <a:rPr lang="en-US" sz="1400"/>
                        <a:t>Ready</a:t>
                      </a:r>
                      <a:r>
                        <a:rPr lang="en-US" sz="1400"/>
                        <a:t> for AI tester to test</a:t>
                      </a:r>
                      <a:endParaRPr sz="1400"/>
                    </a:p>
                  </a:txBody>
                  <a:tcPr marT="45725" marB="45725" marR="91450" marL="91450"/>
                </a:tc>
              </a:tr>
              <a:tr h="370850">
                <a:tc>
                  <a:txBody>
                    <a:bodyPr/>
                    <a:lstStyle/>
                    <a:p>
                      <a:pPr indent="0" lvl="0" marL="0" marR="0" rtl="0" algn="l">
                        <a:spcBef>
                          <a:spcPts val="0"/>
                        </a:spcBef>
                        <a:spcAft>
                          <a:spcPts val="0"/>
                        </a:spcAft>
                        <a:buNone/>
                      </a:pPr>
                      <a:r>
                        <a:rPr lang="en-US" sz="1400"/>
                        <a:t>Ready for Deploy</a:t>
                      </a:r>
                      <a:endParaRPr sz="1400"/>
                    </a:p>
                  </a:txBody>
                  <a:tcPr marT="45725" marB="45725" marR="91450" marL="91450"/>
                </a:tc>
                <a:tc>
                  <a:txBody>
                    <a:bodyPr/>
                    <a:lstStyle/>
                    <a:p>
                      <a:pPr indent="0" lvl="0" marL="0" marR="0" rtl="0" algn="l">
                        <a:spcBef>
                          <a:spcPts val="0"/>
                        </a:spcBef>
                        <a:spcAft>
                          <a:spcPts val="0"/>
                        </a:spcAft>
                        <a:buNone/>
                      </a:pPr>
                      <a:r>
                        <a:rPr lang="en-US" sz="1400"/>
                        <a:t>Ready to</a:t>
                      </a:r>
                      <a:r>
                        <a:rPr lang="en-US" sz="1400"/>
                        <a:t> deploy to Staging environment</a:t>
                      </a:r>
                      <a:endParaRPr sz="1400"/>
                    </a:p>
                  </a:txBody>
                  <a:tcPr marT="45725" marB="45725" marR="91450" marL="91450"/>
                </a:tc>
              </a:tr>
              <a:tr h="370850">
                <a:tc>
                  <a:txBody>
                    <a:bodyPr/>
                    <a:lstStyle/>
                    <a:p>
                      <a:pPr indent="0" lvl="0" marL="0" marR="0" rtl="0" algn="l">
                        <a:spcBef>
                          <a:spcPts val="0"/>
                        </a:spcBef>
                        <a:spcAft>
                          <a:spcPts val="0"/>
                        </a:spcAft>
                        <a:buNone/>
                      </a:pPr>
                      <a:r>
                        <a:rPr lang="en-US" sz="1400">
                          <a:solidFill>
                            <a:srgbClr val="FF0000"/>
                          </a:solidFill>
                        </a:rPr>
                        <a:t>Ready</a:t>
                      </a:r>
                      <a:r>
                        <a:rPr lang="en-US" sz="1400">
                          <a:solidFill>
                            <a:srgbClr val="FF0000"/>
                          </a:solidFill>
                        </a:rPr>
                        <a:t> for Retest</a:t>
                      </a:r>
                      <a:endParaRPr sz="14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FF0000"/>
                          </a:solidFill>
                        </a:rPr>
                        <a:t>Ready for WW</a:t>
                      </a:r>
                      <a:r>
                        <a:rPr lang="en-US" sz="1400">
                          <a:solidFill>
                            <a:srgbClr val="FF0000"/>
                          </a:solidFill>
                        </a:rPr>
                        <a:t> team to verify</a:t>
                      </a:r>
                      <a:endParaRPr sz="14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rPr lang="en-US" sz="1400">
                          <a:solidFill>
                            <a:srgbClr val="FF0000"/>
                          </a:solidFill>
                        </a:rPr>
                        <a:t>Reopened</a:t>
                      </a:r>
                      <a:endParaRPr sz="14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1400">
                          <a:solidFill>
                            <a:srgbClr val="FF0000"/>
                          </a:solidFill>
                        </a:rPr>
                        <a:t>Defect</a:t>
                      </a:r>
                      <a:r>
                        <a:rPr lang="en-US" sz="1400">
                          <a:solidFill>
                            <a:srgbClr val="FF0000"/>
                          </a:solidFill>
                        </a:rPr>
                        <a:t> is not fixed after retested</a:t>
                      </a:r>
                      <a:endParaRPr sz="14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rPr lang="en-US" sz="1400"/>
                        <a:t>Closed</a:t>
                      </a:r>
                      <a:endParaRPr sz="1400"/>
                    </a:p>
                  </a:txBody>
                  <a:tcPr marT="45725" marB="45725" marR="91450" marL="91450"/>
                </a:tc>
                <a:tc>
                  <a:txBody>
                    <a:bodyPr/>
                    <a:lstStyle/>
                    <a:p>
                      <a:pPr indent="0" lvl="0" marL="0" marR="0" rtl="0" algn="l">
                        <a:spcBef>
                          <a:spcPts val="0"/>
                        </a:spcBef>
                        <a:spcAft>
                          <a:spcPts val="0"/>
                        </a:spcAft>
                        <a:buNone/>
                      </a:pPr>
                      <a:r>
                        <a:rPr lang="en-US" sz="1400"/>
                        <a:t>Ticket is</a:t>
                      </a:r>
                      <a:r>
                        <a:rPr lang="en-US" sz="1400"/>
                        <a:t> fixed</a:t>
                      </a:r>
                      <a:endParaRPr sz="1400"/>
                    </a:p>
                  </a:txBody>
                  <a:tcPr marT="45725" marB="45725" marR="91450" marL="91450"/>
                </a:tc>
              </a:tr>
              <a:tr h="370850">
                <a:tc>
                  <a:txBody>
                    <a:bodyPr/>
                    <a:lstStyle/>
                    <a:p>
                      <a:pPr indent="0" lvl="0" marL="0" marR="0" rtl="0" algn="l">
                        <a:spcBef>
                          <a:spcPts val="0"/>
                        </a:spcBef>
                        <a:spcAft>
                          <a:spcPts val="0"/>
                        </a:spcAft>
                        <a:buNone/>
                      </a:pPr>
                      <a:r>
                        <a:rPr lang="en-US" sz="1400"/>
                        <a:t>Rejected</a:t>
                      </a:r>
                      <a:endParaRPr sz="1400"/>
                    </a:p>
                  </a:txBody>
                  <a:tcPr marT="45725" marB="45725" marR="91450" marL="91450"/>
                </a:tc>
                <a:tc>
                  <a:txBody>
                    <a:bodyPr/>
                    <a:lstStyle/>
                    <a:p>
                      <a:pPr indent="0" lvl="0" marL="0" marR="0" rtl="0" algn="l">
                        <a:spcBef>
                          <a:spcPts val="0"/>
                        </a:spcBef>
                        <a:spcAft>
                          <a:spcPts val="0"/>
                        </a:spcAft>
                        <a:buNone/>
                      </a:pPr>
                      <a:r>
                        <a:rPr lang="en-US" sz="1400"/>
                        <a:t>Ticket</a:t>
                      </a:r>
                      <a:r>
                        <a:rPr lang="en-US" sz="1400"/>
                        <a:t> is rejected if It’s invalid or no code change needed</a:t>
                      </a:r>
                      <a:endParaRPr sz="1400"/>
                    </a:p>
                  </a:txBody>
                  <a:tcPr marT="45725" marB="45725" marR="91450" marL="91450"/>
                </a:tc>
              </a:tr>
              <a:tr h="370850">
                <a:tc>
                  <a:txBody>
                    <a:bodyPr/>
                    <a:lstStyle/>
                    <a:p>
                      <a:pPr indent="0" lvl="0" marL="0" marR="0" rtl="0" algn="l">
                        <a:spcBef>
                          <a:spcPts val="0"/>
                        </a:spcBef>
                        <a:spcAft>
                          <a:spcPts val="0"/>
                        </a:spcAft>
                        <a:buNone/>
                      </a:pPr>
                      <a:r>
                        <a:rPr lang="en-US" sz="1400"/>
                        <a:t>Duplicate</a:t>
                      </a:r>
                      <a:endParaRPr sz="1400"/>
                    </a:p>
                  </a:txBody>
                  <a:tcPr marT="45725" marB="45725" marR="91450" marL="91450"/>
                </a:tc>
                <a:tc>
                  <a:txBody>
                    <a:bodyPr/>
                    <a:lstStyle/>
                    <a:p>
                      <a:pPr indent="0" lvl="0" marL="0" marR="0" rtl="0" algn="l">
                        <a:spcBef>
                          <a:spcPts val="0"/>
                        </a:spcBef>
                        <a:spcAft>
                          <a:spcPts val="0"/>
                        </a:spcAft>
                        <a:buNone/>
                      </a:pPr>
                      <a:r>
                        <a:rPr lang="en-US" sz="1400"/>
                        <a:t>Ticket is</a:t>
                      </a:r>
                      <a:r>
                        <a:rPr lang="en-US" sz="1400"/>
                        <a:t> duplicated with other tickets (may come from both AI and WW team)</a:t>
                      </a:r>
                      <a:endParaRPr sz="1400"/>
                    </a:p>
                  </a:txBody>
                  <a:tcPr marT="45725" marB="45725" marR="91450" marL="91450"/>
                </a:tc>
              </a:tr>
              <a:tr h="370850">
                <a:tc>
                  <a:txBody>
                    <a:bodyPr/>
                    <a:lstStyle/>
                    <a:p>
                      <a:pPr indent="0" lvl="0" marL="0" marR="0" rtl="0" algn="l">
                        <a:spcBef>
                          <a:spcPts val="0"/>
                        </a:spcBef>
                        <a:spcAft>
                          <a:spcPts val="0"/>
                        </a:spcAft>
                        <a:buNone/>
                      </a:pPr>
                      <a:r>
                        <a:rPr lang="en-US" sz="1400"/>
                        <a:t>Closed(Dup/Rej)</a:t>
                      </a:r>
                      <a:endParaRPr sz="1400"/>
                    </a:p>
                  </a:txBody>
                  <a:tcPr marT="45725" marB="45725" marR="91450" marL="91450"/>
                </a:tc>
                <a:tc>
                  <a:txBody>
                    <a:bodyPr/>
                    <a:lstStyle/>
                    <a:p>
                      <a:pPr indent="0" lvl="0" marL="0" marR="0" rtl="0" algn="l">
                        <a:spcBef>
                          <a:spcPts val="0"/>
                        </a:spcBef>
                        <a:spcAft>
                          <a:spcPts val="0"/>
                        </a:spcAft>
                        <a:buNone/>
                      </a:pPr>
                      <a:r>
                        <a:rPr lang="en-US" sz="1400"/>
                        <a:t>Ticket which</a:t>
                      </a:r>
                      <a:r>
                        <a:rPr lang="en-US" sz="1400"/>
                        <a:t> are either duplicated or rejected is closed</a:t>
                      </a:r>
                      <a:endParaRPr sz="1400"/>
                    </a:p>
                  </a:txBody>
                  <a:tcPr marT="45725" marB="45725" marR="91450" marL="9145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1069848" y="381115"/>
            <a:ext cx="10058400" cy="8869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4. Change ticket status</a:t>
            </a:r>
            <a:endParaRPr/>
          </a:p>
        </p:txBody>
      </p:sp>
      <p:sp>
        <p:nvSpPr>
          <p:cNvPr id="379" name="Google Shape;379;p43"/>
          <p:cNvSpPr txBox="1"/>
          <p:nvPr>
            <p:ph idx="1" type="body"/>
          </p:nvPr>
        </p:nvSpPr>
        <p:spPr>
          <a:xfrm>
            <a:off x="1069848" y="1268083"/>
            <a:ext cx="10058400" cy="490411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360"/>
              <a:buChar char="▪"/>
            </a:pPr>
            <a:r>
              <a:rPr lang="en-US" sz="1600"/>
              <a:t>Changing ticket’s status must follow workflow:</a:t>
            </a:r>
            <a:endParaRPr/>
          </a:p>
          <a:p>
            <a:pPr indent="0" lvl="0" marL="0" rtl="0" algn="l">
              <a:lnSpc>
                <a:spcPct val="90000"/>
              </a:lnSpc>
              <a:spcBef>
                <a:spcPts val="1200"/>
              </a:spcBef>
              <a:spcAft>
                <a:spcPts val="0"/>
              </a:spcAft>
              <a:buSzPts val="1360"/>
              <a:buNone/>
            </a:pPr>
            <a:r>
              <a:rPr lang="en-US" sz="1600"/>
              <a:t>For example: To change ticket from Rejected to Closed, it must follow:</a:t>
            </a:r>
            <a:endParaRPr/>
          </a:p>
          <a:p>
            <a:pPr indent="0" lvl="0" marL="0" rtl="0" algn="l">
              <a:lnSpc>
                <a:spcPct val="90000"/>
              </a:lnSpc>
              <a:spcBef>
                <a:spcPts val="1200"/>
              </a:spcBef>
              <a:spcAft>
                <a:spcPts val="0"/>
              </a:spcAft>
              <a:buSzPts val="1360"/>
              <a:buNone/>
            </a:pPr>
            <a:r>
              <a:rPr lang="en-US" sz="1600"/>
              <a:t>Rejected -&gt; Open -&gt; In progress -&gt; Ready for QA -&gt; Ready for Deploy -&gt; Ready for retest -&gt; Closed.</a:t>
            </a:r>
            <a:endParaRPr/>
          </a:p>
          <a:p>
            <a:pPr indent="0" lvl="0" marL="0" rtl="0" algn="l">
              <a:lnSpc>
                <a:spcPct val="90000"/>
              </a:lnSpc>
              <a:spcBef>
                <a:spcPts val="1200"/>
              </a:spcBef>
              <a:spcAft>
                <a:spcPts val="0"/>
              </a:spcAft>
              <a:buSzPts val="1360"/>
              <a:buNone/>
            </a:pPr>
            <a:r>
              <a:t/>
            </a:r>
            <a:endParaRPr sz="1600"/>
          </a:p>
        </p:txBody>
      </p:sp>
      <p:pic>
        <p:nvPicPr>
          <p:cNvPr id="380" name="Google Shape;380;p43"/>
          <p:cNvPicPr preferRelativeResize="0"/>
          <p:nvPr/>
        </p:nvPicPr>
        <p:blipFill rotWithShape="1">
          <a:blip r:embed="rId3">
            <a:alphaModFix/>
          </a:blip>
          <a:srcRect b="0" l="0" r="0" t="0"/>
          <a:stretch/>
        </p:blipFill>
        <p:spPr>
          <a:xfrm>
            <a:off x="1069848" y="2491710"/>
            <a:ext cx="10058400" cy="417650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 How to find Duplicate ticket</a:t>
            </a:r>
            <a:endParaRPr/>
          </a:p>
        </p:txBody>
      </p:sp>
      <p:sp>
        <p:nvSpPr>
          <p:cNvPr id="386" name="Google Shape;386;p4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Ticket is considered as Duplicate if there is another same ticket logged by either AI or WW within recent 3 months.</a:t>
            </a:r>
            <a:endParaRPr/>
          </a:p>
          <a:p>
            <a:pPr indent="-182880" lvl="0" marL="182880" rtl="0" algn="l">
              <a:lnSpc>
                <a:spcPct val="90000"/>
              </a:lnSpc>
              <a:spcBef>
                <a:spcPts val="1200"/>
              </a:spcBef>
              <a:spcAft>
                <a:spcPts val="0"/>
              </a:spcAft>
              <a:buSzPts val="1700"/>
              <a:buChar char="▪"/>
            </a:pPr>
            <a:r>
              <a:rPr lang="en-US"/>
              <a:t>Use basic filter</a:t>
            </a:r>
            <a:endParaRPr/>
          </a:p>
          <a:p>
            <a:pPr indent="-182880" lvl="1" marL="457200" rtl="0" algn="l">
              <a:lnSpc>
                <a:spcPct val="90000"/>
              </a:lnSpc>
              <a:spcBef>
                <a:spcPts val="400"/>
              </a:spcBef>
              <a:spcAft>
                <a:spcPts val="0"/>
              </a:spcAft>
              <a:buSzPts val="1530"/>
              <a:buChar char="▪"/>
            </a:pPr>
            <a:r>
              <a:rPr lang="en-US"/>
              <a:t>Project: SAMT,SAM,ENH,SAMR</a:t>
            </a:r>
            <a:endParaRPr/>
          </a:p>
          <a:p>
            <a:pPr indent="-182880" lvl="1" marL="457200" rtl="0" algn="l">
              <a:lnSpc>
                <a:spcPct val="90000"/>
              </a:lnSpc>
              <a:spcBef>
                <a:spcPts val="600"/>
              </a:spcBef>
              <a:spcAft>
                <a:spcPts val="0"/>
              </a:spcAft>
              <a:buSzPts val="1530"/>
              <a:buChar char="▪"/>
            </a:pPr>
            <a:r>
              <a:rPr lang="en-US"/>
              <a:t>Issue type: Defect,Bug</a:t>
            </a:r>
            <a:endParaRPr/>
          </a:p>
          <a:p>
            <a:pPr indent="-182880" lvl="1" marL="457200" rtl="0" algn="l">
              <a:lnSpc>
                <a:spcPct val="90000"/>
              </a:lnSpc>
              <a:spcBef>
                <a:spcPts val="600"/>
              </a:spcBef>
              <a:spcAft>
                <a:spcPts val="0"/>
              </a:spcAft>
              <a:buSzPts val="1530"/>
              <a:buChar char="▪"/>
            </a:pPr>
            <a:r>
              <a:rPr lang="en-US"/>
              <a:t>Put 1 word or synonym of that word in the textbox</a:t>
            </a:r>
            <a:endParaRPr/>
          </a:p>
          <a:p>
            <a:pPr indent="0" lvl="0" marL="0" rtl="0" algn="l">
              <a:lnSpc>
                <a:spcPct val="90000"/>
              </a:lnSpc>
              <a:spcBef>
                <a:spcPts val="1400"/>
              </a:spcBef>
              <a:spcAft>
                <a:spcPts val="0"/>
              </a:spcAft>
              <a:buSzPts val="1700"/>
              <a:buNone/>
            </a:pPr>
            <a:r>
              <a:rPr lang="en-US"/>
              <a:t>	</a:t>
            </a:r>
            <a:r>
              <a:rPr lang="en-US" sz="1800"/>
              <a:t>For example: </a:t>
            </a:r>
            <a:endParaRPr/>
          </a:p>
          <a:p>
            <a:pPr indent="0" lvl="0" marL="0" rtl="0" algn="l">
              <a:lnSpc>
                <a:spcPct val="90000"/>
              </a:lnSpc>
              <a:spcBef>
                <a:spcPts val="1200"/>
              </a:spcBef>
              <a:spcAft>
                <a:spcPts val="0"/>
              </a:spcAft>
              <a:buSzPts val="1530"/>
              <a:buNone/>
            </a:pPr>
            <a:r>
              <a:rPr lang="en-US" sz="1800"/>
              <a:t>	Your defect is about: Stock alert pop up is not working properly.</a:t>
            </a:r>
            <a:endParaRPr/>
          </a:p>
          <a:p>
            <a:pPr indent="0" lvl="0" marL="0" rtl="0" algn="l">
              <a:lnSpc>
                <a:spcPct val="90000"/>
              </a:lnSpc>
              <a:spcBef>
                <a:spcPts val="1200"/>
              </a:spcBef>
              <a:spcAft>
                <a:spcPts val="0"/>
              </a:spcAft>
              <a:buSzPts val="1530"/>
              <a:buNone/>
            </a:pPr>
            <a:r>
              <a:rPr lang="en-US" sz="1800"/>
              <a:t>	You can put “Stock alert” in the text search field</a:t>
            </a:r>
            <a:endParaRPr/>
          </a:p>
          <a:p>
            <a:pPr indent="-182880" lvl="1" marL="457200" rtl="0" algn="l">
              <a:lnSpc>
                <a:spcPct val="90000"/>
              </a:lnSpc>
              <a:spcBef>
                <a:spcPts val="400"/>
              </a:spcBef>
              <a:spcAft>
                <a:spcPts val="0"/>
              </a:spcAft>
              <a:buSzPts val="1530"/>
              <a:buChar char="▪"/>
            </a:pPr>
            <a:r>
              <a:rPr lang="en-US"/>
              <a:t>Filter tickets that are created in recent 3 months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 How to find Duplicate ticket</a:t>
            </a:r>
            <a:endParaRPr/>
          </a:p>
        </p:txBody>
      </p:sp>
      <p:pic>
        <p:nvPicPr>
          <p:cNvPr id="392" name="Google Shape;392;p45"/>
          <p:cNvPicPr preferRelativeResize="0"/>
          <p:nvPr>
            <p:ph idx="1" type="body"/>
          </p:nvPr>
        </p:nvPicPr>
        <p:blipFill rotWithShape="1">
          <a:blip r:embed="rId3">
            <a:alphaModFix/>
          </a:blip>
          <a:srcRect b="0" l="0" r="0" t="0"/>
          <a:stretch/>
        </p:blipFill>
        <p:spPr>
          <a:xfrm>
            <a:off x="1402577" y="2000130"/>
            <a:ext cx="7736924" cy="4051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5. How to find Duplicate ticket</a:t>
            </a:r>
            <a:endParaRPr/>
          </a:p>
        </p:txBody>
      </p:sp>
      <p:sp>
        <p:nvSpPr>
          <p:cNvPr id="398" name="Google Shape;398;p46"/>
          <p:cNvSpPr txBox="1"/>
          <p:nvPr>
            <p:ph idx="1" type="body"/>
          </p:nvPr>
        </p:nvSpPr>
        <p:spPr>
          <a:xfrm>
            <a:off x="1069848" y="1613140"/>
            <a:ext cx="10058400" cy="455906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Scan all tickets found.</a:t>
            </a:r>
            <a:endParaRPr/>
          </a:p>
          <a:p>
            <a:pPr indent="-182880" lvl="1" marL="457200" rtl="0" algn="l">
              <a:lnSpc>
                <a:spcPct val="90000"/>
              </a:lnSpc>
              <a:spcBef>
                <a:spcPts val="400"/>
              </a:spcBef>
              <a:spcAft>
                <a:spcPts val="0"/>
              </a:spcAft>
              <a:buSzPts val="1530"/>
              <a:buChar char="▪"/>
            </a:pPr>
            <a:r>
              <a:rPr lang="en-US"/>
              <a:t>If ticket’s status is in Open, copy that ticket to our test result</a:t>
            </a:r>
            <a:endParaRPr/>
          </a:p>
          <a:p>
            <a:pPr indent="-182880" lvl="1" marL="457200" rtl="0" algn="l">
              <a:lnSpc>
                <a:spcPct val="90000"/>
              </a:lnSpc>
              <a:spcBef>
                <a:spcPts val="600"/>
              </a:spcBef>
              <a:spcAft>
                <a:spcPts val="0"/>
              </a:spcAft>
              <a:buSzPts val="1530"/>
              <a:buChar char="▪"/>
            </a:pPr>
            <a:r>
              <a:rPr lang="en-US"/>
              <a:t>If ticket’s status is in Closed, Reopen that ticket</a:t>
            </a:r>
            <a:endParaRPr/>
          </a:p>
          <a:p>
            <a:pPr indent="-182880" lvl="1" marL="457200" rtl="0" algn="l">
              <a:lnSpc>
                <a:spcPct val="90000"/>
              </a:lnSpc>
              <a:spcBef>
                <a:spcPts val="600"/>
              </a:spcBef>
              <a:spcAft>
                <a:spcPts val="0"/>
              </a:spcAft>
              <a:buSzPts val="1530"/>
              <a:buChar char="▪"/>
            </a:pPr>
            <a:r>
              <a:rPr lang="en-US"/>
              <a:t>If no duplicate ticket found, Create new ticket</a:t>
            </a:r>
            <a:endParaRPr/>
          </a:p>
          <a:p>
            <a:pPr indent="-74929" lvl="0" marL="182880" rtl="0" algn="l">
              <a:lnSpc>
                <a:spcPct val="90000"/>
              </a:lnSpc>
              <a:spcBef>
                <a:spcPts val="1400"/>
              </a:spcBef>
              <a:spcAft>
                <a:spcPts val="0"/>
              </a:spcAft>
              <a:buSzPts val="1700"/>
              <a:buNone/>
            </a:pPr>
            <a:r>
              <a:t/>
            </a:r>
            <a:endParaRPr/>
          </a:p>
        </p:txBody>
      </p:sp>
      <p:pic>
        <p:nvPicPr>
          <p:cNvPr id="399" name="Google Shape;399;p46"/>
          <p:cNvPicPr preferRelativeResize="0"/>
          <p:nvPr/>
        </p:nvPicPr>
        <p:blipFill rotWithShape="1">
          <a:blip r:embed="rId3">
            <a:alphaModFix/>
          </a:blip>
          <a:srcRect b="0" l="0" r="0" t="0"/>
          <a:stretch/>
        </p:blipFill>
        <p:spPr>
          <a:xfrm>
            <a:off x="1207698" y="2919002"/>
            <a:ext cx="7953555" cy="337786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6. Change assignee</a:t>
            </a:r>
            <a:endParaRPr/>
          </a:p>
        </p:txBody>
      </p:sp>
      <p:pic>
        <p:nvPicPr>
          <p:cNvPr id="405" name="Google Shape;405;p47"/>
          <p:cNvPicPr preferRelativeResize="0"/>
          <p:nvPr>
            <p:ph idx="1" type="body"/>
          </p:nvPr>
        </p:nvPicPr>
        <p:blipFill rotWithShape="1">
          <a:blip r:embed="rId3">
            <a:alphaModFix/>
          </a:blip>
          <a:srcRect b="0" l="0" r="0" t="0"/>
          <a:stretch/>
        </p:blipFill>
        <p:spPr>
          <a:xfrm>
            <a:off x="1190734" y="1634675"/>
            <a:ext cx="5770452" cy="2462466"/>
          </a:xfrm>
          <a:prstGeom prst="rect">
            <a:avLst/>
          </a:prstGeom>
          <a:noFill/>
          <a:ln>
            <a:noFill/>
          </a:ln>
        </p:spPr>
      </p:pic>
      <p:pic>
        <p:nvPicPr>
          <p:cNvPr id="406" name="Google Shape;406;p47"/>
          <p:cNvPicPr preferRelativeResize="0"/>
          <p:nvPr/>
        </p:nvPicPr>
        <p:blipFill rotWithShape="1">
          <a:blip r:embed="rId4">
            <a:alphaModFix/>
          </a:blip>
          <a:srcRect b="0" l="0" r="0" t="0"/>
          <a:stretch/>
        </p:blipFill>
        <p:spPr>
          <a:xfrm>
            <a:off x="1069848" y="4364193"/>
            <a:ext cx="5658756" cy="231851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7. Add comment</a:t>
            </a:r>
            <a:endParaRPr/>
          </a:p>
        </p:txBody>
      </p:sp>
      <p:pic>
        <p:nvPicPr>
          <p:cNvPr id="412" name="Google Shape;412;p48"/>
          <p:cNvPicPr preferRelativeResize="0"/>
          <p:nvPr>
            <p:ph idx="1" type="body"/>
          </p:nvPr>
        </p:nvPicPr>
        <p:blipFill rotWithShape="1">
          <a:blip r:embed="rId3">
            <a:alphaModFix/>
          </a:blip>
          <a:srcRect b="0" l="0" r="0" t="0"/>
          <a:stretch/>
        </p:blipFill>
        <p:spPr>
          <a:xfrm>
            <a:off x="1201336" y="1814051"/>
            <a:ext cx="7742591" cy="1386960"/>
          </a:xfrm>
          <a:prstGeom prst="rect">
            <a:avLst/>
          </a:prstGeom>
          <a:noFill/>
          <a:ln>
            <a:noFill/>
          </a:ln>
        </p:spPr>
      </p:pic>
      <p:pic>
        <p:nvPicPr>
          <p:cNvPr id="413" name="Google Shape;413;p48"/>
          <p:cNvPicPr preferRelativeResize="0"/>
          <p:nvPr/>
        </p:nvPicPr>
        <p:blipFill rotWithShape="1">
          <a:blip r:embed="rId4">
            <a:alphaModFix/>
          </a:blip>
          <a:srcRect b="0" l="0" r="0" t="0"/>
          <a:stretch/>
        </p:blipFill>
        <p:spPr>
          <a:xfrm>
            <a:off x="1201336" y="3423395"/>
            <a:ext cx="7048559" cy="28417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8. Add watcher</a:t>
            </a:r>
            <a:endParaRPr/>
          </a:p>
        </p:txBody>
      </p:sp>
      <p:sp>
        <p:nvSpPr>
          <p:cNvPr id="419" name="Google Shape;419;p49"/>
          <p:cNvSpPr txBox="1"/>
          <p:nvPr>
            <p:ph idx="1" type="body"/>
          </p:nvPr>
        </p:nvSpPr>
        <p:spPr>
          <a:xfrm>
            <a:off x="1069848" y="1621766"/>
            <a:ext cx="10058400" cy="455043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You can add yourself or other as ticket’s watcher to receive Jira notification to Email to keep track of ticket logged by other.</a:t>
            </a:r>
            <a:endParaRPr/>
          </a:p>
          <a:p>
            <a:pPr indent="-74929" lvl="0" marL="182880" rtl="0" algn="l">
              <a:lnSpc>
                <a:spcPct val="90000"/>
              </a:lnSpc>
              <a:spcBef>
                <a:spcPts val="1200"/>
              </a:spcBef>
              <a:spcAft>
                <a:spcPts val="0"/>
              </a:spcAft>
              <a:buSzPts val="1700"/>
              <a:buNone/>
            </a:pPr>
            <a:r>
              <a:t/>
            </a:r>
            <a:endParaRPr/>
          </a:p>
        </p:txBody>
      </p:sp>
      <p:pic>
        <p:nvPicPr>
          <p:cNvPr id="420" name="Google Shape;420;p49"/>
          <p:cNvPicPr preferRelativeResize="0"/>
          <p:nvPr/>
        </p:nvPicPr>
        <p:blipFill rotWithShape="1">
          <a:blip r:embed="rId3">
            <a:alphaModFix/>
          </a:blip>
          <a:srcRect b="0" l="0" r="0" t="0"/>
          <a:stretch/>
        </p:blipFill>
        <p:spPr>
          <a:xfrm>
            <a:off x="1005474" y="2238857"/>
            <a:ext cx="10058399" cy="39333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1.2.What Jira Can Do For You</a:t>
            </a:r>
            <a:endParaRPr/>
          </a:p>
        </p:txBody>
      </p:sp>
      <p:sp>
        <p:nvSpPr>
          <p:cNvPr id="141" name="Google Shape;141;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Jira is a bug-tracking system used by AI to monitor the progress of code changes and bug fixes, as well as to manage the QA process.  Utilizing this tool will improve your overall day-today experience in managing projects and tasks, as well as provide an opportunity to have better communication with the teams you’re working with. </a:t>
            </a:r>
            <a:endParaRPr/>
          </a:p>
          <a:p>
            <a:pPr indent="-182880" lvl="0" marL="182880" rtl="0" algn="l">
              <a:lnSpc>
                <a:spcPct val="90000"/>
              </a:lnSpc>
              <a:spcBef>
                <a:spcPts val="1200"/>
              </a:spcBef>
              <a:spcAft>
                <a:spcPts val="0"/>
              </a:spcAft>
              <a:buSzPts val="1700"/>
              <a:buChar char="▪"/>
            </a:pPr>
            <a:r>
              <a:rPr lang="en-US"/>
              <a:t>We encourage all communication regarding an open issue (or ticket) be included within the ticket itself so the ticket tracks the entire history of the issue from creation to completion.  This method of avoiding mixed communication in emails will give everyone the ability to look up the latest status of any issue (or ticket) at any given time in Jira without having a dependency on another person to receive that update, providing transparency at all times and to all team members.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26716" y="0"/>
            <a:ext cx="10058400" cy="1308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9. Monthly Dashboard</a:t>
            </a:r>
            <a:endParaRPr/>
          </a:p>
        </p:txBody>
      </p:sp>
      <p:pic>
        <p:nvPicPr>
          <p:cNvPr id="426" name="Google Shape;426;p50"/>
          <p:cNvPicPr preferRelativeResize="0"/>
          <p:nvPr>
            <p:ph idx="1" type="body"/>
          </p:nvPr>
        </p:nvPicPr>
        <p:blipFill rotWithShape="1">
          <a:blip r:embed="rId3">
            <a:alphaModFix/>
          </a:blip>
          <a:srcRect b="0" l="0" r="0" t="0"/>
          <a:stretch/>
        </p:blipFill>
        <p:spPr>
          <a:xfrm>
            <a:off x="1513800" y="1187400"/>
            <a:ext cx="9715200" cy="8023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9. Monthly Dashboard</a:t>
            </a:r>
            <a:endParaRPr/>
          </a:p>
        </p:txBody>
      </p:sp>
      <p:sp>
        <p:nvSpPr>
          <p:cNvPr id="432" name="Google Shape;432;p51"/>
          <p:cNvSpPr txBox="1"/>
          <p:nvPr>
            <p:ph idx="1" type="body"/>
          </p:nvPr>
        </p:nvSpPr>
        <p:spPr>
          <a:xfrm>
            <a:off x="1069848" y="1846053"/>
            <a:ext cx="10058400" cy="432614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Link:</a:t>
            </a:r>
            <a:r>
              <a:rPr lang="en-US" u="sng">
                <a:solidFill>
                  <a:schemeClr val="hlink"/>
                </a:solidFill>
                <a:hlinkClick r:id="rId3"/>
              </a:rPr>
              <a:t>https://alm.accenture.com/jira/secure/Dashboard.jspa?selectPageId=36377</a:t>
            </a:r>
            <a:endParaRPr/>
          </a:p>
          <a:p>
            <a:pPr indent="-182880" lvl="0" marL="182880" rtl="0" algn="l">
              <a:lnSpc>
                <a:spcPct val="90000"/>
              </a:lnSpc>
              <a:spcBef>
                <a:spcPts val="1200"/>
              </a:spcBef>
              <a:spcAft>
                <a:spcPts val="0"/>
              </a:spcAft>
              <a:buSzPts val="1700"/>
              <a:buChar char="▪"/>
            </a:pPr>
            <a:r>
              <a:rPr lang="en-US"/>
              <a:t>To see any specific tickets list, just right click the total number to open</a:t>
            </a:r>
            <a:endParaRPr/>
          </a:p>
          <a:p>
            <a:pPr indent="0" lvl="0" marL="0" rtl="0" algn="l">
              <a:lnSpc>
                <a:spcPct val="90000"/>
              </a:lnSpc>
              <a:spcBef>
                <a:spcPts val="1200"/>
              </a:spcBef>
              <a:spcAft>
                <a:spcPts val="0"/>
              </a:spcAft>
              <a:buSzPts val="1700"/>
              <a:buNone/>
            </a:pPr>
            <a:r>
              <a:rPr lang="en-US"/>
              <a:t> </a:t>
            </a:r>
            <a:endParaRPr/>
          </a:p>
        </p:txBody>
      </p:sp>
      <p:pic>
        <p:nvPicPr>
          <p:cNvPr id="433" name="Google Shape;433;p51"/>
          <p:cNvPicPr preferRelativeResize="0"/>
          <p:nvPr/>
        </p:nvPicPr>
        <p:blipFill rotWithShape="1">
          <a:blip r:embed="rId4">
            <a:alphaModFix/>
          </a:blip>
          <a:srcRect b="0" l="0" r="0" t="0"/>
          <a:stretch/>
        </p:blipFill>
        <p:spPr>
          <a:xfrm>
            <a:off x="957532" y="2678898"/>
            <a:ext cx="10058400" cy="372854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10. Maintenance filter</a:t>
            </a:r>
            <a:endParaRPr/>
          </a:p>
        </p:txBody>
      </p:sp>
      <p:sp>
        <p:nvSpPr>
          <p:cNvPr id="439" name="Google Shape;439;p52"/>
          <p:cNvSpPr txBox="1"/>
          <p:nvPr>
            <p:ph idx="1" type="body"/>
          </p:nvPr>
        </p:nvSpPr>
        <p:spPr>
          <a:xfrm>
            <a:off x="1069848" y="1820174"/>
            <a:ext cx="10058400" cy="435202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3"/>
              </a:rPr>
              <a:t>https://alm.accenture.com/jira/issues/?filter=70766</a:t>
            </a:r>
            <a:endParaRPr u="sng"/>
          </a:p>
          <a:p>
            <a:pPr indent="-74929" lvl="0" marL="182880" rtl="0" algn="l">
              <a:lnSpc>
                <a:spcPct val="90000"/>
              </a:lnSpc>
              <a:spcBef>
                <a:spcPts val="1200"/>
              </a:spcBef>
              <a:spcAft>
                <a:spcPts val="0"/>
              </a:spcAft>
              <a:buSzPts val="1700"/>
              <a:buNone/>
            </a:pPr>
            <a:r>
              <a:t/>
            </a:r>
            <a:endParaRPr/>
          </a:p>
        </p:txBody>
      </p:sp>
      <p:pic>
        <p:nvPicPr>
          <p:cNvPr id="440" name="Google Shape;440;p52"/>
          <p:cNvPicPr preferRelativeResize="0"/>
          <p:nvPr/>
        </p:nvPicPr>
        <p:blipFill rotWithShape="1">
          <a:blip r:embed="rId4">
            <a:alphaModFix/>
          </a:blip>
          <a:srcRect b="0" l="0" r="0" t="0"/>
          <a:stretch/>
        </p:blipFill>
        <p:spPr>
          <a:xfrm>
            <a:off x="1302589" y="2318487"/>
            <a:ext cx="7824158" cy="42060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53"/>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1.3. Using Jira systems</a:t>
            </a:r>
            <a:endParaRPr/>
          </a:p>
        </p:txBody>
      </p:sp>
      <p:sp>
        <p:nvSpPr>
          <p:cNvPr id="147" name="Google Shape;147;p6"/>
          <p:cNvSpPr txBox="1"/>
          <p:nvPr>
            <p:ph idx="1" type="body"/>
          </p:nvPr>
        </p:nvSpPr>
        <p:spPr>
          <a:xfrm>
            <a:off x="1069848" y="1759788"/>
            <a:ext cx="10058400" cy="442966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AI JIRA: </a:t>
            </a:r>
            <a:endParaRPr/>
          </a:p>
          <a:p>
            <a:pPr indent="0" lvl="0" marL="0" rtl="0" algn="l">
              <a:lnSpc>
                <a:spcPct val="90000"/>
              </a:lnSpc>
              <a:spcBef>
                <a:spcPts val="1200"/>
              </a:spcBef>
              <a:spcAft>
                <a:spcPts val="0"/>
              </a:spcAft>
              <a:buSzPts val="1700"/>
              <a:buNone/>
            </a:pPr>
            <a:r>
              <a:rPr lang="en-US" u="sng">
                <a:solidFill>
                  <a:schemeClr val="hlink"/>
                </a:solidFill>
                <a:hlinkClick r:id="rId3"/>
              </a:rPr>
              <a:t>https://alm.accenture.com/jira/projects/SAMT/issues/SAMT-22726?filter=allopenissues</a:t>
            </a:r>
            <a:endParaRPr/>
          </a:p>
          <a:p>
            <a:pPr indent="0" lvl="0" marL="0" rtl="0" algn="l">
              <a:lnSpc>
                <a:spcPct val="90000"/>
              </a:lnSpc>
              <a:spcBef>
                <a:spcPts val="1200"/>
              </a:spcBef>
              <a:spcAft>
                <a:spcPts val="0"/>
              </a:spcAft>
              <a:buSzPts val="1700"/>
              <a:buNone/>
            </a:pPr>
            <a:r>
              <a:rPr lang="en-US"/>
              <a:t>	+Confluence (wiki) : Collaboration space used for sharing documentation (e.g. meeting minutes, specifications) and functional and technical requirements.</a:t>
            </a:r>
            <a:endParaRPr/>
          </a:p>
          <a:p>
            <a:pPr indent="0" lvl="0" marL="0" rtl="0" algn="l">
              <a:lnSpc>
                <a:spcPct val="90000"/>
              </a:lnSpc>
              <a:spcBef>
                <a:spcPts val="1200"/>
              </a:spcBef>
              <a:spcAft>
                <a:spcPts val="0"/>
              </a:spcAft>
              <a:buSzPts val="1700"/>
              <a:buNone/>
            </a:pPr>
            <a:r>
              <a:rPr lang="en-US"/>
              <a:t>	+Jira: Document stories, defects, tasks and open questions.</a:t>
            </a:r>
            <a:endParaRPr/>
          </a:p>
          <a:p>
            <a:pPr indent="-182880" lvl="0" marL="182880" rtl="0" algn="l">
              <a:lnSpc>
                <a:spcPct val="90000"/>
              </a:lnSpc>
              <a:spcBef>
                <a:spcPts val="1200"/>
              </a:spcBef>
              <a:spcAft>
                <a:spcPts val="0"/>
              </a:spcAft>
              <a:buSzPts val="1700"/>
              <a:buChar char="▪"/>
            </a:pPr>
            <a:r>
              <a:rPr lang="en-US"/>
              <a:t>Samsung JIRA (Samsung internal Jira) Document stories, defects, tasks and open questions </a:t>
            </a:r>
            <a:endParaRPr/>
          </a:p>
          <a:p>
            <a:pPr indent="0" lvl="0" marL="0" rtl="0" algn="l">
              <a:lnSpc>
                <a:spcPct val="90000"/>
              </a:lnSpc>
              <a:spcBef>
                <a:spcPts val="1200"/>
              </a:spcBef>
              <a:spcAft>
                <a:spcPts val="0"/>
              </a:spcAft>
              <a:buSzPts val="1700"/>
              <a:buNone/>
            </a:pPr>
            <a:r>
              <a:rPr lang="en-US" u="sng">
                <a:solidFill>
                  <a:schemeClr val="hlink"/>
                </a:solidFill>
                <a:hlinkClick r:id="rId4"/>
              </a:rPr>
              <a:t>https://jira.shop.samsung.com:8443/secure/Dashboard.jspa</a:t>
            </a:r>
            <a:endParaRPr/>
          </a:p>
          <a:p>
            <a:pPr indent="0" lvl="0" marL="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7200"/>
              <a:buFont typeface="Georgia"/>
              <a:buNone/>
            </a:pPr>
            <a:r>
              <a:rPr lang="en-US"/>
              <a:t>II. Overview</a:t>
            </a:r>
            <a:endParaRPr/>
          </a:p>
        </p:txBody>
      </p:sp>
      <p:sp>
        <p:nvSpPr>
          <p:cNvPr id="153" name="Google Shape;153;p7"/>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1069848" y="484632"/>
            <a:ext cx="1089499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 Projects</a:t>
            </a:r>
            <a:endParaRPr/>
          </a:p>
        </p:txBody>
      </p:sp>
      <p:pic>
        <p:nvPicPr>
          <p:cNvPr id="159" name="Google Shape;159;p8"/>
          <p:cNvPicPr preferRelativeResize="0"/>
          <p:nvPr>
            <p:ph idx="1" type="body"/>
          </p:nvPr>
        </p:nvPicPr>
        <p:blipFill rotWithShape="1">
          <a:blip r:embed="rId3">
            <a:alphaModFix/>
          </a:blip>
          <a:srcRect b="0" l="0" r="0" t="0"/>
          <a:stretch/>
        </p:blipFill>
        <p:spPr>
          <a:xfrm>
            <a:off x="1162939" y="1801721"/>
            <a:ext cx="8507272" cy="43883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094283" y="234465"/>
            <a:ext cx="1044786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Georgia"/>
              <a:buNone/>
            </a:pPr>
            <a:r>
              <a:rPr lang="en-US"/>
              <a:t>1. Projects</a:t>
            </a:r>
            <a:endParaRPr/>
          </a:p>
        </p:txBody>
      </p:sp>
      <p:pic>
        <p:nvPicPr>
          <p:cNvPr id="165" name="Google Shape;165;p9"/>
          <p:cNvPicPr preferRelativeResize="0"/>
          <p:nvPr>
            <p:ph idx="1" type="body"/>
          </p:nvPr>
        </p:nvPicPr>
        <p:blipFill rotWithShape="1">
          <a:blip r:embed="rId3">
            <a:alphaModFix/>
          </a:blip>
          <a:srcRect b="0" l="0" r="0" t="0"/>
          <a:stretch/>
        </p:blipFill>
        <p:spPr>
          <a:xfrm>
            <a:off x="1162277" y="1663700"/>
            <a:ext cx="9922412" cy="47716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2020-05-04T07:25:25Z</dcterms:created>
  <dc:creator>LENOVO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C:\Users\LENOVO\Desktop\Jira- Training.pptx</vt:lpwstr>
  </property>
</Properties>
</file>