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12192000"/>
  <p:notesSz cx="6858000" cy="9144000"/>
  <p:embeddedFontLst>
    <p:embeddedFont>
      <p:font typeface="Quattrocento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47" roundtripDataSignature="AMtx7mgexNannQnJRcsIqsr8/xfMSKbV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8ECBEA-1B2C-4C3D-8566-3634B0E999ED}">
  <a:tblStyle styleId="{5C8ECBEA-1B2C-4C3D-8566-3634B0E999E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DB528FA-CB0C-48CA-B070-A3FC2FFD48E5}" styleName="Table_1">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QuattrocentoSans-bold.fntdata"/><Relationship Id="rId21" Type="http://schemas.openxmlformats.org/officeDocument/2006/relationships/slide" Target="slides/slide15.xml"/><Relationship Id="rId43" Type="http://schemas.openxmlformats.org/officeDocument/2006/relationships/font" Target="fonts/QuattrocentoSans-regular.fntdata"/><Relationship Id="rId24" Type="http://schemas.openxmlformats.org/officeDocument/2006/relationships/slide" Target="slides/slide18.xml"/><Relationship Id="rId46" Type="http://schemas.openxmlformats.org/officeDocument/2006/relationships/font" Target="fonts/QuattrocentoSans-boldItalic.fntdata"/><Relationship Id="rId23" Type="http://schemas.openxmlformats.org/officeDocument/2006/relationships/slide" Target="slides/slide17.xml"/><Relationship Id="rId45"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indent="-228600" lvl="1" marL="914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2pPr>
            <a:lvl3pPr indent="-228600" lvl="2" marL="1371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3pPr>
            <a:lvl4pPr indent="-228600" lvl="3" marL="1828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4pPr>
            <a:lvl5pPr indent="-228600" lvl="4" marL="22860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5pPr>
            <a:lvl6pPr indent="-228600" lvl="5" marL="2743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6pPr>
            <a:lvl7pPr indent="-228600" lvl="6" marL="3200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7pPr>
            <a:lvl8pPr indent="-228600" lvl="7" marL="3657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8pPr>
            <a:lvl9pPr indent="-228600" lvl="8" marL="4114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mbria"/>
                <a:ea typeface="Cambria"/>
                <a:cs typeface="Cambria"/>
                <a:sym typeface="Cambria"/>
              </a:rPr>
              <a:t>‹#›</a:t>
            </a:fld>
            <a:endParaRPr b="0" i="0" sz="1200" u="none" cap="none" strike="noStrike">
              <a:solidFill>
                <a:schemeClr val="dk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3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3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Cambria"/>
                <a:ea typeface="Cambria"/>
                <a:cs typeface="Cambria"/>
                <a:sym typeface="Cambria"/>
              </a:rPr>
              <a:t>Code</a:t>
            </a:r>
            <a:r>
              <a:rPr lang="en-US"/>
              <a:t> </a:t>
            </a:r>
            <a:r>
              <a:rPr b="1" i="0" lang="en-US" sz="1200" u="none" strike="noStrike">
                <a:solidFill>
                  <a:schemeClr val="dk1"/>
                </a:solidFill>
                <a:latin typeface="Cambria"/>
                <a:ea typeface="Cambria"/>
                <a:cs typeface="Cambria"/>
                <a:sym typeface="Cambria"/>
              </a:rPr>
              <a:t>Description1</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EA1</a:t>
            </a:r>
            <a:r>
              <a:rPr lang="en-US"/>
              <a:t> </a:t>
            </a:r>
            <a:r>
              <a:rPr b="0" i="0" lang="en-US" sz="1200" u="none" strike="noStrike">
                <a:solidFill>
                  <a:schemeClr val="dk1"/>
                </a:solidFill>
                <a:latin typeface="Cambria"/>
                <a:ea typeface="Cambria"/>
                <a:cs typeface="Cambria"/>
                <a:sym typeface="Cambria"/>
              </a:rPr>
              <a:t>PO Expired </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EB1</a:t>
            </a:r>
            <a:r>
              <a:rPr lang="en-US"/>
              <a:t> </a:t>
            </a:r>
            <a:r>
              <a:rPr b="0" i="0" lang="en-US" sz="1200" u="none" strike="noStrike">
                <a:solidFill>
                  <a:schemeClr val="dk1"/>
                </a:solidFill>
                <a:latin typeface="Cambria"/>
                <a:ea typeface="Cambria"/>
                <a:cs typeface="Cambria"/>
                <a:sym typeface="Cambria"/>
              </a:rPr>
              <a:t>Wrong Price </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EB2 </a:t>
            </a:r>
            <a:r>
              <a:rPr lang="en-US"/>
              <a:t> </a:t>
            </a:r>
            <a:r>
              <a:rPr b="0" i="0" lang="en-US" sz="1200" u="none" strike="noStrike">
                <a:solidFill>
                  <a:schemeClr val="dk1"/>
                </a:solidFill>
                <a:latin typeface="Cambria"/>
                <a:ea typeface="Cambria"/>
                <a:cs typeface="Cambria"/>
                <a:sym typeface="Cambria"/>
              </a:rPr>
              <a:t>Wrong Model / quantity  (Order Desk Fault) </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LB1 </a:t>
            </a:r>
            <a:r>
              <a:rPr lang="en-US"/>
              <a:t> </a:t>
            </a:r>
            <a:r>
              <a:rPr b="0" i="0" lang="en-US" sz="1200" u="none" strike="noStrike">
                <a:solidFill>
                  <a:schemeClr val="dk1"/>
                </a:solidFill>
                <a:latin typeface="Cambria"/>
                <a:ea typeface="Cambria"/>
                <a:cs typeface="Cambria"/>
                <a:sym typeface="Cambria"/>
              </a:rPr>
              <a:t>Early delivery or Delivery with No Booking  </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LB2</a:t>
            </a:r>
            <a:r>
              <a:rPr lang="en-US"/>
              <a:t> </a:t>
            </a:r>
            <a:r>
              <a:rPr b="0" i="0" lang="en-US" sz="1200" u="none" strike="noStrike">
                <a:solidFill>
                  <a:schemeClr val="dk1"/>
                </a:solidFill>
                <a:latin typeface="Cambria"/>
                <a:ea typeface="Cambria"/>
                <a:cs typeface="Cambria"/>
                <a:sym typeface="Cambria"/>
              </a:rPr>
              <a:t>Late delivery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LC1</a:t>
            </a:r>
            <a:r>
              <a:rPr lang="en-US"/>
              <a:t> </a:t>
            </a:r>
            <a:r>
              <a:rPr b="0" i="0" lang="en-US" sz="1200" u="none" strike="noStrike">
                <a:solidFill>
                  <a:schemeClr val="dk1"/>
                </a:solidFill>
                <a:latin typeface="Cambria"/>
                <a:ea typeface="Cambria"/>
                <a:cs typeface="Cambria"/>
                <a:sym typeface="Cambria"/>
              </a:rPr>
              <a:t>Box damage </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LD1</a:t>
            </a:r>
            <a:r>
              <a:rPr lang="en-US"/>
              <a:t> </a:t>
            </a:r>
            <a:r>
              <a:rPr b="0" i="0" lang="en-US" sz="1200" u="none" strike="noStrike">
                <a:solidFill>
                  <a:schemeClr val="dk1"/>
                </a:solidFill>
                <a:latin typeface="Cambria"/>
                <a:ea typeface="Cambria"/>
                <a:cs typeface="Cambria"/>
                <a:sym typeface="Cambria"/>
              </a:rPr>
              <a:t>Wrong Model / quantity  (Logistics Fault) </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LD2</a:t>
            </a:r>
            <a:r>
              <a:rPr lang="en-US"/>
              <a:t> </a:t>
            </a:r>
            <a:r>
              <a:rPr b="0" i="0" lang="en-US" sz="1200" u="none" strike="noStrike">
                <a:solidFill>
                  <a:schemeClr val="dk1"/>
                </a:solidFill>
                <a:latin typeface="Cambria"/>
                <a:ea typeface="Cambria"/>
                <a:cs typeface="Cambria"/>
                <a:sym typeface="Cambria"/>
              </a:rPr>
              <a:t>Logistics Document error </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LD3</a:t>
            </a:r>
            <a:r>
              <a:rPr lang="en-US"/>
              <a:t> </a:t>
            </a:r>
            <a:r>
              <a:rPr b="0" i="0" lang="en-US" sz="1200" u="none" strike="noStrike">
                <a:solidFill>
                  <a:schemeClr val="dk1"/>
                </a:solidFill>
                <a:latin typeface="Cambria"/>
                <a:ea typeface="Cambria"/>
                <a:cs typeface="Cambria"/>
                <a:sym typeface="Cambria"/>
              </a:rPr>
              <a:t>Missing / Shortage </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LE1</a:t>
            </a:r>
            <a:r>
              <a:rPr lang="en-US"/>
              <a:t> </a:t>
            </a:r>
            <a:r>
              <a:rPr b="0" i="0" lang="en-US" sz="1200" u="none" strike="noStrike">
                <a:solidFill>
                  <a:schemeClr val="dk1"/>
                </a:solidFill>
                <a:latin typeface="Cambria"/>
                <a:ea typeface="Cambria"/>
                <a:cs typeface="Cambria"/>
                <a:sym typeface="Cambria"/>
              </a:rPr>
              <a:t>Stolen &amp; Claim in Transit  </a:t>
            </a:r>
            <a:r>
              <a:rPr lang="en-US"/>
              <a:t> </a:t>
            </a:r>
            <a:r>
              <a:rPr b="0" i="0" lang="en-US" sz="1200" u="none" strike="noStrike">
                <a:solidFill>
                  <a:schemeClr val="dk1"/>
                </a:solidFill>
                <a:latin typeface="Cambria"/>
                <a:ea typeface="Cambria"/>
                <a:cs typeface="Cambria"/>
                <a:sym typeface="Cambria"/>
              </a:rPr>
              <a:t>NOR</a:t>
            </a:r>
            <a:r>
              <a:rPr lang="en-US"/>
              <a:t> </a:t>
            </a:r>
            <a:r>
              <a:rPr b="0" i="0" lang="en-US" sz="1200" u="none" strike="noStrike">
                <a:solidFill>
                  <a:schemeClr val="dk1"/>
                </a:solidFill>
                <a:latin typeface="Cambria"/>
                <a:ea typeface="Cambria"/>
                <a:cs typeface="Cambria"/>
                <a:sym typeface="Cambria"/>
              </a:rPr>
              <a:t>Normal </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SC1</a:t>
            </a:r>
            <a:r>
              <a:rPr lang="en-US"/>
              <a:t> </a:t>
            </a:r>
            <a:r>
              <a:rPr b="0" i="0" lang="en-US" sz="1200" u="none" strike="noStrike">
                <a:solidFill>
                  <a:schemeClr val="dk1"/>
                </a:solidFill>
                <a:latin typeface="Cambria"/>
                <a:ea typeface="Cambria"/>
                <a:cs typeface="Cambria"/>
                <a:sym typeface="Cambria"/>
              </a:rPr>
              <a:t>Full warehouse at customer </a:t>
            </a:r>
            <a:r>
              <a:rPr lang="en-US"/>
              <a:t> </a:t>
            </a:r>
            <a:endParaRPr/>
          </a:p>
          <a:p>
            <a:pPr indent="0" lvl="0" marL="0" rtl="0" algn="l">
              <a:spcBef>
                <a:spcPts val="0"/>
              </a:spcBef>
              <a:spcAft>
                <a:spcPts val="0"/>
              </a:spcAft>
              <a:buNone/>
            </a:pPr>
            <a:r>
              <a:rPr b="0" i="0" lang="en-US" sz="1200" u="none" strike="noStrike">
                <a:solidFill>
                  <a:schemeClr val="dk1"/>
                </a:solidFill>
                <a:latin typeface="Cambria"/>
                <a:ea typeface="Cambria"/>
                <a:cs typeface="Cambria"/>
                <a:sym typeface="Cambria"/>
              </a:rPr>
              <a:t>SC2 </a:t>
            </a:r>
            <a:r>
              <a:rPr lang="en-US"/>
              <a:t> </a:t>
            </a:r>
            <a:r>
              <a:rPr b="0" i="0" lang="en-US" sz="1200" u="none" strike="noStrike">
                <a:solidFill>
                  <a:schemeClr val="dk1"/>
                </a:solidFill>
                <a:latin typeface="Cambria"/>
                <a:ea typeface="Cambria"/>
                <a:cs typeface="Cambria"/>
                <a:sym typeface="Cambria"/>
              </a:rPr>
              <a:t>Order Cancelled </a:t>
            </a:r>
            <a:endParaRPr/>
          </a:p>
        </p:txBody>
      </p:sp>
      <p:sp>
        <p:nvSpPr>
          <p:cNvPr id="399" name="Google Shape;399;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510254a78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510254a78f_0_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1510254a78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3192bd273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3192bd2730_1_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23192bd273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41"/>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1"/>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1"/>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41"/>
          <p:cNvGrpSpPr/>
          <p:nvPr/>
        </p:nvGrpSpPr>
        <p:grpSpPr>
          <a:xfrm>
            <a:off x="9649215" y="4068923"/>
            <a:ext cx="1080904" cy="1080902"/>
            <a:chOff x="9685338" y="4460675"/>
            <a:chExt cx="1080904" cy="1080902"/>
          </a:xfrm>
        </p:grpSpPr>
        <p:sp>
          <p:nvSpPr>
            <p:cNvPr id="24" name="Google Shape;24;p41"/>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1"/>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4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8" name="Google Shape;28;p4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1"/>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41"/>
          <p:cNvSpPr/>
          <p:nvPr/>
        </p:nvSpPr>
        <p:spPr>
          <a:xfrm>
            <a:off x="0" y="5888736"/>
            <a:ext cx="12192000" cy="109728"/>
          </a:xfrm>
          <a:prstGeom prst="rect">
            <a:avLst/>
          </a:prstGeom>
          <a:solidFill>
            <a:schemeClr val="accent1"/>
          </a:solidFill>
          <a:ln>
            <a:noFill/>
          </a:ln>
          <a:effectLst>
            <a:outerShdw blurRad="25400" rotWithShape="0" algn="t" dir="5400000"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7" name="Shape 97"/>
        <p:cNvGrpSpPr/>
        <p:nvPr/>
      </p:nvGrpSpPr>
      <p:grpSpPr>
        <a:xfrm>
          <a:off x="0" y="0"/>
          <a:ext cx="0" cy="0"/>
          <a:chOff x="0" y="0"/>
          <a:chExt cx="0" cy="0"/>
        </a:xfrm>
      </p:grpSpPr>
      <p:sp>
        <p:nvSpPr>
          <p:cNvPr id="98" name="Google Shape;98;p5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0"/>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01" name="Google Shape;101;p50"/>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102" name="Google Shape;102;p5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04" name="Google Shape;104;p50"/>
          <p:cNvGrpSpPr/>
          <p:nvPr/>
        </p:nvGrpSpPr>
        <p:grpSpPr>
          <a:xfrm>
            <a:off x="11401725" y="6229681"/>
            <a:ext cx="457200" cy="457200"/>
            <a:chOff x="11361456" y="6195813"/>
            <a:chExt cx="548640" cy="548640"/>
          </a:xfrm>
        </p:grpSpPr>
        <p:sp>
          <p:nvSpPr>
            <p:cNvPr id="105" name="Google Shape;105;p5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5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pic>
        <p:nvPicPr>
          <p:cNvPr id="108" name="Google Shape;108;p50"/>
          <p:cNvPicPr preferRelativeResize="0"/>
          <p:nvPr/>
        </p:nvPicPr>
        <p:blipFill rotWithShape="1">
          <a:blip r:embed="rId4">
            <a:alphaModFix/>
          </a:blip>
          <a:srcRect b="0" l="0" r="0" t="0"/>
          <a:stretch/>
        </p:blipFill>
        <p:spPr>
          <a:xfrm>
            <a:off x="7766439" y="283"/>
            <a:ext cx="4435717" cy="6856286"/>
          </a:xfrm>
          <a:prstGeom prst="rect">
            <a:avLst/>
          </a:prstGeom>
          <a:noFill/>
          <a:ln>
            <a:noFill/>
          </a:ln>
        </p:spPr>
      </p:pic>
      <p:sp>
        <p:nvSpPr>
          <p:cNvPr id="109" name="Google Shape;109;p50"/>
          <p:cNvSpPr/>
          <p:nvPr/>
        </p:nvSpPr>
        <p:spPr>
          <a:xfrm>
            <a:off x="7711702" y="0"/>
            <a:ext cx="54864" cy="6858000"/>
          </a:xfrm>
          <a:prstGeom prst="rect">
            <a:avLst/>
          </a:prstGeom>
          <a:solidFill>
            <a:schemeClr val="accent1"/>
          </a:solidFill>
          <a:ln>
            <a:noFill/>
          </a:ln>
          <a:effectLst>
            <a:outerShdw blurRad="25400" rotWithShape="0" algn="t"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sp>
        <p:nvSpPr>
          <p:cNvPr id="111" name="Google Shape;111;p5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51"/>
          <p:cNvSpPr/>
          <p:nvPr>
            <p:ph idx="2" type="pic"/>
          </p:nvPr>
        </p:nvSpPr>
        <p:spPr>
          <a:xfrm>
            <a:off x="0" y="0"/>
            <a:ext cx="8303740" cy="6858000"/>
          </a:xfrm>
          <a:prstGeom prst="rect">
            <a:avLst/>
          </a:prstGeom>
          <a:solidFill>
            <a:srgbClr val="E1DFDF"/>
          </a:solidFill>
          <a:ln>
            <a:noFill/>
          </a:ln>
        </p:spPr>
      </p:sp>
      <p:sp>
        <p:nvSpPr>
          <p:cNvPr id="114" name="Google Shape;114;p51"/>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115" name="Google Shape;115;p5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16" name="Google Shape;116;p51"/>
          <p:cNvGrpSpPr/>
          <p:nvPr/>
        </p:nvGrpSpPr>
        <p:grpSpPr>
          <a:xfrm>
            <a:off x="11401725" y="6229681"/>
            <a:ext cx="457200" cy="457200"/>
            <a:chOff x="11361456" y="6195813"/>
            <a:chExt cx="548640" cy="548640"/>
          </a:xfrm>
        </p:grpSpPr>
        <p:sp>
          <p:nvSpPr>
            <p:cNvPr id="117" name="Google Shape;117;p5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5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51"/>
          <p:cNvSpPr/>
          <p:nvPr/>
        </p:nvSpPr>
        <p:spPr>
          <a:xfrm>
            <a:off x="7711702" y="0"/>
            <a:ext cx="54864" cy="6858000"/>
          </a:xfrm>
          <a:prstGeom prst="rect">
            <a:avLst/>
          </a:prstGeom>
          <a:solidFill>
            <a:schemeClr val="accent1"/>
          </a:solidFill>
          <a:ln>
            <a:noFill/>
          </a:ln>
          <a:effectLst>
            <a:outerShdw blurRad="25400" rotWithShape="0" algn="t"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5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52"/>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24" name="Google Shape;124;p5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53"/>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3"/>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30" name="Google Shape;130;p5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4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5" name="Google Shape;35;p4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spTree>
      <p:nvGrpSpPr>
        <p:cNvPr id="38" name="Shape 38"/>
        <p:cNvGrpSpPr/>
        <p:nvPr/>
      </p:nvGrpSpPr>
      <p:grpSpPr>
        <a:xfrm>
          <a:off x="0" y="0"/>
          <a:ext cx="0" cy="0"/>
          <a:chOff x="0" y="0"/>
          <a:chExt cx="0" cy="0"/>
        </a:xfrm>
      </p:grpSpPr>
      <p:pic>
        <p:nvPicPr>
          <p:cNvPr id="39" name="Google Shape;39;p43"/>
          <p:cNvPicPr preferRelativeResize="0"/>
          <p:nvPr/>
        </p:nvPicPr>
        <p:blipFill rotWithShape="1">
          <a:blip r:embed="rId2">
            <a:alphaModFix/>
          </a:blip>
          <a:srcRect b="0" l="0" r="0" t="0"/>
          <a:stretch/>
        </p:blipFill>
        <p:spPr>
          <a:xfrm>
            <a:off x="10887382" y="140979"/>
            <a:ext cx="1055787" cy="281086"/>
          </a:xfrm>
          <a:prstGeom prst="rect">
            <a:avLst/>
          </a:prstGeom>
          <a:noFill/>
          <a:ln>
            <a:noFill/>
          </a:ln>
        </p:spPr>
      </p:pic>
      <p:sp>
        <p:nvSpPr>
          <p:cNvPr id="40" name="Google Shape;40;p43"/>
          <p:cNvSpPr txBox="1"/>
          <p:nvPr>
            <p:ph idx="12" type="sldNum"/>
          </p:nvPr>
        </p:nvSpPr>
        <p:spPr>
          <a:xfrm>
            <a:off x="8914652"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000" u="none" cap="none" strike="noStrike">
                <a:solidFill>
                  <a:srgbClr val="FFFFFF"/>
                </a:solidFill>
                <a:latin typeface="Rockwell"/>
                <a:ea typeface="Rockwell"/>
                <a:cs typeface="Rockwell"/>
                <a:sym typeface="Rockwell"/>
              </a:defRPr>
            </a:lvl1pPr>
            <a:lvl2pPr indent="0" lvl="1" marL="0" algn="ctr">
              <a:spcBef>
                <a:spcPts val="0"/>
              </a:spcBef>
              <a:buNone/>
              <a:defRPr b="0" i="0" sz="1000" u="none" cap="none" strike="noStrike">
                <a:solidFill>
                  <a:srgbClr val="FFFFFF"/>
                </a:solidFill>
                <a:latin typeface="Rockwell"/>
                <a:ea typeface="Rockwell"/>
                <a:cs typeface="Rockwell"/>
                <a:sym typeface="Rockwell"/>
              </a:defRPr>
            </a:lvl2pPr>
            <a:lvl3pPr indent="0" lvl="2" marL="0" algn="ctr">
              <a:spcBef>
                <a:spcPts val="0"/>
              </a:spcBef>
              <a:buNone/>
              <a:defRPr b="0" i="0" sz="1000" u="none" cap="none" strike="noStrike">
                <a:solidFill>
                  <a:srgbClr val="FFFFFF"/>
                </a:solidFill>
                <a:latin typeface="Rockwell"/>
                <a:ea typeface="Rockwell"/>
                <a:cs typeface="Rockwell"/>
                <a:sym typeface="Rockwell"/>
              </a:defRPr>
            </a:lvl3pPr>
            <a:lvl4pPr indent="0" lvl="3" marL="0" algn="ctr">
              <a:spcBef>
                <a:spcPts val="0"/>
              </a:spcBef>
              <a:buNone/>
              <a:defRPr b="0" i="0" sz="1000" u="none" cap="none" strike="noStrike">
                <a:solidFill>
                  <a:srgbClr val="FFFFFF"/>
                </a:solidFill>
                <a:latin typeface="Rockwell"/>
                <a:ea typeface="Rockwell"/>
                <a:cs typeface="Rockwell"/>
                <a:sym typeface="Rockwell"/>
              </a:defRPr>
            </a:lvl4pPr>
            <a:lvl5pPr indent="0" lvl="4" marL="0" algn="ctr">
              <a:spcBef>
                <a:spcPts val="0"/>
              </a:spcBef>
              <a:buNone/>
              <a:defRPr b="0" i="0" sz="1000" u="none" cap="none" strike="noStrike">
                <a:solidFill>
                  <a:srgbClr val="FFFFFF"/>
                </a:solidFill>
                <a:latin typeface="Rockwell"/>
                <a:ea typeface="Rockwell"/>
                <a:cs typeface="Rockwell"/>
                <a:sym typeface="Rockwell"/>
              </a:defRPr>
            </a:lvl5pPr>
            <a:lvl6pPr indent="0" lvl="5" marL="0" algn="ctr">
              <a:spcBef>
                <a:spcPts val="0"/>
              </a:spcBef>
              <a:buNone/>
              <a:defRPr b="0" i="0" sz="1000" u="none" cap="none" strike="noStrike">
                <a:solidFill>
                  <a:srgbClr val="FFFFFF"/>
                </a:solidFill>
                <a:latin typeface="Rockwell"/>
                <a:ea typeface="Rockwell"/>
                <a:cs typeface="Rockwell"/>
                <a:sym typeface="Rockwell"/>
              </a:defRPr>
            </a:lvl6pPr>
            <a:lvl7pPr indent="0" lvl="6" marL="0" algn="ctr">
              <a:spcBef>
                <a:spcPts val="0"/>
              </a:spcBef>
              <a:buNone/>
              <a:defRPr b="0" i="0" sz="1000" u="none" cap="none" strike="noStrike">
                <a:solidFill>
                  <a:srgbClr val="FFFFFF"/>
                </a:solidFill>
                <a:latin typeface="Rockwell"/>
                <a:ea typeface="Rockwell"/>
                <a:cs typeface="Rockwell"/>
                <a:sym typeface="Rockwell"/>
              </a:defRPr>
            </a:lvl7pPr>
            <a:lvl8pPr indent="0" lvl="7" marL="0" algn="ctr">
              <a:spcBef>
                <a:spcPts val="0"/>
              </a:spcBef>
              <a:buNone/>
              <a:defRPr b="0" i="0" sz="1000" u="none" cap="none" strike="noStrike">
                <a:solidFill>
                  <a:srgbClr val="FFFFFF"/>
                </a:solidFill>
                <a:latin typeface="Rockwell"/>
                <a:ea typeface="Rockwell"/>
                <a:cs typeface="Rockwell"/>
                <a:sym typeface="Rockwell"/>
              </a:defRPr>
            </a:lvl8pPr>
            <a:lvl9pPr indent="0" lvl="8" marL="0" algn="ctr">
              <a:spcBef>
                <a:spcPts val="0"/>
              </a:spcBef>
              <a:buNone/>
              <a:defRPr b="0" i="0" sz="10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r>
              <a:rPr lang="en-US"/>
              <a:t>  /  73</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4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4"/>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44" name="Google Shape;44;p44"/>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5" name="Google Shape;45;p44"/>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46" name="Google Shape;46;p44"/>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7" name="Google Shape;47;p4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0" name="Shape 50"/>
        <p:cNvGrpSpPr/>
        <p:nvPr/>
      </p:nvGrpSpPr>
      <p:grpSpPr>
        <a:xfrm>
          <a:off x="0" y="0"/>
          <a:ext cx="0" cy="0"/>
          <a:chOff x="0" y="0"/>
          <a:chExt cx="0" cy="0"/>
        </a:xfrm>
      </p:grpSpPr>
      <p:sp>
        <p:nvSpPr>
          <p:cNvPr id="51" name="Google Shape;51;p45"/>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54" name="Google Shape;54;p45"/>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5"/>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6" name="Google Shape;56;p45"/>
          <p:cNvGrpSpPr/>
          <p:nvPr/>
        </p:nvGrpSpPr>
        <p:grpSpPr>
          <a:xfrm>
            <a:off x="897399" y="2325848"/>
            <a:ext cx="1080904" cy="1080902"/>
            <a:chOff x="9685338" y="4460675"/>
            <a:chExt cx="1080904" cy="1080902"/>
          </a:xfrm>
        </p:grpSpPr>
        <p:sp>
          <p:nvSpPr>
            <p:cNvPr id="57" name="Google Shape;57;p4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45"/>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45"/>
          <p:cNvSpPr/>
          <p:nvPr/>
        </p:nvSpPr>
        <p:spPr>
          <a:xfrm>
            <a:off x="7707084" y="0"/>
            <a:ext cx="54864" cy="6858000"/>
          </a:xfrm>
          <a:prstGeom prst="rect">
            <a:avLst/>
          </a:prstGeom>
          <a:solidFill>
            <a:schemeClr val="accent1"/>
          </a:solidFill>
          <a:ln>
            <a:noFill/>
          </a:ln>
          <a:effectLst>
            <a:outerShdw blurRad="25400" rotWithShape="0" algn="t"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61" name="Google Shape;61;p45"/>
          <p:cNvPicPr preferRelativeResize="0"/>
          <p:nvPr/>
        </p:nvPicPr>
        <p:blipFill rotWithShape="1">
          <a:blip r:embed="rId4">
            <a:alphaModFix/>
          </a:blip>
          <a:srcRect b="0" l="0" r="0" t="0"/>
          <a:stretch/>
        </p:blipFill>
        <p:spPr>
          <a:xfrm>
            <a:off x="7761948" y="283"/>
            <a:ext cx="4427508" cy="68562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본문 1_1">
  <p:cSld name="본문 1_1">
    <p:spTree>
      <p:nvGrpSpPr>
        <p:cNvPr id="62" name="Shape 62"/>
        <p:cNvGrpSpPr/>
        <p:nvPr/>
      </p:nvGrpSpPr>
      <p:grpSpPr>
        <a:xfrm>
          <a:off x="0" y="0"/>
          <a:ext cx="0" cy="0"/>
          <a:chOff x="0" y="0"/>
          <a:chExt cx="0" cy="0"/>
        </a:xfrm>
      </p:grpSpPr>
      <p:sp>
        <p:nvSpPr>
          <p:cNvPr id="63" name="Google Shape;63;p46"/>
          <p:cNvSpPr txBox="1"/>
          <p:nvPr>
            <p:ph idx="1" type="body"/>
          </p:nvPr>
        </p:nvSpPr>
        <p:spPr>
          <a:xfrm>
            <a:off x="867508" y="933403"/>
            <a:ext cx="10546008" cy="767407"/>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200"/>
              </a:spcBef>
              <a:spcAft>
                <a:spcPts val="0"/>
              </a:spcAft>
              <a:buSzPts val="1530"/>
              <a:buNone/>
              <a:defRPr sz="1800">
                <a:solidFill>
                  <a:srgbClr val="595959"/>
                </a:solidFill>
                <a:latin typeface="Verdana"/>
                <a:ea typeface="Verdana"/>
                <a:cs typeface="Verdana"/>
                <a:sym typeface="Verdana"/>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64" name="Google Shape;64;p46"/>
          <p:cNvSpPr/>
          <p:nvPr/>
        </p:nvSpPr>
        <p:spPr>
          <a:xfrm>
            <a:off x="0" y="2"/>
            <a:ext cx="12192000" cy="874643"/>
          </a:xfrm>
          <a:prstGeom prst="rect">
            <a:avLst/>
          </a:prstGeom>
          <a:gradFill>
            <a:gsLst>
              <a:gs pos="0">
                <a:srgbClr val="FFFFFF"/>
              </a:gs>
              <a:gs pos="100000">
                <a:srgbClr val="EAEAEA"/>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ckwell"/>
              <a:ea typeface="Rockwell"/>
              <a:cs typeface="Rockwell"/>
              <a:sym typeface="Rockwell"/>
            </a:endParaRPr>
          </a:p>
        </p:txBody>
      </p:sp>
      <p:grpSp>
        <p:nvGrpSpPr>
          <p:cNvPr id="65" name="Google Shape;65;p46"/>
          <p:cNvGrpSpPr/>
          <p:nvPr/>
        </p:nvGrpSpPr>
        <p:grpSpPr>
          <a:xfrm>
            <a:off x="335361" y="76876"/>
            <a:ext cx="244936" cy="736920"/>
            <a:chOff x="4304895" y="1772816"/>
            <a:chExt cx="199011" cy="736920"/>
          </a:xfrm>
        </p:grpSpPr>
        <p:sp>
          <p:nvSpPr>
            <p:cNvPr id="66" name="Google Shape;66;p46"/>
            <p:cNvSpPr/>
            <p:nvPr/>
          </p:nvSpPr>
          <p:spPr>
            <a:xfrm>
              <a:off x="4304928" y="1772817"/>
              <a:ext cx="91974" cy="720079"/>
            </a:xfrm>
            <a:prstGeom prst="rect">
              <a:avLst/>
            </a:prstGeom>
            <a:solidFill>
              <a:srgbClr val="009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Rockwell"/>
                <a:ea typeface="Rockwell"/>
                <a:cs typeface="Rockwell"/>
                <a:sym typeface="Rockwell"/>
              </a:endParaRPr>
            </a:p>
          </p:txBody>
        </p:sp>
        <p:sp>
          <p:nvSpPr>
            <p:cNvPr id="67" name="Google Shape;67;p46"/>
            <p:cNvSpPr/>
            <p:nvPr/>
          </p:nvSpPr>
          <p:spPr>
            <a:xfrm>
              <a:off x="4304895" y="2420889"/>
              <a:ext cx="199011" cy="88847"/>
            </a:xfrm>
            <a:prstGeom prst="rect">
              <a:avLst/>
            </a:prstGeom>
            <a:solidFill>
              <a:srgbClr val="009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Rockwell"/>
                <a:ea typeface="Rockwell"/>
                <a:cs typeface="Rockwell"/>
                <a:sym typeface="Rockwell"/>
              </a:endParaRPr>
            </a:p>
          </p:txBody>
        </p:sp>
        <p:sp>
          <p:nvSpPr>
            <p:cNvPr id="68" name="Google Shape;68;p46"/>
            <p:cNvSpPr/>
            <p:nvPr/>
          </p:nvSpPr>
          <p:spPr>
            <a:xfrm>
              <a:off x="4304895" y="1772816"/>
              <a:ext cx="199011" cy="88847"/>
            </a:xfrm>
            <a:prstGeom prst="rect">
              <a:avLst/>
            </a:prstGeom>
            <a:solidFill>
              <a:srgbClr val="009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Rockwell"/>
                <a:ea typeface="Rockwell"/>
                <a:cs typeface="Rockwell"/>
                <a:sym typeface="Rockwell"/>
              </a:endParaRPr>
            </a:p>
          </p:txBody>
        </p:sp>
      </p:grpSp>
      <p:grpSp>
        <p:nvGrpSpPr>
          <p:cNvPr id="69" name="Google Shape;69;p46"/>
          <p:cNvGrpSpPr/>
          <p:nvPr/>
        </p:nvGrpSpPr>
        <p:grpSpPr>
          <a:xfrm flipH="1">
            <a:off x="11611704" y="76876"/>
            <a:ext cx="244936" cy="736920"/>
            <a:chOff x="4304895" y="1772816"/>
            <a:chExt cx="199011" cy="736920"/>
          </a:xfrm>
        </p:grpSpPr>
        <p:sp>
          <p:nvSpPr>
            <p:cNvPr id="70" name="Google Shape;70;p46"/>
            <p:cNvSpPr/>
            <p:nvPr/>
          </p:nvSpPr>
          <p:spPr>
            <a:xfrm>
              <a:off x="4304928" y="1772817"/>
              <a:ext cx="91974" cy="720079"/>
            </a:xfrm>
            <a:prstGeom prst="rect">
              <a:avLst/>
            </a:prstGeom>
            <a:solidFill>
              <a:srgbClr val="009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Rockwell"/>
                <a:ea typeface="Rockwell"/>
                <a:cs typeface="Rockwell"/>
                <a:sym typeface="Rockwell"/>
              </a:endParaRPr>
            </a:p>
          </p:txBody>
        </p:sp>
        <p:sp>
          <p:nvSpPr>
            <p:cNvPr id="71" name="Google Shape;71;p46"/>
            <p:cNvSpPr/>
            <p:nvPr/>
          </p:nvSpPr>
          <p:spPr>
            <a:xfrm>
              <a:off x="4304895" y="2420889"/>
              <a:ext cx="199011" cy="88847"/>
            </a:xfrm>
            <a:prstGeom prst="rect">
              <a:avLst/>
            </a:prstGeom>
            <a:solidFill>
              <a:srgbClr val="009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Rockwell"/>
                <a:ea typeface="Rockwell"/>
                <a:cs typeface="Rockwell"/>
                <a:sym typeface="Rockwell"/>
              </a:endParaRPr>
            </a:p>
          </p:txBody>
        </p:sp>
        <p:sp>
          <p:nvSpPr>
            <p:cNvPr id="72" name="Google Shape;72;p46"/>
            <p:cNvSpPr/>
            <p:nvPr/>
          </p:nvSpPr>
          <p:spPr>
            <a:xfrm>
              <a:off x="4304895" y="1772816"/>
              <a:ext cx="199011" cy="88847"/>
            </a:xfrm>
            <a:prstGeom prst="rect">
              <a:avLst/>
            </a:prstGeom>
            <a:solidFill>
              <a:srgbClr val="009C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Rockwell"/>
                <a:ea typeface="Rockwell"/>
                <a:cs typeface="Rockwell"/>
                <a:sym typeface="Rockwell"/>
              </a:endParaRPr>
            </a:p>
          </p:txBody>
        </p:sp>
      </p:grpSp>
      <p:grpSp>
        <p:nvGrpSpPr>
          <p:cNvPr id="73" name="Google Shape;73;p46"/>
          <p:cNvGrpSpPr/>
          <p:nvPr/>
        </p:nvGrpSpPr>
        <p:grpSpPr>
          <a:xfrm>
            <a:off x="630125" y="6459421"/>
            <a:ext cx="11258199" cy="296844"/>
            <a:chOff x="511976" y="6459421"/>
            <a:chExt cx="9147286" cy="296844"/>
          </a:xfrm>
        </p:grpSpPr>
        <p:pic>
          <p:nvPicPr>
            <p:cNvPr descr="C:\Users\ywpaul.shin\Desktop\CI png New\CI-Eng-Sig-Blue.png" id="74" name="Google Shape;74;p46"/>
            <p:cNvPicPr preferRelativeResize="0"/>
            <p:nvPr/>
          </p:nvPicPr>
          <p:blipFill rotWithShape="1">
            <a:blip r:embed="rId2">
              <a:alphaModFix/>
            </a:blip>
            <a:srcRect b="46384" l="0" r="36272" t="0"/>
            <a:stretch/>
          </p:blipFill>
          <p:spPr>
            <a:xfrm>
              <a:off x="8145354" y="6459421"/>
              <a:ext cx="1513908" cy="296844"/>
            </a:xfrm>
            <a:prstGeom prst="rect">
              <a:avLst/>
            </a:prstGeom>
            <a:noFill/>
            <a:ln>
              <a:noFill/>
            </a:ln>
          </p:spPr>
        </p:pic>
        <p:sp>
          <p:nvSpPr>
            <p:cNvPr id="75" name="Google Shape;75;p46"/>
            <p:cNvSpPr txBox="1"/>
            <p:nvPr/>
          </p:nvSpPr>
          <p:spPr>
            <a:xfrm>
              <a:off x="511976" y="6551154"/>
              <a:ext cx="4152991"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rgbClr val="000000"/>
                  </a:solidFill>
                  <a:latin typeface="Rockwell"/>
                  <a:ea typeface="Rockwell"/>
                  <a:cs typeface="Rockwell"/>
                  <a:sym typeface="Rockwell"/>
                </a:rPr>
                <a:t>Copyright © 2012 Samsung SDS Co., Ltd. All rights reserved</a:t>
              </a:r>
              <a:endParaRPr/>
            </a:p>
          </p:txBody>
        </p:sp>
      </p:grpSp>
      <p:cxnSp>
        <p:nvCxnSpPr>
          <p:cNvPr id="76" name="Google Shape;76;p46"/>
          <p:cNvCxnSpPr/>
          <p:nvPr/>
        </p:nvCxnSpPr>
        <p:spPr>
          <a:xfrm>
            <a:off x="630125" y="6583607"/>
            <a:ext cx="0" cy="144016"/>
          </a:xfrm>
          <a:prstGeom prst="straightConnector1">
            <a:avLst/>
          </a:prstGeom>
          <a:noFill/>
          <a:ln cap="flat" cmpd="sng" w="9525">
            <a:solidFill>
              <a:srgbClr val="3399FF"/>
            </a:solidFill>
            <a:prstDash val="solid"/>
            <a:round/>
            <a:headEnd len="sm" w="sm" type="none"/>
            <a:tailEnd len="sm" w="sm" type="none"/>
          </a:ln>
        </p:spPr>
      </p:cxnSp>
      <p:sp>
        <p:nvSpPr>
          <p:cNvPr id="77" name="Google Shape;77;p46"/>
          <p:cNvSpPr txBox="1"/>
          <p:nvPr>
            <p:ph type="title"/>
          </p:nvPr>
        </p:nvSpPr>
        <p:spPr>
          <a:xfrm>
            <a:off x="867508" y="184017"/>
            <a:ext cx="10280131" cy="46992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accent3"/>
              </a:buClr>
              <a:buSzPts val="2200"/>
              <a:buFont typeface="Verdana"/>
              <a:buNone/>
              <a:defRPr b="1" sz="2200" cap="none">
                <a:solidFill>
                  <a:schemeClr val="accent3"/>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6"/>
          <p:cNvSpPr txBox="1"/>
          <p:nvPr>
            <p:ph idx="2" type="body"/>
          </p:nvPr>
        </p:nvSpPr>
        <p:spPr>
          <a:xfrm>
            <a:off x="867509" y="1844677"/>
            <a:ext cx="10546007" cy="4608513"/>
          </a:xfrm>
          <a:prstGeom prst="rect">
            <a:avLst/>
          </a:prstGeom>
          <a:noFill/>
          <a:ln>
            <a:noFill/>
          </a:ln>
        </p:spPr>
        <p:txBody>
          <a:bodyPr anchorCtr="0" anchor="t" bIns="45700" lIns="0" spcFirstLastPara="1" rIns="0" wrap="square" tIns="45700">
            <a:noAutofit/>
          </a:bodyPr>
          <a:lstStyle>
            <a:lvl1pPr indent="-344170" lvl="0" marL="457200" algn="l">
              <a:lnSpc>
                <a:spcPct val="100000"/>
              </a:lnSpc>
              <a:spcBef>
                <a:spcPts val="0"/>
              </a:spcBef>
              <a:spcAft>
                <a:spcPts val="0"/>
              </a:spcAft>
              <a:buSzPts val="1820"/>
              <a:buFont typeface="Noto Sans Symbols"/>
              <a:buChar char="▪"/>
              <a:defRPr b="1" sz="1400">
                <a:latin typeface="Verdana"/>
                <a:ea typeface="Verdana"/>
                <a:cs typeface="Verdana"/>
                <a:sym typeface="Verdana"/>
              </a:defRPr>
            </a:lvl1pPr>
            <a:lvl2pPr indent="-293369" lvl="1" marL="914400" algn="l">
              <a:lnSpc>
                <a:spcPct val="100000"/>
              </a:lnSpc>
              <a:spcBef>
                <a:spcPts val="500"/>
              </a:spcBef>
              <a:spcAft>
                <a:spcPts val="0"/>
              </a:spcAft>
              <a:buSzPts val="1020"/>
              <a:buFont typeface="Arial"/>
              <a:buChar char="•"/>
              <a:defRPr sz="1200">
                <a:latin typeface="Verdana"/>
                <a:ea typeface="Verdana"/>
                <a:cs typeface="Verdana"/>
                <a:sym typeface="Verdana"/>
              </a:defRPr>
            </a:lvl2pPr>
            <a:lvl3pPr indent="-293369" lvl="2" marL="1371600" algn="l">
              <a:lnSpc>
                <a:spcPct val="100000"/>
              </a:lnSpc>
              <a:spcBef>
                <a:spcPts val="500"/>
              </a:spcBef>
              <a:spcAft>
                <a:spcPts val="0"/>
              </a:spcAft>
              <a:buSzPts val="1020"/>
              <a:buFont typeface="Malgun Gothic"/>
              <a:buChar char="-"/>
              <a:defRPr sz="1200">
                <a:latin typeface="Verdana"/>
                <a:ea typeface="Verdana"/>
                <a:cs typeface="Verdana"/>
                <a:sym typeface="Verdana"/>
              </a:defRPr>
            </a:lvl3pPr>
            <a:lvl4pPr indent="-325755" lvl="3" marL="1828800" algn="l">
              <a:lnSpc>
                <a:spcPct val="90000"/>
              </a:lnSpc>
              <a:spcBef>
                <a:spcPts val="5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79" name="Google Shape;79;p46"/>
          <p:cNvSpPr txBox="1"/>
          <p:nvPr/>
        </p:nvSpPr>
        <p:spPr>
          <a:xfrm>
            <a:off x="116431" y="6554168"/>
            <a:ext cx="531692" cy="187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100">
                <a:solidFill>
                  <a:srgbClr val="039BE7"/>
                </a:solidFill>
                <a:latin typeface="Rockwell"/>
                <a:ea typeface="Rockwell"/>
                <a:cs typeface="Rockwell"/>
                <a:sym typeface="Rockwell"/>
              </a:rPr>
              <a:t>‹#›</a:t>
            </a:fld>
            <a:endParaRPr sz="1100">
              <a:solidFill>
                <a:srgbClr val="039BE7"/>
              </a:solidFill>
              <a:latin typeface="Rockwell"/>
              <a:ea typeface="Rockwell"/>
              <a:cs typeface="Rockwell"/>
              <a:sym typeface="Rockwell"/>
            </a:endParaRPr>
          </a:p>
        </p:txBody>
      </p:sp>
      <p:sp>
        <p:nvSpPr>
          <p:cNvPr id="80" name="Google Shape;80;p46"/>
          <p:cNvSpPr txBox="1"/>
          <p:nvPr>
            <p:ph idx="3" type="body"/>
          </p:nvPr>
        </p:nvSpPr>
        <p:spPr>
          <a:xfrm>
            <a:off x="6759835" y="328081"/>
            <a:ext cx="4875243" cy="328613"/>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200"/>
              </a:spcBef>
              <a:spcAft>
                <a:spcPts val="0"/>
              </a:spcAft>
              <a:buSzPts val="1020"/>
              <a:buNone/>
              <a:defRPr sz="1200">
                <a:solidFill>
                  <a:schemeClr val="accent3"/>
                </a:solidFill>
                <a:latin typeface="Rockwell"/>
                <a:ea typeface="Rockwell"/>
                <a:cs typeface="Rockwell"/>
                <a:sym typeface="Rockwell"/>
              </a:defRPr>
            </a:lvl1pPr>
            <a:lvl2pPr indent="-228600" lvl="1" marL="914400" algn="r">
              <a:lnSpc>
                <a:spcPct val="90000"/>
              </a:lnSpc>
              <a:spcBef>
                <a:spcPts val="400"/>
              </a:spcBef>
              <a:spcAft>
                <a:spcPts val="0"/>
              </a:spcAft>
              <a:buSzPts val="1020"/>
              <a:buNone/>
              <a:defRPr sz="1200">
                <a:solidFill>
                  <a:schemeClr val="accent3"/>
                </a:solidFill>
                <a:latin typeface="Rockwell"/>
                <a:ea typeface="Rockwell"/>
                <a:cs typeface="Rockwell"/>
                <a:sym typeface="Rockwell"/>
              </a:defRPr>
            </a:lvl2pPr>
            <a:lvl3pPr indent="-228600" lvl="2" marL="1371600" algn="r">
              <a:lnSpc>
                <a:spcPct val="90000"/>
              </a:lnSpc>
              <a:spcBef>
                <a:spcPts val="400"/>
              </a:spcBef>
              <a:spcAft>
                <a:spcPts val="0"/>
              </a:spcAft>
              <a:buSzPts val="1020"/>
              <a:buNone/>
              <a:defRPr sz="1200">
                <a:solidFill>
                  <a:schemeClr val="accent3"/>
                </a:solidFill>
                <a:latin typeface="Rockwell"/>
                <a:ea typeface="Rockwell"/>
                <a:cs typeface="Rockwell"/>
                <a:sym typeface="Rockwell"/>
              </a:defRPr>
            </a:lvl3pPr>
            <a:lvl4pPr indent="-228600" lvl="3" marL="1828800" algn="r">
              <a:lnSpc>
                <a:spcPct val="90000"/>
              </a:lnSpc>
              <a:spcBef>
                <a:spcPts val="400"/>
              </a:spcBef>
              <a:spcAft>
                <a:spcPts val="0"/>
              </a:spcAft>
              <a:buSzPts val="1020"/>
              <a:buNone/>
              <a:defRPr sz="1200">
                <a:solidFill>
                  <a:schemeClr val="accent3"/>
                </a:solidFill>
                <a:latin typeface="Rockwell"/>
                <a:ea typeface="Rockwell"/>
                <a:cs typeface="Rockwell"/>
                <a:sym typeface="Rockwell"/>
              </a:defRPr>
            </a:lvl4pPr>
            <a:lvl5pPr indent="-228600" lvl="4" marL="2286000" algn="r">
              <a:lnSpc>
                <a:spcPct val="90000"/>
              </a:lnSpc>
              <a:spcBef>
                <a:spcPts val="400"/>
              </a:spcBef>
              <a:spcAft>
                <a:spcPts val="0"/>
              </a:spcAft>
              <a:buSzPts val="1020"/>
              <a:buNone/>
              <a:defRPr sz="1200">
                <a:solidFill>
                  <a:schemeClr val="accent3"/>
                </a:solidFill>
                <a:latin typeface="Rockwell"/>
                <a:ea typeface="Rockwell"/>
                <a:cs typeface="Rockwell"/>
                <a:sym typeface="Rockwell"/>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4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4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48"/>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88" name="Google Shape;88;p48"/>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89" name="Google Shape;89;p4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4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4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4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40"/>
          <p:cNvGrpSpPr/>
          <p:nvPr/>
        </p:nvGrpSpPr>
        <p:grpSpPr>
          <a:xfrm>
            <a:off x="11401725" y="6229681"/>
            <a:ext cx="457200" cy="457200"/>
            <a:chOff x="11361456" y="6195813"/>
            <a:chExt cx="548640" cy="548640"/>
          </a:xfrm>
        </p:grpSpPr>
        <p:sp>
          <p:nvSpPr>
            <p:cNvPr id="15" name="Google Shape;15;p40"/>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4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40"/>
          <p:cNvSpPr/>
          <p:nvPr/>
        </p:nvSpPr>
        <p:spPr>
          <a:xfrm>
            <a:off x="0" y="6257036"/>
            <a:ext cx="12192000" cy="548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oogle.com/spreadsheets/d/1d6NcaBg7Jp5jpI5q_MsCf0vn-38V8m399VCcV_KnWuc/edit#gid=0"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stg.cockpit.shop.samsung.com/backoffice/login.zul" TargetMode="External"/><Relationship Id="rId4" Type="http://schemas.openxmlformats.org/officeDocument/2006/relationships/hyperlink" Target="https://backoffice.cnmzsgcaar-samsungel1-s2-public.model-t.cc.commerce.ondemand.com/backoffi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alm.accenture.com/wiki/display/STK/05.+Enhancement+Releas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google.com/spreadsheets/d/1aJdOglcyu8G3xJfzlGADZ06gWyH1HiQsD0YCxEEtfXM/edit#gid=1079490910"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cs.google.com/spreadsheets/d/17QTyWiOKgnUlUwQsZ1VanxKufaeVX6kza-XbC0SWQHc/edit#gid=10565761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alm.accenture.com/wiki/pages/viewpage.action?pageId=282640266&amp;src=contextnavpagetreemode" TargetMode="External"/><Relationship Id="rId4" Type="http://schemas.openxmlformats.org/officeDocument/2006/relationships/hyperlink" Target="https://alm.accenture.com/wiki/pages/viewpage.action?pageId=282640266" TargetMode="External"/><Relationship Id="rId5" Type="http://schemas.openxmlformats.org/officeDocument/2006/relationships/hyperlink" Target="https://docs.google.com/spreadsheets/d/1d6NcaBg7Jp5jpI5q_MsCf0vn-38V8m399VCcV_KnWuc/edit#gid=981349646" TargetMode="External"/><Relationship Id="rId6"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google.com/spreadsheets/d/1d6NcaBg7Jp5jpI5q_MsCf0vn-38V8m399VCcV_KnWuc/edit#gid=996062171" TargetMode="Externa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docs.google.com/spreadsheets/d/16AtQwt8TP1PyglLVsJBinfPwpgEoACPiWQP7bKwEfmg/edit#gid=76629255" TargetMode="External"/><Relationship Id="rId4" Type="http://schemas.openxmlformats.org/officeDocument/2006/relationships/hyperlink" Target="https://docs.google.com/spreadsheets/d/1oNi8y6M-t5u8ulAPvkJaQYZ0_r673NfPCdKwxzywq3k/edit#gid=1702422219"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docs.google.com/spreadsheets/d/1pxGQhHJs7Nr8ZV65974zVA25mBLx65eP_J6uMeOLWvE/edit#gid=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drive/u/0/folders/1t6CFB1kfhOsS32xFf2-RGT7JEMjxa2FJ" TargetMode="External"/><Relationship Id="rId4" Type="http://schemas.openxmlformats.org/officeDocument/2006/relationships/hyperlink" Target="https://drive.google.com/drive/u/0/folders/1t6CFB1kfhOsS32xFf2-RGT7JEMjxa2FJ"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google.com/spreadsheets/d/14gwzgVJml9NPoKo5nZyN1DhIxFsF0mLhxfS7yI3BuU8/edit#gid=44491501" TargetMode="External"/><Relationship Id="rId4" Type="http://schemas.openxmlformats.org/officeDocument/2006/relationships/hyperlink" Target="https://docs.google.com/spreadsheets/d/14gwzgVJml9NPoKo5nZyN1DhIxFsF0mLhxfS7yI3BuU8/edit#gid=44491501" TargetMode="External"/><Relationship Id="rId5" Type="http://schemas.openxmlformats.org/officeDocument/2006/relationships/hyperlink" Target="https://docs.google.com/spreadsheets/d/1g0l8a2gY3w01b94UnSAjToGV5211C3c2Oqo-tHMui5Q/edit#gid=1233682923" TargetMode="External"/><Relationship Id="rId6" Type="http://schemas.openxmlformats.org/officeDocument/2006/relationships/hyperlink" Target="https://docs.google.com/spreadsheets/d/1y6MvEkEhGxOUDEcVDZJTOMLseM4__An4zBOuTm-9y6M/edit#gid=1197196561" TargetMode="External"/><Relationship Id="rId7" Type="http://schemas.openxmlformats.org/officeDocument/2006/relationships/hyperlink" Target="https://docs.google.com/spreadsheets/d/1WbopRRd-TNl-gK2ALYmr_5gY3lel3qu4XcjFIhqccF4/edit#gid=1866601769" TargetMode="External"/><Relationship Id="rId8" Type="http://schemas.openxmlformats.org/officeDocument/2006/relationships/hyperlink" Target="https://docs.google.com/spreadsheets/d/14gwzgVJml9NPoKo5nZyN1DhIxFsF0mLhxfS7yI3BuU8/edit#gid=155638018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jira.secext.samsung.net/browse/PEME-891" TargetMode="External"/><Relationship Id="rId4" Type="http://schemas.openxmlformats.org/officeDocument/2006/relationships/hyperlink" Target="https://docs.google.com/spreadsheets/d/14REz33f6aNmi1aWzCJHqvu7EXCxSy-tHaJoGK0hG4lQ/edit#gid=196305521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1025650" y="1938775"/>
            <a:ext cx="9581400" cy="142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070C0"/>
              </a:buClr>
              <a:buSzPct val="100000"/>
              <a:buFont typeface="Rockwell"/>
              <a:buNone/>
            </a:pPr>
            <a:r>
              <a:rPr b="1" lang="en-US">
                <a:solidFill>
                  <a:srgbClr val="0070C0"/>
                </a:solidFill>
              </a:rPr>
              <a:t>GENERAL INTRODUCTION</a:t>
            </a:r>
            <a:endParaRPr b="1">
              <a:solidFill>
                <a:srgbClr val="0070C0"/>
              </a:solidFill>
            </a:endParaRPr>
          </a:p>
        </p:txBody>
      </p:sp>
      <p:sp>
        <p:nvSpPr>
          <p:cNvPr id="138" name="Google Shape;138;p1"/>
          <p:cNvSpPr txBox="1"/>
          <p:nvPr>
            <p:ph idx="1" type="subTitle"/>
          </p:nvPr>
        </p:nvSpPr>
        <p:spPr>
          <a:xfrm>
            <a:off x="6361333" y="3683846"/>
            <a:ext cx="3616679"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US"/>
              <a:t>Created by Thuong Pham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TEAM STRUCTURE</a:t>
            </a:r>
            <a:endParaRPr/>
          </a:p>
        </p:txBody>
      </p:sp>
      <p:sp>
        <p:nvSpPr>
          <p:cNvPr id="188" name="Google Shape;188;p13"/>
          <p:cNvSpPr txBox="1"/>
          <p:nvPr>
            <p:ph idx="1" type="body"/>
          </p:nvPr>
        </p:nvSpPr>
        <p:spPr>
          <a:xfrm>
            <a:off x="1069848" y="1906438"/>
            <a:ext cx="10058400" cy="426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u="sng">
                <a:solidFill>
                  <a:schemeClr val="hlink"/>
                </a:solidFill>
                <a:hlinkClick r:id="rId3"/>
              </a:rPr>
              <a:t>https://docs.google.com/spreadsheets/d/1d6NcaBg7Jp5jpI5q_MsCf0vn-38V8m399VCcV_KnWuc/edit#gid=0</a:t>
            </a:r>
            <a:endParaRPr/>
          </a:p>
          <a:p>
            <a:pPr indent="-74929" lvl="0" marL="182880" rtl="0" algn="l">
              <a:lnSpc>
                <a:spcPct val="90000"/>
              </a:lnSpc>
              <a:spcBef>
                <a:spcPts val="1200"/>
              </a:spcBef>
              <a:spcAft>
                <a:spcPts val="0"/>
              </a:spcAft>
              <a:buSzPts val="1700"/>
              <a:buNone/>
            </a:pPr>
            <a:r>
              <a:t/>
            </a:r>
            <a:endParaRPr/>
          </a:p>
        </p:txBody>
      </p:sp>
      <p:pic>
        <p:nvPicPr>
          <p:cNvPr id="189" name="Google Shape;189;p13"/>
          <p:cNvPicPr preferRelativeResize="0"/>
          <p:nvPr/>
        </p:nvPicPr>
        <p:blipFill rotWithShape="1">
          <a:blip r:embed="rId4">
            <a:alphaModFix/>
          </a:blip>
          <a:srcRect b="0" l="0" r="0" t="0"/>
          <a:stretch/>
        </p:blipFill>
        <p:spPr>
          <a:xfrm>
            <a:off x="495075" y="2568521"/>
            <a:ext cx="11520601" cy="37870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idx="1" type="body"/>
          </p:nvPr>
        </p:nvSpPr>
        <p:spPr>
          <a:xfrm>
            <a:off x="838200" y="2363637"/>
            <a:ext cx="10515600" cy="38133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3400"/>
              <a:buNone/>
            </a:pPr>
            <a:r>
              <a:rPr b="1" lang="en-US" sz="4000">
                <a:solidFill>
                  <a:srgbClr val="FF0000"/>
                </a:solidFill>
              </a:rPr>
              <a:t>NO REAL PHONE NUMBER FOR SAVINA(VIỆT NAM)</a:t>
            </a:r>
            <a:endParaRPr/>
          </a:p>
          <a:p>
            <a:pPr indent="0" lvl="0" marL="0" rtl="0" algn="ctr">
              <a:lnSpc>
                <a:spcPct val="90000"/>
              </a:lnSpc>
              <a:spcBef>
                <a:spcPts val="1200"/>
              </a:spcBef>
              <a:spcAft>
                <a:spcPts val="0"/>
              </a:spcAft>
              <a:buSzPts val="3400"/>
              <a:buNone/>
            </a:pPr>
            <a:r>
              <a:t/>
            </a:r>
            <a:endParaRPr b="1" sz="4000">
              <a:solidFill>
                <a:srgbClr val="FF0000"/>
              </a:solidFill>
            </a:endParaRPr>
          </a:p>
          <a:p>
            <a:pPr indent="0" lvl="0" marL="0" rtl="0" algn="ctr">
              <a:lnSpc>
                <a:spcPct val="90000"/>
              </a:lnSpc>
              <a:spcBef>
                <a:spcPts val="1200"/>
              </a:spcBef>
              <a:spcAft>
                <a:spcPts val="0"/>
              </a:spcAft>
              <a:buSzPts val="1700"/>
              <a:buNone/>
            </a:pPr>
            <a:r>
              <a:rPr lang="en-US"/>
              <a:t>It should be: 0000000001,..etc..</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p:nvPr/>
        </p:nvSpPr>
        <p:spPr>
          <a:xfrm>
            <a:off x="595613" y="1608312"/>
            <a:ext cx="5076000" cy="324000"/>
          </a:xfrm>
          <a:prstGeom prst="rect">
            <a:avLst/>
          </a:prstGeom>
          <a:solidFill>
            <a:schemeClr val="accent3"/>
          </a:solidFill>
          <a:ln>
            <a:noFill/>
          </a:ln>
        </p:spPr>
        <p:txBody>
          <a:bodyPr anchorCtr="0" anchor="ctr" bIns="36000" lIns="36000" spcFirstLastPara="1" rIns="36000" wrap="square" tIns="36000">
            <a:noAutofit/>
          </a:bodyPr>
          <a:lstStyle/>
          <a:p>
            <a:pPr indent="0" lvl="0" marL="0" marR="0" rtl="0" algn="ctr">
              <a:lnSpc>
                <a:spcPct val="142857"/>
              </a:lnSpc>
              <a:spcBef>
                <a:spcPts val="0"/>
              </a:spcBef>
              <a:spcAft>
                <a:spcPts val="0"/>
              </a:spcAft>
              <a:buNone/>
            </a:pPr>
            <a:r>
              <a:rPr b="0" i="0" lang="en-US" sz="1400" u="none" cap="none" strike="noStrike">
                <a:solidFill>
                  <a:srgbClr val="FFFFFF"/>
                </a:solidFill>
                <a:latin typeface="Quattrocento Sans"/>
                <a:ea typeface="Quattrocento Sans"/>
                <a:cs typeface="Quattrocento Sans"/>
                <a:sym typeface="Quattrocento Sans"/>
              </a:rPr>
              <a:t>As-Is : Three types of SHOP operation</a:t>
            </a:r>
            <a:endParaRPr b="0" i="0" sz="1400" u="none" cap="none" strike="noStrike">
              <a:solidFill>
                <a:srgbClr val="FFFFFF"/>
              </a:solidFill>
              <a:latin typeface="Quattrocento Sans"/>
              <a:ea typeface="Quattrocento Sans"/>
              <a:cs typeface="Quattrocento Sans"/>
              <a:sym typeface="Quattrocento Sans"/>
            </a:endParaRPr>
          </a:p>
        </p:txBody>
      </p:sp>
      <p:grpSp>
        <p:nvGrpSpPr>
          <p:cNvPr id="200" name="Google Shape;200;p15"/>
          <p:cNvGrpSpPr/>
          <p:nvPr/>
        </p:nvGrpSpPr>
        <p:grpSpPr>
          <a:xfrm>
            <a:off x="3081127" y="5105343"/>
            <a:ext cx="2592055" cy="1008000"/>
            <a:chOff x="3071811" y="5433380"/>
            <a:chExt cx="2592055" cy="1008000"/>
          </a:xfrm>
        </p:grpSpPr>
        <p:sp>
          <p:nvSpPr>
            <p:cNvPr id="201" name="Google Shape;201;p15"/>
            <p:cNvSpPr/>
            <p:nvPr/>
          </p:nvSpPr>
          <p:spPr>
            <a:xfrm>
              <a:off x="3071811" y="5937380"/>
              <a:ext cx="2592000" cy="504000"/>
            </a:xfrm>
            <a:prstGeom prst="rect">
              <a:avLst/>
            </a:prstGeom>
            <a:solidFill>
              <a:srgbClr val="FFCC66"/>
            </a:soli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3</a:t>
              </a:r>
              <a:r>
                <a:rPr b="0" baseline="30000" i="0" lang="en-US" sz="1200" u="none" cap="none" strike="noStrike">
                  <a:solidFill>
                    <a:schemeClr val="dk1"/>
                  </a:solidFill>
                  <a:latin typeface="Quattrocento Sans"/>
                  <a:ea typeface="Quattrocento Sans"/>
                  <a:cs typeface="Quattrocento Sans"/>
                  <a:sym typeface="Quattrocento Sans"/>
                </a:rPr>
                <a:t>rd</a:t>
              </a:r>
              <a:r>
                <a:rPr b="0" i="0" lang="en-US" sz="1200" u="none" cap="none" strike="noStrike">
                  <a:solidFill>
                    <a:schemeClr val="dk1"/>
                  </a:solidFill>
                  <a:latin typeface="Quattrocento Sans"/>
                  <a:ea typeface="Quattrocento Sans"/>
                  <a:cs typeface="Quattrocento Sans"/>
                  <a:sym typeface="Quattrocento Sans"/>
                </a:rPr>
                <a:t> Party</a:t>
              </a:r>
              <a:endParaRPr b="0" i="0" sz="1200" u="none" cap="none" strike="noStrike">
                <a:solidFill>
                  <a:schemeClr val="dk1"/>
                </a:solidFill>
                <a:latin typeface="Quattrocento Sans"/>
                <a:ea typeface="Quattrocento Sans"/>
                <a:cs typeface="Quattrocento Sans"/>
                <a:sym typeface="Quattrocento Sans"/>
              </a:endParaRPr>
            </a:p>
          </p:txBody>
        </p:sp>
        <p:sp>
          <p:nvSpPr>
            <p:cNvPr id="202" name="Google Shape;202;p15"/>
            <p:cNvSpPr/>
            <p:nvPr/>
          </p:nvSpPr>
          <p:spPr>
            <a:xfrm>
              <a:off x="3074985" y="5433380"/>
              <a:ext cx="1296000" cy="504000"/>
            </a:xfrm>
            <a:prstGeom prst="rect">
              <a:avLst/>
            </a:prstGeom>
            <a:solidFill>
              <a:srgbClr val="FFFFFF"/>
            </a:soli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AEM</a:t>
              </a:r>
              <a:endParaRPr b="0" i="0" sz="1200" u="none" cap="none" strike="noStrike">
                <a:solidFill>
                  <a:schemeClr val="dk1"/>
                </a:solidFill>
                <a:latin typeface="Quattrocento Sans"/>
                <a:ea typeface="Quattrocento Sans"/>
                <a:cs typeface="Quattrocento Sans"/>
                <a:sym typeface="Quattrocento Sans"/>
              </a:endParaRPr>
            </a:p>
          </p:txBody>
        </p:sp>
        <p:sp>
          <p:nvSpPr>
            <p:cNvPr id="203" name="Google Shape;203;p15"/>
            <p:cNvSpPr/>
            <p:nvPr/>
          </p:nvSpPr>
          <p:spPr>
            <a:xfrm>
              <a:off x="4367866" y="5439984"/>
              <a:ext cx="1296000" cy="504000"/>
            </a:xfrm>
            <a:prstGeom prst="rect">
              <a:avLst/>
            </a:prstGeom>
            <a:solidFill>
              <a:srgbClr val="FFCC66"/>
            </a:soli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3</a:t>
              </a:r>
              <a:r>
                <a:rPr b="0" baseline="30000" i="0" lang="en-US" sz="1200" u="none" cap="none" strike="noStrike">
                  <a:solidFill>
                    <a:schemeClr val="dk1"/>
                  </a:solidFill>
                  <a:latin typeface="Quattrocento Sans"/>
                  <a:ea typeface="Quattrocento Sans"/>
                  <a:cs typeface="Quattrocento Sans"/>
                  <a:sym typeface="Quattrocento Sans"/>
                </a:rPr>
                <a:t>rd</a:t>
              </a:r>
              <a:r>
                <a:rPr b="0" i="0" lang="en-US" sz="1200" u="none" cap="none" strike="noStrike">
                  <a:solidFill>
                    <a:schemeClr val="dk1"/>
                  </a:solidFill>
                  <a:latin typeface="Quattrocento Sans"/>
                  <a:ea typeface="Quattrocento Sans"/>
                  <a:cs typeface="Quattrocento Sans"/>
                  <a:sym typeface="Quattrocento Sans"/>
                </a:rPr>
                <a:t> Party</a:t>
              </a:r>
              <a:endParaRPr b="0" i="0" sz="1200" u="none" cap="none" strike="noStrike">
                <a:solidFill>
                  <a:schemeClr val="dk1"/>
                </a:solidFill>
                <a:latin typeface="Quattrocento Sans"/>
                <a:ea typeface="Quattrocento Sans"/>
                <a:cs typeface="Quattrocento Sans"/>
                <a:sym typeface="Quattrocento Sans"/>
              </a:endParaRPr>
            </a:p>
          </p:txBody>
        </p:sp>
      </p:grpSp>
      <p:sp>
        <p:nvSpPr>
          <p:cNvPr id="204" name="Google Shape;204;p15"/>
          <p:cNvSpPr/>
          <p:nvPr/>
        </p:nvSpPr>
        <p:spPr>
          <a:xfrm>
            <a:off x="613217" y="5130079"/>
            <a:ext cx="1404000" cy="1008000"/>
          </a:xfrm>
          <a:prstGeom prst="rect">
            <a:avLst/>
          </a:prstGeom>
          <a:solidFill>
            <a:schemeClr val="accent3"/>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300" u="none" cap="none" strike="noStrike">
                <a:solidFill>
                  <a:schemeClr val="lt1"/>
                </a:solidFill>
                <a:latin typeface="Quattrocento Sans"/>
                <a:ea typeface="Quattrocento Sans"/>
                <a:cs typeface="Quattrocento Sans"/>
                <a:sym typeface="Quattrocento Sans"/>
              </a:rPr>
              <a:t>3</a:t>
            </a:r>
            <a:r>
              <a:rPr b="0" baseline="30000" i="0" lang="en-US" sz="1300" u="none" cap="none" strike="noStrike">
                <a:solidFill>
                  <a:schemeClr val="lt1"/>
                </a:solidFill>
                <a:latin typeface="Quattrocento Sans"/>
                <a:ea typeface="Quattrocento Sans"/>
                <a:cs typeface="Quattrocento Sans"/>
                <a:sym typeface="Quattrocento Sans"/>
              </a:rPr>
              <a:t>rd</a:t>
            </a:r>
            <a:r>
              <a:rPr b="0" i="0" lang="en-US" sz="1300" u="none" cap="none" strike="noStrike">
                <a:solidFill>
                  <a:schemeClr val="lt1"/>
                </a:solidFill>
                <a:latin typeface="Quattrocento Sans"/>
                <a:ea typeface="Quattrocento Sans"/>
                <a:cs typeface="Quattrocento Sans"/>
                <a:sym typeface="Quattrocento Sans"/>
              </a:rPr>
              <a:t> Party Platform</a:t>
            </a:r>
            <a:endParaRPr/>
          </a:p>
          <a:p>
            <a:pPr indent="0" lvl="0" marL="0" marR="0" rtl="0" algn="ctr">
              <a:spcBef>
                <a:spcPts val="0"/>
              </a:spcBef>
              <a:spcAft>
                <a:spcPts val="0"/>
              </a:spcAft>
              <a:buNone/>
            </a:pPr>
            <a:r>
              <a:rPr b="0" i="0" lang="en-US" sz="1100" u="none" cap="none" strike="noStrike">
                <a:solidFill>
                  <a:schemeClr val="lt1"/>
                </a:solidFill>
                <a:latin typeface="Quattrocento Sans"/>
                <a:ea typeface="Quattrocento Sans"/>
                <a:cs typeface="Quattrocento Sans"/>
                <a:sym typeface="Quattrocento Sans"/>
              </a:rPr>
              <a:t>(e.g. Brandpath)</a:t>
            </a:r>
            <a:endParaRPr b="0" i="0" sz="1100" u="none" cap="none" strike="noStrike">
              <a:solidFill>
                <a:schemeClr val="lt1"/>
              </a:solidFill>
              <a:latin typeface="Quattrocento Sans"/>
              <a:ea typeface="Quattrocento Sans"/>
              <a:cs typeface="Quattrocento Sans"/>
              <a:sym typeface="Quattrocento Sans"/>
            </a:endParaRPr>
          </a:p>
        </p:txBody>
      </p:sp>
      <p:sp>
        <p:nvSpPr>
          <p:cNvPr id="205" name="Google Shape;205;p15"/>
          <p:cNvSpPr/>
          <p:nvPr/>
        </p:nvSpPr>
        <p:spPr>
          <a:xfrm>
            <a:off x="3071811" y="4425377"/>
            <a:ext cx="2592384" cy="504000"/>
          </a:xfrm>
          <a:prstGeom prst="rect">
            <a:avLst/>
          </a:prstGeom>
          <a:solidFill>
            <a:srgbClr val="F4B19A"/>
          </a:soli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Hybris</a:t>
            </a:r>
            <a:endParaRPr b="0" i="0" sz="1200" u="none" cap="none" strike="noStrike">
              <a:solidFill>
                <a:schemeClr val="dk1"/>
              </a:solidFill>
              <a:latin typeface="Quattrocento Sans"/>
              <a:ea typeface="Quattrocento Sans"/>
              <a:cs typeface="Quattrocento Sans"/>
              <a:sym typeface="Quattrocento Sans"/>
            </a:endParaRPr>
          </a:p>
        </p:txBody>
      </p:sp>
      <p:sp>
        <p:nvSpPr>
          <p:cNvPr id="206" name="Google Shape;206;p15"/>
          <p:cNvSpPr/>
          <p:nvPr/>
        </p:nvSpPr>
        <p:spPr>
          <a:xfrm>
            <a:off x="3083119" y="3772175"/>
            <a:ext cx="2592300" cy="504000"/>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AEM</a:t>
            </a:r>
            <a:endParaRPr b="0" i="0" sz="1200" u="none" cap="none" strike="noStrike">
              <a:solidFill>
                <a:schemeClr val="dk1"/>
              </a:solidFill>
              <a:latin typeface="Quattrocento Sans"/>
              <a:ea typeface="Quattrocento Sans"/>
              <a:cs typeface="Quattrocento Sans"/>
              <a:sym typeface="Quattrocento Sans"/>
            </a:endParaRPr>
          </a:p>
        </p:txBody>
      </p:sp>
      <p:sp>
        <p:nvSpPr>
          <p:cNvPr id="207" name="Google Shape;207;p15"/>
          <p:cNvSpPr/>
          <p:nvPr/>
        </p:nvSpPr>
        <p:spPr>
          <a:xfrm>
            <a:off x="632030" y="3867647"/>
            <a:ext cx="1404000" cy="100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300" u="none" cap="none" strike="noStrike">
                <a:solidFill>
                  <a:schemeClr val="lt1"/>
                </a:solidFill>
                <a:latin typeface="Quattrocento Sans"/>
                <a:ea typeface="Quattrocento Sans"/>
                <a:cs typeface="Quattrocento Sans"/>
                <a:sym typeface="Quattrocento Sans"/>
              </a:rPr>
              <a:t>Hybris</a:t>
            </a:r>
            <a:endParaRPr b="0" i="0" sz="1300" u="none" cap="none" strike="noStrike">
              <a:solidFill>
                <a:schemeClr val="lt1"/>
              </a:solidFill>
              <a:latin typeface="Quattrocento Sans"/>
              <a:ea typeface="Quattrocento Sans"/>
              <a:cs typeface="Quattrocento Sans"/>
              <a:sym typeface="Quattrocento Sans"/>
            </a:endParaRPr>
          </a:p>
        </p:txBody>
      </p:sp>
      <p:sp>
        <p:nvSpPr>
          <p:cNvPr id="208" name="Google Shape;208;p15"/>
          <p:cNvSpPr/>
          <p:nvPr/>
        </p:nvSpPr>
        <p:spPr>
          <a:xfrm>
            <a:off x="3332239" y="2021068"/>
            <a:ext cx="797784" cy="2616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100" u="sng" cap="none" strike="noStrike">
                <a:solidFill>
                  <a:schemeClr val="dk1"/>
                </a:solidFill>
                <a:latin typeface="Quattrocento Sans"/>
                <a:ea typeface="Quattrocento Sans"/>
                <a:cs typeface="Quattrocento Sans"/>
                <a:sym typeface="Quattrocento Sans"/>
              </a:rPr>
              <a:t>.COM</a:t>
            </a:r>
            <a:endParaRPr b="0" i="0" sz="1100" u="sng" cap="none" strike="noStrike">
              <a:solidFill>
                <a:schemeClr val="dk1"/>
              </a:solidFill>
              <a:latin typeface="Quattrocento Sans"/>
              <a:ea typeface="Quattrocento Sans"/>
              <a:cs typeface="Quattrocento Sans"/>
              <a:sym typeface="Quattrocento Sans"/>
            </a:endParaRPr>
          </a:p>
        </p:txBody>
      </p:sp>
      <p:sp>
        <p:nvSpPr>
          <p:cNvPr id="209" name="Google Shape;209;p15"/>
          <p:cNvSpPr/>
          <p:nvPr/>
        </p:nvSpPr>
        <p:spPr>
          <a:xfrm>
            <a:off x="4628448" y="2001963"/>
            <a:ext cx="797784" cy="26165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100" u="sng" cap="none" strike="noStrike">
                <a:solidFill>
                  <a:schemeClr val="dk1"/>
                </a:solidFill>
                <a:latin typeface="Quattrocento Sans"/>
                <a:ea typeface="Quattrocento Sans"/>
                <a:cs typeface="Quattrocento Sans"/>
                <a:sym typeface="Quattrocento Sans"/>
              </a:rPr>
              <a:t>eShop</a:t>
            </a:r>
            <a:endParaRPr b="0" i="0" sz="1100" u="sng" cap="none" strike="noStrike">
              <a:solidFill>
                <a:schemeClr val="dk1"/>
              </a:solidFill>
              <a:latin typeface="Quattrocento Sans"/>
              <a:ea typeface="Quattrocento Sans"/>
              <a:cs typeface="Quattrocento Sans"/>
              <a:sym typeface="Quattrocento Sans"/>
            </a:endParaRPr>
          </a:p>
        </p:txBody>
      </p:sp>
      <p:grpSp>
        <p:nvGrpSpPr>
          <p:cNvPr id="210" name="Google Shape;210;p15"/>
          <p:cNvGrpSpPr/>
          <p:nvPr/>
        </p:nvGrpSpPr>
        <p:grpSpPr>
          <a:xfrm>
            <a:off x="3080963" y="2276121"/>
            <a:ext cx="2592389" cy="1008003"/>
            <a:chOff x="3071812" y="2739111"/>
            <a:chExt cx="2592389" cy="1008003"/>
          </a:xfrm>
        </p:grpSpPr>
        <p:sp>
          <p:nvSpPr>
            <p:cNvPr id="211" name="Google Shape;211;p15"/>
            <p:cNvSpPr/>
            <p:nvPr/>
          </p:nvSpPr>
          <p:spPr>
            <a:xfrm>
              <a:off x="3071812" y="3243114"/>
              <a:ext cx="2592385" cy="504000"/>
            </a:xfrm>
            <a:prstGeom prst="rect">
              <a:avLst/>
            </a:prstGeom>
            <a:solidFill>
              <a:srgbClr val="C2E49C"/>
            </a:soli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US Platform</a:t>
              </a:r>
              <a:endParaRPr b="0" i="0" sz="1200" u="none" cap="none" strike="noStrike">
                <a:solidFill>
                  <a:schemeClr val="dk1"/>
                </a:solidFill>
                <a:latin typeface="Quattrocento Sans"/>
                <a:ea typeface="Quattrocento Sans"/>
                <a:cs typeface="Quattrocento Sans"/>
                <a:sym typeface="Quattrocento Sans"/>
              </a:endParaRPr>
            </a:p>
          </p:txBody>
        </p:sp>
        <p:sp>
          <p:nvSpPr>
            <p:cNvPr id="212" name="Google Shape;212;p15"/>
            <p:cNvSpPr/>
            <p:nvPr/>
          </p:nvSpPr>
          <p:spPr>
            <a:xfrm>
              <a:off x="3071813" y="2739111"/>
              <a:ext cx="2592388" cy="504000"/>
            </a:xfrm>
            <a:prstGeom prst="rect">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Quattrocento Sans"/>
                  <a:ea typeface="Quattrocento Sans"/>
                  <a:cs typeface="Quattrocento Sans"/>
                  <a:sym typeface="Quattrocento Sans"/>
                </a:rPr>
                <a:t>AEM</a:t>
              </a:r>
              <a:endParaRPr b="0" i="0" sz="1200" u="none" cap="none" strike="noStrike">
                <a:solidFill>
                  <a:schemeClr val="dk1"/>
                </a:solidFill>
                <a:latin typeface="Quattrocento Sans"/>
                <a:ea typeface="Quattrocento Sans"/>
                <a:cs typeface="Quattrocento Sans"/>
                <a:sym typeface="Quattrocento Sans"/>
              </a:endParaRPr>
            </a:p>
          </p:txBody>
        </p:sp>
      </p:grpSp>
      <p:sp>
        <p:nvSpPr>
          <p:cNvPr id="213" name="Google Shape;213;p15"/>
          <p:cNvSpPr/>
          <p:nvPr/>
        </p:nvSpPr>
        <p:spPr>
          <a:xfrm>
            <a:off x="634039" y="2254928"/>
            <a:ext cx="1404000" cy="100800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300" u="none" cap="none" strike="noStrike">
                <a:solidFill>
                  <a:schemeClr val="lt1"/>
                </a:solidFill>
                <a:latin typeface="Quattrocento Sans"/>
                <a:ea typeface="Quattrocento Sans"/>
                <a:cs typeface="Quattrocento Sans"/>
                <a:sym typeface="Quattrocento Sans"/>
              </a:rPr>
              <a:t>US platform </a:t>
            </a:r>
            <a:endParaRPr b="0" i="0" sz="13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0" i="0" lang="en-US" sz="1300" u="none" cap="none" strike="noStrike">
                <a:solidFill>
                  <a:schemeClr val="lt1"/>
                </a:solidFill>
                <a:latin typeface="Quattrocento Sans"/>
                <a:ea typeface="Quattrocento Sans"/>
                <a:cs typeface="Quattrocento Sans"/>
                <a:sym typeface="Quattrocento Sans"/>
              </a:rPr>
              <a:t>(GPv2)</a:t>
            </a:r>
            <a:endParaRPr b="0" i="0" sz="1300" u="none" cap="none" strike="noStrike">
              <a:solidFill>
                <a:schemeClr val="lt1"/>
              </a:solidFill>
              <a:latin typeface="Quattrocento Sans"/>
              <a:ea typeface="Quattrocento Sans"/>
              <a:cs typeface="Quattrocento Sans"/>
              <a:sym typeface="Quattrocento Sans"/>
            </a:endParaRPr>
          </a:p>
        </p:txBody>
      </p:sp>
      <p:sp>
        <p:nvSpPr>
          <p:cNvPr id="214" name="Google Shape;214;p15"/>
          <p:cNvSpPr txBox="1"/>
          <p:nvPr/>
        </p:nvSpPr>
        <p:spPr>
          <a:xfrm>
            <a:off x="6527796" y="3142957"/>
            <a:ext cx="4392612" cy="795089"/>
          </a:xfrm>
          <a:prstGeom prst="rect">
            <a:avLst/>
          </a:prstGeom>
          <a:noFill/>
          <a:ln>
            <a:noFill/>
          </a:ln>
        </p:spPr>
        <p:txBody>
          <a:bodyPr anchorCtr="0" anchor="t" bIns="50800" lIns="50800" spcFirstLastPara="1" rIns="50800" wrap="square" tIns="50800">
            <a:spAutoFit/>
          </a:bodyPr>
          <a:lstStyle/>
          <a:p>
            <a:pPr indent="-182563" lvl="0" marL="182563" marR="0" rtl="0" algn="l">
              <a:lnSpc>
                <a:spcPct val="15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Quattrocento Sans"/>
                <a:ea typeface="Quattrocento Sans"/>
                <a:cs typeface="Quattrocento Sans"/>
                <a:sym typeface="Quattrocento Sans"/>
              </a:rPr>
              <a:t>Users get confused when encounter different features and functions on similar types of pages </a:t>
            </a:r>
            <a:br>
              <a:rPr b="0" i="0" lang="en-US" sz="1200" u="none" cap="none" strike="noStrike">
                <a:solidFill>
                  <a:srgbClr val="000000"/>
                </a:solidFill>
                <a:latin typeface="Quattrocento Sans"/>
                <a:ea typeface="Quattrocento Sans"/>
                <a:cs typeface="Quattrocento Sans"/>
                <a:sym typeface="Quattrocento Sans"/>
              </a:rPr>
            </a:br>
            <a:r>
              <a:rPr b="0" i="0" lang="en-US" sz="1200" u="none" cap="none" strike="noStrike">
                <a:solidFill>
                  <a:srgbClr val="7F7F7F"/>
                </a:solidFill>
                <a:latin typeface="Quattrocento Sans"/>
                <a:ea typeface="Quattrocento Sans"/>
                <a:cs typeface="Quattrocento Sans"/>
                <a:sym typeface="Quattrocento Sans"/>
              </a:rPr>
              <a:t>(e.g. Dotcom and SHOP have respective GNB, PF, PD etc.)</a:t>
            </a:r>
            <a:endParaRPr/>
          </a:p>
        </p:txBody>
      </p:sp>
      <p:sp>
        <p:nvSpPr>
          <p:cNvPr id="215" name="Google Shape;215;p15"/>
          <p:cNvSpPr/>
          <p:nvPr/>
        </p:nvSpPr>
        <p:spPr>
          <a:xfrm>
            <a:off x="6543166" y="1631392"/>
            <a:ext cx="5088756" cy="324000"/>
          </a:xfrm>
          <a:prstGeom prst="rect">
            <a:avLst/>
          </a:prstGeom>
          <a:solidFill>
            <a:schemeClr val="accent1"/>
          </a:solidFill>
          <a:ln>
            <a:noFill/>
          </a:ln>
        </p:spPr>
        <p:txBody>
          <a:bodyPr anchorCtr="0" anchor="ctr" bIns="36000" lIns="36000" spcFirstLastPara="1" rIns="36000" wrap="square" tIns="36000">
            <a:noAutofit/>
          </a:bodyPr>
          <a:lstStyle/>
          <a:p>
            <a:pPr indent="0" lvl="0" marL="0" marR="0" rtl="0" algn="ctr">
              <a:lnSpc>
                <a:spcPct val="142857"/>
              </a:lnSpc>
              <a:spcBef>
                <a:spcPts val="0"/>
              </a:spcBef>
              <a:spcAft>
                <a:spcPts val="0"/>
              </a:spcAft>
              <a:buNone/>
            </a:pPr>
            <a:r>
              <a:rPr b="0" i="0" lang="en-US" sz="1400" u="none" cap="none" strike="noStrike">
                <a:solidFill>
                  <a:srgbClr val="FFFFFF"/>
                </a:solidFill>
                <a:latin typeface="Quattrocento Sans"/>
                <a:ea typeface="Quattrocento Sans"/>
                <a:cs typeface="Quattrocento Sans"/>
                <a:sym typeface="Quattrocento Sans"/>
              </a:rPr>
              <a:t>Issues</a:t>
            </a:r>
            <a:endParaRPr b="0" i="0" sz="1400" u="none" cap="none" strike="noStrike">
              <a:solidFill>
                <a:srgbClr val="FFFFFF"/>
              </a:solidFill>
              <a:latin typeface="Quattrocento Sans"/>
              <a:ea typeface="Quattrocento Sans"/>
              <a:cs typeface="Quattrocento Sans"/>
              <a:sym typeface="Quattrocento Sans"/>
            </a:endParaRPr>
          </a:p>
        </p:txBody>
      </p:sp>
      <p:sp>
        <p:nvSpPr>
          <p:cNvPr id="216" name="Google Shape;216;p15"/>
          <p:cNvSpPr/>
          <p:nvPr/>
        </p:nvSpPr>
        <p:spPr>
          <a:xfrm>
            <a:off x="7820314" y="2458957"/>
            <a:ext cx="3745658" cy="684000"/>
          </a:xfrm>
          <a:prstGeom prst="rect">
            <a:avLst/>
          </a:prstGeom>
          <a:solidFill>
            <a:schemeClr val="accent1"/>
          </a:solidFill>
          <a:ln>
            <a:noFill/>
          </a:ln>
        </p:spPr>
        <p:txBody>
          <a:bodyPr anchorCtr="0" anchor="ctr" bIns="36000" lIns="36000" spcFirstLastPara="1" rIns="36000" wrap="square" tIns="36000">
            <a:noAutofit/>
          </a:bodyPr>
          <a:lstStyle/>
          <a:p>
            <a:pPr indent="0" lvl="0" marL="88900" marR="0" rtl="0" algn="l">
              <a:lnSpc>
                <a:spcPct val="153846"/>
              </a:lnSpc>
              <a:spcBef>
                <a:spcPts val="0"/>
              </a:spcBef>
              <a:spcAft>
                <a:spcPts val="0"/>
              </a:spcAft>
              <a:buNone/>
            </a:pPr>
            <a:r>
              <a:rPr b="0" i="0" lang="en-US" sz="1300" u="none" cap="none" strike="noStrike">
                <a:solidFill>
                  <a:srgbClr val="FFFFFF"/>
                </a:solidFill>
                <a:latin typeface="Quattrocento Sans"/>
                <a:ea typeface="Quattrocento Sans"/>
                <a:cs typeface="Quattrocento Sans"/>
                <a:sym typeface="Quattrocento Sans"/>
              </a:rPr>
              <a:t>Complex &amp; inconsistent user experiences</a:t>
            </a:r>
            <a:endParaRPr/>
          </a:p>
        </p:txBody>
      </p:sp>
      <p:sp>
        <p:nvSpPr>
          <p:cNvPr id="217" name="Google Shape;217;p15"/>
          <p:cNvSpPr/>
          <p:nvPr/>
        </p:nvSpPr>
        <p:spPr>
          <a:xfrm rot="5400000">
            <a:off x="5855407" y="1709942"/>
            <a:ext cx="324000" cy="12074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8" name="Google Shape;218;p15"/>
          <p:cNvSpPr/>
          <p:nvPr/>
        </p:nvSpPr>
        <p:spPr>
          <a:xfrm rot="5400000">
            <a:off x="5984160" y="1709942"/>
            <a:ext cx="324000" cy="120741"/>
          </a:xfrm>
          <a:prstGeom prst="triangle">
            <a:avLst>
              <a:gd fmla="val 50000"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19" name="Google Shape;219;p15"/>
          <p:cNvSpPr/>
          <p:nvPr/>
        </p:nvSpPr>
        <p:spPr>
          <a:xfrm rot="5400000">
            <a:off x="6140830" y="1709942"/>
            <a:ext cx="324000" cy="120741"/>
          </a:xfrm>
          <a:prstGeom prst="triangle">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0" name="Google Shape;220;p15"/>
          <p:cNvSpPr/>
          <p:nvPr/>
        </p:nvSpPr>
        <p:spPr>
          <a:xfrm>
            <a:off x="7850550" y="4153572"/>
            <a:ext cx="3715422" cy="684000"/>
          </a:xfrm>
          <a:prstGeom prst="rect">
            <a:avLst/>
          </a:prstGeom>
          <a:solidFill>
            <a:schemeClr val="accent1"/>
          </a:solidFill>
          <a:ln>
            <a:noFill/>
          </a:ln>
        </p:spPr>
        <p:txBody>
          <a:bodyPr anchorCtr="0" anchor="ctr" bIns="36000" lIns="36000" spcFirstLastPara="1" rIns="36000" wrap="square" tIns="36000">
            <a:noAutofit/>
          </a:bodyPr>
          <a:lstStyle/>
          <a:p>
            <a:pPr indent="0" lvl="0" marL="88900" marR="0" rtl="0" algn="l">
              <a:lnSpc>
                <a:spcPct val="153846"/>
              </a:lnSpc>
              <a:spcBef>
                <a:spcPts val="0"/>
              </a:spcBef>
              <a:spcAft>
                <a:spcPts val="0"/>
              </a:spcAft>
              <a:buNone/>
            </a:pPr>
            <a:r>
              <a:rPr b="0" i="0" lang="en-US" sz="1300" u="none" cap="none" strike="noStrike">
                <a:solidFill>
                  <a:srgbClr val="FFFFFF"/>
                </a:solidFill>
                <a:latin typeface="Quattrocento Sans"/>
                <a:ea typeface="Quattrocento Sans"/>
                <a:cs typeface="Quattrocento Sans"/>
                <a:sym typeface="Quattrocento Sans"/>
              </a:rPr>
              <a:t>Excessive time and cost to maintain different types of platforms</a:t>
            </a:r>
            <a:endParaRPr/>
          </a:p>
        </p:txBody>
      </p:sp>
      <p:sp>
        <p:nvSpPr>
          <p:cNvPr id="221" name="Google Shape;221;p15"/>
          <p:cNvSpPr/>
          <p:nvPr/>
        </p:nvSpPr>
        <p:spPr>
          <a:xfrm>
            <a:off x="6527796" y="2426927"/>
            <a:ext cx="1331167" cy="684000"/>
          </a:xfrm>
          <a:prstGeom prst="rect">
            <a:avLst/>
          </a:prstGeom>
          <a:solidFill>
            <a:srgbClr val="F2F2F2"/>
          </a:solidFill>
          <a:ln cap="flat" cmpd="sng" w="12700">
            <a:solidFill>
              <a:srgbClr val="F2F2F2"/>
            </a:solidFill>
            <a:prstDash val="solid"/>
            <a:round/>
            <a:headEnd len="sm" w="sm" type="none"/>
            <a:tailEnd len="sm" w="sm" type="none"/>
          </a:ln>
        </p:spPr>
        <p:txBody>
          <a:bodyPr anchorCtr="0" anchor="ctr" bIns="36000" lIns="36000" spcFirstLastPara="1" rIns="36000" wrap="square" tIns="36000">
            <a:noAutofit/>
          </a:bodyPr>
          <a:lstStyle/>
          <a:p>
            <a:pPr indent="0" lvl="0" marL="88900" marR="0" rtl="0" algn="l">
              <a:lnSpc>
                <a:spcPct val="123076"/>
              </a:lnSpc>
              <a:spcBef>
                <a:spcPts val="0"/>
              </a:spcBef>
              <a:spcAft>
                <a:spcPts val="0"/>
              </a:spcAft>
              <a:buNone/>
            </a:pPr>
            <a:r>
              <a:rPr b="0" i="0" lang="en-US" sz="1300" u="none" cap="none" strike="noStrike">
                <a:solidFill>
                  <a:schemeClr val="dk2"/>
                </a:solidFill>
                <a:latin typeface="Quattrocento Sans"/>
                <a:ea typeface="Quattrocento Sans"/>
                <a:cs typeface="Quattrocento Sans"/>
                <a:sym typeface="Quattrocento Sans"/>
              </a:rPr>
              <a:t>User</a:t>
            </a:r>
            <a:br>
              <a:rPr b="0" i="0" lang="en-US" sz="1300" u="none" cap="none" strike="noStrike">
                <a:solidFill>
                  <a:schemeClr val="dk2"/>
                </a:solidFill>
                <a:latin typeface="Quattrocento Sans"/>
                <a:ea typeface="Quattrocento Sans"/>
                <a:cs typeface="Quattrocento Sans"/>
                <a:sym typeface="Quattrocento Sans"/>
              </a:rPr>
            </a:br>
            <a:r>
              <a:rPr b="0" i="0" lang="en-US" sz="1300" u="none" cap="none" strike="noStrike">
                <a:solidFill>
                  <a:schemeClr val="dk2"/>
                </a:solidFill>
                <a:latin typeface="Quattrocento Sans"/>
                <a:ea typeface="Quattrocento Sans"/>
                <a:cs typeface="Quattrocento Sans"/>
                <a:sym typeface="Quattrocento Sans"/>
              </a:rPr>
              <a:t>perspective</a:t>
            </a:r>
            <a:endParaRPr/>
          </a:p>
        </p:txBody>
      </p:sp>
      <p:sp>
        <p:nvSpPr>
          <p:cNvPr id="222" name="Google Shape;222;p15"/>
          <p:cNvSpPr/>
          <p:nvPr/>
        </p:nvSpPr>
        <p:spPr>
          <a:xfrm>
            <a:off x="6526963" y="4138063"/>
            <a:ext cx="1332000" cy="684000"/>
          </a:xfrm>
          <a:prstGeom prst="rect">
            <a:avLst/>
          </a:prstGeom>
          <a:solidFill>
            <a:srgbClr val="F2F2F2"/>
          </a:solidFill>
          <a:ln cap="flat" cmpd="sng" w="12700">
            <a:solidFill>
              <a:srgbClr val="F2F2F2"/>
            </a:solidFill>
            <a:prstDash val="solid"/>
            <a:round/>
            <a:headEnd len="sm" w="sm" type="none"/>
            <a:tailEnd len="sm" w="sm" type="none"/>
          </a:ln>
        </p:spPr>
        <p:txBody>
          <a:bodyPr anchorCtr="0" anchor="ctr" bIns="36000" lIns="36000" spcFirstLastPara="1" rIns="36000" wrap="square" tIns="36000">
            <a:noAutofit/>
          </a:bodyPr>
          <a:lstStyle/>
          <a:p>
            <a:pPr indent="0" lvl="0" marL="88900" marR="0" rtl="0" algn="l">
              <a:lnSpc>
                <a:spcPct val="123076"/>
              </a:lnSpc>
              <a:spcBef>
                <a:spcPts val="0"/>
              </a:spcBef>
              <a:spcAft>
                <a:spcPts val="0"/>
              </a:spcAft>
              <a:buNone/>
            </a:pPr>
            <a:r>
              <a:rPr b="0" i="0" lang="en-US" sz="1300" u="none" cap="none" strike="noStrike">
                <a:solidFill>
                  <a:schemeClr val="dk2"/>
                </a:solidFill>
                <a:latin typeface="Quattrocento Sans"/>
                <a:ea typeface="Quattrocento Sans"/>
                <a:cs typeface="Quattrocento Sans"/>
                <a:sym typeface="Quattrocento Sans"/>
              </a:rPr>
              <a:t>Samsung</a:t>
            </a:r>
            <a:br>
              <a:rPr b="0" i="0" lang="en-US" sz="1300" u="none" cap="none" strike="noStrike">
                <a:solidFill>
                  <a:schemeClr val="dk2"/>
                </a:solidFill>
                <a:latin typeface="Quattrocento Sans"/>
                <a:ea typeface="Quattrocento Sans"/>
                <a:cs typeface="Quattrocento Sans"/>
                <a:sym typeface="Quattrocento Sans"/>
              </a:rPr>
            </a:br>
            <a:r>
              <a:rPr b="0" i="0" lang="en-US" sz="1300" u="none" cap="none" strike="noStrike">
                <a:solidFill>
                  <a:schemeClr val="dk2"/>
                </a:solidFill>
                <a:latin typeface="Quattrocento Sans"/>
                <a:ea typeface="Quattrocento Sans"/>
                <a:cs typeface="Quattrocento Sans"/>
                <a:sym typeface="Quattrocento Sans"/>
              </a:rPr>
              <a:t>perspective</a:t>
            </a:r>
            <a:endParaRPr/>
          </a:p>
        </p:txBody>
      </p:sp>
      <p:sp>
        <p:nvSpPr>
          <p:cNvPr id="223" name="Google Shape;223;p15"/>
          <p:cNvSpPr txBox="1"/>
          <p:nvPr/>
        </p:nvSpPr>
        <p:spPr>
          <a:xfrm>
            <a:off x="6543166" y="5251638"/>
            <a:ext cx="5076825" cy="641201"/>
          </a:xfrm>
          <a:prstGeom prst="rect">
            <a:avLst/>
          </a:prstGeom>
          <a:noFill/>
          <a:ln>
            <a:noFill/>
          </a:ln>
        </p:spPr>
        <p:txBody>
          <a:bodyPr anchorCtr="0" anchor="t" bIns="50800" lIns="50800" spcFirstLastPara="1" rIns="50800" wrap="square" tIns="50800">
            <a:spAutoFit/>
          </a:bodyPr>
          <a:lstStyle/>
          <a:p>
            <a:pPr indent="-182563" lvl="0" marL="182563" marR="0" rtl="0" algn="l">
              <a:lnSpc>
                <a:spcPct val="15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Quattrocento Sans"/>
                <a:ea typeface="Quattrocento Sans"/>
                <a:cs typeface="Quattrocento Sans"/>
                <a:sym typeface="Quattrocento Sans"/>
              </a:rPr>
              <a:t>Duplicate investments for upgrades &amp; maintenance</a:t>
            </a:r>
            <a:endParaRPr/>
          </a:p>
          <a:p>
            <a:pPr indent="-182563" lvl="0" marL="182563" marR="0" rtl="0" algn="l">
              <a:lnSpc>
                <a:spcPct val="150000"/>
              </a:lnSpc>
              <a:spcBef>
                <a:spcPts val="600"/>
              </a:spcBef>
              <a:spcAft>
                <a:spcPts val="0"/>
              </a:spcAft>
              <a:buClr>
                <a:srgbClr val="000000"/>
              </a:buClr>
              <a:buSzPts val="1200"/>
              <a:buFont typeface="Noto Sans Symbols"/>
              <a:buChar char="▪"/>
            </a:pPr>
            <a:r>
              <a:rPr b="0" i="0" lang="en-US" sz="1200" u="none" cap="none" strike="noStrike">
                <a:solidFill>
                  <a:srgbClr val="000000"/>
                </a:solidFill>
                <a:latin typeface="Quattrocento Sans"/>
                <a:ea typeface="Quattrocento Sans"/>
                <a:cs typeface="Quattrocento Sans"/>
                <a:sym typeface="Quattrocento Sans"/>
              </a:rPr>
              <a:t>Contrasts with ‘Global One Samsung Experience’</a:t>
            </a:r>
            <a:endParaRPr/>
          </a:p>
        </p:txBody>
      </p:sp>
      <p:sp>
        <p:nvSpPr>
          <p:cNvPr id="224" name="Google Shape;224;p15"/>
          <p:cNvSpPr/>
          <p:nvPr/>
        </p:nvSpPr>
        <p:spPr>
          <a:xfrm>
            <a:off x="573385" y="414944"/>
            <a:ext cx="1836398" cy="535529"/>
          </a:xfrm>
          <a:prstGeom prst="rect">
            <a:avLst/>
          </a:prstGeom>
          <a:noFill/>
          <a:ln>
            <a:noFill/>
          </a:ln>
        </p:spPr>
        <p:txBody>
          <a:bodyPr anchorCtr="0" anchor="t" bIns="45700" lIns="45700" spcFirstLastPara="1" rIns="45700" wrap="square" tIns="45700">
            <a:spAutoFit/>
          </a:bodyPr>
          <a:lstStyle/>
          <a:p>
            <a:pPr indent="0" lvl="0" marL="0" marR="0" rtl="0" algn="l">
              <a:lnSpc>
                <a:spcPct val="120000"/>
              </a:lnSpc>
              <a:spcBef>
                <a:spcPts val="0"/>
              </a:spcBef>
              <a:spcAft>
                <a:spcPts val="0"/>
              </a:spcAft>
              <a:buNone/>
            </a:pPr>
            <a:r>
              <a:rPr b="1" i="0" lang="en-US" sz="2400" u="none" cap="none" strike="noStrike">
                <a:solidFill>
                  <a:schemeClr val="dk1"/>
                </a:solidFill>
                <a:latin typeface="Quattrocento Sans"/>
                <a:ea typeface="Quattrocento Sans"/>
                <a:cs typeface="Quattrocento Sans"/>
                <a:sym typeface="Quattrocento Sans"/>
              </a:rPr>
              <a:t>Background</a:t>
            </a:r>
            <a:endParaRPr b="1" i="0" sz="2400" u="none" cap="none" strike="noStrike">
              <a:solidFill>
                <a:schemeClr val="dk1"/>
              </a:solidFill>
              <a:latin typeface="Quattrocento Sans"/>
              <a:ea typeface="Quattrocento Sans"/>
              <a:cs typeface="Quattrocento Sans"/>
              <a:sym typeface="Quattrocento Sans"/>
            </a:endParaRPr>
          </a:p>
        </p:txBody>
      </p:sp>
      <p:sp>
        <p:nvSpPr>
          <p:cNvPr id="225" name="Google Shape;225;p15"/>
          <p:cNvSpPr/>
          <p:nvPr/>
        </p:nvSpPr>
        <p:spPr>
          <a:xfrm>
            <a:off x="456291" y="1039543"/>
            <a:ext cx="11258999" cy="95780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400" u="none" cap="none" strike="noStrike">
                <a:solidFill>
                  <a:schemeClr val="dk1"/>
                </a:solidFill>
                <a:latin typeface="Quattrocento Sans"/>
                <a:ea typeface="Quattrocento Sans"/>
                <a:cs typeface="Quattrocento Sans"/>
                <a:sym typeface="Quattrocento Sans"/>
              </a:rPr>
              <a:t>Diversification of the SHOP platform creates problems in customer experience and business efficiency</a:t>
            </a:r>
            <a:endParaRPr/>
          </a:p>
        </p:txBody>
      </p:sp>
      <p:sp>
        <p:nvSpPr>
          <p:cNvPr id="226" name="Google Shape;226;p15"/>
          <p:cNvSpPr/>
          <p:nvPr/>
        </p:nvSpPr>
        <p:spPr>
          <a:xfrm>
            <a:off x="1965600" y="4472468"/>
            <a:ext cx="869906" cy="265041"/>
          </a:xfrm>
          <a:prstGeom prst="rect">
            <a:avLst/>
          </a:prstGeom>
          <a:noFill/>
          <a:ln>
            <a:noFill/>
          </a:ln>
        </p:spPr>
        <p:txBody>
          <a:bodyPr anchorCtr="0" anchor="t" bIns="45700" lIns="36000" spcFirstLastPara="1" rIns="36000" wrap="square" tIns="45700">
            <a:noAutofit/>
          </a:bodyPr>
          <a:lstStyle/>
          <a:p>
            <a:pPr indent="0" lvl="0" marL="0" marR="0" rtl="0" algn="r">
              <a:spcBef>
                <a:spcPts val="0"/>
              </a:spcBef>
              <a:spcAft>
                <a:spcPts val="0"/>
              </a:spcAft>
              <a:buNone/>
            </a:pPr>
            <a:r>
              <a:rPr b="0" i="0" lang="en-US" sz="1100" u="none" cap="none" strike="noStrike">
                <a:solidFill>
                  <a:schemeClr val="dk2"/>
                </a:solidFill>
                <a:latin typeface="Quattrocento Sans"/>
                <a:ea typeface="Quattrocento Sans"/>
                <a:cs typeface="Quattrocento Sans"/>
                <a:sym typeface="Quattrocento Sans"/>
              </a:rPr>
              <a:t>Back-end</a:t>
            </a:r>
            <a:endParaRPr/>
          </a:p>
        </p:txBody>
      </p:sp>
      <p:sp>
        <p:nvSpPr>
          <p:cNvPr id="227" name="Google Shape;227;p15"/>
          <p:cNvSpPr/>
          <p:nvPr/>
        </p:nvSpPr>
        <p:spPr>
          <a:xfrm>
            <a:off x="1950048" y="3981399"/>
            <a:ext cx="869906" cy="294776"/>
          </a:xfrm>
          <a:prstGeom prst="rect">
            <a:avLst/>
          </a:prstGeom>
          <a:noFill/>
          <a:ln>
            <a:noFill/>
          </a:ln>
        </p:spPr>
        <p:txBody>
          <a:bodyPr anchorCtr="0" anchor="t" bIns="45700" lIns="36000" spcFirstLastPara="1" rIns="36000" wrap="square" tIns="45700">
            <a:noAutofit/>
          </a:bodyPr>
          <a:lstStyle/>
          <a:p>
            <a:pPr indent="0" lvl="0" marL="0" marR="0" rtl="0" algn="r">
              <a:spcBef>
                <a:spcPts val="0"/>
              </a:spcBef>
              <a:spcAft>
                <a:spcPts val="0"/>
              </a:spcAft>
              <a:buNone/>
            </a:pPr>
            <a:r>
              <a:rPr b="0" i="0" lang="en-US" sz="1100" u="none" cap="none" strike="noStrike">
                <a:solidFill>
                  <a:schemeClr val="dk2"/>
                </a:solidFill>
                <a:latin typeface="Quattrocento Sans"/>
                <a:ea typeface="Quattrocento Sans"/>
                <a:cs typeface="Quattrocento Sans"/>
                <a:sym typeface="Quattrocento Sans"/>
              </a:rPr>
              <a:t>Front-end</a:t>
            </a:r>
            <a:endParaRPr/>
          </a:p>
        </p:txBody>
      </p:sp>
      <p:sp>
        <p:nvSpPr>
          <p:cNvPr id="228" name="Google Shape;228;p15"/>
          <p:cNvSpPr/>
          <p:nvPr/>
        </p:nvSpPr>
        <p:spPr>
          <a:xfrm>
            <a:off x="1980427" y="2857744"/>
            <a:ext cx="869906" cy="289485"/>
          </a:xfrm>
          <a:prstGeom prst="rect">
            <a:avLst/>
          </a:prstGeom>
          <a:noFill/>
          <a:ln>
            <a:noFill/>
          </a:ln>
        </p:spPr>
        <p:txBody>
          <a:bodyPr anchorCtr="0" anchor="t" bIns="45700" lIns="36000" spcFirstLastPara="1" rIns="36000" wrap="square" tIns="45700">
            <a:noAutofit/>
          </a:bodyPr>
          <a:lstStyle/>
          <a:p>
            <a:pPr indent="0" lvl="0" marL="0" marR="0" rtl="0" algn="r">
              <a:spcBef>
                <a:spcPts val="0"/>
              </a:spcBef>
              <a:spcAft>
                <a:spcPts val="0"/>
              </a:spcAft>
              <a:buNone/>
            </a:pPr>
            <a:r>
              <a:rPr b="0" i="0" lang="en-US" sz="1100" u="none" cap="none" strike="noStrike">
                <a:solidFill>
                  <a:schemeClr val="dk2"/>
                </a:solidFill>
                <a:latin typeface="Quattrocento Sans"/>
                <a:ea typeface="Quattrocento Sans"/>
                <a:cs typeface="Quattrocento Sans"/>
                <a:sym typeface="Quattrocento Sans"/>
              </a:rPr>
              <a:t>Back-end</a:t>
            </a:r>
            <a:endParaRPr/>
          </a:p>
        </p:txBody>
      </p:sp>
      <p:sp>
        <p:nvSpPr>
          <p:cNvPr id="229" name="Google Shape;229;p15"/>
          <p:cNvSpPr/>
          <p:nvPr/>
        </p:nvSpPr>
        <p:spPr>
          <a:xfrm>
            <a:off x="2024810" y="2393479"/>
            <a:ext cx="820341" cy="328612"/>
          </a:xfrm>
          <a:prstGeom prst="rect">
            <a:avLst/>
          </a:prstGeom>
          <a:noFill/>
          <a:ln>
            <a:noFill/>
          </a:ln>
        </p:spPr>
        <p:txBody>
          <a:bodyPr anchorCtr="0" anchor="t" bIns="45700" lIns="36000" spcFirstLastPara="1" rIns="36000" wrap="square" tIns="45700">
            <a:noAutofit/>
          </a:bodyPr>
          <a:lstStyle/>
          <a:p>
            <a:pPr indent="0" lvl="0" marL="0" marR="0" rtl="0" algn="r">
              <a:spcBef>
                <a:spcPts val="0"/>
              </a:spcBef>
              <a:spcAft>
                <a:spcPts val="0"/>
              </a:spcAft>
              <a:buNone/>
            </a:pPr>
            <a:r>
              <a:rPr b="0" i="0" lang="en-US" sz="1100" u="none" cap="none" strike="noStrike">
                <a:solidFill>
                  <a:schemeClr val="dk2"/>
                </a:solidFill>
                <a:latin typeface="Quattrocento Sans"/>
                <a:ea typeface="Quattrocento Sans"/>
                <a:cs typeface="Quattrocento Sans"/>
                <a:sym typeface="Quattrocento Sans"/>
              </a:rPr>
              <a:t>Front-end</a:t>
            </a:r>
            <a:endParaRPr/>
          </a:p>
        </p:txBody>
      </p:sp>
      <p:sp>
        <p:nvSpPr>
          <p:cNvPr id="230" name="Google Shape;230;p15"/>
          <p:cNvSpPr/>
          <p:nvPr/>
        </p:nvSpPr>
        <p:spPr>
          <a:xfrm>
            <a:off x="1950048" y="5811463"/>
            <a:ext cx="869906" cy="265041"/>
          </a:xfrm>
          <a:prstGeom prst="rect">
            <a:avLst/>
          </a:prstGeom>
          <a:noFill/>
          <a:ln>
            <a:noFill/>
          </a:ln>
        </p:spPr>
        <p:txBody>
          <a:bodyPr anchorCtr="0" anchor="t" bIns="45700" lIns="36000" spcFirstLastPara="1" rIns="36000" wrap="square" tIns="45700">
            <a:noAutofit/>
          </a:bodyPr>
          <a:lstStyle/>
          <a:p>
            <a:pPr indent="0" lvl="0" marL="0" marR="0" rtl="0" algn="r">
              <a:spcBef>
                <a:spcPts val="0"/>
              </a:spcBef>
              <a:spcAft>
                <a:spcPts val="0"/>
              </a:spcAft>
              <a:buNone/>
            </a:pPr>
            <a:r>
              <a:rPr b="0" i="0" lang="en-US" sz="1100" u="none" cap="none" strike="noStrike">
                <a:solidFill>
                  <a:schemeClr val="dk2"/>
                </a:solidFill>
                <a:latin typeface="Quattrocento Sans"/>
                <a:ea typeface="Quattrocento Sans"/>
                <a:cs typeface="Quattrocento Sans"/>
                <a:sym typeface="Quattrocento Sans"/>
              </a:rPr>
              <a:t>Back-end</a:t>
            </a:r>
            <a:endParaRPr/>
          </a:p>
        </p:txBody>
      </p:sp>
      <p:sp>
        <p:nvSpPr>
          <p:cNvPr id="231" name="Google Shape;231;p15"/>
          <p:cNvSpPr/>
          <p:nvPr/>
        </p:nvSpPr>
        <p:spPr>
          <a:xfrm>
            <a:off x="1965600" y="5306638"/>
            <a:ext cx="869906" cy="294776"/>
          </a:xfrm>
          <a:prstGeom prst="rect">
            <a:avLst/>
          </a:prstGeom>
          <a:noFill/>
          <a:ln>
            <a:noFill/>
          </a:ln>
        </p:spPr>
        <p:txBody>
          <a:bodyPr anchorCtr="0" anchor="t" bIns="45700" lIns="36000" spcFirstLastPara="1" rIns="36000" wrap="square" tIns="45700">
            <a:noAutofit/>
          </a:bodyPr>
          <a:lstStyle/>
          <a:p>
            <a:pPr indent="0" lvl="0" marL="0" marR="0" rtl="0" algn="r">
              <a:spcBef>
                <a:spcPts val="0"/>
              </a:spcBef>
              <a:spcAft>
                <a:spcPts val="0"/>
              </a:spcAft>
              <a:buNone/>
            </a:pPr>
            <a:r>
              <a:rPr b="0" i="0" lang="en-US" sz="1100" u="none" cap="none" strike="noStrike">
                <a:solidFill>
                  <a:schemeClr val="dk2"/>
                </a:solidFill>
                <a:latin typeface="Quattrocento Sans"/>
                <a:ea typeface="Quattrocento Sans"/>
                <a:cs typeface="Quattrocento Sans"/>
                <a:sym typeface="Quattrocento Sans"/>
              </a:rPr>
              <a:t>Front-end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763675" y="153036"/>
            <a:ext cx="10058400" cy="8618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REGIONS AND COUNTRIES</a:t>
            </a:r>
            <a:endParaRPr/>
          </a:p>
        </p:txBody>
      </p:sp>
      <p:graphicFrame>
        <p:nvGraphicFramePr>
          <p:cNvPr id="237" name="Google Shape;237;p18"/>
          <p:cNvGraphicFramePr/>
          <p:nvPr/>
        </p:nvGraphicFramePr>
        <p:xfrm>
          <a:off x="552660" y="1014882"/>
          <a:ext cx="3000000" cy="3000000"/>
        </p:xfrm>
        <a:graphic>
          <a:graphicData uri="http://schemas.openxmlformats.org/drawingml/2006/table">
            <a:tbl>
              <a:tblPr>
                <a:noFill/>
                <a:tableStyleId>{5C8ECBEA-1B2C-4C3D-8566-3634B0E999ED}</a:tableStyleId>
              </a:tblPr>
              <a:tblGrid>
                <a:gridCol w="813925"/>
                <a:gridCol w="1316325"/>
                <a:gridCol w="1045025"/>
              </a:tblGrid>
              <a:tr h="152725">
                <a:tc>
                  <a:txBody>
                    <a:bodyPr/>
                    <a:lstStyle/>
                    <a:p>
                      <a:pPr indent="0" lvl="0" marL="0" marR="0" rtl="0" algn="l">
                        <a:spcBef>
                          <a:spcPts val="0"/>
                        </a:spcBef>
                        <a:spcAft>
                          <a:spcPts val="0"/>
                        </a:spcAft>
                        <a:buNone/>
                      </a:pPr>
                      <a:r>
                        <a:rPr b="1" lang="en-US" sz="1200" u="none" cap="none" strike="noStrike"/>
                        <a:t>Region</a:t>
                      </a:r>
                      <a:endParaRPr/>
                    </a:p>
                  </a:txBody>
                  <a:tcPr marT="0" marB="0" marR="4575" marL="4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00" u="none" cap="none" strike="noStrike"/>
                        <a:t>Country</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00" u="none" cap="none" strike="noStrike"/>
                        <a:t>Site</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rowSpan="30">
                  <a:txBody>
                    <a:bodyPr/>
                    <a:lstStyle/>
                    <a:p>
                      <a:pPr indent="0" lvl="0" marL="0" marR="0" rtl="0" algn="l">
                        <a:spcBef>
                          <a:spcPts val="0"/>
                        </a:spcBef>
                        <a:spcAft>
                          <a:spcPts val="0"/>
                        </a:spcAft>
                        <a:buNone/>
                      </a:pPr>
                      <a:r>
                        <a:rPr lang="en-US" sz="1200" u="none" cap="none" strike="noStrike"/>
                        <a:t>EU</a:t>
                      </a:r>
                      <a:endParaRPr/>
                    </a:p>
                  </a:txBody>
                  <a:tcPr marT="0" marB="0" marR="4575" marL="4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solidFill>
                            <a:srgbClr val="000000"/>
                          </a:solidFill>
                        </a:rPr>
                        <a:t>Albania</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al</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Bulgaria</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bg</a:t>
                      </a:r>
                      <a:endParaRPr sz="1200" u="none" cap="none" strike="noStrike"/>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Croatia</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hr</a:t>
                      </a:r>
                      <a:endParaRPr sz="1200" u="none" cap="none" strike="noStrike"/>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Czech</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cz</a:t>
                      </a:r>
                      <a:endParaRPr sz="1200" u="none" cap="none" strike="noStrike"/>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Estonia</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ee</a:t>
                      </a:r>
                      <a:endParaRPr sz="1200" u="none" cap="none" strike="noStrike"/>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Greece</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gr</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Hungary</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hu</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Latvia</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lv</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Lithuania</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lt</a:t>
                      </a:r>
                      <a:endParaRPr sz="1200" u="none" cap="none" strike="noStrike"/>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82575">
                <a:tc vMerge="1"/>
                <a:tc>
                  <a:txBody>
                    <a:bodyPr/>
                    <a:lstStyle/>
                    <a:p>
                      <a:pPr indent="0" lvl="0" marL="0" marR="0" rtl="0" algn="l">
                        <a:spcBef>
                          <a:spcPts val="0"/>
                        </a:spcBef>
                        <a:spcAft>
                          <a:spcPts val="0"/>
                        </a:spcAft>
                        <a:buNone/>
                      </a:pPr>
                      <a:r>
                        <a:rPr lang="en-US" sz="1200" u="none" cap="none" strike="noStrike">
                          <a:solidFill>
                            <a:srgbClr val="000000"/>
                          </a:solidFill>
                        </a:rPr>
                        <a:t>Portugal</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pt</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Romania</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ro</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Serbia</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rs</a:t>
                      </a:r>
                      <a:endParaRPr sz="1200" u="none" cap="none" strike="noStrike"/>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Slovakia</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sk</a:t>
                      </a:r>
                      <a:endParaRPr sz="1200" u="none" cap="none" strike="noStrike"/>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Slovenia</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si</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Austria</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at</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4300">
                <a:tc vMerge="1"/>
                <a:tc>
                  <a:txBody>
                    <a:bodyPr/>
                    <a:lstStyle/>
                    <a:p>
                      <a:pPr indent="0" lvl="0" marL="0" marR="0" rtl="0" algn="l">
                        <a:spcBef>
                          <a:spcPts val="0"/>
                        </a:spcBef>
                        <a:spcAft>
                          <a:spcPts val="0"/>
                        </a:spcAft>
                        <a:buNone/>
                      </a:pPr>
                      <a:r>
                        <a:rPr lang="en-US" sz="1200" u="none" cap="none" strike="noStrike">
                          <a:solidFill>
                            <a:srgbClr val="000000"/>
                          </a:solidFill>
                        </a:rPr>
                        <a:t>Belgium_fr</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be_fr</a:t>
                      </a:r>
                      <a:endParaRPr sz="1200" u="none" cap="none" strike="noStrike"/>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Belgium</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be</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Denmark</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dk</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Finland</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fi</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France</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fr</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4300">
                <a:tc vMerge="1"/>
                <a:tc>
                  <a:txBody>
                    <a:bodyPr/>
                    <a:lstStyle/>
                    <a:p>
                      <a:pPr indent="0" lvl="0" marL="0" marR="0" rtl="0" algn="l">
                        <a:spcBef>
                          <a:spcPts val="0"/>
                        </a:spcBef>
                        <a:spcAft>
                          <a:spcPts val="0"/>
                        </a:spcAft>
                        <a:buNone/>
                      </a:pPr>
                      <a:r>
                        <a:rPr lang="en-US" sz="1200" u="none" cap="none" strike="noStrike">
                          <a:solidFill>
                            <a:srgbClr val="000000"/>
                          </a:solidFill>
                        </a:rPr>
                        <a:t>Germany</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de</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1425">
                <a:tc vMerge="1"/>
                <a:tc>
                  <a:txBody>
                    <a:bodyPr/>
                    <a:lstStyle/>
                    <a:p>
                      <a:pPr indent="0" lvl="0" marL="0" marR="0" rtl="0" algn="l">
                        <a:spcBef>
                          <a:spcPts val="0"/>
                        </a:spcBef>
                        <a:spcAft>
                          <a:spcPts val="0"/>
                        </a:spcAft>
                        <a:buNone/>
                      </a:pPr>
                      <a:r>
                        <a:rPr lang="en-US" sz="1200" u="none" cap="none" strike="noStrike">
                          <a:solidFill>
                            <a:srgbClr val="000000"/>
                          </a:solidFill>
                        </a:rPr>
                        <a:t>Italy</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it</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49125">
                <a:tc vMerge="1"/>
                <a:tc>
                  <a:txBody>
                    <a:bodyPr/>
                    <a:lstStyle/>
                    <a:p>
                      <a:pPr indent="0" lvl="0" marL="0" marR="0" rtl="0" algn="l">
                        <a:spcBef>
                          <a:spcPts val="0"/>
                        </a:spcBef>
                        <a:spcAft>
                          <a:spcPts val="0"/>
                        </a:spcAft>
                        <a:buNone/>
                      </a:pPr>
                      <a:r>
                        <a:rPr lang="en-US" sz="1200" u="none" cap="none" strike="noStrike">
                          <a:solidFill>
                            <a:srgbClr val="000000"/>
                          </a:solidFill>
                        </a:rPr>
                        <a:t>Netherlands</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nl</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Norway</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no</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Poland</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pl</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Spain</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es</a:t>
                      </a:r>
                      <a:endParaRPr sz="1200" u="none" cap="none" strike="noStrike"/>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Sweden</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se</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4300">
                <a:tc vMerge="1"/>
                <a:tc>
                  <a:txBody>
                    <a:bodyPr/>
                    <a:lstStyle/>
                    <a:p>
                      <a:pPr indent="0" lvl="0" marL="0" marR="0" rtl="0" algn="l">
                        <a:spcBef>
                          <a:spcPts val="0"/>
                        </a:spcBef>
                        <a:spcAft>
                          <a:spcPts val="0"/>
                        </a:spcAft>
                        <a:buNone/>
                      </a:pPr>
                      <a:r>
                        <a:rPr lang="en-US" sz="1200" u="none" cap="none" strike="noStrike">
                          <a:solidFill>
                            <a:srgbClr val="000000"/>
                          </a:solidFill>
                        </a:rPr>
                        <a:t>Switzerland</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ch</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1425">
                <a:tc vMerge="1"/>
                <a:tc>
                  <a:txBody>
                    <a:bodyPr/>
                    <a:lstStyle/>
                    <a:p>
                      <a:pPr indent="0" lvl="0" marL="0" marR="0" rtl="0" algn="l">
                        <a:spcBef>
                          <a:spcPts val="0"/>
                        </a:spcBef>
                        <a:spcAft>
                          <a:spcPts val="0"/>
                        </a:spcAft>
                        <a:buNone/>
                      </a:pPr>
                      <a:r>
                        <a:rPr lang="en-US" sz="1200" u="none" cap="none" strike="noStrike">
                          <a:solidFill>
                            <a:srgbClr val="000000"/>
                          </a:solidFill>
                        </a:rPr>
                        <a:t>UK</a:t>
                      </a:r>
                      <a:endParaRPr/>
                    </a:p>
                  </a:txBody>
                  <a:tcPr marT="0" marB="0" marR="4575" marL="4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uk</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42875">
                <a:tc vMerge="1"/>
                <a:tc>
                  <a:txBody>
                    <a:bodyPr/>
                    <a:lstStyle/>
                    <a:p>
                      <a:pPr indent="0" lvl="0" marL="0" marR="0" rtl="0" algn="l">
                        <a:spcBef>
                          <a:spcPts val="0"/>
                        </a:spcBef>
                        <a:spcAft>
                          <a:spcPts val="0"/>
                        </a:spcAft>
                        <a:buNone/>
                      </a:pPr>
                      <a:r>
                        <a:rPr lang="en-US" sz="1200" u="none" cap="none" strike="noStrike">
                          <a:solidFill>
                            <a:srgbClr val="000000"/>
                          </a:solidFill>
                        </a:rPr>
                        <a:t>Ireland</a:t>
                      </a:r>
                      <a:endParaRPr/>
                    </a:p>
                  </a:txBody>
                  <a:tcPr marT="0" marB="0" marR="4575" marL="4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ie</a:t>
                      </a:r>
                      <a:endParaRPr sz="1200" u="none" cap="none" strike="noStrike"/>
                    </a:p>
                  </a:txBody>
                  <a:tcPr marT="0" marB="0" marR="4575" marL="4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238" name="Google Shape;238;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r>
              <a:rPr lang="en-US"/>
              <a:t>  /  73</a:t>
            </a:r>
            <a:endParaRPr/>
          </a:p>
        </p:txBody>
      </p:sp>
      <p:graphicFrame>
        <p:nvGraphicFramePr>
          <p:cNvPr id="239" name="Google Shape;239;p18"/>
          <p:cNvGraphicFramePr/>
          <p:nvPr/>
        </p:nvGraphicFramePr>
        <p:xfrm>
          <a:off x="4053498" y="1014882"/>
          <a:ext cx="3000000" cy="3000000"/>
        </p:xfrm>
        <a:graphic>
          <a:graphicData uri="http://schemas.openxmlformats.org/drawingml/2006/table">
            <a:tbl>
              <a:tblPr>
                <a:noFill/>
                <a:tableStyleId>{5C8ECBEA-1B2C-4C3D-8566-3634B0E999ED}</a:tableStyleId>
              </a:tblPr>
              <a:tblGrid>
                <a:gridCol w="760000"/>
                <a:gridCol w="1426875"/>
                <a:gridCol w="1376625"/>
              </a:tblGrid>
              <a:tr h="168475">
                <a:tc>
                  <a:txBody>
                    <a:bodyPr/>
                    <a:lstStyle/>
                    <a:p>
                      <a:pPr indent="0" lvl="0" marL="0" marR="0" rtl="0" algn="l">
                        <a:spcBef>
                          <a:spcPts val="0"/>
                        </a:spcBef>
                        <a:spcAft>
                          <a:spcPts val="0"/>
                        </a:spcAft>
                        <a:buNone/>
                      </a:pPr>
                      <a:r>
                        <a:rPr b="1" lang="en-US" sz="1300" u="none" cap="none" strike="noStrike"/>
                        <a:t>Region</a:t>
                      </a:r>
                      <a:endParaRPr/>
                    </a:p>
                  </a:txBody>
                  <a:tcPr marT="0" marB="0" marR="14050" marL="1405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300" u="none" cap="none" strike="noStrike"/>
                        <a:t>Country</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300" u="none" cap="none" strike="noStrike"/>
                        <a:t>Site</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rowSpan="6">
                  <a:txBody>
                    <a:bodyPr/>
                    <a:lstStyle/>
                    <a:p>
                      <a:pPr indent="0" lvl="0" marL="0" marR="0" rtl="0" algn="l">
                        <a:spcBef>
                          <a:spcPts val="0"/>
                        </a:spcBef>
                        <a:spcAft>
                          <a:spcPts val="0"/>
                        </a:spcAft>
                        <a:buNone/>
                      </a:pPr>
                      <a:r>
                        <a:rPr lang="en-US" sz="1300" u="none" cap="none" strike="noStrike"/>
                        <a:t>LATAM</a:t>
                      </a:r>
                      <a:endParaRPr/>
                    </a:p>
                  </a:txBody>
                  <a:tcPr marT="0" marB="0" marR="14050" marL="1405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Colombia</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co</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Panama</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latin</a:t>
                      </a:r>
                      <a:endParaRPr sz="1300" u="none" cap="none" strike="noStrike"/>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Peru</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pe</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Chile</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cl</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Brazil</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br</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Mexico</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mx</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rowSpan="9">
                  <a:txBody>
                    <a:bodyPr/>
                    <a:lstStyle/>
                    <a:p>
                      <a:pPr indent="0" lvl="0" marL="0" marR="0" rtl="0" algn="l">
                        <a:spcBef>
                          <a:spcPts val="0"/>
                        </a:spcBef>
                        <a:spcAft>
                          <a:spcPts val="0"/>
                        </a:spcAft>
                        <a:buNone/>
                      </a:pPr>
                      <a:r>
                        <a:rPr lang="en-US" sz="1300" u="none" cap="none" strike="noStrike"/>
                        <a:t>MENA</a:t>
                      </a:r>
                      <a:endParaRPr/>
                    </a:p>
                  </a:txBody>
                  <a:tcPr marT="0" marB="0" marR="14050" marL="1405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Egypt</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eg</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Pakistan</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pk</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Saudi Arabia</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sa</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Saudi Arabia_en</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sa_en</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Israel</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il</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Levant</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levant</a:t>
                      </a:r>
                      <a:endParaRPr sz="1300" u="none" cap="none" strike="noStrike"/>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Turkey</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tr</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UAE</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ae</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UAE_ar</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ae_ar</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rowSpan="3">
                  <a:txBody>
                    <a:bodyPr/>
                    <a:lstStyle/>
                    <a:p>
                      <a:pPr indent="0" lvl="0" marL="0" marR="0" rtl="0" algn="l">
                        <a:spcBef>
                          <a:spcPts val="0"/>
                        </a:spcBef>
                        <a:spcAft>
                          <a:spcPts val="0"/>
                        </a:spcAft>
                        <a:buNone/>
                      </a:pPr>
                      <a:r>
                        <a:rPr lang="en-US" sz="1300" u="none" cap="none" strike="noStrike"/>
                        <a:t>CIS</a:t>
                      </a:r>
                      <a:endParaRPr/>
                    </a:p>
                  </a:txBody>
                  <a:tcPr marT="0" marB="0" marR="14050" marL="1405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Kazakhstan</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kz_ru</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Ukraine</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ua</a:t>
                      </a:r>
                      <a:endParaRPr/>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8475">
                <a:tc vMerge="1"/>
                <a:tc>
                  <a:txBody>
                    <a:bodyPr/>
                    <a:lstStyle/>
                    <a:p>
                      <a:pPr indent="0" lvl="0" marL="0" marR="0" rtl="0" algn="l">
                        <a:spcBef>
                          <a:spcPts val="0"/>
                        </a:spcBef>
                        <a:spcAft>
                          <a:spcPts val="0"/>
                        </a:spcAft>
                        <a:buNone/>
                      </a:pPr>
                      <a:r>
                        <a:rPr lang="en-US" sz="1300" u="none" cap="none" strike="noStrike">
                          <a:solidFill>
                            <a:srgbClr val="000000"/>
                          </a:solidFill>
                        </a:rPr>
                        <a:t>Russia</a:t>
                      </a:r>
                      <a:endParaRPr/>
                    </a:p>
                  </a:txBody>
                  <a:tcPr marT="0" marB="0" marR="14050" marL="140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ru</a:t>
                      </a:r>
                      <a:endParaRPr sz="1300" u="none" cap="none" strike="noStrike"/>
                    </a:p>
                  </a:txBody>
                  <a:tcPr marT="0" marB="0" marR="14050" marL="1405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240" name="Google Shape;240;p18"/>
          <p:cNvGraphicFramePr/>
          <p:nvPr/>
        </p:nvGraphicFramePr>
        <p:xfrm>
          <a:off x="7942542" y="1014883"/>
          <a:ext cx="3000000" cy="3000000"/>
        </p:xfrm>
        <a:graphic>
          <a:graphicData uri="http://schemas.openxmlformats.org/drawingml/2006/table">
            <a:tbl>
              <a:tblPr>
                <a:noFill/>
                <a:tableStyleId>{5C8ECBEA-1B2C-4C3D-8566-3634B0E999ED}</a:tableStyleId>
              </a:tblPr>
              <a:tblGrid>
                <a:gridCol w="1175025"/>
                <a:gridCol w="1547450"/>
                <a:gridCol w="1286200"/>
              </a:tblGrid>
              <a:tr h="228275">
                <a:tc>
                  <a:txBody>
                    <a:bodyPr/>
                    <a:lstStyle/>
                    <a:p>
                      <a:pPr indent="0" lvl="0" marL="0" marR="0" rtl="0" algn="l">
                        <a:spcBef>
                          <a:spcPts val="0"/>
                        </a:spcBef>
                        <a:spcAft>
                          <a:spcPts val="0"/>
                        </a:spcAft>
                        <a:buNone/>
                      </a:pPr>
                      <a:r>
                        <a:rPr b="1" lang="en-US" sz="1300" u="none" cap="none" strike="noStrike"/>
                        <a:t>Region</a:t>
                      </a:r>
                      <a:endParaRPr/>
                    </a:p>
                  </a:txBody>
                  <a:tcPr marT="0" marB="0" marR="16075" marL="160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300" u="none" cap="none" strike="noStrike"/>
                        <a:t>Country</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300" u="none" cap="none" strike="noStrike"/>
                        <a:t>Site</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rowSpan="10">
                  <a:txBody>
                    <a:bodyPr/>
                    <a:lstStyle/>
                    <a:p>
                      <a:pPr indent="0" lvl="0" marL="0" marR="0" rtl="0" algn="l">
                        <a:spcBef>
                          <a:spcPts val="0"/>
                        </a:spcBef>
                        <a:spcAft>
                          <a:spcPts val="0"/>
                        </a:spcAft>
                        <a:buNone/>
                      </a:pPr>
                      <a:r>
                        <a:rPr lang="en-US" sz="1300" u="none" cap="none" strike="noStrike"/>
                        <a:t>SEA &amp; SWA</a:t>
                      </a:r>
                      <a:endParaRPr/>
                    </a:p>
                  </a:txBody>
                  <a:tcPr marT="0" marB="0" marR="16075" marL="160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Myanmar</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mm</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India</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in</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Australia</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au</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Indonesia</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id</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Malaysia</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my</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New Zealand</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nz</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Philippines</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ph</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Singapore</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sg</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Thailand</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th</a:t>
                      </a:r>
                      <a:endParaRPr sz="1300" u="none" cap="none" strike="noStrike"/>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Vietnam</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vn</a:t>
                      </a:r>
                      <a:endParaRPr sz="1300" u="none" cap="none" strike="noStrike"/>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rowSpan="3">
                  <a:txBody>
                    <a:bodyPr/>
                    <a:lstStyle/>
                    <a:p>
                      <a:pPr indent="0" lvl="0" marL="0" marR="0" rtl="0" algn="l">
                        <a:spcBef>
                          <a:spcPts val="0"/>
                        </a:spcBef>
                        <a:spcAft>
                          <a:spcPts val="0"/>
                        </a:spcAft>
                        <a:buNone/>
                      </a:pPr>
                      <a:r>
                        <a:rPr lang="en-US" sz="1300" u="none" cap="none" strike="noStrike"/>
                        <a:t>N.AMERICA</a:t>
                      </a:r>
                      <a:endParaRPr/>
                    </a:p>
                  </a:txBody>
                  <a:tcPr marT="0" marB="0" marR="16075" marL="160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Canada</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ca</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Canada_fr</a:t>
                      </a:r>
                      <a:endParaRPr sz="1300" u="none" cap="none" strike="noStrike">
                        <a:solidFill>
                          <a:srgbClr val="000000"/>
                        </a:solidFill>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ca_fr</a:t>
                      </a:r>
                      <a:endParaRPr sz="1300" u="none" cap="none" strike="noStrike">
                        <a:solidFill>
                          <a:srgbClr val="000000"/>
                        </a:solidFill>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USA</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us</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rowSpan="5">
                  <a:txBody>
                    <a:bodyPr/>
                    <a:lstStyle/>
                    <a:p>
                      <a:pPr indent="0" lvl="0" marL="0" marR="0" rtl="0" algn="l">
                        <a:spcBef>
                          <a:spcPts val="0"/>
                        </a:spcBef>
                        <a:spcAft>
                          <a:spcPts val="0"/>
                        </a:spcAft>
                        <a:buNone/>
                      </a:pPr>
                      <a:r>
                        <a:rPr lang="en-US" sz="1300" u="none" cap="none" strike="noStrike"/>
                        <a:t>EA</a:t>
                      </a:r>
                      <a:endParaRPr/>
                    </a:p>
                  </a:txBody>
                  <a:tcPr marT="0" marB="0" marR="16075" marL="160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Korea</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sec</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China</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cn</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Hong Kong</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hk</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Hong Kong</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hk_en</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solidFill>
                            <a:srgbClr val="000000"/>
                          </a:solidFill>
                        </a:rPr>
                        <a:t>Taiwan</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solidFill>
                            <a:srgbClr val="000000"/>
                          </a:solidFill>
                        </a:rPr>
                        <a:t>tw</a:t>
                      </a:r>
                      <a:endParaRPr/>
                    </a:p>
                  </a:txBody>
                  <a:tcPr marT="0" marB="0" marR="16075" marL="16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rowSpan="2">
                  <a:txBody>
                    <a:bodyPr/>
                    <a:lstStyle/>
                    <a:p>
                      <a:pPr indent="0" lvl="0" marL="0" marR="0" rtl="0" algn="l">
                        <a:spcBef>
                          <a:spcPts val="0"/>
                        </a:spcBef>
                        <a:spcAft>
                          <a:spcPts val="0"/>
                        </a:spcAft>
                        <a:buNone/>
                      </a:pPr>
                      <a:r>
                        <a:rPr lang="en-US" sz="1300" u="none" cap="none" strike="noStrike"/>
                        <a:t>AFRICA</a:t>
                      </a:r>
                      <a:endParaRPr/>
                    </a:p>
                  </a:txBody>
                  <a:tcPr marT="0" marB="0" marR="16075" marL="160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North Africa</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n_africa</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92925">
                <a:tc vMerge="1"/>
                <a:tc>
                  <a:txBody>
                    <a:bodyPr/>
                    <a:lstStyle/>
                    <a:p>
                      <a:pPr indent="0" lvl="0" marL="0" marR="0" rtl="0" algn="l">
                        <a:spcBef>
                          <a:spcPts val="0"/>
                        </a:spcBef>
                        <a:spcAft>
                          <a:spcPts val="0"/>
                        </a:spcAft>
                        <a:buNone/>
                      </a:pPr>
                      <a:r>
                        <a:rPr lang="en-US" sz="1300" u="none" cap="none" strike="noStrike"/>
                        <a:t>South Africa</a:t>
                      </a:r>
                      <a:endParaRPr/>
                    </a:p>
                  </a:txBody>
                  <a:tcPr marT="0" marB="0" marR="16075" marL="160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u="none" cap="none" strike="noStrike"/>
                        <a:t>za</a:t>
                      </a:r>
                      <a:endParaRPr sz="1300" u="none" cap="none" strike="noStrike"/>
                    </a:p>
                  </a:txBody>
                  <a:tcPr marT="0" marB="0" marR="16075" marL="160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1937174" y="1245393"/>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a:t>HYBRIS TESTING</a:t>
            </a:r>
            <a:endParaRPr/>
          </a:p>
        </p:txBody>
      </p:sp>
      <p:sp>
        <p:nvSpPr>
          <p:cNvPr id="246" name="Google Shape;246;p19"/>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
        <p:nvSpPr>
          <p:cNvPr id="247" name="Google Shape;247;p19"/>
          <p:cNvSpPr txBox="1"/>
          <p:nvPr/>
        </p:nvSpPr>
        <p:spPr>
          <a:xfrm>
            <a:off x="8442960" y="2061241"/>
            <a:ext cx="1137920" cy="1807464"/>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SzPts val="8000"/>
              <a:buFont typeface="Rockwell"/>
              <a:buNone/>
            </a:pPr>
            <a:r>
              <a:rPr b="0" lang="en-US" sz="8000" cap="none">
                <a:latin typeface="Rockwell"/>
                <a:ea typeface="Rockwell"/>
                <a:cs typeface="Rockwell"/>
                <a:sym typeface="Rockwell"/>
              </a:rPr>
              <a:t>1</a:t>
            </a:r>
            <a:endParaRPr b="0" sz="8000" cap="none">
              <a:latin typeface="Rockwell"/>
              <a:ea typeface="Rockwell"/>
              <a:cs typeface="Rockwell"/>
              <a:sym typeface="Rockwe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838200" y="0"/>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Rockwell"/>
              <a:buNone/>
            </a:pPr>
            <a:r>
              <a:rPr lang="en-US">
                <a:solidFill>
                  <a:srgbClr val="0070C0"/>
                </a:solidFill>
              </a:rPr>
              <a:t>SERVER</a:t>
            </a:r>
            <a:endParaRPr>
              <a:solidFill>
                <a:srgbClr val="0070C0"/>
              </a:solidFill>
            </a:endParaRPr>
          </a:p>
        </p:txBody>
      </p:sp>
      <p:sp>
        <p:nvSpPr>
          <p:cNvPr id="253" name="Google Shape;253;p20"/>
          <p:cNvSpPr txBox="1"/>
          <p:nvPr/>
        </p:nvSpPr>
        <p:spPr>
          <a:xfrm>
            <a:off x="838200" y="1096116"/>
            <a:ext cx="10515600" cy="1286100"/>
          </a:xfrm>
          <a:prstGeom prst="rect">
            <a:avLst/>
          </a:prstGeom>
          <a:noFill/>
          <a:ln>
            <a:noFill/>
          </a:ln>
        </p:spPr>
        <p:txBody>
          <a:bodyPr anchorCtr="0" anchor="t" bIns="45700" lIns="91425" spcFirstLastPara="1" rIns="91425" wrap="square" tIns="45700">
            <a:normAutofit fontScale="55000" lnSpcReduction="10000"/>
          </a:bodyPr>
          <a:lstStyle/>
          <a:p>
            <a:pPr indent="0" lvl="0" marL="0" marR="0" rtl="0" algn="l">
              <a:lnSpc>
                <a:spcPct val="90000"/>
              </a:lnSpc>
              <a:spcBef>
                <a:spcPts val="0"/>
              </a:spcBef>
              <a:spcAft>
                <a:spcPts val="0"/>
              </a:spcAft>
              <a:buClr>
                <a:schemeClr val="dk1"/>
              </a:buClr>
              <a:buSzPct val="100000"/>
              <a:buFont typeface="Arial"/>
              <a:buNone/>
            </a:pPr>
            <a:r>
              <a:rPr lang="en-US" sz="2800">
                <a:solidFill>
                  <a:schemeClr val="dk1"/>
                </a:solidFill>
                <a:latin typeface="Rockwell"/>
                <a:ea typeface="Rockwell"/>
                <a:cs typeface="Rockwell"/>
                <a:sym typeface="Rockwell"/>
              </a:rPr>
              <a:t>STG, </a:t>
            </a:r>
            <a:r>
              <a:rPr b="1" lang="en-US" sz="2800">
                <a:solidFill>
                  <a:srgbClr val="FF0000"/>
                </a:solidFill>
                <a:latin typeface="Rockwell"/>
                <a:ea typeface="Rockwell"/>
                <a:cs typeface="Rockwell"/>
                <a:sym typeface="Rockwell"/>
              </a:rPr>
              <a:t>STG2</a:t>
            </a:r>
            <a:r>
              <a:rPr b="1" lang="en-US" sz="2800">
                <a:solidFill>
                  <a:schemeClr val="dk1"/>
                </a:solidFill>
                <a:latin typeface="Rockwell"/>
                <a:ea typeface="Rockwell"/>
                <a:cs typeface="Rockwell"/>
                <a:sym typeface="Rockwell"/>
              </a:rPr>
              <a:t>,</a:t>
            </a:r>
            <a:r>
              <a:rPr lang="en-US" sz="2800">
                <a:solidFill>
                  <a:schemeClr val="dk1"/>
                </a:solidFill>
                <a:latin typeface="Rockwell"/>
                <a:ea typeface="Rockwell"/>
                <a:cs typeface="Rockwell"/>
                <a:sym typeface="Rockwell"/>
              </a:rPr>
              <a:t> STG3, STG4,STG5,STG6,STG7,STG8. </a:t>
            </a:r>
            <a:endParaRPr/>
          </a:p>
          <a:p>
            <a:pPr indent="0" lvl="0" marL="0" marR="0" rtl="0" algn="l">
              <a:lnSpc>
                <a:spcPct val="90000"/>
              </a:lnSpc>
              <a:spcBef>
                <a:spcPts val="1000"/>
              </a:spcBef>
              <a:spcAft>
                <a:spcPts val="0"/>
              </a:spcAft>
              <a:buClr>
                <a:schemeClr val="dk1"/>
              </a:buClr>
              <a:buSzPct val="100000"/>
              <a:buFont typeface="Arial"/>
              <a:buNone/>
            </a:pPr>
            <a:r>
              <a:rPr lang="en-US" sz="2800" u="sng">
                <a:solidFill>
                  <a:schemeClr val="dk1"/>
                </a:solidFill>
                <a:latin typeface="Rockwell"/>
                <a:ea typeface="Rockwell"/>
                <a:cs typeface="Rockwell"/>
                <a:sym typeface="Rockwell"/>
                <a:hlinkClick r:id="rId3">
                  <a:extLst>
                    <a:ext uri="{A12FA001-AC4F-418D-AE19-62706E023703}">
                      <ahyp:hlinkClr val="tx"/>
                    </a:ext>
                  </a:extLst>
                </a:hlinkClick>
              </a:rPr>
              <a:t>Ex: </a:t>
            </a:r>
            <a:endParaRPr/>
          </a:p>
          <a:p>
            <a:pPr indent="0" lvl="0" marL="0" marR="0" rtl="0" algn="l">
              <a:lnSpc>
                <a:spcPct val="90000"/>
              </a:lnSpc>
              <a:spcBef>
                <a:spcPts val="1000"/>
              </a:spcBef>
              <a:spcAft>
                <a:spcPts val="0"/>
              </a:spcAft>
              <a:buClr>
                <a:schemeClr val="dk1"/>
              </a:buClr>
              <a:buSzPct val="100000"/>
              <a:buFont typeface="Arial"/>
              <a:buNone/>
            </a:pPr>
            <a:r>
              <a:rPr lang="en-US" sz="2800" u="sng">
                <a:solidFill>
                  <a:schemeClr val="dk1"/>
                </a:solidFill>
                <a:latin typeface="Rockwell"/>
                <a:ea typeface="Rockwell"/>
                <a:cs typeface="Rockwell"/>
                <a:sym typeface="Rockwell"/>
                <a:hlinkClick r:id="rId4">
                  <a:extLst>
                    <a:ext uri="{A12FA001-AC4F-418D-AE19-62706E023703}">
                      <ahyp:hlinkClr val="tx"/>
                    </a:ext>
                  </a:extLst>
                </a:hlinkClick>
              </a:rPr>
              <a:t>https://backoffice.cnmzsgcaar-samsungel1-s2-public.model-t.cc.commerce.ondemand.com/backoffice/</a:t>
            </a:r>
            <a:r>
              <a:rPr lang="en-US" sz="2800">
                <a:solidFill>
                  <a:schemeClr val="dk1"/>
                </a:solidFill>
                <a:latin typeface="Rockwell"/>
                <a:ea typeface="Rockwell"/>
                <a:cs typeface="Rockwell"/>
                <a:sym typeface="Rockwell"/>
              </a:rPr>
              <a:t> </a:t>
            </a:r>
            <a:endParaRPr sz="2800">
              <a:solidFill>
                <a:schemeClr val="dk1"/>
              </a:solidFill>
              <a:latin typeface="Rockwell"/>
              <a:ea typeface="Rockwell"/>
              <a:cs typeface="Rockwell"/>
              <a:sym typeface="Rockwell"/>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Rockwell"/>
              <a:ea typeface="Rockwell"/>
              <a:cs typeface="Rockwell"/>
              <a:sym typeface="Rockwell"/>
            </a:endParaRPr>
          </a:p>
        </p:txBody>
      </p:sp>
      <p:graphicFrame>
        <p:nvGraphicFramePr>
          <p:cNvPr id="254" name="Google Shape;254;p20"/>
          <p:cNvGraphicFramePr/>
          <p:nvPr/>
        </p:nvGraphicFramePr>
        <p:xfrm>
          <a:off x="783975" y="2225590"/>
          <a:ext cx="3000000" cy="3000000"/>
        </p:xfrm>
        <a:graphic>
          <a:graphicData uri="http://schemas.openxmlformats.org/drawingml/2006/table">
            <a:tbl>
              <a:tblPr bandRow="1" firstRow="1">
                <a:noFill/>
                <a:tableStyleId>{0DB528FA-CB0C-48CA-B070-A3FC2FFD48E5}</a:tableStyleId>
              </a:tblPr>
              <a:tblGrid>
                <a:gridCol w="1516800"/>
                <a:gridCol w="3741000"/>
                <a:gridCol w="2628900"/>
                <a:gridCol w="2628900"/>
              </a:tblGrid>
              <a:tr h="316375">
                <a:tc>
                  <a:txBody>
                    <a:bodyPr/>
                    <a:lstStyle/>
                    <a:p>
                      <a:pPr indent="0" lvl="0" marL="0" marR="0" rtl="0" algn="l">
                        <a:lnSpc>
                          <a:spcPct val="100000"/>
                        </a:lnSpc>
                        <a:spcBef>
                          <a:spcPts val="0"/>
                        </a:spcBef>
                        <a:spcAft>
                          <a:spcPts val="0"/>
                        </a:spcAft>
                        <a:buClr>
                          <a:schemeClr val="dk1"/>
                        </a:buClr>
                        <a:buSzPts val="1800"/>
                        <a:buFont typeface="Rockwell"/>
                        <a:buNone/>
                      </a:pPr>
                      <a:r>
                        <a:rPr lang="en-US" sz="1800" u="none" cap="none" strike="noStrike"/>
                        <a:t>Server</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u="none" cap="none" strike="noStrike"/>
                        <a:t>Server name</a:t>
                      </a:r>
                      <a:endParaRPr sz="1800"/>
                    </a:p>
                  </a:txBody>
                  <a:tcPr marT="45725" marB="45725" marR="91450" marL="91450"/>
                </a:tc>
                <a:tc>
                  <a:txBody>
                    <a:bodyPr/>
                    <a:lstStyle/>
                    <a:p>
                      <a:pPr indent="0" lvl="0" marL="0" marR="0" rtl="0" algn="l">
                        <a:spcBef>
                          <a:spcPts val="0"/>
                        </a:spcBef>
                        <a:spcAft>
                          <a:spcPts val="0"/>
                        </a:spcAft>
                        <a:buNone/>
                      </a:pPr>
                      <a:r>
                        <a:rPr lang="en-US" sz="1800"/>
                        <a:t>Country</a:t>
                      </a:r>
                      <a:endParaRPr sz="1800"/>
                    </a:p>
                  </a:txBody>
                  <a:tcPr marT="45725" marB="45725" marR="91450" marL="91450"/>
                </a:tc>
                <a:tc>
                  <a:txBody>
                    <a:bodyPr/>
                    <a:lstStyle/>
                    <a:p>
                      <a:pPr indent="0" lvl="0" marL="0" marR="0" rtl="0" algn="l">
                        <a:spcBef>
                          <a:spcPts val="0"/>
                        </a:spcBef>
                        <a:spcAft>
                          <a:spcPts val="0"/>
                        </a:spcAft>
                        <a:buNone/>
                      </a:pPr>
                      <a:r>
                        <a:rPr lang="en-US" sz="1800"/>
                        <a:t>Data</a:t>
                      </a:r>
                      <a:r>
                        <a:rPr lang="en-US" sz="1800"/>
                        <a:t> center</a:t>
                      </a:r>
                      <a:endParaRPr sz="1800"/>
                    </a:p>
                  </a:txBody>
                  <a:tcPr marT="45725" marB="45725" marR="91450" marL="91450"/>
                </a:tc>
              </a:tr>
              <a:tr h="386850">
                <a:tc>
                  <a:txBody>
                    <a:bodyPr/>
                    <a:lstStyle/>
                    <a:p>
                      <a:pPr indent="0" lvl="0" marL="0" marR="0" rtl="0" algn="l">
                        <a:spcBef>
                          <a:spcPts val="0"/>
                        </a:spcBef>
                        <a:spcAft>
                          <a:spcPts val="0"/>
                        </a:spcAft>
                        <a:buNone/>
                      </a:pPr>
                      <a:r>
                        <a:rPr lang="en-US" sz="1800"/>
                        <a:t>AU</a:t>
                      </a:r>
                      <a:endParaRPr sz="1800"/>
                    </a:p>
                  </a:txBody>
                  <a:tcPr marT="45725" marB="45725" marR="91450" marL="91450"/>
                </a:tc>
                <a:tc>
                  <a:txBody>
                    <a:bodyPr/>
                    <a:lstStyle/>
                    <a:p>
                      <a:pPr indent="0" lvl="0" marL="0" marR="0" rtl="0" algn="l">
                        <a:spcBef>
                          <a:spcPts val="0"/>
                        </a:spcBef>
                        <a:spcAft>
                          <a:spcPts val="0"/>
                        </a:spcAft>
                        <a:buNone/>
                      </a:pPr>
                      <a:r>
                        <a:rPr lang="en-US" sz="1800"/>
                        <a:t>SMA</a:t>
                      </a:r>
                      <a:endParaRPr sz="1800"/>
                    </a:p>
                  </a:txBody>
                  <a:tcPr marT="45725" marB="45725" marR="91450" marL="91450"/>
                </a:tc>
                <a:tc>
                  <a:txBody>
                    <a:bodyPr/>
                    <a:lstStyle/>
                    <a:p>
                      <a:pPr indent="0" lvl="0" marL="0" marR="0" rtl="0" algn="l">
                        <a:spcBef>
                          <a:spcPts val="0"/>
                        </a:spcBef>
                        <a:spcAft>
                          <a:spcPts val="0"/>
                        </a:spcAft>
                        <a:buNone/>
                      </a:pPr>
                      <a:r>
                        <a:rPr lang="en-US" sz="1800"/>
                        <a:t>AU/JP</a:t>
                      </a:r>
                      <a:endParaRPr sz="1800"/>
                    </a:p>
                  </a:txBody>
                  <a:tcPr marT="45725" marB="45725" marR="91450" marL="91450"/>
                </a:tc>
                <a:tc>
                  <a:txBody>
                    <a:bodyPr/>
                    <a:lstStyle/>
                    <a:p>
                      <a:pPr indent="0" lvl="0" marL="0" marR="0" rtl="0" algn="l">
                        <a:spcBef>
                          <a:spcPts val="0"/>
                        </a:spcBef>
                        <a:spcAft>
                          <a:spcPts val="0"/>
                        </a:spcAft>
                        <a:buNone/>
                      </a:pPr>
                      <a:r>
                        <a:rPr lang="en-US" sz="1800"/>
                        <a:t>Frankfut</a:t>
                      </a:r>
                      <a:endParaRPr sz="1800"/>
                    </a:p>
                  </a:txBody>
                  <a:tcPr marT="45725" marB="45725" marR="91450" marL="91450"/>
                </a:tc>
              </a:tr>
              <a:tr h="386850">
                <a:tc>
                  <a:txBody>
                    <a:bodyPr/>
                    <a:lstStyle/>
                    <a:p>
                      <a:pPr indent="0" lvl="0" marL="0" marR="0" rtl="0" algn="l">
                        <a:spcBef>
                          <a:spcPts val="0"/>
                        </a:spcBef>
                        <a:spcAft>
                          <a:spcPts val="0"/>
                        </a:spcAft>
                        <a:buNone/>
                      </a:pPr>
                      <a:r>
                        <a:rPr lang="en-US" sz="1800"/>
                        <a:t>AU2</a:t>
                      </a:r>
                      <a:endParaRPr sz="1800"/>
                    </a:p>
                  </a:txBody>
                  <a:tcPr marT="45725" marB="45725" marR="91450" marL="91450"/>
                </a:tc>
                <a:tc>
                  <a:txBody>
                    <a:bodyPr/>
                    <a:lstStyle/>
                    <a:p>
                      <a:pPr indent="0" lvl="0" marL="0" marR="0" rtl="0" algn="l">
                        <a:spcBef>
                          <a:spcPts val="0"/>
                        </a:spcBef>
                        <a:spcAft>
                          <a:spcPts val="0"/>
                        </a:spcAft>
                        <a:buNone/>
                      </a:pPr>
                      <a:r>
                        <a:rPr lang="en-US" sz="1800"/>
                        <a:t>SMS</a:t>
                      </a:r>
                      <a:endParaRPr sz="1800"/>
                    </a:p>
                  </a:txBody>
                  <a:tcPr marT="45725" marB="45725" marR="91450" marL="91450"/>
                </a:tc>
                <a:tc>
                  <a:txBody>
                    <a:bodyPr/>
                    <a:lstStyle/>
                    <a:p>
                      <a:pPr indent="0" lvl="0" marL="0" marR="0" rtl="0" algn="l">
                        <a:spcBef>
                          <a:spcPts val="0"/>
                        </a:spcBef>
                        <a:spcAft>
                          <a:spcPts val="0"/>
                        </a:spcAft>
                        <a:buNone/>
                      </a:pPr>
                      <a:r>
                        <a:rPr lang="en-US" sz="1800"/>
                        <a:t>VN,TW,</a:t>
                      </a:r>
                      <a:r>
                        <a:rPr lang="en-US" sz="1800"/>
                        <a:t> NZ, TH, MY,SG,HK,ID,PH</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Frankfut</a:t>
                      </a:r>
                      <a:endParaRPr sz="1800"/>
                    </a:p>
                  </a:txBody>
                  <a:tcPr marT="45725" marB="45725" marR="91450" marL="91450"/>
                </a:tc>
              </a:tr>
              <a:tr h="386850">
                <a:tc>
                  <a:txBody>
                    <a:bodyPr/>
                    <a:lstStyle/>
                    <a:p>
                      <a:pPr indent="0" lvl="0" marL="0" marR="0" rtl="0" algn="l">
                        <a:spcBef>
                          <a:spcPts val="0"/>
                        </a:spcBef>
                        <a:spcAft>
                          <a:spcPts val="0"/>
                        </a:spcAft>
                        <a:buNone/>
                      </a:pPr>
                      <a:r>
                        <a:rPr lang="en-US" sz="1800"/>
                        <a:t>EU</a:t>
                      </a:r>
                      <a:endParaRPr sz="1800"/>
                    </a:p>
                  </a:txBody>
                  <a:tcPr marT="45725" marB="45725" marR="91450" marL="91450"/>
                </a:tc>
                <a:tc>
                  <a:txBody>
                    <a:bodyPr/>
                    <a:lstStyle/>
                    <a:p>
                      <a:pPr indent="0" lvl="0" marL="0" marR="0" rtl="0" algn="l">
                        <a:spcBef>
                          <a:spcPts val="0"/>
                        </a:spcBef>
                        <a:spcAft>
                          <a:spcPts val="0"/>
                        </a:spcAft>
                        <a:buNone/>
                      </a:pPr>
                      <a:r>
                        <a:rPr lang="en-US" sz="1800"/>
                        <a:t>SMN</a:t>
                      </a:r>
                      <a:endParaRPr sz="1800"/>
                    </a:p>
                  </a:txBody>
                  <a:tcPr marT="45725" marB="45725" marR="91450" marL="91450"/>
                </a:tc>
                <a:tc>
                  <a:txBody>
                    <a:bodyPr/>
                    <a:lstStyle/>
                    <a:p>
                      <a:pPr indent="0" lvl="0" marL="0" marR="0" rtl="0" algn="l">
                        <a:spcBef>
                          <a:spcPts val="0"/>
                        </a:spcBef>
                        <a:spcAft>
                          <a:spcPts val="0"/>
                        </a:spcAft>
                        <a:buNone/>
                      </a:pPr>
                      <a:r>
                        <a:rPr lang="en-US" sz="1800"/>
                        <a:t>IT,ES,SENA(SE, DK, NO, FI), AT,PT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Frankfut</a:t>
                      </a:r>
                      <a:endParaRPr sz="1800"/>
                    </a:p>
                  </a:txBody>
                  <a:tcPr marT="45725" marB="45725" marR="91450" marL="91450"/>
                </a:tc>
              </a:tr>
              <a:tr h="386850">
                <a:tc>
                  <a:txBody>
                    <a:bodyPr/>
                    <a:lstStyle/>
                    <a:p>
                      <a:pPr indent="0" lvl="0" marL="0" marR="0" rtl="0" algn="l">
                        <a:spcBef>
                          <a:spcPts val="0"/>
                        </a:spcBef>
                        <a:spcAft>
                          <a:spcPts val="0"/>
                        </a:spcAft>
                        <a:buNone/>
                      </a:pPr>
                      <a:r>
                        <a:rPr lang="en-US" sz="1800"/>
                        <a:t>CA</a:t>
                      </a:r>
                      <a:endParaRPr sz="1800"/>
                    </a:p>
                  </a:txBody>
                  <a:tcPr marT="45725" marB="45725" marR="91450" marL="91450"/>
                </a:tc>
                <a:tc>
                  <a:txBody>
                    <a:bodyPr/>
                    <a:lstStyle/>
                    <a:p>
                      <a:pPr indent="0" lvl="0" marL="0" marR="0" rtl="0" algn="l">
                        <a:spcBef>
                          <a:spcPts val="0"/>
                        </a:spcBef>
                        <a:spcAft>
                          <a:spcPts val="0"/>
                        </a:spcAft>
                        <a:buNone/>
                      </a:pPr>
                      <a:r>
                        <a:rPr lang="en-US" sz="1800"/>
                        <a:t>SMC</a:t>
                      </a:r>
                      <a:endParaRPr sz="1800"/>
                    </a:p>
                  </a:txBody>
                  <a:tcPr marT="45725" marB="45725" marR="91450" marL="91450"/>
                </a:tc>
                <a:tc>
                  <a:txBody>
                    <a:bodyPr/>
                    <a:lstStyle/>
                    <a:p>
                      <a:pPr indent="0" lvl="0" marL="0" marR="0" rtl="0" algn="l">
                        <a:spcBef>
                          <a:spcPts val="0"/>
                        </a:spcBef>
                        <a:spcAft>
                          <a:spcPts val="0"/>
                        </a:spcAft>
                        <a:buNone/>
                      </a:pPr>
                      <a:r>
                        <a:rPr lang="en-US" sz="1800"/>
                        <a:t>CA</a:t>
                      </a:r>
                      <a:endParaRPr sz="1800"/>
                    </a:p>
                  </a:txBody>
                  <a:tcPr marT="45725" marB="45725" marR="91450" marL="91450"/>
                </a:tc>
                <a:tc>
                  <a:txBody>
                    <a:bodyPr/>
                    <a:lstStyle/>
                    <a:p>
                      <a:pPr indent="0" lvl="0" marL="0" marR="0" rtl="0" algn="l">
                        <a:spcBef>
                          <a:spcPts val="0"/>
                        </a:spcBef>
                        <a:spcAft>
                          <a:spcPts val="0"/>
                        </a:spcAft>
                        <a:buNone/>
                      </a:pPr>
                      <a:r>
                        <a:rPr lang="en-US" sz="1800"/>
                        <a:t>Boston</a:t>
                      </a:r>
                      <a:endParaRPr sz="1800"/>
                    </a:p>
                  </a:txBody>
                  <a:tcPr marT="45725" marB="45725" marR="91450" marL="91450"/>
                </a:tc>
              </a:tr>
              <a:tr h="386850">
                <a:tc>
                  <a:txBody>
                    <a:bodyPr/>
                    <a:lstStyle/>
                    <a:p>
                      <a:pPr indent="0" lvl="0" marL="0" marR="0" rtl="0" algn="l">
                        <a:spcBef>
                          <a:spcPts val="0"/>
                        </a:spcBef>
                        <a:spcAft>
                          <a:spcPts val="0"/>
                        </a:spcAft>
                        <a:buNone/>
                      </a:pPr>
                      <a:r>
                        <a:rPr lang="en-US" sz="1800"/>
                        <a:t>RU </a:t>
                      </a:r>
                      <a:endParaRPr sz="1800"/>
                    </a:p>
                  </a:txBody>
                  <a:tcPr marT="45725" marB="45725" marR="91450" marL="91450"/>
                </a:tc>
                <a:tc>
                  <a:txBody>
                    <a:bodyPr/>
                    <a:lstStyle/>
                    <a:p>
                      <a:pPr indent="0" lvl="0" marL="0" marR="0" rtl="0" algn="l">
                        <a:spcBef>
                          <a:spcPts val="0"/>
                        </a:spcBef>
                        <a:spcAft>
                          <a:spcPts val="0"/>
                        </a:spcAft>
                        <a:buNone/>
                      </a:pPr>
                      <a:r>
                        <a:rPr lang="en-US" sz="1800"/>
                        <a:t>SMR (CCV1</a:t>
                      </a:r>
                      <a:r>
                        <a:rPr lang="en-US" sz="1800"/>
                        <a:t> version)</a:t>
                      </a:r>
                      <a:endParaRPr sz="1800"/>
                    </a:p>
                  </a:txBody>
                  <a:tcPr marT="45725" marB="45725" marR="91450" marL="91450"/>
                </a:tc>
                <a:tc>
                  <a:txBody>
                    <a:bodyPr/>
                    <a:lstStyle/>
                    <a:p>
                      <a:pPr indent="0" lvl="0" marL="0" marR="0" rtl="0" algn="l">
                        <a:spcBef>
                          <a:spcPts val="0"/>
                        </a:spcBef>
                        <a:spcAft>
                          <a:spcPts val="0"/>
                        </a:spcAft>
                        <a:buNone/>
                      </a:pPr>
                      <a:r>
                        <a:rPr lang="en-US" sz="1800"/>
                        <a:t>RU</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86850">
                <a:tc>
                  <a:txBody>
                    <a:bodyPr/>
                    <a:lstStyle/>
                    <a:p>
                      <a:pPr indent="0" lvl="0" marL="0" marR="0" rtl="0" algn="l">
                        <a:spcBef>
                          <a:spcPts val="0"/>
                        </a:spcBef>
                        <a:spcAft>
                          <a:spcPts val="0"/>
                        </a:spcAft>
                        <a:buNone/>
                      </a:pPr>
                      <a:r>
                        <a:rPr lang="en-US" sz="1800"/>
                        <a:t>MENA</a:t>
                      </a:r>
                      <a:endParaRPr sz="1800"/>
                    </a:p>
                  </a:txBody>
                  <a:tcPr marT="45725" marB="45725" marR="91450" marL="91450"/>
                </a:tc>
                <a:tc>
                  <a:txBody>
                    <a:bodyPr/>
                    <a:lstStyle/>
                    <a:p>
                      <a:pPr indent="0" lvl="0" marL="0" marR="0" rtl="0" algn="l">
                        <a:spcBef>
                          <a:spcPts val="0"/>
                        </a:spcBef>
                        <a:spcAft>
                          <a:spcPts val="0"/>
                        </a:spcAft>
                        <a:buNone/>
                      </a:pPr>
                      <a:r>
                        <a:rPr lang="en-US" sz="1800"/>
                        <a:t>SMI</a:t>
                      </a:r>
                      <a:endParaRPr sz="1800"/>
                    </a:p>
                  </a:txBody>
                  <a:tcPr marT="45725" marB="45725" marR="91450" marL="91450"/>
                </a:tc>
                <a:tc>
                  <a:txBody>
                    <a:bodyPr/>
                    <a:lstStyle/>
                    <a:p>
                      <a:pPr indent="0" lvl="0" marL="0" marR="0" rtl="0" algn="l">
                        <a:spcBef>
                          <a:spcPts val="0"/>
                        </a:spcBef>
                        <a:spcAft>
                          <a:spcPts val="0"/>
                        </a:spcAft>
                        <a:buNone/>
                      </a:pPr>
                      <a:r>
                        <a:rPr lang="en-US" sz="1800"/>
                        <a:t>AE, SA,MA,JO,PK,..</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86850">
                <a:tc>
                  <a:txBody>
                    <a:bodyPr/>
                    <a:lstStyle/>
                    <a:p>
                      <a:pPr indent="0" lvl="0" marL="0" marR="0" rtl="0" algn="l">
                        <a:spcBef>
                          <a:spcPts val="0"/>
                        </a:spcBef>
                        <a:spcAft>
                          <a:spcPts val="0"/>
                        </a:spcAft>
                        <a:buNone/>
                      </a:pPr>
                      <a:r>
                        <a:rPr lang="en-US" sz="1800"/>
                        <a:t>EU2</a:t>
                      </a:r>
                      <a:endParaRPr sz="1800"/>
                    </a:p>
                  </a:txBody>
                  <a:tcPr marT="45725" marB="45725" marR="91450" marL="91450"/>
                </a:tc>
                <a:tc>
                  <a:txBody>
                    <a:bodyPr/>
                    <a:lstStyle/>
                    <a:p>
                      <a:pPr indent="0" lvl="0" marL="0" marR="0" rtl="0" algn="l">
                        <a:spcBef>
                          <a:spcPts val="0"/>
                        </a:spcBef>
                        <a:spcAft>
                          <a:spcPts val="0"/>
                        </a:spcAft>
                        <a:buNone/>
                      </a:pPr>
                      <a:r>
                        <a:rPr lang="en-US" sz="1800"/>
                        <a:t>SMN2</a:t>
                      </a:r>
                      <a:endParaRPr sz="1800"/>
                    </a:p>
                  </a:txBody>
                  <a:tcPr marT="45725" marB="45725" marR="91450" marL="91450"/>
                </a:tc>
                <a:tc>
                  <a:txBody>
                    <a:bodyPr/>
                    <a:lstStyle/>
                    <a:p>
                      <a:pPr indent="0" lvl="0" marL="0" marR="0" rtl="0" algn="l">
                        <a:spcBef>
                          <a:spcPts val="0"/>
                        </a:spcBef>
                        <a:spcAft>
                          <a:spcPts val="0"/>
                        </a:spcAft>
                        <a:buNone/>
                      </a:pPr>
                      <a:r>
                        <a:rPr lang="en-US" sz="1800"/>
                        <a:t>UK,DE,FR,BN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86850">
                <a:tc>
                  <a:txBody>
                    <a:bodyPr/>
                    <a:lstStyle/>
                    <a:p>
                      <a:pPr indent="0" lvl="0" marL="0" marR="0" rtl="0" algn="l">
                        <a:spcBef>
                          <a:spcPts val="0"/>
                        </a:spcBef>
                        <a:spcAft>
                          <a:spcPts val="0"/>
                        </a:spcAft>
                        <a:buNone/>
                      </a:pPr>
                      <a:r>
                        <a:rPr lang="en-US" sz="1800"/>
                        <a:t>EU3</a:t>
                      </a:r>
                      <a:endParaRPr sz="1800"/>
                    </a:p>
                  </a:txBody>
                  <a:tcPr marT="45725" marB="45725" marR="91450" marL="91450"/>
                </a:tc>
                <a:tc>
                  <a:txBody>
                    <a:bodyPr/>
                    <a:lstStyle/>
                    <a:p>
                      <a:pPr indent="0" lvl="0" marL="0" marR="0" rtl="0" algn="l">
                        <a:spcBef>
                          <a:spcPts val="0"/>
                        </a:spcBef>
                        <a:spcAft>
                          <a:spcPts val="0"/>
                        </a:spcAft>
                        <a:buNone/>
                      </a:pPr>
                      <a:r>
                        <a:rPr lang="en-US" sz="1800"/>
                        <a:t>SMN3</a:t>
                      </a:r>
                      <a:endParaRPr sz="1800"/>
                    </a:p>
                  </a:txBody>
                  <a:tcPr marT="45725" marB="45725" marR="91450" marL="91450"/>
                </a:tc>
                <a:tc>
                  <a:txBody>
                    <a:bodyPr/>
                    <a:lstStyle/>
                    <a:p>
                      <a:pPr indent="0" lvl="0" marL="0" marR="0" rtl="0" algn="l">
                        <a:spcBef>
                          <a:spcPts val="0"/>
                        </a:spcBef>
                        <a:spcAft>
                          <a:spcPts val="0"/>
                        </a:spcAft>
                        <a:buNone/>
                      </a:pPr>
                      <a:r>
                        <a:rPr lang="en-US" sz="1800"/>
                        <a:t>PL, CZ, SK,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86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SMB</a:t>
                      </a:r>
                      <a:endParaRPr sz="1800"/>
                    </a:p>
                  </a:txBody>
                  <a:tcPr marT="45725" marB="45725" marR="91450" marL="91450"/>
                </a:tc>
                <a:tc>
                  <a:txBody>
                    <a:bodyPr/>
                    <a:lstStyle/>
                    <a:p>
                      <a:pPr indent="0" lvl="0" marL="0" marR="0" rtl="0" algn="l">
                        <a:spcBef>
                          <a:spcPts val="0"/>
                        </a:spcBef>
                        <a:spcAft>
                          <a:spcPts val="0"/>
                        </a:spcAft>
                        <a:buNone/>
                      </a:pPr>
                      <a:r>
                        <a:rPr lang="en-US" sz="1800"/>
                        <a:t>PE,CL,CO,..</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1066798" y="293332"/>
            <a:ext cx="10058400" cy="160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Rockwell"/>
              <a:buNone/>
            </a:pPr>
            <a:r>
              <a:rPr lang="en-US">
                <a:solidFill>
                  <a:srgbClr val="0070C0"/>
                </a:solidFill>
              </a:rPr>
              <a:t>RELEASE TYPE</a:t>
            </a:r>
            <a:endParaRPr>
              <a:solidFill>
                <a:srgbClr val="0070C0"/>
              </a:solidFill>
            </a:endParaRPr>
          </a:p>
        </p:txBody>
      </p:sp>
      <p:sp>
        <p:nvSpPr>
          <p:cNvPr id="260" name="Google Shape;260;p21"/>
          <p:cNvSpPr txBox="1"/>
          <p:nvPr>
            <p:ph idx="1" type="body"/>
          </p:nvPr>
        </p:nvSpPr>
        <p:spPr>
          <a:xfrm>
            <a:off x="988273" y="1540883"/>
            <a:ext cx="10058400" cy="4050900"/>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1700"/>
              <a:buChar char="▪"/>
            </a:pPr>
            <a:r>
              <a:rPr lang="en-US"/>
              <a:t>Link: </a:t>
            </a:r>
            <a:r>
              <a:rPr lang="en-US" u="sng">
                <a:solidFill>
                  <a:schemeClr val="hlink"/>
                </a:solidFill>
                <a:hlinkClick r:id="rId3"/>
              </a:rPr>
              <a:t>https://alm.accenture.com/wiki/display/STK/05.+Enhancement+Releases</a:t>
            </a:r>
            <a:r>
              <a:rPr lang="en-US"/>
              <a:t> Maintenance regression test:- 1-2 days  Enh-61-RC-2</a:t>
            </a:r>
            <a:endParaRPr/>
          </a:p>
          <a:p>
            <a:pPr indent="0" lvl="0" marL="0" rtl="0" algn="l">
              <a:lnSpc>
                <a:spcPct val="90000"/>
              </a:lnSpc>
              <a:spcBef>
                <a:spcPts val="1200"/>
              </a:spcBef>
              <a:spcAft>
                <a:spcPts val="0"/>
              </a:spcAft>
              <a:buSzPts val="1700"/>
              <a:buNone/>
            </a:pPr>
            <a:r>
              <a:rPr lang="en-US"/>
              <a:t>	Only log Blocker, critical and important Medium issues.</a:t>
            </a:r>
            <a:endParaRPr/>
          </a:p>
          <a:p>
            <a:pPr indent="-182880" lvl="0" marL="182880" rtl="0" algn="l">
              <a:lnSpc>
                <a:spcPct val="90000"/>
              </a:lnSpc>
              <a:spcBef>
                <a:spcPts val="1200"/>
              </a:spcBef>
              <a:spcAft>
                <a:spcPts val="0"/>
              </a:spcAft>
              <a:buSzPts val="1700"/>
              <a:buChar char="▪"/>
            </a:pPr>
            <a:r>
              <a:rPr lang="en-US"/>
              <a:t>Monthly Enhancement test: Add new payment: Paypal ENH-61-RC-1</a:t>
            </a:r>
            <a:endParaRPr/>
          </a:p>
          <a:p>
            <a:pPr indent="-182880" lvl="0" marL="182880" rtl="0" algn="l">
              <a:lnSpc>
                <a:spcPct val="90000"/>
              </a:lnSpc>
              <a:spcBef>
                <a:spcPts val="1200"/>
              </a:spcBef>
              <a:spcAft>
                <a:spcPts val="0"/>
              </a:spcAft>
              <a:buSzPts val="1700"/>
              <a:buChar char="▪"/>
            </a:pPr>
            <a:r>
              <a:rPr lang="en-US"/>
              <a:t>Test case focus on:</a:t>
            </a:r>
            <a:endParaRPr/>
          </a:p>
          <a:p>
            <a:pPr indent="0" lvl="0" marL="0" rtl="0" algn="l">
              <a:lnSpc>
                <a:spcPct val="90000"/>
              </a:lnSpc>
              <a:spcBef>
                <a:spcPts val="1200"/>
              </a:spcBef>
              <a:spcAft>
                <a:spcPts val="0"/>
              </a:spcAft>
              <a:buSzPts val="1700"/>
              <a:buNone/>
            </a:pPr>
            <a:r>
              <a:rPr lang="en-US"/>
              <a:t> 	UI/UX</a:t>
            </a:r>
            <a:endParaRPr/>
          </a:p>
          <a:p>
            <a:pPr indent="0" lvl="0" marL="0" rtl="0" algn="l">
              <a:lnSpc>
                <a:spcPct val="90000"/>
              </a:lnSpc>
              <a:spcBef>
                <a:spcPts val="1200"/>
              </a:spcBef>
              <a:spcAft>
                <a:spcPts val="0"/>
              </a:spcAft>
              <a:buSzPts val="1700"/>
              <a:buNone/>
            </a:pPr>
            <a:r>
              <a:rPr lang="en-US"/>
              <a:t>	Customer journey</a:t>
            </a:r>
            <a:endParaRPr/>
          </a:p>
          <a:p>
            <a:pPr indent="0" lvl="0" marL="0" rtl="0" algn="l">
              <a:lnSpc>
                <a:spcPct val="90000"/>
              </a:lnSpc>
              <a:spcBef>
                <a:spcPts val="1200"/>
              </a:spcBef>
              <a:spcAft>
                <a:spcPts val="0"/>
              </a:spcAft>
              <a:buSzPts val="1700"/>
              <a:buNone/>
            </a:pPr>
            <a:r>
              <a:rPr lang="en-US"/>
              <a:t>	Previous enhancement</a:t>
            </a:r>
            <a:endParaRPr/>
          </a:p>
          <a:p>
            <a:pPr indent="0" lvl="0" marL="0" rtl="0" algn="l">
              <a:lnSpc>
                <a:spcPct val="90000"/>
              </a:lnSpc>
              <a:spcBef>
                <a:spcPts val="1200"/>
              </a:spcBef>
              <a:spcAft>
                <a:spcPts val="0"/>
              </a:spcAft>
              <a:buSzPts val="1700"/>
              <a:buNone/>
            </a:pPr>
            <a:r>
              <a:rPr lang="en-US"/>
              <a:t>	Critical/blocker issue of latest build</a:t>
            </a:r>
            <a:endParaRPr/>
          </a:p>
          <a:p>
            <a:pPr indent="0" lvl="0" marL="0" rtl="0" algn="l">
              <a:lnSpc>
                <a:spcPct val="90000"/>
              </a:lnSpc>
              <a:spcBef>
                <a:spcPts val="1200"/>
              </a:spcBef>
              <a:spcAft>
                <a:spcPts val="0"/>
              </a:spcAft>
              <a:buSzPts val="1700"/>
              <a:buNone/>
            </a:pPr>
            <a:r>
              <a:rPr lang="en-US"/>
              <a:t>Hot fix testing:  k thanh toán được = credit card ENH-61-RC-1-Hotfix1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idx="1" type="body"/>
          </p:nvPr>
        </p:nvSpPr>
        <p:spPr>
          <a:xfrm>
            <a:off x="1069848" y="888521"/>
            <a:ext cx="10058400" cy="5283679"/>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Internal announcement email</a:t>
            </a:r>
            <a:endParaRPr/>
          </a:p>
          <a:p>
            <a:pPr indent="-74929" lvl="0" marL="182880" rtl="0" algn="l">
              <a:lnSpc>
                <a:spcPct val="90000"/>
              </a:lnSpc>
              <a:spcBef>
                <a:spcPts val="1200"/>
              </a:spcBef>
              <a:spcAft>
                <a:spcPts val="0"/>
              </a:spcAft>
              <a:buSzPts val="1700"/>
              <a:buNone/>
            </a:pPr>
            <a:r>
              <a:t/>
            </a:r>
            <a:endParaRPr/>
          </a:p>
        </p:txBody>
      </p:sp>
      <p:pic>
        <p:nvPicPr>
          <p:cNvPr id="266" name="Google Shape;266;p22"/>
          <p:cNvPicPr preferRelativeResize="0"/>
          <p:nvPr/>
        </p:nvPicPr>
        <p:blipFill rotWithShape="1">
          <a:blip r:embed="rId3">
            <a:alphaModFix/>
          </a:blip>
          <a:srcRect b="0" l="0" r="0" t="0"/>
          <a:stretch/>
        </p:blipFill>
        <p:spPr>
          <a:xfrm>
            <a:off x="1136739" y="1521429"/>
            <a:ext cx="7946876" cy="45458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idx="1" type="body"/>
          </p:nvPr>
        </p:nvSpPr>
        <p:spPr>
          <a:xfrm>
            <a:off x="1069848" y="888521"/>
            <a:ext cx="10058400" cy="5283679"/>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Internal announcement email</a:t>
            </a:r>
            <a:endParaRPr/>
          </a:p>
          <a:p>
            <a:pPr indent="-74929" lvl="0" marL="182880" rtl="0" algn="l">
              <a:lnSpc>
                <a:spcPct val="90000"/>
              </a:lnSpc>
              <a:spcBef>
                <a:spcPts val="1200"/>
              </a:spcBef>
              <a:spcAft>
                <a:spcPts val="0"/>
              </a:spcAft>
              <a:buSzPts val="1700"/>
              <a:buNone/>
            </a:pPr>
            <a:r>
              <a:t/>
            </a:r>
            <a:endParaRPr/>
          </a:p>
        </p:txBody>
      </p:sp>
      <p:pic>
        <p:nvPicPr>
          <p:cNvPr id="272" name="Google Shape;272;p23"/>
          <p:cNvPicPr preferRelativeResize="0"/>
          <p:nvPr/>
        </p:nvPicPr>
        <p:blipFill rotWithShape="1">
          <a:blip r:embed="rId3">
            <a:alphaModFix/>
          </a:blip>
          <a:srcRect b="0" l="0" r="0" t="0"/>
          <a:stretch/>
        </p:blipFill>
        <p:spPr>
          <a:xfrm>
            <a:off x="1170350" y="1388000"/>
            <a:ext cx="9207777" cy="4810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838200" y="163085"/>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Rockwell"/>
              <a:buNone/>
            </a:pPr>
            <a:r>
              <a:rPr lang="en-US">
                <a:solidFill>
                  <a:srgbClr val="0070C0"/>
                </a:solidFill>
              </a:rPr>
              <a:t>MONTHLY REGRESSION TEST</a:t>
            </a:r>
            <a:endParaRPr>
              <a:solidFill>
                <a:srgbClr val="0070C0"/>
              </a:solidFill>
            </a:endParaRPr>
          </a:p>
        </p:txBody>
      </p:sp>
      <p:sp>
        <p:nvSpPr>
          <p:cNvPr id="278" name="Google Shape;278;p24"/>
          <p:cNvSpPr txBox="1"/>
          <p:nvPr>
            <p:ph idx="1" type="body"/>
          </p:nvPr>
        </p:nvSpPr>
        <p:spPr>
          <a:xfrm>
            <a:off x="838200" y="1376623"/>
            <a:ext cx="10515600" cy="4912033"/>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u="sng">
                <a:solidFill>
                  <a:schemeClr val="hlink"/>
                </a:solidFill>
                <a:hlinkClick r:id="rId3"/>
              </a:rPr>
              <a:t>https://docs.google.com/spreadsheets/d/1aJdOglcyu8G3xJfzlGADZ06gWyH1HiQsD0YCxEEtfXM/edit#gid=1079490910</a:t>
            </a:r>
            <a:endParaRPr/>
          </a:p>
          <a:p>
            <a:pPr indent="-182880" lvl="0" marL="182880" rtl="0" algn="l">
              <a:lnSpc>
                <a:spcPct val="90000"/>
              </a:lnSpc>
              <a:spcBef>
                <a:spcPts val="1200"/>
              </a:spcBef>
              <a:spcAft>
                <a:spcPts val="0"/>
              </a:spcAft>
              <a:buSzPts val="1700"/>
              <a:buChar char="▪"/>
            </a:pPr>
            <a:r>
              <a:rPr lang="en-US"/>
              <a:t>How to create test case:</a:t>
            </a:r>
            <a:endParaRPr/>
          </a:p>
          <a:p>
            <a:pPr indent="0" lvl="0" marL="0" rtl="0" algn="l">
              <a:lnSpc>
                <a:spcPct val="90000"/>
              </a:lnSpc>
              <a:spcBef>
                <a:spcPts val="1200"/>
              </a:spcBef>
              <a:spcAft>
                <a:spcPts val="0"/>
              </a:spcAft>
              <a:buSzPts val="1700"/>
              <a:buNone/>
            </a:pPr>
            <a:r>
              <a:rPr lang="en-US"/>
              <a:t>+ Choose test case of main business flows: Log in, PLP, PDP, Order placement,…</a:t>
            </a:r>
            <a:endParaRPr/>
          </a:p>
          <a:p>
            <a:pPr indent="0" lvl="0" marL="0" rtl="0" algn="l">
              <a:lnSpc>
                <a:spcPct val="90000"/>
              </a:lnSpc>
              <a:spcBef>
                <a:spcPts val="1200"/>
              </a:spcBef>
              <a:spcAft>
                <a:spcPts val="0"/>
              </a:spcAft>
              <a:buSzPts val="1700"/>
              <a:buNone/>
            </a:pPr>
            <a:r>
              <a:rPr lang="en-US"/>
              <a:t>+ Add test cases of enhancement release of Last month</a:t>
            </a:r>
            <a:endParaRPr/>
          </a:p>
          <a:p>
            <a:pPr indent="0" lvl="0" marL="0" rtl="0" algn="l">
              <a:lnSpc>
                <a:spcPct val="90000"/>
              </a:lnSpc>
              <a:spcBef>
                <a:spcPts val="1200"/>
              </a:spcBef>
              <a:spcAft>
                <a:spcPts val="0"/>
              </a:spcAft>
              <a:buSzPts val="1700"/>
              <a:buNone/>
            </a:pPr>
            <a:r>
              <a:rPr lang="en-US"/>
              <a:t>+ Add test cases for impact of current ENH</a:t>
            </a:r>
            <a:endParaRPr/>
          </a:p>
          <a:p>
            <a:pPr indent="0" lvl="0" marL="0" rtl="0" algn="l">
              <a:lnSpc>
                <a:spcPct val="90000"/>
              </a:lnSpc>
              <a:spcBef>
                <a:spcPts val="1200"/>
              </a:spcBef>
              <a:spcAft>
                <a:spcPts val="0"/>
              </a:spcAft>
              <a:buSzPts val="1700"/>
              <a:buNone/>
            </a:pPr>
            <a:r>
              <a:t/>
            </a:r>
            <a:endParaRPr/>
          </a:p>
        </p:txBody>
      </p:sp>
      <p:pic>
        <p:nvPicPr>
          <p:cNvPr id="279" name="Google Shape;279;p24"/>
          <p:cNvPicPr preferRelativeResize="0"/>
          <p:nvPr/>
        </p:nvPicPr>
        <p:blipFill rotWithShape="1">
          <a:blip r:embed="rId4">
            <a:alphaModFix/>
          </a:blip>
          <a:srcRect b="0" l="0" r="0" t="0"/>
          <a:stretch/>
        </p:blipFill>
        <p:spPr>
          <a:xfrm>
            <a:off x="7444101" y="3204750"/>
            <a:ext cx="3452500" cy="3005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5400"/>
              <a:buFont typeface="Rockwell"/>
              <a:buNone/>
            </a:pPr>
            <a:r>
              <a:rPr lang="en-US">
                <a:solidFill>
                  <a:srgbClr val="0066FF"/>
                </a:solidFill>
              </a:rPr>
              <a:t>TABLE OF CONTENT</a:t>
            </a:r>
            <a:endParaRPr>
              <a:solidFill>
                <a:srgbClr val="0066FF"/>
              </a:solidFill>
            </a:endParaRPr>
          </a:p>
        </p:txBody>
      </p:sp>
      <p:sp>
        <p:nvSpPr>
          <p:cNvPr id="144" name="Google Shape;144;p2"/>
          <p:cNvSpPr txBox="1"/>
          <p:nvPr>
            <p:ph idx="1" type="body"/>
          </p:nvPr>
        </p:nvSpPr>
        <p:spPr>
          <a:xfrm>
            <a:off x="1181608" y="2093976"/>
            <a:ext cx="10058400" cy="411886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40"/>
              <a:buNone/>
            </a:pPr>
            <a:r>
              <a:rPr lang="en-US" sz="2400"/>
              <a:t>I. TRAINING SCHEDULE</a:t>
            </a:r>
            <a:endParaRPr/>
          </a:p>
          <a:p>
            <a:pPr indent="0" lvl="0" marL="0" rtl="0" algn="l">
              <a:lnSpc>
                <a:spcPct val="150000"/>
              </a:lnSpc>
              <a:spcBef>
                <a:spcPts val="1200"/>
              </a:spcBef>
              <a:spcAft>
                <a:spcPts val="0"/>
              </a:spcAft>
              <a:buSzPts val="2040"/>
              <a:buNone/>
            </a:pPr>
            <a:r>
              <a:rPr lang="en-US" sz="2400"/>
              <a:t>II. COMPANY INTRODUCTION</a:t>
            </a:r>
            <a:endParaRPr/>
          </a:p>
          <a:p>
            <a:pPr indent="0" lvl="0" marL="0" rtl="0" algn="l">
              <a:lnSpc>
                <a:spcPct val="150000"/>
              </a:lnSpc>
              <a:spcBef>
                <a:spcPts val="1200"/>
              </a:spcBef>
              <a:spcAft>
                <a:spcPts val="0"/>
              </a:spcAft>
              <a:buSzPts val="2040"/>
              <a:buNone/>
            </a:pPr>
            <a:r>
              <a:rPr lang="en-US" sz="2400"/>
              <a:t>III. PROJECT TOKO OVERVIEW</a:t>
            </a:r>
            <a:endParaRPr/>
          </a:p>
          <a:p>
            <a:pPr indent="-53339" lvl="0" marL="182880" rtl="0" algn="l">
              <a:lnSpc>
                <a:spcPct val="90000"/>
              </a:lnSpc>
              <a:spcBef>
                <a:spcPts val="1200"/>
              </a:spcBef>
              <a:spcAft>
                <a:spcPts val="0"/>
              </a:spcAft>
              <a:buSzPts val="2040"/>
              <a:buNone/>
            </a:pPr>
            <a:r>
              <a:t/>
            </a:r>
            <a:endParaRPr sz="2400"/>
          </a:p>
          <a:p>
            <a:pPr indent="-53339" lvl="0" marL="182880" rtl="0" algn="l">
              <a:lnSpc>
                <a:spcPct val="90000"/>
              </a:lnSpc>
              <a:spcBef>
                <a:spcPts val="1200"/>
              </a:spcBef>
              <a:spcAft>
                <a:spcPts val="0"/>
              </a:spcAft>
              <a:buSzPts val="2040"/>
              <a:buNone/>
            </a:pPr>
            <a:r>
              <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Rockwell"/>
              <a:buNone/>
            </a:pPr>
            <a:r>
              <a:rPr lang="en-US">
                <a:solidFill>
                  <a:srgbClr val="0070C0"/>
                </a:solidFill>
              </a:rPr>
              <a:t>MONTHLY REGRESSION TEST SCOPE</a:t>
            </a:r>
            <a:endParaRPr/>
          </a:p>
        </p:txBody>
      </p:sp>
      <p:sp>
        <p:nvSpPr>
          <p:cNvPr id="285" name="Google Shape;285;p25"/>
          <p:cNvSpPr txBox="1"/>
          <p:nvPr>
            <p:ph idx="1" type="body"/>
          </p:nvPr>
        </p:nvSpPr>
        <p:spPr>
          <a:xfrm>
            <a:off x="1069848" y="2121408"/>
            <a:ext cx="10058400" cy="3321860"/>
          </a:xfrm>
          <a:prstGeom prst="rect">
            <a:avLst/>
          </a:prstGeom>
          <a:noFill/>
          <a:ln>
            <a:noFill/>
          </a:ln>
        </p:spPr>
        <p:txBody>
          <a:bodyPr anchorCtr="0" anchor="t" bIns="45700" lIns="91425" spcFirstLastPara="1" rIns="91425" wrap="square" tIns="45700">
            <a:normAutofit fontScale="92500" lnSpcReduction="10000"/>
          </a:bodyPr>
          <a:lstStyle/>
          <a:p>
            <a:pPr indent="-449103" lvl="0" marL="457200" rtl="0" algn="l">
              <a:lnSpc>
                <a:spcPct val="200000"/>
              </a:lnSpc>
              <a:spcBef>
                <a:spcPts val="0"/>
              </a:spcBef>
              <a:spcAft>
                <a:spcPts val="0"/>
              </a:spcAft>
              <a:buSzPct val="85000"/>
              <a:buAutoNum type="arabicPeriod"/>
            </a:pPr>
            <a:r>
              <a:rPr lang="en-US"/>
              <a:t>ENH ticket in Done status: full regression + last month ENH + impact of current ENH</a:t>
            </a:r>
            <a:br>
              <a:rPr lang="en-US"/>
            </a:br>
            <a:r>
              <a:rPr lang="en-US"/>
              <a:t>2. SAMT tickets in Ready for retest status: test and close if it’s assigned for us.</a:t>
            </a:r>
            <a:br>
              <a:rPr lang="en-US"/>
            </a:br>
            <a:r>
              <a:rPr lang="en-US"/>
              <a:t>3. SAM tickets in Closed status: check the impact</a:t>
            </a:r>
            <a:endParaRPr/>
          </a:p>
          <a:p>
            <a:pPr indent="-439118" lvl="0" marL="457200" rtl="0" algn="l">
              <a:lnSpc>
                <a:spcPct val="200000"/>
              </a:lnSpc>
              <a:spcBef>
                <a:spcPts val="0"/>
              </a:spcBef>
              <a:spcAft>
                <a:spcPts val="0"/>
              </a:spcAft>
              <a:buSzPct val="76500"/>
              <a:buAutoNum type="arabicPeriod"/>
            </a:pPr>
            <a:r>
              <a:rPr lang="en-US"/>
              <a:t>change request -&gt; ENH</a:t>
            </a:r>
            <a:endParaRPr/>
          </a:p>
          <a:p>
            <a:pPr indent="-439118" lvl="0" marL="457200" rtl="0" algn="l">
              <a:lnSpc>
                <a:spcPct val="200000"/>
              </a:lnSpc>
              <a:spcBef>
                <a:spcPts val="0"/>
              </a:spcBef>
              <a:spcAft>
                <a:spcPts val="0"/>
              </a:spcAft>
              <a:buSzPct val="76500"/>
              <a:buAutoNum type="arabicPeriod"/>
            </a:pPr>
            <a:r>
              <a:rPr lang="en-US"/>
              <a:t>change request -&gt; SAM</a:t>
            </a:r>
            <a:endParaRPr/>
          </a:p>
          <a:p>
            <a:pPr indent="0" lvl="0" marL="0" rtl="0" algn="l">
              <a:lnSpc>
                <a:spcPct val="200000"/>
              </a:lnSpc>
              <a:spcBef>
                <a:spcPts val="1200"/>
              </a:spcBef>
              <a:spcAft>
                <a:spcPts val="0"/>
              </a:spcAft>
              <a:buSzPct val="85000"/>
              <a:buNone/>
            </a:pPr>
            <a:r>
              <a:rPr lang="en-US"/>
              <a:t>SAM: create TCs for Story/Task type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Rockwell"/>
              <a:buNone/>
            </a:pPr>
            <a:r>
              <a:rPr lang="en-US">
                <a:solidFill>
                  <a:srgbClr val="0070C0"/>
                </a:solidFill>
              </a:rPr>
              <a:t>MAINTENANCE TEST</a:t>
            </a:r>
            <a:endParaRPr/>
          </a:p>
        </p:txBody>
      </p:sp>
      <p:sp>
        <p:nvSpPr>
          <p:cNvPr id="291" name="Google Shape;291;p26"/>
          <p:cNvSpPr txBox="1"/>
          <p:nvPr>
            <p:ph idx="1" type="body"/>
          </p:nvPr>
        </p:nvSpPr>
        <p:spPr>
          <a:xfrm>
            <a:off x="1069848" y="1785668"/>
            <a:ext cx="10058400" cy="438653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u="sng">
                <a:solidFill>
                  <a:schemeClr val="hlink"/>
                </a:solidFill>
                <a:hlinkClick r:id="rId3"/>
              </a:rPr>
              <a:t>https://docs.google.com/spreadsheets/d/17QTyWiOKgnUlUwQsZ1VanxKufaeVX6kza-XbC0SWQHc/edit#gid=105657614</a:t>
            </a:r>
            <a:endParaRPr/>
          </a:p>
          <a:p>
            <a:pPr indent="-182880" lvl="0" marL="182880" rtl="0" algn="l">
              <a:lnSpc>
                <a:spcPct val="90000"/>
              </a:lnSpc>
              <a:spcBef>
                <a:spcPts val="1200"/>
              </a:spcBef>
              <a:spcAft>
                <a:spcPts val="0"/>
              </a:spcAft>
              <a:buSzPts val="1700"/>
              <a:buChar char="▪"/>
            </a:pPr>
            <a:r>
              <a:rPr lang="en-US"/>
              <a:t>How to create test case:</a:t>
            </a:r>
            <a:endParaRPr/>
          </a:p>
          <a:p>
            <a:pPr indent="0" lvl="0" marL="0" rtl="0" algn="l">
              <a:lnSpc>
                <a:spcPct val="90000"/>
              </a:lnSpc>
              <a:spcBef>
                <a:spcPts val="1200"/>
              </a:spcBef>
              <a:spcAft>
                <a:spcPts val="0"/>
              </a:spcAft>
              <a:buSzPts val="1700"/>
              <a:buNone/>
            </a:pPr>
            <a:r>
              <a:rPr lang="en-US"/>
              <a:t>+ Choose 1 main site (Estore, EPP, Bulk order,..)</a:t>
            </a:r>
            <a:endParaRPr/>
          </a:p>
          <a:p>
            <a:pPr indent="0" lvl="0" marL="0" rtl="0" algn="l">
              <a:lnSpc>
                <a:spcPct val="90000"/>
              </a:lnSpc>
              <a:spcBef>
                <a:spcPts val="1200"/>
              </a:spcBef>
              <a:spcAft>
                <a:spcPts val="0"/>
              </a:spcAft>
              <a:buSzPts val="1700"/>
              <a:buNone/>
            </a:pPr>
            <a:r>
              <a:rPr lang="en-US"/>
              <a:t>+ Choose test case of main business flows of selected main site: Log in, PLP, PDP, Order placement,…</a:t>
            </a:r>
            <a:endParaRPr/>
          </a:p>
          <a:p>
            <a:pPr indent="0" lvl="0" marL="0" rtl="0" algn="l">
              <a:lnSpc>
                <a:spcPct val="90000"/>
              </a:lnSpc>
              <a:spcBef>
                <a:spcPts val="1200"/>
              </a:spcBef>
              <a:spcAft>
                <a:spcPts val="0"/>
              </a:spcAft>
              <a:buSzPts val="1700"/>
              <a:buNone/>
            </a:pPr>
            <a:r>
              <a:rPr lang="en-US"/>
              <a:t>+ For the rest site: Test normal order flow of all payment methods</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u="sng">
                <a:solidFill>
                  <a:schemeClr val="hlink"/>
                </a:solidFill>
                <a:hlinkClick r:id="rId3"/>
              </a:rPr>
              <a:t>ENV/TEST DATA</a:t>
            </a:r>
            <a:br>
              <a:rPr lang="en-US"/>
            </a:br>
            <a:endParaRPr/>
          </a:p>
        </p:txBody>
      </p:sp>
      <p:sp>
        <p:nvSpPr>
          <p:cNvPr id="297" name="Google Shape;297;p27"/>
          <p:cNvSpPr txBox="1"/>
          <p:nvPr>
            <p:ph idx="1" type="body"/>
          </p:nvPr>
        </p:nvSpPr>
        <p:spPr>
          <a:xfrm>
            <a:off x="838200" y="1475117"/>
            <a:ext cx="10515600" cy="4701846"/>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u="sng">
                <a:solidFill>
                  <a:schemeClr val="hlink"/>
                </a:solidFill>
                <a:hlinkClick r:id="rId4"/>
              </a:rPr>
              <a:t>https://alm.accenture.com/wiki/pages/viewpage.action?pageId=282640266</a:t>
            </a:r>
            <a:endParaRPr/>
          </a:p>
          <a:p>
            <a:pPr indent="-182880" lvl="0" marL="182880" rtl="0" algn="l">
              <a:lnSpc>
                <a:spcPct val="90000"/>
              </a:lnSpc>
              <a:spcBef>
                <a:spcPts val="1200"/>
              </a:spcBef>
              <a:spcAft>
                <a:spcPts val="0"/>
              </a:spcAft>
              <a:buSzPts val="1700"/>
              <a:buChar char="▪"/>
            </a:pPr>
            <a:r>
              <a:rPr lang="en-US" u="sng">
                <a:solidFill>
                  <a:schemeClr val="hlink"/>
                </a:solidFill>
                <a:hlinkClick r:id="rId5"/>
              </a:rPr>
              <a:t>https://docs.google.com/spreadsheets/d/1d6NcaBg7Jp5jpI5q_MsCf0vn-38V8m399VCcV_KnWuc/edit#gid=981349646</a:t>
            </a:r>
            <a:endParaRPr/>
          </a:p>
        </p:txBody>
      </p:sp>
      <p:pic>
        <p:nvPicPr>
          <p:cNvPr id="298" name="Google Shape;298;p27"/>
          <p:cNvPicPr preferRelativeResize="0"/>
          <p:nvPr/>
        </p:nvPicPr>
        <p:blipFill rotWithShape="1">
          <a:blip r:embed="rId6">
            <a:alphaModFix/>
          </a:blip>
          <a:srcRect b="0" l="0" r="0" t="0"/>
          <a:stretch/>
        </p:blipFill>
        <p:spPr>
          <a:xfrm>
            <a:off x="1069848" y="2521558"/>
            <a:ext cx="8755811" cy="322782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title"/>
          </p:nvPr>
        </p:nvSpPr>
        <p:spPr>
          <a:xfrm>
            <a:off x="838200" y="161150"/>
            <a:ext cx="10058400" cy="87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70C0"/>
              </a:buClr>
              <a:buSzPct val="100000"/>
              <a:buFont typeface="Rockwell"/>
              <a:buNone/>
            </a:pPr>
            <a:r>
              <a:rPr lang="en-US">
                <a:solidFill>
                  <a:srgbClr val="0070C0"/>
                </a:solidFill>
              </a:rPr>
              <a:t>HOW TO LOG ISSUE IN JIRA- REGRESSION</a:t>
            </a:r>
            <a:endParaRPr>
              <a:solidFill>
                <a:srgbClr val="0070C0"/>
              </a:solidFill>
            </a:endParaRPr>
          </a:p>
        </p:txBody>
      </p:sp>
      <p:sp>
        <p:nvSpPr>
          <p:cNvPr id="304" name="Google Shape;304;p28"/>
          <p:cNvSpPr txBox="1"/>
          <p:nvPr>
            <p:ph idx="1" type="body"/>
          </p:nvPr>
        </p:nvSpPr>
        <p:spPr>
          <a:xfrm>
            <a:off x="838200" y="965684"/>
            <a:ext cx="10896534" cy="5231915"/>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SzPct val="85000"/>
              <a:buNone/>
            </a:pPr>
            <a:r>
              <a:t/>
            </a:r>
            <a:endParaRPr b="1" sz="1600">
              <a:solidFill>
                <a:srgbClr val="333333"/>
              </a:solidFill>
              <a:latin typeface="Arial"/>
              <a:ea typeface="Arial"/>
              <a:cs typeface="Arial"/>
              <a:sym typeface="Arial"/>
            </a:endParaRPr>
          </a:p>
          <a:p>
            <a:pPr indent="0" lvl="0" marL="0" rtl="0" algn="l">
              <a:lnSpc>
                <a:spcPct val="150000"/>
              </a:lnSpc>
              <a:spcBef>
                <a:spcPts val="0"/>
              </a:spcBef>
              <a:spcAft>
                <a:spcPts val="0"/>
              </a:spcAft>
              <a:buSzPct val="85000"/>
              <a:buNone/>
            </a:pPr>
            <a:r>
              <a:rPr lang="en-US" sz="1800" u="sng">
                <a:solidFill>
                  <a:schemeClr val="hlink"/>
                </a:solidFill>
                <a:latin typeface="Arial"/>
                <a:ea typeface="Arial"/>
                <a:cs typeface="Arial"/>
                <a:sym typeface="Arial"/>
                <a:hlinkClick r:id="rId3"/>
              </a:rPr>
              <a:t>https://docs.google.com/spreadsheets/d/1d6NcaBg7Jp5jpI5q_MsCf0vn-38V8m399VCcV_KnWuc/edit#gid=996062171</a:t>
            </a:r>
            <a:r>
              <a:rPr lang="en-US" sz="1800">
                <a:latin typeface="Arial"/>
                <a:ea typeface="Arial"/>
                <a:cs typeface="Arial"/>
                <a:sym typeface="Arial"/>
              </a:rPr>
              <a:t> </a:t>
            </a:r>
            <a:endParaRPr sz="1800">
              <a:latin typeface="Arial"/>
              <a:ea typeface="Arial"/>
              <a:cs typeface="Arial"/>
              <a:sym typeface="Arial"/>
            </a:endParaRPr>
          </a:p>
          <a:p>
            <a:pPr indent="-82581" lvl="0" marL="0" rtl="0" algn="l">
              <a:lnSpc>
                <a:spcPct val="150000"/>
              </a:lnSpc>
              <a:spcBef>
                <a:spcPts val="0"/>
              </a:spcBef>
              <a:spcAft>
                <a:spcPts val="0"/>
              </a:spcAft>
              <a:buSzPct val="85000"/>
              <a:buFont typeface="Arial"/>
              <a:buChar char="•"/>
            </a:pPr>
            <a:r>
              <a:rPr lang="en-US" sz="1800">
                <a:latin typeface="Arial"/>
                <a:ea typeface="Arial"/>
                <a:cs typeface="Arial"/>
                <a:sym typeface="Arial"/>
              </a:rPr>
              <a:t>Issue Type:</a:t>
            </a:r>
            <a:endParaRPr sz="1800">
              <a:latin typeface="Arial"/>
              <a:ea typeface="Arial"/>
              <a:cs typeface="Arial"/>
              <a:sym typeface="Arial"/>
            </a:endParaRPr>
          </a:p>
          <a:p>
            <a:pPr indent="-82581" lvl="0" marL="0" rtl="0" algn="l">
              <a:lnSpc>
                <a:spcPct val="150000"/>
              </a:lnSpc>
              <a:spcBef>
                <a:spcPts val="0"/>
              </a:spcBef>
              <a:spcAft>
                <a:spcPts val="0"/>
              </a:spcAft>
              <a:buSzPct val="85000"/>
              <a:buFont typeface="Arial"/>
              <a:buChar char="•"/>
            </a:pPr>
            <a:r>
              <a:rPr lang="en-US" sz="1800">
                <a:latin typeface="Arial"/>
                <a:ea typeface="Arial"/>
                <a:cs typeface="Arial"/>
                <a:sym typeface="Arial"/>
              </a:rPr>
              <a:t>Summary:</a:t>
            </a:r>
            <a:endParaRPr/>
          </a:p>
          <a:p>
            <a:pPr indent="-82581" lvl="0" marL="0" rtl="0" algn="l">
              <a:lnSpc>
                <a:spcPct val="150000"/>
              </a:lnSpc>
              <a:spcBef>
                <a:spcPts val="0"/>
              </a:spcBef>
              <a:spcAft>
                <a:spcPts val="0"/>
              </a:spcAft>
              <a:buSzPct val="85000"/>
              <a:buFont typeface="Arial"/>
              <a:buChar char="•"/>
            </a:pPr>
            <a:r>
              <a:rPr lang="en-US" sz="1800">
                <a:latin typeface="Arial"/>
                <a:ea typeface="Arial"/>
                <a:cs typeface="Arial"/>
                <a:sym typeface="Arial"/>
              </a:rPr>
              <a:t>Defect Priority</a:t>
            </a:r>
            <a:endParaRPr/>
          </a:p>
          <a:p>
            <a:pPr indent="-82581" lvl="0" marL="0" rtl="0" algn="l">
              <a:lnSpc>
                <a:spcPct val="150000"/>
              </a:lnSpc>
              <a:spcBef>
                <a:spcPts val="0"/>
              </a:spcBef>
              <a:spcAft>
                <a:spcPts val="0"/>
              </a:spcAft>
              <a:buSzPct val="85000"/>
              <a:buFont typeface="Arial"/>
              <a:buChar char="•"/>
            </a:pPr>
            <a:r>
              <a:rPr lang="en-US" sz="1800">
                <a:latin typeface="Arial"/>
                <a:ea typeface="Arial"/>
                <a:cs typeface="Arial"/>
                <a:sym typeface="Arial"/>
              </a:rPr>
              <a:t>Assignee</a:t>
            </a:r>
            <a:endParaRPr sz="1800">
              <a:latin typeface="Arial"/>
              <a:ea typeface="Arial"/>
              <a:cs typeface="Arial"/>
              <a:sym typeface="Arial"/>
            </a:endParaRPr>
          </a:p>
          <a:p>
            <a:pPr indent="-82581" lvl="0" marL="0" rtl="0" algn="l">
              <a:lnSpc>
                <a:spcPct val="150000"/>
              </a:lnSpc>
              <a:spcBef>
                <a:spcPts val="0"/>
              </a:spcBef>
              <a:spcAft>
                <a:spcPts val="0"/>
              </a:spcAft>
              <a:buSzPct val="85000"/>
              <a:buFont typeface="Arial"/>
              <a:buChar char="•"/>
            </a:pPr>
            <a:r>
              <a:rPr lang="en-US" sz="1800">
                <a:latin typeface="Arial"/>
                <a:ea typeface="Arial"/>
                <a:cs typeface="Arial"/>
                <a:sym typeface="Arial"/>
              </a:rPr>
              <a:t>Component</a:t>
            </a:r>
            <a:endParaRPr/>
          </a:p>
          <a:p>
            <a:pPr indent="-82581" lvl="0" marL="0" rtl="0" algn="l">
              <a:lnSpc>
                <a:spcPct val="150000"/>
              </a:lnSpc>
              <a:spcBef>
                <a:spcPts val="0"/>
              </a:spcBef>
              <a:spcAft>
                <a:spcPts val="0"/>
              </a:spcAft>
              <a:buSzPct val="85000"/>
              <a:buFont typeface="Arial"/>
              <a:buChar char="•"/>
            </a:pPr>
            <a:r>
              <a:rPr lang="en-US" sz="1800">
                <a:latin typeface="Arial"/>
                <a:ea typeface="Arial"/>
                <a:cs typeface="Arial"/>
                <a:sym typeface="Arial"/>
              </a:rPr>
              <a:t>Description:</a:t>
            </a:r>
            <a:endParaRPr/>
          </a:p>
          <a:p>
            <a:pPr indent="-73406" lvl="1" marL="274320" rtl="0" algn="l">
              <a:lnSpc>
                <a:spcPct val="150000"/>
              </a:lnSpc>
              <a:spcBef>
                <a:spcPts val="0"/>
              </a:spcBef>
              <a:spcAft>
                <a:spcPts val="0"/>
              </a:spcAft>
              <a:buSzPct val="85000"/>
              <a:buFont typeface="Arial"/>
              <a:buChar char="•"/>
            </a:pPr>
            <a:r>
              <a:rPr lang="en-US" sz="1600">
                <a:latin typeface="Arial"/>
                <a:ea typeface="Arial"/>
                <a:cs typeface="Arial"/>
                <a:sym typeface="Arial"/>
              </a:rPr>
              <a:t>Steps to reproduce</a:t>
            </a:r>
            <a:endParaRPr/>
          </a:p>
          <a:p>
            <a:pPr indent="-73406" lvl="1" marL="274320" rtl="0" algn="l">
              <a:lnSpc>
                <a:spcPct val="150000"/>
              </a:lnSpc>
              <a:spcBef>
                <a:spcPts val="0"/>
              </a:spcBef>
              <a:spcAft>
                <a:spcPts val="0"/>
              </a:spcAft>
              <a:buSzPct val="85000"/>
              <a:buFont typeface="Arial"/>
              <a:buChar char="•"/>
            </a:pPr>
            <a:r>
              <a:rPr lang="en-US" sz="1600">
                <a:latin typeface="Arial"/>
                <a:ea typeface="Arial"/>
                <a:cs typeface="Arial"/>
                <a:sym typeface="Arial"/>
              </a:rPr>
              <a:t>Actual result</a:t>
            </a:r>
            <a:endParaRPr/>
          </a:p>
          <a:p>
            <a:pPr indent="-73406" lvl="1" marL="274320" rtl="0" algn="l">
              <a:lnSpc>
                <a:spcPct val="150000"/>
              </a:lnSpc>
              <a:spcBef>
                <a:spcPts val="0"/>
              </a:spcBef>
              <a:spcAft>
                <a:spcPts val="0"/>
              </a:spcAft>
              <a:buSzPct val="85000"/>
              <a:buFont typeface="Arial"/>
              <a:buChar char="•"/>
            </a:pPr>
            <a:r>
              <a:rPr lang="en-US" sz="1600">
                <a:latin typeface="Arial"/>
                <a:ea typeface="Arial"/>
                <a:cs typeface="Arial"/>
                <a:sym typeface="Arial"/>
              </a:rPr>
              <a:t>Expected result</a:t>
            </a:r>
            <a:endParaRPr/>
          </a:p>
          <a:p>
            <a:pPr indent="-73406" lvl="1" marL="274320" rtl="0" algn="l">
              <a:lnSpc>
                <a:spcPct val="150000"/>
              </a:lnSpc>
              <a:spcBef>
                <a:spcPts val="0"/>
              </a:spcBef>
              <a:spcAft>
                <a:spcPts val="0"/>
              </a:spcAft>
              <a:buSzPct val="85000"/>
              <a:buFont typeface="Arial"/>
              <a:buChar char="•"/>
            </a:pPr>
            <a:r>
              <a:rPr lang="en-US" sz="1600">
                <a:latin typeface="Arial"/>
                <a:ea typeface="Arial"/>
                <a:cs typeface="Arial"/>
                <a:sym typeface="Arial"/>
              </a:rPr>
              <a:t>Testing browser</a:t>
            </a:r>
            <a:endParaRPr/>
          </a:p>
          <a:p>
            <a:pPr indent="-73406" lvl="1" marL="274320" rtl="0" algn="l">
              <a:lnSpc>
                <a:spcPct val="150000"/>
              </a:lnSpc>
              <a:spcBef>
                <a:spcPts val="0"/>
              </a:spcBef>
              <a:spcAft>
                <a:spcPts val="0"/>
              </a:spcAft>
              <a:buSzPct val="85000"/>
              <a:buFont typeface="Arial"/>
              <a:buChar char="•"/>
            </a:pPr>
            <a:r>
              <a:rPr lang="en-US" sz="1600">
                <a:latin typeface="Arial"/>
                <a:ea typeface="Arial"/>
                <a:cs typeface="Arial"/>
                <a:sym typeface="Arial"/>
              </a:rPr>
              <a:t>Deployment version</a:t>
            </a:r>
            <a:endParaRPr/>
          </a:p>
          <a:p>
            <a:pPr indent="-82581" lvl="0" marL="0" rtl="0" algn="l">
              <a:lnSpc>
                <a:spcPct val="150000"/>
              </a:lnSpc>
              <a:spcBef>
                <a:spcPts val="0"/>
              </a:spcBef>
              <a:spcAft>
                <a:spcPts val="0"/>
              </a:spcAft>
              <a:buSzPct val="85000"/>
              <a:buFont typeface="Arial"/>
              <a:buChar char="•"/>
            </a:pPr>
            <a:r>
              <a:rPr lang="en-US" sz="1800">
                <a:latin typeface="Arial"/>
                <a:ea typeface="Arial"/>
                <a:cs typeface="Arial"/>
                <a:sym typeface="Arial"/>
              </a:rPr>
              <a:t>Environment</a:t>
            </a:r>
            <a:endParaRPr/>
          </a:p>
          <a:p>
            <a:pPr indent="-82581" lvl="0" marL="0" rtl="0" algn="l">
              <a:lnSpc>
                <a:spcPct val="150000"/>
              </a:lnSpc>
              <a:spcBef>
                <a:spcPts val="0"/>
              </a:spcBef>
              <a:spcAft>
                <a:spcPts val="0"/>
              </a:spcAft>
              <a:buSzPct val="85000"/>
              <a:buFont typeface="Arial"/>
              <a:buChar char="•"/>
            </a:pPr>
            <a:r>
              <a:rPr lang="en-US" sz="1800">
                <a:latin typeface="Arial"/>
                <a:ea typeface="Arial"/>
                <a:cs typeface="Arial"/>
                <a:sym typeface="Arial"/>
              </a:rPr>
              <a:t>Labels</a:t>
            </a:r>
            <a:endParaRPr/>
          </a:p>
          <a:p>
            <a:pPr indent="-82581" lvl="0" marL="0" rtl="0" algn="l">
              <a:lnSpc>
                <a:spcPct val="150000"/>
              </a:lnSpc>
              <a:spcBef>
                <a:spcPts val="0"/>
              </a:spcBef>
              <a:spcAft>
                <a:spcPts val="0"/>
              </a:spcAft>
              <a:buSzPct val="85000"/>
              <a:buFont typeface="Arial"/>
              <a:buChar char="•"/>
            </a:pPr>
            <a:r>
              <a:rPr lang="en-US" sz="1800">
                <a:latin typeface="Arial"/>
                <a:ea typeface="Arial"/>
                <a:cs typeface="Arial"/>
                <a:sym typeface="Arial"/>
              </a:rPr>
              <a:t>Attachment</a:t>
            </a:r>
            <a:endParaRPr sz="1800">
              <a:latin typeface="Arial"/>
              <a:ea typeface="Arial"/>
              <a:cs typeface="Arial"/>
              <a:sym typeface="Arial"/>
            </a:endParaRPr>
          </a:p>
        </p:txBody>
      </p:sp>
      <p:sp>
        <p:nvSpPr>
          <p:cNvPr id="305" name="Google Shape;305;p28"/>
          <p:cNvSpPr/>
          <p:nvPr/>
        </p:nvSpPr>
        <p:spPr>
          <a:xfrm>
            <a:off x="0" y="151656"/>
            <a:ext cx="65" cy="1538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333333"/>
              </a:solidFill>
              <a:latin typeface="Arial"/>
              <a:ea typeface="Arial"/>
              <a:cs typeface="Arial"/>
              <a:sym typeface="Arial"/>
            </a:endParaRPr>
          </a:p>
        </p:txBody>
      </p:sp>
      <p:sp>
        <p:nvSpPr>
          <p:cNvPr descr="https://alm.accenture.com/jira/secure/viewavatar?size=xsmall&amp;avatarId=10303&amp;avatarType=issuetype" id="306" name="Google Shape;306;p28"/>
          <p:cNvSpPr/>
          <p:nvPr/>
        </p:nvSpPr>
        <p:spPr>
          <a:xfrm>
            <a:off x="395288" y="-952500"/>
            <a:ext cx="152400" cy="15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pic>
        <p:nvPicPr>
          <p:cNvPr id="307" name="Google Shape;307;p28"/>
          <p:cNvPicPr preferRelativeResize="0"/>
          <p:nvPr/>
        </p:nvPicPr>
        <p:blipFill rotWithShape="1">
          <a:blip r:embed="rId4">
            <a:alphaModFix/>
          </a:blip>
          <a:srcRect b="0" l="0" r="0" t="0"/>
          <a:stretch/>
        </p:blipFill>
        <p:spPr>
          <a:xfrm>
            <a:off x="4696177" y="1802920"/>
            <a:ext cx="7038557" cy="43946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838200" y="365125"/>
            <a:ext cx="10515600" cy="411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lang="en-US"/>
              <a:t>DEFECT’S SEVERITY EVALUATION - REGRESSION</a:t>
            </a:r>
            <a:endParaRPr/>
          </a:p>
        </p:txBody>
      </p:sp>
      <p:sp>
        <p:nvSpPr>
          <p:cNvPr id="313" name="Google Shape;313;p2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p:txBody>
      </p:sp>
      <p:pic>
        <p:nvPicPr>
          <p:cNvPr id="314" name="Google Shape;314;p29"/>
          <p:cNvPicPr preferRelativeResize="0"/>
          <p:nvPr/>
        </p:nvPicPr>
        <p:blipFill rotWithShape="1">
          <a:blip r:embed="rId3">
            <a:alphaModFix/>
          </a:blip>
          <a:srcRect b="0" l="0" r="0" t="0"/>
          <a:stretch/>
        </p:blipFill>
        <p:spPr>
          <a:xfrm>
            <a:off x="373682" y="1433259"/>
            <a:ext cx="11668125" cy="5200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type="title"/>
          </p:nvPr>
        </p:nvSpPr>
        <p:spPr>
          <a:xfrm>
            <a:off x="838200" y="365126"/>
            <a:ext cx="10515600" cy="7390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lang="en-US"/>
              <a:t>DEFECT’S SEVERITY EVALUATION -REGRESSION</a:t>
            </a:r>
            <a:endParaRPr/>
          </a:p>
        </p:txBody>
      </p:sp>
      <p:pic>
        <p:nvPicPr>
          <p:cNvPr id="320" name="Google Shape;320;p30"/>
          <p:cNvPicPr preferRelativeResize="0"/>
          <p:nvPr/>
        </p:nvPicPr>
        <p:blipFill rotWithShape="1">
          <a:blip r:embed="rId3">
            <a:alphaModFix/>
          </a:blip>
          <a:srcRect b="0" l="0" r="0" t="0"/>
          <a:stretch/>
        </p:blipFill>
        <p:spPr>
          <a:xfrm>
            <a:off x="395198" y="1298994"/>
            <a:ext cx="11677650" cy="4191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70C0"/>
              </a:buClr>
              <a:buSzPts val="8000"/>
              <a:buFont typeface="Rockwell"/>
              <a:buNone/>
            </a:pPr>
            <a:r>
              <a:rPr b="1" lang="en-US" sz="8000">
                <a:solidFill>
                  <a:srgbClr val="0070C0"/>
                </a:solidFill>
                <a:latin typeface="Rockwell"/>
                <a:ea typeface="Rockwell"/>
                <a:cs typeface="Rockwell"/>
                <a:sym typeface="Rockwell"/>
              </a:rPr>
              <a:t>SELL-IN, SELL-OUT MODEL</a:t>
            </a:r>
            <a:endParaRPr/>
          </a:p>
        </p:txBody>
      </p:sp>
      <p:sp>
        <p:nvSpPr>
          <p:cNvPr id="326" name="Google Shape;326;p3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1910151" y="1304297"/>
            <a:ext cx="6190052" cy="2852737"/>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070C0"/>
              </a:buClr>
              <a:buSzPts val="8000"/>
              <a:buFont typeface="Rockwell"/>
              <a:buNone/>
            </a:pPr>
            <a:r>
              <a:rPr lang="en-US">
                <a:solidFill>
                  <a:srgbClr val="0070C0"/>
                </a:solidFill>
              </a:rPr>
              <a:t>ORDER FLOW IN</a:t>
            </a:r>
            <a:br>
              <a:rPr lang="en-US">
                <a:solidFill>
                  <a:srgbClr val="0070C0"/>
                </a:solidFill>
              </a:rPr>
            </a:br>
            <a:r>
              <a:rPr lang="en-US">
                <a:solidFill>
                  <a:srgbClr val="0070C0"/>
                </a:solidFill>
              </a:rPr>
              <a:t>SELL-OUT MODEL</a:t>
            </a:r>
            <a:endParaRPr>
              <a:solidFill>
                <a:srgbClr val="0070C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nvSpPr>
        <p:spPr>
          <a:xfrm>
            <a:off x="2174631" y="184021"/>
            <a:ext cx="7710098" cy="469925"/>
          </a:xfrm>
          <a:prstGeom prst="rect">
            <a:avLst/>
          </a:prstGeom>
          <a:noFill/>
          <a:ln>
            <a:noFill/>
          </a:ln>
        </p:spPr>
        <p:txBody>
          <a:bodyPr anchorCtr="0" anchor="ctr" bIns="45700" lIns="0" spcFirstLastPara="1" rIns="91425" wrap="square" tIns="45700">
            <a:normAutofit/>
          </a:bodyPr>
          <a:lstStyle/>
          <a:p>
            <a:pPr indent="-457200" lvl="0" marL="457200" marR="0" rtl="0" algn="l">
              <a:spcBef>
                <a:spcPts val="0"/>
              </a:spcBef>
              <a:spcAft>
                <a:spcPts val="0"/>
              </a:spcAft>
              <a:buClr>
                <a:srgbClr val="9BBB59"/>
              </a:buClr>
              <a:buSzPts val="2000"/>
              <a:buFont typeface="Verdana"/>
              <a:buNone/>
            </a:pPr>
            <a:r>
              <a:rPr b="1" lang="en-US" sz="2000" cap="none">
                <a:solidFill>
                  <a:srgbClr val="9BBB59"/>
                </a:solidFill>
                <a:latin typeface="Verdana"/>
                <a:ea typeface="Verdana"/>
                <a:cs typeface="Verdana"/>
                <a:sym typeface="Verdana"/>
              </a:rPr>
              <a:t>Pay in Advance</a:t>
            </a:r>
            <a:endParaRPr b="1" sz="2000" cap="none">
              <a:solidFill>
                <a:srgbClr val="9BBB59"/>
              </a:solidFill>
              <a:latin typeface="Verdana"/>
              <a:ea typeface="Verdana"/>
              <a:cs typeface="Verdana"/>
              <a:sym typeface="Verdana"/>
            </a:endParaRPr>
          </a:p>
        </p:txBody>
      </p:sp>
      <p:graphicFrame>
        <p:nvGraphicFramePr>
          <p:cNvPr id="338" name="Google Shape;338;p33"/>
          <p:cNvGraphicFramePr/>
          <p:nvPr/>
        </p:nvGraphicFramePr>
        <p:xfrm>
          <a:off x="1847528" y="980728"/>
          <a:ext cx="3000000" cy="3000000"/>
        </p:xfrm>
        <a:graphic>
          <a:graphicData uri="http://schemas.openxmlformats.org/drawingml/2006/table">
            <a:tbl>
              <a:tblPr>
                <a:noFill/>
                <a:tableStyleId>{5C8ECBEA-1B2C-4C3D-8566-3634B0E999ED}</a:tableStyleId>
              </a:tblPr>
              <a:tblGrid>
                <a:gridCol w="982550"/>
                <a:gridCol w="1488000"/>
                <a:gridCol w="1731950"/>
                <a:gridCol w="1663625"/>
                <a:gridCol w="1550700"/>
                <a:gridCol w="1080125"/>
              </a:tblGrid>
              <a:tr h="307350">
                <a:tc>
                  <a:txBody>
                    <a:bodyPr/>
                    <a:lstStyle/>
                    <a:p>
                      <a:pPr indent="0" lvl="0" marL="0" marR="0" rtl="0" algn="ctr">
                        <a:spcBef>
                          <a:spcPts val="0"/>
                        </a:spcBef>
                        <a:spcAft>
                          <a:spcPts val="0"/>
                        </a:spcAft>
                        <a:buNone/>
                      </a:pPr>
                      <a:r>
                        <a:rPr b="1" lang="en-US" sz="1100">
                          <a:latin typeface="Rockwell"/>
                          <a:ea typeface="Rockwell"/>
                          <a:cs typeface="Rockwell"/>
                          <a:sym typeface="Rockwell"/>
                        </a:rPr>
                        <a:t>PG</a:t>
                      </a:r>
                      <a:endParaRPr b="1" sz="1100">
                        <a:latin typeface="Rockwell"/>
                        <a:ea typeface="Rockwell"/>
                        <a:cs typeface="Rockwell"/>
                        <a:sym typeface="Rockwell"/>
                      </a:endParaRPr>
                    </a:p>
                  </a:txBody>
                  <a:tcPr marT="36000" marB="36000" marR="72000" marL="72000" anchor="ctr">
                    <a:lnL cap="flat" cmpd="sng" w="12700">
                      <a:solidFill>
                        <a:srgbClr val="A5A5A5"/>
                      </a:solidFill>
                      <a:prstDash val="solid"/>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100"/>
                        <a:buFont typeface="Rockwell"/>
                        <a:buNone/>
                      </a:pPr>
                      <a:r>
                        <a:rPr b="1" lang="en-US" sz="1100">
                          <a:latin typeface="Rockwell"/>
                          <a:ea typeface="Rockwell"/>
                          <a:cs typeface="Rockwell"/>
                          <a:sym typeface="Rockwell"/>
                        </a:rPr>
                        <a:t>Hybris 6.0</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100"/>
                        <a:buFont typeface="Rockwell"/>
                        <a:buNone/>
                      </a:pPr>
                      <a:r>
                        <a:rPr b="1" lang="en-US" sz="1100">
                          <a:latin typeface="Rockwell"/>
                          <a:ea typeface="Rockwell"/>
                          <a:cs typeface="Rockwell"/>
                          <a:sym typeface="Rockwell"/>
                        </a:rPr>
                        <a:t>N</a:t>
                      </a:r>
                      <a:r>
                        <a:rPr b="1" lang="en-US" sz="1100">
                          <a:latin typeface="Rockwell"/>
                          <a:ea typeface="Rockwell"/>
                          <a:cs typeface="Rockwell"/>
                          <a:sym typeface="Rockwell"/>
                        </a:rPr>
                        <a:t>ERP</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100"/>
                        <a:buFont typeface="Rockwell"/>
                        <a:buNone/>
                      </a:pPr>
                      <a:r>
                        <a:rPr b="1" lang="en-US" sz="1100">
                          <a:latin typeface="Rockwell"/>
                          <a:ea typeface="Rockwell"/>
                          <a:cs typeface="Rockwell"/>
                          <a:sym typeface="Rockwell"/>
                        </a:rPr>
                        <a:t>CELLO</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1" lang="en-US" sz="1100">
                          <a:latin typeface="Rockwell"/>
                          <a:ea typeface="Rockwell"/>
                          <a:cs typeface="Rockwell"/>
                          <a:sym typeface="Rockwell"/>
                        </a:rPr>
                        <a:t>Logistic company</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1" lang="en-US" sz="1100">
                          <a:latin typeface="Rockwell"/>
                          <a:ea typeface="Rockwell"/>
                          <a:cs typeface="Rockwell"/>
                          <a:sym typeface="Rockwell"/>
                        </a:rPr>
                        <a:t>Consumer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r>
              <a:tr h="4949225">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A5A5A5"/>
                      </a:solidFill>
                      <a:prstDash val="solid"/>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39" name="Google Shape;339;p33"/>
          <p:cNvSpPr/>
          <p:nvPr/>
        </p:nvSpPr>
        <p:spPr>
          <a:xfrm>
            <a:off x="3140952" y="1922089"/>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PO Creation</a:t>
            </a:r>
            <a:endParaRPr sz="900">
              <a:solidFill>
                <a:srgbClr val="000000"/>
              </a:solidFill>
              <a:latin typeface="Malgun Gothic"/>
              <a:ea typeface="Malgun Gothic"/>
              <a:cs typeface="Malgun Gothic"/>
              <a:sym typeface="Malgun Gothic"/>
            </a:endParaRPr>
          </a:p>
        </p:txBody>
      </p:sp>
      <p:cxnSp>
        <p:nvCxnSpPr>
          <p:cNvPr id="340" name="Google Shape;340;p33"/>
          <p:cNvCxnSpPr/>
          <p:nvPr/>
        </p:nvCxnSpPr>
        <p:spPr>
          <a:xfrm flipH="1" rot="10800000">
            <a:off x="5453467" y="743010"/>
            <a:ext cx="498231" cy="1587"/>
          </a:xfrm>
          <a:prstGeom prst="straightConnector1">
            <a:avLst/>
          </a:prstGeom>
          <a:noFill/>
          <a:ln cap="flat" cmpd="sng" w="12700">
            <a:solidFill>
              <a:schemeClr val="accent2"/>
            </a:solidFill>
            <a:prstDash val="solid"/>
            <a:round/>
            <a:headEnd len="med" w="med" type="none"/>
            <a:tailEnd len="med" w="med" type="triangle"/>
          </a:ln>
        </p:spPr>
      </p:cxnSp>
      <p:sp>
        <p:nvSpPr>
          <p:cNvPr id="341" name="Google Shape;341;p33"/>
          <p:cNvSpPr txBox="1"/>
          <p:nvPr/>
        </p:nvSpPr>
        <p:spPr>
          <a:xfrm>
            <a:off x="5879978" y="620693"/>
            <a:ext cx="68961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rgbClr val="000000"/>
                </a:solidFill>
                <a:latin typeface="Rockwell"/>
                <a:ea typeface="Rockwell"/>
                <a:cs typeface="Rockwell"/>
                <a:sym typeface="Rockwell"/>
              </a:rPr>
              <a:t> Interface</a:t>
            </a:r>
            <a:endParaRPr/>
          </a:p>
        </p:txBody>
      </p:sp>
      <p:cxnSp>
        <p:nvCxnSpPr>
          <p:cNvPr id="342" name="Google Shape;342;p33"/>
          <p:cNvCxnSpPr/>
          <p:nvPr/>
        </p:nvCxnSpPr>
        <p:spPr>
          <a:xfrm flipH="1" rot="10800000">
            <a:off x="4133500" y="743010"/>
            <a:ext cx="498231" cy="1587"/>
          </a:xfrm>
          <a:prstGeom prst="straightConnector1">
            <a:avLst/>
          </a:prstGeom>
          <a:noFill/>
          <a:ln cap="flat" cmpd="sng" w="9525">
            <a:solidFill>
              <a:schemeClr val="dk1"/>
            </a:solidFill>
            <a:prstDash val="solid"/>
            <a:miter lim="800000"/>
            <a:headEnd len="med" w="med" type="none"/>
            <a:tailEnd len="med" w="med" type="triangle"/>
          </a:ln>
        </p:spPr>
      </p:cxnSp>
      <p:sp>
        <p:nvSpPr>
          <p:cNvPr id="343" name="Google Shape;343;p33"/>
          <p:cNvSpPr txBox="1"/>
          <p:nvPr/>
        </p:nvSpPr>
        <p:spPr>
          <a:xfrm>
            <a:off x="4583833" y="620693"/>
            <a:ext cx="58702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rgbClr val="000000"/>
                </a:solidFill>
                <a:latin typeface="Rockwell"/>
                <a:ea typeface="Rockwell"/>
                <a:cs typeface="Rockwell"/>
                <a:sym typeface="Rockwell"/>
              </a:rPr>
              <a:t>Process</a:t>
            </a:r>
            <a:endParaRPr/>
          </a:p>
        </p:txBody>
      </p:sp>
      <p:sp>
        <p:nvSpPr>
          <p:cNvPr id="344" name="Google Shape;344;p33"/>
          <p:cNvSpPr/>
          <p:nvPr/>
        </p:nvSpPr>
        <p:spPr>
          <a:xfrm>
            <a:off x="4783425" y="1922089"/>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SO Creation</a:t>
            </a:r>
            <a:endParaRPr sz="900">
              <a:solidFill>
                <a:srgbClr val="000000"/>
              </a:solidFill>
              <a:latin typeface="Malgun Gothic"/>
              <a:ea typeface="Malgun Gothic"/>
              <a:cs typeface="Malgun Gothic"/>
              <a:sym typeface="Malgun Gothic"/>
            </a:endParaRPr>
          </a:p>
        </p:txBody>
      </p:sp>
      <p:sp>
        <p:nvSpPr>
          <p:cNvPr id="345" name="Google Shape;345;p33"/>
          <p:cNvSpPr/>
          <p:nvPr/>
        </p:nvSpPr>
        <p:spPr>
          <a:xfrm>
            <a:off x="6448864" y="1914741"/>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DO creation</a:t>
            </a:r>
            <a:endParaRPr sz="900">
              <a:solidFill>
                <a:srgbClr val="000000"/>
              </a:solidFill>
              <a:latin typeface="Malgun Gothic"/>
              <a:ea typeface="Malgun Gothic"/>
              <a:cs typeface="Malgun Gothic"/>
              <a:sym typeface="Malgun Gothic"/>
            </a:endParaRPr>
          </a:p>
        </p:txBody>
      </p:sp>
      <p:sp>
        <p:nvSpPr>
          <p:cNvPr id="346" name="Google Shape;346;p33"/>
          <p:cNvSpPr/>
          <p:nvPr/>
        </p:nvSpPr>
        <p:spPr>
          <a:xfrm>
            <a:off x="6436415" y="2948242"/>
            <a:ext cx="855665"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DO Receive</a:t>
            </a:r>
            <a:endParaRPr sz="900">
              <a:solidFill>
                <a:srgbClr val="000000"/>
              </a:solidFill>
              <a:latin typeface="Malgun Gothic"/>
              <a:ea typeface="Malgun Gothic"/>
              <a:cs typeface="Malgun Gothic"/>
              <a:sym typeface="Malgun Gothic"/>
            </a:endParaRPr>
          </a:p>
        </p:txBody>
      </p:sp>
      <p:sp>
        <p:nvSpPr>
          <p:cNvPr id="347" name="Google Shape;347;p33"/>
          <p:cNvSpPr/>
          <p:nvPr/>
        </p:nvSpPr>
        <p:spPr>
          <a:xfrm>
            <a:off x="6395513" y="3453064"/>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Pick/Pack</a:t>
            </a:r>
            <a:endParaRPr sz="900">
              <a:solidFill>
                <a:srgbClr val="000000"/>
              </a:solidFill>
              <a:latin typeface="Malgun Gothic"/>
              <a:ea typeface="Malgun Gothic"/>
              <a:cs typeface="Malgun Gothic"/>
              <a:sym typeface="Malgun Gothic"/>
            </a:endParaRPr>
          </a:p>
        </p:txBody>
      </p:sp>
      <p:sp>
        <p:nvSpPr>
          <p:cNvPr id="348" name="Google Shape;348;p33"/>
          <p:cNvSpPr/>
          <p:nvPr/>
        </p:nvSpPr>
        <p:spPr>
          <a:xfrm>
            <a:off x="6375511" y="3952953"/>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G/I</a:t>
            </a:r>
            <a:endParaRPr sz="900">
              <a:solidFill>
                <a:srgbClr val="000000"/>
              </a:solidFill>
              <a:latin typeface="Malgun Gothic"/>
              <a:ea typeface="Malgun Gothic"/>
              <a:cs typeface="Malgun Gothic"/>
              <a:sym typeface="Malgun Gothic"/>
            </a:endParaRPr>
          </a:p>
        </p:txBody>
      </p:sp>
      <p:sp>
        <p:nvSpPr>
          <p:cNvPr id="349" name="Google Shape;349;p33"/>
          <p:cNvSpPr/>
          <p:nvPr/>
        </p:nvSpPr>
        <p:spPr>
          <a:xfrm>
            <a:off x="4814387" y="3989682"/>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1</a:t>
            </a:r>
            <a:r>
              <a:rPr baseline="30000" lang="en-US" sz="900">
                <a:solidFill>
                  <a:srgbClr val="000000"/>
                </a:solidFill>
                <a:latin typeface="Malgun Gothic"/>
                <a:ea typeface="Malgun Gothic"/>
                <a:cs typeface="Malgun Gothic"/>
                <a:sym typeface="Malgun Gothic"/>
              </a:rPr>
              <a:t>st</a:t>
            </a:r>
            <a:r>
              <a:rPr lang="en-US" sz="900">
                <a:solidFill>
                  <a:srgbClr val="000000"/>
                </a:solidFill>
                <a:latin typeface="Malgun Gothic"/>
                <a:ea typeface="Malgun Gothic"/>
                <a:cs typeface="Malgun Gothic"/>
                <a:sym typeface="Malgun Gothic"/>
              </a:rPr>
              <a:t> G/I Posting</a:t>
            </a:r>
            <a:endParaRPr sz="900">
              <a:solidFill>
                <a:srgbClr val="000000"/>
              </a:solidFill>
              <a:latin typeface="Malgun Gothic"/>
              <a:ea typeface="Malgun Gothic"/>
              <a:cs typeface="Malgun Gothic"/>
              <a:sym typeface="Malgun Gothic"/>
            </a:endParaRPr>
          </a:p>
        </p:txBody>
      </p:sp>
      <p:sp>
        <p:nvSpPr>
          <p:cNvPr id="350" name="Google Shape;350;p33"/>
          <p:cNvSpPr/>
          <p:nvPr/>
        </p:nvSpPr>
        <p:spPr>
          <a:xfrm>
            <a:off x="9408369" y="5066135"/>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Goods Arrival</a:t>
            </a:r>
            <a:endParaRPr/>
          </a:p>
        </p:txBody>
      </p:sp>
      <p:sp>
        <p:nvSpPr>
          <p:cNvPr id="351" name="Google Shape;351;p33"/>
          <p:cNvSpPr/>
          <p:nvPr/>
        </p:nvSpPr>
        <p:spPr>
          <a:xfrm>
            <a:off x="6345354" y="5382776"/>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IOD</a:t>
            </a:r>
            <a:endParaRPr/>
          </a:p>
        </p:txBody>
      </p:sp>
      <p:sp>
        <p:nvSpPr>
          <p:cNvPr id="352" name="Google Shape;352;p33"/>
          <p:cNvSpPr/>
          <p:nvPr/>
        </p:nvSpPr>
        <p:spPr>
          <a:xfrm>
            <a:off x="4783424" y="5412688"/>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2</a:t>
            </a:r>
            <a:r>
              <a:rPr baseline="30000" lang="en-US" sz="900">
                <a:solidFill>
                  <a:srgbClr val="000000"/>
                </a:solidFill>
                <a:latin typeface="Malgun Gothic"/>
                <a:ea typeface="Malgun Gothic"/>
                <a:cs typeface="Malgun Gothic"/>
                <a:sym typeface="Malgun Gothic"/>
              </a:rPr>
              <a:t>nd</a:t>
            </a:r>
            <a:r>
              <a:rPr lang="en-US" sz="900">
                <a:solidFill>
                  <a:srgbClr val="000000"/>
                </a:solidFill>
                <a:latin typeface="Malgun Gothic"/>
                <a:ea typeface="Malgun Gothic"/>
                <a:cs typeface="Malgun Gothic"/>
                <a:sym typeface="Malgun Gothic"/>
              </a:rPr>
              <a:t> GI/Billing</a:t>
            </a:r>
            <a:endParaRPr/>
          </a:p>
        </p:txBody>
      </p:sp>
      <p:sp>
        <p:nvSpPr>
          <p:cNvPr id="353" name="Google Shape;353;p33"/>
          <p:cNvSpPr/>
          <p:nvPr/>
        </p:nvSpPr>
        <p:spPr>
          <a:xfrm>
            <a:off x="3138226" y="5382705"/>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Status :</a:t>
            </a:r>
            <a:endParaRPr/>
          </a:p>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Delivered</a:t>
            </a:r>
            <a:endParaRPr/>
          </a:p>
        </p:txBody>
      </p:sp>
      <p:cxnSp>
        <p:nvCxnSpPr>
          <p:cNvPr id="354" name="Google Shape;354;p33"/>
          <p:cNvCxnSpPr/>
          <p:nvPr/>
        </p:nvCxnSpPr>
        <p:spPr>
          <a:xfrm>
            <a:off x="4002165" y="2127061"/>
            <a:ext cx="781200" cy="600"/>
          </a:xfrm>
          <a:prstGeom prst="bentConnector3">
            <a:avLst>
              <a:gd fmla="val 50004" name="adj1"/>
            </a:avLst>
          </a:prstGeom>
          <a:noFill/>
          <a:ln cap="flat" cmpd="sng" w="12700">
            <a:solidFill>
              <a:schemeClr val="accent2"/>
            </a:solidFill>
            <a:prstDash val="solid"/>
            <a:round/>
            <a:headEnd len="med" w="med" type="none"/>
            <a:tailEnd len="med" w="med" type="triangle"/>
          </a:ln>
        </p:spPr>
      </p:cxnSp>
      <p:cxnSp>
        <p:nvCxnSpPr>
          <p:cNvPr id="355" name="Google Shape;355;p33"/>
          <p:cNvCxnSpPr>
            <a:stCxn id="344" idx="3"/>
            <a:endCxn id="345" idx="1"/>
          </p:cNvCxnSpPr>
          <p:nvPr/>
        </p:nvCxnSpPr>
        <p:spPr>
          <a:xfrm flipH="1" rot="10800000">
            <a:off x="5614194" y="2076889"/>
            <a:ext cx="834600" cy="7200"/>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356" name="Google Shape;356;p33"/>
          <p:cNvCxnSpPr>
            <a:stCxn id="347" idx="2"/>
            <a:endCxn id="348" idx="0"/>
          </p:cNvCxnSpPr>
          <p:nvPr/>
        </p:nvCxnSpPr>
        <p:spPr>
          <a:xfrm flipH="1">
            <a:off x="6790797" y="3777064"/>
            <a:ext cx="20100" cy="175800"/>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357" name="Google Shape;357;p33"/>
          <p:cNvCxnSpPr>
            <a:stCxn id="348" idx="1"/>
          </p:cNvCxnSpPr>
          <p:nvPr/>
        </p:nvCxnSpPr>
        <p:spPr>
          <a:xfrm flipH="1">
            <a:off x="5647711" y="4114953"/>
            <a:ext cx="727800" cy="7500"/>
          </a:xfrm>
          <a:prstGeom prst="straightConnector1">
            <a:avLst/>
          </a:prstGeom>
          <a:noFill/>
          <a:ln cap="flat" cmpd="sng" w="12700">
            <a:solidFill>
              <a:schemeClr val="accent2"/>
            </a:solidFill>
            <a:prstDash val="solid"/>
            <a:round/>
            <a:headEnd len="sm" w="sm" type="none"/>
            <a:tailEnd len="med" w="med" type="triangle"/>
          </a:ln>
        </p:spPr>
      </p:cxnSp>
      <p:cxnSp>
        <p:nvCxnSpPr>
          <p:cNvPr id="358" name="Google Shape;358;p33"/>
          <p:cNvCxnSpPr/>
          <p:nvPr/>
        </p:nvCxnSpPr>
        <p:spPr>
          <a:xfrm flipH="1">
            <a:off x="7176256" y="5399659"/>
            <a:ext cx="2647500" cy="174900"/>
          </a:xfrm>
          <a:prstGeom prst="bentConnector2">
            <a:avLst/>
          </a:prstGeom>
          <a:noFill/>
          <a:ln cap="flat" cmpd="sng" w="28575">
            <a:solidFill>
              <a:schemeClr val="accent1"/>
            </a:solidFill>
            <a:prstDash val="solid"/>
            <a:round/>
            <a:headEnd len="sm" w="sm" type="none"/>
            <a:tailEnd len="med" w="med" type="stealth"/>
          </a:ln>
        </p:spPr>
      </p:cxnSp>
      <p:cxnSp>
        <p:nvCxnSpPr>
          <p:cNvPr id="359" name="Google Shape;359;p33"/>
          <p:cNvCxnSpPr/>
          <p:nvPr/>
        </p:nvCxnSpPr>
        <p:spPr>
          <a:xfrm flipH="1" rot="10800000">
            <a:off x="6816080" y="779013"/>
            <a:ext cx="498231" cy="1587"/>
          </a:xfrm>
          <a:prstGeom prst="straightConnector1">
            <a:avLst/>
          </a:prstGeom>
          <a:noFill/>
          <a:ln cap="flat" cmpd="sng" w="28575">
            <a:solidFill>
              <a:schemeClr val="accent1"/>
            </a:solidFill>
            <a:prstDash val="solid"/>
            <a:round/>
            <a:headEnd len="sm" w="sm" type="none"/>
            <a:tailEnd len="med" w="med" type="stealth"/>
          </a:ln>
        </p:spPr>
      </p:cxnSp>
      <p:sp>
        <p:nvSpPr>
          <p:cNvPr id="360" name="Google Shape;360;p33"/>
          <p:cNvSpPr txBox="1"/>
          <p:nvPr/>
        </p:nvSpPr>
        <p:spPr>
          <a:xfrm>
            <a:off x="7248130" y="656696"/>
            <a:ext cx="591829"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rgbClr val="000000"/>
                </a:solidFill>
                <a:latin typeface="Rockwell"/>
                <a:ea typeface="Rockwell"/>
                <a:cs typeface="Rockwell"/>
                <a:sym typeface="Rockwell"/>
              </a:rPr>
              <a:t>Manual</a:t>
            </a:r>
            <a:endParaRPr/>
          </a:p>
        </p:txBody>
      </p:sp>
      <p:cxnSp>
        <p:nvCxnSpPr>
          <p:cNvPr id="361" name="Google Shape;361;p33"/>
          <p:cNvCxnSpPr/>
          <p:nvPr/>
        </p:nvCxnSpPr>
        <p:spPr>
          <a:xfrm>
            <a:off x="7659835" y="4823632"/>
            <a:ext cx="1761600" cy="413100"/>
          </a:xfrm>
          <a:prstGeom prst="bentConnector3">
            <a:avLst>
              <a:gd fmla="val 49998" name="adj1"/>
            </a:avLst>
          </a:prstGeom>
          <a:noFill/>
          <a:ln cap="flat" cmpd="sng" w="28575">
            <a:solidFill>
              <a:schemeClr val="accent3"/>
            </a:solidFill>
            <a:prstDash val="solid"/>
            <a:round/>
            <a:headEnd len="med" w="med" type="none"/>
            <a:tailEnd len="med" w="med" type="triangle"/>
          </a:ln>
        </p:spPr>
      </p:cxnSp>
      <p:cxnSp>
        <p:nvCxnSpPr>
          <p:cNvPr id="362" name="Google Shape;362;p33"/>
          <p:cNvCxnSpPr/>
          <p:nvPr/>
        </p:nvCxnSpPr>
        <p:spPr>
          <a:xfrm flipH="1" rot="10800000">
            <a:off x="8184460" y="743010"/>
            <a:ext cx="498231" cy="1587"/>
          </a:xfrm>
          <a:prstGeom prst="straightConnector1">
            <a:avLst/>
          </a:prstGeom>
          <a:noFill/>
          <a:ln cap="flat" cmpd="sng" w="19050">
            <a:solidFill>
              <a:schemeClr val="accent3"/>
            </a:solidFill>
            <a:prstDash val="solid"/>
            <a:round/>
            <a:headEnd len="med" w="med" type="none"/>
            <a:tailEnd len="med" w="med" type="triangle"/>
          </a:ln>
        </p:spPr>
      </p:cxnSp>
      <p:sp>
        <p:nvSpPr>
          <p:cNvPr id="363" name="Google Shape;363;p33"/>
          <p:cNvSpPr txBox="1"/>
          <p:nvPr/>
        </p:nvSpPr>
        <p:spPr>
          <a:xfrm>
            <a:off x="8616281" y="620693"/>
            <a:ext cx="124585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rgbClr val="000000"/>
                </a:solidFill>
                <a:latin typeface="Rockwell"/>
                <a:ea typeface="Rockwell"/>
                <a:cs typeface="Rockwell"/>
                <a:sym typeface="Rockwell"/>
              </a:rPr>
              <a:t>Physical transaction</a:t>
            </a:r>
            <a:endParaRPr/>
          </a:p>
        </p:txBody>
      </p:sp>
      <p:sp>
        <p:nvSpPr>
          <p:cNvPr id="364" name="Google Shape;364;p33"/>
          <p:cNvSpPr/>
          <p:nvPr/>
        </p:nvSpPr>
        <p:spPr>
          <a:xfrm>
            <a:off x="1919538" y="1937541"/>
            <a:ext cx="792087" cy="413832"/>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Payment Gateway</a:t>
            </a:r>
            <a:endParaRPr/>
          </a:p>
        </p:txBody>
      </p:sp>
      <p:cxnSp>
        <p:nvCxnSpPr>
          <p:cNvPr id="365" name="Google Shape;365;p33"/>
          <p:cNvCxnSpPr/>
          <p:nvPr/>
        </p:nvCxnSpPr>
        <p:spPr>
          <a:xfrm flipH="1">
            <a:off x="2711624" y="2067325"/>
            <a:ext cx="396000" cy="1594"/>
          </a:xfrm>
          <a:prstGeom prst="straightConnector1">
            <a:avLst/>
          </a:prstGeom>
          <a:noFill/>
          <a:ln cap="flat" cmpd="sng" w="12700">
            <a:solidFill>
              <a:schemeClr val="accent2"/>
            </a:solidFill>
            <a:prstDash val="solid"/>
            <a:round/>
            <a:headEnd len="med" w="med" type="none"/>
            <a:tailEnd len="med" w="med" type="triangle"/>
          </a:ln>
        </p:spPr>
      </p:cxnSp>
      <p:cxnSp>
        <p:nvCxnSpPr>
          <p:cNvPr id="366" name="Google Shape;366;p33"/>
          <p:cNvCxnSpPr/>
          <p:nvPr/>
        </p:nvCxnSpPr>
        <p:spPr>
          <a:xfrm>
            <a:off x="2711624" y="2139333"/>
            <a:ext cx="396000" cy="0"/>
          </a:xfrm>
          <a:prstGeom prst="straightConnector1">
            <a:avLst/>
          </a:prstGeom>
          <a:noFill/>
          <a:ln cap="flat" cmpd="sng" w="12700">
            <a:solidFill>
              <a:schemeClr val="accent2"/>
            </a:solidFill>
            <a:prstDash val="solid"/>
            <a:round/>
            <a:headEnd len="med" w="med" type="none"/>
            <a:tailEnd len="med" w="med" type="triangle"/>
          </a:ln>
        </p:spPr>
      </p:cxnSp>
      <p:cxnSp>
        <p:nvCxnSpPr>
          <p:cNvPr id="367" name="Google Shape;367;p33"/>
          <p:cNvCxnSpPr>
            <a:stCxn id="345" idx="2"/>
            <a:endCxn id="346" idx="0"/>
          </p:cNvCxnSpPr>
          <p:nvPr/>
        </p:nvCxnSpPr>
        <p:spPr>
          <a:xfrm>
            <a:off x="6864249" y="2238741"/>
            <a:ext cx="0" cy="709500"/>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368" name="Google Shape;368;p33"/>
          <p:cNvCxnSpPr/>
          <p:nvPr/>
        </p:nvCxnSpPr>
        <p:spPr>
          <a:xfrm>
            <a:off x="6810898" y="3272242"/>
            <a:ext cx="0" cy="194400"/>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369" name="Google Shape;369;p33"/>
          <p:cNvCxnSpPr/>
          <p:nvPr/>
        </p:nvCxnSpPr>
        <p:spPr>
          <a:xfrm flipH="1">
            <a:off x="5614255" y="5553236"/>
            <a:ext cx="731100" cy="600"/>
          </a:xfrm>
          <a:prstGeom prst="bentConnector3">
            <a:avLst>
              <a:gd fmla="val 50004" name="adj1"/>
            </a:avLst>
          </a:prstGeom>
          <a:noFill/>
          <a:ln cap="flat" cmpd="sng" w="12700">
            <a:solidFill>
              <a:schemeClr val="accent2"/>
            </a:solidFill>
            <a:prstDash val="solid"/>
            <a:round/>
            <a:headEnd len="med" w="med" type="none"/>
            <a:tailEnd len="med" w="med" type="triangle"/>
          </a:ln>
        </p:spPr>
      </p:cxnSp>
      <p:sp>
        <p:nvSpPr>
          <p:cNvPr id="370" name="Google Shape;370;p33"/>
          <p:cNvSpPr/>
          <p:nvPr/>
        </p:nvSpPr>
        <p:spPr>
          <a:xfrm>
            <a:off x="3138133" y="3937094"/>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Status : Dispatched</a:t>
            </a:r>
            <a:endParaRPr/>
          </a:p>
        </p:txBody>
      </p:sp>
      <p:sp>
        <p:nvSpPr>
          <p:cNvPr id="371" name="Google Shape;371;p33"/>
          <p:cNvSpPr/>
          <p:nvPr/>
        </p:nvSpPr>
        <p:spPr>
          <a:xfrm>
            <a:off x="3143673" y="2447368"/>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Status :</a:t>
            </a:r>
            <a:endParaRPr/>
          </a:p>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Processing</a:t>
            </a:r>
            <a:endParaRPr/>
          </a:p>
        </p:txBody>
      </p:sp>
      <p:cxnSp>
        <p:nvCxnSpPr>
          <p:cNvPr id="372" name="Google Shape;372;p33"/>
          <p:cNvCxnSpPr/>
          <p:nvPr/>
        </p:nvCxnSpPr>
        <p:spPr>
          <a:xfrm>
            <a:off x="3575720" y="2231344"/>
            <a:ext cx="0" cy="220092"/>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373" name="Google Shape;373;p33"/>
          <p:cNvSpPr txBox="1"/>
          <p:nvPr/>
        </p:nvSpPr>
        <p:spPr>
          <a:xfrm>
            <a:off x="8837302" y="5035943"/>
            <a:ext cx="643074" cy="246221"/>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lang="en-US" sz="1000">
                <a:solidFill>
                  <a:srgbClr val="000000"/>
                </a:solidFill>
                <a:latin typeface="Rockwell"/>
                <a:ea typeface="Rockwell"/>
                <a:cs typeface="Rockwell"/>
                <a:sym typeface="Rockwell"/>
              </a:rPr>
              <a:t>Delivery</a:t>
            </a:r>
            <a:endParaRPr/>
          </a:p>
        </p:txBody>
      </p:sp>
      <p:sp>
        <p:nvSpPr>
          <p:cNvPr id="374" name="Google Shape;374;p33"/>
          <p:cNvSpPr/>
          <p:nvPr/>
        </p:nvSpPr>
        <p:spPr>
          <a:xfrm>
            <a:off x="8083069" y="2519412"/>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Receive DO list</a:t>
            </a:r>
            <a:endParaRPr sz="900">
              <a:solidFill>
                <a:srgbClr val="000000"/>
              </a:solidFill>
              <a:latin typeface="Malgun Gothic"/>
              <a:ea typeface="Malgun Gothic"/>
              <a:cs typeface="Malgun Gothic"/>
              <a:sym typeface="Malgun Gothic"/>
            </a:endParaRPr>
          </a:p>
        </p:txBody>
      </p:sp>
      <p:sp>
        <p:nvSpPr>
          <p:cNvPr id="375" name="Google Shape;375;p33"/>
          <p:cNvSpPr/>
          <p:nvPr/>
        </p:nvSpPr>
        <p:spPr>
          <a:xfrm>
            <a:off x="8083652" y="3599532"/>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Make Trip Plan</a:t>
            </a:r>
            <a:endParaRPr sz="900">
              <a:solidFill>
                <a:srgbClr val="000000"/>
              </a:solidFill>
              <a:latin typeface="Malgun Gothic"/>
              <a:ea typeface="Malgun Gothic"/>
              <a:cs typeface="Malgun Gothic"/>
              <a:sym typeface="Malgun Gothic"/>
            </a:endParaRPr>
          </a:p>
        </p:txBody>
      </p:sp>
      <p:cxnSp>
        <p:nvCxnSpPr>
          <p:cNvPr id="376" name="Google Shape;376;p33"/>
          <p:cNvCxnSpPr>
            <a:stCxn id="375" idx="2"/>
          </p:cNvCxnSpPr>
          <p:nvPr/>
        </p:nvCxnSpPr>
        <p:spPr>
          <a:xfrm rot="5400000">
            <a:off x="7735387" y="3834882"/>
            <a:ext cx="675000" cy="852300"/>
          </a:xfrm>
          <a:prstGeom prst="bentConnector2">
            <a:avLst/>
          </a:prstGeom>
          <a:noFill/>
          <a:ln cap="flat" cmpd="sng" w="28575">
            <a:solidFill>
              <a:schemeClr val="accent3"/>
            </a:solidFill>
            <a:prstDash val="solid"/>
            <a:round/>
            <a:headEnd len="med" w="med" type="none"/>
            <a:tailEnd len="med" w="med" type="triangle"/>
          </a:ln>
        </p:spPr>
      </p:cxnSp>
      <p:cxnSp>
        <p:nvCxnSpPr>
          <p:cNvPr id="377" name="Google Shape;377;p33"/>
          <p:cNvCxnSpPr>
            <a:stCxn id="352" idx="1"/>
            <a:endCxn id="353" idx="3"/>
          </p:cNvCxnSpPr>
          <p:nvPr/>
        </p:nvCxnSpPr>
        <p:spPr>
          <a:xfrm rot="10800000">
            <a:off x="3968924" y="5544688"/>
            <a:ext cx="814500" cy="30000"/>
          </a:xfrm>
          <a:prstGeom prst="bentConnector3">
            <a:avLst>
              <a:gd fmla="val 49996" name="adj1"/>
            </a:avLst>
          </a:prstGeom>
          <a:noFill/>
          <a:ln cap="flat" cmpd="sng" w="12700">
            <a:solidFill>
              <a:schemeClr val="accent2"/>
            </a:solidFill>
            <a:prstDash val="solid"/>
            <a:round/>
            <a:headEnd len="med" w="med" type="none"/>
            <a:tailEnd len="med" w="med" type="triangle"/>
          </a:ln>
        </p:spPr>
      </p:cxnSp>
      <p:cxnSp>
        <p:nvCxnSpPr>
          <p:cNvPr id="378" name="Google Shape;378;p33"/>
          <p:cNvCxnSpPr>
            <a:stCxn id="374" idx="2"/>
          </p:cNvCxnSpPr>
          <p:nvPr/>
        </p:nvCxnSpPr>
        <p:spPr>
          <a:xfrm>
            <a:off x="8498453" y="2843412"/>
            <a:ext cx="7200" cy="213000"/>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379" name="Google Shape;379;p33"/>
          <p:cNvSpPr/>
          <p:nvPr/>
        </p:nvSpPr>
        <p:spPr>
          <a:xfrm>
            <a:off x="6793926" y="4427588"/>
            <a:ext cx="830769" cy="594048"/>
          </a:xfrm>
          <a:prstGeom prst="rect">
            <a:avLst/>
          </a:prstGeom>
          <a:solidFill>
            <a:srgbClr val="D8D8D8"/>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Pick up/ Dispatch</a:t>
            </a:r>
            <a:endParaRPr sz="900">
              <a:solidFill>
                <a:srgbClr val="000000"/>
              </a:solidFill>
              <a:latin typeface="Malgun Gothic"/>
              <a:ea typeface="Malgun Gothic"/>
              <a:cs typeface="Malgun Gothic"/>
              <a:sym typeface="Malgun Gothic"/>
            </a:endParaRPr>
          </a:p>
        </p:txBody>
      </p:sp>
      <p:cxnSp>
        <p:nvCxnSpPr>
          <p:cNvPr id="380" name="Google Shape;380;p33"/>
          <p:cNvCxnSpPr>
            <a:stCxn id="345" idx="3"/>
          </p:cNvCxnSpPr>
          <p:nvPr/>
        </p:nvCxnSpPr>
        <p:spPr>
          <a:xfrm>
            <a:off x="7279633" y="2076741"/>
            <a:ext cx="714600" cy="597300"/>
          </a:xfrm>
          <a:prstGeom prst="bentConnector3">
            <a:avLst>
              <a:gd fmla="val 49999" name="adj1"/>
            </a:avLst>
          </a:prstGeom>
          <a:noFill/>
          <a:ln cap="flat" cmpd="sng" w="28575">
            <a:solidFill>
              <a:schemeClr val="accent1"/>
            </a:solidFill>
            <a:prstDash val="solid"/>
            <a:round/>
            <a:headEnd len="sm" w="sm" type="none"/>
            <a:tailEnd len="med" w="med" type="stealth"/>
          </a:ln>
        </p:spPr>
      </p:cxnSp>
      <p:sp>
        <p:nvSpPr>
          <p:cNvPr id="381" name="Google Shape;381;p33"/>
          <p:cNvSpPr/>
          <p:nvPr/>
        </p:nvSpPr>
        <p:spPr>
          <a:xfrm>
            <a:off x="8090161" y="3059472"/>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Upload into TMS</a:t>
            </a:r>
            <a:endParaRPr sz="900">
              <a:solidFill>
                <a:srgbClr val="000000"/>
              </a:solidFill>
              <a:latin typeface="Malgun Gothic"/>
              <a:ea typeface="Malgun Gothic"/>
              <a:cs typeface="Malgun Gothic"/>
              <a:sym typeface="Malgun Gothic"/>
            </a:endParaRPr>
          </a:p>
        </p:txBody>
      </p:sp>
      <p:cxnSp>
        <p:nvCxnSpPr>
          <p:cNvPr id="382" name="Google Shape;382;p33"/>
          <p:cNvCxnSpPr/>
          <p:nvPr/>
        </p:nvCxnSpPr>
        <p:spPr>
          <a:xfrm>
            <a:off x="8521535" y="3385961"/>
            <a:ext cx="582" cy="180000"/>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383" name="Google Shape;383;p33"/>
          <p:cNvSpPr/>
          <p:nvPr/>
        </p:nvSpPr>
        <p:spPr>
          <a:xfrm>
            <a:off x="4083106" y="2045054"/>
            <a:ext cx="599844" cy="195814"/>
          </a:xfrm>
          <a:prstGeom prst="rect">
            <a:avLst/>
          </a:prstGeom>
          <a:solidFill>
            <a:srgbClr val="FFFF00"/>
          </a:solidFill>
          <a:ln cap="flat" cmpd="sng" w="9525">
            <a:solidFill>
              <a:srgbClr val="7F7F7F"/>
            </a:solidFill>
            <a:prstDash val="solid"/>
            <a:round/>
            <a:headEnd len="sm" w="sm" type="none"/>
            <a:tailEnd len="sm" w="sm" type="none"/>
          </a:ln>
        </p:spPr>
        <p:txBody>
          <a:bodyPr anchorCtr="0" anchor="t" bIns="36000" lIns="91425" spcFirstLastPara="1" rIns="91425" wrap="square" tIns="36000">
            <a:spAutoFit/>
          </a:bodyPr>
          <a:lstStyle/>
          <a:p>
            <a:pPr indent="0" lvl="0" marL="0" marR="0" rtl="0" algn="ctr">
              <a:spcBef>
                <a:spcPts val="0"/>
              </a:spcBef>
              <a:spcAft>
                <a:spcPts val="0"/>
              </a:spcAft>
              <a:buNone/>
            </a:pPr>
            <a:r>
              <a:rPr b="1" lang="en-US" sz="800">
                <a:solidFill>
                  <a:srgbClr val="0066FF"/>
                </a:solidFill>
                <a:latin typeface="Malgun Gothic"/>
                <a:ea typeface="Malgun Gothic"/>
                <a:cs typeface="Malgun Gothic"/>
                <a:sym typeface="Malgun Gothic"/>
              </a:rPr>
              <a:t>SD_0001</a:t>
            </a:r>
            <a:endParaRPr/>
          </a:p>
        </p:txBody>
      </p:sp>
      <p:cxnSp>
        <p:nvCxnSpPr>
          <p:cNvPr id="384" name="Google Shape;384;p33"/>
          <p:cNvCxnSpPr/>
          <p:nvPr/>
        </p:nvCxnSpPr>
        <p:spPr>
          <a:xfrm flipH="1">
            <a:off x="3986024" y="3143622"/>
            <a:ext cx="797400" cy="600"/>
          </a:xfrm>
          <a:prstGeom prst="bentConnector3">
            <a:avLst>
              <a:gd fmla="val 50009" name="adj1"/>
            </a:avLst>
          </a:prstGeom>
          <a:noFill/>
          <a:ln cap="flat" cmpd="sng" w="12700">
            <a:solidFill>
              <a:schemeClr val="accent2"/>
            </a:solidFill>
            <a:prstDash val="solid"/>
            <a:round/>
            <a:headEnd len="med" w="med" type="none"/>
            <a:tailEnd len="med" w="med" type="triangle"/>
          </a:ln>
        </p:spPr>
      </p:cxnSp>
      <p:sp>
        <p:nvSpPr>
          <p:cNvPr id="385" name="Google Shape;385;p33"/>
          <p:cNvSpPr/>
          <p:nvPr/>
        </p:nvSpPr>
        <p:spPr>
          <a:xfrm>
            <a:off x="3138133" y="3023432"/>
            <a:ext cx="864000"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830">
                <a:solidFill>
                  <a:srgbClr val="000000"/>
                </a:solidFill>
                <a:latin typeface="Malgun Gothic"/>
                <a:ea typeface="Malgun Gothic"/>
                <a:cs typeface="Malgun Gothic"/>
                <a:sym typeface="Malgun Gothic"/>
              </a:rPr>
              <a:t>Status : Preparing Dispatch</a:t>
            </a:r>
            <a:endParaRPr/>
          </a:p>
        </p:txBody>
      </p:sp>
      <p:sp>
        <p:nvSpPr>
          <p:cNvPr id="386" name="Google Shape;386;p33"/>
          <p:cNvSpPr/>
          <p:nvPr/>
        </p:nvSpPr>
        <p:spPr>
          <a:xfrm>
            <a:off x="4083106" y="3043642"/>
            <a:ext cx="599844" cy="195814"/>
          </a:xfrm>
          <a:prstGeom prst="rect">
            <a:avLst/>
          </a:prstGeom>
          <a:solidFill>
            <a:srgbClr val="FFFF00"/>
          </a:solidFill>
          <a:ln cap="flat" cmpd="sng" w="9525">
            <a:solidFill>
              <a:srgbClr val="7F7F7F"/>
            </a:solidFill>
            <a:prstDash val="solid"/>
            <a:round/>
            <a:headEnd len="sm" w="sm" type="none"/>
            <a:tailEnd len="sm" w="sm" type="none"/>
          </a:ln>
        </p:spPr>
        <p:txBody>
          <a:bodyPr anchorCtr="0" anchor="t" bIns="36000" lIns="91425" spcFirstLastPara="1" rIns="91425" wrap="square" tIns="36000">
            <a:spAutoFit/>
          </a:bodyPr>
          <a:lstStyle/>
          <a:p>
            <a:pPr indent="0" lvl="0" marL="0" marR="0" rtl="0" algn="ctr">
              <a:spcBef>
                <a:spcPts val="0"/>
              </a:spcBef>
              <a:spcAft>
                <a:spcPts val="0"/>
              </a:spcAft>
              <a:buNone/>
            </a:pPr>
            <a:r>
              <a:rPr b="1" lang="en-US" sz="800">
                <a:solidFill>
                  <a:srgbClr val="0066FF"/>
                </a:solidFill>
                <a:latin typeface="Malgun Gothic"/>
                <a:ea typeface="Malgun Gothic"/>
                <a:cs typeface="Malgun Gothic"/>
                <a:sym typeface="Malgun Gothic"/>
              </a:rPr>
              <a:t>SD_0005</a:t>
            </a:r>
            <a:endParaRPr/>
          </a:p>
        </p:txBody>
      </p:sp>
      <p:cxnSp>
        <p:nvCxnSpPr>
          <p:cNvPr id="387" name="Google Shape;387;p33"/>
          <p:cNvCxnSpPr/>
          <p:nvPr/>
        </p:nvCxnSpPr>
        <p:spPr>
          <a:xfrm rot="10800000">
            <a:off x="3961711" y="4114953"/>
            <a:ext cx="797538" cy="7649"/>
          </a:xfrm>
          <a:prstGeom prst="straightConnector1">
            <a:avLst/>
          </a:prstGeom>
          <a:noFill/>
          <a:ln cap="flat" cmpd="sng" w="12700">
            <a:solidFill>
              <a:schemeClr val="accent2"/>
            </a:solidFill>
            <a:prstDash val="solid"/>
            <a:round/>
            <a:headEnd len="sm" w="sm" type="none"/>
            <a:tailEnd len="med" w="med" type="triangle"/>
          </a:ln>
        </p:spPr>
      </p:cxnSp>
      <p:sp>
        <p:nvSpPr>
          <p:cNvPr id="388" name="Google Shape;388;p33"/>
          <p:cNvSpPr/>
          <p:nvPr/>
        </p:nvSpPr>
        <p:spPr>
          <a:xfrm>
            <a:off x="4085602" y="4017046"/>
            <a:ext cx="599844" cy="195814"/>
          </a:xfrm>
          <a:prstGeom prst="rect">
            <a:avLst/>
          </a:prstGeom>
          <a:solidFill>
            <a:srgbClr val="FFFF00"/>
          </a:solidFill>
          <a:ln cap="flat" cmpd="sng" w="9525">
            <a:solidFill>
              <a:srgbClr val="7F7F7F"/>
            </a:solidFill>
            <a:prstDash val="solid"/>
            <a:round/>
            <a:headEnd len="sm" w="sm" type="none"/>
            <a:tailEnd len="sm" w="sm" type="none"/>
          </a:ln>
        </p:spPr>
        <p:txBody>
          <a:bodyPr anchorCtr="0" anchor="t" bIns="36000" lIns="91425" spcFirstLastPara="1" rIns="91425" wrap="square" tIns="36000">
            <a:spAutoFit/>
          </a:bodyPr>
          <a:lstStyle/>
          <a:p>
            <a:pPr indent="0" lvl="0" marL="0" marR="0" rtl="0" algn="ctr">
              <a:spcBef>
                <a:spcPts val="0"/>
              </a:spcBef>
              <a:spcAft>
                <a:spcPts val="0"/>
              </a:spcAft>
              <a:buNone/>
            </a:pPr>
            <a:r>
              <a:rPr b="1" lang="en-US" sz="800">
                <a:solidFill>
                  <a:srgbClr val="0066FF"/>
                </a:solidFill>
                <a:latin typeface="Malgun Gothic"/>
                <a:ea typeface="Malgun Gothic"/>
                <a:cs typeface="Malgun Gothic"/>
                <a:sym typeface="Malgun Gothic"/>
              </a:rPr>
              <a:t>SD_0005</a:t>
            </a:r>
            <a:endParaRPr/>
          </a:p>
        </p:txBody>
      </p:sp>
      <p:sp>
        <p:nvSpPr>
          <p:cNvPr id="389" name="Google Shape;389;p33"/>
          <p:cNvSpPr/>
          <p:nvPr/>
        </p:nvSpPr>
        <p:spPr>
          <a:xfrm>
            <a:off x="4093020" y="5465434"/>
            <a:ext cx="599844" cy="195814"/>
          </a:xfrm>
          <a:prstGeom prst="rect">
            <a:avLst/>
          </a:prstGeom>
          <a:solidFill>
            <a:srgbClr val="FFFF00"/>
          </a:solidFill>
          <a:ln cap="flat" cmpd="sng" w="9525">
            <a:solidFill>
              <a:srgbClr val="7F7F7F"/>
            </a:solidFill>
            <a:prstDash val="solid"/>
            <a:round/>
            <a:headEnd len="sm" w="sm" type="none"/>
            <a:tailEnd len="sm" w="sm" type="none"/>
          </a:ln>
        </p:spPr>
        <p:txBody>
          <a:bodyPr anchorCtr="0" anchor="t" bIns="36000" lIns="91425" spcFirstLastPara="1" rIns="91425" wrap="square" tIns="36000">
            <a:spAutoFit/>
          </a:bodyPr>
          <a:lstStyle/>
          <a:p>
            <a:pPr indent="0" lvl="0" marL="0" marR="0" rtl="0" algn="ctr">
              <a:spcBef>
                <a:spcPts val="0"/>
              </a:spcBef>
              <a:spcAft>
                <a:spcPts val="0"/>
              </a:spcAft>
              <a:buNone/>
            </a:pPr>
            <a:r>
              <a:rPr b="1" lang="en-US" sz="800">
                <a:solidFill>
                  <a:srgbClr val="0066FF"/>
                </a:solidFill>
                <a:latin typeface="Malgun Gothic"/>
                <a:ea typeface="Malgun Gothic"/>
                <a:cs typeface="Malgun Gothic"/>
                <a:sym typeface="Malgun Gothic"/>
              </a:rPr>
              <a:t>SD_0005</a:t>
            </a:r>
            <a:endParaRPr/>
          </a:p>
        </p:txBody>
      </p:sp>
      <p:sp>
        <p:nvSpPr>
          <p:cNvPr id="390" name="Google Shape;390;p33"/>
          <p:cNvSpPr txBox="1"/>
          <p:nvPr/>
        </p:nvSpPr>
        <p:spPr>
          <a:xfrm>
            <a:off x="7815480" y="2178639"/>
            <a:ext cx="981038"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800">
                <a:solidFill>
                  <a:srgbClr val="000000"/>
                </a:solidFill>
                <a:latin typeface="Malgun Gothic"/>
                <a:ea typeface="Malgun Gothic"/>
                <a:cs typeface="Malgun Gothic"/>
                <a:sym typeface="Malgun Gothic"/>
              </a:rPr>
              <a:t>Send DO list in excel</a:t>
            </a:r>
            <a:endParaRPr sz="800">
              <a:solidFill>
                <a:srgbClr val="000000"/>
              </a:solidFill>
              <a:latin typeface="Malgun Gothic"/>
              <a:ea typeface="Malgun Gothic"/>
              <a:cs typeface="Malgun Gothic"/>
              <a:sym typeface="Malgun Gothic"/>
            </a:endParaRPr>
          </a:p>
        </p:txBody>
      </p:sp>
      <p:sp>
        <p:nvSpPr>
          <p:cNvPr id="391" name="Google Shape;391;p33"/>
          <p:cNvSpPr txBox="1"/>
          <p:nvPr/>
        </p:nvSpPr>
        <p:spPr>
          <a:xfrm>
            <a:off x="7415632" y="5430129"/>
            <a:ext cx="1008289"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800">
                <a:solidFill>
                  <a:srgbClr val="000000"/>
                </a:solidFill>
                <a:latin typeface="Malgun Gothic"/>
                <a:ea typeface="Malgun Gothic"/>
                <a:cs typeface="Malgun Gothic"/>
                <a:sym typeface="Malgun Gothic"/>
              </a:rPr>
              <a:t>Send IOD list in excel</a:t>
            </a:r>
            <a:endParaRPr sz="800">
              <a:solidFill>
                <a:srgbClr val="000000"/>
              </a:solidFill>
              <a:latin typeface="Malgun Gothic"/>
              <a:ea typeface="Malgun Gothic"/>
              <a:cs typeface="Malgun Gothic"/>
              <a:sym typeface="Malgun Gothic"/>
            </a:endParaRPr>
          </a:p>
        </p:txBody>
      </p:sp>
      <p:sp>
        <p:nvSpPr>
          <p:cNvPr id="392" name="Google Shape;392;p33"/>
          <p:cNvSpPr/>
          <p:nvPr/>
        </p:nvSpPr>
        <p:spPr>
          <a:xfrm>
            <a:off x="4799857" y="1416493"/>
            <a:ext cx="830769" cy="356323"/>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7647"/>
              </a:lnSpc>
              <a:spcBef>
                <a:spcPts val="0"/>
              </a:spcBef>
              <a:spcAft>
                <a:spcPts val="0"/>
              </a:spcAft>
              <a:buNone/>
            </a:pPr>
            <a:r>
              <a:rPr lang="en-US" sz="850">
                <a:solidFill>
                  <a:srgbClr val="000000"/>
                </a:solidFill>
                <a:latin typeface="Malgun Gothic"/>
                <a:ea typeface="Malgun Gothic"/>
                <a:cs typeface="Malgun Gothic"/>
                <a:sym typeface="Malgun Gothic"/>
              </a:rPr>
              <a:t>Advance Payment Posting</a:t>
            </a:r>
            <a:endParaRPr sz="850">
              <a:solidFill>
                <a:srgbClr val="000000"/>
              </a:solidFill>
              <a:latin typeface="Malgun Gothic"/>
              <a:ea typeface="Malgun Gothic"/>
              <a:cs typeface="Malgun Gothic"/>
              <a:sym typeface="Malgun Gothic"/>
            </a:endParaRPr>
          </a:p>
        </p:txBody>
      </p:sp>
      <p:cxnSp>
        <p:nvCxnSpPr>
          <p:cNvPr id="393" name="Google Shape;393;p33"/>
          <p:cNvCxnSpPr/>
          <p:nvPr/>
        </p:nvCxnSpPr>
        <p:spPr>
          <a:xfrm flipH="1" rot="10800000">
            <a:off x="4002231" y="1652540"/>
            <a:ext cx="797700" cy="336300"/>
          </a:xfrm>
          <a:prstGeom prst="bentConnector3">
            <a:avLst>
              <a:gd fmla="val 49995" name="adj1"/>
            </a:avLst>
          </a:prstGeom>
          <a:noFill/>
          <a:ln cap="flat" cmpd="sng" w="12700">
            <a:solidFill>
              <a:schemeClr val="accent2"/>
            </a:solidFill>
            <a:prstDash val="solid"/>
            <a:round/>
            <a:headEnd len="med" w="med" type="none"/>
            <a:tailEnd len="med" w="med" type="triangle"/>
          </a:ln>
        </p:spPr>
      </p:cxnSp>
      <p:sp>
        <p:nvSpPr>
          <p:cNvPr id="394" name="Google Shape;394;p33"/>
          <p:cNvSpPr/>
          <p:nvPr/>
        </p:nvSpPr>
        <p:spPr>
          <a:xfrm>
            <a:off x="4141550" y="1577002"/>
            <a:ext cx="551754" cy="195814"/>
          </a:xfrm>
          <a:prstGeom prst="rect">
            <a:avLst/>
          </a:prstGeom>
          <a:solidFill>
            <a:srgbClr val="FFFF00"/>
          </a:solidFill>
          <a:ln cap="flat" cmpd="sng" w="9525">
            <a:solidFill>
              <a:srgbClr val="7F7F7F"/>
            </a:solidFill>
            <a:prstDash val="solid"/>
            <a:round/>
            <a:headEnd len="sm" w="sm" type="none"/>
            <a:tailEnd len="sm" w="sm" type="none"/>
          </a:ln>
        </p:spPr>
        <p:txBody>
          <a:bodyPr anchorCtr="0" anchor="t" bIns="36000" lIns="91425" spcFirstLastPara="1" rIns="91425" wrap="square" tIns="36000">
            <a:spAutoFit/>
          </a:bodyPr>
          <a:lstStyle/>
          <a:p>
            <a:pPr indent="0" lvl="0" marL="0" marR="0" rtl="0" algn="ctr">
              <a:spcBef>
                <a:spcPts val="0"/>
              </a:spcBef>
              <a:spcAft>
                <a:spcPts val="0"/>
              </a:spcAft>
              <a:buNone/>
            </a:pPr>
            <a:r>
              <a:rPr b="1" lang="en-US" sz="800">
                <a:solidFill>
                  <a:srgbClr val="0066FF"/>
                </a:solidFill>
                <a:latin typeface="Malgun Gothic"/>
                <a:ea typeface="Malgun Gothic"/>
                <a:cs typeface="Malgun Gothic"/>
                <a:sym typeface="Malgun Gothic"/>
              </a:rPr>
              <a:t>FI_0001</a:t>
            </a:r>
            <a:endParaRPr/>
          </a:p>
        </p:txBody>
      </p:sp>
      <p:cxnSp>
        <p:nvCxnSpPr>
          <p:cNvPr id="395" name="Google Shape;395;p33"/>
          <p:cNvCxnSpPr/>
          <p:nvPr/>
        </p:nvCxnSpPr>
        <p:spPr>
          <a:xfrm flipH="1">
            <a:off x="4682303" y="3137648"/>
            <a:ext cx="1754112" cy="77"/>
          </a:xfrm>
          <a:prstGeom prst="straightConnector1">
            <a:avLst/>
          </a:prstGeom>
          <a:noFill/>
          <a:ln cap="flat" cmpd="sng" w="12700">
            <a:solidFill>
              <a:schemeClr val="accent2"/>
            </a:solidFill>
            <a:prstDash val="solid"/>
            <a:round/>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nvSpPr>
        <p:spPr>
          <a:xfrm>
            <a:off x="2174631" y="184021"/>
            <a:ext cx="7710098" cy="469925"/>
          </a:xfrm>
          <a:prstGeom prst="rect">
            <a:avLst/>
          </a:prstGeom>
          <a:noFill/>
          <a:ln>
            <a:noFill/>
          </a:ln>
        </p:spPr>
        <p:txBody>
          <a:bodyPr anchorCtr="0" anchor="ctr" bIns="45700" lIns="0" spcFirstLastPara="1" rIns="91425" wrap="square" tIns="45700">
            <a:normAutofit/>
          </a:bodyPr>
          <a:lstStyle/>
          <a:p>
            <a:pPr indent="-457200" lvl="0" marL="457200" marR="0" rtl="0" algn="l">
              <a:spcBef>
                <a:spcPts val="0"/>
              </a:spcBef>
              <a:spcAft>
                <a:spcPts val="0"/>
              </a:spcAft>
              <a:buClr>
                <a:srgbClr val="9BBB59"/>
              </a:buClr>
              <a:buSzPts val="2000"/>
              <a:buFont typeface="Verdana"/>
              <a:buNone/>
            </a:pPr>
            <a:r>
              <a:rPr b="1" lang="en-US" sz="2000" cap="none">
                <a:solidFill>
                  <a:srgbClr val="9BBB59"/>
                </a:solidFill>
                <a:latin typeface="Verdana"/>
                <a:ea typeface="Verdana"/>
                <a:cs typeface="Verdana"/>
                <a:sym typeface="Verdana"/>
              </a:rPr>
              <a:t>COD Process</a:t>
            </a:r>
            <a:endParaRPr b="1" sz="2000" cap="none">
              <a:solidFill>
                <a:srgbClr val="9BBB59"/>
              </a:solidFill>
              <a:latin typeface="Verdana"/>
              <a:ea typeface="Verdana"/>
              <a:cs typeface="Verdana"/>
              <a:sym typeface="Verdana"/>
            </a:endParaRPr>
          </a:p>
        </p:txBody>
      </p:sp>
      <p:graphicFrame>
        <p:nvGraphicFramePr>
          <p:cNvPr id="402" name="Google Shape;402;p34"/>
          <p:cNvGraphicFramePr/>
          <p:nvPr/>
        </p:nvGraphicFramePr>
        <p:xfrm>
          <a:off x="1847528" y="980728"/>
          <a:ext cx="3000000" cy="3000000"/>
        </p:xfrm>
        <a:graphic>
          <a:graphicData uri="http://schemas.openxmlformats.org/drawingml/2006/table">
            <a:tbl>
              <a:tblPr>
                <a:noFill/>
                <a:tableStyleId>{5C8ECBEA-1B2C-4C3D-8566-3634B0E999ED}</a:tableStyleId>
              </a:tblPr>
              <a:tblGrid>
                <a:gridCol w="982550"/>
                <a:gridCol w="1488000"/>
                <a:gridCol w="1731950"/>
                <a:gridCol w="1663625"/>
                <a:gridCol w="1550700"/>
                <a:gridCol w="1080125"/>
              </a:tblGrid>
              <a:tr h="341025">
                <a:tc>
                  <a:txBody>
                    <a:bodyPr/>
                    <a:lstStyle/>
                    <a:p>
                      <a:pPr indent="0" lvl="0" marL="0" marR="0" rtl="0" algn="ctr">
                        <a:spcBef>
                          <a:spcPts val="0"/>
                        </a:spcBef>
                        <a:spcAft>
                          <a:spcPts val="0"/>
                        </a:spcAft>
                        <a:buNone/>
                      </a:pPr>
                      <a:r>
                        <a:rPr b="1" lang="en-US" sz="1100">
                          <a:latin typeface="Rockwell"/>
                          <a:ea typeface="Rockwell"/>
                          <a:cs typeface="Rockwell"/>
                          <a:sym typeface="Rockwell"/>
                        </a:rPr>
                        <a:t>PG</a:t>
                      </a:r>
                      <a:endParaRPr b="1" sz="1100">
                        <a:latin typeface="Rockwell"/>
                        <a:ea typeface="Rockwell"/>
                        <a:cs typeface="Rockwell"/>
                        <a:sym typeface="Rockwell"/>
                      </a:endParaRPr>
                    </a:p>
                  </a:txBody>
                  <a:tcPr marT="36000" marB="36000" marR="72000" marL="72000" anchor="ctr">
                    <a:lnL cap="flat" cmpd="sng" w="12700">
                      <a:solidFill>
                        <a:srgbClr val="A5A5A5"/>
                      </a:solidFill>
                      <a:prstDash val="solid"/>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100"/>
                        <a:buFont typeface="Rockwell"/>
                        <a:buNone/>
                      </a:pPr>
                      <a:r>
                        <a:rPr b="1" lang="en-US" sz="1100">
                          <a:latin typeface="Rockwell"/>
                          <a:ea typeface="Rockwell"/>
                          <a:cs typeface="Rockwell"/>
                          <a:sym typeface="Rockwell"/>
                        </a:rPr>
                        <a:t>Hybris 6.0</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100"/>
                        <a:buFont typeface="Rockwell"/>
                        <a:buNone/>
                      </a:pPr>
                      <a:r>
                        <a:rPr b="1" lang="en-US" sz="1100">
                          <a:latin typeface="Rockwell"/>
                          <a:ea typeface="Rockwell"/>
                          <a:cs typeface="Rockwell"/>
                          <a:sym typeface="Rockwell"/>
                        </a:rPr>
                        <a:t>GERP</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100"/>
                        <a:buFont typeface="Rockwell"/>
                        <a:buNone/>
                      </a:pPr>
                      <a:r>
                        <a:rPr b="1" lang="en-US" sz="1100">
                          <a:latin typeface="Rockwell"/>
                          <a:ea typeface="Rockwell"/>
                          <a:cs typeface="Rockwell"/>
                          <a:sym typeface="Rockwell"/>
                        </a:rPr>
                        <a:t>CELLO</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1" lang="en-US" sz="1100">
                          <a:latin typeface="Rockwell"/>
                          <a:ea typeface="Rockwell"/>
                          <a:cs typeface="Rockwell"/>
                          <a:sym typeface="Rockwell"/>
                        </a:rPr>
                        <a:t>LMD(Kerry,Netco)</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1" lang="en-US" sz="1100">
                          <a:latin typeface="Rockwell"/>
                          <a:ea typeface="Rockwell"/>
                          <a:cs typeface="Rockwell"/>
                          <a:sym typeface="Rockwell"/>
                        </a:rPr>
                        <a:t>Consumer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r>
              <a:tr h="3475400">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A5A5A5"/>
                      </a:solidFill>
                      <a:prstDash val="solid"/>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rgbClr val="00B0F0"/>
                      </a:solidFill>
                      <a:prstDash val="dot"/>
                      <a:round/>
                      <a:headEnd len="sm" w="sm" type="none"/>
                      <a:tailEnd len="sm" w="sm" type="none"/>
                    </a:lnB>
                  </a:tcPr>
                </a:tc>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rgbClr val="00B0F0"/>
                      </a:solidFill>
                      <a:prstDash val="dot"/>
                      <a:round/>
                      <a:headEnd len="sm" w="sm" type="none"/>
                      <a:tailEnd len="sm" w="sm" type="none"/>
                    </a:lnB>
                  </a:tcPr>
                </a:tc>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rgbClr val="00B0F0"/>
                      </a:solidFill>
                      <a:prstDash val="dot"/>
                      <a:round/>
                      <a:headEnd len="sm" w="sm" type="none"/>
                      <a:tailEnd len="sm" w="sm" type="none"/>
                    </a:lnB>
                  </a:tcPr>
                </a:tc>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rgbClr val="00B0F0"/>
                      </a:solidFill>
                      <a:prstDash val="dot"/>
                      <a:round/>
                      <a:headEnd len="sm" w="sm" type="none"/>
                      <a:tailEnd len="sm" w="sm" type="none"/>
                    </a:lnB>
                  </a:tcPr>
                </a:tc>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rgbClr val="00B0F0"/>
                      </a:solidFill>
                      <a:prstDash val="dot"/>
                      <a:round/>
                      <a:headEnd len="sm" w="sm" type="none"/>
                      <a:tailEnd len="sm" w="sm" type="none"/>
                    </a:lnB>
                  </a:tcPr>
                </a:tc>
                <a:tc>
                  <a:txBody>
                    <a:bodyPr/>
                    <a:lstStyle/>
                    <a:p>
                      <a:pPr indent="0" lvl="0" marL="0" marR="0" rtl="0" algn="ctr">
                        <a:spcBef>
                          <a:spcPts val="0"/>
                        </a:spcBef>
                        <a:spcAft>
                          <a:spcPts val="0"/>
                        </a:spcAft>
                        <a:buNone/>
                      </a:pPr>
                      <a:r>
                        <a:t/>
                      </a:r>
                      <a:endParaRPr b="1" sz="1100">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A5A5A5"/>
                      </a:solidFill>
                      <a:prstDash val="solid"/>
                      <a:round/>
                      <a:headEnd len="sm" w="sm" type="none"/>
                      <a:tailEnd len="sm" w="sm" type="none"/>
                    </a:lnT>
                    <a:lnB cap="flat" cmpd="sng" w="12700">
                      <a:solidFill>
                        <a:srgbClr val="00B0F0"/>
                      </a:solidFill>
                      <a:prstDash val="dot"/>
                      <a:round/>
                      <a:headEnd len="sm" w="sm" type="none"/>
                      <a:tailEnd len="sm" w="sm" type="none"/>
                    </a:lnB>
                  </a:tcPr>
                </a:tc>
              </a:tr>
              <a:tr h="936100">
                <a:tc>
                  <a:txBody>
                    <a:bodyPr/>
                    <a:lstStyle/>
                    <a:p>
                      <a:pPr indent="0" lvl="0" marL="0" marR="0" rtl="0" algn="ctr">
                        <a:lnSpc>
                          <a:spcPct val="100000"/>
                        </a:lnSpc>
                        <a:spcBef>
                          <a:spcPts val="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p>
                      <a:pPr indent="0" lvl="0" marL="0" marR="0" rtl="0" algn="ctr">
                        <a:lnSpc>
                          <a:spcPct val="100000"/>
                        </a:lnSpc>
                        <a:spcBef>
                          <a:spcPts val="55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p>
                      <a:pPr indent="0" lvl="0" marL="0" marR="0" rtl="0" algn="ctr">
                        <a:lnSpc>
                          <a:spcPct val="100000"/>
                        </a:lnSpc>
                        <a:spcBef>
                          <a:spcPts val="55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p>
                      <a:pPr indent="0" lvl="0" marL="0" marR="0" rtl="0" algn="ctr">
                        <a:lnSpc>
                          <a:spcPct val="100000"/>
                        </a:lnSpc>
                        <a:spcBef>
                          <a:spcPts val="55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p>
                      <a:pPr indent="0" lvl="0" marL="0" marR="0" rtl="0" algn="ctr">
                        <a:lnSpc>
                          <a:spcPct val="100000"/>
                        </a:lnSpc>
                        <a:spcBef>
                          <a:spcPts val="55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p>
                      <a:pPr indent="0" lvl="0" marL="0" marR="0" rtl="0" algn="ctr">
                        <a:lnSpc>
                          <a:spcPct val="100000"/>
                        </a:lnSpc>
                        <a:spcBef>
                          <a:spcPts val="55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p>
                      <a:pPr indent="0" lvl="0" marL="0" marR="0" rtl="0" algn="ctr">
                        <a:lnSpc>
                          <a:spcPct val="100000"/>
                        </a:lnSpc>
                        <a:spcBef>
                          <a:spcPts val="55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txBody>
                  <a:tcPr marT="36000" marB="36000" marR="72000" marL="72000" anchor="ctr">
                    <a:lnL cap="flat" cmpd="sng" w="12700">
                      <a:solidFill>
                        <a:srgbClr val="A5A5A5"/>
                      </a:solidFill>
                      <a:prstDash val="solid"/>
                      <a:round/>
                      <a:headEnd len="sm" w="sm" type="none"/>
                      <a:tailEnd len="sm" w="sm" type="none"/>
                    </a:lnL>
                    <a:lnR cap="flat" cmpd="sng" w="12700">
                      <a:solidFill>
                        <a:srgbClr val="00B0F0"/>
                      </a:solidFill>
                      <a:prstDash val="dot"/>
                      <a:round/>
                      <a:headEnd len="sm" w="sm" type="none"/>
                      <a:tailEnd len="sm" w="sm" type="none"/>
                    </a:lnR>
                    <a:lnT cap="flat" cmpd="sng" w="12700">
                      <a:solidFill>
                        <a:srgbClr val="00B0F0"/>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00B0F0"/>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00B0F0"/>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00B0F0"/>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00B0F0"/>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Noto Sans Symbols"/>
                        <a:buNone/>
                      </a:pPr>
                      <a:r>
                        <a:t/>
                      </a:r>
                      <a:endParaRPr b="1" i="0" sz="1100" u="none" cap="none" strike="noStrike">
                        <a:solidFill>
                          <a:schemeClr val="dk1"/>
                        </a:solidFill>
                        <a:latin typeface="Rockwell"/>
                        <a:ea typeface="Rockwell"/>
                        <a:cs typeface="Rockwell"/>
                        <a:sym typeface="Rockwell"/>
                      </a:endParaRPr>
                    </a:p>
                  </a:txBody>
                  <a:tcPr marT="36000" marB="36000" marR="72000" marL="72000" anchor="ctr">
                    <a:lnL cap="flat" cmpd="sng" w="12700">
                      <a:solidFill>
                        <a:srgbClr val="00B0F0"/>
                      </a:solidFill>
                      <a:prstDash val="dot"/>
                      <a:round/>
                      <a:headEnd len="sm" w="sm" type="none"/>
                      <a:tailEnd len="sm" w="sm" type="none"/>
                    </a:lnL>
                    <a:lnR cap="flat" cmpd="sng" w="12700">
                      <a:solidFill>
                        <a:srgbClr val="00B0F0"/>
                      </a:solidFill>
                      <a:prstDash val="dot"/>
                      <a:round/>
                      <a:headEnd len="sm" w="sm" type="none"/>
                      <a:tailEnd len="sm" w="sm" type="none"/>
                    </a:lnR>
                    <a:lnT cap="flat" cmpd="sng" w="12700">
                      <a:solidFill>
                        <a:srgbClr val="00B0F0"/>
                      </a:solidFill>
                      <a:prstDash val="dot"/>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03" name="Google Shape;403;p34"/>
          <p:cNvSpPr/>
          <p:nvPr/>
        </p:nvSpPr>
        <p:spPr>
          <a:xfrm>
            <a:off x="3140950" y="1412776"/>
            <a:ext cx="864000" cy="396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7647"/>
              </a:lnSpc>
              <a:spcBef>
                <a:spcPts val="0"/>
              </a:spcBef>
              <a:spcAft>
                <a:spcPts val="0"/>
              </a:spcAft>
              <a:buNone/>
            </a:pPr>
            <a:r>
              <a:rPr lang="en-US" sz="850">
                <a:solidFill>
                  <a:srgbClr val="000000"/>
                </a:solidFill>
                <a:latin typeface="Malgun Gothic"/>
                <a:ea typeface="Malgun Gothic"/>
                <a:cs typeface="Malgun Gothic"/>
                <a:sym typeface="Malgun Gothic"/>
              </a:rPr>
              <a:t>PO Creation</a:t>
            </a:r>
            <a:endParaRPr/>
          </a:p>
          <a:p>
            <a:pPr indent="0" lvl="0" marL="0" marR="0" rtl="0" algn="ctr">
              <a:lnSpc>
                <a:spcPct val="117647"/>
              </a:lnSpc>
              <a:spcBef>
                <a:spcPts val="0"/>
              </a:spcBef>
              <a:spcAft>
                <a:spcPts val="0"/>
              </a:spcAft>
              <a:buNone/>
            </a:pPr>
            <a:r>
              <a:rPr lang="en-US" sz="850">
                <a:solidFill>
                  <a:srgbClr val="000000"/>
                </a:solidFill>
                <a:latin typeface="Malgun Gothic"/>
                <a:ea typeface="Malgun Gothic"/>
                <a:cs typeface="Malgun Gothic"/>
                <a:sym typeface="Malgun Gothic"/>
              </a:rPr>
              <a:t>( payment method= COD )</a:t>
            </a:r>
            <a:endParaRPr sz="850">
              <a:solidFill>
                <a:srgbClr val="000000"/>
              </a:solidFill>
              <a:latin typeface="Malgun Gothic"/>
              <a:ea typeface="Malgun Gothic"/>
              <a:cs typeface="Malgun Gothic"/>
              <a:sym typeface="Malgun Gothic"/>
            </a:endParaRPr>
          </a:p>
        </p:txBody>
      </p:sp>
      <p:cxnSp>
        <p:nvCxnSpPr>
          <p:cNvPr id="404" name="Google Shape;404;p34"/>
          <p:cNvCxnSpPr/>
          <p:nvPr/>
        </p:nvCxnSpPr>
        <p:spPr>
          <a:xfrm flipH="1" rot="10800000">
            <a:off x="5453467" y="743010"/>
            <a:ext cx="498231" cy="1587"/>
          </a:xfrm>
          <a:prstGeom prst="straightConnector1">
            <a:avLst/>
          </a:prstGeom>
          <a:noFill/>
          <a:ln cap="flat" cmpd="sng" w="12700">
            <a:solidFill>
              <a:schemeClr val="accent2"/>
            </a:solidFill>
            <a:prstDash val="solid"/>
            <a:round/>
            <a:headEnd len="med" w="med" type="none"/>
            <a:tailEnd len="med" w="med" type="triangle"/>
          </a:ln>
        </p:spPr>
      </p:cxnSp>
      <p:sp>
        <p:nvSpPr>
          <p:cNvPr id="405" name="Google Shape;405;p34"/>
          <p:cNvSpPr txBox="1"/>
          <p:nvPr/>
        </p:nvSpPr>
        <p:spPr>
          <a:xfrm>
            <a:off x="5879979" y="620693"/>
            <a:ext cx="79380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rgbClr val="000000"/>
                </a:solidFill>
                <a:latin typeface="Rockwell"/>
                <a:ea typeface="Rockwell"/>
                <a:cs typeface="Rockwell"/>
                <a:sym typeface="Rockwell"/>
              </a:rPr>
              <a:t> Interface</a:t>
            </a:r>
            <a:endParaRPr/>
          </a:p>
        </p:txBody>
      </p:sp>
      <p:cxnSp>
        <p:nvCxnSpPr>
          <p:cNvPr id="406" name="Google Shape;406;p34"/>
          <p:cNvCxnSpPr/>
          <p:nvPr/>
        </p:nvCxnSpPr>
        <p:spPr>
          <a:xfrm flipH="1" rot="10800000">
            <a:off x="4133500" y="743010"/>
            <a:ext cx="498231" cy="1587"/>
          </a:xfrm>
          <a:prstGeom prst="straightConnector1">
            <a:avLst/>
          </a:prstGeom>
          <a:noFill/>
          <a:ln cap="flat" cmpd="sng" w="9525">
            <a:solidFill>
              <a:schemeClr val="dk1"/>
            </a:solidFill>
            <a:prstDash val="solid"/>
            <a:miter lim="800000"/>
            <a:headEnd len="med" w="med" type="none"/>
            <a:tailEnd len="med" w="med" type="triangle"/>
          </a:ln>
        </p:spPr>
      </p:cxnSp>
      <p:sp>
        <p:nvSpPr>
          <p:cNvPr id="407" name="Google Shape;407;p34"/>
          <p:cNvSpPr txBox="1"/>
          <p:nvPr/>
        </p:nvSpPr>
        <p:spPr>
          <a:xfrm>
            <a:off x="4583834" y="620693"/>
            <a:ext cx="67839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rgbClr val="000000"/>
                </a:solidFill>
                <a:latin typeface="Rockwell"/>
                <a:ea typeface="Rockwell"/>
                <a:cs typeface="Rockwell"/>
                <a:sym typeface="Rockwell"/>
              </a:rPr>
              <a:t>Process</a:t>
            </a:r>
            <a:endParaRPr/>
          </a:p>
        </p:txBody>
      </p:sp>
      <p:sp>
        <p:nvSpPr>
          <p:cNvPr id="408" name="Google Shape;408;p34"/>
          <p:cNvSpPr/>
          <p:nvPr/>
        </p:nvSpPr>
        <p:spPr>
          <a:xfrm>
            <a:off x="4783425" y="1448780"/>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SO Creation</a:t>
            </a:r>
            <a:endParaRPr/>
          </a:p>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(payer = 3PL code)</a:t>
            </a:r>
            <a:endParaRPr sz="900">
              <a:solidFill>
                <a:srgbClr val="000000"/>
              </a:solidFill>
              <a:latin typeface="Malgun Gothic"/>
              <a:ea typeface="Malgun Gothic"/>
              <a:cs typeface="Malgun Gothic"/>
              <a:sym typeface="Malgun Gothic"/>
            </a:endParaRPr>
          </a:p>
        </p:txBody>
      </p:sp>
      <p:sp>
        <p:nvSpPr>
          <p:cNvPr id="409" name="Google Shape;409;p34"/>
          <p:cNvSpPr/>
          <p:nvPr/>
        </p:nvSpPr>
        <p:spPr>
          <a:xfrm>
            <a:off x="4783425" y="1983347"/>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DO creation</a:t>
            </a:r>
            <a:endParaRPr sz="900">
              <a:solidFill>
                <a:srgbClr val="000000"/>
              </a:solidFill>
              <a:latin typeface="Malgun Gothic"/>
              <a:ea typeface="Malgun Gothic"/>
              <a:cs typeface="Malgun Gothic"/>
              <a:sym typeface="Malgun Gothic"/>
            </a:endParaRPr>
          </a:p>
        </p:txBody>
      </p:sp>
      <p:sp>
        <p:nvSpPr>
          <p:cNvPr id="410" name="Google Shape;410;p34"/>
          <p:cNvSpPr/>
          <p:nvPr/>
        </p:nvSpPr>
        <p:spPr>
          <a:xfrm>
            <a:off x="6339777" y="2334098"/>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DO Receive</a:t>
            </a:r>
            <a:endParaRPr sz="900">
              <a:solidFill>
                <a:srgbClr val="000000"/>
              </a:solidFill>
              <a:latin typeface="Malgun Gothic"/>
              <a:ea typeface="Malgun Gothic"/>
              <a:cs typeface="Malgun Gothic"/>
              <a:sym typeface="Malgun Gothic"/>
            </a:endParaRPr>
          </a:p>
        </p:txBody>
      </p:sp>
      <p:sp>
        <p:nvSpPr>
          <p:cNvPr id="411" name="Google Shape;411;p34"/>
          <p:cNvSpPr/>
          <p:nvPr/>
        </p:nvSpPr>
        <p:spPr>
          <a:xfrm>
            <a:off x="6339777" y="2816932"/>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Pick/Pack</a:t>
            </a:r>
            <a:endParaRPr sz="900">
              <a:solidFill>
                <a:srgbClr val="000000"/>
              </a:solidFill>
              <a:latin typeface="Malgun Gothic"/>
              <a:ea typeface="Malgun Gothic"/>
              <a:cs typeface="Malgun Gothic"/>
              <a:sym typeface="Malgun Gothic"/>
            </a:endParaRPr>
          </a:p>
        </p:txBody>
      </p:sp>
      <p:sp>
        <p:nvSpPr>
          <p:cNvPr id="412" name="Google Shape;412;p34"/>
          <p:cNvSpPr/>
          <p:nvPr/>
        </p:nvSpPr>
        <p:spPr>
          <a:xfrm>
            <a:off x="6339777" y="3292597"/>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G/I</a:t>
            </a:r>
            <a:endParaRPr sz="900">
              <a:solidFill>
                <a:srgbClr val="000000"/>
              </a:solidFill>
              <a:latin typeface="Malgun Gothic"/>
              <a:ea typeface="Malgun Gothic"/>
              <a:cs typeface="Malgun Gothic"/>
              <a:sym typeface="Malgun Gothic"/>
            </a:endParaRPr>
          </a:p>
        </p:txBody>
      </p:sp>
      <p:sp>
        <p:nvSpPr>
          <p:cNvPr id="413" name="Google Shape;413;p34"/>
          <p:cNvSpPr/>
          <p:nvPr/>
        </p:nvSpPr>
        <p:spPr>
          <a:xfrm>
            <a:off x="9408369" y="3356992"/>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Goods Arrival</a:t>
            </a:r>
            <a:endParaRPr/>
          </a:p>
        </p:txBody>
      </p:sp>
      <p:sp>
        <p:nvSpPr>
          <p:cNvPr id="414" name="Google Shape;414;p34"/>
          <p:cNvSpPr/>
          <p:nvPr/>
        </p:nvSpPr>
        <p:spPr>
          <a:xfrm>
            <a:off x="6345354" y="4413128"/>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IOD (NOR)</a:t>
            </a:r>
            <a:endParaRPr/>
          </a:p>
        </p:txBody>
      </p:sp>
      <p:sp>
        <p:nvSpPr>
          <p:cNvPr id="415" name="Google Shape;415;p34"/>
          <p:cNvSpPr/>
          <p:nvPr/>
        </p:nvSpPr>
        <p:spPr>
          <a:xfrm>
            <a:off x="4783425" y="4403604"/>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2</a:t>
            </a:r>
            <a:r>
              <a:rPr baseline="30000" lang="en-US" sz="900">
                <a:solidFill>
                  <a:srgbClr val="000000"/>
                </a:solidFill>
                <a:latin typeface="Malgun Gothic"/>
                <a:ea typeface="Malgun Gothic"/>
                <a:cs typeface="Malgun Gothic"/>
                <a:sym typeface="Malgun Gothic"/>
              </a:rPr>
              <a:t>nd</a:t>
            </a:r>
            <a:r>
              <a:rPr lang="en-US" sz="900">
                <a:solidFill>
                  <a:srgbClr val="000000"/>
                </a:solidFill>
                <a:latin typeface="Malgun Gothic"/>
                <a:ea typeface="Malgun Gothic"/>
                <a:cs typeface="Malgun Gothic"/>
                <a:sym typeface="Malgun Gothic"/>
              </a:rPr>
              <a:t> GI/Billing</a:t>
            </a:r>
            <a:endParaRPr/>
          </a:p>
        </p:txBody>
      </p:sp>
      <p:sp>
        <p:nvSpPr>
          <p:cNvPr id="416" name="Google Shape;416;p34"/>
          <p:cNvSpPr/>
          <p:nvPr/>
        </p:nvSpPr>
        <p:spPr>
          <a:xfrm>
            <a:off x="3138226" y="4413093"/>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Status :</a:t>
            </a:r>
            <a:endParaRPr/>
          </a:p>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Delivered</a:t>
            </a:r>
            <a:endParaRPr/>
          </a:p>
        </p:txBody>
      </p:sp>
      <p:cxnSp>
        <p:nvCxnSpPr>
          <p:cNvPr id="417" name="Google Shape;417;p34"/>
          <p:cNvCxnSpPr/>
          <p:nvPr/>
        </p:nvCxnSpPr>
        <p:spPr>
          <a:xfrm>
            <a:off x="4002165" y="1653752"/>
            <a:ext cx="781200" cy="600"/>
          </a:xfrm>
          <a:prstGeom prst="bentConnector3">
            <a:avLst>
              <a:gd fmla="val 50004" name="adj1"/>
            </a:avLst>
          </a:prstGeom>
          <a:noFill/>
          <a:ln cap="flat" cmpd="sng" w="12700">
            <a:solidFill>
              <a:schemeClr val="accent2"/>
            </a:solidFill>
            <a:prstDash val="solid"/>
            <a:round/>
            <a:headEnd len="med" w="med" type="none"/>
            <a:tailEnd len="med" w="med" type="triangle"/>
          </a:ln>
        </p:spPr>
      </p:cxnSp>
      <p:cxnSp>
        <p:nvCxnSpPr>
          <p:cNvPr id="418" name="Google Shape;418;p34"/>
          <p:cNvCxnSpPr>
            <a:stCxn id="408" idx="2"/>
            <a:endCxn id="409" idx="0"/>
          </p:cNvCxnSpPr>
          <p:nvPr/>
        </p:nvCxnSpPr>
        <p:spPr>
          <a:xfrm>
            <a:off x="5198810" y="1772780"/>
            <a:ext cx="0" cy="210600"/>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419" name="Google Shape;419;p34"/>
          <p:cNvCxnSpPr>
            <a:endCxn id="412" idx="0"/>
          </p:cNvCxnSpPr>
          <p:nvPr/>
        </p:nvCxnSpPr>
        <p:spPr>
          <a:xfrm>
            <a:off x="6755161" y="3099097"/>
            <a:ext cx="0" cy="193500"/>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420" name="Google Shape;420;p34"/>
          <p:cNvCxnSpPr>
            <a:stCxn id="412" idx="1"/>
            <a:endCxn id="421" idx="3"/>
          </p:cNvCxnSpPr>
          <p:nvPr/>
        </p:nvCxnSpPr>
        <p:spPr>
          <a:xfrm rot="10800000">
            <a:off x="5614077" y="3447097"/>
            <a:ext cx="725700" cy="7500"/>
          </a:xfrm>
          <a:prstGeom prst="straightConnector1">
            <a:avLst/>
          </a:prstGeom>
          <a:noFill/>
          <a:ln cap="flat" cmpd="sng" w="12700">
            <a:solidFill>
              <a:schemeClr val="accent2"/>
            </a:solidFill>
            <a:prstDash val="solid"/>
            <a:round/>
            <a:headEnd len="sm" w="sm" type="none"/>
            <a:tailEnd len="med" w="med" type="triangle"/>
          </a:ln>
        </p:spPr>
      </p:cxnSp>
      <p:cxnSp>
        <p:nvCxnSpPr>
          <p:cNvPr id="422" name="Google Shape;422;p34"/>
          <p:cNvCxnSpPr/>
          <p:nvPr/>
        </p:nvCxnSpPr>
        <p:spPr>
          <a:xfrm flipH="1">
            <a:off x="7159528" y="4576748"/>
            <a:ext cx="2292900" cy="600"/>
          </a:xfrm>
          <a:prstGeom prst="bentConnector3">
            <a:avLst>
              <a:gd fmla="val 50001" name="adj1"/>
            </a:avLst>
          </a:prstGeom>
          <a:noFill/>
          <a:ln cap="flat" cmpd="sng" w="28575">
            <a:solidFill>
              <a:schemeClr val="accent1"/>
            </a:solidFill>
            <a:prstDash val="solid"/>
            <a:round/>
            <a:headEnd len="sm" w="sm" type="none"/>
            <a:tailEnd len="med" w="med" type="stealth"/>
          </a:ln>
        </p:spPr>
      </p:cxnSp>
      <p:cxnSp>
        <p:nvCxnSpPr>
          <p:cNvPr id="423" name="Google Shape;423;p34"/>
          <p:cNvCxnSpPr/>
          <p:nvPr/>
        </p:nvCxnSpPr>
        <p:spPr>
          <a:xfrm flipH="1" rot="10800000">
            <a:off x="6816080" y="779013"/>
            <a:ext cx="498231" cy="1587"/>
          </a:xfrm>
          <a:prstGeom prst="straightConnector1">
            <a:avLst/>
          </a:prstGeom>
          <a:noFill/>
          <a:ln cap="flat" cmpd="sng" w="28575">
            <a:solidFill>
              <a:schemeClr val="accent1"/>
            </a:solidFill>
            <a:prstDash val="solid"/>
            <a:round/>
            <a:headEnd len="sm" w="sm" type="none"/>
            <a:tailEnd len="med" w="med" type="stealth"/>
          </a:ln>
        </p:spPr>
      </p:cxnSp>
      <p:sp>
        <p:nvSpPr>
          <p:cNvPr id="424" name="Google Shape;424;p34"/>
          <p:cNvSpPr txBox="1"/>
          <p:nvPr/>
        </p:nvSpPr>
        <p:spPr>
          <a:xfrm>
            <a:off x="7248129" y="656696"/>
            <a:ext cx="67358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rgbClr val="000000"/>
                </a:solidFill>
                <a:latin typeface="Rockwell"/>
                <a:ea typeface="Rockwell"/>
                <a:cs typeface="Rockwell"/>
                <a:sym typeface="Rockwell"/>
              </a:rPr>
              <a:t>Manual</a:t>
            </a:r>
            <a:endParaRPr/>
          </a:p>
        </p:txBody>
      </p:sp>
      <p:cxnSp>
        <p:nvCxnSpPr>
          <p:cNvPr id="425" name="Google Shape;425;p34"/>
          <p:cNvCxnSpPr>
            <a:endCxn id="413" idx="1"/>
          </p:cNvCxnSpPr>
          <p:nvPr/>
        </p:nvCxnSpPr>
        <p:spPr>
          <a:xfrm flipH="1" rot="10800000">
            <a:off x="7659969" y="3518992"/>
            <a:ext cx="1748400" cy="572700"/>
          </a:xfrm>
          <a:prstGeom prst="bentConnector3">
            <a:avLst>
              <a:gd fmla="val 81287" name="adj1"/>
            </a:avLst>
          </a:prstGeom>
          <a:noFill/>
          <a:ln cap="flat" cmpd="sng" w="28575">
            <a:solidFill>
              <a:schemeClr val="accent3"/>
            </a:solidFill>
            <a:prstDash val="solid"/>
            <a:round/>
            <a:headEnd len="med" w="med" type="none"/>
            <a:tailEnd len="med" w="med" type="triangle"/>
          </a:ln>
        </p:spPr>
      </p:cxnSp>
      <p:cxnSp>
        <p:nvCxnSpPr>
          <p:cNvPr id="426" name="Google Shape;426;p34"/>
          <p:cNvCxnSpPr/>
          <p:nvPr/>
        </p:nvCxnSpPr>
        <p:spPr>
          <a:xfrm flipH="1" rot="10800000">
            <a:off x="8184460" y="743010"/>
            <a:ext cx="498231" cy="1587"/>
          </a:xfrm>
          <a:prstGeom prst="straightConnector1">
            <a:avLst/>
          </a:prstGeom>
          <a:noFill/>
          <a:ln cap="flat" cmpd="sng" w="19050">
            <a:solidFill>
              <a:schemeClr val="accent3"/>
            </a:solidFill>
            <a:prstDash val="solid"/>
            <a:round/>
            <a:headEnd len="med" w="med" type="none"/>
            <a:tailEnd len="med" w="med" type="triangle"/>
          </a:ln>
        </p:spPr>
      </p:cxnSp>
      <p:sp>
        <p:nvSpPr>
          <p:cNvPr id="427" name="Google Shape;427;p34"/>
          <p:cNvSpPr txBox="1"/>
          <p:nvPr/>
        </p:nvSpPr>
        <p:spPr>
          <a:xfrm>
            <a:off x="8616281" y="620693"/>
            <a:ext cx="147668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rgbClr val="000000"/>
                </a:solidFill>
                <a:latin typeface="Rockwell"/>
                <a:ea typeface="Rockwell"/>
                <a:cs typeface="Rockwell"/>
                <a:sym typeface="Rockwell"/>
              </a:rPr>
              <a:t>Physical transaction</a:t>
            </a:r>
            <a:endParaRPr/>
          </a:p>
        </p:txBody>
      </p:sp>
      <p:sp>
        <p:nvSpPr>
          <p:cNvPr id="428" name="Google Shape;428;p34"/>
          <p:cNvSpPr/>
          <p:nvPr/>
        </p:nvSpPr>
        <p:spPr>
          <a:xfrm>
            <a:off x="4783425" y="2508313"/>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DO Sending</a:t>
            </a:r>
            <a:endParaRPr sz="900">
              <a:solidFill>
                <a:srgbClr val="000000"/>
              </a:solidFill>
              <a:latin typeface="Malgun Gothic"/>
              <a:ea typeface="Malgun Gothic"/>
              <a:cs typeface="Malgun Gothic"/>
              <a:sym typeface="Malgun Gothic"/>
            </a:endParaRPr>
          </a:p>
        </p:txBody>
      </p:sp>
      <p:cxnSp>
        <p:nvCxnSpPr>
          <p:cNvPr id="429" name="Google Shape;429;p34"/>
          <p:cNvCxnSpPr>
            <a:stCxn id="428" idx="3"/>
            <a:endCxn id="410" idx="1"/>
          </p:cNvCxnSpPr>
          <p:nvPr/>
        </p:nvCxnSpPr>
        <p:spPr>
          <a:xfrm flipH="1" rot="10800000">
            <a:off x="5614194" y="2496013"/>
            <a:ext cx="725700" cy="174300"/>
          </a:xfrm>
          <a:prstGeom prst="bentConnector3">
            <a:avLst>
              <a:gd fmla="val 49992" name="adj1"/>
            </a:avLst>
          </a:prstGeom>
          <a:noFill/>
          <a:ln cap="flat" cmpd="sng" w="12700">
            <a:solidFill>
              <a:schemeClr val="accent2"/>
            </a:solidFill>
            <a:prstDash val="solid"/>
            <a:round/>
            <a:headEnd len="med" w="med" type="none"/>
            <a:tailEnd len="med" w="med" type="triangle"/>
          </a:ln>
        </p:spPr>
      </p:cxnSp>
      <p:cxnSp>
        <p:nvCxnSpPr>
          <p:cNvPr id="430" name="Google Shape;430;p34"/>
          <p:cNvCxnSpPr/>
          <p:nvPr/>
        </p:nvCxnSpPr>
        <p:spPr>
          <a:xfrm>
            <a:off x="5204194" y="2288220"/>
            <a:ext cx="0" cy="220092"/>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431" name="Google Shape;431;p34"/>
          <p:cNvCxnSpPr/>
          <p:nvPr/>
        </p:nvCxnSpPr>
        <p:spPr>
          <a:xfrm>
            <a:off x="6757927" y="2646241"/>
            <a:ext cx="0" cy="194400"/>
          </a:xfrm>
          <a:prstGeom prst="straightConnector1">
            <a:avLst/>
          </a:prstGeom>
          <a:solidFill>
            <a:schemeClr val="accent1"/>
          </a:solidFill>
          <a:ln cap="flat" cmpd="sng" w="9525">
            <a:solidFill>
              <a:schemeClr val="dk1"/>
            </a:solidFill>
            <a:prstDash val="solid"/>
            <a:round/>
            <a:headEnd len="sm" w="sm" type="none"/>
            <a:tailEnd len="med" w="med" type="triangle"/>
          </a:ln>
        </p:spPr>
      </p:cxnSp>
      <p:cxnSp>
        <p:nvCxnSpPr>
          <p:cNvPr id="432" name="Google Shape;432;p34"/>
          <p:cNvCxnSpPr/>
          <p:nvPr/>
        </p:nvCxnSpPr>
        <p:spPr>
          <a:xfrm flipH="1">
            <a:off x="5614255" y="4583624"/>
            <a:ext cx="731100" cy="600"/>
          </a:xfrm>
          <a:prstGeom prst="bentConnector3">
            <a:avLst>
              <a:gd fmla="val 50004" name="adj1"/>
            </a:avLst>
          </a:prstGeom>
          <a:noFill/>
          <a:ln cap="flat" cmpd="sng" w="12700">
            <a:solidFill>
              <a:schemeClr val="accent2"/>
            </a:solidFill>
            <a:prstDash val="solid"/>
            <a:round/>
            <a:headEnd len="med" w="med" type="none"/>
            <a:tailEnd len="med" w="med" type="triangle"/>
          </a:ln>
        </p:spPr>
      </p:cxnSp>
      <p:sp>
        <p:nvSpPr>
          <p:cNvPr id="433" name="Google Shape;433;p34"/>
          <p:cNvSpPr/>
          <p:nvPr/>
        </p:nvSpPr>
        <p:spPr>
          <a:xfrm>
            <a:off x="3138135" y="3284948"/>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Status : Dispatched</a:t>
            </a:r>
            <a:endParaRPr/>
          </a:p>
        </p:txBody>
      </p:sp>
      <p:sp>
        <p:nvSpPr>
          <p:cNvPr id="434" name="Google Shape;434;p34"/>
          <p:cNvSpPr/>
          <p:nvPr/>
        </p:nvSpPr>
        <p:spPr>
          <a:xfrm>
            <a:off x="3143673" y="1974059"/>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Status :</a:t>
            </a:r>
            <a:endParaRPr/>
          </a:p>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Processing</a:t>
            </a:r>
            <a:endParaRPr/>
          </a:p>
        </p:txBody>
      </p:sp>
      <p:cxnSp>
        <p:nvCxnSpPr>
          <p:cNvPr id="435" name="Google Shape;435;p34"/>
          <p:cNvCxnSpPr/>
          <p:nvPr/>
        </p:nvCxnSpPr>
        <p:spPr>
          <a:xfrm>
            <a:off x="3575720" y="1808840"/>
            <a:ext cx="0" cy="180000"/>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436" name="Google Shape;436;p34"/>
          <p:cNvSpPr txBox="1"/>
          <p:nvPr/>
        </p:nvSpPr>
        <p:spPr>
          <a:xfrm>
            <a:off x="8576965" y="3861052"/>
            <a:ext cx="643074" cy="246221"/>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lang="en-US" sz="1000">
                <a:solidFill>
                  <a:srgbClr val="000000"/>
                </a:solidFill>
                <a:latin typeface="Rockwell"/>
                <a:ea typeface="Rockwell"/>
                <a:cs typeface="Rockwell"/>
                <a:sym typeface="Rockwell"/>
              </a:rPr>
              <a:t>Delivery</a:t>
            </a:r>
            <a:endParaRPr/>
          </a:p>
        </p:txBody>
      </p:sp>
      <p:sp>
        <p:nvSpPr>
          <p:cNvPr id="437" name="Google Shape;437;p34"/>
          <p:cNvSpPr/>
          <p:nvPr/>
        </p:nvSpPr>
        <p:spPr>
          <a:xfrm>
            <a:off x="8083069" y="2046103"/>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Receive DO list</a:t>
            </a:r>
            <a:endParaRPr sz="900">
              <a:solidFill>
                <a:srgbClr val="000000"/>
              </a:solidFill>
              <a:latin typeface="Malgun Gothic"/>
              <a:ea typeface="Malgun Gothic"/>
              <a:cs typeface="Malgun Gothic"/>
              <a:sym typeface="Malgun Gothic"/>
            </a:endParaRPr>
          </a:p>
        </p:txBody>
      </p:sp>
      <p:sp>
        <p:nvSpPr>
          <p:cNvPr id="438" name="Google Shape;438;p34"/>
          <p:cNvSpPr/>
          <p:nvPr/>
        </p:nvSpPr>
        <p:spPr>
          <a:xfrm>
            <a:off x="8083652" y="3068960"/>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Make Trip Plan</a:t>
            </a:r>
            <a:endParaRPr sz="900">
              <a:solidFill>
                <a:srgbClr val="000000"/>
              </a:solidFill>
              <a:latin typeface="Malgun Gothic"/>
              <a:ea typeface="Malgun Gothic"/>
              <a:cs typeface="Malgun Gothic"/>
              <a:sym typeface="Malgun Gothic"/>
            </a:endParaRPr>
          </a:p>
        </p:txBody>
      </p:sp>
      <p:cxnSp>
        <p:nvCxnSpPr>
          <p:cNvPr id="439" name="Google Shape;439;p34"/>
          <p:cNvCxnSpPr>
            <a:stCxn id="438" idx="2"/>
          </p:cNvCxnSpPr>
          <p:nvPr/>
        </p:nvCxnSpPr>
        <p:spPr>
          <a:xfrm rot="5400000">
            <a:off x="7813087" y="3204710"/>
            <a:ext cx="497700" cy="874200"/>
          </a:xfrm>
          <a:prstGeom prst="bentConnector2">
            <a:avLst/>
          </a:prstGeom>
          <a:noFill/>
          <a:ln cap="flat" cmpd="sng" w="28575">
            <a:solidFill>
              <a:schemeClr val="accent3"/>
            </a:solidFill>
            <a:prstDash val="solid"/>
            <a:round/>
            <a:headEnd len="med" w="med" type="none"/>
            <a:tailEnd len="med" w="med" type="triangle"/>
          </a:ln>
        </p:spPr>
      </p:cxnSp>
      <p:cxnSp>
        <p:nvCxnSpPr>
          <p:cNvPr id="440" name="Google Shape;440;p34"/>
          <p:cNvCxnSpPr>
            <a:stCxn id="415" idx="1"/>
            <a:endCxn id="416" idx="3"/>
          </p:cNvCxnSpPr>
          <p:nvPr/>
        </p:nvCxnSpPr>
        <p:spPr>
          <a:xfrm flipH="1">
            <a:off x="3968925" y="4565604"/>
            <a:ext cx="814500" cy="9600"/>
          </a:xfrm>
          <a:prstGeom prst="bentConnector3">
            <a:avLst>
              <a:gd fmla="val 49996" name="adj1"/>
            </a:avLst>
          </a:prstGeom>
          <a:noFill/>
          <a:ln cap="flat" cmpd="sng" w="12700">
            <a:solidFill>
              <a:schemeClr val="accent2"/>
            </a:solidFill>
            <a:prstDash val="solid"/>
            <a:round/>
            <a:headEnd len="med" w="med" type="none"/>
            <a:tailEnd len="med" w="med" type="triangle"/>
          </a:ln>
        </p:spPr>
      </p:cxnSp>
      <p:cxnSp>
        <p:nvCxnSpPr>
          <p:cNvPr id="441" name="Google Shape;441;p34"/>
          <p:cNvCxnSpPr/>
          <p:nvPr/>
        </p:nvCxnSpPr>
        <p:spPr>
          <a:xfrm>
            <a:off x="8498453" y="2348880"/>
            <a:ext cx="0" cy="213102"/>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442" name="Google Shape;442;p34"/>
          <p:cNvSpPr/>
          <p:nvPr/>
        </p:nvSpPr>
        <p:spPr>
          <a:xfrm>
            <a:off x="6793926" y="3695773"/>
            <a:ext cx="830769" cy="594048"/>
          </a:xfrm>
          <a:prstGeom prst="rect">
            <a:avLst/>
          </a:prstGeom>
          <a:solidFill>
            <a:srgbClr val="D8D8D8"/>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Pick up/ Dispatch</a:t>
            </a:r>
            <a:endParaRPr sz="900">
              <a:solidFill>
                <a:srgbClr val="000000"/>
              </a:solidFill>
              <a:latin typeface="Malgun Gothic"/>
              <a:ea typeface="Malgun Gothic"/>
              <a:cs typeface="Malgun Gothic"/>
              <a:sym typeface="Malgun Gothic"/>
            </a:endParaRPr>
          </a:p>
        </p:txBody>
      </p:sp>
      <p:cxnSp>
        <p:nvCxnSpPr>
          <p:cNvPr id="443" name="Google Shape;443;p34"/>
          <p:cNvCxnSpPr/>
          <p:nvPr/>
        </p:nvCxnSpPr>
        <p:spPr>
          <a:xfrm flipH="1" rot="10800000">
            <a:off x="5208117" y="2208103"/>
            <a:ext cx="2882100" cy="162000"/>
          </a:xfrm>
          <a:prstGeom prst="bentConnector3">
            <a:avLst>
              <a:gd fmla="val 19727" name="adj1"/>
            </a:avLst>
          </a:prstGeom>
          <a:noFill/>
          <a:ln cap="flat" cmpd="sng" w="28575">
            <a:solidFill>
              <a:schemeClr val="accent1"/>
            </a:solidFill>
            <a:prstDash val="solid"/>
            <a:round/>
            <a:headEnd len="sm" w="sm" type="none"/>
            <a:tailEnd len="med" w="med" type="stealth"/>
          </a:ln>
        </p:spPr>
      </p:cxnSp>
      <p:sp>
        <p:nvSpPr>
          <p:cNvPr id="444" name="Google Shape;444;p34"/>
          <p:cNvSpPr/>
          <p:nvPr/>
        </p:nvSpPr>
        <p:spPr>
          <a:xfrm>
            <a:off x="8090161" y="2564904"/>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Upload into TMS</a:t>
            </a:r>
            <a:endParaRPr sz="900">
              <a:solidFill>
                <a:srgbClr val="000000"/>
              </a:solidFill>
              <a:latin typeface="Malgun Gothic"/>
              <a:ea typeface="Malgun Gothic"/>
              <a:cs typeface="Malgun Gothic"/>
              <a:sym typeface="Malgun Gothic"/>
            </a:endParaRPr>
          </a:p>
        </p:txBody>
      </p:sp>
      <p:cxnSp>
        <p:nvCxnSpPr>
          <p:cNvPr id="445" name="Google Shape;445;p34"/>
          <p:cNvCxnSpPr/>
          <p:nvPr/>
        </p:nvCxnSpPr>
        <p:spPr>
          <a:xfrm>
            <a:off x="8505903" y="2880493"/>
            <a:ext cx="582" cy="180000"/>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446" name="Google Shape;446;p34"/>
          <p:cNvSpPr/>
          <p:nvPr/>
        </p:nvSpPr>
        <p:spPr>
          <a:xfrm>
            <a:off x="4121862" y="1571745"/>
            <a:ext cx="599844" cy="195814"/>
          </a:xfrm>
          <a:prstGeom prst="rect">
            <a:avLst/>
          </a:prstGeom>
          <a:solidFill>
            <a:srgbClr val="FFFF00"/>
          </a:solidFill>
          <a:ln cap="flat" cmpd="sng" w="9525">
            <a:solidFill>
              <a:srgbClr val="7F7F7F"/>
            </a:solidFill>
            <a:prstDash val="solid"/>
            <a:round/>
            <a:headEnd len="sm" w="sm" type="none"/>
            <a:tailEnd len="sm" w="sm" type="none"/>
          </a:ln>
        </p:spPr>
        <p:txBody>
          <a:bodyPr anchorCtr="0" anchor="t" bIns="36000" lIns="91425" spcFirstLastPara="1" rIns="91425" wrap="square" tIns="36000">
            <a:spAutoFit/>
          </a:bodyPr>
          <a:lstStyle/>
          <a:p>
            <a:pPr indent="0" lvl="0" marL="0" marR="0" rtl="0" algn="ctr">
              <a:spcBef>
                <a:spcPts val="0"/>
              </a:spcBef>
              <a:spcAft>
                <a:spcPts val="0"/>
              </a:spcAft>
              <a:buNone/>
            </a:pPr>
            <a:r>
              <a:rPr b="1" lang="en-US" sz="800">
                <a:solidFill>
                  <a:srgbClr val="0066FF"/>
                </a:solidFill>
                <a:latin typeface="Malgun Gothic"/>
                <a:ea typeface="Malgun Gothic"/>
                <a:cs typeface="Malgun Gothic"/>
                <a:sym typeface="Malgun Gothic"/>
              </a:rPr>
              <a:t>SD_0001</a:t>
            </a:r>
            <a:endParaRPr/>
          </a:p>
        </p:txBody>
      </p:sp>
      <p:cxnSp>
        <p:nvCxnSpPr>
          <p:cNvPr id="447" name="Google Shape;447;p34"/>
          <p:cNvCxnSpPr>
            <a:stCxn id="428" idx="1"/>
          </p:cNvCxnSpPr>
          <p:nvPr/>
        </p:nvCxnSpPr>
        <p:spPr>
          <a:xfrm flipH="1">
            <a:off x="3986025" y="2670313"/>
            <a:ext cx="797400" cy="600"/>
          </a:xfrm>
          <a:prstGeom prst="bentConnector3">
            <a:avLst>
              <a:gd fmla="val 50009" name="adj1"/>
            </a:avLst>
          </a:prstGeom>
          <a:noFill/>
          <a:ln cap="flat" cmpd="sng" w="12700">
            <a:solidFill>
              <a:schemeClr val="accent2"/>
            </a:solidFill>
            <a:prstDash val="solid"/>
            <a:round/>
            <a:headEnd len="med" w="med" type="none"/>
            <a:tailEnd len="med" w="med" type="triangle"/>
          </a:ln>
        </p:spPr>
      </p:cxnSp>
      <p:sp>
        <p:nvSpPr>
          <p:cNvPr id="448" name="Google Shape;448;p34"/>
          <p:cNvSpPr/>
          <p:nvPr/>
        </p:nvSpPr>
        <p:spPr>
          <a:xfrm>
            <a:off x="3138133" y="2550123"/>
            <a:ext cx="864000"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Status : Preparing Dispatch</a:t>
            </a:r>
            <a:endParaRPr/>
          </a:p>
        </p:txBody>
      </p:sp>
      <p:sp>
        <p:nvSpPr>
          <p:cNvPr id="449" name="Google Shape;449;p34"/>
          <p:cNvSpPr/>
          <p:nvPr/>
        </p:nvSpPr>
        <p:spPr>
          <a:xfrm>
            <a:off x="4121862" y="2570333"/>
            <a:ext cx="599844" cy="195814"/>
          </a:xfrm>
          <a:prstGeom prst="rect">
            <a:avLst/>
          </a:prstGeom>
          <a:solidFill>
            <a:srgbClr val="FFFF00"/>
          </a:solidFill>
          <a:ln cap="flat" cmpd="sng" w="9525">
            <a:solidFill>
              <a:srgbClr val="7F7F7F"/>
            </a:solidFill>
            <a:prstDash val="solid"/>
            <a:round/>
            <a:headEnd len="sm" w="sm" type="none"/>
            <a:tailEnd len="sm" w="sm" type="none"/>
          </a:ln>
        </p:spPr>
        <p:txBody>
          <a:bodyPr anchorCtr="0" anchor="t" bIns="36000" lIns="91425" spcFirstLastPara="1" rIns="91425" wrap="square" tIns="36000">
            <a:spAutoFit/>
          </a:bodyPr>
          <a:lstStyle/>
          <a:p>
            <a:pPr indent="0" lvl="0" marL="0" marR="0" rtl="0" algn="ctr">
              <a:spcBef>
                <a:spcPts val="0"/>
              </a:spcBef>
              <a:spcAft>
                <a:spcPts val="0"/>
              </a:spcAft>
              <a:buNone/>
            </a:pPr>
            <a:r>
              <a:rPr b="1" lang="en-US" sz="800">
                <a:solidFill>
                  <a:srgbClr val="0066FF"/>
                </a:solidFill>
                <a:latin typeface="Malgun Gothic"/>
                <a:ea typeface="Malgun Gothic"/>
                <a:cs typeface="Malgun Gothic"/>
                <a:sym typeface="Malgun Gothic"/>
              </a:rPr>
              <a:t>SD_0005</a:t>
            </a:r>
            <a:endParaRPr/>
          </a:p>
        </p:txBody>
      </p:sp>
      <p:cxnSp>
        <p:nvCxnSpPr>
          <p:cNvPr id="450" name="Google Shape;450;p34"/>
          <p:cNvCxnSpPr/>
          <p:nvPr/>
        </p:nvCxnSpPr>
        <p:spPr>
          <a:xfrm rot="10800000">
            <a:off x="4002229" y="3428968"/>
            <a:ext cx="797538" cy="7649"/>
          </a:xfrm>
          <a:prstGeom prst="straightConnector1">
            <a:avLst/>
          </a:prstGeom>
          <a:noFill/>
          <a:ln cap="flat" cmpd="sng" w="12700">
            <a:solidFill>
              <a:schemeClr val="accent2"/>
            </a:solidFill>
            <a:prstDash val="solid"/>
            <a:round/>
            <a:headEnd len="sm" w="sm" type="none"/>
            <a:tailEnd len="med" w="med" type="triangle"/>
          </a:ln>
        </p:spPr>
      </p:cxnSp>
      <p:sp>
        <p:nvSpPr>
          <p:cNvPr id="451" name="Google Shape;451;p34"/>
          <p:cNvSpPr/>
          <p:nvPr/>
        </p:nvSpPr>
        <p:spPr>
          <a:xfrm>
            <a:off x="4131776" y="3341162"/>
            <a:ext cx="599844" cy="195814"/>
          </a:xfrm>
          <a:prstGeom prst="rect">
            <a:avLst/>
          </a:prstGeom>
          <a:solidFill>
            <a:srgbClr val="FFFF00"/>
          </a:solidFill>
          <a:ln cap="flat" cmpd="sng" w="9525">
            <a:solidFill>
              <a:srgbClr val="7F7F7F"/>
            </a:solidFill>
            <a:prstDash val="solid"/>
            <a:round/>
            <a:headEnd len="sm" w="sm" type="none"/>
            <a:tailEnd len="sm" w="sm" type="none"/>
          </a:ln>
        </p:spPr>
        <p:txBody>
          <a:bodyPr anchorCtr="0" anchor="t" bIns="36000" lIns="91425" spcFirstLastPara="1" rIns="91425" wrap="square" tIns="36000">
            <a:spAutoFit/>
          </a:bodyPr>
          <a:lstStyle/>
          <a:p>
            <a:pPr indent="0" lvl="0" marL="0" marR="0" rtl="0" algn="ctr">
              <a:spcBef>
                <a:spcPts val="0"/>
              </a:spcBef>
              <a:spcAft>
                <a:spcPts val="0"/>
              </a:spcAft>
              <a:buNone/>
            </a:pPr>
            <a:r>
              <a:rPr b="1" lang="en-US" sz="800">
                <a:solidFill>
                  <a:srgbClr val="0066FF"/>
                </a:solidFill>
                <a:latin typeface="Malgun Gothic"/>
                <a:ea typeface="Malgun Gothic"/>
                <a:cs typeface="Malgun Gothic"/>
                <a:sym typeface="Malgun Gothic"/>
              </a:rPr>
              <a:t>SD_0005</a:t>
            </a:r>
            <a:endParaRPr/>
          </a:p>
        </p:txBody>
      </p:sp>
      <p:sp>
        <p:nvSpPr>
          <p:cNvPr id="452" name="Google Shape;452;p34"/>
          <p:cNvSpPr/>
          <p:nvPr/>
        </p:nvSpPr>
        <p:spPr>
          <a:xfrm>
            <a:off x="4131776" y="4495822"/>
            <a:ext cx="599844" cy="195814"/>
          </a:xfrm>
          <a:prstGeom prst="rect">
            <a:avLst/>
          </a:prstGeom>
          <a:solidFill>
            <a:srgbClr val="FFFF00"/>
          </a:solidFill>
          <a:ln cap="flat" cmpd="sng" w="9525">
            <a:solidFill>
              <a:srgbClr val="7F7F7F"/>
            </a:solidFill>
            <a:prstDash val="solid"/>
            <a:round/>
            <a:headEnd len="sm" w="sm" type="none"/>
            <a:tailEnd len="sm" w="sm" type="none"/>
          </a:ln>
        </p:spPr>
        <p:txBody>
          <a:bodyPr anchorCtr="0" anchor="t" bIns="36000" lIns="91425" spcFirstLastPara="1" rIns="91425" wrap="square" tIns="36000">
            <a:spAutoFit/>
          </a:bodyPr>
          <a:lstStyle/>
          <a:p>
            <a:pPr indent="0" lvl="0" marL="0" marR="0" rtl="0" algn="ctr">
              <a:spcBef>
                <a:spcPts val="0"/>
              </a:spcBef>
              <a:spcAft>
                <a:spcPts val="0"/>
              </a:spcAft>
              <a:buNone/>
            </a:pPr>
            <a:r>
              <a:rPr b="1" lang="en-US" sz="800">
                <a:solidFill>
                  <a:srgbClr val="0066FF"/>
                </a:solidFill>
                <a:latin typeface="Malgun Gothic"/>
                <a:ea typeface="Malgun Gothic"/>
                <a:cs typeface="Malgun Gothic"/>
                <a:sym typeface="Malgun Gothic"/>
              </a:rPr>
              <a:t>SD_0005</a:t>
            </a:r>
            <a:endParaRPr/>
          </a:p>
        </p:txBody>
      </p:sp>
      <p:sp>
        <p:nvSpPr>
          <p:cNvPr id="453" name="Google Shape;453;p34"/>
          <p:cNvSpPr txBox="1"/>
          <p:nvPr/>
        </p:nvSpPr>
        <p:spPr>
          <a:xfrm>
            <a:off x="5832908" y="2074507"/>
            <a:ext cx="2172069"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800">
                <a:solidFill>
                  <a:srgbClr val="000000"/>
                </a:solidFill>
                <a:latin typeface="Malgun Gothic"/>
                <a:ea typeface="Malgun Gothic"/>
                <a:cs typeface="Malgun Gothic"/>
                <a:sym typeface="Malgun Gothic"/>
              </a:rPr>
              <a:t>Send DO list in excel ( payment term : CDA3 )</a:t>
            </a:r>
            <a:endParaRPr sz="800">
              <a:solidFill>
                <a:srgbClr val="000000"/>
              </a:solidFill>
              <a:latin typeface="Malgun Gothic"/>
              <a:ea typeface="Malgun Gothic"/>
              <a:cs typeface="Malgun Gothic"/>
              <a:sym typeface="Malgun Gothic"/>
            </a:endParaRPr>
          </a:p>
        </p:txBody>
      </p:sp>
      <p:sp>
        <p:nvSpPr>
          <p:cNvPr id="454" name="Google Shape;454;p34"/>
          <p:cNvSpPr txBox="1"/>
          <p:nvPr/>
        </p:nvSpPr>
        <p:spPr>
          <a:xfrm>
            <a:off x="7325675" y="4449136"/>
            <a:ext cx="1997342"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800">
                <a:solidFill>
                  <a:srgbClr val="000000"/>
                </a:solidFill>
                <a:latin typeface="Malgun Gothic"/>
                <a:ea typeface="Malgun Gothic"/>
                <a:cs typeface="Malgun Gothic"/>
                <a:sym typeface="Malgun Gothic"/>
              </a:rPr>
              <a:t>Send IOD list in excel(reason code : NOR)</a:t>
            </a:r>
            <a:endParaRPr sz="800">
              <a:solidFill>
                <a:srgbClr val="000000"/>
              </a:solidFill>
              <a:latin typeface="Malgun Gothic"/>
              <a:ea typeface="Malgun Gothic"/>
              <a:cs typeface="Malgun Gothic"/>
              <a:sym typeface="Malgun Gothic"/>
            </a:endParaRPr>
          </a:p>
        </p:txBody>
      </p:sp>
      <p:sp>
        <p:nvSpPr>
          <p:cNvPr id="455" name="Google Shape;455;p34"/>
          <p:cNvSpPr/>
          <p:nvPr/>
        </p:nvSpPr>
        <p:spPr>
          <a:xfrm>
            <a:off x="9408369" y="4380330"/>
            <a:ext cx="830769" cy="392841"/>
          </a:xfrm>
          <a:prstGeom prst="diamond">
            <a:avLst/>
          </a:prstGeom>
          <a:noFill/>
          <a:ln cap="flat" cmpd="sng" w="9525">
            <a:solidFill>
              <a:srgbClr val="7F7F7F"/>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Rockwell"/>
                <a:ea typeface="Rockwell"/>
                <a:cs typeface="Rockwell"/>
                <a:sym typeface="Rockwell"/>
              </a:rPr>
              <a:t>Payment </a:t>
            </a:r>
            <a:endParaRPr/>
          </a:p>
          <a:p>
            <a:pPr indent="0" lvl="0" marL="0" marR="0" rtl="0" algn="ctr">
              <a:spcBef>
                <a:spcPts val="0"/>
              </a:spcBef>
              <a:spcAft>
                <a:spcPts val="0"/>
              </a:spcAft>
              <a:buNone/>
            </a:pPr>
            <a:r>
              <a:rPr lang="en-US" sz="900">
                <a:solidFill>
                  <a:srgbClr val="000000"/>
                </a:solidFill>
                <a:latin typeface="Rockwell"/>
                <a:ea typeface="Rockwell"/>
                <a:cs typeface="Rockwell"/>
                <a:sym typeface="Rockwell"/>
              </a:rPr>
              <a:t>completed?</a:t>
            </a:r>
            <a:endParaRPr sz="900">
              <a:solidFill>
                <a:srgbClr val="000000"/>
              </a:solidFill>
              <a:latin typeface="Rockwell"/>
              <a:ea typeface="Rockwell"/>
              <a:cs typeface="Rockwell"/>
              <a:sym typeface="Rockwell"/>
            </a:endParaRPr>
          </a:p>
        </p:txBody>
      </p:sp>
      <p:cxnSp>
        <p:nvCxnSpPr>
          <p:cNvPr id="456" name="Google Shape;456;p34"/>
          <p:cNvCxnSpPr>
            <a:stCxn id="455" idx="2"/>
          </p:cNvCxnSpPr>
          <p:nvPr/>
        </p:nvCxnSpPr>
        <p:spPr>
          <a:xfrm rot="5400000">
            <a:off x="8422453" y="3515871"/>
            <a:ext cx="144000" cy="2658600"/>
          </a:xfrm>
          <a:prstGeom prst="bentConnector2">
            <a:avLst/>
          </a:prstGeom>
          <a:noFill/>
          <a:ln cap="flat" cmpd="sng" w="28575">
            <a:solidFill>
              <a:schemeClr val="accent1"/>
            </a:solidFill>
            <a:prstDash val="solid"/>
            <a:round/>
            <a:headEnd len="sm" w="sm" type="none"/>
            <a:tailEnd len="med" w="med" type="stealth"/>
          </a:ln>
        </p:spPr>
      </p:cxnSp>
      <p:sp>
        <p:nvSpPr>
          <p:cNvPr id="457" name="Google Shape;457;p34"/>
          <p:cNvSpPr/>
          <p:nvPr/>
        </p:nvSpPr>
        <p:spPr>
          <a:xfrm>
            <a:off x="4792135" y="4792274"/>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2</a:t>
            </a:r>
            <a:r>
              <a:rPr baseline="30000" lang="en-US" sz="900">
                <a:solidFill>
                  <a:srgbClr val="000000"/>
                </a:solidFill>
                <a:latin typeface="Malgun Gothic"/>
                <a:ea typeface="Malgun Gothic"/>
                <a:cs typeface="Malgun Gothic"/>
                <a:sym typeface="Malgun Gothic"/>
              </a:rPr>
              <a:t>nd</a:t>
            </a:r>
            <a:r>
              <a:rPr lang="en-US" sz="900">
                <a:solidFill>
                  <a:srgbClr val="000000"/>
                </a:solidFill>
                <a:latin typeface="Malgun Gothic"/>
                <a:ea typeface="Malgun Gothic"/>
                <a:cs typeface="Malgun Gothic"/>
                <a:sym typeface="Malgun Gothic"/>
              </a:rPr>
              <a:t> GI/Billing/ Return SiT DO </a:t>
            </a:r>
            <a:endParaRPr/>
          </a:p>
        </p:txBody>
      </p:sp>
      <p:cxnSp>
        <p:nvCxnSpPr>
          <p:cNvPr id="458" name="Google Shape;458;p34"/>
          <p:cNvCxnSpPr/>
          <p:nvPr/>
        </p:nvCxnSpPr>
        <p:spPr>
          <a:xfrm flipH="1">
            <a:off x="5613177" y="4917183"/>
            <a:ext cx="731100" cy="600"/>
          </a:xfrm>
          <a:prstGeom prst="bentConnector3">
            <a:avLst>
              <a:gd fmla="val 50004" name="adj1"/>
            </a:avLst>
          </a:prstGeom>
          <a:noFill/>
          <a:ln cap="flat" cmpd="sng" w="12700">
            <a:solidFill>
              <a:schemeClr val="accent2"/>
            </a:solidFill>
            <a:prstDash val="solid"/>
            <a:round/>
            <a:headEnd len="med" w="med" type="none"/>
            <a:tailEnd len="med" w="med" type="triangle"/>
          </a:ln>
        </p:spPr>
      </p:cxnSp>
      <p:sp>
        <p:nvSpPr>
          <p:cNvPr id="459" name="Google Shape;459;p34"/>
          <p:cNvSpPr/>
          <p:nvPr/>
        </p:nvSpPr>
        <p:spPr>
          <a:xfrm>
            <a:off x="6356668" y="5618766"/>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Return Goods Receiving</a:t>
            </a:r>
            <a:endParaRPr sz="900">
              <a:solidFill>
                <a:srgbClr val="000000"/>
              </a:solidFill>
              <a:latin typeface="Malgun Gothic"/>
              <a:ea typeface="Malgun Gothic"/>
              <a:cs typeface="Malgun Gothic"/>
              <a:sym typeface="Malgun Gothic"/>
            </a:endParaRPr>
          </a:p>
        </p:txBody>
      </p:sp>
      <p:sp>
        <p:nvSpPr>
          <p:cNvPr id="460" name="Google Shape;460;p34"/>
          <p:cNvSpPr/>
          <p:nvPr/>
        </p:nvSpPr>
        <p:spPr>
          <a:xfrm>
            <a:off x="6361878" y="4809208"/>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IOD (SC2)</a:t>
            </a:r>
            <a:endParaRPr/>
          </a:p>
        </p:txBody>
      </p:sp>
      <p:sp>
        <p:nvSpPr>
          <p:cNvPr id="461" name="Google Shape;461;p34"/>
          <p:cNvSpPr/>
          <p:nvPr/>
        </p:nvSpPr>
        <p:spPr>
          <a:xfrm>
            <a:off x="6361878" y="5205252"/>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Return DO Receive</a:t>
            </a:r>
            <a:endParaRPr sz="900">
              <a:solidFill>
                <a:srgbClr val="000000"/>
              </a:solidFill>
              <a:latin typeface="Malgun Gothic"/>
              <a:ea typeface="Malgun Gothic"/>
              <a:cs typeface="Malgun Gothic"/>
              <a:sym typeface="Malgun Gothic"/>
            </a:endParaRPr>
          </a:p>
        </p:txBody>
      </p:sp>
      <p:cxnSp>
        <p:nvCxnSpPr>
          <p:cNvPr id="462" name="Google Shape;462;p34"/>
          <p:cNvCxnSpPr>
            <a:stCxn id="455" idx="2"/>
          </p:cNvCxnSpPr>
          <p:nvPr/>
        </p:nvCxnSpPr>
        <p:spPr>
          <a:xfrm rot="5400000">
            <a:off x="8004403" y="3961521"/>
            <a:ext cx="1007700" cy="2631000"/>
          </a:xfrm>
          <a:prstGeom prst="bentConnector2">
            <a:avLst/>
          </a:prstGeom>
          <a:noFill/>
          <a:ln cap="flat" cmpd="sng" w="28575">
            <a:solidFill>
              <a:schemeClr val="accent3"/>
            </a:solidFill>
            <a:prstDash val="solid"/>
            <a:round/>
            <a:headEnd len="med" w="med" type="none"/>
            <a:tailEnd len="med" w="med" type="triangle"/>
          </a:ln>
        </p:spPr>
      </p:cxnSp>
      <p:cxnSp>
        <p:nvCxnSpPr>
          <p:cNvPr id="463" name="Google Shape;463;p34"/>
          <p:cNvCxnSpPr>
            <a:stCxn id="457" idx="2"/>
          </p:cNvCxnSpPr>
          <p:nvPr/>
        </p:nvCxnSpPr>
        <p:spPr>
          <a:xfrm flipH="1" rot="-5400000">
            <a:off x="5656470" y="4667324"/>
            <a:ext cx="251100" cy="1149000"/>
          </a:xfrm>
          <a:prstGeom prst="bentConnector2">
            <a:avLst/>
          </a:prstGeom>
          <a:noFill/>
          <a:ln cap="flat" cmpd="sng" w="12700">
            <a:solidFill>
              <a:schemeClr val="accent2"/>
            </a:solidFill>
            <a:prstDash val="solid"/>
            <a:round/>
            <a:headEnd len="med" w="med" type="none"/>
            <a:tailEnd len="med" w="med" type="triangle"/>
          </a:ln>
        </p:spPr>
      </p:cxnSp>
      <p:sp>
        <p:nvSpPr>
          <p:cNvPr id="464" name="Google Shape;464;p34"/>
          <p:cNvSpPr/>
          <p:nvPr/>
        </p:nvSpPr>
        <p:spPr>
          <a:xfrm>
            <a:off x="4799857" y="5618802"/>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GR/ Return SiT Billing </a:t>
            </a:r>
            <a:endParaRPr/>
          </a:p>
        </p:txBody>
      </p:sp>
      <p:cxnSp>
        <p:nvCxnSpPr>
          <p:cNvPr id="465" name="Google Shape;465;p34"/>
          <p:cNvCxnSpPr/>
          <p:nvPr/>
        </p:nvCxnSpPr>
        <p:spPr>
          <a:xfrm flipH="1">
            <a:off x="5630780" y="5762782"/>
            <a:ext cx="731100" cy="600"/>
          </a:xfrm>
          <a:prstGeom prst="bentConnector3">
            <a:avLst>
              <a:gd fmla="val 50004" name="adj1"/>
            </a:avLst>
          </a:prstGeom>
          <a:noFill/>
          <a:ln cap="flat" cmpd="sng" w="12700">
            <a:solidFill>
              <a:schemeClr val="accent2"/>
            </a:solidFill>
            <a:prstDash val="solid"/>
            <a:round/>
            <a:headEnd len="med" w="med" type="none"/>
            <a:tailEnd len="med" w="med" type="triangle"/>
          </a:ln>
        </p:spPr>
      </p:cxnSp>
      <p:sp>
        <p:nvSpPr>
          <p:cNvPr id="466" name="Google Shape;466;p34"/>
          <p:cNvSpPr/>
          <p:nvPr/>
        </p:nvSpPr>
        <p:spPr>
          <a:xfrm>
            <a:off x="3138135" y="5618802"/>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Status :</a:t>
            </a:r>
            <a:endParaRPr/>
          </a:p>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Cancelled</a:t>
            </a:r>
            <a:endParaRPr/>
          </a:p>
        </p:txBody>
      </p:sp>
      <p:cxnSp>
        <p:nvCxnSpPr>
          <p:cNvPr id="467" name="Google Shape;467;p34"/>
          <p:cNvCxnSpPr>
            <a:endCxn id="466" idx="3"/>
          </p:cNvCxnSpPr>
          <p:nvPr/>
        </p:nvCxnSpPr>
        <p:spPr>
          <a:xfrm flipH="1">
            <a:off x="3968904" y="5780202"/>
            <a:ext cx="814500" cy="600"/>
          </a:xfrm>
          <a:prstGeom prst="bentConnector3">
            <a:avLst>
              <a:gd fmla="val 50004" name="adj1"/>
            </a:avLst>
          </a:prstGeom>
          <a:noFill/>
          <a:ln cap="flat" cmpd="sng" w="12700">
            <a:solidFill>
              <a:schemeClr val="accent2"/>
            </a:solidFill>
            <a:prstDash val="solid"/>
            <a:round/>
            <a:headEnd len="med" w="med" type="none"/>
            <a:tailEnd len="med" w="med" type="triangle"/>
          </a:ln>
        </p:spPr>
      </p:cxnSp>
      <p:sp>
        <p:nvSpPr>
          <p:cNvPr id="468" name="Google Shape;468;p34"/>
          <p:cNvSpPr/>
          <p:nvPr/>
        </p:nvSpPr>
        <p:spPr>
          <a:xfrm>
            <a:off x="4131683" y="5701531"/>
            <a:ext cx="599844" cy="195814"/>
          </a:xfrm>
          <a:prstGeom prst="rect">
            <a:avLst/>
          </a:prstGeom>
          <a:solidFill>
            <a:srgbClr val="FFFF00"/>
          </a:solidFill>
          <a:ln cap="flat" cmpd="sng" w="9525">
            <a:solidFill>
              <a:srgbClr val="7F7F7F"/>
            </a:solidFill>
            <a:prstDash val="solid"/>
            <a:round/>
            <a:headEnd len="sm" w="sm" type="none"/>
            <a:tailEnd len="sm" w="sm" type="none"/>
          </a:ln>
        </p:spPr>
        <p:txBody>
          <a:bodyPr anchorCtr="0" anchor="t" bIns="36000" lIns="91425" spcFirstLastPara="1" rIns="91425" wrap="square" tIns="36000">
            <a:spAutoFit/>
          </a:bodyPr>
          <a:lstStyle/>
          <a:p>
            <a:pPr indent="0" lvl="0" marL="0" marR="0" rtl="0" algn="ctr">
              <a:spcBef>
                <a:spcPts val="0"/>
              </a:spcBef>
              <a:spcAft>
                <a:spcPts val="0"/>
              </a:spcAft>
              <a:buNone/>
            </a:pPr>
            <a:r>
              <a:rPr b="1" lang="en-US" sz="800">
                <a:solidFill>
                  <a:srgbClr val="0066FF"/>
                </a:solidFill>
                <a:latin typeface="Malgun Gothic"/>
                <a:ea typeface="Malgun Gothic"/>
                <a:cs typeface="Malgun Gothic"/>
                <a:sym typeface="Malgun Gothic"/>
              </a:rPr>
              <a:t>SD_0005</a:t>
            </a:r>
            <a:endParaRPr/>
          </a:p>
        </p:txBody>
      </p:sp>
      <p:cxnSp>
        <p:nvCxnSpPr>
          <p:cNvPr id="469" name="Google Shape;469;p34"/>
          <p:cNvCxnSpPr/>
          <p:nvPr/>
        </p:nvCxnSpPr>
        <p:spPr>
          <a:xfrm>
            <a:off x="9817679" y="4221108"/>
            <a:ext cx="582" cy="180000"/>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470" name="Google Shape;470;p34"/>
          <p:cNvSpPr/>
          <p:nvPr/>
        </p:nvSpPr>
        <p:spPr>
          <a:xfrm>
            <a:off x="9401844" y="3847321"/>
            <a:ext cx="830769" cy="392841"/>
          </a:xfrm>
          <a:prstGeom prst="diamond">
            <a:avLst/>
          </a:prstGeom>
          <a:noFill/>
          <a:ln cap="flat" cmpd="sng" w="9525">
            <a:solidFill>
              <a:srgbClr val="7F7F7F"/>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Rockwell"/>
                <a:ea typeface="Rockwell"/>
                <a:cs typeface="Rockwell"/>
                <a:sym typeface="Rockwell"/>
              </a:rPr>
              <a:t>Delivery Note</a:t>
            </a:r>
            <a:endParaRPr/>
          </a:p>
          <a:p>
            <a:pPr indent="0" lvl="0" marL="0" marR="0" rtl="0" algn="ctr">
              <a:spcBef>
                <a:spcPts val="0"/>
              </a:spcBef>
              <a:spcAft>
                <a:spcPts val="0"/>
              </a:spcAft>
              <a:buNone/>
            </a:pPr>
            <a:r>
              <a:rPr lang="en-US" sz="900">
                <a:solidFill>
                  <a:srgbClr val="000000"/>
                </a:solidFill>
                <a:latin typeface="Rockwell"/>
                <a:ea typeface="Rockwell"/>
                <a:cs typeface="Rockwell"/>
                <a:sym typeface="Rockwell"/>
              </a:rPr>
              <a:t>: COD ?</a:t>
            </a:r>
            <a:endParaRPr sz="900">
              <a:solidFill>
                <a:srgbClr val="000000"/>
              </a:solidFill>
              <a:latin typeface="Rockwell"/>
              <a:ea typeface="Rockwell"/>
              <a:cs typeface="Rockwell"/>
              <a:sym typeface="Rockwell"/>
            </a:endParaRPr>
          </a:p>
        </p:txBody>
      </p:sp>
      <p:sp>
        <p:nvSpPr>
          <p:cNvPr id="471" name="Google Shape;471;p34"/>
          <p:cNvSpPr txBox="1"/>
          <p:nvPr/>
        </p:nvSpPr>
        <p:spPr>
          <a:xfrm>
            <a:off x="9851494" y="4244927"/>
            <a:ext cx="157094"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800">
                <a:solidFill>
                  <a:srgbClr val="000000"/>
                </a:solidFill>
                <a:latin typeface="Malgun Gothic"/>
                <a:ea typeface="Malgun Gothic"/>
                <a:cs typeface="Malgun Gothic"/>
                <a:sym typeface="Malgun Gothic"/>
              </a:rPr>
              <a:t>Yes</a:t>
            </a:r>
            <a:endParaRPr sz="800">
              <a:solidFill>
                <a:srgbClr val="000000"/>
              </a:solidFill>
              <a:latin typeface="Malgun Gothic"/>
              <a:ea typeface="Malgun Gothic"/>
              <a:cs typeface="Malgun Gothic"/>
              <a:sym typeface="Malgun Gothic"/>
            </a:endParaRPr>
          </a:p>
        </p:txBody>
      </p:sp>
      <p:sp>
        <p:nvSpPr>
          <p:cNvPr id="472" name="Google Shape;472;p34"/>
          <p:cNvSpPr txBox="1"/>
          <p:nvPr/>
        </p:nvSpPr>
        <p:spPr>
          <a:xfrm>
            <a:off x="9868646" y="4795403"/>
            <a:ext cx="139462"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800">
                <a:solidFill>
                  <a:srgbClr val="000000"/>
                </a:solidFill>
                <a:latin typeface="Malgun Gothic"/>
                <a:ea typeface="Malgun Gothic"/>
                <a:cs typeface="Malgun Gothic"/>
                <a:sym typeface="Malgun Gothic"/>
              </a:rPr>
              <a:t>No</a:t>
            </a:r>
            <a:endParaRPr sz="800">
              <a:solidFill>
                <a:srgbClr val="000000"/>
              </a:solidFill>
              <a:latin typeface="Malgun Gothic"/>
              <a:ea typeface="Malgun Gothic"/>
              <a:cs typeface="Malgun Gothic"/>
              <a:sym typeface="Malgun Gothic"/>
            </a:endParaRPr>
          </a:p>
        </p:txBody>
      </p:sp>
      <p:sp>
        <p:nvSpPr>
          <p:cNvPr id="473" name="Google Shape;473;p34"/>
          <p:cNvSpPr txBox="1"/>
          <p:nvPr/>
        </p:nvSpPr>
        <p:spPr>
          <a:xfrm>
            <a:off x="9307671" y="4581129"/>
            <a:ext cx="157094"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800">
                <a:solidFill>
                  <a:srgbClr val="000000"/>
                </a:solidFill>
                <a:latin typeface="Malgun Gothic"/>
                <a:ea typeface="Malgun Gothic"/>
                <a:cs typeface="Malgun Gothic"/>
                <a:sym typeface="Malgun Gothic"/>
              </a:rPr>
              <a:t>Yes</a:t>
            </a:r>
            <a:endParaRPr sz="800">
              <a:solidFill>
                <a:srgbClr val="000000"/>
              </a:solidFill>
              <a:latin typeface="Malgun Gothic"/>
              <a:ea typeface="Malgun Gothic"/>
              <a:cs typeface="Malgun Gothic"/>
              <a:sym typeface="Malgun Gothic"/>
            </a:endParaRPr>
          </a:p>
        </p:txBody>
      </p:sp>
      <p:cxnSp>
        <p:nvCxnSpPr>
          <p:cNvPr id="474" name="Google Shape;474;p34"/>
          <p:cNvCxnSpPr/>
          <p:nvPr/>
        </p:nvCxnSpPr>
        <p:spPr>
          <a:xfrm>
            <a:off x="9818259" y="3681028"/>
            <a:ext cx="582" cy="180000"/>
          </a:xfrm>
          <a:prstGeom prst="straightConnector1">
            <a:avLst/>
          </a:prstGeom>
          <a:solidFill>
            <a:schemeClr val="accent1"/>
          </a:solidFill>
          <a:ln cap="flat" cmpd="sng" w="9525">
            <a:solidFill>
              <a:schemeClr val="dk1"/>
            </a:solidFill>
            <a:prstDash val="solid"/>
            <a:round/>
            <a:headEnd len="sm" w="sm" type="none"/>
            <a:tailEnd len="med" w="med" type="triangle"/>
          </a:ln>
        </p:spPr>
      </p:cxnSp>
      <p:sp>
        <p:nvSpPr>
          <p:cNvPr id="475" name="Google Shape;475;p34"/>
          <p:cNvSpPr txBox="1"/>
          <p:nvPr/>
        </p:nvSpPr>
        <p:spPr>
          <a:xfrm>
            <a:off x="7314194" y="4782057"/>
            <a:ext cx="1954061"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800">
                <a:solidFill>
                  <a:srgbClr val="000000"/>
                </a:solidFill>
                <a:latin typeface="Malgun Gothic"/>
                <a:ea typeface="Malgun Gothic"/>
                <a:cs typeface="Malgun Gothic"/>
                <a:sym typeface="Malgun Gothic"/>
              </a:rPr>
              <a:t>Send IOD list in excel(reason code : SC2)</a:t>
            </a:r>
            <a:endParaRPr sz="800">
              <a:solidFill>
                <a:srgbClr val="000000"/>
              </a:solidFill>
              <a:latin typeface="Malgun Gothic"/>
              <a:ea typeface="Malgun Gothic"/>
              <a:cs typeface="Malgun Gothic"/>
              <a:sym typeface="Malgun Gothic"/>
            </a:endParaRPr>
          </a:p>
        </p:txBody>
      </p:sp>
      <p:sp>
        <p:nvSpPr>
          <p:cNvPr id="476" name="Google Shape;476;p34"/>
          <p:cNvSpPr/>
          <p:nvPr/>
        </p:nvSpPr>
        <p:spPr>
          <a:xfrm>
            <a:off x="4792041" y="6093296"/>
            <a:ext cx="830769" cy="324000"/>
          </a:xfrm>
          <a:prstGeom prst="rect">
            <a:avLst/>
          </a:prstGeom>
          <a:solidFill>
            <a:schemeClr val="lt1"/>
          </a:solidFill>
          <a:ln cap="flat" cmpd="sng" w="9525">
            <a:solidFill>
              <a:srgbClr val="7F7F7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900">
                <a:solidFill>
                  <a:srgbClr val="000000"/>
                </a:solidFill>
                <a:latin typeface="Malgun Gothic"/>
                <a:ea typeface="Malgun Gothic"/>
                <a:cs typeface="Malgun Gothic"/>
                <a:sym typeface="Malgun Gothic"/>
              </a:rPr>
              <a:t>AR</a:t>
            </a:r>
            <a:endParaRPr/>
          </a:p>
        </p:txBody>
      </p:sp>
      <p:sp>
        <p:nvSpPr>
          <p:cNvPr id="477" name="Google Shape;477;p34"/>
          <p:cNvSpPr/>
          <p:nvPr/>
        </p:nvSpPr>
        <p:spPr>
          <a:xfrm>
            <a:off x="8090070" y="6093332"/>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Collection of Money</a:t>
            </a:r>
            <a:endParaRPr sz="900">
              <a:solidFill>
                <a:srgbClr val="000000"/>
              </a:solidFill>
              <a:latin typeface="Malgun Gothic"/>
              <a:ea typeface="Malgun Gothic"/>
              <a:cs typeface="Malgun Gothic"/>
              <a:sym typeface="Malgun Gothic"/>
            </a:endParaRPr>
          </a:p>
        </p:txBody>
      </p:sp>
      <p:cxnSp>
        <p:nvCxnSpPr>
          <p:cNvPr id="478" name="Google Shape;478;p34"/>
          <p:cNvCxnSpPr>
            <a:endCxn id="476" idx="3"/>
          </p:cNvCxnSpPr>
          <p:nvPr/>
        </p:nvCxnSpPr>
        <p:spPr>
          <a:xfrm flipH="1">
            <a:off x="5622810" y="6254696"/>
            <a:ext cx="2460300" cy="600"/>
          </a:xfrm>
          <a:prstGeom prst="bentConnector3">
            <a:avLst>
              <a:gd fmla="val 50001" name="adj1"/>
            </a:avLst>
          </a:prstGeom>
          <a:noFill/>
          <a:ln cap="flat" cmpd="sng" w="28575">
            <a:solidFill>
              <a:schemeClr val="accent3"/>
            </a:solidFill>
            <a:prstDash val="solid"/>
            <a:round/>
            <a:headEnd len="med" w="med" type="none"/>
            <a:tailEnd len="med" w="med" type="triangle"/>
          </a:ln>
        </p:spPr>
      </p:cxnSp>
      <p:sp>
        <p:nvSpPr>
          <p:cNvPr id="479" name="Google Shape;479;p34"/>
          <p:cNvSpPr txBox="1"/>
          <p:nvPr/>
        </p:nvSpPr>
        <p:spPr>
          <a:xfrm>
            <a:off x="6528049" y="6083425"/>
            <a:ext cx="1528785" cy="153888"/>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000">
                <a:solidFill>
                  <a:srgbClr val="000000"/>
                </a:solidFill>
                <a:latin typeface="Rockwell"/>
                <a:ea typeface="Rockwell"/>
                <a:cs typeface="Rockwell"/>
                <a:sym typeface="Rockwell"/>
              </a:rPr>
              <a:t>Bank In(frequency?)</a:t>
            </a:r>
            <a:endParaRPr sz="1000">
              <a:solidFill>
                <a:srgbClr val="000000"/>
              </a:solidFill>
              <a:latin typeface="Rockwell"/>
              <a:ea typeface="Rockwell"/>
              <a:cs typeface="Rockwell"/>
              <a:sym typeface="Rockwell"/>
            </a:endParaRPr>
          </a:p>
        </p:txBody>
      </p:sp>
      <p:sp>
        <p:nvSpPr>
          <p:cNvPr id="421" name="Google Shape;421;p34"/>
          <p:cNvSpPr/>
          <p:nvPr/>
        </p:nvSpPr>
        <p:spPr>
          <a:xfrm>
            <a:off x="4783425" y="3284948"/>
            <a:ext cx="830769" cy="324000"/>
          </a:xfrm>
          <a:prstGeom prst="rect">
            <a:avLst/>
          </a:prstGeom>
          <a:solidFill>
            <a:schemeClr val="lt1"/>
          </a:solidFill>
          <a:ln cap="flat" cmpd="sng" w="9525">
            <a:solidFill>
              <a:srgbClr val="7F7F7F"/>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lnSpc>
                <a:spcPct val="111111"/>
              </a:lnSpc>
              <a:spcBef>
                <a:spcPts val="0"/>
              </a:spcBef>
              <a:spcAft>
                <a:spcPts val="0"/>
              </a:spcAft>
              <a:buNone/>
            </a:pPr>
            <a:r>
              <a:rPr lang="en-US" sz="900">
                <a:solidFill>
                  <a:srgbClr val="000000"/>
                </a:solidFill>
                <a:latin typeface="Malgun Gothic"/>
                <a:ea typeface="Malgun Gothic"/>
                <a:cs typeface="Malgun Gothic"/>
                <a:sym typeface="Malgun Gothic"/>
              </a:rPr>
              <a:t>1</a:t>
            </a:r>
            <a:r>
              <a:rPr baseline="30000" lang="en-US" sz="900">
                <a:solidFill>
                  <a:srgbClr val="000000"/>
                </a:solidFill>
                <a:latin typeface="Malgun Gothic"/>
                <a:ea typeface="Malgun Gothic"/>
                <a:cs typeface="Malgun Gothic"/>
                <a:sym typeface="Malgun Gothic"/>
              </a:rPr>
              <a:t>st</a:t>
            </a:r>
            <a:r>
              <a:rPr lang="en-US" sz="900">
                <a:solidFill>
                  <a:srgbClr val="000000"/>
                </a:solidFill>
                <a:latin typeface="Malgun Gothic"/>
                <a:ea typeface="Malgun Gothic"/>
                <a:cs typeface="Malgun Gothic"/>
                <a:sym typeface="Malgun Gothic"/>
              </a:rPr>
              <a:t> G/I Posting</a:t>
            </a:r>
            <a:endParaRPr sz="900">
              <a:solidFill>
                <a:srgbClr val="000000"/>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ctrTitle"/>
          </p:nvPr>
        </p:nvSpPr>
        <p:spPr>
          <a:xfrm>
            <a:off x="996462" y="1645920"/>
            <a:ext cx="10058400" cy="2743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70C0"/>
              </a:buClr>
              <a:buSzPts val="8000"/>
              <a:buFont typeface="Rockwell"/>
              <a:buNone/>
            </a:pPr>
            <a:r>
              <a:rPr lang="en-US" sz="8000">
                <a:solidFill>
                  <a:srgbClr val="0070C0"/>
                </a:solidFill>
              </a:rPr>
              <a:t>TRAINING SCHEDULE</a:t>
            </a:r>
            <a:endParaRPr sz="8000">
              <a:solidFill>
                <a:srgbClr val="0070C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5"/>
          <p:cNvSpPr txBox="1"/>
          <p:nvPr>
            <p:ph type="title"/>
          </p:nvPr>
        </p:nvSpPr>
        <p:spPr>
          <a:xfrm>
            <a:off x="2367351" y="1338802"/>
            <a:ext cx="6190052" cy="2852737"/>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070C0"/>
              </a:buClr>
              <a:buSzPts val="8000"/>
              <a:buFont typeface="Rockwell"/>
              <a:buNone/>
            </a:pPr>
            <a:r>
              <a:rPr lang="en-US">
                <a:solidFill>
                  <a:srgbClr val="0070C0"/>
                </a:solidFill>
              </a:rPr>
              <a:t>ORDER FLOW IN</a:t>
            </a:r>
            <a:br>
              <a:rPr lang="en-US">
                <a:solidFill>
                  <a:srgbClr val="0070C0"/>
                </a:solidFill>
              </a:rPr>
            </a:br>
            <a:r>
              <a:rPr lang="en-US">
                <a:solidFill>
                  <a:srgbClr val="0070C0"/>
                </a:solidFill>
              </a:rPr>
              <a:t>SELL-IN MODEL</a:t>
            </a:r>
            <a:endParaRPr>
              <a:solidFill>
                <a:srgbClr val="0070C0"/>
              </a:solidFill>
            </a:endParaRPr>
          </a:p>
        </p:txBody>
      </p:sp>
      <p:sp>
        <p:nvSpPr>
          <p:cNvPr id="485" name="Google Shape;485;p35"/>
          <p:cNvSpPr txBox="1"/>
          <p:nvPr>
            <p:ph idx="1" type="body"/>
          </p:nvPr>
        </p:nvSpPr>
        <p:spPr>
          <a:xfrm>
            <a:off x="831850" y="3821712"/>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6"/>
          <p:cNvSpPr txBox="1"/>
          <p:nvPr/>
        </p:nvSpPr>
        <p:spPr>
          <a:xfrm>
            <a:off x="838200" y="365126"/>
            <a:ext cx="10515600" cy="9600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6D6262"/>
              </a:buClr>
              <a:buSzPts val="4400"/>
              <a:buFont typeface="Rockwell"/>
              <a:buNone/>
            </a:pPr>
            <a:r>
              <a:rPr lang="en-US" sz="4400">
                <a:solidFill>
                  <a:srgbClr val="6D6262"/>
                </a:solidFill>
                <a:latin typeface="Rockwell"/>
                <a:ea typeface="Rockwell"/>
                <a:cs typeface="Rockwell"/>
                <a:sym typeface="Rockwell"/>
              </a:rPr>
              <a:t>SECA FLOW</a:t>
            </a:r>
            <a:endParaRPr sz="4400">
              <a:solidFill>
                <a:srgbClr val="6D6262"/>
              </a:solidFill>
              <a:latin typeface="Rockwell"/>
              <a:ea typeface="Rockwell"/>
              <a:cs typeface="Rockwell"/>
              <a:sym typeface="Rockwell"/>
            </a:endParaRPr>
          </a:p>
        </p:txBody>
      </p:sp>
      <p:sp>
        <p:nvSpPr>
          <p:cNvPr id="491" name="Google Shape;491;p36"/>
          <p:cNvSpPr/>
          <p:nvPr/>
        </p:nvSpPr>
        <p:spPr>
          <a:xfrm>
            <a:off x="105889" y="3299790"/>
            <a:ext cx="2398643" cy="1126435"/>
          </a:xfrm>
          <a:prstGeom prst="ellipse">
            <a:avLst/>
          </a:prstGeom>
          <a:solidFill>
            <a:srgbClr val="4D160F"/>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ckwell"/>
                <a:ea typeface="Rockwell"/>
                <a:cs typeface="Rockwell"/>
                <a:sym typeface="Rockwell"/>
              </a:rPr>
              <a:t>HYBRIS</a:t>
            </a:r>
            <a:endParaRPr/>
          </a:p>
          <a:p>
            <a:pPr indent="0" lvl="0" marL="0" marR="0" rtl="0" algn="ctr">
              <a:spcBef>
                <a:spcPts val="0"/>
              </a:spcBef>
              <a:spcAft>
                <a:spcPts val="0"/>
              </a:spcAft>
              <a:buNone/>
            </a:pPr>
            <a:r>
              <a:rPr lang="en-US" sz="1800">
                <a:solidFill>
                  <a:schemeClr val="lt1"/>
                </a:solidFill>
                <a:latin typeface="Rockwell"/>
                <a:ea typeface="Rockwell"/>
                <a:cs typeface="Rockwell"/>
                <a:sym typeface="Rockwell"/>
              </a:rPr>
              <a:t>(Storefront)</a:t>
            </a:r>
            <a:endParaRPr/>
          </a:p>
        </p:txBody>
      </p:sp>
      <p:sp>
        <p:nvSpPr>
          <p:cNvPr id="492" name="Google Shape;492;p36"/>
          <p:cNvSpPr/>
          <p:nvPr/>
        </p:nvSpPr>
        <p:spPr>
          <a:xfrm>
            <a:off x="453759" y="1638606"/>
            <a:ext cx="1702904" cy="808383"/>
          </a:xfrm>
          <a:prstGeom prst="rect">
            <a:avLst/>
          </a:prstGeom>
          <a:solidFill>
            <a:schemeClr val="accent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ckwell"/>
                <a:ea typeface="Rockwell"/>
                <a:cs typeface="Rockwell"/>
                <a:sym typeface="Rockwell"/>
              </a:rPr>
              <a:t>Cybersource</a:t>
            </a:r>
            <a:endParaRPr sz="1800">
              <a:solidFill>
                <a:schemeClr val="lt1"/>
              </a:solidFill>
              <a:latin typeface="Rockwell"/>
              <a:ea typeface="Rockwell"/>
              <a:cs typeface="Rockwell"/>
              <a:sym typeface="Rockwell"/>
            </a:endParaRPr>
          </a:p>
          <a:p>
            <a:pPr indent="0" lvl="0" marL="0" marR="0" rtl="0" algn="ctr">
              <a:spcBef>
                <a:spcPts val="0"/>
              </a:spcBef>
              <a:spcAft>
                <a:spcPts val="0"/>
              </a:spcAft>
              <a:buNone/>
            </a:pPr>
            <a:r>
              <a:rPr lang="en-US" sz="1100">
                <a:solidFill>
                  <a:schemeClr val="lt1"/>
                </a:solidFill>
                <a:latin typeface="Rockwell"/>
                <a:ea typeface="Rockwell"/>
                <a:cs typeface="Rockwell"/>
                <a:sym typeface="Rockwell"/>
              </a:rPr>
              <a:t>Payment gateway</a:t>
            </a:r>
            <a:endParaRPr/>
          </a:p>
        </p:txBody>
      </p:sp>
      <p:cxnSp>
        <p:nvCxnSpPr>
          <p:cNvPr id="493" name="Google Shape;493;p36"/>
          <p:cNvCxnSpPr>
            <a:stCxn id="492" idx="2"/>
            <a:endCxn id="491" idx="0"/>
          </p:cNvCxnSpPr>
          <p:nvPr/>
        </p:nvCxnSpPr>
        <p:spPr>
          <a:xfrm>
            <a:off x="1305211" y="2446989"/>
            <a:ext cx="0" cy="852900"/>
          </a:xfrm>
          <a:prstGeom prst="straightConnector1">
            <a:avLst/>
          </a:prstGeom>
          <a:noFill/>
          <a:ln cap="flat" cmpd="sng" w="9525">
            <a:solidFill>
              <a:schemeClr val="accent1"/>
            </a:solidFill>
            <a:prstDash val="solid"/>
            <a:round/>
            <a:headEnd len="med" w="med" type="triangle"/>
            <a:tailEnd len="med" w="med" type="triangle"/>
          </a:ln>
        </p:spPr>
      </p:cxnSp>
      <p:sp>
        <p:nvSpPr>
          <p:cNvPr id="494" name="Google Shape;494;p36"/>
          <p:cNvSpPr/>
          <p:nvPr/>
        </p:nvSpPr>
        <p:spPr>
          <a:xfrm>
            <a:off x="3446489" y="3451951"/>
            <a:ext cx="1470991" cy="887895"/>
          </a:xfrm>
          <a:prstGeom prst="roundRect">
            <a:avLst>
              <a:gd fmla="val 16667" name="adj"/>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ckwell"/>
                <a:ea typeface="Rockwell"/>
                <a:cs typeface="Rockwell"/>
                <a:sym typeface="Rockwell"/>
              </a:rPr>
              <a:t>Bifrost</a:t>
            </a:r>
            <a:endParaRPr/>
          </a:p>
        </p:txBody>
      </p:sp>
      <p:sp>
        <p:nvSpPr>
          <p:cNvPr id="495" name="Google Shape;495;p36"/>
          <p:cNvSpPr/>
          <p:nvPr/>
        </p:nvSpPr>
        <p:spPr>
          <a:xfrm>
            <a:off x="5975611" y="3425446"/>
            <a:ext cx="1494183" cy="887895"/>
          </a:xfrm>
          <a:prstGeom prst="roundRect">
            <a:avLst>
              <a:gd fmla="val 16667" name="adj"/>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ckwell"/>
                <a:ea typeface="Rockwell"/>
                <a:cs typeface="Rockwell"/>
                <a:sym typeface="Rockwell"/>
              </a:rPr>
              <a:t>IQMetrix</a:t>
            </a:r>
            <a:endParaRPr sz="1800">
              <a:solidFill>
                <a:schemeClr val="lt1"/>
              </a:solidFill>
              <a:latin typeface="Rockwell"/>
              <a:ea typeface="Rockwell"/>
              <a:cs typeface="Rockwell"/>
              <a:sym typeface="Rockwell"/>
            </a:endParaRPr>
          </a:p>
        </p:txBody>
      </p:sp>
      <p:cxnSp>
        <p:nvCxnSpPr>
          <p:cNvPr id="496" name="Google Shape;496;p36"/>
          <p:cNvCxnSpPr>
            <a:stCxn id="494" idx="1"/>
            <a:endCxn id="491" idx="6"/>
          </p:cNvCxnSpPr>
          <p:nvPr/>
        </p:nvCxnSpPr>
        <p:spPr>
          <a:xfrm rot="10800000">
            <a:off x="2504489" y="3862899"/>
            <a:ext cx="942000" cy="33000"/>
          </a:xfrm>
          <a:prstGeom prst="straightConnector1">
            <a:avLst/>
          </a:prstGeom>
          <a:noFill/>
          <a:ln cap="flat" cmpd="sng" w="9525">
            <a:solidFill>
              <a:schemeClr val="accent1"/>
            </a:solidFill>
            <a:prstDash val="solid"/>
            <a:round/>
            <a:headEnd len="med" w="med" type="triangle"/>
            <a:tailEnd len="med" w="med" type="triangle"/>
          </a:ln>
        </p:spPr>
      </p:cxnSp>
      <p:cxnSp>
        <p:nvCxnSpPr>
          <p:cNvPr id="497" name="Google Shape;497;p36"/>
          <p:cNvCxnSpPr>
            <a:stCxn id="495" idx="1"/>
          </p:cNvCxnSpPr>
          <p:nvPr/>
        </p:nvCxnSpPr>
        <p:spPr>
          <a:xfrm rot="10800000">
            <a:off x="4914211" y="3863094"/>
            <a:ext cx="1061400" cy="6300"/>
          </a:xfrm>
          <a:prstGeom prst="straightConnector1">
            <a:avLst/>
          </a:prstGeom>
          <a:noFill/>
          <a:ln cap="flat" cmpd="sng" w="9525">
            <a:solidFill>
              <a:schemeClr val="accent1"/>
            </a:solidFill>
            <a:prstDash val="solid"/>
            <a:round/>
            <a:headEnd len="med" w="med" type="triangle"/>
            <a:tailEnd len="med" w="med" type="triangle"/>
          </a:ln>
        </p:spPr>
      </p:cxnSp>
      <p:sp>
        <p:nvSpPr>
          <p:cNvPr id="498" name="Google Shape;498;p36"/>
          <p:cNvSpPr/>
          <p:nvPr/>
        </p:nvSpPr>
        <p:spPr>
          <a:xfrm>
            <a:off x="8512278" y="3451951"/>
            <a:ext cx="1398105" cy="887895"/>
          </a:xfrm>
          <a:prstGeom prst="roundRect">
            <a:avLst>
              <a:gd fmla="val 16667" name="adj"/>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ckwell"/>
                <a:ea typeface="Rockwell"/>
                <a:cs typeface="Rockwell"/>
                <a:sym typeface="Rockwell"/>
              </a:rPr>
              <a:t>Techdata</a:t>
            </a:r>
            <a:endParaRPr sz="1800">
              <a:solidFill>
                <a:schemeClr val="lt1"/>
              </a:solidFill>
              <a:latin typeface="Rockwell"/>
              <a:ea typeface="Rockwell"/>
              <a:cs typeface="Rockwell"/>
              <a:sym typeface="Rockwell"/>
            </a:endParaRPr>
          </a:p>
          <a:p>
            <a:pPr indent="0" lvl="0" marL="0" marR="0" rtl="0" algn="ctr">
              <a:spcBef>
                <a:spcPts val="0"/>
              </a:spcBef>
              <a:spcAft>
                <a:spcPts val="0"/>
              </a:spcAft>
              <a:buNone/>
            </a:pPr>
            <a:r>
              <a:rPr lang="en-US" sz="1200">
                <a:solidFill>
                  <a:schemeClr val="lt1"/>
                </a:solidFill>
                <a:latin typeface="Rockwell"/>
                <a:ea typeface="Rockwell"/>
                <a:cs typeface="Rockwell"/>
                <a:sym typeface="Rockwell"/>
              </a:rPr>
              <a:t>warehouse</a:t>
            </a:r>
            <a:endParaRPr/>
          </a:p>
        </p:txBody>
      </p:sp>
      <p:cxnSp>
        <p:nvCxnSpPr>
          <p:cNvPr id="499" name="Google Shape;499;p36"/>
          <p:cNvCxnSpPr>
            <a:stCxn id="498" idx="1"/>
          </p:cNvCxnSpPr>
          <p:nvPr/>
        </p:nvCxnSpPr>
        <p:spPr>
          <a:xfrm rot="10800000">
            <a:off x="7501878" y="3895899"/>
            <a:ext cx="1010400" cy="0"/>
          </a:xfrm>
          <a:prstGeom prst="straightConnector1">
            <a:avLst/>
          </a:prstGeom>
          <a:noFill/>
          <a:ln cap="flat" cmpd="sng" w="9525">
            <a:solidFill>
              <a:schemeClr val="accent1"/>
            </a:solidFill>
            <a:prstDash val="solid"/>
            <a:round/>
            <a:headEnd len="med" w="med" type="triangle"/>
            <a:tailEnd len="med" w="med" type="triangle"/>
          </a:ln>
        </p:spPr>
      </p:cxnSp>
      <p:cxnSp>
        <p:nvCxnSpPr>
          <p:cNvPr id="500" name="Google Shape;500;p36"/>
          <p:cNvCxnSpPr>
            <a:stCxn id="498" idx="3"/>
          </p:cNvCxnSpPr>
          <p:nvPr/>
        </p:nvCxnSpPr>
        <p:spPr>
          <a:xfrm>
            <a:off x="9910383" y="3895899"/>
            <a:ext cx="1025700" cy="0"/>
          </a:xfrm>
          <a:prstGeom prst="straightConnector1">
            <a:avLst/>
          </a:prstGeom>
          <a:noFill/>
          <a:ln cap="flat" cmpd="sng" w="9525">
            <a:solidFill>
              <a:schemeClr val="accent1"/>
            </a:solidFill>
            <a:prstDash val="solid"/>
            <a:round/>
            <a:headEnd len="sm" w="sm" type="none"/>
            <a:tailEnd len="med" w="med" type="triangle"/>
          </a:ln>
        </p:spPr>
      </p:cxnSp>
      <p:sp>
        <p:nvSpPr>
          <p:cNvPr id="501" name="Google Shape;501;p36"/>
          <p:cNvSpPr txBox="1"/>
          <p:nvPr/>
        </p:nvSpPr>
        <p:spPr>
          <a:xfrm>
            <a:off x="10705514" y="4185888"/>
            <a:ext cx="14219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   Carriers</a:t>
            </a:r>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a:t>
            </a:r>
            <a:r>
              <a:rPr lang="en-US" sz="1400">
                <a:solidFill>
                  <a:schemeClr val="dk1"/>
                </a:solidFill>
                <a:latin typeface="Rockwell"/>
                <a:ea typeface="Rockwell"/>
                <a:cs typeface="Rockwell"/>
                <a:sym typeface="Rockwell"/>
              </a:rPr>
              <a:t>UPS, Purolator</a:t>
            </a:r>
            <a:r>
              <a:rPr lang="en-US" sz="1800">
                <a:solidFill>
                  <a:schemeClr val="dk1"/>
                </a:solidFill>
                <a:latin typeface="Rockwell"/>
                <a:ea typeface="Rockwell"/>
                <a:cs typeface="Rockwell"/>
                <a:sym typeface="Rockwell"/>
              </a:rPr>
              <a:t>)</a:t>
            </a:r>
            <a:endParaRPr/>
          </a:p>
        </p:txBody>
      </p:sp>
      <p:sp>
        <p:nvSpPr>
          <p:cNvPr id="502" name="Google Shape;502;p36"/>
          <p:cNvSpPr txBox="1"/>
          <p:nvPr/>
        </p:nvSpPr>
        <p:spPr>
          <a:xfrm>
            <a:off x="8724072" y="2873389"/>
            <a:ext cx="215467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Rockwell"/>
                <a:ea typeface="Rockwell"/>
                <a:cs typeface="Rockwell"/>
                <a:sym typeface="Rockwell"/>
              </a:rPr>
              <a:t>  </a:t>
            </a:r>
            <a:r>
              <a:rPr lang="en-US" sz="1600">
                <a:solidFill>
                  <a:schemeClr val="dk1"/>
                </a:solidFill>
                <a:latin typeface="Rockwell"/>
                <a:ea typeface="Rockwell"/>
                <a:cs typeface="Rockwell"/>
                <a:sym typeface="Rockwell"/>
              </a:rPr>
              <a:t>Stock management</a:t>
            </a:r>
            <a:endParaRPr/>
          </a:p>
          <a:p>
            <a:pPr indent="0" lvl="0" marL="0" marR="0" rtl="0" algn="l">
              <a:spcBef>
                <a:spcPts val="0"/>
              </a:spcBef>
              <a:spcAft>
                <a:spcPts val="0"/>
              </a:spcAft>
              <a:buNone/>
            </a:pPr>
            <a:r>
              <a:rPr lang="en-US" sz="1600">
                <a:solidFill>
                  <a:schemeClr val="dk1"/>
                </a:solidFill>
                <a:latin typeface="Rockwell"/>
                <a:ea typeface="Rockwell"/>
                <a:cs typeface="Rockwell"/>
                <a:sym typeface="Rockwell"/>
              </a:rPr>
              <a:t> </a:t>
            </a:r>
            <a:endParaRPr/>
          </a:p>
        </p:txBody>
      </p:sp>
      <p:sp>
        <p:nvSpPr>
          <p:cNvPr id="503" name="Google Shape;503;p36"/>
          <p:cNvSpPr txBox="1"/>
          <p:nvPr/>
        </p:nvSpPr>
        <p:spPr>
          <a:xfrm>
            <a:off x="3526997" y="2756329"/>
            <a:ext cx="14941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  Middleware</a:t>
            </a:r>
            <a:endParaRPr/>
          </a:p>
        </p:txBody>
      </p:sp>
      <p:sp>
        <p:nvSpPr>
          <p:cNvPr id="504" name="Google Shape;504;p36"/>
          <p:cNvSpPr txBox="1"/>
          <p:nvPr/>
        </p:nvSpPr>
        <p:spPr>
          <a:xfrm>
            <a:off x="6027547" y="2873389"/>
            <a:ext cx="12628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Rockwell"/>
                <a:ea typeface="Rockwell"/>
                <a:cs typeface="Rockwell"/>
                <a:sym typeface="Rockwell"/>
              </a:rPr>
              <a:t>      </a:t>
            </a:r>
            <a:r>
              <a:rPr lang="en-US" sz="1800">
                <a:solidFill>
                  <a:schemeClr val="dk1"/>
                </a:solidFill>
                <a:latin typeface="Rockwell"/>
                <a:ea typeface="Rockwell"/>
                <a:cs typeface="Rockwell"/>
                <a:sym typeface="Rockwell"/>
              </a:rPr>
              <a:t>Pricing</a:t>
            </a:r>
            <a:endParaRPr/>
          </a:p>
        </p:txBody>
      </p:sp>
      <p:sp>
        <p:nvSpPr>
          <p:cNvPr id="505" name="Google Shape;505;p36"/>
          <p:cNvSpPr txBox="1"/>
          <p:nvPr/>
        </p:nvSpPr>
        <p:spPr>
          <a:xfrm>
            <a:off x="4806187" y="5240801"/>
            <a:ext cx="131124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Rockwell"/>
                <a:ea typeface="Rockwell"/>
                <a:cs typeface="Rockwell"/>
                <a:sym typeface="Rockwell"/>
              </a:rPr>
              <a:t>    FTP </a:t>
            </a:r>
            <a:r>
              <a:rPr lang="en-US" sz="1600">
                <a:solidFill>
                  <a:schemeClr val="dk1"/>
                </a:solidFill>
                <a:latin typeface="Rockwell"/>
                <a:ea typeface="Rockwell"/>
                <a:cs typeface="Rockwell"/>
                <a:sym typeface="Rockwell"/>
              </a:rPr>
              <a:t>server</a:t>
            </a:r>
            <a:endParaRPr/>
          </a:p>
          <a:p>
            <a:pPr indent="0" lvl="0" marL="0" marR="0" rtl="0" algn="l">
              <a:spcBef>
                <a:spcPts val="0"/>
              </a:spcBef>
              <a:spcAft>
                <a:spcPts val="0"/>
              </a:spcAft>
              <a:buNone/>
            </a:pPr>
            <a:r>
              <a:t/>
            </a:r>
            <a:endParaRPr sz="1400">
              <a:solidFill>
                <a:schemeClr val="dk1"/>
              </a:solidFill>
              <a:latin typeface="Rockwell"/>
              <a:ea typeface="Rockwell"/>
              <a:cs typeface="Rockwell"/>
              <a:sym typeface="Rockwell"/>
            </a:endParaRPr>
          </a:p>
        </p:txBody>
      </p:sp>
      <p:cxnSp>
        <p:nvCxnSpPr>
          <p:cNvPr id="506" name="Google Shape;506;p36"/>
          <p:cNvCxnSpPr>
            <a:endCxn id="494" idx="2"/>
          </p:cNvCxnSpPr>
          <p:nvPr/>
        </p:nvCxnSpPr>
        <p:spPr>
          <a:xfrm rot="10800000">
            <a:off x="4181985" y="4339846"/>
            <a:ext cx="926700" cy="780600"/>
          </a:xfrm>
          <a:prstGeom prst="straightConnector1">
            <a:avLst/>
          </a:prstGeom>
          <a:noFill/>
          <a:ln cap="flat" cmpd="sng" w="9525">
            <a:solidFill>
              <a:schemeClr val="accent1"/>
            </a:solidFill>
            <a:prstDash val="solid"/>
            <a:round/>
            <a:headEnd len="sm" w="sm" type="none"/>
            <a:tailEnd len="med" w="med" type="triangle"/>
          </a:ln>
        </p:spPr>
      </p:cxnSp>
      <p:sp>
        <p:nvSpPr>
          <p:cNvPr id="507" name="Google Shape;507;p36"/>
          <p:cNvSpPr txBox="1"/>
          <p:nvPr/>
        </p:nvSpPr>
        <p:spPr>
          <a:xfrm>
            <a:off x="3980932" y="4623094"/>
            <a:ext cx="76683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Rockwell"/>
                <a:ea typeface="Rockwell"/>
                <a:cs typeface="Rockwell"/>
                <a:sym typeface="Rockwell"/>
              </a:rPr>
              <a:t>Returns</a:t>
            </a:r>
            <a:endParaRPr/>
          </a:p>
        </p:txBody>
      </p:sp>
      <p:sp>
        <p:nvSpPr>
          <p:cNvPr id="508" name="Google Shape;508;p36"/>
          <p:cNvSpPr/>
          <p:nvPr/>
        </p:nvSpPr>
        <p:spPr>
          <a:xfrm>
            <a:off x="7027089" y="750498"/>
            <a:ext cx="1607953" cy="668440"/>
          </a:xfrm>
          <a:prstGeom prst="roundRect">
            <a:avLst>
              <a:gd fmla="val 16667" name="adj"/>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ckwell"/>
                <a:ea typeface="Rockwell"/>
                <a:cs typeface="Rockwell"/>
                <a:sym typeface="Rockwell"/>
              </a:rPr>
              <a:t>Samsung</a:t>
            </a:r>
            <a:endParaRPr/>
          </a:p>
        </p:txBody>
      </p:sp>
      <p:sp>
        <p:nvSpPr>
          <p:cNvPr id="509" name="Google Shape;509;p36"/>
          <p:cNvSpPr/>
          <p:nvPr/>
        </p:nvSpPr>
        <p:spPr>
          <a:xfrm>
            <a:off x="7238464" y="2166152"/>
            <a:ext cx="1216423" cy="491189"/>
          </a:xfrm>
          <a:prstGeom prst="roundRect">
            <a:avLst>
              <a:gd fmla="val 16667" name="adj"/>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ckwell"/>
                <a:ea typeface="Rockwell"/>
                <a:cs typeface="Rockwell"/>
                <a:sym typeface="Rockwell"/>
              </a:rPr>
              <a:t>Glentel</a:t>
            </a:r>
            <a:endParaRPr/>
          </a:p>
        </p:txBody>
      </p:sp>
      <p:cxnSp>
        <p:nvCxnSpPr>
          <p:cNvPr id="510" name="Google Shape;510;p36"/>
          <p:cNvCxnSpPr>
            <a:stCxn id="508" idx="2"/>
            <a:endCxn id="509" idx="0"/>
          </p:cNvCxnSpPr>
          <p:nvPr/>
        </p:nvCxnSpPr>
        <p:spPr>
          <a:xfrm>
            <a:off x="7831066" y="1418938"/>
            <a:ext cx="15600" cy="747300"/>
          </a:xfrm>
          <a:prstGeom prst="straightConnector1">
            <a:avLst/>
          </a:prstGeom>
          <a:noFill/>
          <a:ln cap="flat" cmpd="sng" w="9525">
            <a:solidFill>
              <a:schemeClr val="accent1"/>
            </a:solidFill>
            <a:prstDash val="solid"/>
            <a:round/>
            <a:headEnd len="sm" w="sm" type="none"/>
            <a:tailEnd len="med" w="med" type="triangle"/>
          </a:ln>
        </p:spPr>
      </p:cxnSp>
      <p:cxnSp>
        <p:nvCxnSpPr>
          <p:cNvPr id="511" name="Google Shape;511;p36"/>
          <p:cNvCxnSpPr>
            <a:stCxn id="509" idx="2"/>
            <a:endCxn id="498" idx="0"/>
          </p:cNvCxnSpPr>
          <p:nvPr/>
        </p:nvCxnSpPr>
        <p:spPr>
          <a:xfrm>
            <a:off x="7846676" y="2657341"/>
            <a:ext cx="1364700" cy="794700"/>
          </a:xfrm>
          <a:prstGeom prst="straightConnector1">
            <a:avLst/>
          </a:prstGeom>
          <a:noFill/>
          <a:ln cap="flat" cmpd="sng" w="9525">
            <a:solidFill>
              <a:schemeClr val="accent1"/>
            </a:solidFill>
            <a:prstDash val="solid"/>
            <a:round/>
            <a:headEnd len="sm" w="sm" type="none"/>
            <a:tailEnd len="med" w="med" type="triangle"/>
          </a:ln>
        </p:spPr>
      </p:cxnSp>
      <p:cxnSp>
        <p:nvCxnSpPr>
          <p:cNvPr id="512" name="Google Shape;512;p36"/>
          <p:cNvCxnSpPr>
            <a:stCxn id="509" idx="2"/>
            <a:endCxn id="495" idx="0"/>
          </p:cNvCxnSpPr>
          <p:nvPr/>
        </p:nvCxnSpPr>
        <p:spPr>
          <a:xfrm flipH="1">
            <a:off x="6722576" y="2657341"/>
            <a:ext cx="1124100" cy="768000"/>
          </a:xfrm>
          <a:prstGeom prst="straightConnector1">
            <a:avLst/>
          </a:prstGeom>
          <a:noFill/>
          <a:ln cap="flat" cmpd="sng" w="9525">
            <a:solidFill>
              <a:schemeClr val="accent1"/>
            </a:solidFill>
            <a:prstDash val="solid"/>
            <a:round/>
            <a:headEnd len="sm" w="sm" type="none"/>
            <a:tailEnd len="med" w="med" type="triangle"/>
          </a:ln>
        </p:spPr>
      </p:cxnSp>
      <p:cxnSp>
        <p:nvCxnSpPr>
          <p:cNvPr id="513" name="Google Shape;513;p36"/>
          <p:cNvCxnSpPr>
            <a:stCxn id="495" idx="2"/>
          </p:cNvCxnSpPr>
          <p:nvPr/>
        </p:nvCxnSpPr>
        <p:spPr>
          <a:xfrm>
            <a:off x="6722702" y="4313341"/>
            <a:ext cx="0" cy="1330200"/>
          </a:xfrm>
          <a:prstGeom prst="straightConnector1">
            <a:avLst/>
          </a:prstGeom>
          <a:noFill/>
          <a:ln cap="flat" cmpd="sng" w="9525">
            <a:solidFill>
              <a:schemeClr val="accent1"/>
            </a:solidFill>
            <a:prstDash val="solid"/>
            <a:round/>
            <a:headEnd len="sm" w="sm" type="none"/>
            <a:tailEnd len="med" w="med" type="triangle"/>
          </a:ln>
        </p:spPr>
      </p:cxnSp>
      <p:sp>
        <p:nvSpPr>
          <p:cNvPr id="514" name="Google Shape;514;p36"/>
          <p:cNvSpPr txBox="1"/>
          <p:nvPr/>
        </p:nvSpPr>
        <p:spPr>
          <a:xfrm>
            <a:off x="6054594" y="5129224"/>
            <a:ext cx="13035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Rockwell"/>
                <a:ea typeface="Rockwell"/>
                <a:cs typeface="Rockwell"/>
                <a:sym typeface="Rockwell"/>
              </a:rPr>
              <a:t>Reserve online</a:t>
            </a:r>
            <a:endParaRPr/>
          </a:p>
        </p:txBody>
      </p:sp>
      <p:pic>
        <p:nvPicPr>
          <p:cNvPr descr="Team" id="515" name="Google Shape;515;p36"/>
          <p:cNvPicPr preferRelativeResize="0"/>
          <p:nvPr/>
        </p:nvPicPr>
        <p:blipFill rotWithShape="1">
          <a:blip r:embed="rId3">
            <a:alphaModFix/>
          </a:blip>
          <a:srcRect b="0" l="0" r="0" t="0"/>
          <a:stretch/>
        </p:blipFill>
        <p:spPr>
          <a:xfrm>
            <a:off x="869644" y="5117389"/>
            <a:ext cx="914400" cy="914400"/>
          </a:xfrm>
          <a:prstGeom prst="rect">
            <a:avLst/>
          </a:prstGeom>
          <a:noFill/>
          <a:ln>
            <a:noFill/>
          </a:ln>
        </p:spPr>
      </p:pic>
      <p:cxnSp>
        <p:nvCxnSpPr>
          <p:cNvPr id="516" name="Google Shape;516;p36"/>
          <p:cNvCxnSpPr>
            <a:stCxn id="515" idx="0"/>
            <a:endCxn id="491" idx="4"/>
          </p:cNvCxnSpPr>
          <p:nvPr/>
        </p:nvCxnSpPr>
        <p:spPr>
          <a:xfrm rot="10800000">
            <a:off x="1305244" y="4426189"/>
            <a:ext cx="21600" cy="691200"/>
          </a:xfrm>
          <a:prstGeom prst="straightConnector1">
            <a:avLst/>
          </a:prstGeom>
          <a:noFill/>
          <a:ln cap="flat" cmpd="sng" w="9525">
            <a:solidFill>
              <a:schemeClr val="accent1"/>
            </a:solidFill>
            <a:prstDash val="solid"/>
            <a:round/>
            <a:headEnd len="sm" w="sm" type="none"/>
            <a:tailEnd len="med" w="med" type="triangle"/>
          </a:ln>
        </p:spPr>
      </p:cxnSp>
      <p:sp>
        <p:nvSpPr>
          <p:cNvPr id="517" name="Google Shape;517;p36"/>
          <p:cNvSpPr txBox="1"/>
          <p:nvPr/>
        </p:nvSpPr>
        <p:spPr>
          <a:xfrm>
            <a:off x="7429143" y="4516831"/>
            <a:ext cx="7623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Rockwell"/>
                <a:ea typeface="Rockwell"/>
                <a:cs typeface="Rockwell"/>
                <a:sym typeface="Rockwell"/>
              </a:rPr>
              <a:t>Returns</a:t>
            </a:r>
            <a:endParaRPr/>
          </a:p>
        </p:txBody>
      </p:sp>
      <p:sp>
        <p:nvSpPr>
          <p:cNvPr id="518" name="Google Shape;518;p36"/>
          <p:cNvSpPr/>
          <p:nvPr/>
        </p:nvSpPr>
        <p:spPr>
          <a:xfrm>
            <a:off x="8506853" y="5095961"/>
            <a:ext cx="1304209" cy="698838"/>
          </a:xfrm>
          <a:prstGeom prst="roundRect">
            <a:avLst>
              <a:gd fmla="val 16667" name="adj"/>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Rockwell"/>
                <a:ea typeface="Rockwell"/>
                <a:cs typeface="Rockwell"/>
                <a:sym typeface="Rockwell"/>
              </a:rPr>
              <a:t>TD-Customer portal</a:t>
            </a:r>
            <a:endParaRPr/>
          </a:p>
        </p:txBody>
      </p:sp>
      <p:cxnSp>
        <p:nvCxnSpPr>
          <p:cNvPr id="519" name="Google Shape;519;p36"/>
          <p:cNvCxnSpPr>
            <a:stCxn id="498" idx="2"/>
            <a:endCxn id="518" idx="0"/>
          </p:cNvCxnSpPr>
          <p:nvPr/>
        </p:nvCxnSpPr>
        <p:spPr>
          <a:xfrm flipH="1">
            <a:off x="9158831" y="4339846"/>
            <a:ext cx="52500" cy="756000"/>
          </a:xfrm>
          <a:prstGeom prst="straightConnector1">
            <a:avLst/>
          </a:prstGeom>
          <a:noFill/>
          <a:ln cap="flat" cmpd="sng" w="9525">
            <a:solidFill>
              <a:schemeClr val="accent1"/>
            </a:solidFill>
            <a:prstDash val="solid"/>
            <a:round/>
            <a:headEnd len="sm" w="sm" type="none"/>
            <a:tailEnd len="med" w="med" type="triangle"/>
          </a:ln>
        </p:spPr>
      </p:cxnSp>
      <p:pic>
        <p:nvPicPr>
          <p:cNvPr descr="Truck" id="520" name="Google Shape;520;p36"/>
          <p:cNvPicPr preferRelativeResize="0"/>
          <p:nvPr/>
        </p:nvPicPr>
        <p:blipFill rotWithShape="1">
          <a:blip r:embed="rId4">
            <a:alphaModFix/>
          </a:blip>
          <a:srcRect b="0" l="0" r="0" t="0"/>
          <a:stretch/>
        </p:blipFill>
        <p:spPr>
          <a:xfrm>
            <a:off x="10932001" y="3425446"/>
            <a:ext cx="914400" cy="914400"/>
          </a:xfrm>
          <a:prstGeom prst="rect">
            <a:avLst/>
          </a:prstGeom>
          <a:noFill/>
          <a:ln>
            <a:noFill/>
          </a:ln>
        </p:spPr>
      </p:pic>
      <p:pic>
        <p:nvPicPr>
          <p:cNvPr descr="Folder" id="521" name="Google Shape;521;p36"/>
          <p:cNvPicPr preferRelativeResize="0"/>
          <p:nvPr/>
        </p:nvPicPr>
        <p:blipFill rotWithShape="1">
          <a:blip r:embed="rId5">
            <a:alphaModFix/>
          </a:blip>
          <a:srcRect b="0" l="0" r="0" t="0"/>
          <a:stretch/>
        </p:blipFill>
        <p:spPr>
          <a:xfrm>
            <a:off x="5020476" y="4572000"/>
            <a:ext cx="914400" cy="914400"/>
          </a:xfrm>
          <a:prstGeom prst="rect">
            <a:avLst/>
          </a:prstGeom>
          <a:noFill/>
          <a:ln>
            <a:noFill/>
          </a:ln>
        </p:spPr>
      </p:pic>
      <p:cxnSp>
        <p:nvCxnSpPr>
          <p:cNvPr id="522" name="Google Shape;522;p36"/>
          <p:cNvCxnSpPr/>
          <p:nvPr/>
        </p:nvCxnSpPr>
        <p:spPr>
          <a:xfrm flipH="1">
            <a:off x="5823544" y="4266380"/>
            <a:ext cx="2674271" cy="808681"/>
          </a:xfrm>
          <a:prstGeom prst="straightConnector1">
            <a:avLst/>
          </a:prstGeom>
          <a:noFill/>
          <a:ln cap="flat" cmpd="sng" w="9525">
            <a:solidFill>
              <a:schemeClr val="accent1"/>
            </a:solidFill>
            <a:prstDash val="solid"/>
            <a:round/>
            <a:headEnd len="sm" w="sm" type="none"/>
            <a:tailEnd len="med" w="med" type="triangle"/>
          </a:ln>
        </p:spPr>
      </p:cxnSp>
      <p:grpSp>
        <p:nvGrpSpPr>
          <p:cNvPr id="523" name="Google Shape;523;p36"/>
          <p:cNvGrpSpPr/>
          <p:nvPr/>
        </p:nvGrpSpPr>
        <p:grpSpPr>
          <a:xfrm>
            <a:off x="6183990" y="5643563"/>
            <a:ext cx="1245153" cy="990363"/>
            <a:chOff x="3263900" y="5794799"/>
            <a:chExt cx="1245153" cy="990363"/>
          </a:xfrm>
        </p:grpSpPr>
        <p:sp>
          <p:nvSpPr>
            <p:cNvPr id="524" name="Google Shape;524;p36"/>
            <p:cNvSpPr/>
            <p:nvPr/>
          </p:nvSpPr>
          <p:spPr>
            <a:xfrm>
              <a:off x="3263900" y="5794799"/>
              <a:ext cx="940353" cy="479001"/>
            </a:xfrm>
            <a:prstGeom prst="snip1Rect">
              <a:avLst>
                <a:gd fmla="val 16667" name="adj"/>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25" name="Google Shape;525;p36"/>
            <p:cNvSpPr/>
            <p:nvPr/>
          </p:nvSpPr>
          <p:spPr>
            <a:xfrm>
              <a:off x="3416300" y="5947199"/>
              <a:ext cx="940353" cy="479001"/>
            </a:xfrm>
            <a:prstGeom prst="snip1Rect">
              <a:avLst>
                <a:gd fmla="val 16667" name="adj"/>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26" name="Google Shape;526;p36"/>
            <p:cNvSpPr/>
            <p:nvPr/>
          </p:nvSpPr>
          <p:spPr>
            <a:xfrm>
              <a:off x="3568700" y="6099599"/>
              <a:ext cx="940353" cy="685563"/>
            </a:xfrm>
            <a:prstGeom prst="snip1Rect">
              <a:avLst>
                <a:gd fmla="val 16667" name="adj"/>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Rockwell"/>
                  <a:ea typeface="Rockwell"/>
                  <a:cs typeface="Rockwell"/>
                  <a:sym typeface="Rockwell"/>
                </a:rPr>
                <a:t>SECA</a:t>
              </a:r>
              <a:br>
                <a:rPr lang="en-US" sz="1400">
                  <a:solidFill>
                    <a:schemeClr val="lt1"/>
                  </a:solidFill>
                  <a:latin typeface="Rockwell"/>
                  <a:ea typeface="Rockwell"/>
                  <a:cs typeface="Rockwell"/>
                  <a:sym typeface="Rockwell"/>
                </a:rPr>
              </a:br>
              <a:r>
                <a:rPr lang="en-US" sz="1400">
                  <a:solidFill>
                    <a:schemeClr val="lt1"/>
                  </a:solidFill>
                  <a:latin typeface="Rockwell"/>
                  <a:ea typeface="Rockwell"/>
                  <a:cs typeface="Rockwell"/>
                  <a:sym typeface="Rockwell"/>
                </a:rPr>
                <a:t>POS store</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7"/>
          <p:cNvSpPr txBox="1"/>
          <p:nvPr>
            <p:ph type="title"/>
          </p:nvPr>
        </p:nvSpPr>
        <p:spPr>
          <a:xfrm>
            <a:off x="1069848" y="99621"/>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GENERAL NOTICE</a:t>
            </a:r>
            <a:endParaRPr/>
          </a:p>
        </p:txBody>
      </p:sp>
      <p:sp>
        <p:nvSpPr>
          <p:cNvPr id="532" name="Google Shape;532;p37"/>
          <p:cNvSpPr txBox="1"/>
          <p:nvPr>
            <p:ph idx="1" type="body"/>
          </p:nvPr>
        </p:nvSpPr>
        <p:spPr>
          <a:xfrm>
            <a:off x="1069850" y="1285875"/>
            <a:ext cx="10058400" cy="4886400"/>
          </a:xfrm>
          <a:prstGeom prst="rect">
            <a:avLst/>
          </a:prstGeom>
          <a:noFill/>
          <a:ln>
            <a:noFill/>
          </a:ln>
        </p:spPr>
        <p:txBody>
          <a:bodyPr anchorCtr="0" anchor="t" bIns="45700" lIns="91425" spcFirstLastPara="1" rIns="91425" wrap="square" tIns="45700">
            <a:normAutofit fontScale="85000" lnSpcReduction="20000"/>
          </a:bodyPr>
          <a:lstStyle/>
          <a:p>
            <a:pPr indent="-182880" lvl="0" marL="182880" rtl="0" algn="l">
              <a:lnSpc>
                <a:spcPct val="90000"/>
              </a:lnSpc>
              <a:spcBef>
                <a:spcPts val="0"/>
              </a:spcBef>
              <a:spcAft>
                <a:spcPts val="0"/>
              </a:spcAft>
              <a:buSzPct val="85000"/>
              <a:buChar char="▪"/>
            </a:pPr>
            <a:r>
              <a:rPr lang="en-US"/>
              <a:t>Luôn keep tracking trên JIRA những issues của subs mình phụ trách, vì bên AI cũng raise rất nhiều chứ ko phải mỗi issue từ WW.</a:t>
            </a:r>
            <a:endParaRPr/>
          </a:p>
          <a:p>
            <a:pPr indent="-182880" lvl="0" marL="182880" rtl="0" algn="l">
              <a:lnSpc>
                <a:spcPct val="90000"/>
              </a:lnSpc>
              <a:spcBef>
                <a:spcPts val="1200"/>
              </a:spcBef>
              <a:spcAft>
                <a:spcPts val="0"/>
              </a:spcAft>
              <a:buSzPct val="85000"/>
              <a:buChar char="▪"/>
            </a:pPr>
            <a:r>
              <a:rPr lang="en-US"/>
              <a:t>Focus vào blocker/critical issue của những đợt release trước để make sure nó ko còn happen.</a:t>
            </a:r>
            <a:endParaRPr/>
          </a:p>
          <a:p>
            <a:pPr indent="-182880" lvl="0" marL="182880" rtl="0" algn="l">
              <a:lnSpc>
                <a:spcPct val="90000"/>
              </a:lnSpc>
              <a:spcBef>
                <a:spcPts val="1200"/>
              </a:spcBef>
              <a:spcAft>
                <a:spcPts val="0"/>
              </a:spcAft>
              <a:buSzPct val="85000"/>
              <a:buChar char="▪"/>
            </a:pPr>
            <a:r>
              <a:rPr lang="en-US"/>
              <a:t>Trước mỗi đợt test, check testing environment về testing data để prevent tất cả các risk before testing vì thường các đợt test đều rất ngắn, việc này 1 số đợt test hơi khó vì nhiều khi env chưa dc fix sớm.</a:t>
            </a:r>
            <a:endParaRPr/>
          </a:p>
          <a:p>
            <a:pPr indent="-182880" lvl="0" marL="182880" rtl="0" algn="l">
              <a:lnSpc>
                <a:spcPct val="90000"/>
              </a:lnSpc>
              <a:spcBef>
                <a:spcPts val="1200"/>
              </a:spcBef>
              <a:spcAft>
                <a:spcPts val="0"/>
              </a:spcAft>
              <a:buSzPct val="85000"/>
              <a:buChar char="▪"/>
            </a:pPr>
            <a:r>
              <a:rPr lang="en-US"/>
              <a:t>Khi Maintenance regression hay ENH regression, nên khoanh vùng các critical cases để thực hiện trước, cố gắng tìm những blocker/critical trước, không nên thực hiện lần lượt case từ trên xuống dưới hay là làm những case dễ trước. Đặc biệt là smoke test chỉ trong 5 tiếng rất ngắn nên mọi người nên focus vào những case critical trước.</a:t>
            </a:r>
            <a:endParaRPr/>
          </a:p>
          <a:p>
            <a:pPr indent="-182880" lvl="0" marL="182880" rtl="0" algn="l">
              <a:lnSpc>
                <a:spcPct val="90000"/>
              </a:lnSpc>
              <a:spcBef>
                <a:spcPts val="1200"/>
              </a:spcBef>
              <a:spcAft>
                <a:spcPts val="0"/>
              </a:spcAft>
              <a:buSzPct val="85000"/>
              <a:buChar char="▪"/>
            </a:pPr>
            <a:r>
              <a:rPr lang="en-US"/>
              <a:t>Khi prepare test case cho Maintenance release, cần khoanh vùng tất cả các cases liên quan đến những ticket sẽ release trong tuần đó (bao gồm cả defect của WW, AI lẫn ENH), chú ý tới những blocker/critical issue của release trước.</a:t>
            </a:r>
            <a:endParaRPr/>
          </a:p>
          <a:p>
            <a:pPr indent="-182880" lvl="0" marL="182880" rtl="0" algn="l">
              <a:lnSpc>
                <a:spcPct val="90000"/>
              </a:lnSpc>
              <a:spcBef>
                <a:spcPts val="1200"/>
              </a:spcBef>
              <a:spcAft>
                <a:spcPts val="0"/>
              </a:spcAft>
              <a:buSzPct val="85000"/>
              <a:buChar char="▪"/>
            </a:pPr>
            <a:r>
              <a:rPr lang="en-US"/>
              <a:t>Khi prepare test case cho ENH regression, ngoài việc check các ENH của tháng trước, cần check lại các ENH của các tháng trước đó mà đợt trước nó chưa DONE, sau đó 1 thời gian mới DONE, mà lại không được move sang list ENH của tháng mới, nên nếu mình không check lại thì sẽ bị miss. Dù mình đã raise lên với AI về issue này nhưng họ vẫn không track được, nên mình để đảm bảo quality thì nên tự check lại việc này, dù ko thể cover dc 100% nhưng ít nhất cũng ko bị miss quá nhiều. </a:t>
            </a:r>
            <a:endParaRPr/>
          </a:p>
          <a:p>
            <a:pPr indent="-182880" lvl="0" marL="182880" rtl="0" algn="l">
              <a:lnSpc>
                <a:spcPct val="90000"/>
              </a:lnSpc>
              <a:spcBef>
                <a:spcPts val="1200"/>
              </a:spcBef>
              <a:spcAft>
                <a:spcPts val="0"/>
              </a:spcAft>
              <a:buSzPct val="85000"/>
              <a:buChar char="▪"/>
            </a:pPr>
            <a:r>
              <a:rPr lang="en-US"/>
              <a:t>Đợt rảnh chúng ta sẽ lại tiếp tục share knowledge: update knowledge của team mình cho các nước khác, hoặc lesson learnt từ reject defect.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8"/>
          <p:cNvSpPr txBox="1"/>
          <p:nvPr>
            <p:ph type="title"/>
          </p:nvPr>
        </p:nvSpPr>
        <p:spPr>
          <a:xfrm>
            <a:off x="1069847" y="0"/>
            <a:ext cx="10058400" cy="989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OT</a:t>
            </a:r>
            <a:endParaRPr/>
          </a:p>
        </p:txBody>
      </p:sp>
      <p:sp>
        <p:nvSpPr>
          <p:cNvPr id="538" name="Google Shape;538;p38"/>
          <p:cNvSpPr txBox="1"/>
          <p:nvPr>
            <p:ph idx="1" type="body"/>
          </p:nvPr>
        </p:nvSpPr>
        <p:spPr>
          <a:xfrm>
            <a:off x="894925" y="846525"/>
            <a:ext cx="10834500" cy="5510100"/>
          </a:xfrm>
          <a:prstGeom prst="rect">
            <a:avLst/>
          </a:prstGeom>
          <a:noFill/>
          <a:ln>
            <a:noFill/>
          </a:ln>
        </p:spPr>
        <p:txBody>
          <a:bodyPr anchorCtr="0" anchor="t" bIns="45700" lIns="91425" spcFirstLastPara="1" rIns="91425" wrap="square" tIns="45700">
            <a:normAutofit lnSpcReduction="20000"/>
          </a:bodyPr>
          <a:lstStyle/>
          <a:p>
            <a:pPr indent="-190976" lvl="0" marL="182880" rtl="0" algn="l">
              <a:lnSpc>
                <a:spcPct val="80000"/>
              </a:lnSpc>
              <a:spcBef>
                <a:spcPts val="0"/>
              </a:spcBef>
              <a:spcAft>
                <a:spcPts val="0"/>
              </a:spcAft>
              <a:buSzPts val="1700"/>
              <a:buChar char="▪"/>
            </a:pPr>
            <a:r>
              <a:rPr lang="en-US"/>
              <a:t>B</a:t>
            </a:r>
            <a:r>
              <a:rPr lang="en-US" sz="1800"/>
              <a:t>ên mình giờ làm việc là 8h-5:30 nhé (Linh báo nhầm là 5h vì trước đây m chỉ nghỉ đên 12:30 thôi nhưng giờ mn thường hay nghỉ trưa đến 1h nên đã đổi lại lịch tới 5:30), trừ ai mà làm việc hùng hục luôn từ 12:30 thì mn cứ làm đến 5h. </a:t>
            </a:r>
            <a:endParaRPr sz="1800"/>
          </a:p>
          <a:p>
            <a:pPr indent="-190166" lvl="0" marL="182880" rtl="0" algn="l">
              <a:lnSpc>
                <a:spcPct val="80000"/>
              </a:lnSpc>
              <a:spcBef>
                <a:spcPts val="1200"/>
              </a:spcBef>
              <a:spcAft>
                <a:spcPts val="0"/>
              </a:spcAft>
              <a:buSzPts val="1530"/>
              <a:buChar char="▪"/>
            </a:pPr>
            <a:r>
              <a:rPr lang="en-US" sz="1800"/>
              <a:t>Những ngày bt (tức là ko phải OT, ko bận bịu thì ko sao, có thể linh động giờ giấc thoải mái), còn những ngày m phải log OT thì mn chủ động cắt xén các thời gian mà m nghỉ, ví dụ mn có đến từ 8h và làm việc đủ 8 tiếng đến 5h ko thì mới log thời gian OT từ 5h, còn nếu mn tới lúc 8:30 và mọi ng start làm việc ngay lập tức và làm suốt trong 8 tiếng ko nghỉ thì nên log OT thì 6h.. ví dụ như vậy. hoặc hôm trước hay hôm sau các e có việc cần về sớm 1-2 tiếng thì cũng nên tự trừ thời gian của m. </a:t>
            </a:r>
            <a:endParaRPr sz="1800"/>
          </a:p>
          <a:p>
            <a:pPr indent="-190166" lvl="0" marL="182880" rtl="0" algn="l">
              <a:lnSpc>
                <a:spcPct val="80000"/>
              </a:lnSpc>
              <a:spcBef>
                <a:spcPts val="1200"/>
              </a:spcBef>
              <a:spcAft>
                <a:spcPts val="0"/>
              </a:spcAft>
              <a:buSzPts val="1530"/>
              <a:buChar char="▪"/>
            </a:pPr>
            <a:r>
              <a:rPr lang="en-US" sz="1800"/>
              <a:t>OT ca đêm: bắt đầu từ 10h sẽ dc tính theo OT của buổi đêm (x2), trước đó thì OT x1.5. </a:t>
            </a:r>
            <a:endParaRPr sz="1800"/>
          </a:p>
          <a:p>
            <a:pPr indent="-190166" lvl="0" marL="182880" rtl="0" algn="l">
              <a:lnSpc>
                <a:spcPct val="80000"/>
              </a:lnSpc>
              <a:spcBef>
                <a:spcPts val="1200"/>
              </a:spcBef>
              <a:spcAft>
                <a:spcPts val="0"/>
              </a:spcAft>
              <a:buSzPts val="1530"/>
              <a:buChar char="▪"/>
            </a:pPr>
            <a:r>
              <a:rPr lang="en-US" sz="1800"/>
              <a:t>Nhưng nếu chia theo ca, giả sử e làm ca từ 7pm - 5am (10 tiếng, ban ngày e nghỉ nhé) thì e sẽ dc tính 2 tiếng OT buổi đêm vì e vẫn phải hoàn thành 8 tiếng làm việc, tuy  nhiên buổi đêm từ 10h đêm sẽ dc x130%. </a:t>
            </a:r>
            <a:endParaRPr sz="1800"/>
          </a:p>
          <a:p>
            <a:pPr indent="-190166" lvl="0" marL="182880" rtl="0" algn="l">
              <a:lnSpc>
                <a:spcPct val="80000"/>
              </a:lnSpc>
              <a:spcBef>
                <a:spcPts val="1200"/>
              </a:spcBef>
              <a:spcAft>
                <a:spcPts val="0"/>
              </a:spcAft>
              <a:buSzPts val="1530"/>
              <a:buChar char="▪"/>
            </a:pPr>
            <a:r>
              <a:rPr lang="en-US" sz="1800"/>
              <a:t>Tức là ca đêm dù e chỉ làm 8 tiếng thôi thì e vẫn x130%. </a:t>
            </a:r>
            <a:endParaRPr sz="1800"/>
          </a:p>
          <a:p>
            <a:pPr indent="-190166" lvl="0" marL="182880" rtl="0" algn="l">
              <a:lnSpc>
                <a:spcPct val="80000"/>
              </a:lnSpc>
              <a:spcBef>
                <a:spcPts val="1200"/>
              </a:spcBef>
              <a:spcAft>
                <a:spcPts val="0"/>
              </a:spcAft>
              <a:buSzPts val="1530"/>
              <a:buChar char="▪"/>
            </a:pPr>
            <a:r>
              <a:rPr lang="en-US" sz="1800"/>
              <a:t>Việc theo ca này sẽ dc clear sau khi m chia theo ca, vì về cơ bản đợt này mn đều làm từ sáng, nên mn vẫn tính làm việc đủ 8 tiếng và từ tiếng thứ 9 sẽ tính OT  (đương nhiên sẽ trừ đi h ăn trưa). OT sau 10h đêm tính là OT đêm x2 (ngày thường) , x3 (cuối tuần)</a:t>
            </a:r>
            <a:endParaRPr sz="1800"/>
          </a:p>
          <a:p>
            <a:pPr indent="-190166" lvl="0" marL="182880" rtl="0" algn="l">
              <a:lnSpc>
                <a:spcPct val="80000"/>
              </a:lnSpc>
              <a:spcBef>
                <a:spcPts val="1200"/>
              </a:spcBef>
              <a:spcAft>
                <a:spcPts val="0"/>
              </a:spcAft>
              <a:buSzPts val="1530"/>
              <a:buChar char="▪"/>
            </a:pPr>
            <a:r>
              <a:rPr lang="en-US" sz="1800"/>
              <a:t>Log OT:</a:t>
            </a:r>
            <a:endParaRPr/>
          </a:p>
          <a:p>
            <a:pPr indent="0" lvl="0" marL="0" rtl="0" algn="l">
              <a:lnSpc>
                <a:spcPct val="80000"/>
              </a:lnSpc>
              <a:spcBef>
                <a:spcPts val="1200"/>
              </a:spcBef>
              <a:spcAft>
                <a:spcPts val="0"/>
              </a:spcAft>
              <a:buSzPts val="1530"/>
              <a:buNone/>
            </a:pPr>
            <a:r>
              <a:rPr lang="en-US" sz="1800" u="sng">
                <a:solidFill>
                  <a:schemeClr val="hlink"/>
                </a:solidFill>
                <a:hlinkClick r:id="rId3"/>
              </a:rPr>
              <a:t>https://docs.google.com/spreadsheets/d/16AtQwt8TP1PyglLVsJBinfPwpgEoACPiWQP7bKwEfmg/edit#gid=76629255</a:t>
            </a:r>
            <a:r>
              <a:rPr lang="en-US" sz="1800"/>
              <a:t> </a:t>
            </a:r>
            <a:endParaRPr sz="1800"/>
          </a:p>
          <a:p>
            <a:pPr indent="-190166" lvl="0" marL="182880" rtl="0" algn="l">
              <a:lnSpc>
                <a:spcPct val="80000"/>
              </a:lnSpc>
              <a:spcBef>
                <a:spcPts val="1200"/>
              </a:spcBef>
              <a:spcAft>
                <a:spcPts val="0"/>
              </a:spcAft>
              <a:buSzPts val="1530"/>
              <a:buChar char="▪"/>
            </a:pPr>
            <a:r>
              <a:rPr lang="en-US" sz="1800"/>
              <a:t>HR’s OT file:</a:t>
            </a:r>
            <a:endParaRPr/>
          </a:p>
          <a:p>
            <a:pPr indent="0" lvl="0" marL="0" rtl="0" algn="l">
              <a:lnSpc>
                <a:spcPct val="80000"/>
              </a:lnSpc>
              <a:spcBef>
                <a:spcPts val="1200"/>
              </a:spcBef>
              <a:spcAft>
                <a:spcPts val="0"/>
              </a:spcAft>
              <a:buSzPts val="1530"/>
              <a:buNone/>
            </a:pPr>
            <a:r>
              <a:rPr lang="en-US" sz="1800" u="sng">
                <a:solidFill>
                  <a:schemeClr val="hlink"/>
                </a:solidFill>
                <a:hlinkClick r:id="rId4"/>
              </a:rPr>
              <a:t>https://docs.google.com/spreadsheets/d/1oNi8y6M-t5u8ulAPvkJaQYZ0_r673NfPCdKwxzywq3k/edit#gid=1702422219</a:t>
            </a:r>
            <a:r>
              <a:rPr lang="en-US" sz="1800"/>
              <a:t> </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1510254a78f_0_0"/>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CHẾ ĐỘ ĐÃI NGỘ &amp; NỘI QUY</a:t>
            </a:r>
            <a:endParaRPr/>
          </a:p>
        </p:txBody>
      </p:sp>
      <p:sp>
        <p:nvSpPr>
          <p:cNvPr id="545" name="Google Shape;545;g1510254a78f_0_0"/>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n-US" u="sng">
                <a:solidFill>
                  <a:schemeClr val="hlink"/>
                </a:solidFill>
                <a:hlinkClick r:id="rId3"/>
              </a:rPr>
              <a:t>https://docs.google.com/spreadsheets/d/1pxGQhHJs7Nr8ZV65974zVA25mBLx65eP_J6uMeOLWvE/edit#gid=0</a:t>
            </a:r>
            <a:r>
              <a:rPr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3192bd2730_1_0"/>
          <p:cNvSpPr txBox="1"/>
          <p:nvPr>
            <p:ph idx="1" type="body"/>
          </p:nvPr>
        </p:nvSpPr>
        <p:spPr>
          <a:xfrm>
            <a:off x="1069850" y="1809075"/>
            <a:ext cx="10058400" cy="43632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n-US"/>
              <a:t>Response actively</a:t>
            </a:r>
            <a:endParaRPr/>
          </a:p>
          <a:p>
            <a:pPr indent="0" lvl="0" marL="0" rtl="0" algn="l">
              <a:spcBef>
                <a:spcPts val="1200"/>
              </a:spcBef>
              <a:spcAft>
                <a:spcPts val="0"/>
              </a:spcAft>
              <a:buNone/>
            </a:pPr>
            <a:r>
              <a:rPr lang="en-US"/>
              <a:t>Check </a:t>
            </a:r>
            <a:r>
              <a:rPr lang="en-US"/>
              <a:t>skype notice</a:t>
            </a:r>
            <a:endParaRPr/>
          </a:p>
          <a:p>
            <a:pPr indent="0" lvl="0" marL="0" rtl="0" algn="l">
              <a:spcBef>
                <a:spcPts val="1200"/>
              </a:spcBef>
              <a:spcAft>
                <a:spcPts val="0"/>
              </a:spcAft>
              <a:buNone/>
            </a:pPr>
            <a:r>
              <a:rPr lang="en-US"/>
              <a:t>Teamwork</a:t>
            </a:r>
            <a:endParaRPr/>
          </a:p>
          <a:p>
            <a:pPr indent="0" lvl="0" marL="0" rtl="0" algn="l">
              <a:spcBef>
                <a:spcPts val="1200"/>
              </a:spcBef>
              <a:spcAft>
                <a:spcPts val="0"/>
              </a:spcAft>
              <a:buNone/>
            </a:pPr>
            <a:r>
              <a:rPr lang="en-US"/>
              <a:t>Issue-base</a:t>
            </a:r>
            <a:endParaRPr/>
          </a:p>
          <a:p>
            <a:pPr indent="0" lvl="0" marL="0" rtl="0" algn="l">
              <a:spcBef>
                <a:spcPts val="1200"/>
              </a:spcBef>
              <a:spcAft>
                <a:spcPts val="0"/>
              </a:spcAft>
              <a:buNone/>
            </a:pPr>
            <a:r>
              <a:t/>
            </a:r>
            <a:endParaRPr/>
          </a:p>
        </p:txBody>
      </p:sp>
      <p:sp>
        <p:nvSpPr>
          <p:cNvPr id="552" name="Google Shape;552;g23192bd2730_1_0"/>
          <p:cNvSpPr txBox="1"/>
          <p:nvPr>
            <p:ph type="title"/>
          </p:nvPr>
        </p:nvSpPr>
        <p:spPr>
          <a:xfrm>
            <a:off x="1069848" y="3202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COMPANY CULTURE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id="557" name="Google Shape;557;p39"/>
          <p:cNvPicPr preferRelativeResize="0"/>
          <p:nvPr>
            <p:ph idx="1" type="body"/>
          </p:nvPr>
        </p:nvPicPr>
        <p:blipFill rotWithShape="1">
          <a:blip r:embed="rId3">
            <a:alphaModFix/>
          </a:blip>
          <a:srcRect b="0" l="0" r="0" t="0"/>
          <a:stretch/>
        </p:blipFill>
        <p:spPr>
          <a:xfrm>
            <a:off x="399920" y="0"/>
            <a:ext cx="9597520" cy="617743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4"/>
          <p:cNvGraphicFramePr/>
          <p:nvPr/>
        </p:nvGraphicFramePr>
        <p:xfrm>
          <a:off x="152400" y="1371875"/>
          <a:ext cx="3000000" cy="3000000"/>
        </p:xfrm>
        <a:graphic>
          <a:graphicData uri="http://schemas.openxmlformats.org/drawingml/2006/table">
            <a:tbl>
              <a:tblPr>
                <a:noFill/>
                <a:tableStyleId>{5C8ECBEA-1B2C-4C3D-8566-3634B0E999ED}</a:tableStyleId>
              </a:tblPr>
              <a:tblGrid>
                <a:gridCol w="1038225"/>
                <a:gridCol w="2943225"/>
                <a:gridCol w="581025"/>
                <a:gridCol w="990600"/>
                <a:gridCol w="542925"/>
                <a:gridCol w="3124200"/>
                <a:gridCol w="2981325"/>
              </a:tblGrid>
              <a:tr h="460700">
                <a:tc>
                  <a:txBody>
                    <a:bodyPr/>
                    <a:lstStyle/>
                    <a:p>
                      <a:pPr indent="0" lvl="0" marL="0" rtl="0" algn="ctr">
                        <a:lnSpc>
                          <a:spcPct val="115000"/>
                        </a:lnSpc>
                        <a:spcBef>
                          <a:spcPts val="0"/>
                        </a:spcBef>
                        <a:spcAft>
                          <a:spcPts val="0"/>
                        </a:spcAft>
                        <a:buNone/>
                      </a:pPr>
                      <a:r>
                        <a:rPr b="1" lang="en-US" sz="1000">
                          <a:solidFill>
                            <a:srgbClr val="FFFFFF"/>
                          </a:solidFill>
                        </a:rPr>
                        <a:t>Category</a:t>
                      </a:r>
                      <a:endParaRPr b="1" sz="1000">
                        <a:solidFill>
                          <a:srgbClr val="FFFFFF"/>
                        </a:solidFill>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0000FF"/>
                    </a:solidFill>
                  </a:tcPr>
                </a:tc>
                <a:tc>
                  <a:txBody>
                    <a:bodyPr/>
                    <a:lstStyle/>
                    <a:p>
                      <a:pPr indent="0" lvl="0" marL="0" rtl="0" algn="l">
                        <a:lnSpc>
                          <a:spcPct val="115000"/>
                        </a:lnSpc>
                        <a:spcBef>
                          <a:spcPts val="0"/>
                        </a:spcBef>
                        <a:spcAft>
                          <a:spcPts val="0"/>
                        </a:spcAft>
                        <a:buNone/>
                      </a:pPr>
                      <a:r>
                        <a:rPr b="1" lang="en-US" sz="1000">
                          <a:solidFill>
                            <a:srgbClr val="FFFFFF"/>
                          </a:solidFill>
                        </a:rPr>
                        <a:t>Session</a:t>
                      </a:r>
                      <a:endParaRPr b="1" sz="1000">
                        <a:solidFill>
                          <a:srgbClr val="FFFFFF"/>
                        </a:solidFill>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0000FF"/>
                    </a:solidFill>
                  </a:tcPr>
                </a:tc>
                <a:tc>
                  <a:txBody>
                    <a:bodyPr/>
                    <a:lstStyle/>
                    <a:p>
                      <a:pPr indent="0" lvl="0" marL="0" rtl="0" algn="l">
                        <a:lnSpc>
                          <a:spcPct val="115000"/>
                        </a:lnSpc>
                        <a:spcBef>
                          <a:spcPts val="0"/>
                        </a:spcBef>
                        <a:spcAft>
                          <a:spcPts val="0"/>
                        </a:spcAft>
                        <a:buNone/>
                      </a:pPr>
                      <a:r>
                        <a:rPr b="1" lang="en-US" sz="1000">
                          <a:solidFill>
                            <a:srgbClr val="FFFFFF"/>
                          </a:solidFill>
                        </a:rPr>
                        <a:t>PIC</a:t>
                      </a:r>
                      <a:endParaRPr b="1" sz="1000">
                        <a:solidFill>
                          <a:srgbClr val="FFFFFF"/>
                        </a:solidFill>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0000FF"/>
                    </a:solidFill>
                  </a:tcPr>
                </a:tc>
                <a:tc>
                  <a:txBody>
                    <a:bodyPr/>
                    <a:lstStyle/>
                    <a:p>
                      <a:pPr indent="0" lvl="0" marL="0" rtl="0" algn="l">
                        <a:lnSpc>
                          <a:spcPct val="115000"/>
                        </a:lnSpc>
                        <a:spcBef>
                          <a:spcPts val="0"/>
                        </a:spcBef>
                        <a:spcAft>
                          <a:spcPts val="0"/>
                        </a:spcAft>
                        <a:buNone/>
                      </a:pPr>
                      <a:r>
                        <a:rPr b="1" lang="en-US" sz="1000">
                          <a:solidFill>
                            <a:srgbClr val="FFFFFF"/>
                          </a:solidFill>
                        </a:rPr>
                        <a:t>Estimate training Duration</a:t>
                      </a:r>
                      <a:endParaRPr b="1" sz="1000">
                        <a:solidFill>
                          <a:srgbClr val="FFFFFF"/>
                        </a:solidFill>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0000FF"/>
                    </a:solidFill>
                  </a:tcPr>
                </a:tc>
                <a:tc>
                  <a:txBody>
                    <a:bodyPr/>
                    <a:lstStyle/>
                    <a:p>
                      <a:pPr indent="0" lvl="0" marL="0" rtl="0" algn="l">
                        <a:lnSpc>
                          <a:spcPct val="115000"/>
                        </a:lnSpc>
                        <a:spcBef>
                          <a:spcPts val="0"/>
                        </a:spcBef>
                        <a:spcAft>
                          <a:spcPts val="0"/>
                        </a:spcAft>
                        <a:buNone/>
                      </a:pPr>
                      <a:r>
                        <a:rPr b="1" lang="en-US" sz="1000">
                          <a:solidFill>
                            <a:srgbClr val="FFFFFF"/>
                          </a:solidFill>
                        </a:rPr>
                        <a:t>Note</a:t>
                      </a:r>
                      <a:endParaRPr b="1" sz="1000">
                        <a:solidFill>
                          <a:srgbClr val="FFFFFF"/>
                        </a:solidFill>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0000FF"/>
                    </a:solidFill>
                  </a:tcPr>
                </a:tc>
                <a:tc>
                  <a:txBody>
                    <a:bodyPr/>
                    <a:lstStyle/>
                    <a:p>
                      <a:pPr indent="0" lvl="0" marL="0" rtl="0" algn="l">
                        <a:lnSpc>
                          <a:spcPct val="115000"/>
                        </a:lnSpc>
                        <a:spcBef>
                          <a:spcPts val="0"/>
                        </a:spcBef>
                        <a:spcAft>
                          <a:spcPts val="0"/>
                        </a:spcAft>
                        <a:buNone/>
                      </a:pPr>
                      <a:r>
                        <a:rPr b="1" lang="en-US" sz="1000">
                          <a:solidFill>
                            <a:srgbClr val="FFFFFF"/>
                          </a:solidFill>
                        </a:rPr>
                        <a:t>Document name</a:t>
                      </a:r>
                      <a:endParaRPr b="1" sz="1000">
                        <a:solidFill>
                          <a:srgbClr val="FFFFFF"/>
                        </a:solidFill>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0000FF"/>
                    </a:solidFill>
                  </a:tcPr>
                </a:tc>
                <a:tc>
                  <a:txBody>
                    <a:bodyPr/>
                    <a:lstStyle/>
                    <a:p>
                      <a:pPr indent="0" lvl="0" marL="0" rtl="0" algn="l">
                        <a:lnSpc>
                          <a:spcPct val="115000"/>
                        </a:lnSpc>
                        <a:spcBef>
                          <a:spcPts val="0"/>
                        </a:spcBef>
                        <a:spcAft>
                          <a:spcPts val="0"/>
                        </a:spcAft>
                        <a:buNone/>
                      </a:pPr>
                      <a:r>
                        <a:rPr b="1" lang="en-US" sz="1000">
                          <a:solidFill>
                            <a:srgbClr val="FFFFFF"/>
                          </a:solidFill>
                        </a:rPr>
                        <a:t>Link</a:t>
                      </a:r>
                      <a:endParaRPr b="1" sz="1000">
                        <a:solidFill>
                          <a:srgbClr val="FFFFFF"/>
                        </a:solidFill>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0000FF"/>
                    </a:solidFill>
                  </a:tcPr>
                </a:tc>
              </a:tr>
              <a:tr h="317725">
                <a:tc rowSpan="3">
                  <a:txBody>
                    <a:bodyPr/>
                    <a:lstStyle/>
                    <a:p>
                      <a:pPr indent="0" lvl="0" marL="0" rtl="0" algn="ctr">
                        <a:lnSpc>
                          <a:spcPct val="115000"/>
                        </a:lnSpc>
                        <a:spcBef>
                          <a:spcPts val="0"/>
                        </a:spcBef>
                        <a:spcAft>
                          <a:spcPts val="0"/>
                        </a:spcAft>
                        <a:buNone/>
                      </a:pPr>
                      <a:r>
                        <a:rPr lang="en-US" sz="1000"/>
                        <a:t>Overview</a:t>
                      </a:r>
                      <a:endParaRPr sz="10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Process training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C Hường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1000"/>
                        <a:t>1</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Quy trình kiểm thử phần mềm</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209675">
                <a:tc vMerge="1"/>
                <a:tc>
                  <a:txBody>
                    <a:bodyPr/>
                    <a:lstStyle/>
                    <a:p>
                      <a:pPr indent="0" lvl="0" marL="0" rtl="0" algn="l">
                        <a:lnSpc>
                          <a:spcPct val="115000"/>
                        </a:lnSpc>
                        <a:spcBef>
                          <a:spcPts val="0"/>
                        </a:spcBef>
                        <a:spcAft>
                          <a:spcPts val="0"/>
                        </a:spcAft>
                        <a:buNone/>
                      </a:pPr>
                      <a:r>
                        <a:rPr lang="en-US" sz="1000"/>
                        <a:t>Company orientation</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C Nhạn</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1000"/>
                        <a:t>2</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209675">
                <a:tc vMerge="1"/>
                <a:tc>
                  <a:txBody>
                    <a:bodyPr/>
                    <a:lstStyle/>
                    <a:p>
                      <a:pPr indent="0" lvl="0" marL="0" rtl="0" algn="l">
                        <a:lnSpc>
                          <a:spcPct val="115000"/>
                        </a:lnSpc>
                        <a:spcBef>
                          <a:spcPts val="0"/>
                        </a:spcBef>
                        <a:spcAft>
                          <a:spcPts val="0"/>
                        </a:spcAft>
                        <a:buNone/>
                      </a:pPr>
                      <a:r>
                        <a:rPr lang="en-US" sz="1000"/>
                        <a:t>Overview project + Overview product/order</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Thương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1000"/>
                        <a:t>4</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1 TRAINNING-General introduction 1</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\\192.168.1.58\SharedFolder\I. TRAINING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17725">
                <a:tc rowSpan="9">
                  <a:txBody>
                    <a:bodyPr/>
                    <a:lstStyle/>
                    <a:p>
                      <a:pPr indent="0" lvl="0" marL="0" rtl="0" algn="ctr">
                        <a:lnSpc>
                          <a:spcPct val="115000"/>
                        </a:lnSpc>
                        <a:spcBef>
                          <a:spcPts val="0"/>
                        </a:spcBef>
                        <a:spcAft>
                          <a:spcPts val="0"/>
                        </a:spcAft>
                        <a:buNone/>
                      </a:pPr>
                      <a:r>
                        <a:rPr lang="en-US" sz="1000"/>
                        <a:t>Hybris</a:t>
                      </a:r>
                      <a:endParaRPr sz="10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Terminology</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Self study</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SEUK Visual Design Testing Matrix v1.0</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\\192.168.1.58\SharedFolder\I. TRAINING\Hybris Training documents\High priority documents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17725">
                <a:tc vMerge="1"/>
                <a:tc>
                  <a:txBody>
                    <a:bodyPr/>
                    <a:lstStyle/>
                    <a:p>
                      <a:pPr indent="0" lvl="0" marL="0" rtl="0" algn="l">
                        <a:lnSpc>
                          <a:spcPct val="115000"/>
                        </a:lnSpc>
                        <a:spcBef>
                          <a:spcPts val="0"/>
                        </a:spcBef>
                        <a:spcAft>
                          <a:spcPts val="0"/>
                        </a:spcAft>
                        <a:buNone/>
                      </a:pPr>
                      <a:r>
                        <a:rPr lang="en-US" sz="1000"/>
                        <a:t>Overview about Hybris BO and Samsung sites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Thương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2</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2 Overview about Hybris BO and Samsung sites</a:t>
                      </a:r>
                      <a:endParaRPr sz="1000"/>
                    </a:p>
                    <a:p>
                      <a:pPr indent="0" lvl="0" marL="0" rtl="0" algn="l">
                        <a:lnSpc>
                          <a:spcPct val="115000"/>
                        </a:lnSpc>
                        <a:spcBef>
                          <a:spcPts val="0"/>
                        </a:spcBef>
                        <a:spcAft>
                          <a:spcPts val="0"/>
                        </a:spcAft>
                        <a:buNone/>
                      </a:pPr>
                      <a:r>
                        <a:rPr lang="en-US" sz="1000"/>
                        <a:t>BACKOFFICE_Thao</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\\192.168.1.58\SharedFolder\I. TRAINING\Hybris Training documents\High priority documents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209675">
                <a:tc vMerge="1"/>
                <a:tc>
                  <a:txBody>
                    <a:bodyPr/>
                    <a:lstStyle/>
                    <a:p>
                      <a:pPr indent="0" lvl="0" marL="0" rtl="0" algn="l">
                        <a:lnSpc>
                          <a:spcPct val="115000"/>
                        </a:lnSpc>
                        <a:spcBef>
                          <a:spcPts val="0"/>
                        </a:spcBef>
                        <a:spcAft>
                          <a:spcPts val="0"/>
                        </a:spcAft>
                        <a:buNone/>
                      </a:pPr>
                      <a:r>
                        <a:rPr lang="en-US" sz="1000"/>
                        <a:t>Order flow</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Phượng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6</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rowSpan="4">
                  <a:txBody>
                    <a:bodyPr/>
                    <a:lstStyle/>
                    <a:p>
                      <a:pPr indent="0" lvl="0" marL="0" rtl="0" algn="l">
                        <a:lnSpc>
                          <a:spcPct val="115000"/>
                        </a:lnSpc>
                        <a:spcBef>
                          <a:spcPts val="0"/>
                        </a:spcBef>
                        <a:spcAft>
                          <a:spcPts val="0"/>
                        </a:spcAft>
                        <a:buNone/>
                      </a:pPr>
                      <a:r>
                        <a:rPr lang="en-US" sz="1000"/>
                        <a:t>GERP Workflow by Wisewires (latest file)</a:t>
                      </a:r>
                      <a:endParaRPr sz="1000"/>
                    </a:p>
                    <a:p>
                      <a:pPr indent="0" lvl="0" marL="0" rtl="0" algn="l">
                        <a:lnSpc>
                          <a:spcPct val="115000"/>
                        </a:lnSpc>
                        <a:spcBef>
                          <a:spcPts val="0"/>
                        </a:spcBef>
                        <a:spcAft>
                          <a:spcPts val="0"/>
                        </a:spcAft>
                        <a:buNone/>
                      </a:pPr>
                      <a:r>
                        <a:rPr lang="en-US" sz="1000"/>
                        <a:t>NERP Workflow by Wisewires</a:t>
                      </a:r>
                      <a:endParaRPr sz="1000"/>
                    </a:p>
                    <a:p>
                      <a:pPr indent="0" lvl="0" marL="0" rtl="0" algn="l">
                        <a:lnSpc>
                          <a:spcPct val="115000"/>
                        </a:lnSpc>
                        <a:spcBef>
                          <a:spcPts val="0"/>
                        </a:spcBef>
                        <a:spcAft>
                          <a:spcPts val="0"/>
                        </a:spcAft>
                        <a:buNone/>
                      </a:pPr>
                      <a:r>
                        <a:rPr lang="en-US" sz="1000"/>
                        <a:t>Terms and order process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rowSpan="4">
                  <a:txBody>
                    <a:bodyPr/>
                    <a:lstStyle/>
                    <a:p>
                      <a:pPr indent="0" lvl="0" marL="0" rtl="0" algn="l">
                        <a:lnSpc>
                          <a:spcPct val="115000"/>
                        </a:lnSpc>
                        <a:spcBef>
                          <a:spcPts val="0"/>
                        </a:spcBef>
                        <a:spcAft>
                          <a:spcPts val="0"/>
                        </a:spcAft>
                        <a:buNone/>
                      </a:pPr>
                      <a:r>
                        <a:rPr lang="en-US" sz="1000"/>
                        <a:t>\\192.168.1.58\SharedFolder\I. TRAINING\Hybris Training documents\High priority documents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209675">
                <a:tc vMerge="1"/>
                <a:tc>
                  <a:txBody>
                    <a:bodyPr/>
                    <a:lstStyle/>
                    <a:p>
                      <a:pPr indent="0" lvl="0" marL="0" rtl="0" algn="l">
                        <a:lnSpc>
                          <a:spcPct val="115000"/>
                        </a:lnSpc>
                        <a:spcBef>
                          <a:spcPts val="0"/>
                        </a:spcBef>
                        <a:spcAft>
                          <a:spcPts val="0"/>
                        </a:spcAft>
                        <a:buNone/>
                      </a:pPr>
                      <a:r>
                        <a:rPr lang="en-US" sz="1000"/>
                        <a:t>GERP- order completion flow</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Phượng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3</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vMerge="1"/>
                <a:tc vMerge="1"/>
              </a:tr>
              <a:tr h="209675">
                <a:tc vMerge="1"/>
                <a:tc>
                  <a:txBody>
                    <a:bodyPr/>
                    <a:lstStyle/>
                    <a:p>
                      <a:pPr indent="0" lvl="0" marL="0" rtl="0" algn="l">
                        <a:lnSpc>
                          <a:spcPct val="115000"/>
                        </a:lnSpc>
                        <a:spcBef>
                          <a:spcPts val="0"/>
                        </a:spcBef>
                        <a:spcAft>
                          <a:spcPts val="0"/>
                        </a:spcAft>
                        <a:buNone/>
                      </a:pPr>
                      <a:r>
                        <a:rPr lang="en-US" sz="1000"/>
                        <a:t>GERP- order cancel,return,replacement flow</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Phượng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3</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vMerge="1"/>
                <a:tc vMerge="1"/>
              </a:tr>
              <a:tr h="209675">
                <a:tc vMerge="1"/>
                <a:tc>
                  <a:txBody>
                    <a:bodyPr/>
                    <a:lstStyle/>
                    <a:p>
                      <a:pPr indent="0" lvl="0" marL="0" rtl="0" algn="l">
                        <a:lnSpc>
                          <a:spcPct val="115000"/>
                        </a:lnSpc>
                        <a:spcBef>
                          <a:spcPts val="0"/>
                        </a:spcBef>
                        <a:spcAft>
                          <a:spcPts val="0"/>
                        </a:spcAft>
                        <a:buNone/>
                      </a:pPr>
                      <a:r>
                        <a:rPr lang="en-US" sz="1000"/>
                        <a:t>Kibana training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Phượng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3</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vMerge="1"/>
                <a:tc vMerge="1"/>
              </a:tr>
              <a:tr h="603675">
                <a:tc vMerge="1"/>
                <a:tc>
                  <a:txBody>
                    <a:bodyPr/>
                    <a:lstStyle/>
                    <a:p>
                      <a:pPr indent="0" lvl="0" marL="0" rtl="0" algn="l">
                        <a:lnSpc>
                          <a:spcPct val="115000"/>
                        </a:lnSpc>
                        <a:spcBef>
                          <a:spcPts val="0"/>
                        </a:spcBef>
                        <a:spcAft>
                          <a:spcPts val="0"/>
                        </a:spcAft>
                        <a:buNone/>
                      </a:pPr>
                      <a:r>
                        <a:rPr lang="en-US" sz="1000"/>
                        <a:t>Product</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Diệp</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1000"/>
                        <a:t>12</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Hybris Global User Guide - Product Maintenance &amp; Promotions v5.12</a:t>
                      </a:r>
                      <a:endParaRPr sz="1000"/>
                    </a:p>
                    <a:p>
                      <a:pPr indent="0" lvl="0" marL="0" rtl="0" algn="l">
                        <a:lnSpc>
                          <a:spcPct val="115000"/>
                        </a:lnSpc>
                        <a:spcBef>
                          <a:spcPts val="0"/>
                        </a:spcBef>
                        <a:spcAft>
                          <a:spcPts val="0"/>
                        </a:spcAft>
                        <a:buNone/>
                      </a:pPr>
                      <a:r>
                        <a:rPr lang="en-US" sz="1000"/>
                        <a:t>Hybris Product Management_Thuy_V2</a:t>
                      </a:r>
                      <a:endParaRPr sz="1000"/>
                    </a:p>
                    <a:p>
                      <a:pPr indent="0" lvl="0" marL="0" rtl="0" algn="l">
                        <a:lnSpc>
                          <a:spcPct val="115000"/>
                        </a:lnSpc>
                        <a:spcBef>
                          <a:spcPts val="0"/>
                        </a:spcBef>
                        <a:spcAft>
                          <a:spcPts val="0"/>
                        </a:spcAft>
                        <a:buNone/>
                      </a:pPr>
                      <a:r>
                        <a:rPr lang="en-US" sz="1000"/>
                        <a:t>Product Upload and Running of Cronjobs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\\192.168.1.58\SharedFolder\I. TRAINING\Hybris Training documents\High priority documents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17725">
                <a:tc vMerge="1"/>
                <a:tc>
                  <a:txBody>
                    <a:bodyPr/>
                    <a:lstStyle/>
                    <a:p>
                      <a:pPr indent="0" lvl="0" marL="0" rtl="0" algn="l">
                        <a:lnSpc>
                          <a:spcPct val="115000"/>
                        </a:lnSpc>
                        <a:spcBef>
                          <a:spcPts val="0"/>
                        </a:spcBef>
                        <a:spcAft>
                          <a:spcPts val="0"/>
                        </a:spcAft>
                        <a:buNone/>
                      </a:pPr>
                      <a:r>
                        <a:rPr lang="en-US" sz="1000"/>
                        <a:t>Promotion- Standard</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Diệp</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8</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Promotion 1905</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\\192.168.1.58\SharedFolder\I. TRAINING\Hybris Training documents\High priority documents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17725">
                <a:tc vMerge="1"/>
                <a:tc>
                  <a:txBody>
                    <a:bodyPr/>
                    <a:lstStyle/>
                    <a:p>
                      <a:pPr indent="0" lvl="0" marL="0" rtl="0" algn="l">
                        <a:lnSpc>
                          <a:spcPct val="115000"/>
                        </a:lnSpc>
                        <a:spcBef>
                          <a:spcPts val="0"/>
                        </a:spcBef>
                        <a:spcAft>
                          <a:spcPts val="0"/>
                        </a:spcAft>
                        <a:buNone/>
                      </a:pPr>
                      <a:r>
                        <a:rPr lang="en-US" sz="1000"/>
                        <a:t>Samsung sites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Trang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4</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all documents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\\192.168.1.58\SharedFolder\I. TRAINING\Hybris Training documents\High priority documents\Sites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209675">
                <a:tc>
                  <a:txBody>
                    <a:bodyPr/>
                    <a:lstStyle/>
                    <a:p>
                      <a:pPr indent="0" lvl="0" marL="0" rtl="0" algn="ctr">
                        <a:lnSpc>
                          <a:spcPct val="115000"/>
                        </a:lnSpc>
                        <a:spcBef>
                          <a:spcPts val="0"/>
                        </a:spcBef>
                        <a:spcAft>
                          <a:spcPts val="0"/>
                        </a:spcAft>
                        <a:buNone/>
                      </a:pPr>
                      <a:r>
                        <a:rPr lang="en-US" sz="1000"/>
                        <a:t>AEM</a:t>
                      </a:r>
                      <a:endParaRPr sz="10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AEM</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Trang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2.5</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17725">
                <a:tc rowSpan="2">
                  <a:txBody>
                    <a:bodyPr/>
                    <a:lstStyle/>
                    <a:p>
                      <a:pPr indent="0" lvl="0" marL="0" rtl="0" algn="ctr">
                        <a:lnSpc>
                          <a:spcPct val="115000"/>
                        </a:lnSpc>
                        <a:spcBef>
                          <a:spcPts val="0"/>
                        </a:spcBef>
                        <a:spcAft>
                          <a:spcPts val="0"/>
                        </a:spcAft>
                        <a:buNone/>
                      </a:pPr>
                      <a:r>
                        <a:rPr lang="en-US" sz="1000"/>
                        <a:t>Flagship</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Flagship overall process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Trang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2</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u="sng">
                          <a:solidFill>
                            <a:schemeClr val="hlink"/>
                          </a:solidFill>
                          <a:hlinkClick r:id="rId3"/>
                        </a:rPr>
                        <a:t>https://drive.google.com/drive/u/0/folders/1t6CFB1kfhOsS32xFf2-RGT7JEMjxa2FJ</a:t>
                      </a:r>
                      <a:r>
                        <a:rPr lang="en-US" sz="1000"/>
                        <a:t>J</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17725">
                <a:tc vMerge="1"/>
                <a:tc>
                  <a:txBody>
                    <a:bodyPr/>
                    <a:lstStyle/>
                    <a:p>
                      <a:pPr indent="0" lvl="0" marL="0" rtl="0" algn="l">
                        <a:lnSpc>
                          <a:spcPct val="115000"/>
                        </a:lnSpc>
                        <a:spcBef>
                          <a:spcPts val="0"/>
                        </a:spcBef>
                        <a:spcAft>
                          <a:spcPts val="0"/>
                        </a:spcAft>
                        <a:buNone/>
                      </a:pPr>
                      <a:r>
                        <a:rPr lang="en-US" sz="1000"/>
                        <a:t>Flagship detail guide</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Trang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2</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u="sng">
                          <a:solidFill>
                            <a:schemeClr val="hlink"/>
                          </a:solidFill>
                          <a:hlinkClick r:id="rId4"/>
                        </a:rPr>
                        <a:t>https://drive.google.com/drive/u/0/folders/1t6CFB1kfhOsS32xFf2-RGT7JEMjxa2FJ</a:t>
                      </a:r>
                      <a:endParaRPr sz="1000" u="sng">
                        <a:solidFill>
                          <a:schemeClr val="hlink"/>
                        </a:solidFill>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17725">
                <a:tc>
                  <a:txBody>
                    <a:bodyPr/>
                    <a:lstStyle/>
                    <a:p>
                      <a:pPr indent="0" lvl="0" marL="0" rtl="0" algn="l">
                        <a:spcBef>
                          <a:spcPts val="0"/>
                        </a:spcBef>
                        <a:spcAft>
                          <a:spcPts val="0"/>
                        </a:spcAft>
                        <a:buNone/>
                      </a:pPr>
                      <a:r>
                        <a:t/>
                      </a:r>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CMS cockpit</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Self study</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Hybris Global User Guide - CMS v5.5</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\\192.168.1.58\SharedFolder\I. TRAINING\Hybris Training documents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209675">
                <a:tc rowSpan="2">
                  <a:txBody>
                    <a:bodyPr/>
                    <a:lstStyle/>
                    <a:p>
                      <a:pPr indent="0" lvl="0" marL="0" rtl="0" algn="ctr">
                        <a:lnSpc>
                          <a:spcPct val="115000"/>
                        </a:lnSpc>
                        <a:spcBef>
                          <a:spcPts val="0"/>
                        </a:spcBef>
                        <a:spcAft>
                          <a:spcPts val="0"/>
                        </a:spcAft>
                        <a:buNone/>
                      </a:pPr>
                      <a:r>
                        <a:rPr lang="en-US" sz="1000"/>
                        <a:t>Process</a:t>
                      </a:r>
                      <a:endParaRPr sz="10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Testing types and overall process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Thương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1.5</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209675">
                <a:tc vMerge="1"/>
                <a:tc>
                  <a:txBody>
                    <a:bodyPr/>
                    <a:lstStyle/>
                    <a:p>
                      <a:pPr indent="0" lvl="0" marL="0" rtl="0" algn="l">
                        <a:lnSpc>
                          <a:spcPct val="115000"/>
                        </a:lnSpc>
                        <a:spcBef>
                          <a:spcPts val="0"/>
                        </a:spcBef>
                        <a:spcAft>
                          <a:spcPts val="0"/>
                        </a:spcAft>
                        <a:buNone/>
                      </a:pPr>
                      <a:r>
                        <a:rPr lang="en-US" sz="1000"/>
                        <a:t>Regression process</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Thương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1.5</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209675">
                <a:tc>
                  <a:txBody>
                    <a:bodyPr/>
                    <a:lstStyle/>
                    <a:p>
                      <a:pPr indent="0" lvl="0" marL="0" rtl="0" algn="ctr">
                        <a:lnSpc>
                          <a:spcPct val="115000"/>
                        </a:lnSpc>
                        <a:spcBef>
                          <a:spcPts val="0"/>
                        </a:spcBef>
                        <a:spcAft>
                          <a:spcPts val="0"/>
                        </a:spcAft>
                        <a:buNone/>
                      </a:pPr>
                      <a:r>
                        <a:rPr lang="en-US" sz="1000"/>
                        <a:t>Jira</a:t>
                      </a:r>
                      <a:endParaRPr sz="10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Thương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t>2</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Jira- Training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\\192.168.1.58\SharedFolder\I. TRAINING</a:t>
                      </a:r>
                      <a:endParaRPr sz="10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209675">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00"/>
                        <a:t>Total</a:t>
                      </a:r>
                      <a:endParaRPr b="1" sz="1000"/>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000"/>
                        <a:t>58.5</a:t>
                      </a:r>
                      <a:endParaRPr b="1" sz="1000"/>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tcPr>
                </a:tc>
              </a:tr>
              <a:tr h="209675">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idx="1" type="body"/>
          </p:nvPr>
        </p:nvSpPr>
        <p:spPr>
          <a:xfrm>
            <a:off x="929173" y="653339"/>
            <a:ext cx="10058400" cy="5551200"/>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1700"/>
              <a:buChar char="▪"/>
            </a:pPr>
            <a:r>
              <a:rPr lang="en-US"/>
              <a:t>Training file:</a:t>
            </a:r>
            <a:endParaRPr u="sng">
              <a:solidFill>
                <a:schemeClr val="hlink"/>
              </a:solidFill>
              <a:hlinkClick r:id="rId3"/>
            </a:endParaRPr>
          </a:p>
          <a:p>
            <a:pPr indent="0" lvl="0" marL="0" rtl="0" algn="l">
              <a:lnSpc>
                <a:spcPct val="90000"/>
              </a:lnSpc>
              <a:spcBef>
                <a:spcPts val="1200"/>
              </a:spcBef>
              <a:spcAft>
                <a:spcPts val="0"/>
              </a:spcAft>
              <a:buSzPts val="1700"/>
              <a:buNone/>
            </a:pPr>
            <a:r>
              <a:rPr lang="en-US" u="sng">
                <a:solidFill>
                  <a:schemeClr val="hlink"/>
                </a:solidFill>
                <a:hlinkClick r:id="rId4"/>
              </a:rPr>
              <a:t>https://docs.google.com/spreadsheets/d/14gwzgVJml9NPoKo5nZyN1DhIxFsF0mLhxfS7yI3BuU8/edit#gid=44491501</a:t>
            </a:r>
            <a:endParaRPr/>
          </a:p>
          <a:p>
            <a:pPr indent="0" lvl="0" marL="0" rtl="0" algn="l">
              <a:lnSpc>
                <a:spcPct val="90000"/>
              </a:lnSpc>
              <a:spcBef>
                <a:spcPts val="1200"/>
              </a:spcBef>
              <a:spcAft>
                <a:spcPts val="0"/>
              </a:spcAft>
              <a:buSzPts val="1700"/>
              <a:buNone/>
            </a:pPr>
            <a:r>
              <a:rPr lang="en-US"/>
              <a:t>Training practice file: </a:t>
            </a:r>
            <a:endParaRPr/>
          </a:p>
          <a:p>
            <a:pPr indent="0" lvl="0" marL="0" rtl="0" algn="l">
              <a:lnSpc>
                <a:spcPct val="90000"/>
              </a:lnSpc>
              <a:spcBef>
                <a:spcPts val="1200"/>
              </a:spcBef>
              <a:spcAft>
                <a:spcPts val="0"/>
              </a:spcAft>
              <a:buSzPts val="1700"/>
              <a:buNone/>
            </a:pPr>
            <a:r>
              <a:rPr lang="en-US" u="sng">
                <a:solidFill>
                  <a:schemeClr val="hlink"/>
                </a:solidFill>
                <a:hlinkClick r:id="rId5"/>
              </a:rPr>
              <a:t>https://docs.google.com/spreadsheets/d/1g0l8a2gY3w01b94UnSAjToGV5211C3c2Oqo-tHMui5Q/edit#gid=1233682923</a:t>
            </a:r>
            <a:r>
              <a:rPr lang="en-US"/>
              <a:t> =&gt; order</a:t>
            </a:r>
            <a:endParaRPr/>
          </a:p>
          <a:p>
            <a:pPr indent="0" lvl="0" marL="0" rtl="0" algn="l">
              <a:lnSpc>
                <a:spcPct val="90000"/>
              </a:lnSpc>
              <a:spcBef>
                <a:spcPts val="1200"/>
              </a:spcBef>
              <a:spcAft>
                <a:spcPts val="0"/>
              </a:spcAft>
              <a:buSzPts val="1700"/>
              <a:buNone/>
            </a:pPr>
            <a:r>
              <a:rPr lang="en-US" u="sng">
                <a:solidFill>
                  <a:schemeClr val="hlink"/>
                </a:solidFill>
                <a:hlinkClick r:id="rId6"/>
              </a:rPr>
              <a:t>https://docs.google.com/spreadsheets/d/1y6MvEkEhGxOUDEcVDZJTOMLseM4__An4zBOuTm-9y6M/edit#gid=1197196561</a:t>
            </a:r>
            <a:r>
              <a:rPr lang="en-US"/>
              <a:t>  =&gt; Site</a:t>
            </a:r>
            <a:endParaRPr/>
          </a:p>
          <a:p>
            <a:pPr indent="0" lvl="0" marL="0" rtl="0" algn="l">
              <a:lnSpc>
                <a:spcPct val="90000"/>
              </a:lnSpc>
              <a:spcBef>
                <a:spcPts val="1200"/>
              </a:spcBef>
              <a:spcAft>
                <a:spcPts val="0"/>
              </a:spcAft>
              <a:buSzPts val="1700"/>
              <a:buNone/>
            </a:pPr>
            <a:r>
              <a:rPr lang="en-US" u="sng">
                <a:solidFill>
                  <a:schemeClr val="hlink"/>
                </a:solidFill>
                <a:hlinkClick r:id="rId7"/>
              </a:rPr>
              <a:t>https://docs.google.com/spreadsheets/d/1WbopRRd-TNl-gK2ALYmr_5gY3lel3qu4XcjFIhqccF4/edit#gid=1866601769</a:t>
            </a:r>
            <a:r>
              <a:rPr lang="en-US"/>
              <a:t> =&gt; Product + Promotion</a:t>
            </a:r>
            <a:endParaRPr/>
          </a:p>
          <a:p>
            <a:pPr indent="0" lvl="0" marL="0" rtl="0" algn="l">
              <a:lnSpc>
                <a:spcPct val="90000"/>
              </a:lnSpc>
              <a:spcBef>
                <a:spcPts val="1200"/>
              </a:spcBef>
              <a:spcAft>
                <a:spcPts val="0"/>
              </a:spcAft>
              <a:buSzPts val="1700"/>
              <a:buNone/>
            </a:pPr>
            <a:r>
              <a:rPr lang="en-US"/>
              <a:t>Progress report:</a:t>
            </a:r>
            <a:endParaRPr/>
          </a:p>
          <a:p>
            <a:pPr indent="0" lvl="0" marL="0" rtl="0" algn="l">
              <a:lnSpc>
                <a:spcPct val="90000"/>
              </a:lnSpc>
              <a:spcBef>
                <a:spcPts val="1200"/>
              </a:spcBef>
              <a:spcAft>
                <a:spcPts val="0"/>
              </a:spcAft>
              <a:buSzPts val="1700"/>
              <a:buNone/>
            </a:pPr>
            <a:r>
              <a:rPr lang="en-US" u="sng">
                <a:solidFill>
                  <a:schemeClr val="hlink"/>
                </a:solidFill>
                <a:hlinkClick r:id="rId8"/>
              </a:rPr>
              <a:t>https://docs.google.com/spreadsheets/d/14gwzgVJml9NPoKo5nZyN1DhIxFsF0mLhxfS7yI3BuU8/edit#gid=1556380180</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rPr lang="en-US"/>
              <a:t>Training =&gt; practice: training practice file =&gt; </a:t>
            </a:r>
            <a:r>
              <a:rPr b="1" lang="en-US"/>
              <a:t>Q&amp;A: in group training </a:t>
            </a:r>
            <a:r>
              <a:rPr lang="en-US"/>
              <a:t>=&gt; Review 1-1 =&gt; support team =&gt;  release to team =&gt; fill progress report.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ctrTitle"/>
          </p:nvPr>
        </p:nvSpPr>
        <p:spPr>
          <a:xfrm>
            <a:off x="996462" y="1645920"/>
            <a:ext cx="10058400" cy="2743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70C0"/>
              </a:buClr>
              <a:buSzPts val="8000"/>
              <a:buFont typeface="Rockwell"/>
              <a:buNone/>
            </a:pPr>
            <a:r>
              <a:rPr lang="en-US" sz="8000">
                <a:solidFill>
                  <a:srgbClr val="0070C0"/>
                </a:solidFill>
              </a:rPr>
              <a:t>COMPANY INTRODUCTION</a:t>
            </a:r>
            <a:endParaRPr sz="8000">
              <a:solidFill>
                <a:srgbClr val="0070C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Rockwell"/>
              <a:buNone/>
            </a:pPr>
            <a:r>
              <a:rPr lang="en-US">
                <a:solidFill>
                  <a:srgbClr val="0070C0"/>
                </a:solidFill>
              </a:rPr>
              <a:t>OVERALL COMPANY INTRODUCTION</a:t>
            </a:r>
            <a:endParaRPr>
              <a:solidFill>
                <a:srgbClr val="0070C0"/>
              </a:solidFill>
            </a:endParaRPr>
          </a:p>
        </p:txBody>
      </p:sp>
      <p:sp>
        <p:nvSpPr>
          <p:cNvPr id="170" name="Google Shape;170;p7"/>
          <p:cNvSpPr txBox="1"/>
          <p:nvPr>
            <p:ph idx="1" type="body"/>
          </p:nvPr>
        </p:nvSpPr>
        <p:spPr>
          <a:xfrm>
            <a:off x="1069850" y="2093975"/>
            <a:ext cx="10058400" cy="407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US"/>
              <a:t>WISEWIRES is the enterprise specialized in software testing, offers a range of software testing services</a:t>
            </a:r>
            <a:endParaRPr/>
          </a:p>
          <a:p>
            <a:pPr indent="-182880" lvl="0" marL="182880" rtl="0" algn="l">
              <a:lnSpc>
                <a:spcPct val="90000"/>
              </a:lnSpc>
              <a:spcBef>
                <a:spcPts val="1200"/>
              </a:spcBef>
              <a:spcAft>
                <a:spcPts val="0"/>
              </a:spcAft>
              <a:buSzPts val="1700"/>
              <a:buFont typeface="Rockwell"/>
              <a:buChar char="-"/>
            </a:pPr>
            <a:r>
              <a:rPr lang="en-US"/>
              <a:t>Establised in 2001 in Korea.</a:t>
            </a:r>
            <a:endParaRPr/>
          </a:p>
          <a:p>
            <a:pPr indent="-182880" lvl="0" marL="182880" rtl="0" algn="l">
              <a:lnSpc>
                <a:spcPct val="90000"/>
              </a:lnSpc>
              <a:spcBef>
                <a:spcPts val="1200"/>
              </a:spcBef>
              <a:spcAft>
                <a:spcPts val="0"/>
              </a:spcAft>
              <a:buSzPts val="1700"/>
              <a:buFont typeface="Rockwell"/>
              <a:buChar char="-"/>
            </a:pPr>
            <a:r>
              <a:rPr b="1" lang="en-US"/>
              <a:t>Address:</a:t>
            </a:r>
            <a:endParaRPr/>
          </a:p>
          <a:p>
            <a:pPr indent="0" lvl="0" marL="0" rtl="0" algn="l">
              <a:lnSpc>
                <a:spcPct val="90000"/>
              </a:lnSpc>
              <a:spcBef>
                <a:spcPts val="1200"/>
              </a:spcBef>
              <a:spcAft>
                <a:spcPts val="0"/>
              </a:spcAft>
              <a:buSzPts val="1700"/>
              <a:buNone/>
            </a:pPr>
            <a:r>
              <a:rPr lang="en-US"/>
              <a:t>WISEWIRES, 5F Samseong Bldg., 142-18, Samseong 2-dong, Gangnam-gu, Seoul, Korea </a:t>
            </a:r>
            <a:endParaRPr/>
          </a:p>
          <a:p>
            <a:pPr indent="0" lvl="0" marL="0" rtl="0" algn="l">
              <a:lnSpc>
                <a:spcPct val="90000"/>
              </a:lnSpc>
              <a:spcBef>
                <a:spcPts val="1200"/>
              </a:spcBef>
              <a:spcAft>
                <a:spcPts val="0"/>
              </a:spcAft>
              <a:buSzPts val="1700"/>
              <a:buNone/>
            </a:pPr>
            <a:r>
              <a:rPr lang="en-US"/>
              <a:t>- Number of employees: around 500</a:t>
            </a:r>
            <a:endParaRPr/>
          </a:p>
          <a:p>
            <a:pPr indent="0" lvl="0" marL="0" rtl="0" algn="l">
              <a:lnSpc>
                <a:spcPct val="90000"/>
              </a:lnSpc>
              <a:spcBef>
                <a:spcPts val="1200"/>
              </a:spcBef>
              <a:spcAft>
                <a:spcPts val="0"/>
              </a:spcAft>
              <a:buSzPts val="1700"/>
              <a:buNone/>
            </a:pPr>
            <a:r>
              <a:rPr lang="en-US"/>
              <a:t>- Branch in Singapore, Vietnam, US, China, Japan, Korea.</a:t>
            </a:r>
            <a:endParaRPr/>
          </a:p>
          <a:p>
            <a:pPr indent="-74929" lvl="0" marL="182880" rtl="0" algn="l">
              <a:lnSpc>
                <a:spcPct val="90000"/>
              </a:lnSpc>
              <a:spcBef>
                <a:spcPts val="1200"/>
              </a:spcBef>
              <a:spcAft>
                <a:spcPts val="0"/>
              </a:spcAft>
              <a:buSzPts val="1700"/>
              <a:buFont typeface="Rockwell"/>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923026" y="208587"/>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Rockwell"/>
              <a:buNone/>
            </a:pPr>
            <a:r>
              <a:rPr lang="en-US">
                <a:solidFill>
                  <a:srgbClr val="0070C0"/>
                </a:solidFill>
              </a:rPr>
              <a:t>TOOLS/APPS NEED TO SET UP</a:t>
            </a:r>
            <a:endParaRPr>
              <a:solidFill>
                <a:srgbClr val="0070C0"/>
              </a:solidFill>
            </a:endParaRPr>
          </a:p>
        </p:txBody>
      </p:sp>
      <p:sp>
        <p:nvSpPr>
          <p:cNvPr id="176" name="Google Shape;176;p8"/>
          <p:cNvSpPr txBox="1"/>
          <p:nvPr>
            <p:ph idx="1" type="body"/>
          </p:nvPr>
        </p:nvSpPr>
        <p:spPr>
          <a:xfrm>
            <a:off x="1130610" y="1339927"/>
            <a:ext cx="10205100" cy="4873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200"/>
              </a:spcBef>
              <a:spcAft>
                <a:spcPts val="0"/>
              </a:spcAft>
              <a:buSzPts val="1700"/>
              <a:buNone/>
            </a:pPr>
            <a:r>
              <a:t/>
            </a:r>
            <a:endParaRPr/>
          </a:p>
          <a:p>
            <a:pPr indent="-199072" lvl="0" marL="182880" rtl="0" algn="l">
              <a:lnSpc>
                <a:spcPct val="90000"/>
              </a:lnSpc>
              <a:spcBef>
                <a:spcPts val="1200"/>
              </a:spcBef>
              <a:spcAft>
                <a:spcPts val="0"/>
              </a:spcAft>
              <a:buSzPts val="1700"/>
              <a:buChar char="▪"/>
            </a:pPr>
            <a:r>
              <a:rPr lang="en-US"/>
              <a:t>Samsung JIRA (Samsung internal Jira) Document stories, defects, tasks and open questions.</a:t>
            </a:r>
            <a:endParaRPr/>
          </a:p>
          <a:p>
            <a:pPr indent="0" lvl="0" marL="0" rtl="0" algn="l">
              <a:lnSpc>
                <a:spcPct val="90000"/>
              </a:lnSpc>
              <a:spcBef>
                <a:spcPts val="1200"/>
              </a:spcBef>
              <a:spcAft>
                <a:spcPts val="0"/>
              </a:spcAft>
              <a:buSzPts val="1700"/>
              <a:buNone/>
            </a:pPr>
            <a:r>
              <a:rPr lang="en-US" u="sng">
                <a:solidFill>
                  <a:schemeClr val="hlink"/>
                </a:solidFill>
                <a:hlinkClick r:id="rId3"/>
              </a:rPr>
              <a:t>https://jira.secext.samsung.net/browse/PEME-891</a:t>
            </a:r>
            <a:r>
              <a:rPr lang="en-US"/>
              <a:t> </a:t>
            </a:r>
            <a:endParaRPr/>
          </a:p>
          <a:p>
            <a:pPr indent="-199072" lvl="0" marL="182880" rtl="0" algn="l">
              <a:lnSpc>
                <a:spcPct val="90000"/>
              </a:lnSpc>
              <a:spcBef>
                <a:spcPts val="1200"/>
              </a:spcBef>
              <a:spcAft>
                <a:spcPts val="0"/>
              </a:spcAft>
              <a:buSzPts val="1700"/>
              <a:buChar char="▪"/>
            </a:pPr>
            <a:r>
              <a:rPr lang="en-US"/>
              <a:t>Skype: VN team communication tool</a:t>
            </a:r>
            <a:endParaRPr/>
          </a:p>
          <a:p>
            <a:pPr indent="-199072" lvl="0" marL="182880" rtl="0" algn="l">
              <a:lnSpc>
                <a:spcPct val="90000"/>
              </a:lnSpc>
              <a:spcBef>
                <a:spcPts val="1200"/>
              </a:spcBef>
              <a:spcAft>
                <a:spcPts val="0"/>
              </a:spcAft>
              <a:buSzPts val="1700"/>
              <a:buChar char="▪"/>
            </a:pPr>
            <a:r>
              <a:rPr lang="en-US"/>
              <a:t>WW MS team:  Wisewires team communication tool</a:t>
            </a:r>
            <a:endParaRPr/>
          </a:p>
          <a:p>
            <a:pPr indent="-199072" lvl="0" marL="182880" rtl="0" algn="l">
              <a:lnSpc>
                <a:spcPct val="90000"/>
              </a:lnSpc>
              <a:spcBef>
                <a:spcPts val="1200"/>
              </a:spcBef>
              <a:spcAft>
                <a:spcPts val="0"/>
              </a:spcAft>
              <a:buSzPts val="1700"/>
              <a:buChar char="▪"/>
            </a:pPr>
            <a:r>
              <a:rPr lang="en-US"/>
              <a:t>Microsoft Team: AI team communication tool</a:t>
            </a:r>
            <a:endParaRPr/>
          </a:p>
          <a:p>
            <a:pPr indent="-188277" lvl="0" marL="182880" rtl="0" algn="l">
              <a:lnSpc>
                <a:spcPct val="90000"/>
              </a:lnSpc>
              <a:spcBef>
                <a:spcPts val="1200"/>
              </a:spcBef>
              <a:spcAft>
                <a:spcPts val="0"/>
              </a:spcAft>
              <a:buSzPts val="1530"/>
              <a:buChar char="▪"/>
            </a:pPr>
            <a:r>
              <a:rPr lang="en-US"/>
              <a:t>Mattermost: </a:t>
            </a:r>
            <a:r>
              <a:rPr lang="en-US"/>
              <a:t>SDS team communication tool</a:t>
            </a:r>
            <a:endParaRPr/>
          </a:p>
          <a:p>
            <a:pPr indent="-199072" lvl="0" marL="182880" rtl="0" algn="l">
              <a:lnSpc>
                <a:spcPct val="90000"/>
              </a:lnSpc>
              <a:spcBef>
                <a:spcPts val="1200"/>
              </a:spcBef>
              <a:spcAft>
                <a:spcPts val="0"/>
              </a:spcAft>
              <a:buSzPts val="1700"/>
              <a:buChar char="▪"/>
            </a:pPr>
            <a:r>
              <a:rPr lang="en-US"/>
              <a:t>Qtest: Test management software of Wisewires</a:t>
            </a:r>
            <a:endParaRPr/>
          </a:p>
          <a:p>
            <a:pPr indent="-199072" lvl="0" marL="182880" rtl="0" algn="l">
              <a:lnSpc>
                <a:spcPct val="90000"/>
              </a:lnSpc>
              <a:spcBef>
                <a:spcPts val="1200"/>
              </a:spcBef>
              <a:spcAft>
                <a:spcPts val="0"/>
              </a:spcAft>
              <a:buSzPts val="1700"/>
              <a:buChar char="▪"/>
            </a:pPr>
            <a:r>
              <a:rPr lang="en-US"/>
              <a:t>All account link: </a:t>
            </a:r>
            <a:endParaRPr/>
          </a:p>
          <a:p>
            <a:pPr indent="-199072" lvl="0" marL="182880" rtl="0" algn="l">
              <a:lnSpc>
                <a:spcPct val="90000"/>
              </a:lnSpc>
              <a:spcBef>
                <a:spcPts val="1200"/>
              </a:spcBef>
              <a:spcAft>
                <a:spcPts val="0"/>
              </a:spcAft>
              <a:buSzPts val="1700"/>
              <a:buChar char="▪"/>
            </a:pPr>
            <a:r>
              <a:rPr lang="en-US" u="sng">
                <a:solidFill>
                  <a:schemeClr val="hlink"/>
                </a:solidFill>
                <a:hlinkClick r:id="rId4"/>
              </a:rPr>
              <a:t>https://docs.google.com/spreadsheets/d/14REz33f6aNmi1aWzCJHqvu7EXCxSy-tHaJoGK0hG4lQ/edit#gid=1963055214</a:t>
            </a:r>
            <a:endParaRPr/>
          </a:p>
          <a:p>
            <a:pPr indent="-91122" lvl="0" marL="182880" rtl="0" algn="l">
              <a:lnSpc>
                <a:spcPct val="90000"/>
              </a:lnSpc>
              <a:spcBef>
                <a:spcPts val="1200"/>
              </a:spcBef>
              <a:spcAft>
                <a:spcPts val="0"/>
              </a:spcAft>
              <a:buSzPts val="17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ctrTitle"/>
          </p:nvPr>
        </p:nvSpPr>
        <p:spPr>
          <a:xfrm>
            <a:off x="1094766" y="2116411"/>
            <a:ext cx="9144000" cy="172632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070C0"/>
              </a:buClr>
              <a:buSzPts val="8000"/>
              <a:buFont typeface="Rockwell"/>
              <a:buNone/>
            </a:pPr>
            <a:r>
              <a:rPr b="1" lang="en-US" sz="8000">
                <a:solidFill>
                  <a:srgbClr val="0070C0"/>
                </a:solidFill>
                <a:latin typeface="Rockwell"/>
                <a:ea typeface="Rockwell"/>
                <a:cs typeface="Rockwell"/>
                <a:sym typeface="Rockwell"/>
              </a:rPr>
              <a:t>PROJECT TOKO</a:t>
            </a:r>
            <a:endParaRPr/>
          </a:p>
          <a:p>
            <a:pPr indent="0" lvl="0" marL="0" rtl="0" algn="l">
              <a:lnSpc>
                <a:spcPct val="80000"/>
              </a:lnSpc>
              <a:spcBef>
                <a:spcPts val="800"/>
              </a:spcBef>
              <a:spcAft>
                <a:spcPts val="0"/>
              </a:spcAft>
              <a:buSzPts val="9600"/>
              <a:buFont typeface="Rockwell"/>
              <a:buNone/>
            </a:pPr>
            <a:r>
              <a:t/>
            </a:r>
            <a:endParaRPr>
              <a:solidFill>
                <a:srgbClr val="0070C0"/>
              </a:solidFill>
            </a:endParaRPr>
          </a:p>
        </p:txBody>
      </p:sp>
      <p:sp>
        <p:nvSpPr>
          <p:cNvPr id="182" name="Google Shape;182;p12"/>
          <p:cNvSpPr txBox="1"/>
          <p:nvPr>
            <p:ph idx="1" type="subTitle"/>
          </p:nvPr>
        </p:nvSpPr>
        <p:spPr>
          <a:xfrm>
            <a:off x="1178944" y="2817034"/>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US">
                <a:latin typeface="Arial"/>
                <a:ea typeface="Arial"/>
                <a:cs typeface="Arial"/>
                <a:sym typeface="Arial"/>
              </a:rPr>
              <a:t>A new global eCommerce platform &amp; strategy for Samsung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RedLineBusiness_16x9">
      <a:dk1>
        <a:srgbClr val="514A40"/>
      </a:dk1>
      <a:lt1>
        <a:srgbClr val="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2018-11-09T02:35:27Z</dcterms:created>
  <dc:creator>daotuannam104@gmail.com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NSCPROP_SA">
    <vt:lpwstr>\\192.168.1.68\SharedFolder\US platform training documents\Supply chain and Fulfillment.pptx</vt:lpwstr>
  </property>
</Properties>
</file>