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1" d="100"/>
          <a:sy n="61" d="100"/>
        </p:scale>
        <p:origin x="10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15B3B-F68D-485F-829E-84954FFE2B5D}"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51851-3D32-4C4D-8CEA-9A625F58DEDD}" type="slidenum">
              <a:rPr lang="en-US" smtClean="0"/>
              <a:t>‹#›</a:t>
            </a:fld>
            <a:endParaRPr lang="en-US"/>
          </a:p>
        </p:txBody>
      </p:sp>
    </p:spTree>
    <p:extLst>
      <p:ext uri="{BB962C8B-B14F-4D97-AF65-F5344CB8AC3E}">
        <p14:creationId xmlns:p14="http://schemas.microsoft.com/office/powerpoint/2010/main" val="247259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What is </a:t>
            </a:r>
            <a:r>
              <a:rPr lang="en-US" b="1" dirty="0" smtClean="0"/>
              <a:t>EDI?</a:t>
            </a:r>
            <a:endParaRPr lang="en-US" b="1" dirty="0" smtClean="0"/>
          </a:p>
          <a:p>
            <a:r>
              <a:rPr lang="en-US" altLang="en-US" sz="1200" dirty="0" smtClean="0"/>
              <a:t>A: </a:t>
            </a:r>
            <a:r>
              <a:rPr lang="tr-TR" altLang="en-US" sz="1200" dirty="0" smtClean="0"/>
              <a:t>Electronic Data Interchange</a:t>
            </a:r>
            <a:r>
              <a:rPr lang="en-US" altLang="en-US" sz="1200" baseline="0" dirty="0" smtClean="0"/>
              <a:t> (</a:t>
            </a:r>
            <a:r>
              <a:rPr lang="tr-TR" altLang="en-US" sz="1200" b="1" dirty="0" smtClean="0"/>
              <a:t>EDI</a:t>
            </a:r>
            <a:r>
              <a:rPr lang="en-US" altLang="en-US" sz="1200" b="1" dirty="0" smtClean="0"/>
              <a:t>)</a:t>
            </a:r>
            <a:r>
              <a:rPr lang="tr-TR" altLang="en-US" sz="1200" dirty="0" smtClean="0"/>
              <a:t> is the structured transmission of data between organizations by electronic means. It is used to transfer electronic documents or business data from one computer system to another computer system</a:t>
            </a:r>
            <a:endParaRPr lang="en-US" dirty="0" smtClean="0"/>
          </a:p>
          <a:p>
            <a:endParaRPr lang="en-US" dirty="0" smtClean="0"/>
          </a:p>
          <a:p>
            <a:r>
              <a:rPr lang="en-US" b="1" dirty="0" smtClean="0"/>
              <a:t>2. What</a:t>
            </a:r>
            <a:r>
              <a:rPr lang="en-US" b="1" baseline="0" dirty="0" smtClean="0"/>
              <a:t> is EFT?</a:t>
            </a:r>
          </a:p>
          <a:p>
            <a:r>
              <a:rPr lang="en-US" baseline="0" dirty="0" smtClean="0"/>
              <a:t>A: </a:t>
            </a:r>
            <a:r>
              <a:rPr lang="tr-TR" altLang="en-US" sz="1200" dirty="0" smtClean="0"/>
              <a:t>Electronic Funds Transfer</a:t>
            </a:r>
            <a:r>
              <a:rPr lang="en-US" altLang="en-US" sz="1200" dirty="0" smtClean="0"/>
              <a:t> (</a:t>
            </a:r>
            <a:r>
              <a:rPr lang="tr-TR" altLang="en-US" sz="1200" b="1" dirty="0" smtClean="0"/>
              <a:t>EFT</a:t>
            </a:r>
            <a:r>
              <a:rPr lang="en-US" altLang="en-US" sz="1200" b="1" dirty="0" smtClean="0"/>
              <a:t>)</a:t>
            </a:r>
            <a:r>
              <a:rPr lang="tr-TR" altLang="en-US" sz="1200" dirty="0" smtClean="0"/>
              <a:t> is the electronic exchange or transfer of money from one account to another</a:t>
            </a:r>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3</a:t>
            </a:fld>
            <a:endParaRPr lang="en-US"/>
          </a:p>
        </p:txBody>
      </p:sp>
    </p:spTree>
    <p:extLst>
      <p:ext uri="{BB962C8B-B14F-4D97-AF65-F5344CB8AC3E}">
        <p14:creationId xmlns:p14="http://schemas.microsoft.com/office/powerpoint/2010/main" val="2539906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12</a:t>
            </a:fld>
            <a:endParaRPr lang="en-US"/>
          </a:p>
        </p:txBody>
      </p:sp>
    </p:spTree>
    <p:extLst>
      <p:ext uri="{BB962C8B-B14F-4D97-AF65-F5344CB8AC3E}">
        <p14:creationId xmlns:p14="http://schemas.microsoft.com/office/powerpoint/2010/main" val="268107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13</a:t>
            </a:fld>
            <a:endParaRPr lang="en-US"/>
          </a:p>
        </p:txBody>
      </p:sp>
    </p:spTree>
    <p:extLst>
      <p:ext uri="{BB962C8B-B14F-4D97-AF65-F5344CB8AC3E}">
        <p14:creationId xmlns:p14="http://schemas.microsoft.com/office/powerpoint/2010/main" val="3255016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14</a:t>
            </a:fld>
            <a:endParaRPr lang="en-US"/>
          </a:p>
        </p:txBody>
      </p:sp>
    </p:spTree>
    <p:extLst>
      <p:ext uri="{BB962C8B-B14F-4D97-AF65-F5344CB8AC3E}">
        <p14:creationId xmlns:p14="http://schemas.microsoft.com/office/powerpoint/2010/main" val="359482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15</a:t>
            </a:fld>
            <a:endParaRPr lang="en-US"/>
          </a:p>
        </p:txBody>
      </p:sp>
    </p:spTree>
    <p:extLst>
      <p:ext uri="{BB962C8B-B14F-4D97-AF65-F5344CB8AC3E}">
        <p14:creationId xmlns:p14="http://schemas.microsoft.com/office/powerpoint/2010/main" val="909096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E-commerce</a:t>
            </a:r>
            <a:r>
              <a:rPr lang="en-US" sz="1200" b="0" i="0" kern="1200" dirty="0" smtClean="0">
                <a:solidFill>
                  <a:schemeClr val="tx1"/>
                </a:solidFill>
                <a:effectLst/>
                <a:latin typeface="+mn-lt"/>
                <a:ea typeface="+mn-ea"/>
                <a:cs typeface="+mn-cs"/>
              </a:rPr>
              <a:t> is nothing but buying and selling of goods around the web. </a:t>
            </a:r>
          </a:p>
          <a:p>
            <a:r>
              <a:rPr lang="en-US" sz="1200" b="1" i="0" kern="1200" dirty="0" smtClean="0">
                <a:solidFill>
                  <a:schemeClr val="tx1"/>
                </a:solidFill>
                <a:effectLst/>
                <a:latin typeface="+mn-lt"/>
                <a:ea typeface="+mn-ea"/>
                <a:cs typeface="+mn-cs"/>
              </a:rPr>
              <a:t>E-business</a:t>
            </a:r>
            <a:r>
              <a:rPr lang="en-US" sz="1200" b="0" i="0" kern="1200" dirty="0" smtClean="0">
                <a:solidFill>
                  <a:schemeClr val="tx1"/>
                </a:solidFill>
                <a:effectLst/>
                <a:latin typeface="+mn-lt"/>
                <a:ea typeface="+mn-ea"/>
                <a:cs typeface="+mn-cs"/>
              </a:rPr>
              <a:t> is a little different as it is not limited to, commercial transactions, but it also provides other services.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information: http://www.conceptsimplified.com/compare/difference-between-ebusiness-and-ecommerce/</a:t>
            </a:r>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4</a:t>
            </a:fld>
            <a:endParaRPr lang="en-US"/>
          </a:p>
        </p:txBody>
      </p:sp>
    </p:spTree>
    <p:extLst>
      <p:ext uri="{BB962C8B-B14F-4D97-AF65-F5344CB8AC3E}">
        <p14:creationId xmlns:p14="http://schemas.microsoft.com/office/powerpoint/2010/main" val="3527526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 consumer uses Web browser to connect to the home page of a merchant's Web site on the Internet. </a:t>
            </a:r>
          </a:p>
          <a:p>
            <a:r>
              <a:rPr lang="en-US" dirty="0" smtClean="0"/>
              <a:t>2. The consumer browses the catalog of products featured on the site and selects items to purchase. The selected items are placed in the electronic equivalent of a shopping cart. </a:t>
            </a:r>
          </a:p>
          <a:p>
            <a:r>
              <a:rPr lang="en-US" dirty="0" smtClean="0"/>
              <a:t>3. When the consumer is ready to complete the purchase of selected items, she provides a bill-to and ship-to address for purchase and delivery.</a:t>
            </a:r>
          </a:p>
          <a:p>
            <a:r>
              <a:rPr lang="en-US" dirty="0" smtClean="0"/>
              <a:t>4. When the credit card number is validated and the order is completed at the Commerce Server site, the merchant's site displays a receipt confirming the customer's purchase.</a:t>
            </a:r>
          </a:p>
          <a:p>
            <a:r>
              <a:rPr lang="en-US" dirty="0" smtClean="0"/>
              <a:t>5. The Commerce Server site then forwards the order to a Processing Network for payment processing and fulfilment.</a:t>
            </a:r>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5</a:t>
            </a:fld>
            <a:endParaRPr lang="en-US"/>
          </a:p>
        </p:txBody>
      </p:sp>
    </p:spTree>
    <p:extLst>
      <p:ext uri="{BB962C8B-B14F-4D97-AF65-F5344CB8AC3E}">
        <p14:creationId xmlns:p14="http://schemas.microsoft.com/office/powerpoint/2010/main" val="110643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6</a:t>
            </a:fld>
            <a:endParaRPr lang="en-US"/>
          </a:p>
        </p:txBody>
      </p:sp>
    </p:spTree>
    <p:extLst>
      <p:ext uri="{BB962C8B-B14F-4D97-AF65-F5344CB8AC3E}">
        <p14:creationId xmlns:p14="http://schemas.microsoft.com/office/powerpoint/2010/main" val="175600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7</a:t>
            </a:fld>
            <a:endParaRPr lang="en-US"/>
          </a:p>
        </p:txBody>
      </p:sp>
    </p:spTree>
    <p:extLst>
      <p:ext uri="{BB962C8B-B14F-4D97-AF65-F5344CB8AC3E}">
        <p14:creationId xmlns:p14="http://schemas.microsoft.com/office/powerpoint/2010/main" val="283154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8</a:t>
            </a:fld>
            <a:endParaRPr lang="en-US"/>
          </a:p>
        </p:txBody>
      </p:sp>
    </p:spTree>
    <p:extLst>
      <p:ext uri="{BB962C8B-B14F-4D97-AF65-F5344CB8AC3E}">
        <p14:creationId xmlns:p14="http://schemas.microsoft.com/office/powerpoint/2010/main" val="107042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9</a:t>
            </a:fld>
            <a:endParaRPr lang="en-US"/>
          </a:p>
        </p:txBody>
      </p:sp>
    </p:spTree>
    <p:extLst>
      <p:ext uri="{BB962C8B-B14F-4D97-AF65-F5344CB8AC3E}">
        <p14:creationId xmlns:p14="http://schemas.microsoft.com/office/powerpoint/2010/main" val="75276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10</a:t>
            </a:fld>
            <a:endParaRPr lang="en-US"/>
          </a:p>
        </p:txBody>
      </p:sp>
    </p:spTree>
    <p:extLst>
      <p:ext uri="{BB962C8B-B14F-4D97-AF65-F5344CB8AC3E}">
        <p14:creationId xmlns:p14="http://schemas.microsoft.com/office/powerpoint/2010/main" val="141345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51851-3D32-4C4D-8CEA-9A625F58DEDD}" type="slidenum">
              <a:rPr lang="en-US" smtClean="0"/>
              <a:t>11</a:t>
            </a:fld>
            <a:endParaRPr lang="en-US"/>
          </a:p>
        </p:txBody>
      </p:sp>
    </p:spTree>
    <p:extLst>
      <p:ext uri="{BB962C8B-B14F-4D97-AF65-F5344CB8AC3E}">
        <p14:creationId xmlns:p14="http://schemas.microsoft.com/office/powerpoint/2010/main" val="298887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DDFAF1-8FE9-4594-B2FE-DE7E777221D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227916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DFAF1-8FE9-4594-B2FE-DE7E777221D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375954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DFAF1-8FE9-4594-B2FE-DE7E777221D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135129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DFAF1-8FE9-4594-B2FE-DE7E777221D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210867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DFAF1-8FE9-4594-B2FE-DE7E777221DA}"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262041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DDFAF1-8FE9-4594-B2FE-DE7E777221D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2286631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DDFAF1-8FE9-4594-B2FE-DE7E777221DA}"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243808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DDFAF1-8FE9-4594-B2FE-DE7E777221DA}"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12658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DFAF1-8FE9-4594-B2FE-DE7E777221DA}"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156967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DFAF1-8FE9-4594-B2FE-DE7E777221D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308114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DFAF1-8FE9-4594-B2FE-DE7E777221DA}"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7798F-4DEC-47BB-BC0F-8798C3AC05FB}" type="slidenum">
              <a:rPr lang="en-US" smtClean="0"/>
              <a:t>‹#›</a:t>
            </a:fld>
            <a:endParaRPr lang="en-US"/>
          </a:p>
        </p:txBody>
      </p:sp>
    </p:spTree>
    <p:extLst>
      <p:ext uri="{BB962C8B-B14F-4D97-AF65-F5344CB8AC3E}">
        <p14:creationId xmlns:p14="http://schemas.microsoft.com/office/powerpoint/2010/main" val="391386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DFAF1-8FE9-4594-B2FE-DE7E777221DA}" type="datetimeFigureOut">
              <a:rPr lang="en-US" smtClean="0"/>
              <a:t>11/16/2020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7798F-4DEC-47BB-BC0F-8798C3AC05FB}" type="slidenum">
              <a:rPr lang="en-US" smtClean="0"/>
              <a:t>‹#›</a:t>
            </a:fld>
            <a:endParaRPr lang="en-US"/>
          </a:p>
        </p:txBody>
      </p:sp>
    </p:spTree>
    <p:extLst>
      <p:ext uri="{BB962C8B-B14F-4D97-AF65-F5344CB8AC3E}">
        <p14:creationId xmlns:p14="http://schemas.microsoft.com/office/powerpoint/2010/main" val="2629840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smtClean="0">
                <a:latin typeface="Arial" panose="020B0604020202020204" pitchFamily="34" charset="0"/>
                <a:cs typeface="Arial" panose="020B0604020202020204" pitchFamily="34" charset="0"/>
              </a:rPr>
              <a:t>E-</a:t>
            </a:r>
            <a:r>
              <a:rPr lang="tr-TR" altLang="en-US" b="1" dirty="0" smtClean="0">
                <a:latin typeface="Arial" panose="020B0604020202020204" pitchFamily="34" charset="0"/>
                <a:cs typeface="Arial" panose="020B0604020202020204" pitchFamily="34" charset="0"/>
              </a:rPr>
              <a:t>COMMERCE</a:t>
            </a:r>
            <a:endParaRPr lang="en-US" b="1" dirty="0"/>
          </a:p>
        </p:txBody>
      </p:sp>
    </p:spTree>
    <p:extLst>
      <p:ext uri="{BB962C8B-B14F-4D97-AF65-F5344CB8AC3E}">
        <p14:creationId xmlns:p14="http://schemas.microsoft.com/office/powerpoint/2010/main" val="139363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C2C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Consumer-to-consumer e-commerce or C2C is simply commerce between private individuals or consumers. </a:t>
            </a:r>
            <a:endParaRPr lang="en-US" dirty="0"/>
          </a:p>
          <a:p>
            <a:r>
              <a:rPr lang="en-US" dirty="0" smtClean="0"/>
              <a:t>Example: </a:t>
            </a:r>
          </a:p>
          <a:p>
            <a:pPr lvl="1"/>
            <a:r>
              <a:rPr lang="en-US" dirty="0" smtClean="0"/>
              <a:t>Mary buying an iPod from Tom on eBay </a:t>
            </a:r>
          </a:p>
          <a:p>
            <a:pPr lvl="1"/>
            <a:r>
              <a:rPr lang="en-US" dirty="0" smtClean="0"/>
              <a:t>Me selling a car to my neighbor</a:t>
            </a:r>
            <a:endParaRPr lang="en-US" altLang="en-US" b="1" u="sng" dirty="0">
              <a:solidFill>
                <a:schemeClr val="hlink"/>
              </a:solidFill>
            </a:endParaRPr>
          </a:p>
        </p:txBody>
      </p:sp>
      <p:pic>
        <p:nvPicPr>
          <p:cNvPr id="4" name="Picture 3"/>
          <p:cNvPicPr>
            <a:picLocks noChangeAspect="1"/>
          </p:cNvPicPr>
          <p:nvPr/>
        </p:nvPicPr>
        <p:blipFill>
          <a:blip r:embed="rId3"/>
          <a:stretch>
            <a:fillRect/>
          </a:stretch>
        </p:blipFill>
        <p:spPr>
          <a:xfrm>
            <a:off x="5791200" y="3292397"/>
            <a:ext cx="5562600" cy="2884566"/>
          </a:xfrm>
          <a:prstGeom prst="rect">
            <a:avLst/>
          </a:prstGeom>
        </p:spPr>
      </p:pic>
    </p:spTree>
    <p:extLst>
      <p:ext uri="{BB962C8B-B14F-4D97-AF65-F5344CB8AC3E}">
        <p14:creationId xmlns:p14="http://schemas.microsoft.com/office/powerpoint/2010/main" val="278965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G2C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This Model is also a part of e-governance. </a:t>
            </a:r>
            <a:endParaRPr lang="en-US" dirty="0"/>
          </a:p>
          <a:p>
            <a:r>
              <a:rPr lang="en-US" dirty="0" smtClean="0"/>
              <a:t>The objective of this model is to provide good and effective services to each citizen. </a:t>
            </a:r>
            <a:endParaRPr lang="en-US" dirty="0"/>
          </a:p>
          <a:p>
            <a:r>
              <a:rPr lang="en-US" dirty="0" smtClean="0"/>
              <a:t>The Government provides the following facilities to the citizens through website. </a:t>
            </a:r>
            <a:endParaRPr lang="en-US" dirty="0"/>
          </a:p>
          <a:p>
            <a:r>
              <a:rPr lang="en-US" dirty="0" smtClean="0"/>
              <a:t>Information of all government departments, </a:t>
            </a:r>
          </a:p>
          <a:p>
            <a:r>
              <a:rPr lang="en-US" dirty="0" smtClean="0"/>
              <a:t>Different welfare schemes, </a:t>
            </a:r>
          </a:p>
          <a:p>
            <a:r>
              <a:rPr lang="en-US" dirty="0" smtClean="0"/>
              <a:t>Different application forms to be used by the citizens.</a:t>
            </a:r>
            <a:endParaRPr lang="en-US" altLang="en-US" b="1" u="sng" dirty="0">
              <a:solidFill>
                <a:schemeClr val="hlink"/>
              </a:solidFill>
            </a:endParaRPr>
          </a:p>
        </p:txBody>
      </p:sp>
      <p:pic>
        <p:nvPicPr>
          <p:cNvPr id="5" name="Picture 4"/>
          <p:cNvPicPr>
            <a:picLocks noChangeAspect="1"/>
          </p:cNvPicPr>
          <p:nvPr/>
        </p:nvPicPr>
        <p:blipFill>
          <a:blip r:embed="rId3"/>
          <a:stretch>
            <a:fillRect/>
          </a:stretch>
        </p:blipFill>
        <p:spPr>
          <a:xfrm>
            <a:off x="4943474" y="5099305"/>
            <a:ext cx="6410325" cy="1077657"/>
          </a:xfrm>
          <a:prstGeom prst="rect">
            <a:avLst/>
          </a:prstGeom>
        </p:spPr>
      </p:pic>
    </p:spTree>
    <p:extLst>
      <p:ext uri="{BB962C8B-B14F-4D97-AF65-F5344CB8AC3E}">
        <p14:creationId xmlns:p14="http://schemas.microsoft.com/office/powerpoint/2010/main" val="243244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G2B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Government-to-business (G2B) is a business model that refers to government providing services or information to business organization. </a:t>
            </a:r>
          </a:p>
          <a:p>
            <a:r>
              <a:rPr lang="en-US" dirty="0" smtClean="0"/>
              <a:t>Government uses B2G model website to approach business organizations. Such websites support auctions, tenders and application submission functionalities.</a:t>
            </a:r>
            <a:endParaRPr lang="en-US" altLang="en-US" b="1" u="sng" dirty="0">
              <a:solidFill>
                <a:schemeClr val="hlink"/>
              </a:solidFill>
            </a:endParaRPr>
          </a:p>
        </p:txBody>
      </p:sp>
      <p:pic>
        <p:nvPicPr>
          <p:cNvPr id="4" name="Picture 3"/>
          <p:cNvPicPr>
            <a:picLocks noChangeAspect="1"/>
          </p:cNvPicPr>
          <p:nvPr/>
        </p:nvPicPr>
        <p:blipFill>
          <a:blip r:embed="rId3"/>
          <a:stretch>
            <a:fillRect/>
          </a:stretch>
        </p:blipFill>
        <p:spPr>
          <a:xfrm>
            <a:off x="2601419" y="4681725"/>
            <a:ext cx="8752381" cy="1495238"/>
          </a:xfrm>
          <a:prstGeom prst="rect">
            <a:avLst/>
          </a:prstGeom>
        </p:spPr>
      </p:pic>
    </p:spTree>
    <p:extLst>
      <p:ext uri="{BB962C8B-B14F-4D97-AF65-F5344CB8AC3E}">
        <p14:creationId xmlns:p14="http://schemas.microsoft.com/office/powerpoint/2010/main" val="160377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ADVANTAGES OF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Faster buying/selling procedure, as well as easy to find products. </a:t>
            </a:r>
          </a:p>
          <a:p>
            <a:r>
              <a:rPr lang="en-US" dirty="0" smtClean="0"/>
              <a:t>Buying/selling 24/7. </a:t>
            </a:r>
            <a:endParaRPr lang="en-US" dirty="0"/>
          </a:p>
          <a:p>
            <a:r>
              <a:rPr lang="en-US" dirty="0" smtClean="0"/>
              <a:t>More reach to customers, there is no theoretical geographic limitations. </a:t>
            </a:r>
          </a:p>
          <a:p>
            <a:r>
              <a:rPr lang="en-US" dirty="0" smtClean="0"/>
              <a:t>Low operational costs and better quality of services. </a:t>
            </a:r>
          </a:p>
          <a:p>
            <a:r>
              <a:rPr lang="en-US" dirty="0" smtClean="0"/>
              <a:t>No need of physical company set-ups. </a:t>
            </a:r>
          </a:p>
          <a:p>
            <a:r>
              <a:rPr lang="en-US" dirty="0" smtClean="0"/>
              <a:t>Easy to start and manage a business. </a:t>
            </a:r>
            <a:endParaRPr lang="en-US" dirty="0"/>
          </a:p>
          <a:p>
            <a:r>
              <a:rPr lang="en-US" dirty="0" smtClean="0"/>
              <a:t>Customers can easily select products from different providers without moving around physically</a:t>
            </a:r>
            <a:endParaRPr lang="en-US" altLang="en-US" b="1" u="sng" dirty="0">
              <a:solidFill>
                <a:schemeClr val="hlink"/>
              </a:solidFill>
            </a:endParaRPr>
          </a:p>
        </p:txBody>
      </p:sp>
    </p:spTree>
    <p:extLst>
      <p:ext uri="{BB962C8B-B14F-4D97-AF65-F5344CB8AC3E}">
        <p14:creationId xmlns:p14="http://schemas.microsoft.com/office/powerpoint/2010/main" val="4205729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DISADVANTAGES OF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Unable to examine products personally </a:t>
            </a:r>
          </a:p>
          <a:p>
            <a:r>
              <a:rPr lang="en-US" dirty="0" smtClean="0"/>
              <a:t>Not everyone is connected to the Internet </a:t>
            </a:r>
          </a:p>
          <a:p>
            <a:r>
              <a:rPr lang="en-US" dirty="0" smtClean="0"/>
              <a:t>There is the possibility of credit card number theft </a:t>
            </a:r>
          </a:p>
          <a:p>
            <a:r>
              <a:rPr lang="en-US" dirty="0" smtClean="0"/>
              <a:t>Mechanical failures can cause unpredictable effects on the total processes</a:t>
            </a:r>
            <a:endParaRPr lang="en-US" altLang="en-US" b="1" u="sng" dirty="0">
              <a:solidFill>
                <a:schemeClr val="hlink"/>
              </a:solidFill>
            </a:endParaRPr>
          </a:p>
        </p:txBody>
      </p:sp>
    </p:spTree>
    <p:extLst>
      <p:ext uri="{BB962C8B-B14F-4D97-AF65-F5344CB8AC3E}">
        <p14:creationId xmlns:p14="http://schemas.microsoft.com/office/powerpoint/2010/main" val="603327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TYPE OF SALES CHANNEL</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a:t>Sell-in: </a:t>
            </a:r>
            <a:endParaRPr lang="en-US" dirty="0" smtClean="0"/>
          </a:p>
          <a:p>
            <a:pPr lvl="1"/>
            <a:r>
              <a:rPr lang="en-US" dirty="0"/>
              <a:t>H</a:t>
            </a:r>
            <a:r>
              <a:rPr lang="en-US" dirty="0" smtClean="0"/>
              <a:t>ow </a:t>
            </a:r>
            <a:r>
              <a:rPr lang="en-US" dirty="0"/>
              <a:t>many units of a product is a manufacturer selling into the </a:t>
            </a:r>
            <a:r>
              <a:rPr lang="en-US" dirty="0" smtClean="0"/>
              <a:t>retailer</a:t>
            </a:r>
          </a:p>
          <a:p>
            <a:pPr lvl="1"/>
            <a:r>
              <a:rPr lang="en-US" dirty="0"/>
              <a:t>Sell-in refers to sales from manufacturers to distributors. In this case, a global manufacturer may have one or two national distributors, especially with marketing subsidiaries.</a:t>
            </a:r>
          </a:p>
          <a:p>
            <a:r>
              <a:rPr lang="en-US" dirty="0"/>
              <a:t>Sell-out: </a:t>
            </a:r>
            <a:endParaRPr lang="en-US" dirty="0" smtClean="0"/>
          </a:p>
          <a:p>
            <a:pPr lvl="1"/>
            <a:r>
              <a:rPr lang="en-US" dirty="0" smtClean="0"/>
              <a:t>How </a:t>
            </a:r>
            <a:r>
              <a:rPr lang="en-US" dirty="0"/>
              <a:t>many units of a product is selling out to the customer (from the retailer</a:t>
            </a:r>
            <a:r>
              <a:rPr lang="en-US" dirty="0" smtClean="0"/>
              <a:t>)</a:t>
            </a:r>
          </a:p>
          <a:p>
            <a:pPr lvl="1"/>
            <a:r>
              <a:rPr lang="en-US" dirty="0"/>
              <a:t>Sell-out is sales from these Retailers to end consumers. </a:t>
            </a:r>
            <a:endParaRPr lang="en-US" dirty="0" smtClean="0"/>
          </a:p>
          <a:p>
            <a:pPr marL="457200" lvl="1" indent="0">
              <a:buNone/>
            </a:pPr>
            <a:r>
              <a:rPr lang="en-US" dirty="0" smtClean="0"/>
              <a:t>E.g. Someone </a:t>
            </a:r>
            <a:r>
              <a:rPr lang="en-US" dirty="0"/>
              <a:t>walks into a </a:t>
            </a:r>
            <a:r>
              <a:rPr lang="en-US" dirty="0" err="1"/>
              <a:t>Bestbuy</a:t>
            </a:r>
            <a:r>
              <a:rPr lang="en-US" dirty="0"/>
              <a:t> to purchase a </a:t>
            </a:r>
            <a:r>
              <a:rPr lang="en-US" dirty="0" smtClean="0"/>
              <a:t>product.</a:t>
            </a:r>
            <a:endParaRPr lang="en-US" dirty="0"/>
          </a:p>
        </p:txBody>
      </p:sp>
    </p:spTree>
    <p:extLst>
      <p:ext uri="{BB962C8B-B14F-4D97-AF65-F5344CB8AC3E}">
        <p14:creationId xmlns:p14="http://schemas.microsoft.com/office/powerpoint/2010/main" val="1658958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tr-TR" altLang="en-US" sz="3200" b="1" dirty="0" smtClean="0">
                <a:latin typeface="Arial" panose="020B0604020202020204" pitchFamily="34" charset="0"/>
                <a:cs typeface="Arial" panose="020B0604020202020204" pitchFamily="34" charset="0"/>
              </a:rPr>
              <a:t>WHAT IS 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a:t>Commerce is a division of trade or production which deals with the exchange of goods and services from producer to final consumer</a:t>
            </a:r>
            <a:endParaRPr lang="tr-TR" altLang="en-US" b="1" u="sng" dirty="0">
              <a:solidFill>
                <a:schemeClr val="hlink"/>
              </a:solidFill>
            </a:endParaRPr>
          </a:p>
          <a:p>
            <a:endParaRPr lang="en-US" dirty="0"/>
          </a:p>
        </p:txBody>
      </p:sp>
    </p:spTree>
    <p:extLst>
      <p:ext uri="{BB962C8B-B14F-4D97-AF65-F5344CB8AC3E}">
        <p14:creationId xmlns:p14="http://schemas.microsoft.com/office/powerpoint/2010/main" val="137414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tr-TR" altLang="en-US" sz="3200" b="1" dirty="0" smtClean="0">
                <a:latin typeface="Arial" panose="020B0604020202020204" pitchFamily="34" charset="0"/>
                <a:cs typeface="Arial" panose="020B0604020202020204" pitchFamily="34" charset="0"/>
              </a:rPr>
              <a:t>WHAT IS </a:t>
            </a:r>
            <a:r>
              <a:rPr lang="en-US" altLang="en-US" sz="3200" b="1" dirty="0" smtClean="0">
                <a:latin typeface="Arial" panose="020B0604020202020204" pitchFamily="34" charset="0"/>
                <a:cs typeface="Arial" panose="020B0604020202020204" pitchFamily="34" charset="0"/>
              </a:rPr>
              <a:t>E-</a:t>
            </a:r>
            <a:r>
              <a:rPr lang="tr-TR" altLang="en-US" sz="3200" b="1" dirty="0" smtClean="0">
                <a:latin typeface="Arial" panose="020B0604020202020204" pitchFamily="34" charset="0"/>
                <a:cs typeface="Arial" panose="020B0604020202020204" pitchFamily="34" charset="0"/>
              </a:rPr>
              <a:t>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tr-TR" altLang="en-US" dirty="0"/>
              <a:t>Electronic commerce </a:t>
            </a:r>
            <a:r>
              <a:rPr lang="en-US" altLang="en-US" dirty="0"/>
              <a:t>commonly known as </a:t>
            </a:r>
            <a:r>
              <a:rPr lang="en-US" altLang="en-US" b="1" u="sng" dirty="0">
                <a:solidFill>
                  <a:schemeClr val="hlink"/>
                </a:solidFill>
              </a:rPr>
              <a:t>e-commerce</a:t>
            </a:r>
            <a:r>
              <a:rPr lang="en-US" altLang="en-US" dirty="0"/>
              <a:t> or </a:t>
            </a:r>
            <a:r>
              <a:rPr lang="en-US" altLang="en-US" b="1" u="sng" dirty="0" err="1" smtClean="0">
                <a:solidFill>
                  <a:schemeClr val="hlink"/>
                </a:solidFill>
              </a:rPr>
              <a:t>eCommerce</a:t>
            </a:r>
            <a:endParaRPr lang="en-US" altLang="en-US" b="1" u="sng" dirty="0" smtClean="0">
              <a:solidFill>
                <a:schemeClr val="hlink"/>
              </a:solidFill>
            </a:endParaRPr>
          </a:p>
          <a:p>
            <a:r>
              <a:rPr lang="en-US" dirty="0" smtClean="0"/>
              <a:t>Electronic commerce is the paperless exchange of business information using electronic data interchange (EDI) and electronic funds transfers (EFT).</a:t>
            </a:r>
          </a:p>
          <a:p>
            <a:r>
              <a:rPr lang="en-US" dirty="0" smtClean="0"/>
              <a:t>E-Commerce </a:t>
            </a:r>
            <a:r>
              <a:rPr lang="en-US" dirty="0"/>
              <a:t>is a process of buying, selling, transferring, or exchanging products, services, and/or information via electronic networks and </a:t>
            </a:r>
            <a:r>
              <a:rPr lang="en-US" dirty="0" smtClean="0"/>
              <a:t>computers (WEB)</a:t>
            </a:r>
          </a:p>
          <a:p>
            <a:r>
              <a:rPr lang="en-US" dirty="0" smtClean="0"/>
              <a:t>The concept of e-commerce is all about using the Internet to do business better and faster.</a:t>
            </a:r>
            <a:endParaRPr lang="en-US" altLang="en-US" b="1" u="sng" dirty="0" smtClean="0">
              <a:solidFill>
                <a:schemeClr val="hlink"/>
              </a:solidFill>
            </a:endParaRPr>
          </a:p>
          <a:p>
            <a:endParaRPr lang="en-US" altLang="en-US" b="1" u="sng" dirty="0">
              <a:solidFill>
                <a:schemeClr val="hlink"/>
              </a:solidFill>
            </a:endParaRPr>
          </a:p>
        </p:txBody>
      </p:sp>
    </p:spTree>
    <p:extLst>
      <p:ext uri="{BB962C8B-B14F-4D97-AF65-F5344CB8AC3E}">
        <p14:creationId xmlns:p14="http://schemas.microsoft.com/office/powerpoint/2010/main" val="27147361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altLang="en-US" sz="3200" b="1" dirty="0" smtClean="0">
                <a:latin typeface="Arial" panose="020B0604020202020204" pitchFamily="34" charset="0"/>
                <a:cs typeface="Arial" panose="020B0604020202020204" pitchFamily="34" charset="0"/>
              </a:rPr>
              <a:t>E-</a:t>
            </a:r>
            <a:r>
              <a:rPr lang="tr-TR" altLang="en-US" sz="3200" b="1" dirty="0" smtClean="0">
                <a:latin typeface="Arial" panose="020B0604020202020204" pitchFamily="34" charset="0"/>
                <a:cs typeface="Arial" panose="020B0604020202020204" pitchFamily="34" charset="0"/>
              </a:rPr>
              <a:t>COMMERCE</a:t>
            </a:r>
            <a:r>
              <a:rPr lang="en-US" altLang="en-US" sz="3200" b="1" dirty="0" smtClean="0">
                <a:latin typeface="Arial" panose="020B0604020202020204" pitchFamily="34" charset="0"/>
                <a:cs typeface="Arial" panose="020B0604020202020204" pitchFamily="34" charset="0"/>
              </a:rPr>
              <a:t> vs E-BUSINESS</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962026"/>
            <a:ext cx="10515600" cy="5214938"/>
          </a:xfrm>
        </p:spPr>
        <p:txBody>
          <a:bodyPr/>
          <a:lstStyle/>
          <a:p>
            <a:endParaRPr lang="en-US" altLang="en-US" b="1" u="sng" dirty="0" smtClean="0">
              <a:solidFill>
                <a:schemeClr val="hlink"/>
              </a:solidFill>
            </a:endParaRPr>
          </a:p>
          <a:p>
            <a:endParaRPr lang="en-US" altLang="en-US" b="1" u="sng" dirty="0">
              <a:solidFill>
                <a:schemeClr val="hlink"/>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0" y="1389064"/>
            <a:ext cx="4826000" cy="4787900"/>
          </a:xfrm>
          <a:prstGeom prst="rect">
            <a:avLst/>
          </a:prstGeom>
        </p:spPr>
      </p:pic>
    </p:spTree>
    <p:extLst>
      <p:ext uri="{BB962C8B-B14F-4D97-AF65-F5344CB8AC3E}">
        <p14:creationId xmlns:p14="http://schemas.microsoft.com/office/powerpoint/2010/main" val="3188768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THE PROCESS OF E-COMMERCE</a:t>
            </a:r>
            <a:endParaRPr lang="en-US" sz="32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648381" y="1200453"/>
            <a:ext cx="6895238" cy="4857143"/>
          </a:xfrm>
          <a:prstGeom prst="rect">
            <a:avLst/>
          </a:prstGeom>
        </p:spPr>
      </p:pic>
    </p:spTree>
    <p:extLst>
      <p:ext uri="{BB962C8B-B14F-4D97-AF65-F5344CB8AC3E}">
        <p14:creationId xmlns:p14="http://schemas.microsoft.com/office/powerpoint/2010/main" val="61395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TYPE OF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Business-to-business (B2B) </a:t>
            </a:r>
          </a:p>
          <a:p>
            <a:r>
              <a:rPr lang="en-US" dirty="0" smtClean="0"/>
              <a:t>Business-to-Consumer (B2C) </a:t>
            </a:r>
          </a:p>
          <a:p>
            <a:r>
              <a:rPr lang="en-US" dirty="0" smtClean="0"/>
              <a:t>Business-to-government (B2G) </a:t>
            </a:r>
          </a:p>
          <a:p>
            <a:r>
              <a:rPr lang="en-US" dirty="0" smtClean="0"/>
              <a:t>Consumer-to-consumer (C2C) </a:t>
            </a:r>
          </a:p>
          <a:p>
            <a:r>
              <a:rPr lang="en-US" dirty="0" smtClean="0"/>
              <a:t>Government to consumer (G2C) </a:t>
            </a:r>
          </a:p>
          <a:p>
            <a:r>
              <a:rPr lang="en-US" dirty="0" smtClean="0"/>
              <a:t>Government-to-business (G2B)</a:t>
            </a:r>
            <a:endParaRPr lang="en-US" altLang="en-US" b="1" u="sng" dirty="0">
              <a:solidFill>
                <a:schemeClr val="hlink"/>
              </a:solidFill>
            </a:endParaRPr>
          </a:p>
        </p:txBody>
      </p:sp>
    </p:spTree>
    <p:extLst>
      <p:ext uri="{BB962C8B-B14F-4D97-AF65-F5344CB8AC3E}">
        <p14:creationId xmlns:p14="http://schemas.microsoft.com/office/powerpoint/2010/main" val="2454731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B2B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B2B e-commerce is simply defined as ecommerce between companies. About 80% of e-commerce is of this type. </a:t>
            </a:r>
          </a:p>
          <a:p>
            <a:endParaRPr lang="en-US" dirty="0"/>
          </a:p>
          <a:p>
            <a:r>
              <a:rPr lang="en-US" dirty="0" smtClean="0"/>
              <a:t>Examples: </a:t>
            </a:r>
          </a:p>
          <a:p>
            <a:pPr lvl="1"/>
            <a:r>
              <a:rPr lang="en-US" dirty="0" smtClean="0"/>
              <a:t>Intel selling microprocessor to Dell</a:t>
            </a:r>
          </a:p>
          <a:p>
            <a:pPr lvl="1"/>
            <a:r>
              <a:rPr lang="en-US" dirty="0" smtClean="0"/>
              <a:t>Heinz selling ketchup to Mc </a:t>
            </a:r>
            <a:r>
              <a:rPr lang="en-US" dirty="0" err="1" smtClean="0"/>
              <a:t>Donalds</a:t>
            </a:r>
            <a:endParaRPr lang="en-US" altLang="en-US" b="1" u="sng" dirty="0">
              <a:solidFill>
                <a:schemeClr val="hlink"/>
              </a:solidFill>
            </a:endParaRPr>
          </a:p>
        </p:txBody>
      </p:sp>
      <p:pic>
        <p:nvPicPr>
          <p:cNvPr id="4" name="Picture 3"/>
          <p:cNvPicPr>
            <a:picLocks noChangeAspect="1"/>
          </p:cNvPicPr>
          <p:nvPr/>
        </p:nvPicPr>
        <p:blipFill>
          <a:blip r:embed="rId3"/>
          <a:stretch>
            <a:fillRect/>
          </a:stretch>
        </p:blipFill>
        <p:spPr>
          <a:xfrm>
            <a:off x="6197170" y="2276475"/>
            <a:ext cx="4789523" cy="3695396"/>
          </a:xfrm>
          <a:prstGeom prst="rect">
            <a:avLst/>
          </a:prstGeom>
        </p:spPr>
      </p:pic>
    </p:spTree>
    <p:extLst>
      <p:ext uri="{BB962C8B-B14F-4D97-AF65-F5344CB8AC3E}">
        <p14:creationId xmlns:p14="http://schemas.microsoft.com/office/powerpoint/2010/main" val="135110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B2C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Business-to-consumer e-commerce, or commerce between companies and consumers, involves customers gathering information; purchasing physical goods or receiving products over an electronic network.</a:t>
            </a:r>
          </a:p>
          <a:p>
            <a:endParaRPr lang="en-US" dirty="0"/>
          </a:p>
          <a:p>
            <a:r>
              <a:rPr lang="en-US" dirty="0" smtClean="0"/>
              <a:t>Example: Dell selling me a laptop</a:t>
            </a:r>
            <a:endParaRPr lang="en-US" altLang="en-US" b="1" u="sng" dirty="0">
              <a:solidFill>
                <a:schemeClr val="hlink"/>
              </a:solidFill>
            </a:endParaRPr>
          </a:p>
        </p:txBody>
      </p:sp>
      <p:pic>
        <p:nvPicPr>
          <p:cNvPr id="5" name="Picture 4"/>
          <p:cNvPicPr>
            <a:picLocks noChangeAspect="1"/>
          </p:cNvPicPr>
          <p:nvPr/>
        </p:nvPicPr>
        <p:blipFill>
          <a:blip r:embed="rId3"/>
          <a:stretch>
            <a:fillRect/>
          </a:stretch>
        </p:blipFill>
        <p:spPr>
          <a:xfrm>
            <a:off x="5944016" y="2600325"/>
            <a:ext cx="5647418" cy="3138214"/>
          </a:xfrm>
          <a:prstGeom prst="rect">
            <a:avLst/>
          </a:prstGeom>
        </p:spPr>
      </p:pic>
    </p:spTree>
    <p:extLst>
      <p:ext uri="{BB962C8B-B14F-4D97-AF65-F5344CB8AC3E}">
        <p14:creationId xmlns:p14="http://schemas.microsoft.com/office/powerpoint/2010/main" val="2785125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3372"/>
          </a:xfrm>
        </p:spPr>
        <p:txBody>
          <a:bodyPr>
            <a:noAutofit/>
          </a:bodyPr>
          <a:lstStyle/>
          <a:p>
            <a:r>
              <a:rPr lang="en-US" sz="3200" b="1" dirty="0" smtClean="0">
                <a:latin typeface="Arial" panose="020B0604020202020204" pitchFamily="34" charset="0"/>
                <a:cs typeface="Arial" panose="020B0604020202020204" pitchFamily="34" charset="0"/>
              </a:rPr>
              <a:t>WHAT IS B2G E-COMMERCE?</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18054"/>
            <a:ext cx="10515600" cy="4858909"/>
          </a:xfrm>
        </p:spPr>
        <p:txBody>
          <a:bodyPr/>
          <a:lstStyle/>
          <a:p>
            <a:r>
              <a:rPr lang="en-US" dirty="0" smtClean="0"/>
              <a:t>Business-to-government e-commerce or B2G is generally defined as commerce between companies and the public sector. It refers to the use of the Internet for public procurement, licensing procedures, and other government related operations </a:t>
            </a:r>
          </a:p>
          <a:p>
            <a:endParaRPr lang="en-US" dirty="0"/>
          </a:p>
          <a:p>
            <a:r>
              <a:rPr lang="en-US" dirty="0" smtClean="0"/>
              <a:t>Example: Business pay taxes, file reports, or sell goods and services to Govt. agencies.</a:t>
            </a:r>
            <a:endParaRPr lang="en-US" altLang="en-US" b="1" u="sng" dirty="0">
              <a:solidFill>
                <a:schemeClr val="hlink"/>
              </a:solidFill>
            </a:endParaRPr>
          </a:p>
        </p:txBody>
      </p:sp>
      <p:pic>
        <p:nvPicPr>
          <p:cNvPr id="5" name="Picture 4"/>
          <p:cNvPicPr>
            <a:picLocks noChangeAspect="1"/>
          </p:cNvPicPr>
          <p:nvPr/>
        </p:nvPicPr>
        <p:blipFill>
          <a:blip r:embed="rId3"/>
          <a:stretch>
            <a:fillRect/>
          </a:stretch>
        </p:blipFill>
        <p:spPr>
          <a:xfrm>
            <a:off x="4219574" y="4357393"/>
            <a:ext cx="7134225" cy="1810045"/>
          </a:xfrm>
          <a:prstGeom prst="rect">
            <a:avLst/>
          </a:prstGeom>
        </p:spPr>
      </p:pic>
    </p:spTree>
    <p:extLst>
      <p:ext uri="{BB962C8B-B14F-4D97-AF65-F5344CB8AC3E}">
        <p14:creationId xmlns:p14="http://schemas.microsoft.com/office/powerpoint/2010/main" val="22535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831</Words>
  <Application>Microsoft Office PowerPoint</Application>
  <PresentationFormat>Widescreen</PresentationFormat>
  <Paragraphs>94</Paragraphs>
  <Slides>15</Slides>
  <Notes>13</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E-COMMERCE</vt:lpstr>
      <vt:lpstr>WHAT IS COMMERCE?</vt:lpstr>
      <vt:lpstr>WHAT IS E-COMMERCE?</vt:lpstr>
      <vt:lpstr>E-COMMERCE vs E-BUSINESS</vt:lpstr>
      <vt:lpstr>THE PROCESS OF E-COMMERCE</vt:lpstr>
      <vt:lpstr>TYPE OF E-COMMERCE</vt:lpstr>
      <vt:lpstr>WHAT IS B2B E-COMMERCE?</vt:lpstr>
      <vt:lpstr>WHAT IS B2C E-COMMERCE?</vt:lpstr>
      <vt:lpstr>WHAT IS B2G E-COMMERCE?</vt:lpstr>
      <vt:lpstr>WHAT IS C2C E-COMMERCE?</vt:lpstr>
      <vt:lpstr>WHAT IS G2C E-COMMERCE?</vt:lpstr>
      <vt:lpstr>WHAT IS G2B E-COMMERCE?</vt:lpstr>
      <vt:lpstr>ADVANTAGES OF E-COMMERCE</vt:lpstr>
      <vt:lpstr>DISADVANTAGES OF E-COMMERCE</vt:lpstr>
      <vt:lpstr>TYPE OF SALES CHANNEL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Cong Son</dc:creator>
  <cp:lastModifiedBy>Microsoft account</cp:lastModifiedBy>
  <cp:revision>16</cp:revision>
  <dcterms:created xsi:type="dcterms:W3CDTF">2019-01-05T10:45:47Z</dcterms:created>
  <dcterms:modified xsi:type="dcterms:W3CDTF">2020-11-16T10:31:22Z</dcterms:modified>
</cp:coreProperties>
</file>