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07" r:id="rId3"/>
    <p:sldId id="257" r:id="rId5"/>
    <p:sldId id="261" r:id="rId6"/>
    <p:sldId id="309" r:id="rId7"/>
    <p:sldId id="310" r:id="rId8"/>
    <p:sldId id="313" r:id="rId9"/>
    <p:sldId id="314" r:id="rId10"/>
    <p:sldId id="323" r:id="rId11"/>
    <p:sldId id="324" r:id="rId12"/>
    <p:sldId id="266" r:id="rId13"/>
    <p:sldId id="275" r:id="rId14"/>
    <p:sldId id="276" r:id="rId15"/>
    <p:sldId id="287" r:id="rId16"/>
    <p:sldId id="312" r:id="rId17"/>
    <p:sldId id="262" r:id="rId18"/>
    <p:sldId id="279" r:id="rId19"/>
  </p:sldIdLst>
  <p:sldSz cx="9144000" cy="5143500" type="screen16x9"/>
  <p:notesSz cx="6858000" cy="9144000"/>
  <p:embeddedFontLst>
    <p:embeddedFont>
      <p:font typeface="Sniglet" panose="04070505030100020000"/>
      <p:regular r:id="rId23"/>
    </p:embeddedFont>
    <p:embeddedFont>
      <p:font typeface="Dosis" panose="02010503020202060003"/>
      <p:regular r:id="rId24"/>
    </p:embeddedFont>
    <p:embeddedFont>
      <p:font typeface="Corbel" panose="020B0503020204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965"/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Google VR SDK:  bộ công cụ dành cho lập trình viên để họ có thể phát triển ứng dụng di động cho cho công nghệ thực tế ảo trên nền tảng Android và Unity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Hệ thống navigation cho phép tạo nhân vật di chuyển thông minh trong game world</a:t>
            </a:r>
            <a:endParaRPr lang="en-US"/>
          </a:p>
          <a:p>
            <a:pPr lvl="0">
              <a:spcBef>
                <a:spcPts val="0"/>
              </a:spcBef>
              <a:buNone/>
            </a:pPr>
            <a:r>
              <a:rPr lang="en-US"/>
              <a:t>NavMesh: Cấu trúc data cho việc tìm đường đi cho đối tượng (a plane or surface on which our characters can walk/navigate through the game world)</a:t>
            </a:r>
            <a:endParaRPr lang="en-US"/>
          </a:p>
          <a:p>
            <a:pPr lvl="0">
              <a:spcBef>
                <a:spcPts val="0"/>
              </a:spcBef>
              <a:buNone/>
            </a:pPr>
            <a:r>
              <a:rPr lang="en-US"/>
              <a:t>NavMesh Agent: Component giúp bạn tạo di chuyển cho đối tượng kết hợp với NavMesh.</a:t>
            </a:r>
            <a:endParaRPr lang="en-US"/>
          </a:p>
          <a:p>
            <a:pPr lvl="0">
              <a:spcBef>
                <a:spcPts val="0"/>
              </a:spcBef>
              <a:buNone/>
            </a:pPr>
            <a:r>
              <a:rPr lang="en-US"/>
              <a:t>Off-Mesh Link: Component cho phép di chuyển tắt qua nhau mà không theo quy luật Navigation bình thường là phải qua từng điểm một.</a:t>
            </a:r>
            <a:endParaRPr lang="en-US"/>
          </a:p>
          <a:p>
            <a:pPr lvl="0">
              <a:spcBef>
                <a:spcPts val="0"/>
              </a:spcBef>
              <a:buNone/>
            </a:pPr>
            <a:r>
              <a:rPr lang="en-US"/>
              <a:t>NavMesh Obstacle: Component mô tả đối tượng nào bị tránh khi trên đường di chuyển.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</a:t>
            </a:r>
            <a:r>
              <a:t>à một tia mà được gửi đi từ một vị trí trong không gian 3D hoặc 2D và di chuyển theo một hướng cụ thể</a:t>
            </a:r>
            <a:endParaRPr lang="en-US"/>
          </a:p>
          <a:p>
            <a:pPr lvl="0">
              <a:spcBef>
                <a:spcPts val="0"/>
              </a:spcBef>
              <a:buNone/>
            </a:pPr>
            <a:r>
              <a:t>Raycasting thường được sử dụng trong những việc như xác định đường ngắm của người chơi hoặc AI, nơi một viên đạn sẽ đi qua, tạo ra tia laser</a:t>
            </a:r>
            <a:r>
              <a:rPr lang="en-US"/>
              <a:t>,...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/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247" name="Shape 247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362" name="Shape 362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395" name="Shape 395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428" name="Shape 428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5" name="Shape 465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/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 panose="02010503020202060003"/>
              <a:buChar char="✘"/>
              <a:defRPr sz="2600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 panose="02010503020202060003"/>
              <a:buChar char="✗"/>
              <a:defRPr sz="2000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 panose="02010503020202060003"/>
              <a:defRPr sz="2000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 panose="02010503020202060003"/>
              <a:defRPr sz="1800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 panose="02010503020202060003"/>
              <a:defRPr sz="1800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 panose="02010503020202060003"/>
              <a:defRPr sz="1800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 panose="02010503020202060003"/>
              <a:defRPr sz="1800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 panose="02010503020202060003"/>
              <a:defRPr sz="1800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 panose="02010503020202060003"/>
              <a:defRPr sz="1800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92785" y="159385"/>
            <a:ext cx="8176895" cy="4923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ĐẠI HỌC CÔNG NGHỆ THÔNG TIN</a:t>
            </a:r>
            <a:endParaRPr lang="en-US" sz="2000" b="1" dirty="0" smtClean="0">
              <a:solidFill>
                <a:schemeClr val="accent1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ĐẠI HỌC QUỐC GIA TP HCM</a:t>
            </a:r>
            <a:endParaRPr lang="en-US" sz="2000" b="1" dirty="0" smtClean="0">
              <a:solidFill>
                <a:schemeClr val="accent1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sz="2000" b="1" dirty="0" smtClean="0">
              <a:solidFill>
                <a:schemeClr val="accent1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b="1" dirty="0"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 dirty="0" smtClean="0"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 dirty="0"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 dirty="0"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400" b="1" dirty="0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KHOÁ LUẬN TỐT NGHIỆP</a:t>
            </a:r>
            <a:endParaRPr lang="en-US" sz="2400" b="1" dirty="0" smtClean="0">
              <a:solidFill>
                <a:srgbClr val="3D4965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GB" sz="2400" b="1" dirty="0" smtClean="0">
                <a:solidFill>
                  <a:srgbClr val="3D4965"/>
                </a:solidFill>
                <a:latin typeface="Corbel" panose="020B0503020204020204" charset="0"/>
                <a:sym typeface="+mn-ea"/>
              </a:rPr>
              <a:t>XÂY DỰNG GAME VR SURVIVAL SHOOTER BẰNG UNITY TRÊN GOOGLE CARDBOARD</a:t>
            </a:r>
            <a:endParaRPr lang="en-GB" sz="2400" b="1" dirty="0" smtClean="0">
              <a:solidFill>
                <a:srgbClr val="3D4965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b="1" dirty="0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						</a:t>
            </a:r>
            <a:endParaRPr lang="en-US" b="1" dirty="0" smtClean="0">
              <a:solidFill>
                <a:srgbClr val="3D4965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/>
            <a:r>
              <a:rPr lang="en-US" b="1" dirty="0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		         GVHD:      </a:t>
            </a:r>
            <a:r>
              <a:rPr lang="en-US" b="1" dirty="0" err="1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ThS</a:t>
            </a:r>
            <a:r>
              <a:rPr lang="en-US" b="1" dirty="0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. Nguyễn Vĩnh Kha</a:t>
            </a:r>
            <a:endParaRPr lang="en-US" b="1" dirty="0" smtClean="0">
              <a:solidFill>
                <a:srgbClr val="3D4965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/>
            <a:r>
              <a:rPr lang="en-US" b="1" dirty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b="1" dirty="0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					</a:t>
            </a:r>
            <a:endParaRPr lang="en-US" b="1" dirty="0" smtClean="0">
              <a:solidFill>
                <a:srgbClr val="3D4965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/>
            <a:r>
              <a:rPr lang="en-US" b="1" dirty="0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SVTH:       </a:t>
            </a:r>
            <a:r>
              <a:rPr lang="en-US" b="1" dirty="0" err="1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Nguyễn Đình Chương</a:t>
            </a:r>
            <a:endParaRPr lang="en-US" b="1" dirty="0" err="1" smtClean="0">
              <a:solidFill>
                <a:srgbClr val="3D4965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/>
            <a:r>
              <a:rPr lang="en-US" b="1" dirty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b="1" dirty="0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						                                                              			     </a:t>
            </a:r>
            <a:r>
              <a:rPr lang="en-US" b="1" dirty="0" err="1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Bùi Quang Hà</a:t>
            </a:r>
            <a:endParaRPr lang="en-US" b="1" dirty="0" err="1" smtClean="0">
              <a:solidFill>
                <a:srgbClr val="3D4965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/>
            <a:r>
              <a:rPr lang="en-US" b="1" dirty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b="1" dirty="0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					</a:t>
            </a:r>
            <a:endParaRPr lang="en-US" b="1" dirty="0" smtClean="0">
              <a:solidFill>
                <a:srgbClr val="3D4965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/>
            <a:r>
              <a:rPr lang="en-US" b="1" dirty="0" smtClean="0">
                <a:solidFill>
                  <a:srgbClr val="3D4965"/>
                </a:solidFill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LỚP:	     KTPM2013</a:t>
            </a:r>
            <a:endParaRPr lang="en-US" b="1" dirty="0" smtClean="0">
              <a:solidFill>
                <a:srgbClr val="3D4965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b="1" dirty="0" smtClean="0">
              <a:solidFill>
                <a:srgbClr val="3D4965"/>
              </a:solidFill>
              <a:latin typeface="Corbel" panose="020B05030202040202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0" y="867410"/>
            <a:ext cx="1192530" cy="96456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 descr="Screen%20Shot%202017-10-06%20at%202.40.29%20PM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160" y="204470"/>
            <a:ext cx="7921625" cy="483108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645160" y="4503420"/>
            <a:ext cx="7921625" cy="532130"/>
          </a:xfrm>
          <a:prstGeom prst="rect">
            <a:avLst/>
          </a:prstGeom>
          <a:solidFill>
            <a:srgbClr val="1155CC">
              <a:alpha val="4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b="0">
                <a:solidFill>
                  <a:srgbClr val="FFFFFF"/>
                </a:solidFill>
                <a:latin typeface="Corbel" panose="020B0503020204020204" charset="0"/>
              </a:rPr>
              <a:t>Bản đồ sử dụng trong game</a:t>
            </a:r>
            <a:endParaRPr lang="en-US" altLang="en-GB" b="0">
              <a:solidFill>
                <a:srgbClr val="FFFFFF"/>
              </a:solidFill>
              <a:latin typeface="Corbel" panose="020B0503020204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 rot="16200000">
            <a:off x="3023870" y="-1911985"/>
            <a:ext cx="3559175" cy="780605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95325" y="3846830"/>
            <a:ext cx="6038215" cy="9975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>
                <a:latin typeface="Corbel" panose="020B0503020204020204" charset="0"/>
              </a:rPr>
              <a:t>Game chạy trên các thiết bị android</a:t>
            </a:r>
            <a:r>
              <a:rPr lang="en-GB">
                <a:latin typeface="Corbel" panose="020B0503020204020204" charset="0"/>
              </a:rPr>
              <a:t>.</a:t>
            </a:r>
            <a:endParaRPr lang="en-GB">
              <a:latin typeface="Corbel" panose="020B0503020204020204" charset="0"/>
            </a:endParaRPr>
          </a:p>
        </p:txBody>
      </p:sp>
      <p:pic>
        <p:nvPicPr>
          <p:cNvPr id="7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358140"/>
            <a:ext cx="6253480" cy="3246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 rot="16200000">
            <a:off x="3027680" y="-1629410"/>
            <a:ext cx="3451225" cy="7262495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Dosis" panose="02010503020202060003"/>
              <a:ea typeface="Dosis" panose="02010503020202060003"/>
              <a:cs typeface="Dosis" panose="02010503020202060003"/>
              <a:sym typeface="Dosis" panose="02010503020202060003"/>
            </a:endParaRPr>
          </a:p>
        </p:txBody>
      </p:sp>
      <p:pic>
        <p:nvPicPr>
          <p:cNvPr id="71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240" y="549910"/>
            <a:ext cx="5151120" cy="2906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95325" y="3846830"/>
            <a:ext cx="6038215" cy="9975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US" altLang="en-GB">
                <a:latin typeface="Corbel" panose="020B0503020204020204" charset="0"/>
              </a:rPr>
              <a:t>Game chạy trên các thiết bị iphone</a:t>
            </a:r>
            <a:r>
              <a:rPr lang="en-GB">
                <a:latin typeface="Corbel" panose="020B0503020204020204" charset="0"/>
              </a:rPr>
              <a:t>.</a:t>
            </a:r>
            <a:endParaRPr lang="en-GB">
              <a:latin typeface="Corbel" panose="020B0503020204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ctrTitle" idx="4294967295"/>
          </p:nvPr>
        </p:nvSpPr>
        <p:spPr>
          <a:xfrm>
            <a:off x="2600325" y="8890"/>
            <a:ext cx="4998085" cy="819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z="3600">
                <a:latin typeface="Corbel" panose="020B0503020204020204" charset="0"/>
              </a:rPr>
              <a:t>Kết quả đạt được</a:t>
            </a:r>
            <a:endParaRPr lang="en-US" altLang="en-GB" sz="3600">
              <a:latin typeface="Corbel" panose="020B0503020204020204" charset="0"/>
            </a:endParaRPr>
          </a:p>
        </p:txBody>
      </p:sp>
      <p:sp>
        <p:nvSpPr>
          <p:cNvPr id="549" name="Shape 549"/>
          <p:cNvSpPr txBox="1">
            <a:spLocks noGrp="1"/>
          </p:cNvSpPr>
          <p:nvPr/>
        </p:nvSpPr>
        <p:spPr>
          <a:xfrm>
            <a:off x="564515" y="995045"/>
            <a:ext cx="7952740" cy="3610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Char char="✘"/>
              <a:defRPr sz="25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Char char="✗"/>
              <a:defRPr sz="20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20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9pPr>
          </a:lstStyle>
          <a:p>
            <a:pPr marL="457200" lvl="0" indent="-228600" rtl="0">
              <a:spcBef>
                <a:spcPts val="0"/>
              </a:spcBef>
            </a:pPr>
            <a:r>
              <a:rPr lang="en-US">
                <a:latin typeface="Corbel" panose="020B0503020204020204" charset="0"/>
              </a:rPr>
              <a:t>G</a:t>
            </a:r>
            <a:r>
              <a:rPr>
                <a:latin typeface="Corbel" panose="020B0503020204020204" charset="0"/>
              </a:rPr>
              <a:t>ameplay </a:t>
            </a:r>
            <a:r>
              <a:rPr lang="en-US">
                <a:latin typeface="Corbel" panose="020B0503020204020204" charset="0"/>
              </a:rPr>
              <a:t>tương đối hoàn thiện</a:t>
            </a:r>
            <a:r>
              <a:rPr>
                <a:latin typeface="Corbel" panose="020B0503020204020204" charset="0"/>
              </a:rPr>
              <a:t>.</a:t>
            </a:r>
            <a:endParaRPr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US" alt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latin typeface="Corbel" panose="020B0503020204020204" charset="0"/>
              </a:rPr>
              <a:t>Tạo </a:t>
            </a:r>
            <a:r>
              <a:rPr>
                <a:latin typeface="Corbel" panose="020B0503020204020204" charset="0"/>
              </a:rPr>
              <a:t>2 </a:t>
            </a:r>
            <a:r>
              <a:rPr lang="en-US">
                <a:latin typeface="Corbel" panose="020B0503020204020204" charset="0"/>
              </a:rPr>
              <a:t>màn</a:t>
            </a:r>
            <a:r>
              <a:rPr>
                <a:latin typeface="Corbel" panose="020B0503020204020204" charset="0"/>
              </a:rPr>
              <a:t> chơi cho </a:t>
            </a:r>
            <a:r>
              <a:rPr lang="en-US">
                <a:latin typeface="Corbel" panose="020B0503020204020204" charset="0"/>
              </a:rPr>
              <a:t>g</a:t>
            </a:r>
            <a:r>
              <a:rPr>
                <a:latin typeface="Corbel" panose="020B0503020204020204" charset="0"/>
              </a:rPr>
              <a:t>ame.</a:t>
            </a:r>
            <a:endParaRPr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>
                <a:latin typeface="Corbel" panose="020B0503020204020204" charset="0"/>
              </a:rPr>
              <a:t>Kết nối thành công với tay cầm thông qua bluetooth</a:t>
            </a:r>
            <a:r>
              <a:rPr lang="en-US">
                <a:latin typeface="Corbel" panose="020B0503020204020204" charset="0"/>
              </a:rPr>
              <a:t>.</a:t>
            </a:r>
            <a:endParaRPr lang="en-US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Performance </a:t>
            </a:r>
            <a:r>
              <a:rPr lang="en-US" dirty="0" err="1"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khá ổn trên mobile</a:t>
            </a:r>
            <a:r>
              <a:rPr lang="en-US" dirty="0"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, fps </a:t>
            </a:r>
            <a:r>
              <a:rPr lang="en-US" dirty="0" err="1"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ở</a:t>
            </a:r>
            <a:r>
              <a:rPr lang="en-US" dirty="0"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mức</a:t>
            </a:r>
            <a:r>
              <a:rPr lang="en-US" dirty="0"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30 – 40</a:t>
            </a:r>
            <a:r>
              <a:rPr lang="vi-VN" dirty="0"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đối với device tầm trung trở lên</a:t>
            </a:r>
            <a:r>
              <a:rPr lang="en-US" dirty="0">
                <a:latin typeface="Corbel" panose="020B05030202040202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>
              <a:latin typeface="Corbel" panose="020B0503020204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ctrTitle" idx="4294967295"/>
          </p:nvPr>
        </p:nvSpPr>
        <p:spPr>
          <a:xfrm>
            <a:off x="2200275" y="8890"/>
            <a:ext cx="4998085" cy="819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600">
                <a:latin typeface="Corbel" panose="020B0503020204020204" charset="0"/>
              </a:rPr>
              <a:t>Hướng phát triển</a:t>
            </a:r>
            <a:endParaRPr lang="en-US" altLang="en-GB" sz="3600">
              <a:latin typeface="Corbel" panose="020B0503020204020204" charset="0"/>
            </a:endParaRPr>
          </a:p>
        </p:txBody>
      </p:sp>
      <p:sp>
        <p:nvSpPr>
          <p:cNvPr id="549" name="Shape 549"/>
          <p:cNvSpPr txBox="1">
            <a:spLocks noGrp="1"/>
          </p:cNvSpPr>
          <p:nvPr/>
        </p:nvSpPr>
        <p:spPr>
          <a:xfrm>
            <a:off x="564515" y="995045"/>
            <a:ext cx="7952740" cy="3610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Char char="✘"/>
              <a:defRPr sz="25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Char char="✗"/>
              <a:defRPr sz="20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20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 panose="02010503020202060003"/>
              <a:buNone/>
              <a:defRPr sz="1800" b="0" i="0" u="none" strike="noStrike" cap="none">
                <a:solidFill>
                  <a:srgbClr val="3D4965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  <a:rtl val="0"/>
              </a:defRPr>
            </a:lvl9pPr>
          </a:lstStyle>
          <a:p>
            <a:pPr marL="457200" lvl="0" indent="-228600" rtl="0">
              <a:spcBef>
                <a:spcPts val="0"/>
              </a:spcBef>
            </a:pPr>
            <a:r>
              <a:rPr>
                <a:latin typeface="Corbel" panose="020B0503020204020204" charset="0"/>
              </a:rPr>
              <a:t>Thiết kế thêm level.</a:t>
            </a:r>
            <a:endParaRPr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>
                <a:latin typeface="Corbel" panose="020B0503020204020204" charset="0"/>
              </a:rPr>
              <a:t>Tạo thêm các vật phẩm nhặt được khi tiêu diệt được enemy.</a:t>
            </a:r>
            <a:endParaRPr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>
                <a:latin typeface="Corbel" panose="020B0503020204020204" charset="0"/>
              </a:rPr>
              <a:t>Tạo </a:t>
            </a:r>
            <a:r>
              <a:rPr lang="en-US">
                <a:latin typeface="Corbel" panose="020B0503020204020204" charset="0"/>
              </a:rPr>
              <a:t>thêm</a:t>
            </a:r>
            <a:r>
              <a:rPr>
                <a:latin typeface="Corbel" panose="020B0503020204020204" charset="0"/>
              </a:rPr>
              <a:t> enemy </a:t>
            </a:r>
            <a:r>
              <a:rPr lang="en-US">
                <a:latin typeface="Corbel" panose="020B0503020204020204" charset="0"/>
              </a:rPr>
              <a:t>có khả năng bắn xa</a:t>
            </a:r>
            <a:r>
              <a:rPr>
                <a:latin typeface="Corbel" panose="020B0503020204020204" charset="0"/>
              </a:rPr>
              <a:t>.</a:t>
            </a:r>
            <a:endParaRPr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US" alt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>
              <a:latin typeface="Corbel" panose="020B0503020204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6000"/>
              <a:t>Demo</a:t>
            </a:r>
            <a:endParaRPr lang="en-US" altLang="en-GB" sz="6000"/>
          </a:p>
        </p:txBody>
      </p:sp>
      <p:sp>
        <p:nvSpPr>
          <p:cNvPr id="556" name="Shape 556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ctrTitle" idx="4294967295"/>
          </p:nvPr>
        </p:nvSpPr>
        <p:spPr>
          <a:xfrm>
            <a:off x="2036445" y="1462405"/>
            <a:ext cx="5927090" cy="22180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err="1" smtClean="0">
                <a:latin typeface="Corbel" panose="020B0503020204020204" charset="0"/>
                <a:sym typeface="+mn-ea"/>
              </a:rPr>
              <a:t>Cám</a:t>
            </a:r>
            <a:r>
              <a:rPr lang="en-US" sz="4000" dirty="0" smtClean="0">
                <a:latin typeface="Corbel" panose="020B0503020204020204" charset="0"/>
                <a:sym typeface="+mn-ea"/>
              </a:rPr>
              <a:t> </a:t>
            </a:r>
            <a:r>
              <a:rPr lang="en-US" sz="4000" dirty="0" err="1" smtClean="0">
                <a:latin typeface="Corbel" panose="020B0503020204020204" charset="0"/>
                <a:sym typeface="+mn-ea"/>
              </a:rPr>
              <a:t>ơn</a:t>
            </a:r>
            <a:r>
              <a:rPr lang="en-US" sz="4000" dirty="0" smtClean="0">
                <a:latin typeface="Corbel" panose="020B0503020204020204" charset="0"/>
                <a:sym typeface="+mn-ea"/>
              </a:rPr>
              <a:t> </a:t>
            </a:r>
            <a:r>
              <a:rPr lang="en-US" sz="4000" dirty="0" err="1" smtClean="0">
                <a:latin typeface="Corbel" panose="020B0503020204020204" charset="0"/>
                <a:sym typeface="+mn-ea"/>
              </a:rPr>
              <a:t>thầy</a:t>
            </a:r>
            <a:r>
              <a:rPr lang="en-US" sz="4000" dirty="0" smtClean="0">
                <a:latin typeface="Corbel" panose="020B0503020204020204" charset="0"/>
                <a:sym typeface="+mn-ea"/>
              </a:rPr>
              <a:t> </a:t>
            </a:r>
            <a:r>
              <a:rPr lang="en-US" sz="4000" dirty="0" err="1" smtClean="0">
                <a:latin typeface="Corbel" panose="020B0503020204020204" charset="0"/>
                <a:sym typeface="+mn-ea"/>
              </a:rPr>
              <a:t>cô</a:t>
            </a:r>
            <a:r>
              <a:rPr lang="en-US" sz="4000" dirty="0" smtClean="0">
                <a:latin typeface="Corbel" panose="020B0503020204020204" charset="0"/>
                <a:sym typeface="+mn-ea"/>
              </a:rPr>
              <a:t> </a:t>
            </a:r>
            <a:r>
              <a:rPr lang="en-US" sz="4000" dirty="0" err="1" smtClean="0">
                <a:latin typeface="Corbel" panose="020B0503020204020204" charset="0"/>
                <a:sym typeface="+mn-ea"/>
              </a:rPr>
              <a:t>và</a:t>
            </a:r>
            <a:r>
              <a:rPr lang="en-US" sz="4000" dirty="0" smtClean="0">
                <a:latin typeface="Corbel" panose="020B0503020204020204" charset="0"/>
                <a:sym typeface="+mn-ea"/>
              </a:rPr>
              <a:t> </a:t>
            </a:r>
            <a:r>
              <a:rPr lang="en-US" sz="4000" dirty="0" err="1" smtClean="0">
                <a:latin typeface="Corbel" panose="020B0503020204020204" charset="0"/>
                <a:sym typeface="+mn-ea"/>
              </a:rPr>
              <a:t>các</a:t>
            </a:r>
            <a:r>
              <a:rPr lang="en-US" sz="4000" dirty="0" smtClean="0">
                <a:latin typeface="Corbel" panose="020B0503020204020204" charset="0"/>
                <a:sym typeface="+mn-ea"/>
              </a:rPr>
              <a:t> </a:t>
            </a:r>
            <a:r>
              <a:rPr lang="en-US" sz="4000" dirty="0" err="1" smtClean="0">
                <a:latin typeface="Corbel" panose="020B0503020204020204" charset="0"/>
                <a:sym typeface="+mn-ea"/>
              </a:rPr>
              <a:t>bạn</a:t>
            </a:r>
            <a:r>
              <a:rPr lang="en-US" sz="4000" dirty="0" smtClean="0">
                <a:latin typeface="Corbel" panose="020B0503020204020204" charset="0"/>
                <a:sym typeface="+mn-ea"/>
              </a:rPr>
              <a:t> </a:t>
            </a:r>
            <a:r>
              <a:rPr lang="en-US" sz="4000" dirty="0" err="1" smtClean="0">
                <a:latin typeface="Corbel" panose="020B0503020204020204" charset="0"/>
                <a:sym typeface="+mn-ea"/>
              </a:rPr>
              <a:t>đã</a:t>
            </a:r>
            <a:r>
              <a:rPr lang="en-US" sz="4000" dirty="0" smtClean="0">
                <a:latin typeface="Corbel" panose="020B0503020204020204" charset="0"/>
                <a:sym typeface="+mn-ea"/>
              </a:rPr>
              <a:t> </a:t>
            </a:r>
            <a:r>
              <a:rPr lang="en-US" sz="4000" dirty="0" err="1" smtClean="0">
                <a:latin typeface="Corbel" panose="020B0503020204020204" charset="0"/>
                <a:sym typeface="+mn-ea"/>
              </a:rPr>
              <a:t>lắng</a:t>
            </a:r>
            <a:r>
              <a:rPr lang="en-US" sz="4000" dirty="0" smtClean="0">
                <a:latin typeface="Corbel" panose="020B0503020204020204" charset="0"/>
                <a:sym typeface="+mn-ea"/>
              </a:rPr>
              <a:t> </a:t>
            </a:r>
            <a:r>
              <a:rPr lang="en-US" sz="4000" dirty="0" err="1" smtClean="0">
                <a:latin typeface="Corbel" panose="020B0503020204020204" charset="0"/>
                <a:sym typeface="+mn-ea"/>
              </a:rPr>
              <a:t>nghe</a:t>
            </a:r>
            <a:br>
              <a:rPr lang="en-US" sz="4000" dirty="0">
                <a:latin typeface="Corbel" panose="020B0503020204020204" charset="0"/>
              </a:rPr>
            </a:br>
            <a:endParaRPr lang="en-GB" sz="4000">
              <a:latin typeface="Corbel" panose="020B0503020204020204" charset="0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749632" y="1804614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 sz="3600">
                <a:latin typeface="Corbel" panose="020B0503020204020204" charset="0"/>
              </a:rPr>
              <a:t>Nội dung</a:t>
            </a:r>
            <a:endParaRPr lang="en-US" altLang="en-GB" sz="3600">
              <a:latin typeface="Corbel" panose="020B0503020204020204" charset="0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748030" y="1181100"/>
            <a:ext cx="6492875" cy="357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Wingdings" panose="05000000000000000000" charset="0"/>
              <a:buChar char=""/>
            </a:pPr>
            <a:r>
              <a:rPr lang="en-US" alt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charset="0"/>
                <a:sym typeface="+mn-ea"/>
              </a:rPr>
              <a:t>Giới thiệu đề tài</a:t>
            </a:r>
            <a:endParaRPr lang="en-US" altLang="en-GB" sz="2400" b="1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charset="0"/>
              <a:ea typeface="Dosis" panose="02010503020202060003"/>
              <a:cs typeface="Dosis" panose="02010503020202060003"/>
              <a:sym typeface="+mn-ea"/>
            </a:endParaRPr>
          </a:p>
          <a:p>
            <a:pPr marL="342900" lvl="0" indent="-342900" rtl="0">
              <a:spcBef>
                <a:spcPts val="600"/>
              </a:spcBef>
              <a:buFont typeface="Wingdings" panose="05000000000000000000" charset="0"/>
              <a:buChar char=""/>
            </a:pPr>
            <a:r>
              <a:rPr lang="en-US" alt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charset="0"/>
                <a:sym typeface="+mn-ea"/>
              </a:rPr>
              <a:t>Tổng quan VR</a:t>
            </a:r>
            <a:endParaRPr lang="en-US" altLang="en-GB" sz="2400" b="1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charset="0"/>
              <a:ea typeface="Dosis" panose="02010503020202060003"/>
              <a:cs typeface="Dosis" panose="02010503020202060003"/>
              <a:sym typeface="+mn-ea"/>
            </a:endParaRPr>
          </a:p>
          <a:p>
            <a:pPr marL="342900" lvl="0" indent="-342900" rtl="0">
              <a:spcBef>
                <a:spcPts val="600"/>
              </a:spcBef>
              <a:buFont typeface="Wingdings" panose="05000000000000000000" charset="0"/>
              <a:buChar char=""/>
            </a:pPr>
            <a:r>
              <a:rPr lang="en-US" alt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charset="0"/>
                <a:ea typeface="Dosis" panose="02010503020202060003"/>
                <a:cs typeface="Dosis" panose="02010503020202060003"/>
                <a:sym typeface="Dosis" panose="02010503020202060003"/>
              </a:rPr>
              <a:t>Google Cardboard và điều khiển</a:t>
            </a:r>
            <a:endParaRPr lang="en-US" altLang="en-GB" sz="2400" b="1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charset="0"/>
              <a:ea typeface="Dosis" panose="02010503020202060003"/>
              <a:cs typeface="Dosis" panose="02010503020202060003"/>
              <a:sym typeface="Dosis" panose="02010503020202060003"/>
            </a:endParaRPr>
          </a:p>
          <a:p>
            <a:pPr marL="342900" lvl="0" indent="-342900" rtl="0">
              <a:spcBef>
                <a:spcPts val="600"/>
              </a:spcBef>
              <a:buFont typeface="Wingdings" panose="05000000000000000000" charset="0"/>
              <a:buChar char=""/>
            </a:pPr>
            <a:r>
              <a:rPr lang="en-US" alt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charset="0"/>
                <a:ea typeface="Dosis" panose="02010503020202060003"/>
                <a:cs typeface="Dosis" panose="02010503020202060003"/>
                <a:sym typeface="Dosis" panose="02010503020202060003"/>
              </a:rPr>
              <a:t>Công nghệ và kỹ thuật áp dụng</a:t>
            </a:r>
            <a:endParaRPr lang="en-US" altLang="en-GB" sz="2400" b="1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charset="0"/>
              <a:ea typeface="Dosis" panose="02010503020202060003"/>
              <a:cs typeface="Dosis" panose="02010503020202060003"/>
              <a:sym typeface="Dosis" panose="02010503020202060003"/>
            </a:endParaRPr>
          </a:p>
          <a:p>
            <a:pPr marL="342900" lvl="0" indent="-342900" rtl="0">
              <a:spcBef>
                <a:spcPts val="600"/>
              </a:spcBef>
              <a:buFont typeface="Wingdings" panose="05000000000000000000" charset="0"/>
              <a:buChar char=""/>
            </a:pPr>
            <a:r>
              <a:rPr lang="en-US" alt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charset="0"/>
                <a:ea typeface="Dosis" panose="02010503020202060003"/>
                <a:cs typeface="Dosis" panose="02010503020202060003"/>
                <a:sym typeface="Dosis" panose="02010503020202060003"/>
              </a:rPr>
              <a:t>Kết quả đạt được</a:t>
            </a:r>
            <a:endParaRPr lang="en-US" altLang="en-GB" sz="2400" b="1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charset="0"/>
              <a:ea typeface="Dosis" panose="02010503020202060003"/>
              <a:cs typeface="Dosis" panose="02010503020202060003"/>
              <a:sym typeface="Dosis" panose="02010503020202060003"/>
            </a:endParaRPr>
          </a:p>
          <a:p>
            <a:pPr marL="342900" lvl="0" indent="-342900" rtl="0">
              <a:spcBef>
                <a:spcPts val="600"/>
              </a:spcBef>
              <a:buFont typeface="Wingdings" panose="05000000000000000000" charset="0"/>
              <a:buChar char=""/>
            </a:pPr>
            <a:r>
              <a:rPr lang="en-US" alt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charset="0"/>
                <a:ea typeface="Dosis" panose="02010503020202060003"/>
                <a:cs typeface="Dosis" panose="02010503020202060003"/>
                <a:sym typeface="Dosis" panose="02010503020202060003"/>
              </a:rPr>
              <a:t>Hướng phát triển</a:t>
            </a:r>
            <a:endParaRPr lang="en-US" altLang="en-GB" sz="2400" b="1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charset="0"/>
              <a:ea typeface="Dosis" panose="02010503020202060003"/>
              <a:cs typeface="Dosis" panose="02010503020202060003"/>
              <a:sym typeface="Dosis" panose="02010503020202060003"/>
            </a:endParaRPr>
          </a:p>
          <a:p>
            <a:pPr lvl="0" rtl="0">
              <a:spcBef>
                <a:spcPts val="600"/>
              </a:spcBef>
              <a:buNone/>
            </a:pPr>
            <a:endParaRPr lang="en-US" altLang="en-GB" sz="2400" b="1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charset="0"/>
              <a:ea typeface="Dosis" panose="02010503020202060003"/>
              <a:cs typeface="Dosis" panose="02010503020202060003"/>
              <a:sym typeface="Dosis" panose="02010503020202060003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109220" y="1153795"/>
            <a:ext cx="7529830" cy="36106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>
                <a:latin typeface="Corbel" panose="020B0503020204020204" charset="0"/>
              </a:rPr>
              <a:t>Survival shooter VR là một game </a:t>
            </a:r>
            <a:r>
              <a:rPr lang="en-US" altLang="en-GB">
                <a:latin typeface="Corbel" panose="020B0503020204020204" charset="0"/>
              </a:rPr>
              <a:t>bắn súng </a:t>
            </a:r>
            <a:r>
              <a:rPr lang="en-GB">
                <a:latin typeface="Corbel" panose="020B0503020204020204" charset="0"/>
              </a:rPr>
              <a:t>thực tế ảo </a:t>
            </a:r>
            <a:r>
              <a:rPr lang="en-US" altLang="en-GB">
                <a:latin typeface="Corbel" panose="020B0503020204020204" charset="0"/>
              </a:rPr>
              <a:t>t</a:t>
            </a:r>
            <a:r>
              <a:rPr lang="en-GB">
                <a:latin typeface="Corbel" panose="020B0503020204020204" charset="0"/>
              </a:rPr>
              <a:t>hể loại sinh tồn</a:t>
            </a:r>
            <a:r>
              <a:rPr lang="en-US" altLang="en-GB">
                <a:latin typeface="Corbel" panose="020B0503020204020204" charset="0"/>
              </a:rPr>
              <a:t>.</a:t>
            </a:r>
            <a:endParaRPr lang="en-US" alt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US" alt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Corbel" panose="020B0503020204020204" charset="0"/>
              </a:rPr>
              <a:t>G</a:t>
            </a:r>
            <a:r>
              <a:rPr lang="en-GB">
                <a:latin typeface="Corbel" panose="020B0503020204020204" charset="0"/>
              </a:rPr>
              <a:t>óc nhìn thực tế ảo mới lạ và thú vị</a:t>
            </a:r>
            <a:r>
              <a:rPr lang="en-US" altLang="en-GB">
                <a:latin typeface="Corbel" panose="020B0503020204020204" charset="0"/>
              </a:rPr>
              <a:t>, h</a:t>
            </a:r>
            <a:r>
              <a:rPr lang="en-GB">
                <a:latin typeface="Corbel" panose="020B0503020204020204" charset="0"/>
              </a:rPr>
              <a:t>ỗ trợ tay cầm giúp người chơi điều khiển dễ dàng hơn</a:t>
            </a:r>
            <a:r>
              <a:rPr lang="en-US" altLang="en-GB">
                <a:latin typeface="Corbel" panose="020B0503020204020204" charset="0"/>
              </a:rPr>
              <a:t>.</a:t>
            </a:r>
            <a:endParaRPr lang="en-US" alt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GB">
              <a:latin typeface="Corbel" panose="020B0503020204020204" charset="0"/>
            </a:endParaRPr>
          </a:p>
        </p:txBody>
      </p:sp>
      <p:sp>
        <p:nvSpPr>
          <p:cNvPr id="530" name="Shape 530"/>
          <p:cNvSpPr txBox="1">
            <a:spLocks noGrp="1"/>
          </p:cNvSpPr>
          <p:nvPr/>
        </p:nvSpPr>
        <p:spPr>
          <a:xfrm>
            <a:off x="2358390" y="50165"/>
            <a:ext cx="4195445" cy="819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 panose="04070505030100020000"/>
              <a:buNone/>
              <a:defRPr sz="1800" b="1" i="0" u="none" strike="noStrike" cap="none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  <a:rtl val="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en-GB" sz="3600">
                <a:latin typeface="Corbel" panose="020B0503020204020204" charset="0"/>
              </a:rPr>
              <a:t>Giới thiệu đề tài</a:t>
            </a:r>
            <a:endParaRPr lang="en-US" altLang="en-GB" sz="3600">
              <a:latin typeface="Corbel" panose="020B0503020204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24130" y="953135"/>
            <a:ext cx="7529830" cy="38747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>
                <a:latin typeface="Corbel" panose="020B0503020204020204" charset="0"/>
              </a:rPr>
              <a:t>VR </a:t>
            </a:r>
            <a:r>
              <a:rPr lang="en-US" altLang="en-GB">
                <a:latin typeface="Corbel" panose="020B0503020204020204" charset="0"/>
              </a:rPr>
              <a:t>(virtual reality)</a:t>
            </a:r>
            <a:r>
              <a:rPr lang="en-GB">
                <a:latin typeface="Corbel" panose="020B0503020204020204" charset="0"/>
              </a:rPr>
              <a:t> </a:t>
            </a:r>
            <a:r>
              <a:rPr>
                <a:latin typeface="Corbel" panose="020B0503020204020204" charset="0"/>
              </a:rPr>
              <a:t>công nghệ giúp con người có thể “cảm nhận” không gian mô phỏng một cách chân thực hơn nhờ vào một loại kính nhìn 3 chiều ( kính thực tế ảo)</a:t>
            </a:r>
            <a:r>
              <a:rPr lang="en-US">
                <a:latin typeface="Corbel" panose="020B0503020204020204" charset="0"/>
              </a:rPr>
              <a:t>.</a:t>
            </a:r>
            <a:endParaRPr lang="en-US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US" alt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US" alt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GB">
              <a:latin typeface="Corbel" panose="020B0503020204020204" charset="0"/>
            </a:endParaRPr>
          </a:p>
        </p:txBody>
      </p:sp>
      <p:sp>
        <p:nvSpPr>
          <p:cNvPr id="530" name="Shape 530"/>
          <p:cNvSpPr txBox="1">
            <a:spLocks noGrp="1"/>
          </p:cNvSpPr>
          <p:nvPr/>
        </p:nvSpPr>
        <p:spPr>
          <a:xfrm>
            <a:off x="2693035" y="18415"/>
            <a:ext cx="4946015" cy="819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 panose="04070505030100020000"/>
              <a:buNone/>
              <a:defRPr sz="1800" b="1" i="0" u="none" strike="noStrike" cap="none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  <a:rtl val="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en-GB" sz="3600">
                <a:latin typeface="Corbel" panose="020B0503020204020204" charset="0"/>
              </a:rPr>
              <a:t>Tổng quan VR</a:t>
            </a:r>
            <a:endParaRPr lang="en-US" altLang="en-GB" sz="3600">
              <a:latin typeface="Corbel" panose="020B0503020204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480" y="2285365"/>
            <a:ext cx="4201795" cy="278066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109220" y="1153795"/>
            <a:ext cx="7529830" cy="36106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latin typeface="Corbel" panose="020B0503020204020204" charset="0"/>
              </a:rPr>
              <a:t>Kính thực tế ảo giá rẻ làm bằng bìa carton.</a:t>
            </a:r>
            <a:endParaRPr lang="en-US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latin typeface="Corbel" panose="020B0503020204020204" charset="0"/>
              </a:rPr>
              <a:t>Nhược điểm: chỉ có 1 nút điều khiển.</a:t>
            </a:r>
            <a:endParaRPr lang="en-US">
              <a:latin typeface="Corbel" panose="020B0503020204020204" charset="0"/>
            </a:endParaRPr>
          </a:p>
          <a:p>
            <a:pPr marL="228600" lvl="0" indent="0" rtl="0">
              <a:spcBef>
                <a:spcPts val="0"/>
              </a:spcBef>
              <a:buNone/>
            </a:pPr>
            <a:endParaRPr lang="en-US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US" alt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GB">
              <a:latin typeface="Corbel" panose="020B0503020204020204" charset="0"/>
            </a:endParaRPr>
          </a:p>
        </p:txBody>
      </p:sp>
      <p:sp>
        <p:nvSpPr>
          <p:cNvPr id="530" name="Shape 530"/>
          <p:cNvSpPr txBox="1">
            <a:spLocks noGrp="1"/>
          </p:cNvSpPr>
          <p:nvPr/>
        </p:nvSpPr>
        <p:spPr>
          <a:xfrm>
            <a:off x="2337435" y="71755"/>
            <a:ext cx="5696585" cy="819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 panose="04070505030100020000"/>
              <a:buNone/>
              <a:defRPr sz="1800" b="1" i="0" u="none" strike="noStrike" cap="none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  <a:rtl val="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en-GB" sz="3600">
                <a:latin typeface="Corbel" panose="020B0503020204020204" charset="0"/>
              </a:rPr>
              <a:t>Google cardboard</a:t>
            </a:r>
            <a:endParaRPr lang="en-US" altLang="en-GB" sz="3600">
              <a:latin typeface="Corbel" panose="020B0503020204020204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8480" y="2383155"/>
            <a:ext cx="4214495" cy="261366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109220" y="1153795"/>
            <a:ext cx="7529830" cy="36106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latin typeface="Corbel" panose="020B0503020204020204" charset="0"/>
              </a:rPr>
              <a:t>Sử dụng tay cầm kết nối qua bluetooth để điều khiển trong game.</a:t>
            </a:r>
            <a:endParaRPr lang="en-US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US" alt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GB">
              <a:latin typeface="Corbel" panose="020B0503020204020204" charset="0"/>
            </a:endParaRPr>
          </a:p>
        </p:txBody>
      </p:sp>
      <p:sp>
        <p:nvSpPr>
          <p:cNvPr id="530" name="Shape 530"/>
          <p:cNvSpPr txBox="1">
            <a:spLocks noGrp="1"/>
          </p:cNvSpPr>
          <p:nvPr/>
        </p:nvSpPr>
        <p:spPr>
          <a:xfrm>
            <a:off x="1965325" y="-26670"/>
            <a:ext cx="5771515" cy="819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 panose="04070505030100020000"/>
              <a:buNone/>
              <a:defRPr sz="1800" b="1" i="0" u="none" strike="noStrike" cap="none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  <a:rtl val="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en-GB" sz="3600">
                <a:latin typeface="Corbel" panose="020B0503020204020204" charset="0"/>
              </a:rPr>
              <a:t>Điều khiển trong game</a:t>
            </a:r>
            <a:endParaRPr lang="en-US" altLang="en-GB" sz="3600">
              <a:latin typeface="Corbel" panose="020B0503020204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0135" y="1991995"/>
            <a:ext cx="3820160" cy="28651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8425" y="880745"/>
            <a:ext cx="7529830" cy="36106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endParaRPr 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Corbel" panose="020B0503020204020204" charset="0"/>
              </a:rPr>
              <a:t>X</a:t>
            </a:r>
            <a:r>
              <a:rPr lang="en-GB">
                <a:latin typeface="Corbel" panose="020B0503020204020204" charset="0"/>
              </a:rPr>
              <a:t>ây dựng và phát triển trên nền tảng Unity 3D kết hợp với Google VR SDK. </a:t>
            </a:r>
            <a:endParaRPr lang="en-US" altLang="en-GB">
              <a:latin typeface="Corbel" panose="020B0503020204020204" charset="0"/>
            </a:endParaRPr>
          </a:p>
        </p:txBody>
      </p:sp>
      <p:sp>
        <p:nvSpPr>
          <p:cNvPr id="530" name="Shape 530"/>
          <p:cNvSpPr txBox="1">
            <a:spLocks noGrp="1"/>
          </p:cNvSpPr>
          <p:nvPr/>
        </p:nvSpPr>
        <p:spPr>
          <a:xfrm>
            <a:off x="2591435" y="60960"/>
            <a:ext cx="4195445" cy="819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 panose="04070505030100020000"/>
              <a:buNone/>
              <a:defRPr sz="1800" b="1" i="0" u="none" strike="noStrike" cap="none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  <a:rtl val="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en-GB" sz="3600">
                <a:latin typeface="Corbel" panose="020B0503020204020204" charset="0"/>
              </a:rPr>
              <a:t>Công nghệ</a:t>
            </a:r>
            <a:endParaRPr lang="en-US" altLang="en-GB" sz="3600">
              <a:latin typeface="Corbel" panose="020B0503020204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2557145"/>
            <a:ext cx="3439160" cy="1934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20" y="2557145"/>
            <a:ext cx="3439795" cy="19342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hape 530"/>
          <p:cNvSpPr txBox="1">
            <a:spLocks noGrp="1"/>
          </p:cNvSpPr>
          <p:nvPr/>
        </p:nvSpPr>
        <p:spPr>
          <a:xfrm>
            <a:off x="3867150" y="3183255"/>
            <a:ext cx="598170" cy="68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 panose="04070505030100020000"/>
              <a:buNone/>
              <a:defRPr sz="1800" b="1" i="0" u="none" strike="noStrike" cap="none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  <a:rtl val="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en-GB" sz="5400">
                <a:latin typeface="Corbel" panose="020B0503020204020204" charset="0"/>
              </a:rPr>
              <a:t>+</a:t>
            </a:r>
            <a:endParaRPr lang="en-US" altLang="en-GB" sz="5400">
              <a:latin typeface="Corbel" panose="020B0503020204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8425" y="682625"/>
            <a:ext cx="4217035" cy="42983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endParaRPr 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Corbel" panose="020B0503020204020204" charset="0"/>
              </a:rPr>
              <a:t>Tìm đường đi:</a:t>
            </a:r>
            <a:endParaRPr lang="en-US" altLang="en-GB">
              <a:latin typeface="Corbel" panose="020B0503020204020204" charset="0"/>
            </a:endParaRPr>
          </a:p>
          <a:p>
            <a:pPr marL="228600" lvl="0" indent="0" rtl="0">
              <a:spcBef>
                <a:spcPts val="0"/>
              </a:spcBef>
              <a:buNone/>
            </a:pPr>
            <a:r>
              <a:rPr lang="en-GB" sz="2000">
                <a:latin typeface="Corbel" panose="020B0503020204020204" charset="0"/>
              </a:rPr>
              <a:t>Navigation and Pathfinding</a:t>
            </a:r>
            <a:endParaRPr lang="en-GB" sz="2000">
              <a:latin typeface="Corbel" panose="020B0503020204020204" charset="0"/>
            </a:endParaRPr>
          </a:p>
          <a:p>
            <a:pPr marL="228600" lvl="0" indent="0" rtl="0">
              <a:spcBef>
                <a:spcPts val="0"/>
              </a:spcBef>
              <a:buNone/>
            </a:pPr>
            <a:endParaRPr lang="en-GB" sz="2000">
              <a:latin typeface="Corbel" panose="020B0503020204020204" charset="0"/>
            </a:endParaRPr>
          </a:p>
          <a:p>
            <a:pPr marL="228600" lvl="0" indent="0" rtl="0">
              <a:spcBef>
                <a:spcPts val="0"/>
              </a:spcBef>
              <a:buNone/>
            </a:pPr>
            <a:endParaRPr lang="en-US" altLang="en-GB">
              <a:latin typeface="Corbel" panose="020B0503020204020204" charset="0"/>
            </a:endParaRPr>
          </a:p>
        </p:txBody>
      </p:sp>
      <p:sp>
        <p:nvSpPr>
          <p:cNvPr id="530" name="Shape 530"/>
          <p:cNvSpPr txBox="1">
            <a:spLocks noGrp="1"/>
          </p:cNvSpPr>
          <p:nvPr/>
        </p:nvSpPr>
        <p:spPr>
          <a:xfrm>
            <a:off x="1034415" y="60960"/>
            <a:ext cx="6844030" cy="819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 panose="04070505030100020000"/>
              <a:buNone/>
              <a:defRPr sz="1800" b="1" i="0" u="none" strike="noStrike" cap="none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  <a:rtl val="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en-GB" sz="3600">
                <a:latin typeface="Corbel" panose="020B0503020204020204" charset="0"/>
              </a:rPr>
              <a:t>Kỹ thuật áp dụng trong game</a:t>
            </a:r>
            <a:endParaRPr lang="en-US" altLang="en-GB" sz="3600">
              <a:latin typeface="Corbel" panose="020B0503020204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055" y="1152525"/>
            <a:ext cx="5486400" cy="382841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8425" y="626110"/>
            <a:ext cx="7529830" cy="38652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endParaRPr 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Corbel" panose="020B0503020204020204" charset="0"/>
              </a:rPr>
              <a:t>Raycast:</a:t>
            </a:r>
            <a:endParaRPr lang="en-GB">
              <a:latin typeface="Corbel" panose="020B0503020204020204" charset="0"/>
            </a:endParaRPr>
          </a:p>
          <a:p>
            <a:pPr marL="228600" lvl="0" indent="0" rtl="0">
              <a:spcBef>
                <a:spcPts val="0"/>
              </a:spcBef>
              <a:buNone/>
            </a:pPr>
            <a:endParaRPr lang="en-GB">
              <a:latin typeface="Corbel" panose="020B0503020204020204" charset="0"/>
            </a:endParaRPr>
          </a:p>
          <a:p>
            <a:pPr marL="457200" lvl="0" indent="-228600" rtl="0">
              <a:spcBef>
                <a:spcPts val="0"/>
              </a:spcBef>
            </a:pPr>
            <a:endParaRPr lang="en-US" altLang="en-GB">
              <a:latin typeface="Corbel" panose="020B0503020204020204" charset="0"/>
            </a:endParaRPr>
          </a:p>
        </p:txBody>
      </p:sp>
      <p:sp>
        <p:nvSpPr>
          <p:cNvPr id="530" name="Shape 530"/>
          <p:cNvSpPr txBox="1">
            <a:spLocks noGrp="1"/>
          </p:cNvSpPr>
          <p:nvPr/>
        </p:nvSpPr>
        <p:spPr>
          <a:xfrm>
            <a:off x="1034415" y="60960"/>
            <a:ext cx="6844030" cy="819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 panose="04070505030100020000"/>
              <a:buNone/>
              <a:defRPr sz="1800" b="1" i="0" u="none" strike="noStrike" cap="none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  <a:rtl val="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 panose="04070505030100020000"/>
              <a:buNone/>
              <a:defRPr sz="1800" b="1">
                <a:solidFill>
                  <a:srgbClr val="3C78D8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en-GB" sz="3600">
                <a:latin typeface="Corbel" panose="020B0503020204020204" charset="0"/>
              </a:rPr>
              <a:t>Kỹ thuật áp dụng trong game</a:t>
            </a:r>
            <a:endParaRPr lang="en-US" altLang="en-GB" sz="3600">
              <a:latin typeface="Corbel" panose="020B0503020204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210" y="1502410"/>
            <a:ext cx="5276215" cy="27997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WPS Presentation</Application>
  <PresentationFormat>On-screen Show (16:9)</PresentationFormat>
  <Paragraphs>107</Paragraphs>
  <Slides>16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Arial</vt:lpstr>
      <vt:lpstr>Sniglet</vt:lpstr>
      <vt:lpstr>Dosis</vt:lpstr>
      <vt:lpstr>Corbel</vt:lpstr>
      <vt:lpstr>Times New Roman</vt:lpstr>
      <vt:lpstr>Wingdings</vt:lpstr>
      <vt:lpstr>Microsoft YaHei</vt:lpstr>
      <vt:lpstr/>
      <vt:lpstr>Arial Unicode MS</vt:lpstr>
      <vt:lpstr>Segoe Print</vt:lpstr>
      <vt:lpstr>Friar template</vt:lpstr>
      <vt:lpstr>PowerPoint 演示文稿</vt:lpstr>
      <vt:lpstr>Nội dung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Bản đồ sử dụng trong game</vt:lpstr>
      <vt:lpstr>PowerPoint 演示文稿</vt:lpstr>
      <vt:lpstr>PowerPoint 演示文稿</vt:lpstr>
      <vt:lpstr>Kết quả đạt được</vt:lpstr>
      <vt:lpstr>Hướng phát triển</vt:lpstr>
      <vt:lpstr>Demo</vt:lpstr>
      <vt:lpstr>Cám ơn thầy cô và các bạn đã lắng nghe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MẪU SLIDE POWERPOINT ĐẸP</dc:title>
  <dc:creator/>
  <cp:lastModifiedBy>Chuongit</cp:lastModifiedBy>
  <cp:revision>167</cp:revision>
  <dcterms:created xsi:type="dcterms:W3CDTF">2018-01-04T06:15:00Z</dcterms:created>
  <dcterms:modified xsi:type="dcterms:W3CDTF">2018-01-26T17:59:47Z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