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1"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 Van Quang (PID.SKU)" initials="HVQ(" lastIdx="1" clrIdx="0">
    <p:extLst>
      <p:ext uri="{19B8F6BF-5375-455C-9EA6-DF929625EA0E}">
        <p15:presenceInfo xmlns:p15="http://schemas.microsoft.com/office/powerpoint/2012/main" userId="S-1-5-21-4040715511-3316502147-1216564359-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2T04:37:37.682"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2T04:37:37.682" idx="1">
    <p:pos x="10" y="1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10-02T04:37:37.682" idx="1">
    <p:pos x="10" y="10"/>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10-02T04:37:37.682"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4336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3719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870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46792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7093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54960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1350210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5589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972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3833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264840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3282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8259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3709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339894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21583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608583537"/>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elZynnUM0OyTDAVlVNSw91IesGX6MH6Uvp9h0k-TNugCOIp3wqHz_vXONGAiOYdqzpRnJlquCpJlu44I4Qm8mIAeKM-2E5zTUaKd4Qa2TvpEwgQVl_XrlV2lkcZ5BPeqBRvo5m-CSa0=s0">
            <a:extLst>
              <a:ext uri="{FF2B5EF4-FFF2-40B4-BE49-F238E27FC236}">
                <a16:creationId xmlns:a16="http://schemas.microsoft.com/office/drawing/2014/main" id="{1CF9A0CB-F689-4DAF-8888-4391CEB3E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970E15F-FA87-420C-80E2-356513976903}"/>
              </a:ext>
            </a:extLst>
          </p:cNvPr>
          <p:cNvPicPr>
            <a:picLocks noChangeAspect="1"/>
          </p:cNvPicPr>
          <p:nvPr/>
        </p:nvPicPr>
        <p:blipFill>
          <a:blip r:embed="rId3"/>
          <a:stretch>
            <a:fillRect/>
          </a:stretch>
        </p:blipFill>
        <p:spPr>
          <a:xfrm>
            <a:off x="6233035" y="3978261"/>
            <a:ext cx="5800725" cy="714375"/>
          </a:xfrm>
          <a:prstGeom prst="rect">
            <a:avLst/>
          </a:prstGeom>
        </p:spPr>
      </p:pic>
    </p:spTree>
    <p:extLst>
      <p:ext uri="{BB962C8B-B14F-4D97-AF65-F5344CB8AC3E}">
        <p14:creationId xmlns:p14="http://schemas.microsoft.com/office/powerpoint/2010/main" val="3774572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pic>
        <p:nvPicPr>
          <p:cNvPr id="2" name="Picture 1">
            <a:extLst>
              <a:ext uri="{FF2B5EF4-FFF2-40B4-BE49-F238E27FC236}">
                <a16:creationId xmlns:a16="http://schemas.microsoft.com/office/drawing/2014/main" id="{58C4BA9E-D425-433F-B5D7-7E2D0A48EB2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6514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pic>
        <p:nvPicPr>
          <p:cNvPr id="3" name="Picture 2">
            <a:extLst>
              <a:ext uri="{FF2B5EF4-FFF2-40B4-BE49-F238E27FC236}">
                <a16:creationId xmlns:a16="http://schemas.microsoft.com/office/drawing/2014/main" id="{70EF678C-D556-4EF5-9A2E-C78B1B92B22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176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pic>
        <p:nvPicPr>
          <p:cNvPr id="6" name="Picture 5">
            <a:extLst>
              <a:ext uri="{FF2B5EF4-FFF2-40B4-BE49-F238E27FC236}">
                <a16:creationId xmlns:a16="http://schemas.microsoft.com/office/drawing/2014/main" id="{6C2A085F-A944-4A60-B3D7-9CC89C0A63D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9383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pic>
        <p:nvPicPr>
          <p:cNvPr id="4" name="Picture 3">
            <a:extLst>
              <a:ext uri="{FF2B5EF4-FFF2-40B4-BE49-F238E27FC236}">
                <a16:creationId xmlns:a16="http://schemas.microsoft.com/office/drawing/2014/main" id="{D54B3DB5-59B1-4B7C-BC5A-DA20AE6F193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782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pic>
        <p:nvPicPr>
          <p:cNvPr id="2" name="Picture 1">
            <a:extLst>
              <a:ext uri="{FF2B5EF4-FFF2-40B4-BE49-F238E27FC236}">
                <a16:creationId xmlns:a16="http://schemas.microsoft.com/office/drawing/2014/main" id="{041E632C-6561-4EF8-86EC-B6D2BDA2BBF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308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9078C6-D5A1-4382-B7E4-95468C13A368}"/>
              </a:ext>
            </a:extLst>
          </p:cNvPr>
          <p:cNvSpPr/>
          <p:nvPr/>
        </p:nvSpPr>
        <p:spPr>
          <a:xfrm>
            <a:off x="4101974" y="691763"/>
            <a:ext cx="3579412" cy="523220"/>
          </a:xfrm>
          <a:prstGeom prst="rect">
            <a:avLst/>
          </a:prstGeom>
        </p:spPr>
        <p:txBody>
          <a:bodyPr wrap="square">
            <a:spAutoFit/>
          </a:bodyPr>
          <a:lstStyle/>
          <a:p>
            <a:pPr algn="ctr"/>
            <a:r>
              <a:rPr lang="en-US" sz="2800" b="1">
                <a:solidFill>
                  <a:srgbClr val="0070C0"/>
                </a:solidFill>
                <a:latin typeface="Arial" panose="020B0604020202020204" pitchFamily="34" charset="0"/>
              </a:rPr>
              <a:t>Nội Dung Chính</a:t>
            </a:r>
            <a:endParaRPr lang="en-US" sz="2800" b="1">
              <a:solidFill>
                <a:srgbClr val="0070C0"/>
              </a:solidFill>
            </a:endParaRPr>
          </a:p>
        </p:txBody>
      </p:sp>
      <p:sp>
        <p:nvSpPr>
          <p:cNvPr id="3" name="Rectangle 2">
            <a:extLst>
              <a:ext uri="{FF2B5EF4-FFF2-40B4-BE49-F238E27FC236}">
                <a16:creationId xmlns:a16="http://schemas.microsoft.com/office/drawing/2014/main" id="{7720F1D7-7FDB-4C72-B080-10F4BAF8F8F8}"/>
              </a:ext>
            </a:extLst>
          </p:cNvPr>
          <p:cNvSpPr/>
          <p:nvPr/>
        </p:nvSpPr>
        <p:spPr>
          <a:xfrm>
            <a:off x="2815055" y="1705451"/>
            <a:ext cx="7034253" cy="3447098"/>
          </a:xfrm>
          <a:prstGeom prst="rect">
            <a:avLst/>
          </a:prstGeom>
        </p:spPr>
        <p:txBody>
          <a:bodyPr wrap="square">
            <a:spAutoFit/>
          </a:bodyPr>
          <a:lstStyle/>
          <a:p>
            <a:r>
              <a:rPr lang="en-US" sz="2000">
                <a:latin typeface="Arial" panose="020B0604020202020204" pitchFamily="34" charset="0"/>
                <a:cs typeface="Arial" panose="020B0604020202020204" pitchFamily="34" charset="0"/>
              </a:rPr>
              <a:t>I.   Google Map API</a:t>
            </a:r>
          </a:p>
          <a:p>
            <a:pPr indent="457200"/>
            <a:r>
              <a:rPr lang="en-US" sz="2000">
                <a:latin typeface="Arial" panose="020B0604020202020204" pitchFamily="34" charset="0"/>
                <a:cs typeface="Arial" panose="020B0604020202020204" pitchFamily="34" charset="0"/>
              </a:rPr>
              <a:t> 1.1. Google Map API </a:t>
            </a:r>
            <a:r>
              <a:rPr lang="en-US" sz="2000" err="1">
                <a:latin typeface="Arial" panose="020B0604020202020204" pitchFamily="34" charset="0"/>
                <a:cs typeface="Arial" panose="020B0604020202020204" pitchFamily="34" charset="0"/>
              </a:rPr>
              <a:t>là</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gì</a:t>
            </a:r>
            <a:r>
              <a:rPr lang="en-US" sz="2000">
                <a:latin typeface="Arial" panose="020B0604020202020204" pitchFamily="34" charset="0"/>
                <a:cs typeface="Arial" panose="020B0604020202020204" pitchFamily="34" charset="0"/>
              </a:rPr>
              <a:t>?</a:t>
            </a:r>
          </a:p>
          <a:p>
            <a:pPr marL="457200"/>
            <a:r>
              <a:rPr lang="en-US" sz="2000">
                <a:latin typeface="Arial" panose="020B0604020202020204" pitchFamily="34" charset="0"/>
                <a:cs typeface="Arial" panose="020B0604020202020204" pitchFamily="34" charset="0"/>
              </a:rPr>
              <a:t> 1.2. </a:t>
            </a:r>
            <a:r>
              <a:rPr lang="en-US" sz="2000" err="1">
                <a:latin typeface="Arial" panose="020B0604020202020204" pitchFamily="34" charset="0"/>
                <a:cs typeface="Arial" panose="020B0604020202020204" pitchFamily="34" charset="0"/>
              </a:rPr>
              <a:t>Một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số</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ứng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dụng</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của</a:t>
            </a:r>
            <a:r>
              <a:rPr lang="en-US" sz="2000">
                <a:latin typeface="Arial" panose="020B0604020202020204" pitchFamily="34" charset="0"/>
                <a:cs typeface="Arial" panose="020B0604020202020204" pitchFamily="34" charset="0"/>
              </a:rPr>
              <a:t> Google Map API.</a:t>
            </a:r>
          </a:p>
          <a:p>
            <a:pPr marL="457200"/>
            <a:r>
              <a:rPr lang="en-US" sz="2000">
                <a:latin typeface="Arial" panose="020B0604020202020204" pitchFamily="34" charset="0"/>
                <a:cs typeface="Arial" panose="020B0604020202020204" pitchFamily="34" charset="0"/>
              </a:rPr>
              <a:t> 1.3. </a:t>
            </a:r>
            <a:r>
              <a:rPr lang="en-US" sz="2000" err="1">
                <a:latin typeface="Arial" panose="020B0604020202020204" pitchFamily="34" charset="0"/>
                <a:cs typeface="Arial" panose="020B0604020202020204" pitchFamily="34" charset="0"/>
              </a:rPr>
              <a:t>Tạo</a:t>
            </a:r>
            <a:r>
              <a:rPr lang="en-US" sz="2000">
                <a:latin typeface="Arial" panose="020B0604020202020204" pitchFamily="34" charset="0"/>
                <a:cs typeface="Arial" panose="020B0604020202020204" pitchFamily="34" charset="0"/>
              </a:rPr>
              <a:t> 1 API Key</a:t>
            </a:r>
          </a:p>
          <a:p>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II.  Google Map API For Android</a:t>
            </a:r>
          </a:p>
          <a:p>
            <a:r>
              <a:rPr lang="en-US" sz="2000">
                <a:latin typeface="Arial" panose="020B0604020202020204" pitchFamily="34" charset="0"/>
                <a:cs typeface="Arial" panose="020B0604020202020204" pitchFamily="34" charset="0"/>
              </a:rPr>
              <a:t>	 2.1. </a:t>
            </a:r>
            <a:r>
              <a:rPr lang="en-US" sz="2000" err="1">
                <a:latin typeface="Arial" panose="020B0604020202020204" pitchFamily="34" charset="0"/>
                <a:cs typeface="Arial" panose="020B0604020202020204" pitchFamily="34" charset="0"/>
              </a:rPr>
              <a:t>Các</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tính</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năng</a:t>
            </a:r>
            <a:r>
              <a:rPr lang="en-US" sz="2000">
                <a:latin typeface="Arial" panose="020B0604020202020204" pitchFamily="34" charset="0"/>
                <a:cs typeface="Arial" panose="020B0604020202020204" pitchFamily="34" charset="0"/>
              </a:rPr>
              <a:t> Google Map API trên Android.</a:t>
            </a:r>
          </a:p>
          <a:p>
            <a:r>
              <a:rPr lang="en-US" sz="2000">
                <a:latin typeface="Arial" panose="020B0604020202020204" pitchFamily="34" charset="0"/>
                <a:cs typeface="Arial" panose="020B0604020202020204" pitchFamily="34" charset="0"/>
              </a:rPr>
              <a:t>	 2.2. Cách thiết lập Google Map trong ứng dụng Android.</a:t>
            </a:r>
          </a:p>
          <a:p>
            <a:endParaRPr lang="en-US" sz="200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III. Project Demo</a:t>
            </a:r>
            <a:br>
              <a:rPr lang="en-US" b="1">
                <a:latin typeface="Arial" panose="020B0604020202020204" pitchFamily="34" charset="0"/>
                <a:cs typeface="Arial" panose="020B0604020202020204" pitchFamily="34" charset="0"/>
              </a:rPr>
            </a:br>
            <a:endParaRPr lang="en-US" b="1">
              <a:latin typeface="Arial" panose="020B0604020202020204" pitchFamily="34" charset="0"/>
              <a:cs typeface="Arial" panose="020B0604020202020204" pitchFamily="34" charset="0"/>
            </a:endParaRPr>
          </a:p>
        </p:txBody>
      </p:sp>
      <p:pic>
        <p:nvPicPr>
          <p:cNvPr id="2052" name="Picture 4" descr="Ý nghĩa thiết kế logo hệ điều hành Android">
            <a:extLst>
              <a:ext uri="{FF2B5EF4-FFF2-40B4-BE49-F238E27FC236}">
                <a16:creationId xmlns:a16="http://schemas.microsoft.com/office/drawing/2014/main" id="{1A81DE57-4F3E-4769-81DE-E05DECFB0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7550" y="5543550"/>
            <a:ext cx="13144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le:Google Maps Logo.svg - Wikimedia Commons">
            <a:extLst>
              <a:ext uri="{FF2B5EF4-FFF2-40B4-BE49-F238E27FC236}">
                <a16:creationId xmlns:a16="http://schemas.microsoft.com/office/drawing/2014/main" id="{A2A2E658-0802-49FE-A5B3-E3DD0557B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190" y="6029713"/>
            <a:ext cx="1822237" cy="3498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Đại học FPT - Tổ chức Giáo dục FPT">
            <a:extLst>
              <a:ext uri="{FF2B5EF4-FFF2-40B4-BE49-F238E27FC236}">
                <a16:creationId xmlns:a16="http://schemas.microsoft.com/office/drawing/2014/main" id="{4F16F791-956E-4438-A6AB-B8B036846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5820" y="0"/>
            <a:ext cx="2026179" cy="60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13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9078C6-D5A1-4382-B7E4-95468C13A368}"/>
              </a:ext>
            </a:extLst>
          </p:cNvPr>
          <p:cNvSpPr/>
          <p:nvPr/>
        </p:nvSpPr>
        <p:spPr>
          <a:xfrm>
            <a:off x="3344187" y="676477"/>
            <a:ext cx="4177747" cy="400110"/>
          </a:xfrm>
          <a:prstGeom prst="rect">
            <a:avLst/>
          </a:prstGeom>
        </p:spPr>
        <p:txBody>
          <a:bodyPr wrap="square">
            <a:spAutoFit/>
          </a:bodyPr>
          <a:lstStyle/>
          <a:p>
            <a:pPr algn="ctr"/>
            <a:r>
              <a:rPr lang="en-US" sz="2000" b="1">
                <a:solidFill>
                  <a:srgbClr val="0070C0"/>
                </a:solidFill>
                <a:latin typeface="Arial" panose="020B0604020202020204" pitchFamily="34" charset="0"/>
              </a:rPr>
              <a:t>Google Map API là gì?</a:t>
            </a:r>
            <a:endParaRPr lang="en-US" sz="2000"/>
          </a:p>
        </p:txBody>
      </p:sp>
      <p:sp>
        <p:nvSpPr>
          <p:cNvPr id="15" name="Rectangle 14">
            <a:extLst>
              <a:ext uri="{FF2B5EF4-FFF2-40B4-BE49-F238E27FC236}">
                <a16:creationId xmlns:a16="http://schemas.microsoft.com/office/drawing/2014/main" id="{8BE10BA0-2030-44F2-95F9-1DC2AC134146}"/>
              </a:ext>
            </a:extLst>
          </p:cNvPr>
          <p:cNvSpPr/>
          <p:nvPr/>
        </p:nvSpPr>
        <p:spPr>
          <a:xfrm>
            <a:off x="2457615" y="1715243"/>
            <a:ext cx="6302734" cy="646331"/>
          </a:xfrm>
          <a:prstGeom prst="rect">
            <a:avLst/>
          </a:prstGeom>
        </p:spPr>
        <p:txBody>
          <a:bodyPr wrap="square">
            <a:spAutoFit/>
          </a:bodyPr>
          <a:lstStyle/>
          <a:p>
            <a:br>
              <a:rPr lang="en-US"/>
            </a:br>
            <a:endParaRPr lang="en-US"/>
          </a:p>
        </p:txBody>
      </p:sp>
      <p:sp>
        <p:nvSpPr>
          <p:cNvPr id="18" name="Rectangle 17">
            <a:extLst>
              <a:ext uri="{FF2B5EF4-FFF2-40B4-BE49-F238E27FC236}">
                <a16:creationId xmlns:a16="http://schemas.microsoft.com/office/drawing/2014/main" id="{4E8FC1BD-37C2-4DB5-846D-1AF0BE4B3E13}"/>
              </a:ext>
            </a:extLst>
          </p:cNvPr>
          <p:cNvSpPr/>
          <p:nvPr/>
        </p:nvSpPr>
        <p:spPr>
          <a:xfrm>
            <a:off x="2038183" y="1862342"/>
            <a:ext cx="6930887" cy="3044167"/>
          </a:xfrm>
          <a:prstGeom prst="rect">
            <a:avLst/>
          </a:prstGeom>
        </p:spPr>
        <p:txBody>
          <a:bodyPr wrap="square">
            <a:spAutoFit/>
          </a:bodyPr>
          <a:lstStyle/>
          <a:p>
            <a:pPr marL="342900" lvl="0" indent="-342900">
              <a:lnSpc>
                <a:spcPct val="135000"/>
              </a:lnSpc>
              <a:spcBef>
                <a:spcPts val="1800"/>
              </a:spcBef>
              <a:buSzPts val="1000"/>
              <a:buFont typeface="Symbol" panose="05050102010706020507" pitchFamily="18" charset="2"/>
              <a:buChar char=""/>
              <a:tabLst>
                <a:tab pos="457200" algn="l"/>
              </a:tabLst>
            </a:pPr>
            <a:r>
              <a:rPr lang="en-US" spc="-5">
                <a:solidFill>
                  <a:srgbClr val="1B1B1B"/>
                </a:solidFill>
                <a:latin typeface="Segoe UI" panose="020B0502040204020203" pitchFamily="34" charset="0"/>
                <a:ea typeface="Times New Roman" panose="02020603050405020304" pitchFamily="18" charset="0"/>
                <a:cs typeface="Times New Roman" panose="02020603050405020304" pitchFamily="18" charset="0"/>
              </a:rPr>
              <a:t>Google Map là một dịch vụ ứng dụng vào công nghệ bản đồ trực tuyến trên web miễn phí được cung cấp bởi Google, hỗ trợ nhiều dịch vụ khác của Google đặc biệt là dò đường và chỉ đường; hiển thị bản đồ đường sá, các tuyến đường tối ưu cho từng loại phương tiện, cách bắt xe và chuyển tuyến cho các loại phương tiện công cộng (xe bus, xe khách ...), và những địa điểm (kinh doanh, trường học, bệnh viện, cây ATM...) trong khu vực cũng như khắp nơi trên thế giới.</a:t>
            </a:r>
            <a:endParaRPr lang="en-US">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4" descr="Ý nghĩa thiết kế logo hệ điều hành Android">
            <a:extLst>
              <a:ext uri="{FF2B5EF4-FFF2-40B4-BE49-F238E27FC236}">
                <a16:creationId xmlns:a16="http://schemas.microsoft.com/office/drawing/2014/main" id="{616398B6-DD11-4D91-BB80-E114B5064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7550" y="5543550"/>
            <a:ext cx="13144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File:Google Maps Logo.svg - Wikimedia Commons">
            <a:extLst>
              <a:ext uri="{FF2B5EF4-FFF2-40B4-BE49-F238E27FC236}">
                <a16:creationId xmlns:a16="http://schemas.microsoft.com/office/drawing/2014/main" id="{A0CD0396-36F4-45E8-B5A2-AEFB28BE9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190" y="6029713"/>
            <a:ext cx="1822237" cy="3498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Đại học FPT - Tổ chức Giáo dục FPT">
            <a:extLst>
              <a:ext uri="{FF2B5EF4-FFF2-40B4-BE49-F238E27FC236}">
                <a16:creationId xmlns:a16="http://schemas.microsoft.com/office/drawing/2014/main" id="{9B3EF98B-A070-4B35-B854-E97196FA9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5820" y="0"/>
            <a:ext cx="2026179" cy="60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9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9078C6-D5A1-4382-B7E4-95468C13A368}"/>
              </a:ext>
            </a:extLst>
          </p:cNvPr>
          <p:cNvSpPr/>
          <p:nvPr/>
        </p:nvSpPr>
        <p:spPr>
          <a:xfrm>
            <a:off x="2964511" y="756663"/>
            <a:ext cx="5108050" cy="400110"/>
          </a:xfrm>
          <a:prstGeom prst="rect">
            <a:avLst/>
          </a:prstGeom>
        </p:spPr>
        <p:txBody>
          <a:bodyPr wrap="square">
            <a:spAutoFit/>
          </a:bodyPr>
          <a:lstStyle/>
          <a:p>
            <a:pPr algn="ctr"/>
            <a:r>
              <a:rPr lang="en-US" sz="2000" b="1">
                <a:solidFill>
                  <a:srgbClr val="0070C0"/>
                </a:solidFill>
                <a:latin typeface="Arial" panose="020B0604020202020204" pitchFamily="34" charset="0"/>
              </a:rPr>
              <a:t>Một số ứng dụng của Google Map API</a:t>
            </a:r>
          </a:p>
        </p:txBody>
      </p:sp>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sp>
        <p:nvSpPr>
          <p:cNvPr id="3" name="Rectangle 2">
            <a:extLst>
              <a:ext uri="{FF2B5EF4-FFF2-40B4-BE49-F238E27FC236}">
                <a16:creationId xmlns:a16="http://schemas.microsoft.com/office/drawing/2014/main" id="{6196E2F0-1453-4677-829A-4E4781E71C41}"/>
              </a:ext>
            </a:extLst>
          </p:cNvPr>
          <p:cNvSpPr/>
          <p:nvPr/>
        </p:nvSpPr>
        <p:spPr>
          <a:xfrm>
            <a:off x="1943731" y="1840071"/>
            <a:ext cx="7568980" cy="3177858"/>
          </a:xfrm>
          <a:prstGeom prst="rect">
            <a:avLst/>
          </a:prstGeom>
        </p:spPr>
        <p:txBody>
          <a:bodyPr wrap="square">
            <a:spAutoFit/>
          </a:bodyPr>
          <a:lstStyle/>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sz="160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Đánh dấu các địa điểm trên bản đồ kèm theo thông tin cho địa điểm đó : khu vui chơi giải trí, nhà hàng khách sạn, cây ATM, bệnh viện, trường học,… bất cứ địa điểm nào bạn muốn</a:t>
            </a:r>
            <a:endParaRPr lang="en-US" sz="1600">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sz="160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Chỉ dẫn đường đến các địa điểm cần tìm(đường tối ưu và nhiều option khác),chỉ dẫn đường giao thông công cộng, có thể là các địa điểm cung cấp như trên. Ở đây sử dụng các service google cung cấp.</a:t>
            </a:r>
            <a:endParaRPr lang="en-US" sz="1600">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sz="160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Khoanh vùng khu vực: các trung tâm kinh tế, khu đô thị, khu ô nhiễm…</a:t>
            </a:r>
            <a:endParaRPr lang="en-US" sz="1600">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sz="1600">
                <a:solidFill>
                  <a:srgbClr val="1B1B1B"/>
                </a:solidFill>
                <a:latin typeface="Segoe UI" panose="020B0502040204020203" pitchFamily="34" charset="0"/>
                <a:ea typeface="Times New Roman" panose="02020603050405020304" pitchFamily="18" charset="0"/>
                <a:cs typeface="Times New Roman" panose="02020603050405020304" pitchFamily="18" charset="0"/>
              </a:rPr>
              <a:t>Tình trạng giao thông các khu vực… từ đó đưa ra các giải pháp…</a:t>
            </a:r>
            <a:endParaRPr lang="en-US" sz="1600">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4" descr="Ý nghĩa thiết kế logo hệ điều hành Android">
            <a:extLst>
              <a:ext uri="{FF2B5EF4-FFF2-40B4-BE49-F238E27FC236}">
                <a16:creationId xmlns:a16="http://schemas.microsoft.com/office/drawing/2014/main" id="{9ADF4910-50FE-4092-9D7C-7CCE5C2EF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7550" y="5543550"/>
            <a:ext cx="13144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File:Google Maps Logo.svg - Wikimedia Commons">
            <a:extLst>
              <a:ext uri="{FF2B5EF4-FFF2-40B4-BE49-F238E27FC236}">
                <a16:creationId xmlns:a16="http://schemas.microsoft.com/office/drawing/2014/main" id="{2396DC03-DA92-4BD9-8DE4-07AAFED22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190" y="6029713"/>
            <a:ext cx="1822237" cy="3498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Đại học FPT - Tổ chức Giáo dục FPT">
            <a:extLst>
              <a:ext uri="{FF2B5EF4-FFF2-40B4-BE49-F238E27FC236}">
                <a16:creationId xmlns:a16="http://schemas.microsoft.com/office/drawing/2014/main" id="{D2A04EBC-11DD-4234-B353-9FCC05477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5820" y="0"/>
            <a:ext cx="2026179" cy="60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75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9078C6-D5A1-4382-B7E4-95468C13A368}"/>
              </a:ext>
            </a:extLst>
          </p:cNvPr>
          <p:cNvSpPr/>
          <p:nvPr/>
        </p:nvSpPr>
        <p:spPr>
          <a:xfrm>
            <a:off x="3344187" y="676476"/>
            <a:ext cx="4177747" cy="400110"/>
          </a:xfrm>
          <a:prstGeom prst="rect">
            <a:avLst/>
          </a:prstGeom>
        </p:spPr>
        <p:txBody>
          <a:bodyPr wrap="square">
            <a:spAutoFit/>
          </a:bodyPr>
          <a:lstStyle/>
          <a:p>
            <a:pPr algn="ctr"/>
            <a:r>
              <a:rPr lang="en-US" sz="2000" b="1">
                <a:solidFill>
                  <a:srgbClr val="0070C0"/>
                </a:solidFill>
                <a:latin typeface="Arial" panose="020B0604020202020204" pitchFamily="34" charset="0"/>
              </a:rPr>
              <a:t>Tạo 1 API Key</a:t>
            </a:r>
          </a:p>
        </p:txBody>
      </p:sp>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pic>
        <p:nvPicPr>
          <p:cNvPr id="7" name="Picture 4" descr="Ý nghĩa thiết kế logo hệ điều hành Android">
            <a:extLst>
              <a:ext uri="{FF2B5EF4-FFF2-40B4-BE49-F238E27FC236}">
                <a16:creationId xmlns:a16="http://schemas.microsoft.com/office/drawing/2014/main" id="{1EEB9A14-E650-462F-8DB3-4A3DDFE0B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7550" y="5543550"/>
            <a:ext cx="13144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File:Google Maps Logo.svg - Wikimedia Commons">
            <a:extLst>
              <a:ext uri="{FF2B5EF4-FFF2-40B4-BE49-F238E27FC236}">
                <a16:creationId xmlns:a16="http://schemas.microsoft.com/office/drawing/2014/main" id="{2A6A6C28-ACEE-45E2-A999-B75DD0D94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190" y="6029713"/>
            <a:ext cx="1822237" cy="3498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Đại học FPT - Tổ chức Giáo dục FPT">
            <a:extLst>
              <a:ext uri="{FF2B5EF4-FFF2-40B4-BE49-F238E27FC236}">
                <a16:creationId xmlns:a16="http://schemas.microsoft.com/office/drawing/2014/main" id="{2E48A0C6-B70A-4383-A46A-CBAE1F52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5820" y="0"/>
            <a:ext cx="2026179" cy="60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86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9078C6-D5A1-4382-B7E4-95468C13A368}"/>
              </a:ext>
            </a:extLst>
          </p:cNvPr>
          <p:cNvSpPr/>
          <p:nvPr/>
        </p:nvSpPr>
        <p:spPr>
          <a:xfrm>
            <a:off x="2493065" y="888894"/>
            <a:ext cx="6050942" cy="400110"/>
          </a:xfrm>
          <a:prstGeom prst="rect">
            <a:avLst/>
          </a:prstGeom>
        </p:spPr>
        <p:txBody>
          <a:bodyPr wrap="square">
            <a:spAutoFit/>
          </a:bodyPr>
          <a:lstStyle/>
          <a:p>
            <a:pPr algn="ctr"/>
            <a:r>
              <a:rPr lang="en-US" sz="2000" b="1">
                <a:solidFill>
                  <a:srgbClr val="0070C0"/>
                </a:solidFill>
                <a:latin typeface="Arial" panose="020B0604020202020204" pitchFamily="34" charset="0"/>
              </a:rPr>
              <a:t>Các tính năng Google Map API trên Android</a:t>
            </a:r>
          </a:p>
        </p:txBody>
      </p:sp>
      <p:pic>
        <p:nvPicPr>
          <p:cNvPr id="2052" name="Picture 4" descr="Ý nghĩa thiết kế logo hệ điều hành Android">
            <a:extLst>
              <a:ext uri="{FF2B5EF4-FFF2-40B4-BE49-F238E27FC236}">
                <a16:creationId xmlns:a16="http://schemas.microsoft.com/office/drawing/2014/main" id="{1A81DE57-4F3E-4769-81DE-E05DECFB0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90" y="4723075"/>
            <a:ext cx="2134925" cy="213492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ile:Google Maps Logo.svg - Wikimedia Commons">
            <a:extLst>
              <a:ext uri="{FF2B5EF4-FFF2-40B4-BE49-F238E27FC236}">
                <a16:creationId xmlns:a16="http://schemas.microsoft.com/office/drawing/2014/main" id="{A2A2E658-0802-49FE-A5B3-E3DD0557B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353" y="43733"/>
            <a:ext cx="1822237" cy="34987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Android logo and symbol, meaning, history, PNG">
            <a:extLst>
              <a:ext uri="{FF2B5EF4-FFF2-40B4-BE49-F238E27FC236}">
                <a16:creationId xmlns:a16="http://schemas.microsoft.com/office/drawing/2014/main" id="{12DD1C4C-CBA9-47F7-9DD7-EC748EE39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590" y="0"/>
            <a:ext cx="664597" cy="41537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sp>
        <p:nvSpPr>
          <p:cNvPr id="8" name="Rectangle 7">
            <a:extLst>
              <a:ext uri="{FF2B5EF4-FFF2-40B4-BE49-F238E27FC236}">
                <a16:creationId xmlns:a16="http://schemas.microsoft.com/office/drawing/2014/main" id="{DA7D52AE-5DE6-44A6-88B8-9CF863F987FB}"/>
              </a:ext>
            </a:extLst>
          </p:cNvPr>
          <p:cNvSpPr/>
          <p:nvPr/>
        </p:nvSpPr>
        <p:spPr>
          <a:xfrm>
            <a:off x="3011888" y="2093381"/>
            <a:ext cx="6096000" cy="3459409"/>
          </a:xfrm>
          <a:prstGeom prst="rect">
            <a:avLst/>
          </a:prstGeom>
        </p:spPr>
        <p:txBody>
          <a:bodyPr>
            <a:spAutoFit/>
          </a:bodyPr>
          <a:lstStyle/>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a:solidFill>
                  <a:srgbClr val="1B1B1B"/>
                </a:solidFill>
                <a:latin typeface="Segoe UI" panose="020B0502040204020203" pitchFamily="34" charset="0"/>
                <a:ea typeface="Times New Roman" panose="02020603050405020304" pitchFamily="18" charset="0"/>
                <a:cs typeface="Times New Roman" panose="02020603050405020304" pitchFamily="18" charset="0"/>
              </a:rPr>
              <a:t>Tạo bản đồ tương tác</a:t>
            </a:r>
            <a:endParaRPr lang="en-US">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a:solidFill>
                  <a:srgbClr val="1B1B1B"/>
                </a:solidFill>
                <a:latin typeface="Segoe UI" panose="020B0502040204020203" pitchFamily="34" charset="0"/>
                <a:ea typeface="Times New Roman" panose="02020603050405020304" pitchFamily="18" charset="0"/>
                <a:cs typeface="Times New Roman" panose="02020603050405020304" pitchFamily="18" charset="0"/>
              </a:rPr>
              <a:t>Zoom View, la bàn</a:t>
            </a:r>
            <a:endParaRPr lang="en-US">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a:solidFill>
                  <a:srgbClr val="1B1B1B"/>
                </a:solidFill>
                <a:latin typeface="Segoe UI" panose="020B0502040204020203" pitchFamily="34" charset="0"/>
                <a:ea typeface="Times New Roman" panose="02020603050405020304" pitchFamily="18" charset="0"/>
                <a:cs typeface="Times New Roman" panose="02020603050405020304" pitchFamily="18" charset="0"/>
              </a:rPr>
              <a:t>Điều chỉnh nhiều chế độ hiển thị trên bản đồ</a:t>
            </a:r>
            <a:endParaRPr lang="en-US">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a:solidFill>
                  <a:srgbClr val="1B1B1B"/>
                </a:solidFill>
                <a:latin typeface="Segoe UI" panose="020B0502040204020203" pitchFamily="34" charset="0"/>
                <a:ea typeface="Times New Roman" panose="02020603050405020304" pitchFamily="18" charset="0"/>
                <a:cs typeface="Times New Roman" panose="02020603050405020304" pitchFamily="18" charset="0"/>
              </a:rPr>
              <a:t>Đánh dấu vị trí bằng marker</a:t>
            </a:r>
            <a:endParaRPr lang="en-US">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a:solidFill>
                  <a:srgbClr val="1B1B1B"/>
                </a:solidFill>
                <a:latin typeface="Segoe UI" panose="020B0502040204020203" pitchFamily="34" charset="0"/>
                <a:ea typeface="Times New Roman" panose="02020603050405020304" pitchFamily="18" charset="0"/>
                <a:cs typeface="Times New Roman" panose="02020603050405020304" pitchFamily="18" charset="0"/>
              </a:rPr>
              <a:t>Lấy vị trí trên bản đồ</a:t>
            </a:r>
            <a:endParaRPr lang="en-US">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35000"/>
              </a:lnSpc>
              <a:spcBef>
                <a:spcPts val="600"/>
              </a:spcBef>
              <a:spcAft>
                <a:spcPts val="600"/>
              </a:spcAft>
              <a:buSzPts val="1000"/>
              <a:buFont typeface="Symbol" panose="05050102010706020507" pitchFamily="18" charset="2"/>
              <a:buChar char=""/>
              <a:tabLst>
                <a:tab pos="457200" algn="l"/>
              </a:tabLst>
            </a:pPr>
            <a:r>
              <a:rPr lang="en-US">
                <a:solidFill>
                  <a:srgbClr val="1B1B1B"/>
                </a:solidFill>
                <a:latin typeface="Segoe UI" panose="020B0502040204020203" pitchFamily="34" charset="0"/>
                <a:ea typeface="Times New Roman" panose="02020603050405020304" pitchFamily="18" charset="0"/>
                <a:cs typeface="Times New Roman" panose="02020603050405020304" pitchFamily="18" charset="0"/>
              </a:rPr>
              <a:t>Tìm kiếm thông tin trên google map</a:t>
            </a:r>
            <a:endParaRPr lang="en-US">
              <a:solidFill>
                <a:srgbClr val="1B1B1B"/>
              </a:solidFill>
              <a:latin typeface="Times New Roman" panose="02020603050405020304" pitchFamily="18" charset="0"/>
              <a:ea typeface="Calibri" panose="020F0502020204030204" pitchFamily="34" charset="0"/>
              <a:cs typeface="Times New Roman" panose="02020603050405020304" pitchFamily="18" charset="0"/>
            </a:endParaRPr>
          </a:p>
          <a:p>
            <a:r>
              <a:rPr lang="en-US">
                <a:solidFill>
                  <a:srgbClr val="1B1B1B"/>
                </a:solidFill>
                <a:latin typeface="Segoe UI" panose="020B0502040204020203" pitchFamily="34" charset="0"/>
                <a:ea typeface="Times New Roman" panose="02020603050405020304" pitchFamily="18" charset="0"/>
              </a:rPr>
              <a:t>Truy xuất nhiều thông tin khác từ Google Map Data</a:t>
            </a:r>
            <a:endParaRPr lang="en-US"/>
          </a:p>
        </p:txBody>
      </p:sp>
      <p:pic>
        <p:nvPicPr>
          <p:cNvPr id="9" name="Picture 2" descr="Đại học FPT - Tổ chức Giáo dục FPT">
            <a:extLst>
              <a:ext uri="{FF2B5EF4-FFF2-40B4-BE49-F238E27FC236}">
                <a16:creationId xmlns:a16="http://schemas.microsoft.com/office/drawing/2014/main" id="{C94BE1B3-09DE-4622-90B5-6B3EBDE72C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5820" y="0"/>
            <a:ext cx="2026179" cy="60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93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sp>
        <p:nvSpPr>
          <p:cNvPr id="3" name="Rectangle 2">
            <a:extLst>
              <a:ext uri="{FF2B5EF4-FFF2-40B4-BE49-F238E27FC236}">
                <a16:creationId xmlns:a16="http://schemas.microsoft.com/office/drawing/2014/main" id="{3BFFB469-A2FE-44C4-9785-9BB45D859CE5}"/>
              </a:ext>
            </a:extLst>
          </p:cNvPr>
          <p:cNvSpPr/>
          <p:nvPr/>
        </p:nvSpPr>
        <p:spPr>
          <a:xfrm>
            <a:off x="3327257" y="1964698"/>
            <a:ext cx="4382557" cy="426527"/>
          </a:xfrm>
          <a:prstGeom prst="rect">
            <a:avLst/>
          </a:prstGeom>
        </p:spPr>
        <p:txBody>
          <a:bodyPr wrap="square">
            <a:spAutoFit/>
          </a:bodyPr>
          <a:lstStyle/>
          <a:p>
            <a:pPr>
              <a:lnSpc>
                <a:spcPct val="135000"/>
              </a:lnSpc>
              <a:spcBef>
                <a:spcPts val="1800"/>
              </a:spcBef>
            </a:pPr>
            <a:r>
              <a:rPr lang="en-US" spc="-5">
                <a:solidFill>
                  <a:srgbClr val="1B1B1B"/>
                </a:solidFill>
                <a:latin typeface="Segoe UI" panose="020B0502040204020203" pitchFamily="34" charset="0"/>
                <a:ea typeface="Times New Roman" panose="02020603050405020304" pitchFamily="18" charset="0"/>
                <a:cs typeface="Times New Roman" panose="02020603050405020304" pitchFamily="18" charset="0"/>
              </a:rPr>
              <a:t>Bước 1: Khởi tạo 1 Google Map Activity</a:t>
            </a:r>
            <a:endParaRPr lang="en-US">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2DB89D30-A211-4B79-9AB3-371DF0783D9B}"/>
              </a:ext>
            </a:extLst>
          </p:cNvPr>
          <p:cNvSpPr/>
          <p:nvPr/>
        </p:nvSpPr>
        <p:spPr>
          <a:xfrm>
            <a:off x="2220401" y="888266"/>
            <a:ext cx="6596270" cy="400110"/>
          </a:xfrm>
          <a:prstGeom prst="rect">
            <a:avLst/>
          </a:prstGeom>
        </p:spPr>
        <p:txBody>
          <a:bodyPr wrap="square">
            <a:spAutoFit/>
          </a:bodyPr>
          <a:lstStyle/>
          <a:p>
            <a:pPr algn="ctr"/>
            <a:r>
              <a:rPr lang="en-US" sz="2000" b="1">
                <a:solidFill>
                  <a:srgbClr val="0070C0"/>
                </a:solidFill>
                <a:latin typeface="Arial" panose="020B0604020202020204" pitchFamily="34" charset="0"/>
              </a:rPr>
              <a:t>Cách thiết lập Google Map trong ứng dụng Adroid</a:t>
            </a:r>
          </a:p>
        </p:txBody>
      </p:sp>
      <p:sp>
        <p:nvSpPr>
          <p:cNvPr id="10" name="Rectangle 9">
            <a:extLst>
              <a:ext uri="{FF2B5EF4-FFF2-40B4-BE49-F238E27FC236}">
                <a16:creationId xmlns:a16="http://schemas.microsoft.com/office/drawing/2014/main" id="{443E29C9-8244-417E-8304-6A531C3C7AB6}"/>
              </a:ext>
            </a:extLst>
          </p:cNvPr>
          <p:cNvSpPr/>
          <p:nvPr/>
        </p:nvSpPr>
        <p:spPr>
          <a:xfrm>
            <a:off x="3327257" y="2615367"/>
            <a:ext cx="4382557" cy="426527"/>
          </a:xfrm>
          <a:prstGeom prst="rect">
            <a:avLst/>
          </a:prstGeom>
        </p:spPr>
        <p:txBody>
          <a:bodyPr wrap="square">
            <a:spAutoFit/>
          </a:bodyPr>
          <a:lstStyle/>
          <a:p>
            <a:pPr>
              <a:lnSpc>
                <a:spcPct val="135000"/>
              </a:lnSpc>
              <a:spcBef>
                <a:spcPts val="1800"/>
              </a:spcBef>
            </a:pPr>
            <a:r>
              <a:rPr lang="en-US" spc="-5">
                <a:solidFill>
                  <a:srgbClr val="1B1B1B"/>
                </a:solidFill>
                <a:latin typeface="Segoe UI" panose="020B0502040204020203" pitchFamily="34" charset="0"/>
                <a:ea typeface="Times New Roman" panose="02020603050405020304" pitchFamily="18" charset="0"/>
                <a:cs typeface="Times New Roman" panose="02020603050405020304" pitchFamily="18" charset="0"/>
              </a:rPr>
              <a:t>Bước 2: Khởi tạo Key API</a:t>
            </a:r>
            <a:endParaRPr lang="en-US">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DCD1EF09-EE12-4049-ADEF-93C482C2EDFD}"/>
              </a:ext>
            </a:extLst>
          </p:cNvPr>
          <p:cNvSpPr/>
          <p:nvPr/>
        </p:nvSpPr>
        <p:spPr>
          <a:xfrm>
            <a:off x="3327257" y="3273987"/>
            <a:ext cx="4382557" cy="426527"/>
          </a:xfrm>
          <a:prstGeom prst="rect">
            <a:avLst/>
          </a:prstGeom>
        </p:spPr>
        <p:txBody>
          <a:bodyPr wrap="square">
            <a:spAutoFit/>
          </a:bodyPr>
          <a:lstStyle/>
          <a:p>
            <a:pPr>
              <a:lnSpc>
                <a:spcPct val="135000"/>
              </a:lnSpc>
              <a:spcBef>
                <a:spcPts val="1800"/>
              </a:spcBef>
            </a:pPr>
            <a:r>
              <a:rPr lang="en-US" spc="-5">
                <a:solidFill>
                  <a:srgbClr val="1B1B1B"/>
                </a:solidFill>
                <a:latin typeface="Segoe UI" panose="020B0502040204020203" pitchFamily="34" charset="0"/>
                <a:ea typeface="Times New Roman" panose="02020603050405020304" pitchFamily="18" charset="0"/>
                <a:cs typeface="Times New Roman" panose="02020603050405020304" pitchFamily="18" charset="0"/>
              </a:rPr>
              <a:t>Bước 3: Copy Key API vào file .xml</a:t>
            </a:r>
            <a:endParaRPr lang="en-US">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2" name="Picture 4" descr="Ý nghĩa thiết kế logo hệ điều hành Android">
            <a:extLst>
              <a:ext uri="{FF2B5EF4-FFF2-40B4-BE49-F238E27FC236}">
                <a16:creationId xmlns:a16="http://schemas.microsoft.com/office/drawing/2014/main" id="{629F2C64-35EA-4F2C-9C53-DEC2F2E91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7550" y="5543550"/>
            <a:ext cx="13144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File:Google Maps Logo.svg - Wikimedia Commons">
            <a:extLst>
              <a:ext uri="{FF2B5EF4-FFF2-40B4-BE49-F238E27FC236}">
                <a16:creationId xmlns:a16="http://schemas.microsoft.com/office/drawing/2014/main" id="{84BB639A-8ECC-427B-8FDF-758E32B84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8190" y="6029713"/>
            <a:ext cx="1822237" cy="3498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Đại học FPT - Tổ chức Giáo dục FPT">
            <a:extLst>
              <a:ext uri="{FF2B5EF4-FFF2-40B4-BE49-F238E27FC236}">
                <a16:creationId xmlns:a16="http://schemas.microsoft.com/office/drawing/2014/main" id="{91F93B14-7515-472C-924C-9A6D0AAED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5820" y="0"/>
            <a:ext cx="2026179" cy="60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00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pic>
        <p:nvPicPr>
          <p:cNvPr id="12" name="Picture 11">
            <a:extLst>
              <a:ext uri="{FF2B5EF4-FFF2-40B4-BE49-F238E27FC236}">
                <a16:creationId xmlns:a16="http://schemas.microsoft.com/office/drawing/2014/main" id="{477DAFB3-A9D3-460A-9FB8-98C6FF31A59D}"/>
              </a:ext>
            </a:extLst>
          </p:cNvPr>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129825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BE10BA0-2030-44F2-95F9-1DC2AC134146}"/>
              </a:ext>
            </a:extLst>
          </p:cNvPr>
          <p:cNvSpPr/>
          <p:nvPr/>
        </p:nvSpPr>
        <p:spPr>
          <a:xfrm>
            <a:off x="1734046" y="1599345"/>
            <a:ext cx="7568980" cy="923330"/>
          </a:xfrm>
          <a:prstGeom prst="rect">
            <a:avLst/>
          </a:prstGeom>
        </p:spPr>
        <p:txBody>
          <a:bodyPr wrap="square">
            <a:spAutoFit/>
          </a:bodyPr>
          <a:lstStyle/>
          <a:p>
            <a:endParaRPr lang="en-US"/>
          </a:p>
          <a:p>
            <a:br>
              <a:rPr lang="en-US"/>
            </a:br>
            <a:endParaRPr lang="en-US"/>
          </a:p>
        </p:txBody>
      </p:sp>
      <p:pic>
        <p:nvPicPr>
          <p:cNvPr id="4" name="Picture 3">
            <a:extLst>
              <a:ext uri="{FF2B5EF4-FFF2-40B4-BE49-F238E27FC236}">
                <a16:creationId xmlns:a16="http://schemas.microsoft.com/office/drawing/2014/main" id="{49C2D2D2-1C2B-49AD-A9BA-EE3F9468669B}"/>
              </a:ext>
            </a:extLst>
          </p:cNvPr>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2905816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TotalTime>
  <Words>435</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Century Gothic</vt:lpstr>
      <vt:lpstr>Segoe UI</vt:lpstr>
      <vt:lpstr>Symbol</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 Van Quang (PID.SKU)</dc:creator>
  <cp:lastModifiedBy>Ha Van Quang (PID.SKU)</cp:lastModifiedBy>
  <cp:revision>30</cp:revision>
  <dcterms:created xsi:type="dcterms:W3CDTF">2021-10-01T19:53:33Z</dcterms:created>
  <dcterms:modified xsi:type="dcterms:W3CDTF">2021-10-02T14:20:34Z</dcterms:modified>
</cp:coreProperties>
</file>