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1FF38D-0DA5-4504-B6FB-09AF4EA88B14}" v="4" dt="2025-07-17T03:50:25.6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ang Le Nguyen Hong (VN)" userId="8d00818f-6f4e-4da7-80a3-7df89af2241a" providerId="ADAL" clId="{831FF38D-0DA5-4504-B6FB-09AF4EA88B14}"/>
    <pc:docChg chg="undo custSel addSld modSld">
      <pc:chgData name="Quang Le Nguyen Hong (VN)" userId="8d00818f-6f4e-4da7-80a3-7df89af2241a" providerId="ADAL" clId="{831FF38D-0DA5-4504-B6FB-09AF4EA88B14}" dt="2025-07-17T03:50:35.742" v="10" actId="14734"/>
      <pc:docMkLst>
        <pc:docMk/>
      </pc:docMkLst>
      <pc:sldChg chg="addSp delSp modSp new mod">
        <pc:chgData name="Quang Le Nguyen Hong (VN)" userId="8d00818f-6f4e-4da7-80a3-7df89af2241a" providerId="ADAL" clId="{831FF38D-0DA5-4504-B6FB-09AF4EA88B14}" dt="2025-07-17T03:50:35.742" v="10" actId="14734"/>
        <pc:sldMkLst>
          <pc:docMk/>
          <pc:sldMk cId="2161174593" sldId="256"/>
        </pc:sldMkLst>
        <pc:graphicFrameChg chg="add mod">
          <ac:chgData name="Quang Le Nguyen Hong (VN)" userId="8d00818f-6f4e-4da7-80a3-7df89af2241a" providerId="ADAL" clId="{831FF38D-0DA5-4504-B6FB-09AF4EA88B14}" dt="2025-07-17T03:49:46.073" v="1"/>
          <ac:graphicFrameMkLst>
            <pc:docMk/>
            <pc:sldMk cId="2161174593" sldId="256"/>
            <ac:graphicFrameMk id="4" creationId="{F6F90BF0-2A7C-7036-59C9-57120412B41C}"/>
          </ac:graphicFrameMkLst>
        </pc:graphicFrameChg>
        <pc:graphicFrameChg chg="add del mod modGraphic">
          <ac:chgData name="Quang Le Nguyen Hong (VN)" userId="8d00818f-6f4e-4da7-80a3-7df89af2241a" providerId="ADAL" clId="{831FF38D-0DA5-4504-B6FB-09AF4EA88B14}" dt="2025-07-17T03:50:14.436" v="6" actId="478"/>
          <ac:graphicFrameMkLst>
            <pc:docMk/>
            <pc:sldMk cId="2161174593" sldId="256"/>
            <ac:graphicFrameMk id="5" creationId="{78D26626-B1EB-AEE4-A926-A7CDB9DF9B35}"/>
          </ac:graphicFrameMkLst>
        </pc:graphicFrameChg>
        <pc:graphicFrameChg chg="add mod modGraphic">
          <ac:chgData name="Quang Le Nguyen Hong (VN)" userId="8d00818f-6f4e-4da7-80a3-7df89af2241a" providerId="ADAL" clId="{831FF38D-0DA5-4504-B6FB-09AF4EA88B14}" dt="2025-07-17T03:50:35.742" v="10" actId="14734"/>
          <ac:graphicFrameMkLst>
            <pc:docMk/>
            <pc:sldMk cId="2161174593" sldId="256"/>
            <ac:graphicFrameMk id="6" creationId="{1000A84B-CCA5-FD05-5D0A-73B503118B6C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5F778-7771-1520-934C-129B71B3E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DF7766-AAD7-7352-24C9-E05A96673B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901D7E-55F6-49A3-E12C-5877A3F3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3E1B5-4E3F-1F3B-C969-0E05988AE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F93F4-EAD5-A36E-74F1-37637FD4E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975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A9085-A55C-46B4-E4F2-ACD3592CF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C8F2AC-515C-18EF-5ED9-3974AAC8E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FA951B-D75B-16DF-0777-E1211397C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8C5A2-48CE-7248-1B4B-E3D666A5D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426BA-C84E-3EBF-2DBC-87C6B1F21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54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D5929F-33B6-7E56-8B04-239AF0B6F1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76139-57A3-30E1-631F-7B0794956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FD1F4-FA66-57B7-7EE3-6A19FD9D7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DD3E4-29AC-5ABE-1636-B5223DF41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1ABBD-AE7A-C68A-C0A1-E96F7F439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60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84720-20AF-E0E5-F538-E668AF553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BFBB24-40C6-4E8C-883F-7D5CDF364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39469-31DB-6506-EE39-B29780214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8F367-FF5C-1413-F8FE-C55E0EF42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2499-41DB-0547-11C7-7FF456DD3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665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6F096-F942-3BE8-37BA-322F31D88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EF81D7-A9D2-B080-DA3F-9755B6919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9CA57-CE02-48CE-851C-FC0AD161D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49DD5-27A6-A05F-44F2-AEF0B41AB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0B1D3-054D-41BD-CEAB-3BFAEEA0E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199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758611-3675-F7E5-932A-BF2935581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5F96-3687-E1E1-5569-FF2204E58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2AF92-D034-CB3D-2EA7-F844E0C627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7C0633-601D-1FED-54AD-FD2401092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493FED-E6F7-AD28-5155-E02B912C8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FB8-7150-485E-8518-242B7DA3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446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2BAC-43B4-498D-2ED1-8507722115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33149D-CA21-CFD6-94C0-C474ED3A7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755C7B-7B36-FD5C-0B16-F36909235B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042E9B-C651-40DB-38FC-7CB49C250C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B861C-2C44-7E0A-4AF3-BFD1217060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FBB276-F7DD-D700-456F-1A4E17FA6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715EBD-EB5A-F0A2-7E46-DD80D563F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00C67B-9512-06FE-F641-FCCB952A8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851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00921-167A-3642-155F-8DA21F046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503D2-C245-185E-48E4-AB6CD4878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02E14D-71FF-6957-AB9E-2361E1CAC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1BA0D-89CF-9299-C886-3C3257A9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73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8FA7DE-1906-9C9B-EED3-301A6970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7DDEC-4214-EAC0-5A06-061C69478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5C474-6824-93D4-20D1-1D2F61C6D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98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C15C-C62B-C726-CB7E-B4E585076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024024-EE27-C176-BE18-DACDF4EB9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719C-CC75-4C35-5DB1-810395ACF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0F42A-9256-9B38-2487-E6EB8CABC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DB0C17-3958-EF69-6631-9C230444F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34F84A-435D-95E3-4FD0-4113E73BD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AFC1CE-BA44-E8D2-211A-244A3A396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1D9CB3-7AEC-52CD-95DD-EF663AAD77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DF97BC-3E69-0F29-66E4-6CD664080D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734809-F5B0-8EB3-B968-68DE24CC9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7C4B9-3D07-567A-2F05-61755C8EA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C53C4-7920-0C84-DE6F-5CFC4B42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086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4BAAF8-CCE3-CCFA-FC88-61D0B291D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2550DB-F49B-4FAD-70CD-3F8D9280E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A599E-98A8-DC24-1218-E6048D8106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EC969C-8758-4341-9735-051023074187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92D41-07EE-72CF-EDFD-5D5DC2FC5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FA730-5DCC-3C3C-EE9F-9335120DD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351544-FA93-4D69-ABD0-3EDE39BA70A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00069B-9663-69D4-E554-323159FF7E4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3267837" y="6672580"/>
            <a:ext cx="567848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item's classification is Internal. It was created by and is in property of the Home Credit. Do not distribute outside of the organization.</a:t>
            </a:r>
          </a:p>
        </p:txBody>
      </p:sp>
    </p:spTree>
    <p:extLst>
      <p:ext uri="{BB962C8B-B14F-4D97-AF65-F5344CB8AC3E}">
        <p14:creationId xmlns:p14="http://schemas.microsoft.com/office/powerpoint/2010/main" val="2060504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A113D-86B6-556D-C98E-13895A59AC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AFDF7B-5E72-CA16-6F81-E4E4B0AC2A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00A84B-CCA5-FD05-5D0A-73B503118B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1744855"/>
              </p:ext>
            </p:extLst>
          </p:nvPr>
        </p:nvGraphicFramePr>
        <p:xfrm>
          <a:off x="122766" y="263916"/>
          <a:ext cx="12069230" cy="64941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39430">
                  <a:extLst>
                    <a:ext uri="{9D8B030D-6E8A-4147-A177-3AD203B41FA5}">
                      <a16:colId xmlns:a16="http://schemas.microsoft.com/office/drawing/2014/main" val="1421333093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3947409875"/>
                    </a:ext>
                  </a:extLst>
                </a:gridCol>
                <a:gridCol w="1678500">
                  <a:extLst>
                    <a:ext uri="{9D8B030D-6E8A-4147-A177-3AD203B41FA5}">
                      <a16:colId xmlns:a16="http://schemas.microsoft.com/office/drawing/2014/main" val="1041300701"/>
                    </a:ext>
                  </a:extLst>
                </a:gridCol>
                <a:gridCol w="1718465">
                  <a:extLst>
                    <a:ext uri="{9D8B030D-6E8A-4147-A177-3AD203B41FA5}">
                      <a16:colId xmlns:a16="http://schemas.microsoft.com/office/drawing/2014/main" val="305350481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1003468973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3403669287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3948030275"/>
                    </a:ext>
                  </a:extLst>
                </a:gridCol>
                <a:gridCol w="972465">
                  <a:extLst>
                    <a:ext uri="{9D8B030D-6E8A-4147-A177-3AD203B41FA5}">
                      <a16:colId xmlns:a16="http://schemas.microsoft.com/office/drawing/2014/main" val="2758608003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2362568466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3862060056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3573428117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499835448"/>
                    </a:ext>
                  </a:extLst>
                </a:gridCol>
                <a:gridCol w="1305500">
                  <a:extLst>
                    <a:ext uri="{9D8B030D-6E8A-4147-A177-3AD203B41FA5}">
                      <a16:colId xmlns:a16="http://schemas.microsoft.com/office/drawing/2014/main" val="2700420773"/>
                    </a:ext>
                  </a:extLst>
                </a:gridCol>
                <a:gridCol w="639430">
                  <a:extLst>
                    <a:ext uri="{9D8B030D-6E8A-4147-A177-3AD203B41FA5}">
                      <a16:colId xmlns:a16="http://schemas.microsoft.com/office/drawing/2014/main" val="17124876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SA_STATUS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SHOP_CODE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HOMER_SIGNED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DSM_NAME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DSM_PHONE1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DSM_PHONE2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HOMER_STATUS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PROVINCE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AREA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400" u="none" strike="noStrike">
                          <a:effectLst/>
                        </a:rPr>
                        <a:t>PRODUCT_TYPE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sz="400" u="none" strike="noStrike">
                          <a:effectLst/>
                        </a:rPr>
                        <a:t>AGING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RESULT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DSM's feedback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400" u="none" strike="noStrike">
                          <a:effectLst/>
                        </a:rPr>
                        <a:t>Note</a:t>
                      </a:r>
                      <a:endParaRPr lang="en-US" sz="4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ctr"/>
                </a:tc>
                <a:extLst>
                  <a:ext uri="{0D108BD9-81ED-4DB2-BD59-A6C34878D82A}">
                    <a16:rowId xmlns:a16="http://schemas.microsoft.com/office/drawing/2014/main" val="2956211015"/>
                  </a:ext>
                </a:extLst>
              </a:tr>
              <a:tr h="11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040002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1/7/2025 3:17:07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TW079PR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174613764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370050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1/7/2025 11:42:08 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Võ Thị Hồng Như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0902668417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0917277053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Trà Vinh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784573525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9:10:53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TW50R03_U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200411480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200825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6:38:06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Lê Thị Thanh Trúc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Tiền Giang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TW17R02_U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8869331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040445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6:29:07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TW50R05_U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441936976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420807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6:27:43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Bùi Văn Na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0939383290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0939383290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Đồng Tháp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TW129PR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303902201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030710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6:12:36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Ung Tài Lộc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Cần Thơ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089948281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040483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12:44:02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Mai Bá Vũ Châu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TW079PR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635257700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030602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1/6/2025 9:26:12 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Ung Tài Lộc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Cần Thơ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50435400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5:30:44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TW50R05_U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173312051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040427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5:03:58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 dirty="0" err="1">
                          <a:effectLst/>
                        </a:rPr>
                        <a:t>Nguyễn</a:t>
                      </a:r>
                      <a:r>
                        <a:rPr lang="en-US" sz="400" u="none" strike="noStrike" dirty="0">
                          <a:effectLst/>
                        </a:rPr>
                        <a:t> </a:t>
                      </a:r>
                      <a:r>
                        <a:rPr lang="en-US" sz="400" u="none" strike="noStrike" dirty="0" err="1">
                          <a:effectLst/>
                        </a:rPr>
                        <a:t>Ngọc</a:t>
                      </a:r>
                      <a:r>
                        <a:rPr lang="en-US" sz="400" u="none" strike="noStrike" dirty="0">
                          <a:effectLst/>
                        </a:rPr>
                        <a:t> Thành</a:t>
                      </a:r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TW50R04_U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750730420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040469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3:45:55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TW50R02_U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58668862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420199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2:45:34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Thị Mỹ Duyên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0967173693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0967173693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Đồng Tháp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TW01ER08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879562286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360623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1:48:15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Lê Thị Kim Huyền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0909806082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0909806082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Bến Tre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TW129PR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76136199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200922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1:13:10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Lê Thị Thanh Trúc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Tiền Giang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TW50R02_U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205225083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040479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12:20:11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TW50R03_U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411965547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420157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10:58:26 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Thành Trung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0372949522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0372949522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Đồng Tháp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TW01ER03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179152812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370017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1/5/2025 9:05:04 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Huỳnh Quốc Huy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0939422885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0939422885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Trà Vinh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TW079PR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870912493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420750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1/4/2025 4:34:24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Bùi Văn Na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0939383290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0939383290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Đồng Tháp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TW129PR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966372309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370009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1/4/2025 3:44:24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Huỳnh Quốc Huy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0939422885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0939422885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Trà Vinh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TW129PR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867951461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040449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1/3/2025 1:23:08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Mai Bá Vũ Châu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TW17R02_U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695218839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200842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1/3/2025 10:14:12 AM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Lê Thị Thanh Trúc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0902366410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Tiền Giang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569381609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040469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4:07:20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TW50R04_U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75603894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420384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3:40:26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Thành Trung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0372949522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0372949522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Đồng Tháp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TW17R05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265640986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040018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2:01:26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Mai Bá Vũ Châu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0902304813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507749630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030602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1:00:52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Ung Tài Lộc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Cần Thơ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201459049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200047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12:34:41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Quốc Viễn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0334876723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0334876723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Tiền Giang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TW17PR06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468148148"/>
                  </a:ext>
                </a:extLst>
              </a:tr>
              <a:tr h="114059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040401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1/2/2025 12:01:14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Ngọc Thành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0902366759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Vĩnh Long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TW079PR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792112464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030299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1/1/2025 8:32:01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Thị Muội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0947464546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0947464546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Cần Thơ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TW079PR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3882258398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030602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1/1/2025 7:02:00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Ung Tài Lộc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0909431487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vi-VN" sz="400" u="none" strike="noStrike">
                          <a:effectLst/>
                        </a:rPr>
                        <a:t>Cần Thơ</a:t>
                      </a:r>
                      <a:endParaRPr lang="vi-VN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TW055PR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263627187"/>
                  </a:ext>
                </a:extLst>
              </a:tr>
              <a:tr h="213862"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DEACT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200025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1/1/2025 3:58:56 PM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Nguyễn Thành Trung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0902361184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0902361184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Active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Tiền Giang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Mekong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TW129PR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400" u="none" strike="noStrike">
                          <a:effectLst/>
                        </a:rPr>
                        <a:t>100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400" u="none" strike="noStrike">
                          <a:effectLst/>
                        </a:rPr>
                        <a:t>No result</a:t>
                      </a:r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13" marR="3113" marT="3113" marB="0" anchor="b"/>
                </a:tc>
                <a:extLst>
                  <a:ext uri="{0D108BD9-81ED-4DB2-BD59-A6C34878D82A}">
                    <a16:rowId xmlns:a16="http://schemas.microsoft.com/office/drawing/2014/main" val="11408863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1174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609</Words>
  <Application>Microsoft Office PowerPoint</Application>
  <PresentationFormat>Widescreen</PresentationFormat>
  <Paragraphs>377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Quang Le Nguyen Hong (VN)</dc:creator>
  <cp:lastModifiedBy>Quang Le Nguyen Hong (VN)</cp:lastModifiedBy>
  <cp:revision>1</cp:revision>
  <dcterms:created xsi:type="dcterms:W3CDTF">2025-07-17T03:49:37Z</dcterms:created>
  <dcterms:modified xsi:type="dcterms:W3CDTF">2025-07-17T03:50:39Z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3ed54b0-3371-4c9f-b9e0-3039d14ae50d_Enabled">
    <vt:lpwstr>true</vt:lpwstr>
  </property>
  <property fmtid="{D5CDD505-2E9C-101B-9397-08002B2CF9AE}" pid="3" name="MSIP_Label_13ed54b0-3371-4c9f-b9e0-3039d14ae50d_SetDate">
    <vt:lpwstr>2025-07-17T03:49:46Z</vt:lpwstr>
  </property>
  <property fmtid="{D5CDD505-2E9C-101B-9397-08002B2CF9AE}" pid="4" name="MSIP_Label_13ed54b0-3371-4c9f-b9e0-3039d14ae50d_Method">
    <vt:lpwstr>Standard</vt:lpwstr>
  </property>
  <property fmtid="{D5CDD505-2E9C-101B-9397-08002B2CF9AE}" pid="5" name="MSIP_Label_13ed54b0-3371-4c9f-b9e0-3039d14ae50d_Name">
    <vt:lpwstr>Internal</vt:lpwstr>
  </property>
  <property fmtid="{D5CDD505-2E9C-101B-9397-08002B2CF9AE}" pid="6" name="MSIP_Label_13ed54b0-3371-4c9f-b9e0-3039d14ae50d_SiteId">
    <vt:lpwstr>5675d321-19d1-4c95-9684-2c28ac8f80a4</vt:lpwstr>
  </property>
  <property fmtid="{D5CDD505-2E9C-101B-9397-08002B2CF9AE}" pid="7" name="MSIP_Label_13ed54b0-3371-4c9f-b9e0-3039d14ae50d_ActionId">
    <vt:lpwstr>0f26f3bf-bf86-4b3b-bf79-a8e79d8a9985</vt:lpwstr>
  </property>
  <property fmtid="{D5CDD505-2E9C-101B-9397-08002B2CF9AE}" pid="8" name="MSIP_Label_13ed54b0-3371-4c9f-b9e0-3039d14ae50d_ContentBits">
    <vt:lpwstr>2</vt:lpwstr>
  </property>
  <property fmtid="{D5CDD505-2E9C-101B-9397-08002B2CF9AE}" pid="9" name="ClassificationContentMarkingFooterLocations">
    <vt:lpwstr>Office Theme:8</vt:lpwstr>
  </property>
  <property fmtid="{D5CDD505-2E9C-101B-9397-08002B2CF9AE}" pid="10" name="ClassificationContentMarkingFooterText">
    <vt:lpwstr>This item's classification is Internal. It was created by and is in property of the Home Credit. Do not distribute outside of the organization.</vt:lpwstr>
  </property>
</Properties>
</file>