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13" r:id="rId4"/>
  </p:sldMasterIdLst>
  <p:notesMasterIdLst>
    <p:notesMasterId r:id="rId25"/>
  </p:notesMasterIdLst>
  <p:sldIdLst>
    <p:sldId id="256" r:id="rId5"/>
    <p:sldId id="257" r:id="rId6"/>
    <p:sldId id="258" r:id="rId7"/>
    <p:sldId id="259" r:id="rId8"/>
    <p:sldId id="260" r:id="rId9"/>
    <p:sldId id="261" r:id="rId10"/>
    <p:sldId id="262" r:id="rId11"/>
    <p:sldId id="263" r:id="rId12"/>
    <p:sldId id="276"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Microsoft Yahei" panose="020B0503020204020204" pitchFamily="34" charset="-122"/>
      <p:regular r:id="rId34"/>
      <p:bold r:id="rId35"/>
    </p:embeddedFont>
    <p:embeddedFont>
      <p:font typeface="Oi"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6DCZPBZwCvH5cz8moYAxARzkf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D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88C580-010B-4BB5-B823-AC04805A8D36}">
  <a:tblStyle styleId="{1C88C580-010B-4BB5-B823-AC04805A8D3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a:tcStyle>
        <a:tcBdr/>
        <a:fill>
          <a:solidFill>
            <a:srgbClr val="FFCCCC"/>
          </a:solidFill>
        </a:fill>
      </a:tcStyle>
    </a:band1H>
    <a:band2H>
      <a:tcTxStyle/>
      <a:tcStyle>
        <a:tcBdr/>
      </a:tcStyle>
    </a:band2H>
    <a:band1V>
      <a:tcTxStyle/>
      <a:tcStyle>
        <a:tcBdr/>
        <a:fill>
          <a:solidFill>
            <a:srgbClr val="FFCC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7" name="Google Shape;71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8" name="Google Shape;71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10</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1" name="Google Shape;741;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42" name="Google Shape;742;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11</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88" name="Google Shape;788;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12</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1" name="Google Shape;811;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12" name="Google Shape;81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13</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14</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28" name="Google Shape;828;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15</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36" name="Google Shape;836;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16</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17</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18: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3" name="Google Shape;883;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19: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01" name="Google Shape;901;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4" name="Google Shape;944;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45" name="Google Shape;945;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20</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47" name="Google Shape;547;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71" name="Google Shape;571;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5</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9" name="Google Shape;589;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spcBef>
                <a:spcPts val="0"/>
              </a:spcBef>
              <a:spcAft>
                <a:spcPts val="0"/>
              </a:spcAft>
              <a:buClr>
                <a:schemeClr val="dk1"/>
              </a:buClr>
              <a:buSzPts val="1200"/>
              <a:buFont typeface="Arial"/>
              <a:buAutoNum type="arabicPeriod"/>
            </a:pPr>
            <a:r>
              <a:rPr lang="en-US"/>
              <a:t>Mvc</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Cơ chế hoạt động</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a:t>Microsoft sql server</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spcBef>
                <a:spcPts val="0"/>
              </a:spcBef>
              <a:spcAft>
                <a:spcPts val="0"/>
              </a:spcAft>
              <a:buClr>
                <a:schemeClr val="dk1"/>
              </a:buClr>
              <a:buSzPts val="1200"/>
              <a:buFont typeface="Arial"/>
              <a:buNone/>
            </a:pPr>
            <a:endParaRPr/>
          </a:p>
        </p:txBody>
      </p:sp>
      <p:sp>
        <p:nvSpPr>
          <p:cNvPr id="623" name="Google Shape;623;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33" name="Google Shape;633;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8</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33" name="Google Shape;633;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9</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5459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a:solidFill>
                  <a:srgbClr val="ED1C2A"/>
                </a:solidFill>
                <a:latin typeface="Arial"/>
                <a:ea typeface="Arial"/>
                <a:cs typeface="Arial"/>
                <a:sym typeface="Arial"/>
              </a:rPr>
              <a:t>ĐỒ ÁN TỐT NGHIỆP</a:t>
            </a:r>
            <a:endParaRPr sz="5400" b="1">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Khoa công nghệ thông tin</a:t>
            </a:r>
            <a:endParaRPr sz="1800">
              <a:solidFill>
                <a:schemeClr val="dk1"/>
              </a:solidFill>
              <a:latin typeface="Arial"/>
              <a:ea typeface="Arial"/>
              <a:cs typeface="Arial"/>
              <a:sym typeface="Arial"/>
            </a:endParaRPr>
          </a:p>
        </p:txBody>
      </p:sp>
      <p:sp>
        <p:nvSpPr>
          <p:cNvPr id="466" name="Google Shape;466;p1"/>
          <p:cNvSpPr txBox="1"/>
          <p:nvPr/>
        </p:nvSpPr>
        <p:spPr>
          <a:xfrm>
            <a:off x="4242428" y="4457801"/>
            <a:ext cx="84989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MSV:</a:t>
            </a:r>
            <a:r>
              <a:rPr lang="vi-VN" sz="2800" b="1" dirty="0">
                <a:solidFill>
                  <a:schemeClr val="dk1"/>
                </a:solidFill>
                <a:latin typeface="Arial"/>
                <a:ea typeface="Arial"/>
                <a:cs typeface="Arial"/>
                <a:sym typeface="Arial"/>
              </a:rPr>
              <a:t> 201960</a:t>
            </a:r>
            <a:r>
              <a:rPr lang="en-US" sz="2800" b="1" dirty="0">
                <a:solidFill>
                  <a:schemeClr val="dk1"/>
                </a:solidFill>
                <a:latin typeface="Arial"/>
                <a:ea typeface="Arial"/>
                <a:cs typeface="Arial"/>
                <a:sym typeface="Arial"/>
              </a:rPr>
              <a:t>1705 </a:t>
            </a:r>
            <a:endParaRPr sz="2800" b="1" dirty="0">
              <a:solidFill>
                <a:schemeClr val="dk1"/>
              </a:solidFill>
              <a:latin typeface="Arial"/>
              <a:ea typeface="Arial"/>
              <a:cs typeface="Arial"/>
              <a:sym typeface="Arial"/>
            </a:endParaRPr>
          </a:p>
        </p:txBody>
      </p:sp>
      <p:sp>
        <p:nvSpPr>
          <p:cNvPr id="467" name="Google Shape;467;p1"/>
          <p:cNvSpPr txBox="1"/>
          <p:nvPr/>
        </p:nvSpPr>
        <p:spPr>
          <a:xfrm>
            <a:off x="4242428"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GVHD: </a:t>
            </a:r>
            <a:r>
              <a:rPr lang="en-US" sz="2800" b="1" dirty="0" err="1">
                <a:solidFill>
                  <a:schemeClr val="dk1"/>
                </a:solidFill>
                <a:latin typeface="Arial"/>
                <a:ea typeface="Arial"/>
                <a:cs typeface="Arial"/>
                <a:sym typeface="Arial"/>
              </a:rPr>
              <a:t>Th.S</a:t>
            </a:r>
            <a:r>
              <a:rPr lang="en-US" sz="2800" b="1" dirty="0">
                <a:solidFill>
                  <a:schemeClr val="dk1"/>
                </a:solidFill>
                <a:latin typeface="Arial"/>
                <a:ea typeface="Arial"/>
                <a:cs typeface="Arial"/>
                <a:sym typeface="Arial"/>
              </a:rPr>
              <a:t> </a:t>
            </a:r>
            <a:r>
              <a:rPr lang="vi-VN" sz="2800" b="1" dirty="0">
                <a:solidFill>
                  <a:schemeClr val="dk1"/>
                </a:solidFill>
              </a:rPr>
              <a:t>Trần Thanh Hùng</a:t>
            </a:r>
            <a:endParaRPr sz="2800" b="1" dirty="0">
              <a:solidFill>
                <a:schemeClr val="dk1"/>
              </a:solidFill>
              <a:latin typeface="Arial"/>
              <a:ea typeface="Arial"/>
              <a:cs typeface="Arial"/>
              <a:sym typeface="Arial"/>
            </a:endParaRPr>
          </a:p>
        </p:txBody>
      </p:sp>
      <p:sp>
        <p:nvSpPr>
          <p:cNvPr id="468" name="Google Shape;468;p1"/>
          <p:cNvSpPr txBox="1"/>
          <p:nvPr/>
        </p:nvSpPr>
        <p:spPr>
          <a:xfrm>
            <a:off x="4212096" y="3883084"/>
            <a:ext cx="849786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err="1">
                <a:solidFill>
                  <a:schemeClr val="dk1"/>
                </a:solidFill>
                <a:latin typeface="Arial"/>
                <a:ea typeface="Arial"/>
                <a:cs typeface="Arial"/>
                <a:sym typeface="Arial"/>
              </a:rPr>
              <a:t>Sinh</a:t>
            </a:r>
            <a:r>
              <a:rPr lang="en-US" sz="2800" b="1" dirty="0">
                <a:solidFill>
                  <a:schemeClr val="dk1"/>
                </a:solidFill>
                <a:latin typeface="Arial"/>
                <a:ea typeface="Arial"/>
                <a:cs typeface="Arial"/>
                <a:sym typeface="Arial"/>
              </a:rPr>
              <a:t> viên </a:t>
            </a:r>
            <a:r>
              <a:rPr lang="en-US" sz="2800" b="1" dirty="0" err="1">
                <a:solidFill>
                  <a:schemeClr val="dk1"/>
                </a:solidFill>
                <a:latin typeface="Arial"/>
                <a:ea typeface="Arial"/>
                <a:cs typeface="Arial"/>
                <a:sym typeface="Arial"/>
              </a:rPr>
              <a:t>thực</a:t>
            </a:r>
            <a:r>
              <a:rPr lang="en-US" sz="2800" b="1" dirty="0">
                <a:solidFill>
                  <a:schemeClr val="dk1"/>
                </a:solidFill>
                <a:latin typeface="Arial"/>
                <a:ea typeface="Arial"/>
                <a:cs typeface="Arial"/>
                <a:sym typeface="Arial"/>
              </a:rPr>
              <a:t> hiện: </a:t>
            </a:r>
            <a:r>
              <a:rPr lang="en-US" sz="2800" b="1" dirty="0">
                <a:solidFill>
                  <a:schemeClr val="dk1"/>
                </a:solidFill>
              </a:rPr>
              <a:t>Hoa Minh Quang</a:t>
            </a:r>
            <a:endParaRPr sz="2800" b="1"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i="1" dirty="0" err="1">
                <a:solidFill>
                  <a:srgbClr val="595959"/>
                </a:solidFill>
                <a:latin typeface="Times New Roman"/>
                <a:ea typeface="Times New Roman"/>
                <a:cs typeface="Times New Roman"/>
                <a:sym typeface="Times New Roman"/>
              </a:rPr>
              <a:t>Hà</a:t>
            </a:r>
            <a:r>
              <a:rPr lang="en-US" sz="1800" i="1" dirty="0">
                <a:solidFill>
                  <a:srgbClr val="595959"/>
                </a:solidFill>
                <a:latin typeface="Times New Roman"/>
                <a:ea typeface="Times New Roman"/>
                <a:cs typeface="Times New Roman"/>
                <a:sym typeface="Times New Roman"/>
              </a:rPr>
              <a:t> Nội, </a:t>
            </a:r>
            <a:r>
              <a:rPr lang="en-US" sz="1800" i="1" dirty="0" err="1">
                <a:solidFill>
                  <a:srgbClr val="595959"/>
                </a:solidFill>
                <a:latin typeface="Times New Roman"/>
                <a:ea typeface="Times New Roman"/>
                <a:cs typeface="Times New Roman"/>
                <a:sym typeface="Times New Roman"/>
              </a:rPr>
              <a:t>ngày</a:t>
            </a:r>
            <a:r>
              <a:rPr lang="en-US" sz="1800" i="1" dirty="0">
                <a:solidFill>
                  <a:srgbClr val="595959"/>
                </a:solidFill>
                <a:latin typeface="Times New Roman"/>
                <a:ea typeface="Times New Roman"/>
                <a:cs typeface="Times New Roman"/>
                <a:sym typeface="Times New Roman"/>
              </a:rPr>
              <a:t> </a:t>
            </a:r>
            <a:r>
              <a:rPr lang="vi-VN" sz="1800" i="1" dirty="0">
                <a:solidFill>
                  <a:srgbClr val="595959"/>
                </a:solidFill>
                <a:latin typeface="Times New Roman"/>
                <a:ea typeface="Times New Roman"/>
                <a:cs typeface="Times New Roman"/>
                <a:sym typeface="Times New Roman"/>
              </a:rPr>
              <a:t>1</a:t>
            </a:r>
            <a:r>
              <a:rPr lang="en-US" sz="1800" i="1" dirty="0">
                <a:solidFill>
                  <a:srgbClr val="595959"/>
                </a:solidFill>
                <a:latin typeface="Times New Roman"/>
                <a:ea typeface="Times New Roman"/>
                <a:cs typeface="Times New Roman"/>
                <a:sym typeface="Times New Roman"/>
              </a:rPr>
              <a:t>7 </a:t>
            </a:r>
            <a:r>
              <a:rPr lang="en-US" sz="1800" i="1" dirty="0" err="1">
                <a:solidFill>
                  <a:srgbClr val="595959"/>
                </a:solidFill>
                <a:latin typeface="Times New Roman"/>
                <a:ea typeface="Times New Roman"/>
                <a:cs typeface="Times New Roman"/>
                <a:sym typeface="Times New Roman"/>
              </a:rPr>
              <a:t>tháng</a:t>
            </a:r>
            <a:r>
              <a:rPr lang="en-US" sz="1800" i="1" dirty="0">
                <a:solidFill>
                  <a:srgbClr val="595959"/>
                </a:solidFill>
                <a:latin typeface="Times New Roman"/>
                <a:ea typeface="Times New Roman"/>
                <a:cs typeface="Times New Roman"/>
                <a:sym typeface="Times New Roman"/>
              </a:rPr>
              <a:t> 5 năm </a:t>
            </a:r>
            <a:r>
              <a:rPr lang="vi-VN" sz="1800" i="1" dirty="0">
                <a:solidFill>
                  <a:srgbClr val="595959"/>
                </a:solidFill>
                <a:latin typeface="Times New Roman"/>
                <a:ea typeface="Times New Roman"/>
                <a:cs typeface="Times New Roman"/>
                <a:sym typeface="Times New Roman"/>
              </a:rPr>
              <a:t>2023</a:t>
            </a:r>
            <a:endParaRPr dirty="0">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0070C0"/>
                </a:solidFill>
                <a:latin typeface="Arial"/>
                <a:ea typeface="Arial"/>
                <a:cs typeface="Arial"/>
                <a:sym typeface="Arial"/>
              </a:rPr>
              <a:t>ĐẠI HỌC CÔNG NGHIỆP HÀ NỘI</a:t>
            </a:r>
            <a:endParaRPr sz="4000" b="1"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dirty="0">
                <a:solidFill>
                  <a:schemeClr val="accent4"/>
                </a:solidFill>
                <a:latin typeface="Arial"/>
                <a:ea typeface="Arial"/>
                <a:cs typeface="Arial"/>
                <a:sym typeface="Arial"/>
              </a:rPr>
              <a:t>KHOA CÔNG NGHỆ THÔNG TIN</a:t>
            </a:r>
            <a:endParaRPr sz="2800" b="1" cap="none" dirty="0">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74" name="Google Shape;474;p1"/>
          <p:cNvSpPr/>
          <p:nvPr/>
        </p:nvSpPr>
        <p:spPr>
          <a:xfrm>
            <a:off x="3866555" y="3925574"/>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grpSp>
        <p:nvGrpSpPr>
          <p:cNvPr id="720" name="Google Shape;720;p10"/>
          <p:cNvGrpSpPr/>
          <p:nvPr/>
        </p:nvGrpSpPr>
        <p:grpSpPr>
          <a:xfrm>
            <a:off x="2386080" y="0"/>
            <a:ext cx="3314880" cy="6857640"/>
            <a:chOff x="2386080" y="0"/>
            <a:chExt cx="3314880" cy="6857640"/>
          </a:xfrm>
        </p:grpSpPr>
        <p:sp>
          <p:nvSpPr>
            <p:cNvPr id="721" name="Google Shape;721;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02 :</a:t>
            </a:r>
            <a:endParaRPr sz="4800" b="0" strike="noStrike">
              <a:solidFill>
                <a:schemeClr val="dk1"/>
              </a:solidFill>
              <a:latin typeface="Arial"/>
              <a:ea typeface="Arial"/>
              <a:cs typeface="Arial"/>
              <a:sym typeface="Arial"/>
            </a:endParaRPr>
          </a:p>
        </p:txBody>
      </p:sp>
      <p:grpSp>
        <p:nvGrpSpPr>
          <p:cNvPr id="734" name="Google Shape;734;p10"/>
          <p:cNvGrpSpPr/>
          <p:nvPr/>
        </p:nvGrpSpPr>
        <p:grpSpPr>
          <a:xfrm>
            <a:off x="5867401" y="2495347"/>
            <a:ext cx="4937098" cy="2914853"/>
            <a:chOff x="5894486" y="1770109"/>
            <a:chExt cx="5259520" cy="365051"/>
          </a:xfrm>
        </p:grpSpPr>
        <p:sp>
          <p:nvSpPr>
            <p:cNvPr id="735" name="Google Shape;735;p10"/>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MỤC TIÊU CỦA</a:t>
              </a:r>
              <a:endParaRPr/>
            </a:p>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 ĐỀ TÀI</a:t>
              </a:r>
              <a:endParaRPr sz="6000" b="0" strike="noStrike">
                <a:solidFill>
                  <a:schemeClr val="dk1"/>
                </a:solidFill>
                <a:latin typeface="Arial"/>
                <a:ea typeface="Arial"/>
                <a:cs typeface="Arial"/>
                <a:sym typeface="Arial"/>
              </a:endParaRPr>
            </a:p>
          </p:txBody>
        </p:sp>
        <p:sp>
          <p:nvSpPr>
            <p:cNvPr id="736" name="Google Shape;736;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737" name="Google Shape;737;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11"/>
          <p:cNvGrpSpPr/>
          <p:nvPr/>
        </p:nvGrpSpPr>
        <p:grpSpPr>
          <a:xfrm>
            <a:off x="1447489" y="1909742"/>
            <a:ext cx="3004031" cy="2711475"/>
            <a:chOff x="1132443" y="1646005"/>
            <a:chExt cx="4613157" cy="4662275"/>
          </a:xfrm>
        </p:grpSpPr>
        <p:sp>
          <p:nvSpPr>
            <p:cNvPr id="745" name="Google Shape;745;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11"/>
            <p:cNvGrpSpPr/>
            <p:nvPr/>
          </p:nvGrpSpPr>
          <p:grpSpPr>
            <a:xfrm>
              <a:off x="1132443" y="1646005"/>
              <a:ext cx="2387981" cy="2449707"/>
              <a:chOff x="1132443" y="1646005"/>
              <a:chExt cx="2387981" cy="2449707"/>
            </a:xfrm>
          </p:grpSpPr>
          <p:sp>
            <p:nvSpPr>
              <p:cNvPr id="755" name="Google Shape;755;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11"/>
          <p:cNvGrpSpPr/>
          <p:nvPr/>
        </p:nvGrpSpPr>
        <p:grpSpPr>
          <a:xfrm>
            <a:off x="6397579" y="5147413"/>
            <a:ext cx="524880" cy="492840"/>
            <a:chOff x="6517080" y="5463720"/>
            <a:chExt cx="524880" cy="492840"/>
          </a:xfrm>
        </p:grpSpPr>
        <p:sp>
          <p:nvSpPr>
            <p:cNvPr id="761" name="Google Shape;761;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11"/>
          <p:cNvGrpSpPr/>
          <p:nvPr/>
        </p:nvGrpSpPr>
        <p:grpSpPr>
          <a:xfrm>
            <a:off x="7179499" y="3271093"/>
            <a:ext cx="3785400" cy="1330075"/>
            <a:chOff x="7299000" y="3587400"/>
            <a:chExt cx="3785400" cy="1330075"/>
          </a:xfrm>
        </p:grpSpPr>
        <p:sp>
          <p:nvSpPr>
            <p:cNvPr id="764" name="Google Shape;764;p11"/>
            <p:cNvSpPr/>
            <p:nvPr/>
          </p:nvSpPr>
          <p:spPr>
            <a:xfrm>
              <a:off x="7299000" y="39402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0" strike="noStrike" dirty="0" err="1">
                  <a:solidFill>
                    <a:srgbClr val="404040"/>
                  </a:solidFill>
                  <a:latin typeface="Calibri"/>
                  <a:ea typeface="Calibri"/>
                  <a:cs typeface="Calibri"/>
                  <a:sym typeface="Calibri"/>
                </a:rPr>
                <a:t>Các</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chức</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năng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quản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lý</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Thương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hiệu</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sản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phẩm</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Sản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phẩm</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Đơn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hàng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Tài</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khoản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Thống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kê</a:t>
              </a:r>
              <a:r>
                <a:rPr lang="en-US" sz="1600" b="0" strike="noStrike" dirty="0">
                  <a:solidFill>
                    <a:srgbClr val="404040"/>
                  </a:solidFill>
                  <a:latin typeface="Calibri"/>
                  <a:ea typeface="Calibri"/>
                  <a:cs typeface="Calibri"/>
                  <a:sym typeface="Calibri"/>
                </a:rPr>
                <a:t>…</a:t>
              </a:r>
              <a:r>
                <a:rPr lang="en-US" sz="1600" b="0" strike="noStrike" dirty="0" err="1">
                  <a:solidFill>
                    <a:srgbClr val="404040"/>
                  </a:solidFill>
                  <a:latin typeface="Calibri"/>
                  <a:ea typeface="Calibri"/>
                  <a:cs typeface="Calibri"/>
                  <a:sym typeface="Calibri"/>
                </a:rPr>
                <a:t>v..v</a:t>
              </a:r>
              <a:endParaRPr sz="1600" b="0" strike="noStrike" dirty="0">
                <a:solidFill>
                  <a:schemeClr val="dk1"/>
                </a:solidFill>
                <a:latin typeface="Arial"/>
                <a:ea typeface="Arial"/>
                <a:cs typeface="Arial"/>
                <a:sym typeface="Arial"/>
              </a:endParaRPr>
            </a:p>
          </p:txBody>
        </p:sp>
        <p:sp>
          <p:nvSpPr>
            <p:cNvPr id="765" name="Google Shape;765;p11"/>
            <p:cNvSpPr/>
            <p:nvPr/>
          </p:nvSpPr>
          <p:spPr>
            <a:xfrm>
              <a:off x="7299000" y="3587400"/>
              <a:ext cx="358992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1" strike="noStrike">
                  <a:solidFill>
                    <a:srgbClr val="262626"/>
                  </a:solidFill>
                  <a:latin typeface="Calibri"/>
                  <a:ea typeface="Calibri"/>
                  <a:cs typeface="Calibri"/>
                  <a:sym typeface="Calibri"/>
                </a:rPr>
                <a:t>Quản lý website đối với người quản lý</a:t>
              </a:r>
              <a:endParaRPr sz="1600" b="0" strike="noStrike">
                <a:solidFill>
                  <a:schemeClr val="dk1"/>
                </a:solidFill>
                <a:latin typeface="Arial"/>
                <a:ea typeface="Arial"/>
                <a:cs typeface="Arial"/>
                <a:sym typeface="Arial"/>
              </a:endParaRPr>
            </a:p>
          </p:txBody>
        </p:sp>
      </p:grpSp>
      <p:grpSp>
        <p:nvGrpSpPr>
          <p:cNvPr id="766" name="Google Shape;766;p11"/>
          <p:cNvGrpSpPr/>
          <p:nvPr/>
        </p:nvGrpSpPr>
        <p:grpSpPr>
          <a:xfrm>
            <a:off x="7189219" y="4956613"/>
            <a:ext cx="3785400" cy="1034250"/>
            <a:chOff x="7308720" y="5272920"/>
            <a:chExt cx="3785400" cy="1034250"/>
          </a:xfrm>
        </p:grpSpPr>
        <p:sp>
          <p:nvSpPr>
            <p:cNvPr id="767" name="Google Shape;767;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0" strike="noStrike" dirty="0" err="1">
                  <a:solidFill>
                    <a:srgbClr val="404040"/>
                  </a:solidFill>
                  <a:latin typeface="Calibri"/>
                  <a:ea typeface="Calibri"/>
                  <a:cs typeface="Calibri"/>
                  <a:sym typeface="Calibri"/>
                </a:rPr>
                <a:t>Nâng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cao</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chất</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lượng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uy</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tín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thương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hiệu</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của</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cửa</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hàng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đến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người</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dùng</a:t>
              </a:r>
              <a:r>
                <a:rPr lang="en-US" sz="1600" b="0" strike="noStrike" dirty="0">
                  <a:solidFill>
                    <a:srgbClr val="404040"/>
                  </a:solidFill>
                  <a:latin typeface="Calibri"/>
                  <a:ea typeface="Calibri"/>
                  <a:cs typeface="Calibri"/>
                  <a:sym typeface="Calibri"/>
                </a:rPr>
                <a:t>.</a:t>
              </a:r>
              <a:endParaRPr sz="1600" b="0" strike="noStrike" dirty="0">
                <a:solidFill>
                  <a:schemeClr val="dk1"/>
                </a:solidFill>
                <a:latin typeface="Arial"/>
                <a:ea typeface="Arial"/>
                <a:cs typeface="Arial"/>
                <a:sym typeface="Arial"/>
              </a:endParaRPr>
            </a:p>
          </p:txBody>
        </p:sp>
        <p:sp>
          <p:nvSpPr>
            <p:cNvPr id="768" name="Google Shape;768;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1">
                  <a:solidFill>
                    <a:srgbClr val="262626"/>
                  </a:solidFill>
                  <a:latin typeface="Calibri"/>
                  <a:ea typeface="Calibri"/>
                  <a:cs typeface="Calibri"/>
                  <a:sym typeface="Calibri"/>
                </a:rPr>
                <a:t>Phát triển thương hiệu của cửa hàng</a:t>
              </a:r>
              <a:endParaRPr sz="1600" b="0" strike="noStrike">
                <a:solidFill>
                  <a:schemeClr val="dk1"/>
                </a:solidFill>
                <a:latin typeface="Arial"/>
                <a:ea typeface="Arial"/>
                <a:cs typeface="Arial"/>
                <a:sym typeface="Arial"/>
              </a:endParaRPr>
            </a:p>
          </p:txBody>
        </p:sp>
      </p:grpSp>
      <p:sp>
        <p:nvSpPr>
          <p:cNvPr id="769" name="Google Shape;769;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202020"/>
                </a:solidFill>
                <a:latin typeface="Calibri"/>
                <a:ea typeface="Calibri"/>
                <a:cs typeface="Calibri"/>
                <a:sym typeface="Calibri"/>
              </a:rPr>
              <a:t>3. MỤC TIÊU ĐỀ TÀI</a:t>
            </a:r>
            <a:endParaRPr sz="2400" b="1" strike="noStrike">
              <a:solidFill>
                <a:srgbClr val="202020"/>
              </a:solidFill>
              <a:latin typeface="Arial"/>
              <a:ea typeface="Arial"/>
              <a:cs typeface="Arial"/>
              <a:sym typeface="Arial"/>
            </a:endParaRPr>
          </a:p>
        </p:txBody>
      </p:sp>
      <p:sp>
        <p:nvSpPr>
          <p:cNvPr id="770" name="Google Shape;770;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grpSp>
        <p:nvGrpSpPr>
          <p:cNvPr id="771" name="Google Shape;771;p11"/>
          <p:cNvGrpSpPr/>
          <p:nvPr/>
        </p:nvGrpSpPr>
        <p:grpSpPr>
          <a:xfrm>
            <a:off x="6392894" y="3426982"/>
            <a:ext cx="507960" cy="509760"/>
            <a:chOff x="6516000" y="3775320"/>
            <a:chExt cx="507960" cy="509760"/>
          </a:xfrm>
        </p:grpSpPr>
        <p:sp>
          <p:nvSpPr>
            <p:cNvPr id="772" name="Google Shape;772;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11"/>
          <p:cNvGrpSpPr/>
          <p:nvPr/>
        </p:nvGrpSpPr>
        <p:grpSpPr>
          <a:xfrm>
            <a:off x="6476059" y="722170"/>
            <a:ext cx="348840" cy="507960"/>
            <a:chOff x="6595560" y="1087200"/>
            <a:chExt cx="348840" cy="507960"/>
          </a:xfrm>
        </p:grpSpPr>
        <p:sp>
          <p:nvSpPr>
            <p:cNvPr id="777" name="Google Shape;777;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11"/>
          <p:cNvGrpSpPr/>
          <p:nvPr/>
        </p:nvGrpSpPr>
        <p:grpSpPr>
          <a:xfrm>
            <a:off x="7179499" y="538930"/>
            <a:ext cx="3785400" cy="1034250"/>
            <a:chOff x="7299000" y="903960"/>
            <a:chExt cx="3785400" cy="1034250"/>
          </a:xfrm>
        </p:grpSpPr>
        <p:sp>
          <p:nvSpPr>
            <p:cNvPr id="780" name="Google Shape;780;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0" strike="noStrike">
                  <a:solidFill>
                    <a:srgbClr val="404040"/>
                  </a:solidFill>
                  <a:latin typeface="Calibri"/>
                  <a:ea typeface="Calibri"/>
                  <a:cs typeface="Calibri"/>
                  <a:sym typeface="Calibri"/>
                </a:rPr>
                <a:t>Tìm kiếm sản phẫm dễ dàng với tính năng tìm kiếm, lọc theo yêu cầu </a:t>
              </a:r>
              <a:r>
                <a:rPr lang="en-US" sz="1600">
                  <a:solidFill>
                    <a:srgbClr val="404040"/>
                  </a:solidFill>
                  <a:latin typeface="Calibri"/>
                  <a:ea typeface="Calibri"/>
                  <a:cs typeface="Calibri"/>
                  <a:sym typeface="Calibri"/>
                </a:rPr>
                <a:t>của khách hàng.</a:t>
              </a:r>
              <a:endParaRPr sz="1600" b="0" strike="noStrike">
                <a:solidFill>
                  <a:schemeClr val="dk1"/>
                </a:solidFill>
                <a:latin typeface="Arial"/>
                <a:ea typeface="Arial"/>
                <a:cs typeface="Arial"/>
                <a:sym typeface="Arial"/>
              </a:endParaRPr>
            </a:p>
          </p:txBody>
        </p:sp>
        <p:sp>
          <p:nvSpPr>
            <p:cNvPr id="781" name="Google Shape;781;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262626"/>
                  </a:solidFill>
                  <a:latin typeface="Calibri"/>
                  <a:ea typeface="Calibri"/>
                  <a:cs typeface="Calibri"/>
                  <a:sym typeface="Calibri"/>
                </a:rPr>
                <a:t>Sự tương tác với khách hàng</a:t>
              </a:r>
              <a:endParaRPr sz="1800" b="0" strike="noStrike">
                <a:solidFill>
                  <a:schemeClr val="dk1"/>
                </a:solidFill>
                <a:latin typeface="Arial"/>
                <a:ea typeface="Arial"/>
                <a:cs typeface="Arial"/>
                <a:sym typeface="Arial"/>
              </a:endParaRPr>
            </a:p>
          </p:txBody>
        </p:sp>
      </p:grpSp>
      <p:grpSp>
        <p:nvGrpSpPr>
          <p:cNvPr id="782" name="Google Shape;782;p11"/>
          <p:cNvGrpSpPr/>
          <p:nvPr/>
        </p:nvGrpSpPr>
        <p:grpSpPr>
          <a:xfrm>
            <a:off x="7189219" y="1891090"/>
            <a:ext cx="4128840" cy="1034250"/>
            <a:chOff x="7308720" y="2256120"/>
            <a:chExt cx="4128840" cy="1034250"/>
          </a:xfrm>
        </p:grpSpPr>
        <p:sp>
          <p:nvSpPr>
            <p:cNvPr id="783" name="Google Shape;783;p11"/>
            <p:cNvSpPr/>
            <p:nvPr/>
          </p:nvSpPr>
          <p:spPr>
            <a:xfrm>
              <a:off x="7308720" y="26085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0" strike="noStrike" dirty="0" err="1">
                  <a:solidFill>
                    <a:srgbClr val="404040"/>
                  </a:solidFill>
                  <a:latin typeface="Calibri"/>
                  <a:ea typeface="Calibri"/>
                  <a:cs typeface="Calibri"/>
                  <a:sym typeface="Calibri"/>
                </a:rPr>
                <a:t>Hỗ</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trợ</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mua</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hàng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quy</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trình</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đặt</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hàng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nhanh</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và</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thông</a:t>
              </a:r>
              <a:r>
                <a:rPr lang="en-US" sz="1600" b="0" strike="noStrike" dirty="0">
                  <a:solidFill>
                    <a:srgbClr val="404040"/>
                  </a:solidFill>
                  <a:latin typeface="Calibri"/>
                  <a:ea typeface="Calibri"/>
                  <a:cs typeface="Calibri"/>
                  <a:sym typeface="Calibri"/>
                </a:rPr>
                <a:t> tin </a:t>
              </a:r>
              <a:r>
                <a:rPr lang="en-US" sz="1600" b="0" strike="noStrike" dirty="0" err="1">
                  <a:solidFill>
                    <a:srgbClr val="404040"/>
                  </a:solidFill>
                  <a:latin typeface="Calibri"/>
                  <a:ea typeface="Calibri"/>
                  <a:cs typeface="Calibri"/>
                  <a:sym typeface="Calibri"/>
                </a:rPr>
                <a:t>đơn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hàng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rõ</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ràng</a:t>
              </a:r>
              <a:endParaRPr sz="1600" b="0" strike="noStrike" dirty="0">
                <a:solidFill>
                  <a:schemeClr val="dk1"/>
                </a:solidFill>
                <a:latin typeface="Arial"/>
                <a:ea typeface="Arial"/>
                <a:cs typeface="Arial"/>
                <a:sym typeface="Arial"/>
              </a:endParaRPr>
            </a:p>
          </p:txBody>
        </p:sp>
        <p:sp>
          <p:nvSpPr>
            <p:cNvPr id="784" name="Google Shape;784;p11"/>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800" b="1" strike="noStrike">
                  <a:solidFill>
                    <a:srgbClr val="262626"/>
                  </a:solidFill>
                  <a:latin typeface="Calibri"/>
                  <a:ea typeface="Calibri"/>
                  <a:cs typeface="Calibri"/>
                  <a:sym typeface="Calibri"/>
                </a:rPr>
                <a:t>Mua hàng, quản lý, theo dõi đơn hàng</a:t>
              </a:r>
              <a:endParaRPr sz="1800" b="0" strike="noStrik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500"/>
                                        <p:tgtEl>
                                          <p:spTgt spid="771"/>
                                        </p:tgtEl>
                                      </p:cBhvr>
                                    </p:animEffect>
                                  </p:childTnLst>
                                </p:cTn>
                              </p:par>
                              <p:par>
                                <p:cTn id="8" presetID="10" presetClass="entr" presetSubtype="0" fill="hold" nodeType="withEffect">
                                  <p:stCondLst>
                                    <p:cond delay="0"/>
                                  </p:stCondLst>
                                  <p:childTnLst>
                                    <p:set>
                                      <p:cBhvr>
                                        <p:cTn id="9" dur="1" fill="hold">
                                          <p:stCondLst>
                                            <p:cond delay="0"/>
                                          </p:stCondLst>
                                        </p:cTn>
                                        <p:tgtEl>
                                          <p:spTgt spid="775"/>
                                        </p:tgtEl>
                                        <p:attrNameLst>
                                          <p:attrName>style.visibility</p:attrName>
                                        </p:attrNameLst>
                                      </p:cBhvr>
                                      <p:to>
                                        <p:strVal val="visible"/>
                                      </p:to>
                                    </p:set>
                                    <p:animEffect transition="in" filter="fade">
                                      <p:cBhvr>
                                        <p:cTn id="10" dur="500"/>
                                        <p:tgtEl>
                                          <p:spTgt spid="775"/>
                                        </p:tgtEl>
                                      </p:cBhvr>
                                    </p:animEffect>
                                  </p:childTnLst>
                                </p:cTn>
                              </p:par>
                              <p:par>
                                <p:cTn id="11" presetID="10" presetClass="entr" presetSubtype="0" fill="hold" nodeType="withEffect">
                                  <p:stCondLst>
                                    <p:cond delay="0"/>
                                  </p:stCondLst>
                                  <p:childTnLst>
                                    <p:set>
                                      <p:cBhvr>
                                        <p:cTn id="12" dur="1" fill="hold">
                                          <p:stCondLst>
                                            <p:cond delay="0"/>
                                          </p:stCondLst>
                                        </p:cTn>
                                        <p:tgtEl>
                                          <p:spTgt spid="776"/>
                                        </p:tgtEl>
                                        <p:attrNameLst>
                                          <p:attrName>style.visibility</p:attrName>
                                        </p:attrNameLst>
                                      </p:cBhvr>
                                      <p:to>
                                        <p:strVal val="visible"/>
                                      </p:to>
                                    </p:set>
                                    <p:animEffect transition="in" filter="fade">
                                      <p:cBhvr>
                                        <p:cTn id="13" dur="500"/>
                                        <p:tgtEl>
                                          <p:spTgt spid="776"/>
                                        </p:tgtEl>
                                      </p:cBhvr>
                                    </p:animEffect>
                                  </p:childTnLst>
                                </p:cTn>
                              </p:par>
                              <p:par>
                                <p:cTn id="14" presetID="10" presetClass="entr" presetSubtype="0"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Effect transition="in" filter="fade">
                                      <p:cBhvr>
                                        <p:cTn id="16" dur="500"/>
                                        <p:tgtEl>
                                          <p:spTgt spid="779"/>
                                        </p:tgtEl>
                                      </p:cBhvr>
                                    </p:animEffect>
                                  </p:childTnLst>
                                </p:cTn>
                              </p:par>
                              <p:par>
                                <p:cTn id="17" presetID="10" presetClass="entr" presetSubtype="0" fill="hold" nodeType="withEffect">
                                  <p:stCondLst>
                                    <p:cond delay="0"/>
                                  </p:stCondLst>
                                  <p:childTnLst>
                                    <p:set>
                                      <p:cBhvr>
                                        <p:cTn id="18" dur="1" fill="hold">
                                          <p:stCondLst>
                                            <p:cond delay="0"/>
                                          </p:stCondLst>
                                        </p:cTn>
                                        <p:tgtEl>
                                          <p:spTgt spid="782"/>
                                        </p:tgtEl>
                                        <p:attrNameLst>
                                          <p:attrName>style.visibility</p:attrName>
                                        </p:attrNameLst>
                                      </p:cBhvr>
                                      <p:to>
                                        <p:strVal val="visible"/>
                                      </p:to>
                                    </p:set>
                                    <p:animEffect transition="in" filter="fade">
                                      <p:cBhvr>
                                        <p:cTn id="19" dur="500"/>
                                        <p:tgtEl>
                                          <p:spTgt spid="782"/>
                                        </p:tgtEl>
                                      </p:cBhvr>
                                    </p:animEffect>
                                  </p:childTnLst>
                                </p:cTn>
                              </p:par>
                              <p:par>
                                <p:cTn id="20" presetID="10" presetClass="entr" presetSubtype="0" fill="hold" nodeType="withEffect">
                                  <p:stCondLst>
                                    <p:cond delay="0"/>
                                  </p:stCondLst>
                                  <p:childTnLst>
                                    <p:set>
                                      <p:cBhvr>
                                        <p:cTn id="21" dur="1" fill="hold">
                                          <p:stCondLst>
                                            <p:cond delay="0"/>
                                          </p:stCondLst>
                                        </p:cTn>
                                        <p:tgtEl>
                                          <p:spTgt spid="763"/>
                                        </p:tgtEl>
                                        <p:attrNameLst>
                                          <p:attrName>style.visibility</p:attrName>
                                        </p:attrNameLst>
                                      </p:cBhvr>
                                      <p:to>
                                        <p:strVal val="visible"/>
                                      </p:to>
                                    </p:set>
                                    <p:animEffect transition="in" filter="fade">
                                      <p:cBhvr>
                                        <p:cTn id="22" dur="500"/>
                                        <p:tgtEl>
                                          <p:spTgt spid="763"/>
                                        </p:tgtEl>
                                      </p:cBhvr>
                                    </p:animEffect>
                                  </p:childTnLst>
                                </p:cTn>
                              </p:par>
                              <p:par>
                                <p:cTn id="23" presetID="10" presetClass="entr" presetSubtype="0" fill="hold" nodeType="withEffect">
                                  <p:stCondLst>
                                    <p:cond delay="0"/>
                                  </p:stCondLst>
                                  <p:childTnLst>
                                    <p:set>
                                      <p:cBhvr>
                                        <p:cTn id="24" dur="1" fill="hold">
                                          <p:stCondLst>
                                            <p:cond delay="0"/>
                                          </p:stCondLst>
                                        </p:cTn>
                                        <p:tgtEl>
                                          <p:spTgt spid="766"/>
                                        </p:tgtEl>
                                        <p:attrNameLst>
                                          <p:attrName>style.visibility</p:attrName>
                                        </p:attrNameLst>
                                      </p:cBhvr>
                                      <p:to>
                                        <p:strVal val="visible"/>
                                      </p:to>
                                    </p:set>
                                    <p:animEffect transition="in" filter="fade">
                                      <p:cBhvr>
                                        <p:cTn id="25" dur="500"/>
                                        <p:tgtEl>
                                          <p:spTgt spid="766"/>
                                        </p:tgtEl>
                                      </p:cBhvr>
                                    </p:animEffect>
                                  </p:childTnLst>
                                </p:cTn>
                              </p:par>
                              <p:par>
                                <p:cTn id="26" presetID="10" presetClass="entr" presetSubtype="0" fill="hold" nodeType="withEffect">
                                  <p:stCondLst>
                                    <p:cond delay="0"/>
                                  </p:stCondLst>
                                  <p:childTnLst>
                                    <p:set>
                                      <p:cBhvr>
                                        <p:cTn id="27" dur="1" fill="hold">
                                          <p:stCondLst>
                                            <p:cond delay="0"/>
                                          </p:stCondLst>
                                        </p:cTn>
                                        <p:tgtEl>
                                          <p:spTgt spid="760"/>
                                        </p:tgtEl>
                                        <p:attrNameLst>
                                          <p:attrName>style.visibility</p:attrName>
                                        </p:attrNameLst>
                                      </p:cBhvr>
                                      <p:to>
                                        <p:strVal val="visible"/>
                                      </p:to>
                                    </p:set>
                                    <p:animEffect transition="in" filter="fade">
                                      <p:cBhvr>
                                        <p:cTn id="28"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12"/>
          <p:cNvGrpSpPr/>
          <p:nvPr/>
        </p:nvGrpSpPr>
        <p:grpSpPr>
          <a:xfrm>
            <a:off x="2386080" y="0"/>
            <a:ext cx="3314880" cy="6857640"/>
            <a:chOff x="2386080" y="0"/>
            <a:chExt cx="3314880" cy="6857640"/>
          </a:xfrm>
        </p:grpSpPr>
        <p:sp>
          <p:nvSpPr>
            <p:cNvPr id="791" name="Google Shape;791;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03 :</a:t>
            </a:r>
            <a:endParaRPr sz="4800" b="0" strike="noStrike">
              <a:solidFill>
                <a:schemeClr val="dk1"/>
              </a:solidFill>
              <a:latin typeface="Arial"/>
              <a:ea typeface="Arial"/>
              <a:cs typeface="Arial"/>
              <a:sym typeface="Arial"/>
            </a:endParaRPr>
          </a:p>
        </p:txBody>
      </p:sp>
      <p:grpSp>
        <p:nvGrpSpPr>
          <p:cNvPr id="804" name="Google Shape;804;p12"/>
          <p:cNvGrpSpPr/>
          <p:nvPr/>
        </p:nvGrpSpPr>
        <p:grpSpPr>
          <a:xfrm>
            <a:off x="5867400" y="1981201"/>
            <a:ext cx="5486399" cy="3429000"/>
            <a:chOff x="5894486" y="1770109"/>
            <a:chExt cx="5259520" cy="365051"/>
          </a:xfrm>
        </p:grpSpPr>
        <p:sp>
          <p:nvSpPr>
            <p:cNvPr id="805" name="Google Shape;805;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PHÂN TÍCH THIẾT KẾ </a:t>
              </a:r>
              <a:endParaRPr/>
            </a:p>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HỆ THỐNG</a:t>
              </a:r>
              <a:endParaRPr sz="6000" b="0" strike="noStrike">
                <a:solidFill>
                  <a:schemeClr val="dk1"/>
                </a:solidFill>
                <a:latin typeface="Arial"/>
                <a:ea typeface="Arial"/>
                <a:cs typeface="Arial"/>
                <a:sym typeface="Arial"/>
              </a:endParaRPr>
            </a:p>
          </p:txBody>
        </p:sp>
        <p:sp>
          <p:nvSpPr>
            <p:cNvPr id="806" name="Google Shape;806;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07" name="Google Shape;807;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SƠ ĐỒ CÁC ACTOR CỦA HỆ THỐNG</a:t>
            </a:r>
            <a:endParaRPr sz="2400" b="0" strike="noStrike">
              <a:solidFill>
                <a:schemeClr val="dk1"/>
              </a:solidFill>
              <a:latin typeface="Arial"/>
              <a:ea typeface="Arial"/>
              <a:cs typeface="Arial"/>
              <a:sym typeface="Arial"/>
            </a:endParaRPr>
          </a:p>
        </p:txBody>
      </p:sp>
      <p:graphicFrame>
        <p:nvGraphicFramePr>
          <p:cNvPr id="815" name="Google Shape;815;p13"/>
          <p:cNvGraphicFramePr/>
          <p:nvPr>
            <p:extLst>
              <p:ext uri="{D42A27DB-BD31-4B8C-83A1-F6EECF244321}">
                <p14:modId xmlns:p14="http://schemas.microsoft.com/office/powerpoint/2010/main" val="3614148750"/>
              </p:ext>
            </p:extLst>
          </p:nvPr>
        </p:nvGraphicFramePr>
        <p:xfrm>
          <a:off x="1015260" y="1447800"/>
          <a:ext cx="9500350" cy="4419625"/>
        </p:xfrm>
        <a:graphic>
          <a:graphicData uri="http://schemas.openxmlformats.org/drawingml/2006/table">
            <a:tbl>
              <a:tblPr firstRow="1" firstCol="1" bandRow="1">
                <a:noFill/>
                <a:tableStyleId>{1C88C580-010B-4BB5-B823-AC04805A8D36}</a:tableStyleId>
              </a:tblPr>
              <a:tblGrid>
                <a:gridCol w="779400">
                  <a:extLst>
                    <a:ext uri="{9D8B030D-6E8A-4147-A177-3AD203B41FA5}">
                      <a16:colId xmlns:a16="http://schemas.microsoft.com/office/drawing/2014/main" val="20000"/>
                    </a:ext>
                  </a:extLst>
                </a:gridCol>
                <a:gridCol w="2425175">
                  <a:extLst>
                    <a:ext uri="{9D8B030D-6E8A-4147-A177-3AD203B41FA5}">
                      <a16:colId xmlns:a16="http://schemas.microsoft.com/office/drawing/2014/main" val="20001"/>
                    </a:ext>
                  </a:extLst>
                </a:gridCol>
                <a:gridCol w="6295775">
                  <a:extLst>
                    <a:ext uri="{9D8B030D-6E8A-4147-A177-3AD203B41FA5}">
                      <a16:colId xmlns:a16="http://schemas.microsoft.com/office/drawing/2014/main" val="20002"/>
                    </a:ext>
                  </a:extLst>
                </a:gridCol>
              </a:tblGrid>
              <a:tr h="600625">
                <a:tc>
                  <a:txBody>
                    <a:bodyPr/>
                    <a:lstStyle/>
                    <a:p>
                      <a:pPr marL="0" lvl="0" indent="0" algn="ctr" rtl="0">
                        <a:lnSpc>
                          <a:spcPct val="150000"/>
                        </a:lnSpc>
                        <a:spcBef>
                          <a:spcPts val="0"/>
                        </a:spcBef>
                        <a:spcAft>
                          <a:spcPts val="0"/>
                        </a:spcAft>
                        <a:buNone/>
                      </a:pPr>
                      <a:r>
                        <a:rPr lang="en-US" sz="1300" dirty="0">
                          <a:latin typeface="Times New Roman" panose="02020603050405020304" pitchFamily="18" charset="0"/>
                          <a:cs typeface="Times New Roman" panose="02020603050405020304" pitchFamily="18" charset="0"/>
                        </a:rPr>
                        <a:t>STT</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solidFill>
                      <a:srgbClr val="50D4E6"/>
                    </a:solidFill>
                  </a:tcPr>
                </a:tc>
                <a:tc>
                  <a:txBody>
                    <a:bodyPr/>
                    <a:lstStyle/>
                    <a:p>
                      <a:pPr marL="0" lvl="0" indent="0" algn="ctr" rtl="0">
                        <a:lnSpc>
                          <a:spcPct val="150000"/>
                        </a:lnSpc>
                        <a:spcBef>
                          <a:spcPts val="0"/>
                        </a:spcBef>
                        <a:spcAft>
                          <a:spcPts val="0"/>
                        </a:spcAft>
                        <a:buNone/>
                      </a:pPr>
                      <a:r>
                        <a:rPr lang="en-US" sz="1300" dirty="0">
                          <a:latin typeface="Times New Roman" panose="02020603050405020304" pitchFamily="18" charset="0"/>
                          <a:cs typeface="Times New Roman" panose="02020603050405020304" pitchFamily="18" charset="0"/>
                        </a:rPr>
                        <a:t>Tên Actor</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solidFill>
                      <a:srgbClr val="50D4E6"/>
                    </a:solidFill>
                  </a:tcPr>
                </a:tc>
                <a:tc>
                  <a:txBody>
                    <a:bodyPr/>
                    <a:lstStyle/>
                    <a:p>
                      <a:pPr marL="0" lvl="0" indent="0" algn="ctr" rtl="0">
                        <a:lnSpc>
                          <a:spcPct val="150000"/>
                        </a:lnSpc>
                        <a:spcBef>
                          <a:spcPts val="0"/>
                        </a:spcBef>
                        <a:spcAft>
                          <a:spcPts val="0"/>
                        </a:spcAft>
                        <a:buNone/>
                      </a:pPr>
                      <a:r>
                        <a:rPr lang="en-US" sz="1300" dirty="0">
                          <a:latin typeface="Times New Roman" panose="02020603050405020304" pitchFamily="18" charset="0"/>
                          <a:cs typeface="Times New Roman" panose="02020603050405020304" pitchFamily="18" charset="0"/>
                        </a:rPr>
                        <a:t>Chức </a:t>
                      </a:r>
                      <a:r>
                        <a:rPr lang="en-US" sz="1300" dirty="0" err="1">
                          <a:latin typeface="Times New Roman" panose="02020603050405020304" pitchFamily="18" charset="0"/>
                          <a:cs typeface="Times New Roman" panose="02020603050405020304" pitchFamily="18" charset="0"/>
                        </a:rPr>
                        <a:t>năng</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solidFill>
                      <a:srgbClr val="50D4E6"/>
                    </a:solidFill>
                  </a:tcPr>
                </a:tc>
                <a:extLst>
                  <a:ext uri="{0D108BD9-81ED-4DB2-BD59-A6C34878D82A}">
                    <a16:rowId xmlns:a16="http://schemas.microsoft.com/office/drawing/2014/main" val="10000"/>
                  </a:ext>
                </a:extLst>
              </a:tr>
              <a:tr h="1940125">
                <a:tc>
                  <a:txBody>
                    <a:bodyPr/>
                    <a:lstStyle/>
                    <a:p>
                      <a:pPr marL="0" lvl="0" indent="0" algn="ctr" rtl="0">
                        <a:lnSpc>
                          <a:spcPct val="150000"/>
                        </a:lnSpc>
                        <a:spcBef>
                          <a:spcPts val="0"/>
                        </a:spcBef>
                        <a:spcAft>
                          <a:spcPts val="0"/>
                        </a:spcAft>
                        <a:buNone/>
                      </a:pPr>
                      <a:r>
                        <a:rPr lang="en-US" sz="1300" dirty="0"/>
                        <a:t>1</a:t>
                      </a:r>
                      <a:endParaRPr sz="1200" dirty="0">
                        <a:latin typeface="Times New Roman"/>
                        <a:ea typeface="Times New Roman"/>
                        <a:cs typeface="Times New Roman"/>
                        <a:sym typeface="Times New Roman"/>
                      </a:endParaRPr>
                    </a:p>
                  </a:txBody>
                  <a:tcPr marL="68575" marR="68575" marT="0" marB="0">
                    <a:solidFill>
                      <a:srgbClr val="50D4E6"/>
                    </a:solidFill>
                  </a:tcPr>
                </a:tc>
                <a:tc>
                  <a:txBody>
                    <a:bodyPr/>
                    <a:lstStyle/>
                    <a:p>
                      <a:pPr marL="0" lvl="0" indent="0" algn="ctr" rtl="0">
                        <a:lnSpc>
                          <a:spcPct val="150000"/>
                        </a:lnSpc>
                        <a:spcBef>
                          <a:spcPts val="0"/>
                        </a:spcBef>
                        <a:spcAft>
                          <a:spcPts val="0"/>
                        </a:spcAft>
                        <a:buNone/>
                      </a:pPr>
                      <a:endParaRPr sz="1300">
                        <a:latin typeface="Times New Roman"/>
                        <a:ea typeface="Times New Roman"/>
                        <a:cs typeface="Times New Roman"/>
                        <a:sym typeface="Times New Roman"/>
                      </a:endParaRPr>
                    </a:p>
                  </a:txBody>
                  <a:tcPr marL="68575" marR="68575" marT="0" marB="0"/>
                </a:tc>
                <a:tc>
                  <a:txBody>
                    <a:bodyPr/>
                    <a:lstStyle/>
                    <a:p>
                      <a:pPr marL="228600" indent="0">
                        <a:buFont typeface="Wingdings" panose="05000000000000000000" pitchFamily="2" charset="2"/>
                        <a:buNone/>
                      </a:pP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toàn </a:t>
                      </a:r>
                      <a:r>
                        <a:rPr lang="en-US" sz="1800" dirty="0" err="1">
                          <a:latin typeface="Times New Roman" panose="02020603050405020304" pitchFamily="18" charset="0"/>
                          <a:cs typeface="Times New Roman" panose="02020603050405020304" pitchFamily="18" charset="0"/>
                        </a:rPr>
                        <a:t>quyền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hệ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soát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hoạt</a:t>
                      </a:r>
                      <a:r>
                        <a:rPr lang="en-US" sz="1800" dirty="0">
                          <a:latin typeface="Times New Roman" panose="02020603050405020304" pitchFamily="18" charset="0"/>
                          <a:cs typeface="Times New Roman" panose="02020603050405020304" pitchFamily="18" charset="0"/>
                        </a:rPr>
                        <a:t> động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hệ </a:t>
                      </a:r>
                      <a:r>
                        <a:rPr lang="vi-VN" sz="1800" dirty="0">
                          <a:latin typeface="Times New Roman" panose="02020603050405020304" pitchFamily="18" charset="0"/>
                          <a:cs typeface="Times New Roman" panose="02020603050405020304" pitchFamily="18" charset="0"/>
                        </a:rPr>
                        <a:t>thống, </a:t>
                      </a:r>
                      <a:r>
                        <a:rPr lang="de-DE" sz="1800" dirty="0">
                          <a:latin typeface="Times New Roman" panose="02020603050405020304" pitchFamily="18" charset="0"/>
                          <a:cs typeface="Times New Roman" panose="02020603050405020304" pitchFamily="18" charset="0"/>
                        </a:rPr>
                        <a:t>có thể thêm sửa xóa sản phẩm, thuong hiệu sản phẩm, quản lý đơn hàng, tài khoản và thống kê doanh thu</a:t>
                      </a:r>
                      <a:endParaRPr lang="en-US" sz="1800" dirty="0">
                        <a:latin typeface="Times New Roman" panose="02020603050405020304" pitchFamily="18" charset="0"/>
                        <a:cs typeface="Times New Roman" panose="02020603050405020304" pitchFamily="18" charset="0"/>
                      </a:endParaRPr>
                    </a:p>
                  </a:txBody>
                  <a:tcPr marL="68575" marR="68575" marT="0" marB="0"/>
                </a:tc>
                <a:extLst>
                  <a:ext uri="{0D108BD9-81ED-4DB2-BD59-A6C34878D82A}">
                    <a16:rowId xmlns:a16="http://schemas.microsoft.com/office/drawing/2014/main" val="10001"/>
                  </a:ext>
                </a:extLst>
              </a:tr>
              <a:tr h="1878875">
                <a:tc>
                  <a:txBody>
                    <a:bodyPr/>
                    <a:lstStyle/>
                    <a:p>
                      <a:pPr marL="0" lvl="0" indent="0" algn="ctr" rtl="0">
                        <a:lnSpc>
                          <a:spcPct val="150000"/>
                        </a:lnSpc>
                        <a:spcBef>
                          <a:spcPts val="0"/>
                        </a:spcBef>
                        <a:spcAft>
                          <a:spcPts val="0"/>
                        </a:spcAft>
                        <a:buNone/>
                      </a:pPr>
                      <a:r>
                        <a:rPr lang="en-US" sz="1300" dirty="0"/>
                        <a:t>2</a:t>
                      </a:r>
                      <a:endParaRPr sz="1200" dirty="0">
                        <a:latin typeface="Times New Roman"/>
                        <a:ea typeface="Times New Roman"/>
                        <a:cs typeface="Times New Roman"/>
                        <a:sym typeface="Times New Roman"/>
                      </a:endParaRPr>
                    </a:p>
                  </a:txBody>
                  <a:tcPr marL="68575" marR="68575" marT="0" marB="0">
                    <a:solidFill>
                      <a:srgbClr val="50D4E6"/>
                    </a:solidFill>
                  </a:tcPr>
                </a:tc>
                <a:tc>
                  <a:txBody>
                    <a:bodyPr/>
                    <a:lstStyle/>
                    <a:p>
                      <a:pPr marL="0" lvl="0" indent="0" algn="ctr" rtl="0">
                        <a:lnSpc>
                          <a:spcPct val="150000"/>
                        </a:lnSpc>
                        <a:spcBef>
                          <a:spcPts val="0"/>
                        </a:spcBef>
                        <a:spcAft>
                          <a:spcPts val="0"/>
                        </a:spcAft>
                        <a:buNone/>
                      </a:pPr>
                      <a:endParaRPr sz="1300" dirty="0">
                        <a:latin typeface="Times New Roman"/>
                        <a:ea typeface="Times New Roman"/>
                        <a:cs typeface="Times New Roman"/>
                        <a:sym typeface="Times New Roman"/>
                      </a:endParaRPr>
                    </a:p>
                  </a:txBody>
                  <a:tcPr marL="68575" marR="68575" marT="0" marB="0"/>
                </a:tc>
                <a:tc>
                  <a:txBody>
                    <a:bodyPr/>
                    <a:lstStyle/>
                    <a:p>
                      <a:pPr marL="228600" indent="0">
                        <a:buFont typeface="Wingdings" panose="05000000000000000000" pitchFamily="2" charset="2"/>
                        <a:buNone/>
                      </a:pPr>
                      <a:r>
                        <a:rPr lang="en-US" sz="1800" dirty="0">
                          <a:latin typeface="Times New Roman" panose="02020603050405020304" pitchFamily="18" charset="0"/>
                          <a:cs typeface="Times New Roman" panose="02020603050405020304" pitchFamily="18" charset="0"/>
                        </a:rPr>
                        <a:t>Khách hàng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đăng ký, đăng nhập </a:t>
                      </a:r>
                      <a:r>
                        <a:rPr lang="de-DE" sz="1800" dirty="0">
                          <a:latin typeface="Times New Roman" panose="02020603050405020304" pitchFamily="18" charset="0"/>
                          <a:cs typeface="Times New Roman" panose="02020603050405020304" pitchFamily="18" charset="0"/>
                        </a:rPr>
                        <a:t>để </a:t>
                      </a:r>
                      <a:r>
                        <a:rPr lang="vi-VN" sz="1800" dirty="0">
                          <a:latin typeface="Times New Roman" panose="02020603050405020304" pitchFamily="18" charset="0"/>
                          <a:cs typeface="Times New Roman" panose="02020603050405020304" pitchFamily="18" charset="0"/>
                        </a:rPr>
                        <a:t>xem sản phẩm,</a:t>
                      </a:r>
                      <a:r>
                        <a:rPr lang="de-DE" sz="1800" dirty="0">
                          <a:latin typeface="Times New Roman" panose="02020603050405020304" pitchFamily="18" charset="0"/>
                          <a:cs typeface="Times New Roman" panose="02020603050405020304" pitchFamily="18" charset="0"/>
                        </a:rPr>
                        <a:t> xem giỏ hàng, xem danh sách yêu thích, có thể thay đổi thông tin cá nhân tài khoản của </a:t>
                      </a:r>
                      <a:r>
                        <a:rPr lang="vi-VN" sz="1800" dirty="0">
                          <a:latin typeface="Times New Roman" panose="02020603050405020304" pitchFamily="18" charset="0"/>
                          <a:cs typeface="Times New Roman" panose="02020603050405020304" pitchFamily="18" charset="0"/>
                        </a:rPr>
                        <a:t>mình, xem các hóa</a:t>
                      </a:r>
                      <a:r>
                        <a:rPr lang="en-US" sz="1800" dirty="0">
                          <a:latin typeface="Times New Roman" panose="02020603050405020304" pitchFamily="18" charset="0"/>
                          <a:cs typeface="Times New Roman" panose="02020603050405020304" pitchFamily="18" charset="0"/>
                        </a:rPr>
                        <a:t>.</a:t>
                      </a:r>
                      <a:br>
                        <a:rPr lang="de-DE" sz="1800" b="1"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txBody>
                  <a:tcPr marL="68575" marR="68575" marT="0" marB="0"/>
                </a:tc>
                <a:extLst>
                  <a:ext uri="{0D108BD9-81ED-4DB2-BD59-A6C34878D82A}">
                    <a16:rowId xmlns:a16="http://schemas.microsoft.com/office/drawing/2014/main" val="10002"/>
                  </a:ext>
                </a:extLst>
              </a:tr>
            </a:tbl>
          </a:graphicData>
        </a:graphic>
      </p:graphicFrame>
      <p:pic>
        <p:nvPicPr>
          <p:cNvPr id="816" name="Google Shape;816;p13"/>
          <p:cNvPicPr preferRelativeResize="0"/>
          <p:nvPr/>
        </p:nvPicPr>
        <p:blipFill rotWithShape="1">
          <a:blip r:embed="rId3">
            <a:alphaModFix/>
          </a:blip>
          <a:srcRect/>
          <a:stretch/>
        </p:blipFill>
        <p:spPr>
          <a:xfrm>
            <a:off x="2468485" y="2304223"/>
            <a:ext cx="1038370" cy="1171739"/>
          </a:xfrm>
          <a:prstGeom prst="rect">
            <a:avLst/>
          </a:prstGeom>
          <a:noFill/>
          <a:ln>
            <a:noFill/>
          </a:ln>
        </p:spPr>
      </p:pic>
      <p:pic>
        <p:nvPicPr>
          <p:cNvPr id="2" name="Picture 1"/>
          <p:cNvPicPr>
            <a:picLocks noChangeAspect="1"/>
          </p:cNvPicPr>
          <p:nvPr/>
        </p:nvPicPr>
        <p:blipFill>
          <a:blip r:embed="rId4"/>
          <a:stretch>
            <a:fillRect/>
          </a:stretch>
        </p:blipFill>
        <p:spPr>
          <a:xfrm>
            <a:off x="2468485" y="4332385"/>
            <a:ext cx="1038370" cy="1171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SƠ ĐỒ USECASE TỔNG QUÁT</a:t>
            </a:r>
            <a:endParaRPr sz="2400" b="0" strike="noStrike">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06F3B278-558F-4460-A291-195A9523A57D}"/>
              </a:ext>
            </a:extLst>
          </p:cNvPr>
          <p:cNvPicPr/>
          <p:nvPr/>
        </p:nvPicPr>
        <p:blipFill>
          <a:blip r:embed="rId3"/>
          <a:stretch>
            <a:fillRect/>
          </a:stretch>
        </p:blipFill>
        <p:spPr>
          <a:xfrm>
            <a:off x="2461748" y="1405108"/>
            <a:ext cx="6583778" cy="46017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E80000"/>
                </a:solidFill>
                <a:latin typeface="Calibri"/>
                <a:ea typeface="Calibri"/>
                <a:cs typeface="Calibri"/>
                <a:sym typeface="Calibri"/>
              </a:rPr>
              <a:t>CƠ SỞ DỮ LIỆU</a:t>
            </a:r>
            <a:endParaRPr sz="2400" b="0" strike="noStrike">
              <a:solidFill>
                <a:srgbClr val="E80000"/>
              </a:solidFill>
              <a:latin typeface="Arial"/>
              <a:ea typeface="Arial"/>
              <a:cs typeface="Arial"/>
              <a:sym typeface="Arial"/>
            </a:endParaRPr>
          </a:p>
        </p:txBody>
      </p:sp>
      <p:sp>
        <p:nvSpPr>
          <p:cNvPr id="831" name="Google Shape;831;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6" name="Picture 5">
            <a:extLst>
              <a:ext uri="{FF2B5EF4-FFF2-40B4-BE49-F238E27FC236}">
                <a16:creationId xmlns:a16="http://schemas.microsoft.com/office/drawing/2014/main" id="{7132B80E-B08B-48A4-8E9B-F7499E10DEA3}"/>
              </a:ext>
            </a:extLst>
          </p:cNvPr>
          <p:cNvPicPr/>
          <p:nvPr/>
        </p:nvPicPr>
        <p:blipFill>
          <a:blip r:embed="rId3"/>
          <a:stretch>
            <a:fillRect/>
          </a:stretch>
        </p:blipFill>
        <p:spPr>
          <a:xfrm>
            <a:off x="2106720" y="1352987"/>
            <a:ext cx="8655065" cy="46500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16"/>
          <p:cNvGrpSpPr/>
          <p:nvPr/>
        </p:nvGrpSpPr>
        <p:grpSpPr>
          <a:xfrm>
            <a:off x="2386080" y="0"/>
            <a:ext cx="3314880" cy="6857640"/>
            <a:chOff x="2386080" y="0"/>
            <a:chExt cx="3314880" cy="6857640"/>
          </a:xfrm>
        </p:grpSpPr>
        <p:sp>
          <p:nvSpPr>
            <p:cNvPr id="839" name="Google Shape;839;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04 :</a:t>
            </a:r>
            <a:endParaRPr sz="4800" b="0" strike="noStrike">
              <a:solidFill>
                <a:schemeClr val="dk1"/>
              </a:solidFill>
              <a:latin typeface="Arial"/>
              <a:ea typeface="Arial"/>
              <a:cs typeface="Arial"/>
              <a:sym typeface="Arial"/>
            </a:endParaRPr>
          </a:p>
        </p:txBody>
      </p:sp>
      <p:grpSp>
        <p:nvGrpSpPr>
          <p:cNvPr id="852" name="Google Shape;852;p16"/>
          <p:cNvGrpSpPr/>
          <p:nvPr/>
        </p:nvGrpSpPr>
        <p:grpSpPr>
          <a:xfrm>
            <a:off x="5867401" y="2495347"/>
            <a:ext cx="4937098" cy="2914853"/>
            <a:chOff x="5894486" y="1770109"/>
            <a:chExt cx="5259520" cy="365051"/>
          </a:xfrm>
        </p:grpSpPr>
        <p:sp>
          <p:nvSpPr>
            <p:cNvPr id="853" name="Google Shape;853;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DEMO </a:t>
              </a:r>
              <a:endParaRPr/>
            </a:p>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SẢN PHẨM</a:t>
              </a:r>
              <a:endParaRPr sz="6000" b="0" strike="noStrike">
                <a:solidFill>
                  <a:schemeClr val="dk1"/>
                </a:solidFill>
                <a:latin typeface="Arial"/>
                <a:ea typeface="Arial"/>
                <a:cs typeface="Arial"/>
                <a:sym typeface="Arial"/>
              </a:endParaRPr>
            </a:p>
          </p:txBody>
        </p:sp>
        <p:sp>
          <p:nvSpPr>
            <p:cNvPr id="854" name="Google Shape;854;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55" name="Google Shape;855;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05 :</a:t>
            </a:r>
            <a:endParaRPr sz="4800" b="0" strike="noStrike">
              <a:solidFill>
                <a:schemeClr val="dk1"/>
              </a:solidFill>
              <a:latin typeface="Arial"/>
              <a:ea typeface="Arial"/>
              <a:cs typeface="Arial"/>
              <a:sym typeface="Arial"/>
            </a:endParaRPr>
          </a:p>
        </p:txBody>
      </p:sp>
      <p:grpSp>
        <p:nvGrpSpPr>
          <p:cNvPr id="876" name="Google Shape;876;p17"/>
          <p:cNvGrpSpPr/>
          <p:nvPr/>
        </p:nvGrpSpPr>
        <p:grpSpPr>
          <a:xfrm>
            <a:off x="5684364" y="967827"/>
            <a:ext cx="6400799" cy="3979257"/>
            <a:chOff x="5879896" y="1770480"/>
            <a:chExt cx="5259520" cy="498355"/>
          </a:xfrm>
        </p:grpSpPr>
        <p:sp>
          <p:nvSpPr>
            <p:cNvPr id="877" name="Google Shape;877;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a:solidFill>
                    <a:schemeClr val="dk1"/>
                  </a:solidFill>
                  <a:latin typeface="Arial"/>
                  <a:ea typeface="Arial"/>
                  <a:cs typeface="Arial"/>
                  <a:sym typeface="Arial"/>
                </a:rPr>
                <a:t>HẠN CHẾ</a:t>
              </a:r>
              <a:endParaRPr/>
            </a:p>
            <a:p>
              <a:pPr marL="0" marR="0" lvl="0" indent="0" algn="ctr" rtl="0">
                <a:lnSpc>
                  <a:spcPct val="100000"/>
                </a:lnSpc>
                <a:spcBef>
                  <a:spcPts val="0"/>
                </a:spcBef>
                <a:spcAft>
                  <a:spcPts val="0"/>
                </a:spcAft>
                <a:buNone/>
              </a:pPr>
              <a:r>
                <a:rPr lang="en-US" sz="4800">
                  <a:solidFill>
                    <a:schemeClr val="dk1"/>
                  </a:solidFill>
                  <a:latin typeface="Arial"/>
                  <a:ea typeface="Arial"/>
                  <a:cs typeface="Arial"/>
                  <a:sym typeface="Arial"/>
                </a:rPr>
                <a:t>&amp;</a:t>
              </a:r>
              <a:endParaRPr sz="480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4800">
                  <a:solidFill>
                    <a:schemeClr val="dk1"/>
                  </a:solidFill>
                  <a:latin typeface="Arial"/>
                  <a:ea typeface="Arial"/>
                  <a:cs typeface="Arial"/>
                  <a:sym typeface="Arial"/>
                </a:rPr>
                <a:t>HƯỚNG PHÁT TRIỂN</a:t>
              </a:r>
              <a:endParaRPr/>
            </a:p>
            <a:p>
              <a:pPr marL="0" marR="0" lvl="0" indent="0" algn="ctr" rtl="0">
                <a:lnSpc>
                  <a:spcPct val="100000"/>
                </a:lnSpc>
                <a:spcBef>
                  <a:spcPts val="0"/>
                </a:spcBef>
                <a:spcAft>
                  <a:spcPts val="0"/>
                </a:spcAft>
                <a:buNone/>
              </a:pPr>
              <a:r>
                <a:rPr lang="en-US" sz="4800">
                  <a:solidFill>
                    <a:schemeClr val="dk1"/>
                  </a:solidFill>
                  <a:latin typeface="Arial"/>
                  <a:ea typeface="Arial"/>
                  <a:cs typeface="Arial"/>
                  <a:sym typeface="Arial"/>
                </a:rPr>
                <a:t>ĐỀ TÀI</a:t>
              </a:r>
              <a:endParaRPr sz="4800" b="0" strike="noStrike">
                <a:solidFill>
                  <a:schemeClr val="dk1"/>
                </a:solidFill>
                <a:latin typeface="Arial"/>
                <a:ea typeface="Arial"/>
                <a:cs typeface="Arial"/>
                <a:sym typeface="Arial"/>
              </a:endParaRP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79" name="Google Shape;879;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Hạn chế</a:t>
            </a:r>
            <a:endParaRPr sz="2400" b="0" strike="noStrike">
              <a:solidFill>
                <a:schemeClr val="dk1"/>
              </a:solidFill>
              <a:latin typeface="Arial"/>
              <a:ea typeface="Arial"/>
              <a:cs typeface="Arial"/>
              <a:sym typeface="Arial"/>
            </a:endParaRPr>
          </a:p>
        </p:txBody>
      </p:sp>
      <p:sp>
        <p:nvSpPr>
          <p:cNvPr id="898" name="Google Shape;898;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2" name="Flowchart: Alternate Process 1"/>
          <p:cNvSpPr/>
          <p:nvPr/>
        </p:nvSpPr>
        <p:spPr>
          <a:xfrm>
            <a:off x="1553358" y="1676369"/>
            <a:ext cx="2844800" cy="3761383"/>
          </a:xfrm>
          <a:prstGeom prst="flowChartAlternateProcess">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vi-VN" sz="2000" dirty="0">
                <a:solidFill>
                  <a:schemeClr val="dk1"/>
                </a:solidFill>
                <a:latin typeface="+mj-lt"/>
                <a:ea typeface="Arial"/>
                <a:cs typeface="Arial"/>
              </a:rPr>
              <a:t>Phần mềm vẫn còn chức năng </a:t>
            </a:r>
            <a:r>
              <a:rPr lang="vi-VN" sz="2000">
                <a:solidFill>
                  <a:schemeClr val="dk1"/>
                </a:solidFill>
                <a:latin typeface="+mj-lt"/>
                <a:ea typeface="Arial"/>
                <a:cs typeface="Arial"/>
              </a:rPr>
              <a:t>chưa tối </a:t>
            </a:r>
            <a:r>
              <a:rPr lang="vi-VN" sz="2000" dirty="0">
                <a:solidFill>
                  <a:schemeClr val="dk1"/>
                </a:solidFill>
                <a:latin typeface="+mj-lt"/>
                <a:ea typeface="Arial"/>
                <a:cs typeface="Arial"/>
              </a:rPr>
              <a:t>ưu hóa hoàn toàn.</a:t>
            </a:r>
            <a:endParaRPr lang="en-US" sz="2000" dirty="0">
              <a:latin typeface="+mj-lt"/>
            </a:endParaRPr>
          </a:p>
        </p:txBody>
      </p:sp>
      <p:sp>
        <p:nvSpPr>
          <p:cNvPr id="17" name="Flowchart: Alternate Process 16"/>
          <p:cNvSpPr/>
          <p:nvPr/>
        </p:nvSpPr>
        <p:spPr>
          <a:xfrm>
            <a:off x="4843067" y="1676367"/>
            <a:ext cx="2844800" cy="3761383"/>
          </a:xfrm>
          <a:prstGeom prst="flowChartAlternateProcess">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vi-VN" sz="2000" dirty="0">
                <a:solidFill>
                  <a:schemeClr val="dk1"/>
                </a:solidFill>
                <a:latin typeface="+mj-lt"/>
                <a:ea typeface="Arial"/>
                <a:cs typeface="Arial"/>
              </a:rPr>
              <a:t>Chưa có chức năng sao lưu, và hồi phục dữ liệu</a:t>
            </a:r>
          </a:p>
        </p:txBody>
      </p:sp>
      <p:sp>
        <p:nvSpPr>
          <p:cNvPr id="18" name="Flowchart: Alternate Process 17"/>
          <p:cNvSpPr/>
          <p:nvPr/>
        </p:nvSpPr>
        <p:spPr>
          <a:xfrm>
            <a:off x="8132777" y="1676368"/>
            <a:ext cx="2844800" cy="3761383"/>
          </a:xfrm>
          <a:prstGeom prst="flowChartAlternateProcess">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vi-VN" sz="2000" dirty="0">
                <a:solidFill>
                  <a:schemeClr val="dk1"/>
                </a:solidFill>
                <a:latin typeface="+mj-lt"/>
                <a:ea typeface="Arial"/>
                <a:cs typeface="Arial"/>
              </a:rPr>
              <a:t>Chưa có liên kết tài khoản với bên thứ 3 như google, facebook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Hướng phát triển đề tài</a:t>
            </a:r>
            <a:endParaRPr sz="2400" b="0" strike="noStrike">
              <a:solidFill>
                <a:schemeClr val="dk1"/>
              </a:solidFill>
              <a:latin typeface="Arial"/>
              <a:ea typeface="Arial"/>
              <a:cs typeface="Arial"/>
              <a:sym typeface="Arial"/>
            </a:endParaRPr>
          </a:p>
        </p:txBody>
      </p:sp>
      <p:pic>
        <p:nvPicPr>
          <p:cNvPr id="904" name="Google Shape;904;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5" name="Google Shape;905;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6" name="Google Shape;906;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7" name="Google Shape;907;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8" name="Google Shape;908;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9" name="Google Shape;909;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0" name="Google Shape;910;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1" name="Google Shape;911;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2" name="Google Shape;912;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3" name="Google Shape;913;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4" name="Google Shape;914;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5" name="Google Shape;915;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6" name="Google Shape;916;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917" name="Google Shape;917;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8" name="Google Shape;918;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19" name="Google Shape;919;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0" name="Google Shape;920;p19"/>
          <p:cNvGrpSpPr/>
          <p:nvPr/>
        </p:nvGrpSpPr>
        <p:grpSpPr>
          <a:xfrm>
            <a:off x="3352800" y="1447800"/>
            <a:ext cx="8305799" cy="1144588"/>
            <a:chOff x="3697288" y="1778000"/>
            <a:chExt cx="8305799" cy="1144588"/>
          </a:xfrm>
        </p:grpSpPr>
        <p:sp>
          <p:nvSpPr>
            <p:cNvPr id="921" name="Google Shape;921;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2" name="Google Shape;922;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3" name="Google Shape;923;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4" name="Google Shape;924;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5" name="Google Shape;925;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6" name="Google Shape;926;p19"/>
            <p:cNvSpPr txBox="1"/>
            <p:nvPr/>
          </p:nvSpPr>
          <p:spPr>
            <a:xfrm>
              <a:off x="7119352" y="2176274"/>
              <a:ext cx="4648200" cy="3385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vi-VN" sz="1600" dirty="0">
                  <a:solidFill>
                    <a:schemeClr val="lt1"/>
                  </a:solidFill>
                  <a:latin typeface="Arial"/>
                  <a:ea typeface="Arial"/>
                  <a:cs typeface="Arial"/>
                  <a:sym typeface="Arial"/>
                </a:rPr>
                <a:t>Hoàn thiện và tối ưu hóa các chức năng</a:t>
              </a:r>
              <a:endParaRPr sz="1800" dirty="0">
                <a:solidFill>
                  <a:schemeClr val="lt1"/>
                </a:solidFill>
                <a:latin typeface="Oi"/>
                <a:ea typeface="Oi"/>
                <a:cs typeface="Oi"/>
                <a:sym typeface="Oi"/>
              </a:endParaRPr>
            </a:p>
          </p:txBody>
        </p:sp>
      </p:grpSp>
      <p:grpSp>
        <p:nvGrpSpPr>
          <p:cNvPr id="927" name="Google Shape;927;p19"/>
          <p:cNvGrpSpPr/>
          <p:nvPr/>
        </p:nvGrpSpPr>
        <p:grpSpPr>
          <a:xfrm>
            <a:off x="3335337" y="2868613"/>
            <a:ext cx="8323262" cy="1228724"/>
            <a:chOff x="3679825" y="3198813"/>
            <a:chExt cx="8323262" cy="952500"/>
          </a:xfrm>
        </p:grpSpPr>
        <p:sp>
          <p:nvSpPr>
            <p:cNvPr id="928" name="Google Shape;928;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9" name="Google Shape;929;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1" name="Google Shape;931;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2" name="Google Shape;932;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933" name="Google Shape;933;p19"/>
          <p:cNvGrpSpPr/>
          <p:nvPr/>
        </p:nvGrpSpPr>
        <p:grpSpPr>
          <a:xfrm>
            <a:off x="3370262" y="4106863"/>
            <a:ext cx="8288337" cy="1135063"/>
            <a:chOff x="3714750" y="4437063"/>
            <a:chExt cx="8288337" cy="1135063"/>
          </a:xfrm>
        </p:grpSpPr>
        <p:sp>
          <p:nvSpPr>
            <p:cNvPr id="934" name="Google Shape;934;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5" name="Google Shape;935;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6" name="Google Shape;936;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8" name="Google Shape;938;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39" name="Google Shape;939;p19"/>
          <p:cNvSpPr txBox="1"/>
          <p:nvPr/>
        </p:nvSpPr>
        <p:spPr>
          <a:xfrm>
            <a:off x="6774864" y="4392720"/>
            <a:ext cx="4648200"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err="1">
                <a:solidFill>
                  <a:schemeClr val="lt1"/>
                </a:solidFill>
                <a:latin typeface="Arial"/>
                <a:ea typeface="Arial"/>
                <a:cs typeface="Arial"/>
                <a:sym typeface="Arial"/>
              </a:rPr>
              <a:t>Tích</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hợp</a:t>
            </a:r>
            <a:r>
              <a:rPr lang="en-US" sz="1800" dirty="0">
                <a:solidFill>
                  <a:schemeClr val="lt1"/>
                </a:solidFill>
                <a:latin typeface="Arial"/>
                <a:ea typeface="Arial"/>
                <a:cs typeface="Arial"/>
                <a:sym typeface="Arial"/>
              </a:rPr>
              <a:t> API </a:t>
            </a:r>
            <a:r>
              <a:rPr lang="en-US" sz="1800" dirty="0" err="1">
                <a:solidFill>
                  <a:schemeClr val="lt1"/>
                </a:solidFill>
                <a:latin typeface="Arial"/>
                <a:ea typeface="Arial"/>
                <a:cs typeface="Arial"/>
                <a:sym typeface="Arial"/>
              </a:rPr>
              <a:t>của</a:t>
            </a:r>
            <a:r>
              <a:rPr lang="en-US" sz="1800" dirty="0">
                <a:solidFill>
                  <a:schemeClr val="lt1"/>
                </a:solidFill>
                <a:latin typeface="Arial"/>
                <a:ea typeface="Arial"/>
                <a:cs typeface="Arial"/>
                <a:sym typeface="Arial"/>
              </a:rPr>
              <a:t> Google Map </a:t>
            </a:r>
            <a:r>
              <a:rPr lang="en-US" sz="1800" dirty="0" err="1">
                <a:solidFill>
                  <a:schemeClr val="lt1"/>
                </a:solidFill>
                <a:latin typeface="Arial"/>
                <a:ea typeface="Arial"/>
                <a:cs typeface="Arial"/>
                <a:sym typeface="Arial"/>
              </a:rPr>
              <a:t>để</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phát</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triển</a:t>
            </a:r>
            <a:r>
              <a:rPr lang="en-US" sz="1800" dirty="0">
                <a:solidFill>
                  <a:schemeClr val="lt1"/>
                </a:solidFill>
                <a:latin typeface="Arial"/>
                <a:ea typeface="Arial"/>
                <a:cs typeface="Arial"/>
                <a:sym typeface="Arial"/>
              </a:rPr>
              <a:t> chức </a:t>
            </a:r>
            <a:r>
              <a:rPr lang="en-US" sz="1800" dirty="0" err="1">
                <a:solidFill>
                  <a:schemeClr val="lt1"/>
                </a:solidFill>
                <a:latin typeface="Arial"/>
                <a:ea typeface="Arial"/>
                <a:cs typeface="Arial"/>
                <a:sym typeface="Arial"/>
              </a:rPr>
              <a:t>năng</a:t>
            </a:r>
            <a:r>
              <a:rPr lang="en-US" sz="1800" dirty="0">
                <a:solidFill>
                  <a:schemeClr val="lt1"/>
                </a:solidFill>
                <a:latin typeface="Arial"/>
                <a:ea typeface="Arial"/>
                <a:cs typeface="Arial"/>
                <a:sym typeface="Arial"/>
              </a:rPr>
              <a:t> định </a:t>
            </a:r>
            <a:r>
              <a:rPr lang="en-US" sz="1800" dirty="0" err="1">
                <a:solidFill>
                  <a:schemeClr val="lt1"/>
                </a:solidFill>
                <a:latin typeface="Arial"/>
                <a:ea typeface="Arial"/>
                <a:cs typeface="Arial"/>
                <a:sym typeface="Arial"/>
              </a:rPr>
              <a:t>vị</a:t>
            </a:r>
            <a:r>
              <a:rPr lang="en-US" sz="1800" dirty="0">
                <a:solidFill>
                  <a:schemeClr val="lt1"/>
                </a:solidFill>
                <a:latin typeface="Arial"/>
                <a:ea typeface="Arial"/>
                <a:cs typeface="Arial"/>
                <a:sym typeface="Arial"/>
              </a:rPr>
              <a:t> và nghiệp </a:t>
            </a:r>
            <a:r>
              <a:rPr lang="en-US" sz="1800" dirty="0" err="1">
                <a:solidFill>
                  <a:schemeClr val="lt1"/>
                </a:solidFill>
                <a:latin typeface="Arial"/>
                <a:ea typeface="Arial"/>
                <a:cs typeface="Arial"/>
                <a:sym typeface="Arial"/>
              </a:rPr>
              <a:t>vụ</a:t>
            </a:r>
            <a:r>
              <a:rPr lang="en-US" sz="1800" dirty="0">
                <a:solidFill>
                  <a:schemeClr val="lt1"/>
                </a:solidFill>
                <a:latin typeface="Arial"/>
                <a:ea typeface="Arial"/>
                <a:cs typeface="Arial"/>
                <a:sym typeface="Arial"/>
              </a:rPr>
              <a:t> giao hàng</a:t>
            </a:r>
            <a:endParaRPr sz="1800" dirty="0">
              <a:solidFill>
                <a:schemeClr val="lt1"/>
              </a:solidFill>
              <a:latin typeface="Oi"/>
              <a:ea typeface="Oi"/>
              <a:cs typeface="Oi"/>
              <a:sym typeface="Oi"/>
            </a:endParaRPr>
          </a:p>
        </p:txBody>
      </p:sp>
      <p:sp>
        <p:nvSpPr>
          <p:cNvPr id="940" name="Google Shape;940;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err="1">
                <a:solidFill>
                  <a:schemeClr val="lt1"/>
                </a:solidFill>
                <a:latin typeface="Arial"/>
                <a:ea typeface="Arial"/>
                <a:cs typeface="Arial"/>
                <a:sym typeface="Arial"/>
              </a:rPr>
              <a:t>Thay</a:t>
            </a:r>
            <a:r>
              <a:rPr lang="en-US" sz="1800" dirty="0">
                <a:solidFill>
                  <a:schemeClr val="lt1"/>
                </a:solidFill>
                <a:latin typeface="Arial"/>
                <a:ea typeface="Arial"/>
                <a:cs typeface="Arial"/>
                <a:sym typeface="Arial"/>
              </a:rPr>
              <a:t> đổi giao </a:t>
            </a:r>
            <a:r>
              <a:rPr lang="en-US" sz="1800" dirty="0" err="1">
                <a:solidFill>
                  <a:schemeClr val="lt1"/>
                </a:solidFill>
                <a:latin typeface="Arial"/>
                <a:ea typeface="Arial"/>
                <a:cs typeface="Arial"/>
                <a:sym typeface="Arial"/>
              </a:rPr>
              <a:t>diện</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cho</a:t>
            </a:r>
            <a:r>
              <a:rPr lang="en-US" sz="1800" dirty="0">
                <a:solidFill>
                  <a:schemeClr val="lt1"/>
                </a:solidFill>
                <a:latin typeface="Arial"/>
                <a:ea typeface="Arial"/>
                <a:cs typeface="Arial"/>
                <a:sym typeface="Arial"/>
              </a:rPr>
              <a:t> app </a:t>
            </a:r>
            <a:r>
              <a:rPr lang="en-US" sz="1800" dirty="0" err="1">
                <a:solidFill>
                  <a:schemeClr val="lt1"/>
                </a:solidFill>
                <a:latin typeface="Arial"/>
                <a:ea typeface="Arial"/>
                <a:cs typeface="Arial"/>
                <a:sym typeface="Arial"/>
              </a:rPr>
              <a:t>thân</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thiện</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với</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người</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dùng</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hơn</a:t>
            </a:r>
            <a:r>
              <a:rPr lang="en-US" sz="1800" dirty="0">
                <a:solidFill>
                  <a:schemeClr val="lt1"/>
                </a:solidFill>
                <a:latin typeface="Arial"/>
                <a:ea typeface="Arial"/>
                <a:cs typeface="Arial"/>
                <a:sym typeface="Arial"/>
              </a:rPr>
              <a:t> và thêm chức </a:t>
            </a:r>
            <a:r>
              <a:rPr lang="en-US" sz="1800" dirty="0" err="1">
                <a:solidFill>
                  <a:schemeClr val="lt1"/>
                </a:solidFill>
                <a:latin typeface="Arial"/>
                <a:ea typeface="Arial"/>
                <a:cs typeface="Arial"/>
                <a:sym typeface="Arial"/>
              </a:rPr>
              <a:t>năng</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tăng</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khả</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năng</a:t>
            </a:r>
            <a:r>
              <a:rPr lang="en-US" sz="1800" dirty="0">
                <a:solidFill>
                  <a:schemeClr val="lt1"/>
                </a:solidFill>
                <a:latin typeface="Arial"/>
                <a:ea typeface="Arial"/>
                <a:cs typeface="Arial"/>
                <a:sym typeface="Arial"/>
              </a:rPr>
              <a:t> bảo mật, </a:t>
            </a:r>
            <a:r>
              <a:rPr lang="en-US" sz="1800" dirty="0" err="1">
                <a:solidFill>
                  <a:schemeClr val="lt1"/>
                </a:solidFill>
                <a:latin typeface="Arial"/>
                <a:ea typeface="Arial"/>
                <a:cs typeface="Arial"/>
                <a:sym typeface="Arial"/>
              </a:rPr>
              <a:t>Tăng</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độ</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quảng</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bá</a:t>
            </a:r>
            <a:r>
              <a:rPr lang="en-US" sz="1800" dirty="0">
                <a:solidFill>
                  <a:schemeClr val="lt1"/>
                </a:solidFill>
                <a:latin typeface="Arial"/>
                <a:ea typeface="Arial"/>
                <a:cs typeface="Arial"/>
                <a:sym typeface="Arial"/>
              </a:rPr>
              <a:t> </a:t>
            </a:r>
            <a:r>
              <a:rPr lang="en-US" sz="1800" dirty="0" err="1">
                <a:solidFill>
                  <a:schemeClr val="lt1"/>
                </a:solidFill>
                <a:latin typeface="Arial"/>
                <a:ea typeface="Arial"/>
                <a:cs typeface="Arial"/>
                <a:sym typeface="Arial"/>
              </a:rPr>
              <a:t>thương</a:t>
            </a:r>
            <a:r>
              <a:rPr lang="en-US" sz="1800" dirty="0">
                <a:solidFill>
                  <a:schemeClr val="lt1"/>
                </a:solidFill>
                <a:latin typeface="Arial"/>
                <a:ea typeface="Arial"/>
                <a:cs typeface="Arial"/>
                <a:sym typeface="Arial"/>
              </a:rPr>
              <a:t> hiệu.</a:t>
            </a:r>
            <a:endParaRPr sz="1800" dirty="0">
              <a:solidFill>
                <a:schemeClr val="lt1"/>
              </a:solidFill>
              <a:latin typeface="Oi"/>
              <a:ea typeface="Oi"/>
              <a:cs typeface="Oi"/>
              <a:sym typeface="Oi"/>
            </a:endParaRPr>
          </a:p>
        </p:txBody>
      </p:sp>
      <p:sp>
        <p:nvSpPr>
          <p:cNvPr id="941" name="Google Shape;941;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0"/>
                                        </p:tgtEl>
                                        <p:attrNameLst>
                                          <p:attrName>style.visibility</p:attrName>
                                        </p:attrNameLst>
                                      </p:cBhvr>
                                      <p:to>
                                        <p:strVal val="visible"/>
                                      </p:to>
                                    </p:set>
                                    <p:anim calcmode="lin" valueType="num">
                                      <p:cBhvr additive="base">
                                        <p:cTn id="7" dur="1000"/>
                                        <p:tgtEl>
                                          <p:spTgt spid="9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7"/>
                                        </p:tgtEl>
                                        <p:attrNameLst>
                                          <p:attrName>style.visibility</p:attrName>
                                        </p:attrNameLst>
                                      </p:cBhvr>
                                      <p:to>
                                        <p:strVal val="visible"/>
                                      </p:to>
                                    </p:set>
                                    <p:anim calcmode="lin" valueType="num">
                                      <p:cBhvr additive="base">
                                        <p:cTn id="12" dur="1000"/>
                                        <p:tgtEl>
                                          <p:spTgt spid="92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3"/>
                                        </p:tgtEl>
                                        <p:attrNameLst>
                                          <p:attrName>style.visibility</p:attrName>
                                        </p:attrNameLst>
                                      </p:cBhvr>
                                      <p:to>
                                        <p:strVal val="visible"/>
                                      </p:to>
                                    </p:set>
                                    <p:anim calcmode="lin" valueType="num">
                                      <p:cBhvr additive="base">
                                        <p:cTn id="17" dur="1000"/>
                                        <p:tgtEl>
                                          <p:spTgt spid="933"/>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39"/>
                                        </p:tgtEl>
                                        <p:attrNameLst>
                                          <p:attrName>style.visibility</p:attrName>
                                        </p:attrNameLst>
                                      </p:cBhvr>
                                      <p:to>
                                        <p:strVal val="visible"/>
                                      </p:to>
                                    </p:set>
                                    <p:anim calcmode="lin" valueType="num">
                                      <p:cBhvr additive="base">
                                        <p:cTn id="21" dur="500"/>
                                        <p:tgtEl>
                                          <p:spTgt spid="9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Khoa công nghệ thông tin</a:t>
            </a:r>
            <a:endParaRPr sz="1800">
              <a:solidFill>
                <a:schemeClr val="dk1"/>
              </a:solidFill>
              <a:latin typeface="Arial"/>
              <a:ea typeface="Arial"/>
              <a:cs typeface="Arial"/>
              <a:sym typeface="Arial"/>
            </a:endParaRPr>
          </a:p>
        </p:txBody>
      </p:sp>
      <p:sp>
        <p:nvSpPr>
          <p:cNvPr id="481" name="Google Shape;481;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i="1">
                <a:solidFill>
                  <a:srgbClr val="595959"/>
                </a:solidFill>
                <a:latin typeface="Times New Roman"/>
                <a:ea typeface="Times New Roman"/>
                <a:cs typeface="Times New Roman"/>
                <a:sym typeface="Times New Roman"/>
              </a:rPr>
              <a:t>Hà Nội, ngày 20 tháng 5 năm 2022</a:t>
            </a:r>
            <a:endParaRPr>
              <a:latin typeface="Times New Roman"/>
              <a:ea typeface="Times New Roman"/>
              <a:cs typeface="Times New Roman"/>
              <a:sym typeface="Times New Roman"/>
            </a:endParaRPr>
          </a:p>
        </p:txBody>
      </p:sp>
      <p:sp>
        <p:nvSpPr>
          <p:cNvPr id="482" name="Google Shape;482;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0070C0"/>
                </a:solidFill>
                <a:latin typeface="Arial"/>
                <a:ea typeface="Arial"/>
                <a:cs typeface="Arial"/>
                <a:sym typeface="Arial"/>
              </a:rPr>
              <a:t>ĐẠI HỌC CÔNG NGHIỆP HÀ NỘI</a:t>
            </a:r>
            <a:endParaRPr sz="3600" b="1" cap="none">
              <a:solidFill>
                <a:srgbClr val="0070C0"/>
              </a:solidFill>
              <a:latin typeface="Arial"/>
              <a:ea typeface="Arial"/>
              <a:cs typeface="Arial"/>
              <a:sym typeface="Arial"/>
            </a:endParaRPr>
          </a:p>
        </p:txBody>
      </p:sp>
      <p:sp>
        <p:nvSpPr>
          <p:cNvPr id="483" name="Google Shape;483;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cap="none">
                <a:solidFill>
                  <a:schemeClr val="accent4"/>
                </a:solidFill>
                <a:latin typeface="Arial"/>
                <a:ea typeface="Arial"/>
                <a:cs typeface="Arial"/>
                <a:sym typeface="Arial"/>
              </a:rPr>
              <a:t>KHOA CÔNG NGHỆ THÔNG TIN</a:t>
            </a:r>
            <a:endParaRPr sz="2400" b="1" cap="none">
              <a:solidFill>
                <a:schemeClr val="accent4"/>
              </a:solidFill>
              <a:latin typeface="Arial"/>
              <a:ea typeface="Arial"/>
              <a:cs typeface="Arial"/>
              <a:sym typeface="Arial"/>
            </a:endParaRPr>
          </a:p>
        </p:txBody>
      </p:sp>
      <p:pic>
        <p:nvPicPr>
          <p:cNvPr id="484" name="Google Shape;484;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5" name="Google Shape;485;p2"/>
          <p:cNvSpPr txBox="1"/>
          <p:nvPr/>
        </p:nvSpPr>
        <p:spPr>
          <a:xfrm>
            <a:off x="685800" y="2421152"/>
            <a:ext cx="115824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rgbClr val="ED1C2A"/>
                </a:solidFill>
                <a:latin typeface="Calibri"/>
                <a:ea typeface="Calibri"/>
                <a:cs typeface="Calibri"/>
                <a:sym typeface="Calibri"/>
              </a:rPr>
              <a:t>ĐỀ TÀI: XÂY DỰNG APP ANDROID BÁN SMARTPHONE SỬ DỤNG SERVER SPRING BOOT</a:t>
            </a:r>
            <a:endParaRPr sz="3600" b="1" dirty="0">
              <a:solidFill>
                <a:srgbClr val="ED1C2A"/>
              </a:solidFill>
              <a:latin typeface="Calibri"/>
              <a:ea typeface="Calibri"/>
              <a:cs typeface="Calibri"/>
              <a:sym typeface="Calibri"/>
            </a:endParaRPr>
          </a:p>
        </p:txBody>
      </p:sp>
      <p:sp>
        <p:nvSpPr>
          <p:cNvPr id="486" name="Google Shape;486;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947" name="Google Shape;947;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8" name="Google Shape;948;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400" b="1" strike="noStrike">
                <a:solidFill>
                  <a:srgbClr val="404040"/>
                </a:solidFill>
                <a:latin typeface="Calibri"/>
                <a:ea typeface="Calibri"/>
                <a:cs typeface="Calibri"/>
                <a:sym typeface="Calibri"/>
              </a:rPr>
              <a:t>THANK YOU </a:t>
            </a:r>
            <a:endParaRPr sz="44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4400" b="1" strike="noStrike">
                <a:solidFill>
                  <a:srgbClr val="FF3737"/>
                </a:solidFill>
                <a:latin typeface="Calibri"/>
                <a:ea typeface="Calibri"/>
                <a:cs typeface="Calibri"/>
                <a:sym typeface="Calibri"/>
              </a:rPr>
              <a:t>FOR WATCHING</a:t>
            </a:r>
            <a:endParaRPr sz="4400" b="0" strike="noStrike">
              <a:solidFill>
                <a:schemeClr val="dk1"/>
              </a:solidFill>
              <a:latin typeface="Arial"/>
              <a:ea typeface="Arial"/>
              <a:cs typeface="Arial"/>
              <a:sym typeface="Arial"/>
            </a:endParaRPr>
          </a:p>
        </p:txBody>
      </p:sp>
      <p:sp>
        <p:nvSpPr>
          <p:cNvPr id="952" name="Google Shape;952;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400" b="0" strike="noStrike">
                <a:solidFill>
                  <a:srgbClr val="595959"/>
                </a:solidFill>
                <a:latin typeface="Calibri"/>
                <a:ea typeface="Calibri"/>
                <a:cs typeface="Calibri"/>
                <a:sym typeface="Calibri"/>
              </a:rPr>
              <a:t>Em xin chân thành cảm ơn hội đồng thầy cô đã lắng nghe và theo dõi bài thuyết trình của </a:t>
            </a:r>
            <a:r>
              <a:rPr lang="en-US" sz="2400">
                <a:solidFill>
                  <a:srgbClr val="595959"/>
                </a:solidFill>
                <a:latin typeface="Calibri"/>
                <a:ea typeface="Calibri"/>
                <a:cs typeface="Calibri"/>
                <a:sym typeface="Calibri"/>
              </a:rPr>
              <a:t>em.</a:t>
            </a:r>
            <a:endParaRPr sz="2400" b="0" strike="noStrike">
              <a:solidFill>
                <a:schemeClr val="dk1"/>
              </a:solidFill>
              <a:latin typeface="Arial"/>
              <a:ea typeface="Arial"/>
              <a:cs typeface="Arial"/>
              <a:sym typeface="Arial"/>
            </a:endParaRPr>
          </a:p>
        </p:txBody>
      </p:sp>
      <p:sp>
        <p:nvSpPr>
          <p:cNvPr id="953" name="Google Shape;953;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20313" y="-24152"/>
            <a:ext cx="5567522" cy="6858000"/>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2" name="Google Shape;492;p3"/>
          <p:cNvGrpSpPr/>
          <p:nvPr/>
        </p:nvGrpSpPr>
        <p:grpSpPr>
          <a:xfrm>
            <a:off x="4626380" y="224992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NỘI DUNG</a:t>
              </a:r>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CHÍNH</a:t>
              </a:r>
              <a:endParaRPr sz="4400">
                <a:solidFill>
                  <a:schemeClr val="lt1"/>
                </a:solidFill>
                <a:latin typeface="Arial"/>
                <a:ea typeface="Arial"/>
                <a:cs typeface="Arial"/>
                <a:sym typeface="Arial"/>
              </a:endParaRPr>
            </a:p>
          </p:txBody>
        </p:sp>
      </p:grpSp>
      <p:grpSp>
        <p:nvGrpSpPr>
          <p:cNvPr id="496" name="Google Shape;496;p3"/>
          <p:cNvGrpSpPr/>
          <p:nvPr/>
        </p:nvGrpSpPr>
        <p:grpSpPr>
          <a:xfrm>
            <a:off x="6103978" y="1128177"/>
            <a:ext cx="880712" cy="810164"/>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1</a:t>
              </a:r>
              <a:endParaRPr/>
            </a:p>
          </p:txBody>
        </p:sp>
      </p:grpSp>
      <p:sp>
        <p:nvSpPr>
          <p:cNvPr id="499" name="Google Shape;499;p3"/>
          <p:cNvSpPr/>
          <p:nvPr/>
        </p:nvSpPr>
        <p:spPr>
          <a:xfrm>
            <a:off x="705761" y="1348955"/>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400" dirty="0">
                <a:solidFill>
                  <a:srgbClr val="3F3F3F"/>
                </a:solidFill>
                <a:latin typeface="Times New Roman"/>
                <a:ea typeface="Times New Roman"/>
                <a:cs typeface="Times New Roman"/>
                <a:sym typeface="Times New Roman"/>
              </a:rPr>
              <a:t> </a:t>
            </a:r>
            <a:r>
              <a:rPr lang="en-US" sz="2400" dirty="0">
                <a:solidFill>
                  <a:srgbClr val="3F3F3F"/>
                </a:solidFill>
                <a:latin typeface="Times New Roman"/>
                <a:ea typeface="Times New Roman"/>
                <a:cs typeface="Times New Roman"/>
                <a:sym typeface="Times New Roman"/>
              </a:rPr>
              <a:t>Tổng </a:t>
            </a:r>
            <a:r>
              <a:rPr lang="en-US" sz="2400" dirty="0" err="1">
                <a:solidFill>
                  <a:srgbClr val="3F3F3F"/>
                </a:solidFill>
                <a:latin typeface="Times New Roman"/>
                <a:ea typeface="Times New Roman"/>
                <a:cs typeface="Times New Roman"/>
                <a:sym typeface="Times New Roman"/>
              </a:rPr>
              <a:t>quan</a:t>
            </a:r>
            <a:r>
              <a:rPr lang="en-US" sz="2400" dirty="0">
                <a:solidFill>
                  <a:srgbClr val="3F3F3F"/>
                </a:solidFill>
                <a:latin typeface="Times New Roman"/>
                <a:ea typeface="Times New Roman"/>
                <a:cs typeface="Times New Roman"/>
                <a:sym typeface="Times New Roman"/>
              </a:rPr>
              <a:t> về đề tài</a:t>
            </a:r>
            <a:endParaRPr sz="2400" dirty="0">
              <a:solidFill>
                <a:srgbClr val="3F3F3F"/>
              </a:solidFill>
              <a:latin typeface="Times New Roman"/>
              <a:ea typeface="Times New Roman"/>
              <a:cs typeface="Times New Roman"/>
              <a:sym typeface="Times New Roman"/>
            </a:endParaRPr>
          </a:p>
        </p:txBody>
      </p:sp>
      <p:grpSp>
        <p:nvGrpSpPr>
          <p:cNvPr id="500" name="Google Shape;500;p3"/>
          <p:cNvGrpSpPr/>
          <p:nvPr/>
        </p:nvGrpSpPr>
        <p:grpSpPr>
          <a:xfrm rot="-5400000">
            <a:off x="5060705" y="921408"/>
            <a:ext cx="18288" cy="822960"/>
            <a:chOff x="5839691" y="2713589"/>
            <a:chExt cx="1406625" cy="1430822"/>
          </a:xfrm>
        </p:grpSpPr>
        <p:sp>
          <p:nvSpPr>
            <p:cNvPr id="501" name="Google Shape;501;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2" name="Google Shape;502;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03" name="Google Shape;503;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1" name="Google Shape;511;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12" name="Google Shape;512;p3"/>
          <p:cNvGrpSpPr/>
          <p:nvPr/>
        </p:nvGrpSpPr>
        <p:grpSpPr>
          <a:xfrm>
            <a:off x="6122889" y="2225658"/>
            <a:ext cx="880712" cy="810164"/>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2</a:t>
              </a:r>
              <a:endParaRPr/>
            </a:p>
          </p:txBody>
        </p:sp>
      </p:grpSp>
      <p:grpSp>
        <p:nvGrpSpPr>
          <p:cNvPr id="515" name="Google Shape;515;p3"/>
          <p:cNvGrpSpPr/>
          <p:nvPr/>
        </p:nvGrpSpPr>
        <p:grpSpPr>
          <a:xfrm rot="-5400000">
            <a:off x="5084476" y="2049931"/>
            <a:ext cx="18288" cy="822960"/>
            <a:chOff x="5839691" y="2713589"/>
            <a:chExt cx="1406625" cy="1430822"/>
          </a:xfrm>
        </p:grpSpPr>
        <p:sp>
          <p:nvSpPr>
            <p:cNvPr id="516" name="Google Shape;516;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7" name="Google Shape;517;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18" name="Google Shape;518;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19" name="Google Shape;519;p3"/>
          <p:cNvGrpSpPr/>
          <p:nvPr/>
        </p:nvGrpSpPr>
        <p:grpSpPr>
          <a:xfrm>
            <a:off x="6130611" y="3359718"/>
            <a:ext cx="880712" cy="810164"/>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3</a:t>
              </a:r>
              <a:endParaRPr/>
            </a:p>
          </p:txBody>
        </p:sp>
      </p:grpSp>
      <p:grpSp>
        <p:nvGrpSpPr>
          <p:cNvPr id="522" name="Google Shape;522;p3"/>
          <p:cNvGrpSpPr/>
          <p:nvPr/>
        </p:nvGrpSpPr>
        <p:grpSpPr>
          <a:xfrm rot="-5400000">
            <a:off x="5090640" y="3187530"/>
            <a:ext cx="18288" cy="822960"/>
            <a:chOff x="5839691" y="2713589"/>
            <a:chExt cx="1406625" cy="1430822"/>
          </a:xfrm>
        </p:grpSpPr>
        <p:sp>
          <p:nvSpPr>
            <p:cNvPr id="523" name="Google Shape;523;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4" name="Google Shape;524;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25" name="Google Shape;525;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26" name="Google Shape;526;p3"/>
          <p:cNvGrpSpPr/>
          <p:nvPr/>
        </p:nvGrpSpPr>
        <p:grpSpPr>
          <a:xfrm>
            <a:off x="6122889" y="4430148"/>
            <a:ext cx="880712" cy="810164"/>
            <a:chOff x="5917531" y="813457"/>
            <a:chExt cx="938013" cy="939583"/>
          </a:xfrm>
        </p:grpSpPr>
        <p:sp>
          <p:nvSpPr>
            <p:cNvPr id="527" name="Google Shape;527;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4</a:t>
              </a:r>
              <a:endParaRPr/>
            </a:p>
          </p:txBody>
        </p:sp>
      </p:grpSp>
      <p:sp>
        <p:nvSpPr>
          <p:cNvPr id="529" name="Google Shape;529;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3F3F3F"/>
                </a:solidFill>
                <a:latin typeface="Times New Roman"/>
                <a:ea typeface="Times New Roman"/>
                <a:cs typeface="Times New Roman"/>
                <a:sym typeface="Times New Roman"/>
              </a:rPr>
              <a:t>Demo Sản Phẩm</a:t>
            </a:r>
            <a:endParaRPr sz="2400">
              <a:solidFill>
                <a:srgbClr val="3F3F3F"/>
              </a:solidFill>
              <a:latin typeface="Times New Roman"/>
              <a:ea typeface="Times New Roman"/>
              <a:cs typeface="Times New Roman"/>
              <a:sym typeface="Times New Roman"/>
            </a:endParaRPr>
          </a:p>
        </p:txBody>
      </p:sp>
      <p:grpSp>
        <p:nvGrpSpPr>
          <p:cNvPr id="530" name="Google Shape;530;p3"/>
          <p:cNvGrpSpPr/>
          <p:nvPr/>
        </p:nvGrpSpPr>
        <p:grpSpPr>
          <a:xfrm rot="-5400000">
            <a:off x="5097312" y="4247317"/>
            <a:ext cx="18288" cy="822960"/>
            <a:chOff x="5839691" y="2713589"/>
            <a:chExt cx="1406625" cy="1430822"/>
          </a:xfrm>
        </p:grpSpPr>
        <p:sp>
          <p:nvSpPr>
            <p:cNvPr id="531" name="Google Shape;531;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2" name="Google Shape;532;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33" name="Google Shape;533;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34" name="Google Shape;534;p3"/>
          <p:cNvGrpSpPr/>
          <p:nvPr/>
        </p:nvGrpSpPr>
        <p:grpSpPr>
          <a:xfrm>
            <a:off x="6135978" y="5503899"/>
            <a:ext cx="880712" cy="810164"/>
            <a:chOff x="5931978" y="832719"/>
            <a:chExt cx="938013" cy="939583"/>
          </a:xfrm>
        </p:grpSpPr>
        <p:sp>
          <p:nvSpPr>
            <p:cNvPr id="535" name="Google Shape;535;p3"/>
            <p:cNvSpPr/>
            <p:nvPr/>
          </p:nvSpPr>
          <p:spPr>
            <a:xfrm>
              <a:off x="5931978" y="83271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6" name="Google Shape;536;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lt1"/>
                  </a:solidFill>
                  <a:latin typeface="Arial"/>
                  <a:ea typeface="Arial"/>
                  <a:cs typeface="Arial"/>
                  <a:sym typeface="Arial"/>
                </a:rPr>
                <a:t>5</a:t>
              </a:r>
              <a:endParaRPr dirty="0"/>
            </a:p>
          </p:txBody>
        </p:sp>
      </p:grpSp>
      <p:sp>
        <p:nvSpPr>
          <p:cNvPr id="537" name="Google Shape;537;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Hạn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chế</a:t>
            </a:r>
            <a:r>
              <a:rPr lang="en-US" sz="2400" dirty="0">
                <a:solidFill>
                  <a:srgbClr val="3F3F3F"/>
                </a:solidFill>
                <a:latin typeface="Times New Roman"/>
                <a:ea typeface="Times New Roman"/>
                <a:cs typeface="Times New Roman"/>
                <a:sym typeface="Times New Roman"/>
              </a:rPr>
              <a:t> và </a:t>
            </a:r>
            <a:r>
              <a:rPr lang="en-US" sz="2400" dirty="0" err="1">
                <a:solidFill>
                  <a:srgbClr val="3F3F3F"/>
                </a:solidFill>
                <a:latin typeface="Times New Roman"/>
                <a:ea typeface="Times New Roman"/>
                <a:cs typeface="Times New Roman"/>
                <a:sym typeface="Times New Roman"/>
              </a:rPr>
              <a:t>hướng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phát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triển</a:t>
            </a:r>
            <a:endParaRPr sz="2400" dirty="0">
              <a:solidFill>
                <a:srgbClr val="3F3F3F"/>
              </a:solidFill>
              <a:latin typeface="Times New Roman"/>
              <a:ea typeface="Times New Roman"/>
              <a:cs typeface="Times New Roman"/>
              <a:sym typeface="Times New Roman"/>
            </a:endParaRPr>
          </a:p>
        </p:txBody>
      </p:sp>
      <p:grpSp>
        <p:nvGrpSpPr>
          <p:cNvPr id="538" name="Google Shape;538;p3"/>
          <p:cNvGrpSpPr/>
          <p:nvPr/>
        </p:nvGrpSpPr>
        <p:grpSpPr>
          <a:xfrm rot="-5400000">
            <a:off x="5138329" y="5330481"/>
            <a:ext cx="18288" cy="822960"/>
            <a:chOff x="5839691" y="2713589"/>
            <a:chExt cx="1406625" cy="1430822"/>
          </a:xfrm>
        </p:grpSpPr>
        <p:sp>
          <p:nvSpPr>
            <p:cNvPr id="539" name="Google Shape;539;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0" name="Google Shape;540;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41" name="Google Shape;541;p3"/>
          <p:cNvSpPr/>
          <p:nvPr/>
        </p:nvSpPr>
        <p:spPr>
          <a:xfrm>
            <a:off x="752367" y="554235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2" name="Google Shape;542;p3"/>
          <p:cNvSpPr/>
          <p:nvPr/>
        </p:nvSpPr>
        <p:spPr>
          <a:xfrm>
            <a:off x="747695" y="3493834"/>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Phân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tích</a:t>
            </a:r>
            <a:r>
              <a:rPr lang="en-US" sz="2400" dirty="0">
                <a:solidFill>
                  <a:srgbClr val="3F3F3F"/>
                </a:solidFill>
                <a:latin typeface="Times New Roman"/>
                <a:ea typeface="Times New Roman"/>
                <a:cs typeface="Times New Roman"/>
                <a:sym typeface="Times New Roman"/>
              </a:rPr>
              <a:t> thiết kế hệ </a:t>
            </a:r>
            <a:r>
              <a:rPr lang="en-US" sz="2400" dirty="0" err="1">
                <a:solidFill>
                  <a:srgbClr val="3F3F3F"/>
                </a:solidFill>
                <a:latin typeface="Times New Roman"/>
                <a:ea typeface="Times New Roman"/>
                <a:cs typeface="Times New Roman"/>
                <a:sym typeface="Times New Roman"/>
              </a:rPr>
              <a:t>thống</a:t>
            </a:r>
            <a:endParaRPr sz="2400" dirty="0">
              <a:solidFill>
                <a:srgbClr val="3F3F3F"/>
              </a:solidFill>
              <a:latin typeface="Times New Roman"/>
              <a:ea typeface="Times New Roman"/>
              <a:cs typeface="Times New Roman"/>
              <a:sym typeface="Times New Roman"/>
            </a:endParaRPr>
          </a:p>
        </p:txBody>
      </p:sp>
      <p:sp>
        <p:nvSpPr>
          <p:cNvPr id="543" name="Google Shape;543;p3"/>
          <p:cNvSpPr/>
          <p:nvPr/>
        </p:nvSpPr>
        <p:spPr>
          <a:xfrm>
            <a:off x="750268" y="2399908"/>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Mục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tiêu</a:t>
            </a:r>
            <a:r>
              <a:rPr lang="en-US" sz="2400" dirty="0">
                <a:solidFill>
                  <a:srgbClr val="3F3F3F"/>
                </a:solidFill>
                <a:latin typeface="Times New Roman"/>
                <a:ea typeface="Times New Roman"/>
                <a:cs typeface="Times New Roman"/>
                <a:sym typeface="Times New Roman"/>
              </a:rPr>
              <a:t> đề tài</a:t>
            </a:r>
            <a:endParaRPr sz="2400" dirty="0">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500"/>
                                        <p:tgtEl>
                                          <p:spTgt spid="4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9"/>
                                        </p:tgtEl>
                                        <p:attrNameLst>
                                          <p:attrName>style.visibility</p:attrName>
                                        </p:attrNameLst>
                                      </p:cBhvr>
                                      <p:to>
                                        <p:strVal val="visible"/>
                                      </p:to>
                                    </p:set>
                                    <p:animEffect transition="in" filter="fade">
                                      <p:cBhvr>
                                        <p:cTn id="11" dur="500"/>
                                        <p:tgtEl>
                                          <p:spTgt spid="49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2"/>
                                        </p:tgtEl>
                                        <p:attrNameLst>
                                          <p:attrName>style.visibility</p:attrName>
                                        </p:attrNameLst>
                                      </p:cBhvr>
                                      <p:to>
                                        <p:strVal val="visible"/>
                                      </p:to>
                                    </p:set>
                                    <p:animEffect transition="in" filter="fade">
                                      <p:cBhvr>
                                        <p:cTn id="16" dur="500"/>
                                        <p:tgtEl>
                                          <p:spTgt spid="5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9"/>
                                        </p:tgtEl>
                                        <p:attrNameLst>
                                          <p:attrName>style.visibility</p:attrName>
                                        </p:attrNameLst>
                                      </p:cBhvr>
                                      <p:to>
                                        <p:strVal val="visible"/>
                                      </p:to>
                                    </p:set>
                                    <p:animEffect transition="in" filter="fade">
                                      <p:cBhvr>
                                        <p:cTn id="25" dur="500"/>
                                        <p:tgtEl>
                                          <p:spTgt spid="5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fade">
                                      <p:cBhvr>
                                        <p:cTn id="29" dur="500"/>
                                        <p:tgtEl>
                                          <p:spTgt spid="5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6"/>
                                        </p:tgtEl>
                                        <p:attrNameLst>
                                          <p:attrName>style.visibility</p:attrName>
                                        </p:attrNameLst>
                                      </p:cBhvr>
                                      <p:to>
                                        <p:strVal val="visible"/>
                                      </p:to>
                                    </p:set>
                                    <p:animEffect transition="in" filter="fade">
                                      <p:cBhvr>
                                        <p:cTn id="34" dur="500"/>
                                        <p:tgtEl>
                                          <p:spTgt spid="52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9"/>
                                        </p:tgtEl>
                                        <p:attrNameLst>
                                          <p:attrName>style.visibility</p:attrName>
                                        </p:attrNameLst>
                                      </p:cBhvr>
                                      <p:to>
                                        <p:strVal val="visible"/>
                                      </p:to>
                                    </p:set>
                                    <p:animEffect transition="in" filter="fade">
                                      <p:cBhvr>
                                        <p:cTn id="38" dur="500"/>
                                        <p:tgtEl>
                                          <p:spTgt spid="5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4"/>
                                        </p:tgtEl>
                                        <p:attrNameLst>
                                          <p:attrName>style.visibility</p:attrName>
                                        </p:attrNameLst>
                                      </p:cBhvr>
                                      <p:to>
                                        <p:strVal val="visible"/>
                                      </p:to>
                                    </p:set>
                                    <p:animEffect transition="in" filter="fade">
                                      <p:cBhvr>
                                        <p:cTn id="43" dur="500"/>
                                        <p:tgtEl>
                                          <p:spTgt spid="534"/>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49" name="Google Shape;549;p4"/>
          <p:cNvGrpSpPr/>
          <p:nvPr/>
        </p:nvGrpSpPr>
        <p:grpSpPr>
          <a:xfrm>
            <a:off x="2386080" y="0"/>
            <a:ext cx="3314880" cy="6857640"/>
            <a:chOff x="2386080" y="0"/>
            <a:chExt cx="3314880" cy="6857640"/>
          </a:xfrm>
        </p:grpSpPr>
        <p:sp>
          <p:nvSpPr>
            <p:cNvPr id="550" name="Google Shape;550;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01 :</a:t>
            </a:r>
            <a:endParaRPr sz="4800" b="0" strike="noStrike">
              <a:solidFill>
                <a:schemeClr val="dk1"/>
              </a:solidFill>
              <a:latin typeface="Arial"/>
              <a:ea typeface="Arial"/>
              <a:cs typeface="Arial"/>
              <a:sym typeface="Arial"/>
            </a:endParaRPr>
          </a:p>
        </p:txBody>
      </p:sp>
      <p:grpSp>
        <p:nvGrpSpPr>
          <p:cNvPr id="563" name="Google Shape;563;p4"/>
          <p:cNvGrpSpPr/>
          <p:nvPr/>
        </p:nvGrpSpPr>
        <p:grpSpPr>
          <a:xfrm>
            <a:off x="5867401" y="2495347"/>
            <a:ext cx="4937098" cy="2914853"/>
            <a:chOff x="5894486" y="1770109"/>
            <a:chExt cx="5259520" cy="365051"/>
          </a:xfrm>
        </p:grpSpPr>
        <p:sp>
          <p:nvSpPr>
            <p:cNvPr id="564" name="Google Shape;564;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1" strike="noStrike">
                  <a:solidFill>
                    <a:srgbClr val="414141"/>
                  </a:solidFill>
                  <a:latin typeface="Calibri"/>
                  <a:ea typeface="Calibri"/>
                  <a:cs typeface="Calibri"/>
                  <a:sym typeface="Calibri"/>
                </a:rPr>
                <a:t>TỔNG QUAN </a:t>
              </a:r>
              <a:endParaRPr/>
            </a:p>
            <a:p>
              <a:pPr marL="0" marR="0" lvl="0" indent="0" algn="ctr" rtl="0">
                <a:lnSpc>
                  <a:spcPct val="100000"/>
                </a:lnSpc>
                <a:spcBef>
                  <a:spcPts val="0"/>
                </a:spcBef>
                <a:spcAft>
                  <a:spcPts val="0"/>
                </a:spcAft>
                <a:buNone/>
              </a:pPr>
              <a:r>
                <a:rPr lang="en-US" sz="6000" b="1" strike="noStrike">
                  <a:solidFill>
                    <a:srgbClr val="414141"/>
                  </a:solidFill>
                  <a:latin typeface="Calibri"/>
                  <a:ea typeface="Calibri"/>
                  <a:cs typeface="Calibri"/>
                  <a:sym typeface="Calibri"/>
                </a:rPr>
                <a:t>VỀ ĐỀ TÀI</a:t>
              </a:r>
              <a:endParaRPr sz="6000" b="0" strike="noStrike">
                <a:solidFill>
                  <a:schemeClr val="dk1"/>
                </a:solidFill>
                <a:latin typeface="Arial"/>
                <a:ea typeface="Arial"/>
                <a:cs typeface="Arial"/>
                <a:sym typeface="Arial"/>
              </a:endParaRPr>
            </a:p>
          </p:txBody>
        </p:sp>
        <p:sp>
          <p:nvSpPr>
            <p:cNvPr id="565" name="Google Shape;565;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566" name="Google Shape;566;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200" b="0" strike="noStrike">
                <a:solidFill>
                  <a:srgbClr val="FFFFFF"/>
                </a:solidFill>
                <a:latin typeface="Arial"/>
                <a:ea typeface="Arial"/>
                <a:cs typeface="Arial"/>
                <a:sym typeface="Arial"/>
              </a:rPr>
              <a:t>click to add your text here click to add your text here click to add your text here.</a:t>
            </a:r>
            <a:endParaRPr sz="1200" b="0" strike="noStrike">
              <a:solidFill>
                <a:schemeClr val="dk1"/>
              </a:solidFill>
              <a:latin typeface="Arial"/>
              <a:ea typeface="Arial"/>
              <a:cs typeface="Arial"/>
              <a:sym typeface="Arial"/>
            </a:endParaRPr>
          </a:p>
        </p:txBody>
      </p:sp>
      <p:grpSp>
        <p:nvGrpSpPr>
          <p:cNvPr id="578" name="Google Shape;578;p5"/>
          <p:cNvGrpSpPr/>
          <p:nvPr/>
        </p:nvGrpSpPr>
        <p:grpSpPr>
          <a:xfrm>
            <a:off x="6035965" y="1377851"/>
            <a:ext cx="6156035" cy="3449880"/>
            <a:chOff x="5472720" y="1306800"/>
            <a:chExt cx="6033600" cy="2094120"/>
          </a:xfrm>
        </p:grpSpPr>
        <p:sp>
          <p:nvSpPr>
            <p:cNvPr id="579" name="Google Shape;579;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5580360" y="1353011"/>
              <a:ext cx="5864657" cy="156820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000" b="0" strike="noStrike" dirty="0">
                  <a:solidFill>
                    <a:srgbClr val="FFFFFF"/>
                  </a:solidFill>
                  <a:latin typeface="Times New Roman"/>
                  <a:ea typeface="Times New Roman"/>
                  <a:cs typeface="Times New Roman"/>
                  <a:sym typeface="Times New Roman"/>
                </a:rPr>
                <a:t>Nhận </a:t>
              </a:r>
              <a:r>
                <a:rPr lang="en-US" sz="2000" b="0" strike="noStrike" dirty="0" err="1">
                  <a:solidFill>
                    <a:srgbClr val="FFFFFF"/>
                  </a:solidFill>
                  <a:latin typeface="Times New Roman"/>
                  <a:ea typeface="Times New Roman"/>
                  <a:cs typeface="Times New Roman"/>
                  <a:sym typeface="Times New Roman"/>
                </a:rPr>
                <a:t>thấy</a:t>
              </a:r>
              <a:r>
                <a:rPr lang="en-US" sz="2000" b="0" strike="noStrike" dirty="0">
                  <a:solidFill>
                    <a:srgbClr val="FFFFFF"/>
                  </a:solidFill>
                  <a:latin typeface="Times New Roman"/>
                  <a:ea typeface="Times New Roman"/>
                  <a:cs typeface="Times New Roman"/>
                  <a:sym typeface="Times New Roman"/>
                </a:rPr>
                <a:t>, so </a:t>
              </a:r>
              <a:r>
                <a:rPr lang="en-US" sz="2000" b="0" strike="noStrike" dirty="0" err="1">
                  <a:solidFill>
                    <a:srgbClr val="FFFFFF"/>
                  </a:solidFill>
                  <a:latin typeface="Times New Roman"/>
                  <a:ea typeface="Times New Roman"/>
                  <a:cs typeface="Times New Roman"/>
                  <a:sym typeface="Times New Roman"/>
                </a:rPr>
                <a:t>với</a:t>
              </a:r>
              <a:r>
                <a:rPr lang="en-US" sz="2000" b="0" strike="noStrike" dirty="0">
                  <a:solidFill>
                    <a:srgbClr val="FFFFFF"/>
                  </a:solidFill>
                  <a:latin typeface="Times New Roman"/>
                  <a:ea typeface="Times New Roman"/>
                  <a:cs typeface="Times New Roman"/>
                  <a:sym typeface="Times New Roman"/>
                </a:rPr>
                <a:t> việc </a:t>
              </a:r>
              <a:r>
                <a:rPr lang="en-US" sz="2000" b="0" strike="noStrike" dirty="0" err="1">
                  <a:solidFill>
                    <a:srgbClr val="FFFFFF"/>
                  </a:solidFill>
                  <a:latin typeface="Times New Roman"/>
                  <a:ea typeface="Times New Roman"/>
                  <a:cs typeface="Times New Roman"/>
                  <a:sym typeface="Times New Roman"/>
                </a:rPr>
                <a:t>kinh</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doanh</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truyền</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thống</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thì</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thương</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mại</a:t>
              </a:r>
              <a:r>
                <a:rPr lang="en-US" sz="2000" b="0" strike="noStrike" dirty="0">
                  <a:solidFill>
                    <a:srgbClr val="FFFFFF"/>
                  </a:solidFill>
                  <a:latin typeface="Times New Roman"/>
                  <a:ea typeface="Times New Roman"/>
                  <a:cs typeface="Times New Roman"/>
                  <a:sym typeface="Times New Roman"/>
                </a:rPr>
                <a:t> điện </a:t>
              </a:r>
              <a:r>
                <a:rPr lang="en-US" sz="2000" b="0" strike="noStrike" dirty="0" err="1">
                  <a:solidFill>
                    <a:srgbClr val="FFFFFF"/>
                  </a:solidFill>
                  <a:latin typeface="Times New Roman"/>
                  <a:ea typeface="Times New Roman"/>
                  <a:cs typeface="Times New Roman"/>
                  <a:sym typeface="Times New Roman"/>
                </a:rPr>
                <a:t>tử</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có</a:t>
              </a:r>
              <a:r>
                <a:rPr lang="en-US" sz="2000" b="0" strike="noStrike" dirty="0">
                  <a:solidFill>
                    <a:srgbClr val="FFFFFF"/>
                  </a:solidFill>
                  <a:latin typeface="Times New Roman"/>
                  <a:ea typeface="Times New Roman"/>
                  <a:cs typeface="Times New Roman"/>
                  <a:sym typeface="Times New Roman"/>
                </a:rPr>
                <a:t> chi </a:t>
              </a:r>
              <a:r>
                <a:rPr lang="en-US" sz="2000" b="0" strike="noStrike" dirty="0" err="1">
                  <a:solidFill>
                    <a:srgbClr val="FFFFFF"/>
                  </a:solidFill>
                  <a:latin typeface="Times New Roman"/>
                  <a:ea typeface="Times New Roman"/>
                  <a:cs typeface="Times New Roman"/>
                  <a:sym typeface="Times New Roman"/>
                </a:rPr>
                <a:t>phí</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thấp</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hơn</a:t>
              </a:r>
              <a:r>
                <a:rPr lang="en-US" sz="2000" b="0" strike="noStrike" dirty="0">
                  <a:solidFill>
                    <a:srgbClr val="FFFFFF"/>
                  </a:solidFill>
                  <a:latin typeface="Times New Roman"/>
                  <a:ea typeface="Times New Roman"/>
                  <a:cs typeface="Times New Roman"/>
                  <a:sym typeface="Times New Roman"/>
                </a:rPr>
                <a:t>, hiệu </a:t>
              </a:r>
              <a:r>
                <a:rPr lang="en-US" sz="2000" b="0" strike="noStrike" dirty="0" err="1">
                  <a:solidFill>
                    <a:srgbClr val="FFFFFF"/>
                  </a:solidFill>
                  <a:latin typeface="Times New Roman"/>
                  <a:ea typeface="Times New Roman"/>
                  <a:cs typeface="Times New Roman"/>
                  <a:sym typeface="Times New Roman"/>
                </a:rPr>
                <a:t>quả</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cao</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hơn</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cùng</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với</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lợi</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thế</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của</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công</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nghệ</a:t>
              </a:r>
              <a:r>
                <a:rPr lang="en-US" sz="2000" b="0" strike="noStrike" dirty="0">
                  <a:solidFill>
                    <a:srgbClr val="FFFFFF"/>
                  </a:solidFill>
                  <a:latin typeface="Times New Roman"/>
                  <a:ea typeface="Times New Roman"/>
                  <a:cs typeface="Times New Roman"/>
                  <a:sym typeface="Times New Roman"/>
                </a:rPr>
                <a:t> internet </a:t>
              </a:r>
              <a:r>
                <a:rPr lang="en-US" sz="2000" b="0" strike="noStrike" dirty="0" err="1">
                  <a:solidFill>
                    <a:srgbClr val="FFFFFF"/>
                  </a:solidFill>
                  <a:latin typeface="Times New Roman"/>
                  <a:ea typeface="Times New Roman"/>
                  <a:cs typeface="Times New Roman"/>
                  <a:sym typeface="Times New Roman"/>
                </a:rPr>
                <a:t>nên</a:t>
              </a:r>
              <a:r>
                <a:rPr lang="en-US" sz="2000" b="0" strike="noStrike" dirty="0">
                  <a:solidFill>
                    <a:srgbClr val="FFFFFF"/>
                  </a:solidFill>
                  <a:latin typeface="Times New Roman"/>
                  <a:ea typeface="Times New Roman"/>
                  <a:cs typeface="Times New Roman"/>
                  <a:sym typeface="Times New Roman"/>
                </a:rPr>
                <a:t> việc </a:t>
              </a:r>
              <a:r>
                <a:rPr lang="en-US" sz="2000" b="0" strike="noStrike" dirty="0" err="1">
                  <a:solidFill>
                    <a:srgbClr val="FFFFFF"/>
                  </a:solidFill>
                  <a:latin typeface="Times New Roman"/>
                  <a:ea typeface="Times New Roman"/>
                  <a:cs typeface="Times New Roman"/>
                  <a:sym typeface="Times New Roman"/>
                </a:rPr>
                <a:t>truyền</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tải</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thông</a:t>
              </a:r>
              <a:r>
                <a:rPr lang="en-US" sz="2000" b="0" strike="noStrike" dirty="0">
                  <a:solidFill>
                    <a:srgbClr val="FFFFFF"/>
                  </a:solidFill>
                  <a:latin typeface="Times New Roman"/>
                  <a:ea typeface="Times New Roman"/>
                  <a:cs typeface="Times New Roman"/>
                  <a:sym typeface="Times New Roman"/>
                </a:rPr>
                <a:t> tin về sản phẩm </a:t>
              </a:r>
              <a:r>
                <a:rPr lang="en-US" sz="2000" b="0" strike="noStrike" dirty="0" err="1">
                  <a:solidFill>
                    <a:srgbClr val="FFFFFF"/>
                  </a:solidFill>
                  <a:latin typeface="Times New Roman"/>
                  <a:ea typeface="Times New Roman"/>
                  <a:cs typeface="Times New Roman"/>
                  <a:sym typeface="Times New Roman"/>
                </a:rPr>
                <a:t>nhanh</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chóng</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thuận</a:t>
              </a:r>
              <a:r>
                <a:rPr lang="en-US" sz="2000" b="0" strike="noStrike" dirty="0">
                  <a:solidFill>
                    <a:srgbClr val="FFFFFF"/>
                  </a:solidFill>
                  <a:latin typeface="Times New Roman"/>
                  <a:ea typeface="Times New Roman"/>
                  <a:cs typeface="Times New Roman"/>
                  <a:sym typeface="Times New Roman"/>
                </a:rPr>
                <a:t> </a:t>
              </a:r>
              <a:r>
                <a:rPr lang="en-US" sz="2000" b="0" strike="noStrike" dirty="0" err="1">
                  <a:solidFill>
                    <a:srgbClr val="FFFFFF"/>
                  </a:solidFill>
                  <a:latin typeface="Times New Roman"/>
                  <a:ea typeface="Times New Roman"/>
                  <a:cs typeface="Times New Roman"/>
                  <a:sym typeface="Times New Roman"/>
                </a:rPr>
                <a:t>tiện</a:t>
              </a:r>
              <a:r>
                <a:rPr lang="en-US" sz="2000" b="0" strike="noStrike" dirty="0">
                  <a:solidFill>
                    <a:srgbClr val="FFFFFF"/>
                  </a:solidFill>
                  <a:latin typeface="Times New Roman"/>
                  <a:ea typeface="Times New Roman"/>
                  <a:cs typeface="Times New Roman"/>
                  <a:sym typeface="Times New Roman"/>
                </a:rPr>
                <a:t>. </a:t>
              </a:r>
              <a:endParaRPr sz="2000" b="0" strike="noStrike" dirty="0">
                <a:solidFill>
                  <a:schemeClr val="dk1"/>
                </a:solidFill>
                <a:latin typeface="Arial"/>
                <a:ea typeface="Arial"/>
                <a:cs typeface="Arial"/>
                <a:sym typeface="Arial"/>
              </a:endParaRPr>
            </a:p>
          </p:txBody>
        </p:sp>
      </p:grpSp>
      <p:sp>
        <p:nvSpPr>
          <p:cNvPr id="582" name="Google Shape;582;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1. TỔNG QUAN VỀ ĐỀ TÀI</a:t>
            </a:r>
            <a:endParaRPr sz="2400" b="0" strike="noStrike">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 y="1377851"/>
            <a:ext cx="6045200" cy="3449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8"/>
                                        </p:tgtEl>
                                        <p:attrNameLst>
                                          <p:attrName>style.visibility</p:attrName>
                                        </p:attrNameLst>
                                      </p:cBhvr>
                                      <p:to>
                                        <p:strVal val="visible"/>
                                      </p:to>
                                    </p:set>
                                    <p:animEffect transition="in" filter="fade">
                                      <p:cBhvr>
                                        <p:cTn id="7" dur="5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202020"/>
                </a:solidFill>
                <a:latin typeface="Calibri"/>
                <a:ea typeface="Calibri"/>
                <a:cs typeface="Calibri"/>
                <a:sym typeface="Calibri"/>
              </a:rPr>
              <a:t>LÝ DO CHỌN ĐỀ TÀI</a:t>
            </a:r>
            <a:endParaRPr sz="2400" b="0" strike="noStrike">
              <a:solidFill>
                <a:srgbClr val="202020"/>
              </a:solidFill>
              <a:latin typeface="Arial"/>
              <a:ea typeface="Arial"/>
              <a:cs typeface="Arial"/>
              <a:sym typeface="Arial"/>
            </a:endParaRPr>
          </a:p>
        </p:txBody>
      </p:sp>
      <p:grpSp>
        <p:nvGrpSpPr>
          <p:cNvPr id="592" name="Google Shape;592;p6"/>
          <p:cNvGrpSpPr/>
          <p:nvPr/>
        </p:nvGrpSpPr>
        <p:grpSpPr>
          <a:xfrm>
            <a:off x="4171161" y="963956"/>
            <a:ext cx="3353532" cy="3099003"/>
            <a:chOff x="4543425" y="2277493"/>
            <a:chExt cx="3105150" cy="2827907"/>
          </a:xfrm>
        </p:grpSpPr>
        <p:sp>
          <p:nvSpPr>
            <p:cNvPr id="593" name="Google Shape;593;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4" name="Google Shape;594;p6"/>
            <p:cNvSpPr txBox="1"/>
            <p:nvPr/>
          </p:nvSpPr>
          <p:spPr>
            <a:xfrm>
              <a:off x="4759485" y="3498423"/>
              <a:ext cx="2689700" cy="12076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err="1">
                  <a:solidFill>
                    <a:schemeClr val="dk1"/>
                  </a:solidFill>
                  <a:latin typeface="Times New Roman"/>
                  <a:ea typeface="Times New Roman"/>
                  <a:cs typeface="Times New Roman"/>
                  <a:sym typeface="Times New Roman"/>
                </a:rPr>
                <a:t>Giúp</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tối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ưu</a:t>
              </a:r>
              <a:r>
                <a:rPr lang="en-US" sz="2000" b="1" dirty="0">
                  <a:solidFill>
                    <a:schemeClr val="dk1"/>
                  </a:solidFill>
                  <a:latin typeface="Times New Roman"/>
                  <a:ea typeface="Times New Roman"/>
                  <a:cs typeface="Times New Roman"/>
                  <a:sym typeface="Times New Roman"/>
                </a:rPr>
                <a:t> hóa chi </a:t>
              </a:r>
              <a:r>
                <a:rPr lang="en-US" sz="2000" b="1" dirty="0" err="1">
                  <a:solidFill>
                    <a:schemeClr val="dk1"/>
                  </a:solidFill>
                  <a:latin typeface="Times New Roman"/>
                  <a:ea typeface="Times New Roman"/>
                  <a:cs typeface="Times New Roman"/>
                  <a:sym typeface="Times New Roman"/>
                </a:rPr>
                <a:t>phí</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nâng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cao</a:t>
              </a:r>
              <a:r>
                <a:rPr lang="en-US" sz="2000" b="1" dirty="0">
                  <a:solidFill>
                    <a:schemeClr val="dk1"/>
                  </a:solidFill>
                  <a:latin typeface="Times New Roman"/>
                  <a:ea typeface="Times New Roman"/>
                  <a:cs typeface="Times New Roman"/>
                  <a:sym typeface="Times New Roman"/>
                </a:rPr>
                <a:t> hiệu </a:t>
              </a:r>
              <a:r>
                <a:rPr lang="en-US" sz="2000" b="1" dirty="0" err="1">
                  <a:solidFill>
                    <a:schemeClr val="dk1"/>
                  </a:solidFill>
                  <a:latin typeface="Times New Roman"/>
                  <a:ea typeface="Times New Roman"/>
                  <a:cs typeface="Times New Roman"/>
                  <a:sym typeface="Times New Roman"/>
                </a:rPr>
                <a:t>quả</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kinh</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doanh</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Dễ</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dàng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quản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lý</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kiểm</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soát</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được</a:t>
              </a:r>
              <a:r>
                <a:rPr lang="en-US" sz="2000" b="1" dirty="0">
                  <a:solidFill>
                    <a:schemeClr val="dk1"/>
                  </a:solidFill>
                  <a:latin typeface="Times New Roman"/>
                  <a:ea typeface="Times New Roman"/>
                  <a:cs typeface="Times New Roman"/>
                  <a:sym typeface="Times New Roman"/>
                </a:rPr>
                <a:t> cửa hàng</a:t>
              </a:r>
              <a:endParaRPr sz="2000" b="1" dirty="0">
                <a:solidFill>
                  <a:schemeClr val="dk1"/>
                </a:solidFill>
                <a:latin typeface="Times New Roman"/>
                <a:ea typeface="Times New Roman"/>
                <a:cs typeface="Times New Roman"/>
                <a:sym typeface="Times New Roman"/>
              </a:endParaRPr>
            </a:p>
          </p:txBody>
        </p:sp>
        <p:cxnSp>
          <p:nvCxnSpPr>
            <p:cNvPr id="595" name="Google Shape;595;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6" name="Google Shape;596;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599" name="Google Shape;599;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00" name="Google Shape;600;p6"/>
          <p:cNvGrpSpPr/>
          <p:nvPr/>
        </p:nvGrpSpPr>
        <p:grpSpPr>
          <a:xfrm>
            <a:off x="273231" y="968913"/>
            <a:ext cx="3439786" cy="3099003"/>
            <a:chOff x="7971474" y="2277493"/>
            <a:chExt cx="3150058" cy="2827907"/>
          </a:xfrm>
        </p:grpSpPr>
        <p:sp>
          <p:nvSpPr>
            <p:cNvPr id="601" name="Google Shape;601;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2" name="Google Shape;602;p6"/>
            <p:cNvSpPr txBox="1"/>
            <p:nvPr/>
          </p:nvSpPr>
          <p:spPr>
            <a:xfrm>
              <a:off x="8204895" y="3677213"/>
              <a:ext cx="2689700" cy="926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err="1">
                  <a:solidFill>
                    <a:schemeClr val="dk1"/>
                  </a:solidFill>
                  <a:latin typeface="Times New Roman"/>
                  <a:ea typeface="Times New Roman"/>
                  <a:cs typeface="Times New Roman"/>
                  <a:sym typeface="Times New Roman"/>
                </a:rPr>
                <a:t>Mong</a:t>
              </a:r>
              <a:r>
                <a:rPr lang="vi-VN" sz="2000" b="1" dirty="0">
                  <a:solidFill>
                    <a:schemeClr val="dk1"/>
                  </a:solidFill>
                  <a:latin typeface="Times New Roman"/>
                  <a:ea typeface="Times New Roman"/>
                  <a:cs typeface="Times New Roman"/>
                  <a:sym typeface="Times New Roman"/>
                </a:rPr>
                <a:t> muốn giúp mua hàng </a:t>
              </a:r>
              <a:r>
                <a:rPr lang="en-US" sz="2000" b="1" dirty="0">
                  <a:solidFill>
                    <a:schemeClr val="dk1"/>
                  </a:solidFill>
                  <a:latin typeface="Times New Roman"/>
                  <a:ea typeface="Times New Roman"/>
                  <a:cs typeface="Times New Roman"/>
                  <a:sym typeface="Times New Roman"/>
                </a:rPr>
                <a:t>smartphone</a:t>
              </a:r>
              <a:r>
                <a:rPr lang="vi-VN" sz="2000" b="1" dirty="0">
                  <a:solidFill>
                    <a:schemeClr val="dk1"/>
                  </a:solidFill>
                  <a:latin typeface="Times New Roman"/>
                  <a:ea typeface="Times New Roman"/>
                  <a:cs typeface="Times New Roman"/>
                  <a:sym typeface="Times New Roman"/>
                </a:rPr>
                <a:t> trở nên dễ dàng</a:t>
              </a:r>
              <a:endParaRPr sz="2000" b="1" dirty="0">
                <a:solidFill>
                  <a:schemeClr val="dk1"/>
                </a:solidFill>
                <a:latin typeface="Times New Roman"/>
                <a:ea typeface="Times New Roman"/>
                <a:cs typeface="Times New Roman"/>
                <a:sym typeface="Times New Roman"/>
              </a:endParaRPr>
            </a:p>
          </p:txBody>
        </p:sp>
        <p:cxnSp>
          <p:nvCxnSpPr>
            <p:cNvPr id="603" name="Google Shape;603;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4" name="Google Shape;604;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7" name="Google Shape;607;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08" name="Google Shape;608;p6"/>
          <p:cNvGrpSpPr/>
          <p:nvPr/>
        </p:nvGrpSpPr>
        <p:grpSpPr>
          <a:xfrm>
            <a:off x="856547" y="4547374"/>
            <a:ext cx="9743804" cy="707886"/>
            <a:chOff x="1061986" y="4966692"/>
            <a:chExt cx="9743804" cy="707886"/>
          </a:xfrm>
        </p:grpSpPr>
        <p:sp>
          <p:nvSpPr>
            <p:cNvPr id="609" name="Google Shape;609;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0" name="Google Shape;610;p6"/>
            <p:cNvSpPr txBox="1"/>
            <p:nvPr/>
          </p:nvSpPr>
          <p:spPr>
            <a:xfrm>
              <a:off x="2274483" y="4966692"/>
              <a:ext cx="853130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a:t>
              </a:r>
              <a:r>
                <a:rPr lang="en-US" sz="2000" dirty="0" err="1">
                  <a:solidFill>
                    <a:schemeClr val="dk1"/>
                  </a:solidFill>
                  <a:latin typeface="Times New Roman"/>
                  <a:ea typeface="Times New Roman"/>
                  <a:cs typeface="Times New Roman"/>
                  <a:sym typeface="Times New Roman"/>
                </a:rPr>
                <a:t>Xây</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dựng</a:t>
              </a:r>
              <a:r>
                <a:rPr lang="en-US" sz="2000" dirty="0">
                  <a:solidFill>
                    <a:schemeClr val="dk1"/>
                  </a:solidFill>
                  <a:latin typeface="Times New Roman"/>
                  <a:ea typeface="Times New Roman"/>
                  <a:cs typeface="Times New Roman"/>
                  <a:sym typeface="Times New Roman"/>
                </a:rPr>
                <a:t> App </a:t>
              </a:r>
              <a:r>
                <a:rPr lang="en-US" sz="2000" dirty="0" err="1">
                  <a:solidFill>
                    <a:schemeClr val="dk1"/>
                  </a:solidFill>
                  <a:latin typeface="Times New Roman"/>
                  <a:ea typeface="Times New Roman"/>
                  <a:cs typeface="Times New Roman"/>
                  <a:sym typeface="Times New Roman"/>
                </a:rPr>
                <a:t>bán</a:t>
              </a:r>
              <a:r>
                <a:rPr lang="en-US" sz="2000" dirty="0">
                  <a:solidFill>
                    <a:schemeClr val="dk1"/>
                  </a:solidFill>
                  <a:latin typeface="Times New Roman"/>
                  <a:ea typeface="Times New Roman"/>
                  <a:cs typeface="Times New Roman"/>
                  <a:sym typeface="Times New Roman"/>
                </a:rPr>
                <a:t> smartphone” </a:t>
              </a:r>
              <a:r>
                <a:rPr lang="en-US" sz="2000" dirty="0" err="1">
                  <a:solidFill>
                    <a:schemeClr val="dk1"/>
                  </a:solidFill>
                  <a:latin typeface="Times New Roman"/>
                  <a:ea typeface="Times New Roman"/>
                  <a:cs typeface="Times New Roman"/>
                  <a:sym typeface="Times New Roman"/>
                </a:rPr>
                <a:t>là</a:t>
              </a:r>
              <a:r>
                <a:rPr lang="en-US" sz="2000" dirty="0">
                  <a:solidFill>
                    <a:schemeClr val="dk1"/>
                  </a:solidFill>
                  <a:latin typeface="Times New Roman"/>
                  <a:ea typeface="Times New Roman"/>
                  <a:cs typeface="Times New Roman"/>
                  <a:sym typeface="Times New Roman"/>
                </a:rPr>
                <a:t> việc </a:t>
              </a:r>
              <a:r>
                <a:rPr lang="en-US" sz="2000" dirty="0" err="1">
                  <a:solidFill>
                    <a:schemeClr val="dk1"/>
                  </a:solidFill>
                  <a:latin typeface="Times New Roman"/>
                  <a:ea typeface="Times New Roman"/>
                  <a:cs typeface="Times New Roman"/>
                  <a:sym typeface="Times New Roman"/>
                </a:rPr>
                <a:t>cần</a:t>
              </a:r>
              <a:r>
                <a:rPr lang="en-US" sz="2000" dirty="0">
                  <a:solidFill>
                    <a:schemeClr val="dk1"/>
                  </a:solidFill>
                  <a:latin typeface="Times New Roman"/>
                  <a:ea typeface="Times New Roman"/>
                  <a:cs typeface="Times New Roman"/>
                  <a:sym typeface="Times New Roman"/>
                </a:rPr>
                <a:t> thiết </a:t>
              </a:r>
              <a:r>
                <a:rPr lang="en-US" sz="2000" dirty="0" err="1">
                  <a:solidFill>
                    <a:schemeClr val="dk1"/>
                  </a:solidFill>
                  <a:latin typeface="Times New Roman"/>
                  <a:ea typeface="Times New Roman"/>
                  <a:cs typeface="Times New Roman"/>
                  <a:sym typeface="Times New Roman"/>
                </a:rPr>
                <a:t>để</a:t>
              </a:r>
              <a:r>
                <a:rPr lang="en-US" sz="2000" dirty="0">
                  <a:solidFill>
                    <a:schemeClr val="dk1"/>
                  </a:solidFill>
                  <a:latin typeface="Times New Roman"/>
                  <a:ea typeface="Times New Roman"/>
                  <a:cs typeface="Times New Roman"/>
                  <a:sym typeface="Times New Roman"/>
                </a:rPr>
                <a:t> tạo </a:t>
              </a:r>
              <a:r>
                <a:rPr lang="en-US" sz="2000" dirty="0" err="1">
                  <a:solidFill>
                    <a:schemeClr val="dk1"/>
                  </a:solidFill>
                  <a:latin typeface="Times New Roman"/>
                  <a:ea typeface="Times New Roman"/>
                  <a:cs typeface="Times New Roman"/>
                  <a:sym typeface="Times New Roman"/>
                </a:rPr>
                <a:t>điều</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kiện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thuận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lợi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cho</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người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tiêu</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dùng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dễ</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dàng</a:t>
              </a:r>
              <a:r>
                <a:rPr lang="en-US" sz="2000" dirty="0">
                  <a:solidFill>
                    <a:schemeClr val="dk1"/>
                  </a:solidFill>
                  <a:latin typeface="Times New Roman"/>
                  <a:ea typeface="Times New Roman"/>
                  <a:cs typeface="Times New Roman"/>
                  <a:sym typeface="Times New Roman"/>
                </a:rPr>
                <a:t> tiếp </a:t>
              </a:r>
              <a:r>
                <a:rPr lang="en-US" sz="2000" dirty="0" err="1">
                  <a:solidFill>
                    <a:schemeClr val="dk1"/>
                  </a:solidFill>
                  <a:latin typeface="Times New Roman"/>
                  <a:ea typeface="Times New Roman"/>
                  <a:cs typeface="Times New Roman"/>
                  <a:sym typeface="Times New Roman"/>
                </a:rPr>
                <a:t>cận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được</a:t>
              </a:r>
              <a:r>
                <a:rPr lang="en-US" sz="2000" dirty="0">
                  <a:solidFill>
                    <a:schemeClr val="dk1"/>
                  </a:solidFill>
                  <a:latin typeface="Times New Roman"/>
                  <a:ea typeface="Times New Roman"/>
                  <a:cs typeface="Times New Roman"/>
                  <a:sym typeface="Times New Roman"/>
                </a:rPr>
                <a:t> sản phẩm, </a:t>
              </a:r>
              <a:r>
                <a:rPr lang="en-US" sz="2000" dirty="0" err="1">
                  <a:solidFill>
                    <a:schemeClr val="dk1"/>
                  </a:solidFill>
                  <a:latin typeface="Times New Roman"/>
                  <a:ea typeface="Times New Roman"/>
                  <a:cs typeface="Times New Roman"/>
                  <a:sym typeface="Times New Roman"/>
                </a:rPr>
                <a:t>dịch</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vụ</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mọi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lúc</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mọi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nơi</a:t>
              </a:r>
              <a:r>
                <a:rPr lang="en-US"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p:txBody>
        </p:sp>
      </p:grpSp>
      <p:grpSp>
        <p:nvGrpSpPr>
          <p:cNvPr id="611" name="Google Shape;611;p6"/>
          <p:cNvGrpSpPr/>
          <p:nvPr/>
        </p:nvGrpSpPr>
        <p:grpSpPr>
          <a:xfrm>
            <a:off x="8082738" y="982890"/>
            <a:ext cx="3341540" cy="3046257"/>
            <a:chOff x="1015001" y="879443"/>
            <a:chExt cx="3121971" cy="2845595"/>
          </a:xfrm>
        </p:grpSpPr>
        <p:grpSp>
          <p:nvGrpSpPr>
            <p:cNvPr id="612" name="Google Shape;612;p6"/>
            <p:cNvGrpSpPr/>
            <p:nvPr/>
          </p:nvGrpSpPr>
          <p:grpSpPr>
            <a:xfrm>
              <a:off x="1015001" y="879443"/>
              <a:ext cx="3105150" cy="2845595"/>
              <a:chOff x="1121329" y="2277493"/>
              <a:chExt cx="3105150" cy="2845595"/>
            </a:xfrm>
          </p:grpSpPr>
          <p:sp>
            <p:nvSpPr>
              <p:cNvPr id="613" name="Google Shape;613;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14" name="Google Shape;614;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5" name="Google Shape;615;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8" name="Google Shape;618;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9" name="Google Shape;619;p6"/>
            <p:cNvSpPr txBox="1"/>
            <p:nvPr/>
          </p:nvSpPr>
          <p:spPr>
            <a:xfrm>
              <a:off x="1145940" y="2206761"/>
              <a:ext cx="2991032" cy="9487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err="1">
                  <a:solidFill>
                    <a:schemeClr val="dk1"/>
                  </a:solidFill>
                  <a:latin typeface="Times New Roman"/>
                  <a:ea typeface="Times New Roman"/>
                  <a:cs typeface="Times New Roman"/>
                  <a:sym typeface="Times New Roman"/>
                </a:rPr>
                <a:t>Quảng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bá</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được</a:t>
              </a:r>
              <a:r>
                <a:rPr lang="en-US" sz="2000" b="1" dirty="0">
                  <a:solidFill>
                    <a:schemeClr val="dk1"/>
                  </a:solidFill>
                  <a:latin typeface="Times New Roman"/>
                  <a:ea typeface="Times New Roman"/>
                  <a:cs typeface="Times New Roman"/>
                  <a:sym typeface="Times New Roman"/>
                </a:rPr>
                <a:t> hình </a:t>
              </a:r>
              <a:r>
                <a:rPr lang="en-US" sz="2000" b="1" dirty="0" err="1">
                  <a:solidFill>
                    <a:schemeClr val="dk1"/>
                  </a:solidFill>
                  <a:latin typeface="Times New Roman"/>
                  <a:ea typeface="Times New Roman"/>
                  <a:cs typeface="Times New Roman"/>
                  <a:sym typeface="Times New Roman"/>
                </a:rPr>
                <a:t>ảnh</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xây</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dựng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thương</a:t>
              </a:r>
              <a:r>
                <a:rPr lang="en-US" sz="2000" b="1" dirty="0">
                  <a:solidFill>
                    <a:schemeClr val="dk1"/>
                  </a:solidFill>
                  <a:latin typeface="Times New Roman"/>
                  <a:ea typeface="Times New Roman"/>
                  <a:cs typeface="Times New Roman"/>
                  <a:sym typeface="Times New Roman"/>
                </a:rPr>
                <a:t> hiệu và </a:t>
              </a:r>
              <a:r>
                <a:rPr lang="en-US" sz="2000" b="1" dirty="0" err="1">
                  <a:solidFill>
                    <a:schemeClr val="dk1"/>
                  </a:solidFill>
                  <a:latin typeface="Times New Roman"/>
                  <a:ea typeface="Times New Roman"/>
                  <a:cs typeface="Times New Roman"/>
                  <a:sym typeface="Times New Roman"/>
                </a:rPr>
                <a:t>uy</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tín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cho</a:t>
              </a:r>
              <a:r>
                <a:rPr lang="en-US" sz="2000" b="1" dirty="0">
                  <a:solidFill>
                    <a:schemeClr val="dk1"/>
                  </a:solidFill>
                  <a:latin typeface="Times New Roman"/>
                  <a:ea typeface="Times New Roman"/>
                  <a:cs typeface="Times New Roman"/>
                  <a:sym typeface="Times New Roman"/>
                </a:rPr>
                <a:t> cửa hàng. </a:t>
              </a:r>
              <a:endParaRPr sz="2000" b="1" dirty="0">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592"/>
                                        </p:tgtEl>
                                        <p:attrNameLst>
                                          <p:attrName>style.visibility</p:attrName>
                                        </p:attrNameLst>
                                      </p:cBhvr>
                                      <p:to>
                                        <p:strVal val="visible"/>
                                      </p:to>
                                    </p:set>
                                    <p:animEffect transition="in" filter="fade">
                                      <p:cBhvr>
                                        <p:cTn id="10" dur="500"/>
                                        <p:tgtEl>
                                          <p:spTgt spid="592"/>
                                        </p:tgtEl>
                                      </p:cBhvr>
                                    </p:animEffect>
                                  </p:childTnLst>
                                </p:cTn>
                              </p:par>
                              <p:par>
                                <p:cTn id="11" presetID="10" presetClass="entr" presetSubtype="0" fill="hold" nodeType="withEffect">
                                  <p:stCondLst>
                                    <p:cond delay="0"/>
                                  </p:stCondLst>
                                  <p:childTnLst>
                                    <p:set>
                                      <p:cBhvr>
                                        <p:cTn id="12" dur="1" fill="hold">
                                          <p:stCondLst>
                                            <p:cond delay="0"/>
                                          </p:stCondLst>
                                        </p:cTn>
                                        <p:tgtEl>
                                          <p:spTgt spid="600"/>
                                        </p:tgtEl>
                                        <p:attrNameLst>
                                          <p:attrName>style.visibility</p:attrName>
                                        </p:attrNameLst>
                                      </p:cBhvr>
                                      <p:to>
                                        <p:strVal val="visible"/>
                                      </p:to>
                                    </p:set>
                                    <p:animEffect transition="in" filter="fade">
                                      <p:cBhvr>
                                        <p:cTn id="13" dur="500"/>
                                        <p:tgtEl>
                                          <p:spTgt spid="6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8"/>
                                        </p:tgtEl>
                                        <p:attrNameLst>
                                          <p:attrName>style.visibility</p:attrName>
                                        </p:attrNameLst>
                                      </p:cBhvr>
                                      <p:to>
                                        <p:strVal val="visible"/>
                                      </p:to>
                                    </p:set>
                                    <p:animEffect transition="in" filter="fade">
                                      <p:cBhvr>
                                        <p:cTn id="18"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a:solidFill>
                  <a:srgbClr val="202020"/>
                </a:solidFill>
                <a:latin typeface="Calibri"/>
                <a:ea typeface="Calibri"/>
                <a:cs typeface="Calibri"/>
                <a:sym typeface="Calibri"/>
              </a:rPr>
              <a:t>CÔNG NGHỆ VÀ NGÔN NGỮ SỬ DỤNG</a:t>
            </a:r>
            <a:endParaRPr sz="2400" b="0" strike="noStrike">
              <a:solidFill>
                <a:srgbClr val="202020"/>
              </a:solidFill>
              <a:latin typeface="Arial"/>
              <a:ea typeface="Arial"/>
              <a:cs typeface="Arial"/>
              <a:sym typeface="Arial"/>
            </a:endParaRPr>
          </a:p>
        </p:txBody>
      </p:sp>
      <p:sp>
        <p:nvSpPr>
          <p:cNvPr id="629" name="Google Shape;629;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144" y="3702200"/>
            <a:ext cx="4710545" cy="2540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822" y="1162200"/>
            <a:ext cx="4125191" cy="2540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8654" y="1162200"/>
            <a:ext cx="2540000" cy="2540000"/>
          </a:xfrm>
          <a:prstGeom prst="rect">
            <a:avLst/>
          </a:prstGeom>
        </p:spPr>
      </p:pic>
      <p:pic>
        <p:nvPicPr>
          <p:cNvPr id="1028" name="Picture 4" descr="Viết Ứng Dụng Đầu Tiên Với ReactJS">
            <a:extLst>
              <a:ext uri="{FF2B5EF4-FFF2-40B4-BE49-F238E27FC236}">
                <a16:creationId xmlns:a16="http://schemas.microsoft.com/office/drawing/2014/main" id="{1511E5FE-8D47-4D11-8BC7-983651D028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6215" y="4429510"/>
            <a:ext cx="3184877" cy="1812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46" name="Google Shape;646;p8"/>
          <p:cNvSpPr/>
          <p:nvPr/>
        </p:nvSpPr>
        <p:spPr>
          <a:xfrm>
            <a:off x="2008440" y="399600"/>
            <a:ext cx="4078324"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vi-VN" sz="2400" b="1" strike="noStrike">
                <a:solidFill>
                  <a:srgbClr val="FF3737"/>
                </a:solidFill>
                <a:latin typeface="Calibri"/>
                <a:ea typeface="Calibri"/>
                <a:cs typeface="Calibri"/>
                <a:sym typeface="Calibri"/>
              </a:rPr>
              <a:t>XÁC ĐỊNH YÊU CẦU HỆ THỐNG</a:t>
            </a:r>
            <a:endParaRPr sz="2400" b="0" strike="noStrike" dirty="0">
              <a:solidFill>
                <a:schemeClr val="dk1"/>
              </a:solidFill>
              <a:latin typeface="Arial"/>
              <a:ea typeface="Arial"/>
              <a:cs typeface="Arial"/>
              <a:sym typeface="Arial"/>
            </a:endParaRPr>
          </a:p>
        </p:txBody>
      </p:sp>
      <p:sp>
        <p:nvSpPr>
          <p:cNvPr id="647" name="Google Shape;647;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653" name="Google Shape;653;p8"/>
          <p:cNvSpPr/>
          <p:nvPr/>
        </p:nvSpPr>
        <p:spPr>
          <a:xfrm>
            <a:off x="664144" y="6066797"/>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strike="noStrike">
                <a:solidFill>
                  <a:srgbClr val="FFFFFF"/>
                </a:solidFill>
                <a:latin typeface="Calibri"/>
                <a:ea typeface="Calibri"/>
                <a:cs typeface="Calibri"/>
                <a:sym typeface="Calibri"/>
              </a:rPr>
              <a:t>Sản phẩm, tin tức</a:t>
            </a:r>
            <a:endParaRPr sz="1800" b="0" strike="noStrike">
              <a:solidFill>
                <a:schemeClr val="dk1"/>
              </a:solidFill>
              <a:latin typeface="Arial"/>
              <a:ea typeface="Arial"/>
              <a:cs typeface="Arial"/>
              <a:sym typeface="Arial"/>
            </a:endParaRPr>
          </a:p>
        </p:txBody>
      </p:sp>
      <p:sp>
        <p:nvSpPr>
          <p:cNvPr id="2" name="Title 1"/>
          <p:cNvSpPr>
            <a:spLocks noGrp="1"/>
          </p:cNvSpPr>
          <p:nvPr>
            <p:ph type="title"/>
          </p:nvPr>
        </p:nvSpPr>
        <p:spPr>
          <a:xfrm>
            <a:off x="610084" y="994037"/>
            <a:ext cx="10972440" cy="1144800"/>
          </a:xfrm>
        </p:spPr>
        <p:txBody>
          <a:bodyPr/>
          <a:lstStyle/>
          <a:p>
            <a:pPr algn="ctr"/>
            <a:r>
              <a:rPr lang="vi-VN" sz="2400" dirty="0">
                <a:latin typeface="Times New Roman" panose="02020603050405020304" pitchFamily="18" charset="0"/>
                <a:cs typeface="Times New Roman" panose="02020603050405020304" pitchFamily="18" charset="0"/>
              </a:rPr>
              <a:t>YÊU CẦU NGHIỆP VỤ</a:t>
            </a:r>
            <a:endParaRPr lang="en-US"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65229" y="2457708"/>
            <a:ext cx="5211011" cy="584498"/>
          </a:xfrm>
        </p:spPr>
        <p:txBody>
          <a:bodyPr>
            <a:normAutofit/>
          </a:bodyPr>
          <a:lstStyle/>
          <a:p>
            <a:pPr algn="ctr"/>
            <a:r>
              <a:rPr lang="vi-VN" sz="2400" dirty="0">
                <a:latin typeface="Times New Roman" panose="02020603050405020304" pitchFamily="18" charset="0"/>
                <a:cs typeface="Times New Roman" panose="02020603050405020304" pitchFamily="18" charset="0"/>
              </a:rPr>
              <a:t>Người quản trị</a:t>
            </a:r>
            <a:endParaRPr lang="en-US"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a:xfrm>
            <a:off x="6453360" y="2457708"/>
            <a:ext cx="5129164" cy="584498"/>
          </a:xfrm>
        </p:spPr>
        <p:txBody>
          <a:bodyPr>
            <a:normAutofit/>
          </a:bodyPr>
          <a:lstStyle/>
          <a:p>
            <a:pPr algn="ctr"/>
            <a:r>
              <a:rPr lang="vi-VN" sz="2400" dirty="0">
                <a:latin typeface="Times New Roman" panose="02020603050405020304" pitchFamily="18" charset="0"/>
                <a:cs typeface="Times New Roman" panose="02020603050405020304" pitchFamily="18" charset="0"/>
              </a:rPr>
              <a:t>Khách hàng</a:t>
            </a:r>
            <a:endParaRPr lang="en-US" sz="24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4"/>
          </p:nvPr>
        </p:nvSpPr>
        <p:spPr>
          <a:xfrm>
            <a:off x="1065229" y="3266587"/>
            <a:ext cx="5211011" cy="1896840"/>
          </a:xfrm>
        </p:spPr>
        <p:txBody>
          <a:bodyPr/>
          <a:lstStyle/>
          <a:p>
            <a:pPr marL="514350" indent="-285750">
              <a:buFont typeface="Wingdings" panose="05000000000000000000" pitchFamily="2" charset="2"/>
              <a:buChar char="ü"/>
            </a:pPr>
            <a:r>
              <a:rPr lang="vi-VN" dirty="0"/>
              <a:t>cần</a:t>
            </a:r>
            <a:r>
              <a:rPr lang="de-DE" dirty="0"/>
              <a:t> phải có thể thêm sửa xóa sản phẩm, thương hiệu sản phẩm, quản lý đơn hàng, tài khoản</a:t>
            </a:r>
            <a:r>
              <a:rPr lang="en-US" dirty="0"/>
              <a:t> </a:t>
            </a:r>
            <a:r>
              <a:rPr lang="de-DE" dirty="0"/>
              <a:t>và thống kê doanh thu</a:t>
            </a:r>
            <a:endParaRPr lang="en-US" dirty="0"/>
          </a:p>
        </p:txBody>
      </p:sp>
      <p:sp>
        <p:nvSpPr>
          <p:cNvPr id="7" name="Text Placeholder 6"/>
          <p:cNvSpPr>
            <a:spLocks noGrp="1"/>
          </p:cNvSpPr>
          <p:nvPr>
            <p:ph type="body" idx="5"/>
          </p:nvPr>
        </p:nvSpPr>
        <p:spPr>
          <a:xfrm>
            <a:off x="6453360" y="3266587"/>
            <a:ext cx="5129164" cy="1896840"/>
          </a:xfrm>
        </p:spPr>
        <p:txBody>
          <a:bodyPr/>
          <a:lstStyle/>
          <a:p>
            <a:pPr marL="514350" indent="-285750">
              <a:buFont typeface="Wingdings" panose="05000000000000000000" pitchFamily="2" charset="2"/>
              <a:buChar char="ü"/>
            </a:pPr>
            <a:r>
              <a:rPr lang="vi-VN" dirty="0"/>
              <a:t>đăng ký, đăng nhập</a:t>
            </a:r>
            <a:r>
              <a:rPr lang="en-US" dirty="0"/>
              <a:t>, </a:t>
            </a:r>
            <a:r>
              <a:rPr lang="vi-VN" dirty="0"/>
              <a:t>xem sản phẩm,</a:t>
            </a:r>
            <a:r>
              <a:rPr lang="de-DE" dirty="0"/>
              <a:t> xem giỏ hàng, xem danh sách yêu thích, có thể thay đổi thông tin cá nhân tài khoản của </a:t>
            </a:r>
            <a:r>
              <a:rPr lang="vi-VN" dirty="0"/>
              <a:t>mình, xem các</a:t>
            </a:r>
            <a:r>
              <a:rPr lang="en-US" dirty="0"/>
              <a:t> </a:t>
            </a:r>
            <a:r>
              <a:rPr lang="en-US" dirty="0" err="1"/>
              <a:t>đơn</a:t>
            </a:r>
            <a:r>
              <a:rPr lang="en-US" dirty="0"/>
              <a:t> hang </a:t>
            </a:r>
            <a:r>
              <a:rPr lang="en-US" dirty="0" err="1"/>
              <a:t>và</a:t>
            </a:r>
            <a:r>
              <a:rPr lang="en-US" dirty="0"/>
              <a:t> </a:t>
            </a:r>
            <a:r>
              <a:rPr lang="en-US" dirty="0" err="1"/>
              <a:t>đặt</a:t>
            </a:r>
            <a:r>
              <a:rPr lang="en-US" dirty="0"/>
              <a:t> </a:t>
            </a:r>
            <a:r>
              <a:rPr lang="en-US" dirty="0" err="1"/>
              <a:t>hàng</a:t>
            </a:r>
            <a:r>
              <a:rPr lang="en-US" dirty="0"/>
              <a:t>.</a:t>
            </a:r>
            <a:r>
              <a:rPr lang="de-DE" dirty="0"/>
              <a:t> </a:t>
            </a:r>
            <a:br>
              <a:rPr lang="de-DE" b="1"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46" name="Google Shape;646;p8"/>
          <p:cNvSpPr/>
          <p:nvPr/>
        </p:nvSpPr>
        <p:spPr>
          <a:xfrm>
            <a:off x="2008440" y="399600"/>
            <a:ext cx="4078324"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vi-VN" sz="2400" b="1" strike="noStrike">
                <a:solidFill>
                  <a:srgbClr val="FF3737"/>
                </a:solidFill>
                <a:latin typeface="Calibri"/>
                <a:ea typeface="Calibri"/>
                <a:cs typeface="Calibri"/>
                <a:sym typeface="Calibri"/>
              </a:rPr>
              <a:t>XÁC ĐỊNH YÊU CẦU HỆ THỐNG</a:t>
            </a:r>
            <a:endParaRPr sz="2400" b="0" strike="noStrike" dirty="0">
              <a:solidFill>
                <a:schemeClr val="dk1"/>
              </a:solidFill>
              <a:latin typeface="Arial"/>
              <a:ea typeface="Arial"/>
              <a:cs typeface="Arial"/>
              <a:sym typeface="Arial"/>
            </a:endParaRPr>
          </a:p>
        </p:txBody>
      </p:sp>
      <p:sp>
        <p:nvSpPr>
          <p:cNvPr id="647" name="Google Shape;647;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653" name="Google Shape;653;p8"/>
          <p:cNvSpPr/>
          <p:nvPr/>
        </p:nvSpPr>
        <p:spPr>
          <a:xfrm>
            <a:off x="664144" y="6066797"/>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strike="noStrike">
                <a:solidFill>
                  <a:srgbClr val="FFFFFF"/>
                </a:solidFill>
                <a:latin typeface="Calibri"/>
                <a:ea typeface="Calibri"/>
                <a:cs typeface="Calibri"/>
                <a:sym typeface="Calibri"/>
              </a:rPr>
              <a:t>Sản phẩm, tin tức</a:t>
            </a:r>
            <a:endParaRPr sz="1800" b="0" strike="noStrike">
              <a:solidFill>
                <a:schemeClr val="dk1"/>
              </a:solidFill>
              <a:latin typeface="Arial"/>
              <a:ea typeface="Arial"/>
              <a:cs typeface="Arial"/>
              <a:sym typeface="Arial"/>
            </a:endParaRPr>
          </a:p>
        </p:txBody>
      </p:sp>
      <p:sp>
        <p:nvSpPr>
          <p:cNvPr id="656" name="Google Shape;656;p8"/>
          <p:cNvSpPr/>
          <p:nvPr/>
        </p:nvSpPr>
        <p:spPr>
          <a:xfrm>
            <a:off x="8154484" y="6066797"/>
            <a:ext cx="300708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a:solidFill>
                  <a:srgbClr val="FFFFFF"/>
                </a:solidFill>
                <a:latin typeface="Calibri"/>
                <a:ea typeface="Calibri"/>
                <a:cs typeface="Calibri"/>
                <a:sym typeface="Calibri"/>
              </a:rPr>
              <a:t>Sản phẩm theo danh mục</a:t>
            </a:r>
            <a:endParaRPr sz="1800" b="0" strike="noStrike">
              <a:solidFill>
                <a:schemeClr val="dk1"/>
              </a:solidFill>
              <a:latin typeface="Arial"/>
              <a:ea typeface="Arial"/>
              <a:cs typeface="Arial"/>
              <a:sym typeface="Arial"/>
            </a:endParaRPr>
          </a:p>
        </p:txBody>
      </p:sp>
      <p:sp>
        <p:nvSpPr>
          <p:cNvPr id="2" name="Title 1"/>
          <p:cNvSpPr>
            <a:spLocks noGrp="1"/>
          </p:cNvSpPr>
          <p:nvPr>
            <p:ph type="title"/>
          </p:nvPr>
        </p:nvSpPr>
        <p:spPr>
          <a:xfrm>
            <a:off x="610084" y="994037"/>
            <a:ext cx="10972440" cy="1144800"/>
          </a:xfrm>
        </p:spPr>
        <p:txBody>
          <a:bodyPr/>
          <a:lstStyle/>
          <a:p>
            <a:pPr algn="ctr"/>
            <a:r>
              <a:rPr lang="vi-VN" sz="2400" dirty="0">
                <a:latin typeface="Times New Roman" panose="02020603050405020304" pitchFamily="18" charset="0"/>
                <a:cs typeface="Times New Roman" panose="02020603050405020304" pitchFamily="18" charset="0"/>
              </a:rPr>
              <a:t>YÊU CẦU PHI CHỨC NĂNG</a:t>
            </a:r>
            <a:endParaRPr lang="en-US"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10084" y="2324957"/>
            <a:ext cx="3533040" cy="584498"/>
          </a:xfrm>
        </p:spPr>
        <p:txBody>
          <a:bodyPr/>
          <a:lstStyle/>
          <a:p>
            <a:r>
              <a:rPr lang="vi-VN" dirty="0">
                <a:latin typeface="Times New Roman" panose="02020603050405020304" pitchFamily="18" charset="0"/>
                <a:cs typeface="Times New Roman" panose="02020603050405020304" pitchFamily="18" charset="0"/>
              </a:rPr>
              <a:t>Về giao diện</a:t>
            </a:r>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a:xfrm>
            <a:off x="4320244" y="2324957"/>
            <a:ext cx="3533040" cy="584498"/>
          </a:xfrm>
        </p:spPr>
        <p:txBody>
          <a:bodyPr/>
          <a:lstStyle/>
          <a:p>
            <a:r>
              <a:rPr lang="vi-VN" dirty="0">
                <a:latin typeface="Times New Roman" panose="02020603050405020304" pitchFamily="18" charset="0"/>
                <a:cs typeface="Times New Roman" panose="02020603050405020304" pitchFamily="18" charset="0"/>
              </a:rPr>
              <a:t>Về tính bảo mật</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3"/>
          </p:nvPr>
        </p:nvSpPr>
        <p:spPr>
          <a:xfrm>
            <a:off x="8030404" y="2324957"/>
            <a:ext cx="3533040" cy="584498"/>
          </a:xfrm>
        </p:spPr>
        <p:txBody>
          <a:bodyPr/>
          <a:lstStyle/>
          <a:p>
            <a:r>
              <a:rPr lang="vi-VN" dirty="0">
                <a:latin typeface="Times New Roman" panose="02020603050405020304" pitchFamily="18" charset="0"/>
                <a:cs typeface="Times New Roman" panose="02020603050405020304" pitchFamily="18" charset="0"/>
              </a:rPr>
              <a:t>Về tính tương thích</a:t>
            </a:r>
            <a:endParaRPr lang="en-US"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4"/>
          </p:nvPr>
        </p:nvSpPr>
        <p:spPr>
          <a:xfrm>
            <a:off x="610084" y="3133836"/>
            <a:ext cx="3533040" cy="1896840"/>
          </a:xfrm>
        </p:spPr>
        <p:txBody>
          <a:bodyPr/>
          <a:lstStyle/>
          <a:p>
            <a:pPr marL="514350" indent="-285750">
              <a:buFont typeface="Wingdings" panose="05000000000000000000" pitchFamily="2" charset="2"/>
              <a:buChar char="ü"/>
            </a:pPr>
            <a:r>
              <a:rPr lang="vi-VN" dirty="0"/>
              <a:t>Th</a:t>
            </a:r>
            <a:r>
              <a:rPr lang="en-US" dirty="0" err="1"/>
              <a:t>ân</a:t>
            </a:r>
            <a:r>
              <a:rPr lang="en-US" dirty="0"/>
              <a:t> </a:t>
            </a:r>
            <a:r>
              <a:rPr lang="en-US" dirty="0" err="1"/>
              <a:t>thiện</a:t>
            </a:r>
            <a:r>
              <a:rPr lang="en-US" dirty="0"/>
              <a:t>, </a:t>
            </a:r>
            <a:r>
              <a:rPr lang="en-US" dirty="0" err="1"/>
              <a:t>dễ</a:t>
            </a:r>
            <a:r>
              <a:rPr lang="en-US" dirty="0"/>
              <a:t> </a:t>
            </a:r>
            <a:r>
              <a:rPr lang="en-US" dirty="0" err="1"/>
              <a:t>sử</a:t>
            </a:r>
            <a:r>
              <a:rPr lang="en-US" dirty="0"/>
              <a:t> </a:t>
            </a:r>
            <a:r>
              <a:rPr lang="en-US" dirty="0" err="1"/>
              <a:t>dụng</a:t>
            </a:r>
            <a:endParaRPr lang="vi-VN" dirty="0"/>
          </a:p>
          <a:p>
            <a:pPr marL="514350" indent="-285750">
              <a:buFont typeface="Wingdings" panose="05000000000000000000" pitchFamily="2" charset="2"/>
              <a:buChar char="ü"/>
            </a:pPr>
            <a:r>
              <a:rPr lang="vi-VN" dirty="0"/>
              <a:t>Font chữ dễ nhìn</a:t>
            </a:r>
          </a:p>
          <a:p>
            <a:pPr marL="514350" indent="-285750">
              <a:buFont typeface="Wingdings" panose="05000000000000000000" pitchFamily="2" charset="2"/>
              <a:buChar char="ü"/>
            </a:pPr>
            <a:r>
              <a:rPr lang="vi-VN" dirty="0"/>
              <a:t>Màu sắc hài hòa và </a:t>
            </a:r>
            <a:r>
              <a:rPr lang="en-US" dirty="0" err="1"/>
              <a:t>bắt</a:t>
            </a:r>
            <a:r>
              <a:rPr lang="en-US" dirty="0"/>
              <a:t> </a:t>
            </a:r>
            <a:r>
              <a:rPr lang="en-US" dirty="0" err="1"/>
              <a:t>mắt</a:t>
            </a:r>
            <a:endParaRPr lang="en-US" dirty="0"/>
          </a:p>
        </p:txBody>
      </p:sp>
      <p:sp>
        <p:nvSpPr>
          <p:cNvPr id="7" name="Text Placeholder 6"/>
          <p:cNvSpPr>
            <a:spLocks noGrp="1"/>
          </p:cNvSpPr>
          <p:nvPr>
            <p:ph type="body" idx="5"/>
          </p:nvPr>
        </p:nvSpPr>
        <p:spPr>
          <a:xfrm>
            <a:off x="4320244" y="3133836"/>
            <a:ext cx="3533040" cy="1896840"/>
          </a:xfrm>
        </p:spPr>
        <p:txBody>
          <a:bodyPr/>
          <a:lstStyle/>
          <a:p>
            <a:pPr marL="514350" indent="-285750">
              <a:buFont typeface="Wingdings" panose="05000000000000000000" pitchFamily="2" charset="2"/>
              <a:buChar char="ü"/>
            </a:pPr>
            <a:r>
              <a:rPr lang="vi-VN" dirty="0"/>
              <a:t>An toàn bảo mật dữ liệu</a:t>
            </a:r>
          </a:p>
        </p:txBody>
      </p:sp>
      <p:sp>
        <p:nvSpPr>
          <p:cNvPr id="8" name="Text Placeholder 7"/>
          <p:cNvSpPr>
            <a:spLocks noGrp="1"/>
          </p:cNvSpPr>
          <p:nvPr>
            <p:ph type="body" idx="6"/>
          </p:nvPr>
        </p:nvSpPr>
        <p:spPr>
          <a:xfrm>
            <a:off x="8030404" y="3133836"/>
            <a:ext cx="3533040" cy="1896840"/>
          </a:xfrm>
        </p:spPr>
        <p:txBody>
          <a:bodyPr/>
          <a:lstStyle/>
          <a:p>
            <a:pPr marL="514350" indent="-285750">
              <a:buFont typeface="Wingdings" panose="05000000000000000000" pitchFamily="2" charset="2"/>
              <a:buChar char="ü"/>
            </a:pPr>
            <a:r>
              <a:rPr lang="vi-VN" dirty="0"/>
              <a:t>Tương thích với các</a:t>
            </a:r>
            <a:r>
              <a:rPr lang="en-US" dirty="0"/>
              <a:t> smartphone </a:t>
            </a:r>
            <a:r>
              <a:rPr lang="en-US" dirty="0" err="1"/>
              <a:t>chạy</a:t>
            </a:r>
            <a:r>
              <a:rPr lang="en-US" dirty="0"/>
              <a:t> </a:t>
            </a:r>
            <a:r>
              <a:rPr lang="en-US" dirty="0" err="1"/>
              <a:t>hệ</a:t>
            </a:r>
            <a:r>
              <a:rPr lang="en-US" dirty="0"/>
              <a:t> </a:t>
            </a:r>
            <a:r>
              <a:rPr lang="en-US" dirty="0" err="1"/>
              <a:t>điều</a:t>
            </a:r>
            <a:r>
              <a:rPr lang="en-US" dirty="0"/>
              <a:t> </a:t>
            </a:r>
            <a:r>
              <a:rPr lang="en-US" dirty="0" err="1"/>
              <a:t>hành</a:t>
            </a:r>
            <a:r>
              <a:rPr lang="en-US" dirty="0"/>
              <a:t> android</a:t>
            </a:r>
          </a:p>
        </p:txBody>
      </p:sp>
    </p:spTree>
    <p:extLst>
      <p:ext uri="{BB962C8B-B14F-4D97-AF65-F5344CB8AC3E}">
        <p14:creationId xmlns:p14="http://schemas.microsoft.com/office/powerpoint/2010/main" val="551228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TotalTime>
  <Words>1354</Words>
  <Application>Microsoft Office PowerPoint</Application>
  <PresentationFormat>Widescreen</PresentationFormat>
  <Paragraphs>162</Paragraphs>
  <Slides>20</Slides>
  <Notes>20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20</vt:i4>
      </vt:variant>
    </vt:vector>
  </HeadingPairs>
  <TitlesOfParts>
    <vt:vector size="31" baseType="lpstr">
      <vt:lpstr>Oi</vt:lpstr>
      <vt:lpstr>Times New Roman</vt:lpstr>
      <vt:lpstr>Calibri</vt:lpstr>
      <vt:lpstr>Arial</vt:lpstr>
      <vt:lpstr>Microsoft Yahei</vt:lpstr>
      <vt:lpstr>Wingdings</vt:lpstr>
      <vt:lpstr>Century Gothic</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YÊU CẦU NGHIỆP VỤ</vt:lpstr>
      <vt:lpstr>YÊU CẦU PHI CHỨC NĂNG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Hoa Minh Quang 2019601705</cp:lastModifiedBy>
  <cp:revision>28</cp:revision>
  <dcterms:created xsi:type="dcterms:W3CDTF">2017-11-02T08:38:29Z</dcterms:created>
  <dcterms:modified xsi:type="dcterms:W3CDTF">2023-05-16T16:39:33Z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