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25"/>
  </p:notesMasterIdLst>
  <p:sldIdLst>
    <p:sldId id="257" r:id="rId5"/>
    <p:sldId id="402" r:id="rId6"/>
    <p:sldId id="419" r:id="rId7"/>
    <p:sldId id="396" r:id="rId8"/>
    <p:sldId id="406" r:id="rId9"/>
    <p:sldId id="407" r:id="rId10"/>
    <p:sldId id="403" r:id="rId11"/>
    <p:sldId id="408" r:id="rId12"/>
    <p:sldId id="409" r:id="rId13"/>
    <p:sldId id="410" r:id="rId14"/>
    <p:sldId id="411" r:id="rId15"/>
    <p:sldId id="412" r:id="rId16"/>
    <p:sldId id="414" r:id="rId17"/>
    <p:sldId id="421" r:id="rId18"/>
    <p:sldId id="413" r:id="rId19"/>
    <p:sldId id="415" r:id="rId20"/>
    <p:sldId id="416" r:id="rId21"/>
    <p:sldId id="391" r:id="rId22"/>
    <p:sldId id="363" r:id="rId23"/>
    <p:sldId id="41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4203">
          <p15:clr>
            <a:srgbClr val="A4A3A4"/>
          </p15:clr>
        </p15:guide>
        <p15:guide id="7" orient="horz" pos="4186">
          <p15:clr>
            <a:srgbClr val="A4A3A4"/>
          </p15:clr>
        </p15:guide>
        <p15:guide id="8" orient="horz" pos="346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4286" autoAdjust="0"/>
  </p:normalViewPr>
  <p:slideViewPr>
    <p:cSldViewPr showGuides="1">
      <p:cViewPr varScale="1">
        <p:scale>
          <a:sx n="96" d="100"/>
          <a:sy n="96" d="100"/>
        </p:scale>
        <p:origin x="96" y="330"/>
      </p:cViewPr>
      <p:guideLst>
        <p:guide orient="horz"/>
        <p:guide pos="3976"/>
        <p:guide orient="horz" pos="2472"/>
        <p:guide orient="horz" pos="1389"/>
        <p:guide orient="horz" pos="3884"/>
        <p:guide pos="4203"/>
        <p:guide orient="horz" pos="4186"/>
        <p:guide orient="horz" pos="346"/>
        <p:guide orient="horz" pos="1117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 responsible for determine and fix simple failure problem from testing ,build environment, working on source file , but need support from mentor to difficult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4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 responsible for determine and fix simple failure problem from testing ,build environment, working on source file , but need support from mentor to difficult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2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 responsible for determine and fix simple failure problem from testing ,build environment, working on source file , but need support from mentor to difficult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9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7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 smtClean="0"/>
              <a:t>Edit Master text styles</a:t>
            </a:r>
          </a:p>
          <a:p>
            <a:pPr lvl="1"/>
            <a:r>
              <a:rPr kumimoji="1" lang="en-US" altLang="ja-JP" noProof="0" smtClean="0"/>
              <a:t>Second level</a:t>
            </a:r>
          </a:p>
          <a:p>
            <a:pPr lvl="2"/>
            <a:r>
              <a:rPr kumimoji="1" lang="en-US" altLang="ja-JP" noProof="0" smtClean="0"/>
              <a:t>Third level</a:t>
            </a:r>
          </a:p>
          <a:p>
            <a:pPr lvl="3"/>
            <a:r>
              <a:rPr kumimoji="1" lang="en-US" altLang="ja-JP" noProof="0" smtClean="0"/>
              <a:t>Fourth level</a:t>
            </a:r>
          </a:p>
          <a:p>
            <a:pPr lvl="4"/>
            <a:r>
              <a:rPr kumimoji="1" lang="en-US" altLang="ja-JP" noProof="0" smtClean="0"/>
              <a:t>Fifth level</a:t>
            </a:r>
            <a:endParaRPr kumimoji="1"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185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852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83154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2019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0" y="-1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 smtClean="0"/>
              <a:t>28G Mentor - Mentee</a:t>
            </a:r>
            <a:endParaRPr kumimoji="1" lang="en-US" altLang="ja-JP" cap="all" dirty="0"/>
          </a:p>
          <a:p>
            <a:pPr lvl="1"/>
            <a:r>
              <a:rPr lang="en-US" altLang="ja-JP" dirty="0"/>
              <a:t>Training plan (</a:t>
            </a:r>
            <a:r>
              <a:rPr lang="en-US" altLang="ja-JP" dirty="0" err="1"/>
              <a:t>nov</a:t>
            </a:r>
            <a:r>
              <a:rPr lang="en-US" altLang="ja-JP" dirty="0"/>
              <a:t>/2018 – </a:t>
            </a:r>
            <a:r>
              <a:rPr lang="en-US" altLang="ja-JP" dirty="0" err="1"/>
              <a:t>NoV</a:t>
            </a:r>
            <a:r>
              <a:rPr lang="en-US" altLang="ja-JP" dirty="0"/>
              <a:t>/2020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840843"/>
          </a:xfrm>
        </p:spPr>
        <p:txBody>
          <a:bodyPr>
            <a:spAutoFit/>
          </a:bodyPr>
          <a:lstStyle/>
          <a:p>
            <a:r>
              <a:rPr lang="en-US" dirty="0" smtClean="0"/>
              <a:t>Date: 22</a:t>
            </a:r>
            <a:r>
              <a:rPr lang="en-US" baseline="30000" dirty="0" smtClean="0"/>
              <a:t>nd</a:t>
            </a:r>
            <a:r>
              <a:rPr lang="en-US" dirty="0" smtClean="0"/>
              <a:t> FeB,2019      </a:t>
            </a:r>
            <a:endParaRPr lang="en-US" dirty="0"/>
          </a:p>
          <a:p>
            <a:r>
              <a:rPr lang="en-US" dirty="0"/>
              <a:t>Mentor	: </a:t>
            </a:r>
            <a:r>
              <a:rPr lang="en-US" dirty="0" err="1"/>
              <a:t>Quang</a:t>
            </a:r>
            <a:r>
              <a:rPr lang="en-US" dirty="0"/>
              <a:t> Nguyen	</a:t>
            </a:r>
            <a:r>
              <a:rPr lang="en-US" dirty="0" smtClean="0"/>
              <a:t>(1743)</a:t>
            </a:r>
            <a:endParaRPr lang="en-US" dirty="0"/>
          </a:p>
          <a:p>
            <a:r>
              <a:rPr lang="en-US" dirty="0"/>
              <a:t>Mentee	: </a:t>
            </a:r>
            <a:r>
              <a:rPr lang="en-US" dirty="0" err="1"/>
              <a:t>HunG</a:t>
            </a:r>
            <a:r>
              <a:rPr lang="en-US" dirty="0"/>
              <a:t> Trinh	(2382)		</a:t>
            </a:r>
          </a:p>
          <a:p>
            <a:r>
              <a:rPr lang="en-US" dirty="0"/>
              <a:t>Middleware team, R-Car Software Solution 2 </a:t>
            </a:r>
          </a:p>
          <a:p>
            <a:r>
              <a:rPr lang="en-US" dirty="0"/>
              <a:t>Project: graphics</a:t>
            </a:r>
          </a:p>
          <a:p>
            <a:r>
              <a:rPr lang="en-US" dirty="0" err="1" smtClean="0"/>
              <a:t>Renesas</a:t>
            </a:r>
            <a:r>
              <a:rPr lang="en-US" dirty="0" smtClean="0"/>
              <a:t> </a:t>
            </a:r>
            <a:r>
              <a:rPr lang="en-US" dirty="0"/>
              <a:t>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solution(3/4)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57969"/>
              </p:ext>
            </p:extLst>
          </p:nvPr>
        </p:nvGraphicFramePr>
        <p:xfrm>
          <a:off x="381037" y="1600200"/>
          <a:ext cx="11430000" cy="46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Operating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system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Not clearly understand multi OS working (Integrity , Linux,..).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 experience working with Integrity.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Just have basic knowledge in this field.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and improve task by task.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sure it right.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Support mentee with Q&amp;A.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Report does not has enough information or has unnecessary information.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Confirmation with mentor is not good.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 to make a report which covers all necessary information.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 Not clearly thinking before asking.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report of experienced engineer.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Stand on reader ‘s position.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Make critical thinking before confirm.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Review mentee ‘s report and give feedback to improve.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5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solution(4/4)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56126"/>
              </p:ext>
            </p:extLst>
          </p:nvPr>
        </p:nvGraphicFramePr>
        <p:xfrm>
          <a:off x="381037" y="1600344"/>
          <a:ext cx="11430000" cy="240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Skills</a:t>
                      </a:r>
                      <a:endParaRPr lang="en-US" sz="18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Usually do the job without making a plan.</a:t>
                      </a:r>
                    </a:p>
                  </a:txBody>
                  <a:tcPr marL="112524" marR="112524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experienced in making a good plan.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Can not estimate the time to complete the task.</a:t>
                      </a:r>
                    </a:p>
                  </a:txBody>
                  <a:tcPr marL="112524" marR="112524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plans of mentor or experienced engineers in team.</a:t>
                      </a:r>
                    </a:p>
                  </a:txBody>
                  <a:tcPr marL="112524" marR="112524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Share experience to make a good plan.</a:t>
                      </a:r>
                    </a:p>
                  </a:txBody>
                  <a:tcPr marL="112524" marR="1125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4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 &amp; CURRENT STATUS 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03</a:t>
            </a:r>
            <a:endParaRPr lang="en-US" sz="1800" dirty="0"/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07</a:t>
            </a:r>
            <a:endParaRPr lang="en-US" sz="1800" b="1" dirty="0"/>
          </a:p>
          <a:p>
            <a:r>
              <a:rPr lang="de-DE" sz="1800" b="1" dirty="0">
                <a:solidFill>
                  <a:srgbClr val="FF0000"/>
                </a:solidFill>
              </a:rPr>
              <a:t>MENTOR &amp; MENTEE ACTIVITIES</a:t>
            </a:r>
            <a:r>
              <a:rPr lang="en-US" sz="1800" dirty="0" smtClean="0"/>
              <a:t>	</a:t>
            </a:r>
            <a:r>
              <a:rPr lang="en-US" sz="1800" b="1" dirty="0" smtClean="0"/>
              <a:t>Page 12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  <a:r>
              <a:rPr lang="en-US" sz="1800" dirty="0" smtClean="0"/>
              <a:t>	</a:t>
            </a:r>
            <a:r>
              <a:rPr lang="en-US" sz="1800" b="1" dirty="0" smtClean="0"/>
              <a:t>Page 14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8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Mentor-mentee activities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687025" y="4962643"/>
            <a:ext cx="609600" cy="1143000"/>
            <a:chOff x="4267200" y="1447800"/>
            <a:chExt cx="609600" cy="1143000"/>
          </a:xfrm>
        </p:grpSpPr>
        <p:sp>
          <p:nvSpPr>
            <p:cNvPr id="50" name="Isosceles Triangle 49"/>
            <p:cNvSpPr/>
            <p:nvPr/>
          </p:nvSpPr>
          <p:spPr>
            <a:xfrm>
              <a:off x="4267200" y="1905000"/>
              <a:ext cx="609600" cy="685800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67200" y="1447800"/>
              <a:ext cx="6096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972237" y="2500954"/>
            <a:ext cx="3352800" cy="90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-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/>
              <a:t>document, </a:t>
            </a:r>
            <a:r>
              <a:rPr lang="fr-FR" dirty="0" err="1"/>
              <a:t>sample</a:t>
            </a:r>
            <a:r>
              <a:rPr lang="fr-FR" dirty="0"/>
              <a:t> code, guideline, </a:t>
            </a:r>
            <a:r>
              <a:rPr lang="fr-FR" dirty="0" err="1" smtClean="0"/>
              <a:t>sample</a:t>
            </a:r>
            <a:r>
              <a:rPr lang="fr-FR" dirty="0" smtClean="0"/>
              <a:t> </a:t>
            </a:r>
            <a:r>
              <a:rPr lang="fr-FR" dirty="0"/>
              <a:t>direction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5491286" y="2505812"/>
            <a:ext cx="1976315" cy="90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Check, Review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8305800" y="2505812"/>
            <a:ext cx="2783315" cy="90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Feedback, support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859355" y="4095624"/>
            <a:ext cx="2188645" cy="9053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Practice, do task</a:t>
            </a:r>
          </a:p>
          <a:p>
            <a:pPr algn="ctr"/>
            <a:r>
              <a:rPr lang="en-US" dirty="0" smtClean="0"/>
              <a:t>- Self-investigate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648025" y="4095624"/>
            <a:ext cx="1976315" cy="9053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Record output</a:t>
            </a:r>
          </a:p>
          <a:p>
            <a:pPr algn="ctr"/>
            <a:r>
              <a:rPr lang="en-US" dirty="0" smtClean="0"/>
              <a:t>- Make report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772930" y="4095623"/>
            <a:ext cx="3424300" cy="9018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Knowledge enrichment</a:t>
            </a:r>
            <a:endParaRPr lang="en-US" dirty="0"/>
          </a:p>
        </p:txBody>
      </p:sp>
      <p:sp>
        <p:nvSpPr>
          <p:cNvPr id="65" name="Right Arrow 64"/>
          <p:cNvSpPr/>
          <p:nvPr/>
        </p:nvSpPr>
        <p:spPr>
          <a:xfrm>
            <a:off x="615950" y="3570847"/>
            <a:ext cx="11406554" cy="333431"/>
          </a:xfrm>
          <a:prstGeom prst="rightArrow">
            <a:avLst>
              <a:gd name="adj1" fmla="val 50000"/>
              <a:gd name="adj2" fmla="val 278533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142946" y="7882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Mentor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606320" y="541984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Mentee</a:t>
            </a:r>
            <a:endParaRPr lang="en-US" b="1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628900" y="1752600"/>
            <a:ext cx="0" cy="748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603501" y="758002"/>
            <a:ext cx="7378699" cy="1673575"/>
            <a:chOff x="2603501" y="758002"/>
            <a:chExt cx="7378699" cy="1673575"/>
          </a:xfrm>
        </p:grpSpPr>
        <p:grpSp>
          <p:nvGrpSpPr>
            <p:cNvPr id="54" name="Group 53"/>
            <p:cNvGrpSpPr/>
            <p:nvPr/>
          </p:nvGrpSpPr>
          <p:grpSpPr>
            <a:xfrm>
              <a:off x="6319227" y="758002"/>
              <a:ext cx="609600" cy="1143000"/>
              <a:chOff x="4267200" y="1447800"/>
              <a:chExt cx="609600" cy="1143000"/>
            </a:xfrm>
          </p:grpSpPr>
          <p:sp>
            <p:nvSpPr>
              <p:cNvPr id="55" name="Isosceles Triangle 54"/>
              <p:cNvSpPr/>
              <p:nvPr/>
            </p:nvSpPr>
            <p:spPr>
              <a:xfrm>
                <a:off x="4267200" y="1905000"/>
                <a:ext cx="609600" cy="68580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267200" y="1447800"/>
                <a:ext cx="6096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9" name="Straight Connector 68"/>
            <p:cNvCxnSpPr/>
            <p:nvPr/>
          </p:nvCxnSpPr>
          <p:spPr>
            <a:xfrm flipH="1">
              <a:off x="2603501" y="1752600"/>
              <a:ext cx="36448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514656" y="1981200"/>
              <a:ext cx="0" cy="45037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6991825" y="1752600"/>
              <a:ext cx="299037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9956800" y="1752600"/>
            <a:ext cx="0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810870" y="5157063"/>
            <a:ext cx="7723095" cy="786537"/>
            <a:chOff x="1801905" y="5157063"/>
            <a:chExt cx="7723095" cy="786537"/>
          </a:xfrm>
        </p:grpSpPr>
        <p:cxnSp>
          <p:nvCxnSpPr>
            <p:cNvPr id="79" name="Straight Connector 78"/>
            <p:cNvCxnSpPr/>
            <p:nvPr/>
          </p:nvCxnSpPr>
          <p:spPr>
            <a:xfrm flipH="1">
              <a:off x="1801905" y="5943600"/>
              <a:ext cx="4822250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7296626" y="5943600"/>
              <a:ext cx="2228374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1828800" y="5169832"/>
              <a:ext cx="0" cy="7737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4648200" y="5157063"/>
              <a:ext cx="0" cy="7737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9502590" y="5169832"/>
              <a:ext cx="0" cy="7737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97" name="Elbow Connector 96"/>
          <p:cNvCxnSpPr>
            <a:stCxn id="57" idx="1"/>
          </p:cNvCxnSpPr>
          <p:nvPr/>
        </p:nvCxnSpPr>
        <p:spPr>
          <a:xfrm rot="10800000" flipV="1">
            <a:off x="304800" y="2964250"/>
            <a:ext cx="622301" cy="1607749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90145" y="457199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056965" y="457199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876800" y="3048000"/>
            <a:ext cx="0" cy="97337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876800" y="307339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620000" y="305314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59" idx="3"/>
          </p:cNvCxnSpPr>
          <p:nvPr/>
        </p:nvCxnSpPr>
        <p:spPr>
          <a:xfrm>
            <a:off x="11089115" y="2958462"/>
            <a:ext cx="645685" cy="1613537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11277600" y="4571999"/>
            <a:ext cx="45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64" idx="1"/>
            <a:endCxn id="58" idx="2"/>
          </p:cNvCxnSpPr>
          <p:nvPr/>
        </p:nvCxnSpPr>
        <p:spPr>
          <a:xfrm rot="10800000">
            <a:off x="6445936" y="3411113"/>
            <a:ext cx="1326465" cy="1184493"/>
          </a:xfrm>
          <a:prstGeom prst="bentConnector2">
            <a:avLst/>
          </a:prstGeom>
          <a:ln w="5715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6800" y="381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Mentor-mentee activities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37" y="16002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 &amp; CURRENT STATUS 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03</a:t>
            </a:r>
            <a:endParaRPr lang="en-US" sz="1800" dirty="0"/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07</a:t>
            </a:r>
            <a:endParaRPr lang="en-US" sz="1800" b="1" dirty="0"/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  <a:r>
              <a:rPr lang="en-US" sz="1800" dirty="0" smtClean="0"/>
              <a:t>	</a:t>
            </a:r>
            <a:r>
              <a:rPr lang="en-US" sz="1800" b="1" dirty="0" smtClean="0"/>
              <a:t>Page 12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TRAINING PLAN</a:t>
            </a:r>
            <a:r>
              <a:rPr lang="en-US" sz="1800" dirty="0" smtClean="0"/>
              <a:t>	</a:t>
            </a:r>
            <a:r>
              <a:rPr lang="en-US" sz="1800" b="1" dirty="0" smtClean="0"/>
              <a:t>Page 14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7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9000000" cy="443198"/>
          </a:xfrm>
        </p:spPr>
        <p:txBody>
          <a:bodyPr/>
          <a:lstStyle/>
          <a:p>
            <a:r>
              <a:rPr lang="en-US" dirty="0" smtClean="0"/>
              <a:t>Training plan (1/2)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40402"/>
              </p:ext>
            </p:extLst>
          </p:nvPr>
        </p:nvGraphicFramePr>
        <p:xfrm>
          <a:off x="1404408" y="5346660"/>
          <a:ext cx="9931368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466391" y="1676400"/>
            <a:ext cx="0" cy="361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1752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Testing skills</a:t>
            </a:r>
            <a:endParaRPr lang="en-US" sz="1600" dirty="0"/>
          </a:p>
        </p:txBody>
      </p:sp>
      <p:sp>
        <p:nvSpPr>
          <p:cNvPr id="21" name="Isosceles Triangle 20"/>
          <p:cNvSpPr/>
          <p:nvPr/>
        </p:nvSpPr>
        <p:spPr bwMode="auto">
          <a:xfrm rot="10800000">
            <a:off x="5617257" y="1824660"/>
            <a:ext cx="244997" cy="1861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112" y="2748367"/>
            <a:ext cx="1495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 environment construction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" y="387007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Verification/Failure analysis </a:t>
            </a:r>
            <a:endParaRPr lang="en-US" sz="1600" dirty="0"/>
          </a:p>
        </p:txBody>
      </p:sp>
      <p:sp>
        <p:nvSpPr>
          <p:cNvPr id="59" name="Isosceles Triangle 58"/>
          <p:cNvSpPr/>
          <p:nvPr/>
        </p:nvSpPr>
        <p:spPr bwMode="auto">
          <a:xfrm>
            <a:off x="9990600" y="1035655"/>
            <a:ext cx="152400" cy="228600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764473"/>
            <a:ext cx="1654858" cy="5818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test with supporting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3505200" y="1764474"/>
            <a:ext cx="7777253" cy="5818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test without supporting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249373" y="2922341"/>
            <a:ext cx="2700051" cy="5375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environment for Gen3 with supporting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4951212" y="2922340"/>
            <a:ext cx="3366772" cy="5368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environment for Gen3 with supporting on hard cases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8317984" y="2922341"/>
            <a:ext cx="2964469" cy="536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environment without supporting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2211241" y="3965173"/>
            <a:ext cx="2739972" cy="683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root cause and failure with supporting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4918146" y="3965173"/>
            <a:ext cx="2269487" cy="683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Determine </a:t>
            </a:r>
            <a:r>
              <a:rPr lang="en-US" sz="1400" dirty="0"/>
              <a:t>root cause and failure with </a:t>
            </a:r>
            <a:r>
              <a:rPr lang="en-US" sz="1400" dirty="0" smtClean="0"/>
              <a:t>supporting on hard cases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128897" y="3965173"/>
            <a:ext cx="4153556" cy="6830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Determine </a:t>
            </a:r>
            <a:r>
              <a:rPr lang="en-US" sz="1400" dirty="0"/>
              <a:t>root cause and failure </a:t>
            </a:r>
            <a:r>
              <a:rPr lang="en-US" sz="1400" dirty="0" smtClean="0"/>
              <a:t>without </a:t>
            </a:r>
            <a:r>
              <a:rPr lang="en-US" sz="1400" dirty="0"/>
              <a:t>supporting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95575" y="1400396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058400" y="1433798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81140" y="89512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02571" y="63815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23" name="Isosceles Triangle 22"/>
          <p:cNvSpPr/>
          <p:nvPr/>
        </p:nvSpPr>
        <p:spPr bwMode="auto">
          <a:xfrm>
            <a:off x="11214653" y="1035655"/>
            <a:ext cx="152400" cy="228600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1282453" y="1433798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11165" y="63815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9000000" cy="443198"/>
          </a:xfrm>
        </p:spPr>
        <p:txBody>
          <a:bodyPr/>
          <a:lstStyle/>
          <a:p>
            <a:r>
              <a:rPr lang="en-US" dirty="0" smtClean="0"/>
              <a:t>Training plan (2/2)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29016"/>
              </p:ext>
            </p:extLst>
          </p:nvPr>
        </p:nvGraphicFramePr>
        <p:xfrm>
          <a:off x="1404408" y="5346660"/>
          <a:ext cx="9931368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466391" y="1676401"/>
            <a:ext cx="0" cy="361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/>
          <p:cNvSpPr/>
          <p:nvPr/>
        </p:nvSpPr>
        <p:spPr bwMode="auto">
          <a:xfrm>
            <a:off x="9990600" y="1035655"/>
            <a:ext cx="152400" cy="228600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1140" y="89512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02571" y="63815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17068" y="1676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Operating system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-11963" y="2467837"/>
            <a:ext cx="14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Development process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-17068" y="3352800"/>
            <a:ext cx="140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Management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-40445" y="4114800"/>
            <a:ext cx="163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Communication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-16933" y="4843046"/>
            <a:ext cx="163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English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717761" y="1750499"/>
            <a:ext cx="2700051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Understand Linux, INTEGRITY, </a:t>
            </a:r>
            <a:r>
              <a:rPr lang="en-US" sz="1400" dirty="0" err="1" smtClean="0"/>
              <a:t>Yocto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417812" y="1752601"/>
            <a:ext cx="685978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Port to some processes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2564392" y="2553387"/>
            <a:ext cx="3195608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Understand development process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60000" y="2554543"/>
            <a:ext cx="3200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development process in some task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83325" y="4048358"/>
            <a:ext cx="4837800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Cooperate with other members to do daily </a:t>
            </a:r>
            <a:r>
              <a:rPr lang="en-US" sz="1400" dirty="0" smtClean="0"/>
              <a:t>task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321124" y="4049514"/>
            <a:ext cx="495299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plan to keep on schedule of all tasks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83325" y="4747387"/>
            <a:ext cx="5755676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Self - practice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7239000" y="4748543"/>
            <a:ext cx="403859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TOEIC 900+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1730651" y="3288438"/>
            <a:ext cx="4590473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Review previous report to improve </a:t>
            </a:r>
            <a:r>
              <a:rPr lang="en-US" sz="1400" dirty="0" smtClean="0"/>
              <a:t>report skill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321124" y="3289594"/>
            <a:ext cx="495299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Make plan to keep on schedule of all tasks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8947700" y="2554543"/>
            <a:ext cx="232642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development process in all task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495575" y="1400396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058400" y="1433798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 bwMode="auto">
          <a:xfrm>
            <a:off x="11214653" y="1035655"/>
            <a:ext cx="152400" cy="228600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1282453" y="1433798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911165" y="63815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r="5000"/>
          <a:stretch/>
        </p:blipFill>
        <p:spPr>
          <a:xfrm>
            <a:off x="381000" y="533400"/>
            <a:ext cx="11353800" cy="561340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187700" y="1946805"/>
            <a:ext cx="9816600" cy="2811988"/>
          </a:xfrm>
        </p:spPr>
        <p:txBody>
          <a:bodyPr/>
          <a:lstStyle/>
          <a:p>
            <a:pPr algn="ctr"/>
            <a:r>
              <a:rPr lang="en-US" sz="80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THANKS FOR </a:t>
            </a:r>
          </a:p>
          <a:p>
            <a:pPr algn="ctr"/>
            <a:r>
              <a:rPr lang="en-US" sz="80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YOUR LISTENING</a:t>
            </a:r>
            <a:endParaRPr lang="en-US" sz="8000" dirty="0">
              <a:solidFill>
                <a:schemeClr val="accent2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 &amp; </a:t>
            </a:r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CURRENT STATUS 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03</a:t>
            </a:r>
            <a:endParaRPr lang="en-US" sz="1800" dirty="0"/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07</a:t>
            </a:r>
            <a:endParaRPr lang="en-US" sz="1800" b="1" dirty="0"/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  <a:r>
              <a:rPr lang="en-US" sz="1800" dirty="0" smtClean="0"/>
              <a:t>	</a:t>
            </a:r>
            <a:r>
              <a:rPr lang="en-US" sz="1800" b="1" dirty="0" smtClean="0"/>
              <a:t>Page 12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  <a:r>
              <a:rPr lang="en-US" sz="1800" dirty="0" smtClean="0"/>
              <a:t>	</a:t>
            </a:r>
            <a:r>
              <a:rPr lang="en-US" sz="1800" b="1" dirty="0" smtClean="0"/>
              <a:t>Page 14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33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556792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</p:spTree>
    <p:extLst>
      <p:ext uri="{BB962C8B-B14F-4D97-AF65-F5344CB8AC3E}">
        <p14:creationId xmlns:p14="http://schemas.microsoft.com/office/powerpoint/2010/main" val="28295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b="1" dirty="0" smtClean="0">
                <a:solidFill>
                  <a:schemeClr val="accent2"/>
                </a:solidFill>
              </a:rPr>
              <a:t>TRAINING TARGET &amp; </a:t>
            </a:r>
            <a:r>
              <a:rPr lang="de-DE" sz="1800" b="1" dirty="0">
                <a:solidFill>
                  <a:schemeClr val="accent2"/>
                </a:solidFill>
              </a:rPr>
              <a:t>CURRENT STATUS 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03</a:t>
            </a:r>
            <a:endParaRPr lang="en-US" sz="1800" dirty="0"/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07</a:t>
            </a:r>
            <a:endParaRPr lang="en-US" sz="1800" b="1" dirty="0"/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  <a:r>
              <a:rPr lang="en-US" sz="1800" dirty="0" smtClean="0"/>
              <a:t>	</a:t>
            </a:r>
            <a:r>
              <a:rPr lang="en-US" sz="1800" b="1" dirty="0" smtClean="0"/>
              <a:t>Page 12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  <a:r>
              <a:rPr lang="en-US" sz="1800" dirty="0" smtClean="0"/>
              <a:t>	</a:t>
            </a:r>
            <a:r>
              <a:rPr lang="en-US" sz="1800" b="1" dirty="0" smtClean="0"/>
              <a:t>Page 14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0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</a:t>
            </a:r>
            <a:r>
              <a:rPr lang="en-GB" dirty="0" smtClean="0">
                <a:latin typeface="+mn-lt"/>
              </a:rPr>
              <a:t>target &amp; Current status </a:t>
            </a:r>
            <a:r>
              <a:rPr lang="en-GB" dirty="0" smtClean="0">
                <a:latin typeface="+mn-lt"/>
              </a:rPr>
              <a:t>(1/3)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5806931" y="6512520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870377"/>
            <a:ext cx="10722024" cy="64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TARGET: BECOME TESTING ENGINEERING LEVEL 2 – </a:t>
            </a:r>
            <a:r>
              <a:rPr lang="en-US" sz="2000" dirty="0">
                <a:solidFill>
                  <a:schemeClr val="tx2"/>
                </a:solidFill>
              </a:rPr>
              <a:t>RUNNING TESTING WITHOUT SUPPORT BY NOVEMBER 2020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72111" y="533400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Verification/ Failure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1573069"/>
            <a:ext cx="2556084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CURRENT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1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1638" y="1573069"/>
            <a:ext cx="2320636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TARGET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2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990569" y="2471987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990569" y="3748034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990569" y="5026325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272111" y="1451430"/>
            <a:ext cx="1587500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chemeClr val="accent2"/>
                </a:solidFill>
              </a:rPr>
              <a:t>Technical Skills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72111" y="280416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Testing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5272111" y="4074688"/>
            <a:ext cx="15875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environment construction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934200" y="280416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Create performance test specification.</a:t>
            </a:r>
          </a:p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Round up the result and make a report.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17872" y="4074688"/>
            <a:ext cx="51979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Run test on multiple OS for Gen 3.</a:t>
            </a:r>
          </a:p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Get familiar with development environment (GHS Compiler) and conduct tests.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34200" y="533400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Determine &amp; </a:t>
            </a:r>
            <a:r>
              <a:rPr lang="en-US" dirty="0">
                <a:solidFill>
                  <a:schemeClr val="tx1"/>
                </a:solidFill>
              </a:rPr>
              <a:t>fix simple problem when testing, </a:t>
            </a:r>
            <a:r>
              <a:rPr lang="en-US" dirty="0" smtClean="0">
                <a:solidFill>
                  <a:schemeClr val="tx1"/>
                </a:solidFill>
              </a:rPr>
              <a:t>building environment </a:t>
            </a:r>
            <a:r>
              <a:rPr lang="en-US" dirty="0">
                <a:solidFill>
                  <a:schemeClr val="tx1"/>
                </a:solidFill>
              </a:rPr>
              <a:t>without </a:t>
            </a:r>
            <a:r>
              <a:rPr lang="en-US" dirty="0" smtClean="0">
                <a:solidFill>
                  <a:schemeClr val="tx1"/>
                </a:solidFill>
              </a:rPr>
              <a:t>supporting and prevent from the repeating root cause.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200" y="2804160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Be able to run some typical test packages from release workspace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200" y="4080123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Be able to set up environment according to guideline and support from mentor.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200" y="5334000"/>
            <a:ext cx="51054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Need supporting when determining and fixing simple failure problem from testing, build environment.</a:t>
            </a:r>
          </a:p>
        </p:txBody>
      </p:sp>
      <p:sp>
        <p:nvSpPr>
          <p:cNvPr id="20" name="TextBox 19"/>
          <p:cNvSpPr txBox="1"/>
          <p:nvPr/>
        </p:nvSpPr>
        <p:spPr>
          <a:xfrm rot="810803">
            <a:off x="10873674" y="2635696"/>
            <a:ext cx="1188274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3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810803">
            <a:off x="10873675" y="3929474"/>
            <a:ext cx="1188274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3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</a:t>
            </a:r>
            <a:r>
              <a:rPr lang="en-GB" dirty="0"/>
              <a:t>&amp; Current status </a:t>
            </a:r>
            <a:r>
              <a:rPr lang="en-GB" dirty="0" smtClean="0">
                <a:latin typeface="+mn-lt"/>
              </a:rPr>
              <a:t>(</a:t>
            </a:r>
            <a:r>
              <a:rPr lang="en-GB" dirty="0" smtClean="0">
                <a:latin typeface="+mn-lt"/>
              </a:rPr>
              <a:t>2/3)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5804925" y="6509924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870377"/>
            <a:ext cx="10722024" cy="64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TARGET: BECOME TESTING ENGINEERING LEVEL 2 – </a:t>
            </a:r>
            <a:r>
              <a:rPr lang="en-US" sz="2000" dirty="0">
                <a:solidFill>
                  <a:schemeClr val="tx2"/>
                </a:solidFill>
              </a:rPr>
              <a:t>RUNNING TESTING WITHOUT SUPPORT BY NOVEMBER 2020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72111" y="533400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Development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1573069"/>
            <a:ext cx="2556084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CURRENT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1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1638" y="1573069"/>
            <a:ext cx="2320636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TARGET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2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990569" y="2471987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990569" y="3748034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990569" y="5026325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272111" y="1451430"/>
            <a:ext cx="1587500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chemeClr val="accent2"/>
                </a:solidFill>
              </a:rPr>
              <a:t>Technical knowledge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72111" y="280416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/>
              <a:t>SoC</a:t>
            </a:r>
            <a:r>
              <a:rPr lang="en-US" dirty="0"/>
              <a:t>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72111" y="4074688"/>
            <a:ext cx="15875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Operating system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34200" y="280416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Understand Gen3 hardware manual well and apply to project if necessary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17872" y="4074688"/>
            <a:ext cx="51979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Get ability of understanding Linux, </a:t>
            </a:r>
            <a:r>
              <a:rPr lang="en-US" dirty="0" smtClean="0">
                <a:solidFill>
                  <a:schemeClr val="tx1"/>
                </a:solidFill>
              </a:rPr>
              <a:t>INTEGRITY, </a:t>
            </a:r>
            <a:r>
              <a:rPr lang="en-US" dirty="0" err="1" smtClean="0">
                <a:solidFill>
                  <a:schemeClr val="tx1"/>
                </a:solidFill>
              </a:rPr>
              <a:t>Yocto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architecture to help porting </a:t>
            </a:r>
            <a:r>
              <a:rPr lang="en-US" dirty="0" smtClean="0">
                <a:solidFill>
                  <a:schemeClr val="tx1"/>
                </a:solidFill>
              </a:rPr>
              <a:t>process.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34200" y="533400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Apply development process into every </a:t>
            </a:r>
            <a:r>
              <a:rPr lang="en-US" dirty="0" smtClean="0">
                <a:solidFill>
                  <a:schemeClr val="tx1"/>
                </a:solidFill>
              </a:rPr>
              <a:t>task.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200" y="2804160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Lack of knowledge about Gen3 board architecture and graphics part in working.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200" y="4080123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Get basic knowledge about Windows/Linux </a:t>
            </a:r>
            <a:r>
              <a:rPr lang="en-US" dirty="0" smtClean="0">
                <a:solidFill>
                  <a:schemeClr val="tx1"/>
                </a:solidFill>
              </a:rPr>
              <a:t>OS.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200" y="5334000"/>
            <a:ext cx="51054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Understand the development process but currently applying slowly to tasks.</a:t>
            </a:r>
          </a:p>
        </p:txBody>
      </p:sp>
    </p:spTree>
    <p:extLst>
      <p:ext uri="{BB962C8B-B14F-4D97-AF65-F5344CB8AC3E}">
        <p14:creationId xmlns:p14="http://schemas.microsoft.com/office/powerpoint/2010/main" val="24202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</a:t>
            </a:r>
            <a:r>
              <a:rPr lang="en-GB" dirty="0"/>
              <a:t>&amp; Current status </a:t>
            </a:r>
            <a:r>
              <a:rPr lang="en-GB" dirty="0" smtClean="0">
                <a:latin typeface="+mn-lt"/>
              </a:rPr>
              <a:t>(</a:t>
            </a:r>
            <a:r>
              <a:rPr lang="en-GB" dirty="0" smtClean="0">
                <a:latin typeface="+mn-lt"/>
              </a:rPr>
              <a:t>3/3)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5804925" y="6509924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870377"/>
            <a:ext cx="10722024" cy="64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TARGET: BECOME TESTING ENGINEERING LEVEL 2 – </a:t>
            </a:r>
            <a:r>
              <a:rPr lang="en-US" sz="2000" dirty="0">
                <a:solidFill>
                  <a:schemeClr val="tx2"/>
                </a:solidFill>
              </a:rPr>
              <a:t>RUNNING TESTING WITHOUT SUPPORT BY NOVEMBER 2020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72111" y="533400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/>
              <a:t>English Skill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1573069"/>
            <a:ext cx="2556084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CURRENT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1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1638" y="1573069"/>
            <a:ext cx="2320636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TARGET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2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990569" y="2471987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990569" y="3748034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990569" y="5026325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272111" y="1451430"/>
            <a:ext cx="1587500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schemeClr val="accent2"/>
                </a:solidFill>
              </a:rPr>
              <a:t>Soft skills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72111" y="280416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spc="-100" dirty="0"/>
              <a:t>Communication</a:t>
            </a:r>
            <a:r>
              <a:rPr lang="en-US" sz="1500" dirty="0"/>
              <a:t> Ability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72111" y="4074688"/>
            <a:ext cx="15875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/>
              <a:t>Management Ability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34200" y="280416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Maybe report work status with teammate and discuss well with other team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17872" y="4074688"/>
            <a:ext cx="51979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Be able to schedule all the tasks and make plan to complete them on time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34200" y="533400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Get well on presentation ideas and sharing opinion in </a:t>
            </a:r>
            <a:r>
              <a:rPr lang="en-US" dirty="0" smtClean="0">
                <a:solidFill>
                  <a:schemeClr val="tx1"/>
                </a:solidFill>
              </a:rPr>
              <a:t>English with TOEIC 900+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200" y="2804160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Be </a:t>
            </a:r>
            <a:r>
              <a:rPr lang="en-US" dirty="0">
                <a:solidFill>
                  <a:schemeClr val="tx1"/>
                </a:solidFill>
              </a:rPr>
              <a:t>able to report work status with teammate.</a:t>
            </a:r>
          </a:p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Discussion </a:t>
            </a:r>
            <a:r>
              <a:rPr lang="en-US" dirty="0">
                <a:solidFill>
                  <a:schemeClr val="tx1"/>
                </a:solidFill>
              </a:rPr>
              <a:t>with other team and teammate is not efficiency because mind set is not clear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200" y="4080123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Not </a:t>
            </a:r>
            <a:r>
              <a:rPr lang="en-US" dirty="0">
                <a:solidFill>
                  <a:schemeClr val="tx1"/>
                </a:solidFill>
              </a:rPr>
              <a:t>evaluate the schedule to finish the task well.</a:t>
            </a:r>
          </a:p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Make </a:t>
            </a:r>
            <a:r>
              <a:rPr lang="en-US" dirty="0">
                <a:solidFill>
                  <a:schemeClr val="tx1"/>
                </a:solidFill>
              </a:rPr>
              <a:t>a plan for simple tasks.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200" y="5334000"/>
            <a:ext cx="51054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Didn’t </a:t>
            </a:r>
            <a:r>
              <a:rPr lang="en-US" dirty="0" smtClean="0">
                <a:solidFill>
                  <a:schemeClr val="tx1"/>
                </a:solidFill>
              </a:rPr>
              <a:t>communicate by </a:t>
            </a:r>
            <a:r>
              <a:rPr lang="en-US" dirty="0">
                <a:solidFill>
                  <a:schemeClr val="tx1"/>
                </a:solidFill>
              </a:rPr>
              <a:t>English </a:t>
            </a:r>
            <a:r>
              <a:rPr lang="en-US" dirty="0" smtClean="0">
                <a:solidFill>
                  <a:schemeClr val="tx1"/>
                </a:solidFill>
              </a:rPr>
              <a:t>much while </a:t>
            </a:r>
            <a:r>
              <a:rPr lang="en-US" dirty="0">
                <a:solidFill>
                  <a:schemeClr val="tx1"/>
                </a:solidFill>
              </a:rPr>
              <a:t>working much.</a:t>
            </a:r>
          </a:p>
        </p:txBody>
      </p:sp>
      <p:sp>
        <p:nvSpPr>
          <p:cNvPr id="21" name="TextBox 20"/>
          <p:cNvSpPr txBox="1"/>
          <p:nvPr/>
        </p:nvSpPr>
        <p:spPr>
          <a:xfrm rot="810803">
            <a:off x="10873675" y="5143743"/>
            <a:ext cx="1188274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3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 &amp; CURRENT STATUS 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03</a:t>
            </a:r>
            <a:endParaRPr lang="en-US" sz="1800" dirty="0"/>
          </a:p>
          <a:p>
            <a:r>
              <a:rPr lang="de-DE" sz="1800" b="1" dirty="0" smtClean="0">
                <a:solidFill>
                  <a:srgbClr val="FF0000"/>
                </a:solidFill>
              </a:rPr>
              <a:t>ANALYSIS AND SOLUTION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07</a:t>
            </a:r>
            <a:endParaRPr lang="en-US" sz="1800" b="1" dirty="0"/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  <a:r>
              <a:rPr lang="en-US" sz="1800" dirty="0" smtClean="0"/>
              <a:t>	</a:t>
            </a:r>
            <a:r>
              <a:rPr lang="en-US" sz="1800" b="1" dirty="0" smtClean="0"/>
              <a:t>Page 12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  <a:r>
              <a:rPr lang="en-US" sz="1800" dirty="0" smtClean="0"/>
              <a:t>	</a:t>
            </a:r>
            <a:r>
              <a:rPr lang="en-US" sz="1800" b="1" dirty="0" smtClean="0"/>
              <a:t>Page 14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24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solution(1/4)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71717"/>
              </p:ext>
            </p:extLst>
          </p:nvPr>
        </p:nvGraphicFramePr>
        <p:xfrm>
          <a:off x="381037" y="1600344"/>
          <a:ext cx="11430000" cy="419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2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Testing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Can not create test code</a:t>
                      </a:r>
                      <a:r>
                        <a:rPr lang="en-US" sz="1600" baseline="0" dirty="0" smtClean="0"/>
                        <a:t>, test report and bug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Have </a:t>
                      </a:r>
                      <a:r>
                        <a:rPr lang="en-US" sz="1600" b="1" baseline="0" dirty="0" smtClean="0"/>
                        <a:t>no experience </a:t>
                      </a:r>
                      <a:r>
                        <a:rPr lang="en-US" sz="1600" baseline="0" dirty="0" smtClean="0"/>
                        <a:t>about test code, test report and bug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Refer to existing source code </a:t>
                      </a:r>
                      <a:r>
                        <a:rPr lang="en-US" sz="1600" baseline="0" dirty="0" smtClean="0"/>
                        <a:t>and test report, bug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Provide tutorial</a:t>
                      </a:r>
                      <a:r>
                        <a:rPr lang="en-US" sz="1600" baseline="0" dirty="0" smtClean="0"/>
                        <a:t> to conducting test explain bug and issue definition.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Check output and give feedback </a:t>
                      </a:r>
                      <a:r>
                        <a:rPr lang="en-US" sz="1600" baseline="0" dirty="0" smtClean="0"/>
                        <a:t>to improvement.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Test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environment construction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Can not construct test environment </a:t>
                      </a:r>
                      <a:r>
                        <a:rPr lang="en-US" sz="1600" baseline="0" dirty="0" smtClean="0"/>
                        <a:t>without mentor’s support.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Do not have </a:t>
                      </a:r>
                      <a:r>
                        <a:rPr lang="en-US" sz="1600" baseline="0" dirty="0" smtClean="0"/>
                        <a:t>much </a:t>
                      </a:r>
                      <a:r>
                        <a:rPr lang="en-US" sz="1600" b="1" baseline="0" dirty="0" smtClean="0"/>
                        <a:t>experience </a:t>
                      </a:r>
                      <a:r>
                        <a:rPr lang="en-US" sz="1600" b="1" baseline="0" dirty="0" smtClean="0"/>
                        <a:t>in testing environment construction.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related to OS , IDE, tools.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Refe</a:t>
                      </a:r>
                      <a:r>
                        <a:rPr lang="en-US" sz="1600" baseline="0" dirty="0" smtClean="0"/>
                        <a:t>r to available </a:t>
                      </a:r>
                      <a:r>
                        <a:rPr lang="en-US" sz="1600" b="1" baseline="0" dirty="0" smtClean="0"/>
                        <a:t>test environment.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Investigate </a:t>
                      </a:r>
                      <a:r>
                        <a:rPr lang="en-US" sz="1600" b="1" baseline="0" dirty="0" err="1" smtClean="0"/>
                        <a:t>GreenHills</a:t>
                      </a:r>
                      <a:r>
                        <a:rPr lang="en-US" sz="1600" b="1" baseline="0" dirty="0" smtClean="0"/>
                        <a:t> debugger</a:t>
                      </a:r>
                      <a:r>
                        <a:rPr lang="en-US" sz="1600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Provide document and sample source code.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6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solution(2/4)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81550"/>
              </p:ext>
            </p:extLst>
          </p:nvPr>
        </p:nvGraphicFramePr>
        <p:xfrm>
          <a:off x="381037" y="1600200"/>
          <a:ext cx="114300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SoC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architecture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understand well architecture of target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(Gen3).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of target </a:t>
                      </a:r>
                      <a:r>
                        <a:rPr lang="en-US" sz="1600" baseline="0" dirty="0" err="1" smtClean="0"/>
                        <a:t>SoC.</a:t>
                      </a:r>
                      <a:endParaRPr lang="en-US" sz="16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HW manual of Gen3.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Explain unclear point during HW manual investigation.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Verification/Failure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analysis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Need support for locating root cause of complicated bug and fixing them.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Lack of knowledge about procedure to analyze bug, find root cause.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analyze procedure (find root cause, solution, make report).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the final result is right.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source code to locate the issue’s cause.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Guide mentee how to analyze failure.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5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9B2E498-0675-4557-9BC1-27F6F60C40E3}" vid="{F91689B0-0DC4-47D3-82C7-48352BF095C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4BFB6DD182449A2FA62556605B77" ma:contentTypeVersion="11" ma:contentTypeDescription="新しいドキュメントを作成します。" ma:contentTypeScope="" ma:versionID="185d430d71ea082882cefe5f7e3f8f07">
  <xsd:schema xmlns:xsd="http://www.w3.org/2001/XMLSchema" xmlns:xs="http://www.w3.org/2001/XMLSchema" xmlns:p="http://schemas.microsoft.com/office/2006/metadata/properties" xmlns:ns2="76c86cb8-2f35-49e0-aa8e-b2c37e83a1a2" xmlns:ns3="831676e8-2175-4508-9a94-e016e90e03f4" xmlns:ns4="84e386f1-648e-4368-a98a-ee35c50d5db6" targetNamespace="http://schemas.microsoft.com/office/2006/metadata/properties" ma:root="true" ma:fieldsID="00bf97d1fb074e9b410a423c012e8422" ns2:_="" ns3:_="" ns4:_="">
    <xsd:import namespace="76c86cb8-2f35-49e0-aa8e-b2c37e83a1a2"/>
    <xsd:import namespace="831676e8-2175-4508-9a94-e016e90e03f4"/>
    <xsd:import namespace="84e386f1-648e-4368-a98a-ee35c50d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MediaServiceAutoTags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86cb8-2f35-49e0-aa8e-b2c37e83a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676e8-2175-4508-9a94-e016e90e03f4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386f1-648e-4368-a98a-ee35c50d5d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6F1E11-BEED-4FA8-9026-9D66D5FEDC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86cb8-2f35-49e0-aa8e-b2c37e83a1a2"/>
    <ds:schemaRef ds:uri="831676e8-2175-4508-9a94-e016e90e03f4"/>
    <ds:schemaRef ds:uri="84e386f1-648e-4368-a98a-ee35c50d5d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purl.org/dc/elements/1.1/"/>
    <ds:schemaRef ds:uri="http://schemas.microsoft.com/office/2006/metadata/properties"/>
    <ds:schemaRef ds:uri="76c86cb8-2f35-49e0-aa8e-b2c37e83a1a2"/>
    <ds:schemaRef ds:uri="84e386f1-648e-4368-a98a-ee35c50d5db6"/>
    <ds:schemaRef ds:uri="http://purl.org/dc/terms/"/>
    <ds:schemaRef ds:uri="831676e8-2175-4508-9a94-e016e90e0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Renesas_PPT_E_2019</Template>
  <TotalTime>423</TotalTime>
  <Words>1287</Words>
  <Application>Microsoft Office PowerPoint</Application>
  <PresentationFormat>Widescreen</PresentationFormat>
  <Paragraphs>298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Narrow</vt:lpstr>
      <vt:lpstr>Berlin Sans FB Demi</vt:lpstr>
      <vt:lpstr>Calibri</vt:lpstr>
      <vt:lpstr>メイリオ</vt:lpstr>
      <vt:lpstr>Symbol</vt:lpstr>
      <vt:lpstr>Verdana</vt:lpstr>
      <vt:lpstr>Wingdings</vt:lpstr>
      <vt:lpstr>151229_Renesas_Templates_16_9_EN</vt:lpstr>
      <vt:lpstr>PowerPoint Presentation</vt:lpstr>
      <vt:lpstr>Agenda</vt:lpstr>
      <vt:lpstr>Agenda</vt:lpstr>
      <vt:lpstr>Training target &amp; Current status (1/3)</vt:lpstr>
      <vt:lpstr>Training target &amp; Current status (2/3)</vt:lpstr>
      <vt:lpstr>Training target &amp; Current status (3/3)</vt:lpstr>
      <vt:lpstr>Agenda</vt:lpstr>
      <vt:lpstr>Analysis and solution(1/4)</vt:lpstr>
      <vt:lpstr>Analysis and solution(2/4)</vt:lpstr>
      <vt:lpstr>Analysis and solution(3/4)</vt:lpstr>
      <vt:lpstr>Analysis and solution(4/4)</vt:lpstr>
      <vt:lpstr>Agenda</vt:lpstr>
      <vt:lpstr>PowerPoint Presentation</vt:lpstr>
      <vt:lpstr>PowerPoint Presentation</vt:lpstr>
      <vt:lpstr>Agenda</vt:lpstr>
      <vt:lpstr>Training plan (1/2) </vt:lpstr>
      <vt:lpstr>Training plan (2/2)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Quang. Trinh</dc:creator>
  <cp:lastModifiedBy>Hung Quang. Trinh</cp:lastModifiedBy>
  <cp:revision>42</cp:revision>
  <dcterms:created xsi:type="dcterms:W3CDTF">2019-01-28T00:59:39Z</dcterms:created>
  <dcterms:modified xsi:type="dcterms:W3CDTF">2019-01-28T08:41:39Z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0x01010079EA4BFB6DD182449A2FA62556605B77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