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24"/>
  </p:notesMasterIdLst>
  <p:sldIdLst>
    <p:sldId id="257" r:id="rId5"/>
    <p:sldId id="402" r:id="rId6"/>
    <p:sldId id="419" r:id="rId7"/>
    <p:sldId id="396" r:id="rId8"/>
    <p:sldId id="406" r:id="rId9"/>
    <p:sldId id="407" r:id="rId10"/>
    <p:sldId id="403" r:id="rId11"/>
    <p:sldId id="408" r:id="rId12"/>
    <p:sldId id="409" r:id="rId13"/>
    <p:sldId id="410" r:id="rId14"/>
    <p:sldId id="411" r:id="rId15"/>
    <p:sldId id="412" r:id="rId16"/>
    <p:sldId id="422" r:id="rId17"/>
    <p:sldId id="413" r:id="rId18"/>
    <p:sldId id="423" r:id="rId19"/>
    <p:sldId id="424" r:id="rId20"/>
    <p:sldId id="391" r:id="rId21"/>
    <p:sldId id="363" r:id="rId22"/>
    <p:sldId id="41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pos="4203">
          <p15:clr>
            <a:srgbClr val="A4A3A4"/>
          </p15:clr>
        </p15:guide>
        <p15:guide id="7" orient="horz" pos="4186">
          <p15:clr>
            <a:srgbClr val="A4A3A4"/>
          </p15:clr>
        </p15:guide>
        <p15:guide id="8" orient="horz" pos="346" userDrawn="1">
          <p15:clr>
            <a:srgbClr val="A4A3A4"/>
          </p15:clr>
        </p15:guide>
        <p15:guide id="9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6112" autoAdjust="0"/>
  </p:normalViewPr>
  <p:slideViewPr>
    <p:cSldViewPr showGuides="1">
      <p:cViewPr varScale="1">
        <p:scale>
          <a:sx n="64" d="100"/>
          <a:sy n="64" d="100"/>
        </p:scale>
        <p:origin x="636" y="44"/>
      </p:cViewPr>
      <p:guideLst>
        <p:guide orient="horz"/>
        <p:guide pos="3976"/>
        <p:guide orient="horz" pos="2472"/>
        <p:guide orient="horz" pos="1389"/>
        <p:guide orient="horz" pos="3884"/>
        <p:guide pos="4203"/>
        <p:guide orient="horz" pos="4186"/>
        <p:guide orient="horz" pos="346"/>
        <p:guide orient="horz" pos="1117"/>
      </p:guideLst>
    </p:cSldViewPr>
  </p:slideViewPr>
  <p:outlineViewPr>
    <p:cViewPr>
      <p:scale>
        <a:sx n="33" d="100"/>
        <a:sy n="33" d="100"/>
      </p:scale>
      <p:origin x="0" y="-25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17/02/2019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 responsible for determine and fix simple failure problem from testing ,build environment, working on source file , but need support from mentor to difficult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4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 responsible for determine and fix simple failure problem from testing ,build environment, working on source file , but need support from mentor to difficult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2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 responsible for determine and fix simple failure problem from testing ,build environment, working on source file , but need support from mentor to difficult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6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 smtClean="0"/>
              <a:t>Edit Master text styles</a:t>
            </a:r>
          </a:p>
          <a:p>
            <a:pPr lvl="1"/>
            <a:r>
              <a:rPr kumimoji="1" lang="en-US" altLang="ja-JP" noProof="0" smtClean="0"/>
              <a:t>Second level</a:t>
            </a:r>
          </a:p>
          <a:p>
            <a:pPr lvl="2"/>
            <a:r>
              <a:rPr kumimoji="1" lang="en-US" altLang="ja-JP" noProof="0" smtClean="0"/>
              <a:t>Third level</a:t>
            </a:r>
          </a:p>
          <a:p>
            <a:pPr lvl="3"/>
            <a:r>
              <a:rPr kumimoji="1" lang="en-US" altLang="ja-JP" noProof="0" smtClean="0"/>
              <a:t>Fourth level</a:t>
            </a:r>
          </a:p>
          <a:p>
            <a:pPr lvl="4"/>
            <a:r>
              <a:rPr kumimoji="1" lang="en-US" altLang="ja-JP" noProof="0" smtClean="0"/>
              <a:t>Fifth level</a:t>
            </a:r>
            <a:endParaRPr kumimoji="1"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185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852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83154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2019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hanhvu\Desktop\■★General-Purpose_shutterstock_2735073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0" y="-1"/>
            <a:ext cx="11277600" cy="61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 smtClean="0"/>
              <a:t>28G Mentor - Mentee</a:t>
            </a:r>
            <a:endParaRPr kumimoji="1" lang="en-US" altLang="ja-JP" cap="all" dirty="0"/>
          </a:p>
          <a:p>
            <a:pPr lvl="1"/>
            <a:r>
              <a:rPr lang="en-US" altLang="ja-JP" dirty="0"/>
              <a:t>Training plan (</a:t>
            </a:r>
            <a:r>
              <a:rPr lang="en-US" altLang="ja-JP" dirty="0" err="1"/>
              <a:t>nov</a:t>
            </a:r>
            <a:r>
              <a:rPr lang="en-US" altLang="ja-JP" dirty="0"/>
              <a:t>/2018 – </a:t>
            </a:r>
            <a:r>
              <a:rPr lang="en-US" altLang="ja-JP" dirty="0" err="1"/>
              <a:t>NoV</a:t>
            </a:r>
            <a:r>
              <a:rPr lang="en-US" altLang="ja-JP" dirty="0"/>
              <a:t>/2020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840843"/>
          </a:xfrm>
        </p:spPr>
        <p:txBody>
          <a:bodyPr>
            <a:spAutoFit/>
          </a:bodyPr>
          <a:lstStyle/>
          <a:p>
            <a:r>
              <a:rPr lang="en-US" dirty="0" smtClean="0"/>
              <a:t>Date: 22</a:t>
            </a:r>
            <a:r>
              <a:rPr lang="en-US" baseline="30000" dirty="0" smtClean="0"/>
              <a:t>nd</a:t>
            </a:r>
            <a:r>
              <a:rPr lang="en-US" dirty="0" smtClean="0"/>
              <a:t> FeB,2019      </a:t>
            </a:r>
            <a:endParaRPr lang="en-US" dirty="0"/>
          </a:p>
          <a:p>
            <a:r>
              <a:rPr lang="en-US" dirty="0"/>
              <a:t>Mentor	: </a:t>
            </a:r>
            <a:r>
              <a:rPr lang="en-US" dirty="0" err="1"/>
              <a:t>Quang</a:t>
            </a:r>
            <a:r>
              <a:rPr lang="en-US" dirty="0"/>
              <a:t> Nguyen	</a:t>
            </a:r>
            <a:r>
              <a:rPr lang="en-US" dirty="0" smtClean="0"/>
              <a:t>(1743)</a:t>
            </a:r>
            <a:endParaRPr lang="en-US" dirty="0"/>
          </a:p>
          <a:p>
            <a:r>
              <a:rPr lang="en-US" dirty="0"/>
              <a:t>Mentee	: </a:t>
            </a:r>
            <a:r>
              <a:rPr lang="en-US" dirty="0" err="1"/>
              <a:t>HunG</a:t>
            </a:r>
            <a:r>
              <a:rPr lang="en-US" dirty="0"/>
              <a:t> Trinh	(2382)		</a:t>
            </a:r>
          </a:p>
          <a:p>
            <a:r>
              <a:rPr lang="en-US" dirty="0"/>
              <a:t>Middleware team, R-Car Software Solution 2 </a:t>
            </a:r>
          </a:p>
          <a:p>
            <a:r>
              <a:rPr lang="en-US" dirty="0"/>
              <a:t>Project: graphics</a:t>
            </a:r>
          </a:p>
          <a:p>
            <a:r>
              <a:rPr lang="en-US" dirty="0" err="1" smtClean="0"/>
              <a:t>Renesas</a:t>
            </a:r>
            <a:r>
              <a:rPr lang="en-US" dirty="0" smtClean="0"/>
              <a:t> </a:t>
            </a:r>
            <a:r>
              <a:rPr lang="en-US" dirty="0"/>
              <a:t>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solution(3/4)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91051"/>
              </p:ext>
            </p:extLst>
          </p:nvPr>
        </p:nvGraphicFramePr>
        <p:xfrm>
          <a:off x="381035" y="1600200"/>
          <a:ext cx="11353764" cy="46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8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8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Operating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system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Not clearly understand multi OS working (Integrity , Linux,..).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Just have basic knowledge in this field.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and improve task by task.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sure it right.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Support mentee with Q&amp;A.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Communication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Report does not has enough information or has unnecessary information.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Confirmation with mentor is not good.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report of experienced engineer.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Stand on reader ‘s position.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Make critical thinking before confirm.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Review mentee ‘s report and give feedback to improve.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5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solution(4/4)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81704"/>
              </p:ext>
            </p:extLst>
          </p:nvPr>
        </p:nvGraphicFramePr>
        <p:xfrm>
          <a:off x="381035" y="1600344"/>
          <a:ext cx="11353764" cy="240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8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8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Skills</a:t>
                      </a:r>
                      <a:endParaRPr lang="en-US" sz="18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Management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Usually do the job without making a plan.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Can not estimate the time to complete the task.</a:t>
                      </a:r>
                    </a:p>
                    <a:p>
                      <a:endParaRPr kumimoji="1"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plans of mentor or experienced engineers in team.</a:t>
                      </a:r>
                    </a:p>
                  </a:txBody>
                  <a:tcPr marL="112524" marR="112524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Share experience to make a good plan.</a:t>
                      </a:r>
                    </a:p>
                  </a:txBody>
                  <a:tcPr marL="112524" marR="1125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4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22092"/>
          </a:xfrm>
        </p:spPr>
        <p:txBody>
          <a:bodyPr/>
          <a:lstStyle/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TARGET &amp; CURRENT STATUS 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03</a:t>
            </a:r>
            <a:endParaRPr lang="en-US" sz="1800" dirty="0"/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 AND SOLUTION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07</a:t>
            </a:r>
            <a:endParaRPr lang="en-US" sz="1800" b="1" dirty="0"/>
          </a:p>
          <a:p>
            <a:r>
              <a:rPr lang="de-DE" sz="1800" b="1" dirty="0">
                <a:solidFill>
                  <a:srgbClr val="FF0000"/>
                </a:solidFill>
              </a:rPr>
              <a:t>MENTOR &amp; MENTEE ACTIVITIES</a:t>
            </a:r>
            <a:r>
              <a:rPr lang="en-US" sz="1800" dirty="0" smtClean="0"/>
              <a:t>	</a:t>
            </a:r>
            <a:r>
              <a:rPr lang="en-US" sz="1800" b="1" dirty="0" smtClean="0"/>
              <a:t>Page 12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  <a:r>
              <a:rPr lang="en-US" sz="1800" dirty="0" smtClean="0"/>
              <a:t>	</a:t>
            </a:r>
            <a:r>
              <a:rPr lang="en-US" sz="1800" b="1" dirty="0" smtClean="0"/>
              <a:t>Page 14</a:t>
            </a:r>
            <a:endParaRPr lang="en-US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8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7032104" y="1844824"/>
            <a:ext cx="2088232" cy="928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Tutorial, guideline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Document, 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83632" y="1844824"/>
            <a:ext cx="2088232" cy="928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Self-investigate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 guideline, do 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83632" y="3331152"/>
            <a:ext cx="2088232" cy="9553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Record output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Make 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32104" y="3295870"/>
            <a:ext cx="2088232" cy="9252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 and review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32104" y="4765459"/>
            <a:ext cx="2088232" cy="957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Feedback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Support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781400" y="4780907"/>
            <a:ext cx="2088232" cy="9553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Enrich knowledge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015880" y="2259806"/>
            <a:ext cx="1800200" cy="2160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6200000">
            <a:off x="3529974" y="2914607"/>
            <a:ext cx="504249" cy="234367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0800000">
            <a:off x="5015880" y="3650467"/>
            <a:ext cx="1800200" cy="216024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 rot="16200000">
            <a:off x="7797432" y="4367881"/>
            <a:ext cx="548542" cy="25495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5015880" y="5150554"/>
            <a:ext cx="1800200" cy="2160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9569387">
            <a:off x="5010170" y="4456458"/>
            <a:ext cx="1800200" cy="216024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092723" y="2193952"/>
            <a:ext cx="465278" cy="3201305"/>
            <a:chOff x="9092723" y="2193952"/>
            <a:chExt cx="465278" cy="3201305"/>
          </a:xfrm>
        </p:grpSpPr>
        <p:sp>
          <p:nvSpPr>
            <p:cNvPr id="20" name="Bent-Up Arrow 19"/>
            <p:cNvSpPr/>
            <p:nvPr/>
          </p:nvSpPr>
          <p:spPr>
            <a:xfrm rot="16200000">
              <a:off x="7739049" y="3547626"/>
              <a:ext cx="3172626" cy="465278"/>
            </a:xfrm>
            <a:prstGeom prst="bentUpArrow">
              <a:avLst>
                <a:gd name="adj1" fmla="val 22448"/>
                <a:gd name="adj2" fmla="val 25000"/>
                <a:gd name="adj3" fmla="val 25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35847" y="5257800"/>
              <a:ext cx="397233" cy="1374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itle 1"/>
          <p:cNvSpPr txBox="1">
            <a:spLocks/>
          </p:cNvSpPr>
          <p:nvPr/>
        </p:nvSpPr>
        <p:spPr>
          <a:xfrm>
            <a:off x="1066800" y="776002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Mentor-mentee activities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0377" y="2389816"/>
            <a:ext cx="1664069" cy="2563184"/>
            <a:chOff x="623392" y="2492896"/>
            <a:chExt cx="1664069" cy="25631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92" y="2492896"/>
              <a:ext cx="1664069" cy="214409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882192" y="4686748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MENTEE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77400" y="2383843"/>
            <a:ext cx="2094992" cy="2552103"/>
            <a:chOff x="9677400" y="2688643"/>
            <a:chExt cx="2094992" cy="25521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7400" y="2688643"/>
              <a:ext cx="2094992" cy="2182771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0515600" y="4871414"/>
              <a:ext cx="118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MENTOR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38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22092"/>
          </a:xfrm>
        </p:spPr>
        <p:txBody>
          <a:bodyPr/>
          <a:lstStyle/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TARGET &amp; CURRENT STATUS 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03</a:t>
            </a:r>
            <a:endParaRPr lang="en-US" sz="1800" dirty="0"/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 AND SOLUTION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07</a:t>
            </a:r>
            <a:endParaRPr lang="en-US" sz="1800" b="1" dirty="0"/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  <a:r>
              <a:rPr lang="en-US" sz="1800" dirty="0" smtClean="0"/>
              <a:t>	</a:t>
            </a:r>
            <a:r>
              <a:rPr lang="en-US" sz="1800" b="1" dirty="0" smtClean="0"/>
              <a:t>Page 12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TRAINING PLAN</a:t>
            </a:r>
            <a:r>
              <a:rPr lang="en-US" sz="1800" dirty="0" smtClean="0"/>
              <a:t>	</a:t>
            </a:r>
            <a:r>
              <a:rPr lang="en-US" sz="1800" b="1" dirty="0" smtClean="0"/>
              <a:t>Page 14</a:t>
            </a:r>
            <a:endParaRPr lang="en-US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7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/>
          <p:nvPr/>
        </p:nvCxnSpPr>
        <p:spPr>
          <a:xfrm>
            <a:off x="10103572" y="1649738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26972" y="1493949"/>
            <a:ext cx="0" cy="40686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380948" y="1700724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56413" y="1700724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234246" y="1700724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44884" y="1760875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714966" y="1700724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449580" y="1700724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772" y="990600"/>
            <a:ext cx="9000000" cy="443198"/>
          </a:xfrm>
        </p:spPr>
        <p:txBody>
          <a:bodyPr/>
          <a:lstStyle/>
          <a:p>
            <a:r>
              <a:rPr lang="en-US" dirty="0" smtClean="0"/>
              <a:t>Training plan (1/2)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63405"/>
              </p:ext>
            </p:extLst>
          </p:nvPr>
        </p:nvGraphicFramePr>
        <p:xfrm>
          <a:off x="1449580" y="5577840"/>
          <a:ext cx="9931368" cy="670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Isosceles Triangle 20"/>
          <p:cNvSpPr/>
          <p:nvPr/>
        </p:nvSpPr>
        <p:spPr bwMode="auto">
          <a:xfrm rot="10800000">
            <a:off x="6702750" y="1828800"/>
            <a:ext cx="244997" cy="1861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Isosceles Triangle 58"/>
          <p:cNvSpPr/>
          <p:nvPr/>
        </p:nvSpPr>
        <p:spPr bwMode="auto">
          <a:xfrm>
            <a:off x="10026205" y="1433798"/>
            <a:ext cx="152400" cy="228600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21571" y="2069136"/>
            <a:ext cx="1925903" cy="521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 test with supporting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3647473" y="2069136"/>
            <a:ext cx="4048727" cy="52166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 test with supporting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254972" y="3272426"/>
            <a:ext cx="2903997" cy="5375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up environment for Gen3 with supporting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000" y="1493949"/>
            <a:ext cx="67544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START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158970" y="3272426"/>
            <a:ext cx="2913474" cy="53684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up environment for Gen3 with supporting on hard cases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256412" y="4494617"/>
            <a:ext cx="5816031" cy="5345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root cause and failure with supporting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8072444" y="4494617"/>
            <a:ext cx="3308503" cy="5345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Determine </a:t>
            </a:r>
            <a:r>
              <a:rPr lang="en-US" sz="1400" dirty="0"/>
              <a:t>root cause and failure </a:t>
            </a:r>
            <a:r>
              <a:rPr lang="en-US" sz="1400" dirty="0" smtClean="0"/>
              <a:t>without </a:t>
            </a:r>
            <a:r>
              <a:rPr lang="en-US" sz="1400" dirty="0"/>
              <a:t>supporting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3573" y="109454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Mid-term presentation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70370" y="10753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Level 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16293" y="1628001"/>
            <a:ext cx="508473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105329" y="3089058"/>
            <a:ext cx="1418672" cy="903577"/>
          </a:xfrm>
          <a:prstGeom prst="rightArrow">
            <a:avLst>
              <a:gd name="adj1" fmla="val 69955"/>
              <a:gd name="adj2" fmla="val 307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environment </a:t>
            </a:r>
            <a:r>
              <a:rPr lang="en-US" sz="1400" dirty="0" smtClean="0"/>
              <a:t>construction</a:t>
            </a:r>
            <a:endParaRPr lang="en-US" sz="1400" dirty="0"/>
          </a:p>
        </p:txBody>
      </p:sp>
      <p:sp>
        <p:nvSpPr>
          <p:cNvPr id="37" name="Right Arrow 36"/>
          <p:cNvSpPr/>
          <p:nvPr/>
        </p:nvSpPr>
        <p:spPr>
          <a:xfrm>
            <a:off x="105329" y="4310119"/>
            <a:ext cx="1418672" cy="903577"/>
          </a:xfrm>
          <a:prstGeom prst="rightArrow">
            <a:avLst>
              <a:gd name="adj1" fmla="val 69955"/>
              <a:gd name="adj2" fmla="val 307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Verification</a:t>
            </a:r>
            <a:r>
              <a:rPr lang="en-US" sz="1400" dirty="0" smtClean="0"/>
              <a:t>/</a:t>
            </a:r>
          </a:p>
          <a:p>
            <a:r>
              <a:rPr lang="en-US" sz="1400" dirty="0" smtClean="0"/>
              <a:t>Failure </a:t>
            </a:r>
            <a:r>
              <a:rPr lang="en-US" sz="1400" dirty="0"/>
              <a:t>analysis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072444" y="3276600"/>
            <a:ext cx="3308504" cy="5368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Set up environment without supporting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96200" y="2052096"/>
            <a:ext cx="3681660" cy="5368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Execute test </a:t>
            </a:r>
            <a:r>
              <a:rPr lang="en-US" sz="1400" dirty="0" smtClean="0">
                <a:solidFill>
                  <a:schemeClr val="tx1"/>
                </a:solidFill>
              </a:rPr>
              <a:t>without supporting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05329" y="1905000"/>
            <a:ext cx="1418672" cy="903577"/>
          </a:xfrm>
          <a:prstGeom prst="rightArrow">
            <a:avLst>
              <a:gd name="adj1" fmla="val 69955"/>
              <a:gd name="adj2" fmla="val 307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Testing skills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24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>
            <a:off x="9716034" y="1484784"/>
            <a:ext cx="0" cy="4067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239000" y="1484784"/>
            <a:ext cx="0" cy="4067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47800" y="1522695"/>
            <a:ext cx="0" cy="40399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286000" y="1484784"/>
            <a:ext cx="0" cy="40930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56595" y="1522695"/>
            <a:ext cx="0" cy="40005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205" y="990600"/>
            <a:ext cx="9000000" cy="443198"/>
          </a:xfrm>
        </p:spPr>
        <p:txBody>
          <a:bodyPr/>
          <a:lstStyle/>
          <a:p>
            <a:r>
              <a:rPr lang="en-US" dirty="0" smtClean="0"/>
              <a:t>Training plan (2/2)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19645"/>
              </p:ext>
            </p:extLst>
          </p:nvPr>
        </p:nvGraphicFramePr>
        <p:xfrm>
          <a:off x="1453559" y="5577840"/>
          <a:ext cx="9931368" cy="670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17068" y="16764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811683" y="1676400"/>
            <a:ext cx="2606129" cy="4583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Understand Linux, INTEGRITY, </a:t>
            </a:r>
            <a:r>
              <a:rPr lang="en-US" sz="1400" dirty="0" err="1" smtClean="0"/>
              <a:t>Yocto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4417812" y="1676400"/>
            <a:ext cx="6917964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Port to some processes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3522092" y="2553387"/>
            <a:ext cx="3259707" cy="4583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Understand development process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818386" y="4189844"/>
            <a:ext cx="4502738" cy="4583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Cooperate with other members to do daily </a:t>
            </a:r>
            <a:r>
              <a:rPr lang="en-US" sz="1400" dirty="0" smtClean="0"/>
              <a:t>task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321123" y="4191000"/>
            <a:ext cx="5053063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Cooperate with other team’s members to do tasks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18386" y="4951844"/>
            <a:ext cx="5420614" cy="4583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Practice English with team members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7239000" y="4953000"/>
            <a:ext cx="4135186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TOEIC 900+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18386" y="3351644"/>
            <a:ext cx="4502738" cy="4583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Review previous report to improve </a:t>
            </a:r>
            <a:r>
              <a:rPr lang="en-US" sz="1400" dirty="0" smtClean="0"/>
              <a:t>report skill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321123" y="3352800"/>
            <a:ext cx="5063803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plan to keep on schedule of all tasks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81800" y="2554543"/>
            <a:ext cx="4592386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development process in all task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1379556" y="1484784"/>
            <a:ext cx="0" cy="40930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ight Arrow 49"/>
          <p:cNvSpPr/>
          <p:nvPr/>
        </p:nvSpPr>
        <p:spPr>
          <a:xfrm>
            <a:off x="105328" y="2426098"/>
            <a:ext cx="1437247" cy="712934"/>
          </a:xfrm>
          <a:prstGeom prst="rightArrow">
            <a:avLst>
              <a:gd name="adj1" fmla="val 61403"/>
              <a:gd name="adj2" fmla="val 307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Development process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105329" y="1601438"/>
            <a:ext cx="1437246" cy="706716"/>
          </a:xfrm>
          <a:prstGeom prst="rightArrow">
            <a:avLst>
              <a:gd name="adj1" fmla="val 62829"/>
              <a:gd name="adj2" fmla="val 300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Operating system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833411" y="1493949"/>
            <a:ext cx="0" cy="40686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Isosceles Triangle 51"/>
          <p:cNvSpPr/>
          <p:nvPr/>
        </p:nvSpPr>
        <p:spPr bwMode="auto">
          <a:xfrm rot="10800000">
            <a:off x="6709189" y="1447800"/>
            <a:ext cx="244997" cy="1861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0012" y="109454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Mid-term presentation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105328" y="3189314"/>
            <a:ext cx="1437247" cy="773413"/>
          </a:xfrm>
          <a:prstGeom prst="rightArrow">
            <a:avLst>
              <a:gd name="adj1" fmla="val 57127"/>
              <a:gd name="adj2" fmla="val 307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Management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105328" y="4054705"/>
            <a:ext cx="1437247" cy="749077"/>
          </a:xfrm>
          <a:prstGeom prst="rightArrow">
            <a:avLst>
              <a:gd name="adj1" fmla="val 57127"/>
              <a:gd name="adj2" fmla="val 307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Communication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105328" y="4800600"/>
            <a:ext cx="1437247" cy="719957"/>
          </a:xfrm>
          <a:prstGeom prst="rightArrow">
            <a:avLst>
              <a:gd name="adj1" fmla="val 57127"/>
              <a:gd name="adj2" fmla="val 307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English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0103572" y="1649738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 bwMode="auto">
          <a:xfrm>
            <a:off x="10026205" y="1433798"/>
            <a:ext cx="152400" cy="228600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70370" y="10753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Level 2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r="5000"/>
          <a:stretch/>
        </p:blipFill>
        <p:spPr>
          <a:xfrm>
            <a:off x="381000" y="533400"/>
            <a:ext cx="11353800" cy="5613400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187700" y="1946805"/>
            <a:ext cx="9816600" cy="2811988"/>
          </a:xfrm>
        </p:spPr>
        <p:txBody>
          <a:bodyPr/>
          <a:lstStyle/>
          <a:p>
            <a:pPr algn="ctr"/>
            <a:r>
              <a:rPr lang="en-US" sz="80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THANKS FOR </a:t>
            </a:r>
          </a:p>
          <a:p>
            <a:pPr algn="ctr"/>
            <a:r>
              <a:rPr lang="en-US" sz="80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YOUR LISTENING</a:t>
            </a:r>
            <a:endParaRPr lang="en-US" sz="8000" dirty="0">
              <a:solidFill>
                <a:schemeClr val="accent2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556792"/>
            <a:ext cx="5280000" cy="300339"/>
          </a:xfrm>
        </p:spPr>
        <p:txBody>
          <a:bodyPr/>
          <a:lstStyle/>
          <a:p>
            <a:r>
              <a:rPr lang="en-US" dirty="0"/>
              <a:t>Renesas.com</a:t>
            </a:r>
          </a:p>
        </p:txBody>
      </p:sp>
    </p:spTree>
    <p:extLst>
      <p:ext uri="{BB962C8B-B14F-4D97-AF65-F5344CB8AC3E}">
        <p14:creationId xmlns:p14="http://schemas.microsoft.com/office/powerpoint/2010/main" val="28295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22092"/>
          </a:xfrm>
        </p:spPr>
        <p:txBody>
          <a:bodyPr/>
          <a:lstStyle/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TARGET &amp; CURRENT STATUS 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03</a:t>
            </a:r>
            <a:endParaRPr lang="en-US" sz="1800" dirty="0"/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 AND SOLUTION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07</a:t>
            </a:r>
            <a:endParaRPr lang="en-US" sz="1800" b="1" dirty="0"/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  <a:r>
              <a:rPr lang="en-US" sz="1800" dirty="0" smtClean="0"/>
              <a:t>	</a:t>
            </a:r>
            <a:r>
              <a:rPr lang="en-US" sz="1800" b="1" dirty="0" smtClean="0"/>
              <a:t>Page 12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  <a:r>
              <a:rPr lang="en-US" sz="1800" dirty="0" smtClean="0"/>
              <a:t>	</a:t>
            </a:r>
            <a:r>
              <a:rPr lang="en-US" sz="1800" b="1" dirty="0" smtClean="0"/>
              <a:t>Page 14</a:t>
            </a:r>
            <a:endParaRPr lang="en-US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33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22092"/>
          </a:xfrm>
        </p:spPr>
        <p:txBody>
          <a:bodyPr/>
          <a:lstStyle/>
          <a:p>
            <a:r>
              <a:rPr lang="de-DE" sz="1800" b="1" dirty="0" smtClean="0">
                <a:solidFill>
                  <a:schemeClr val="accent2"/>
                </a:solidFill>
              </a:rPr>
              <a:t>TRAINING TARGET &amp; </a:t>
            </a:r>
            <a:r>
              <a:rPr lang="de-DE" sz="1800" b="1" dirty="0">
                <a:solidFill>
                  <a:schemeClr val="accent2"/>
                </a:solidFill>
              </a:rPr>
              <a:t>CURRENT STATUS 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03</a:t>
            </a:r>
            <a:endParaRPr lang="en-US" sz="1800" dirty="0"/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 AND SOLUTION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07</a:t>
            </a:r>
            <a:endParaRPr lang="en-US" sz="1800" b="1" dirty="0"/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  <a:r>
              <a:rPr lang="en-US" sz="1800" dirty="0" smtClean="0"/>
              <a:t>	</a:t>
            </a:r>
            <a:r>
              <a:rPr lang="en-US" sz="1800" b="1" dirty="0" smtClean="0"/>
              <a:t>Page 12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  <a:r>
              <a:rPr lang="en-US" sz="1800" dirty="0" smtClean="0"/>
              <a:t>	</a:t>
            </a:r>
            <a:r>
              <a:rPr lang="en-US" sz="1800" b="1" dirty="0" smtClean="0"/>
              <a:t>Page 14</a:t>
            </a:r>
            <a:endParaRPr lang="en-US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0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&amp; Current status (1/3)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5806931" y="6512520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870377"/>
            <a:ext cx="10722024" cy="643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TARGET: BECOME TESTING ENGINEERING LEVEL 2 – </a:t>
            </a:r>
            <a:r>
              <a:rPr lang="en-US" sz="2000" dirty="0">
                <a:solidFill>
                  <a:schemeClr val="tx2"/>
                </a:solidFill>
              </a:rPr>
              <a:t>RUNNING TESTING WITHOUT SUPPORT BY NOVEMBER 2020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72111" y="533400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Verification/ Failure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1573069"/>
            <a:ext cx="2556084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CURRENT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1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1638" y="1573069"/>
            <a:ext cx="2320636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TARGET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2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990569" y="2471987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990569" y="3748034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990569" y="5026325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272111" y="1451430"/>
            <a:ext cx="1587500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chemeClr val="accent2"/>
                </a:solidFill>
              </a:rPr>
              <a:t>Technical Skills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72111" y="280416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Testing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5272111" y="4074688"/>
            <a:ext cx="15875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environment construction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934200" y="280416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Create performance test specification.</a:t>
            </a:r>
          </a:p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Round up the result and make a report.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17872" y="4074688"/>
            <a:ext cx="51979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Run test on multiple OS for Gen 3.</a:t>
            </a:r>
          </a:p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Get familiar with development environment (GHS Compiler) and conduct tests.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34200" y="533400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Determine &amp; </a:t>
            </a:r>
            <a:r>
              <a:rPr lang="en-US" dirty="0">
                <a:solidFill>
                  <a:schemeClr val="tx1"/>
                </a:solidFill>
              </a:rPr>
              <a:t>fix simple problem when testing, </a:t>
            </a:r>
            <a:r>
              <a:rPr lang="en-US" dirty="0" smtClean="0">
                <a:solidFill>
                  <a:schemeClr val="tx1"/>
                </a:solidFill>
              </a:rPr>
              <a:t>building environment </a:t>
            </a:r>
            <a:r>
              <a:rPr lang="en-US" dirty="0">
                <a:solidFill>
                  <a:schemeClr val="tx1"/>
                </a:solidFill>
              </a:rPr>
              <a:t>without </a:t>
            </a:r>
            <a:r>
              <a:rPr lang="en-US" dirty="0" smtClean="0">
                <a:solidFill>
                  <a:schemeClr val="tx1"/>
                </a:solidFill>
              </a:rPr>
              <a:t>supporting and prevent from the repeating root cause.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200" y="2804160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>
                <a:solidFill>
                  <a:schemeClr val="tx1"/>
                </a:solidFill>
              </a:rPr>
              <a:t>some typical test packages from release workspace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200" y="4080123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set </a:t>
            </a:r>
            <a:r>
              <a:rPr lang="en-US" dirty="0">
                <a:solidFill>
                  <a:schemeClr val="tx1"/>
                </a:solidFill>
              </a:rPr>
              <a:t>up environment according to guideline and support from mentor.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6200" y="5334000"/>
            <a:ext cx="51054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Need supporting when determining and fixing simple failure problem from testing, build environment.</a:t>
            </a:r>
          </a:p>
        </p:txBody>
      </p:sp>
      <p:sp>
        <p:nvSpPr>
          <p:cNvPr id="20" name="TextBox 19"/>
          <p:cNvSpPr txBox="1"/>
          <p:nvPr/>
        </p:nvSpPr>
        <p:spPr>
          <a:xfrm rot="810803">
            <a:off x="10873674" y="2635696"/>
            <a:ext cx="1188274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3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810803">
            <a:off x="10873675" y="3929474"/>
            <a:ext cx="1188274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3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5804925" y="6509924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870377"/>
            <a:ext cx="10722024" cy="643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TARGET: BECOME TESTING ENGINEERING LEVEL 2 – </a:t>
            </a:r>
            <a:r>
              <a:rPr lang="en-US" sz="2000" dirty="0">
                <a:solidFill>
                  <a:schemeClr val="tx2"/>
                </a:solidFill>
              </a:rPr>
              <a:t>RUNNING TESTING WITHOUT SUPPORT BY NOVEMBER 2020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72111" y="533400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Development 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1573069"/>
            <a:ext cx="2556084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CURRENT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1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1638" y="1573069"/>
            <a:ext cx="2320636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TARGET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2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990569" y="2471987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990569" y="3748034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990569" y="5026325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272111" y="1451430"/>
            <a:ext cx="1587500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chemeClr val="accent2"/>
                </a:solidFill>
              </a:rPr>
              <a:t>Technical knowledge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72111" y="280416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/>
              <a:t>SoC</a:t>
            </a:r>
            <a:r>
              <a:rPr lang="en-US" dirty="0"/>
              <a:t>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72111" y="4074688"/>
            <a:ext cx="15875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Operating system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34200" y="280416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Understand Gen3 hardware manual well and apply to project if necessary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17872" y="4074688"/>
            <a:ext cx="51979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Get ability of understanding Linux, </a:t>
            </a:r>
            <a:r>
              <a:rPr lang="en-US" dirty="0" smtClean="0">
                <a:solidFill>
                  <a:schemeClr val="tx1"/>
                </a:solidFill>
              </a:rPr>
              <a:t>INTEGRITY, </a:t>
            </a:r>
            <a:r>
              <a:rPr lang="en-US" dirty="0" err="1" smtClean="0">
                <a:solidFill>
                  <a:schemeClr val="tx1"/>
                </a:solidFill>
              </a:rPr>
              <a:t>Yocto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architecture to help porting </a:t>
            </a:r>
            <a:r>
              <a:rPr lang="en-US" dirty="0" smtClean="0">
                <a:solidFill>
                  <a:schemeClr val="tx1"/>
                </a:solidFill>
              </a:rPr>
              <a:t>process.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34200" y="533400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Apply development process into every </a:t>
            </a:r>
            <a:r>
              <a:rPr lang="en-US" dirty="0" smtClean="0">
                <a:solidFill>
                  <a:schemeClr val="tx1"/>
                </a:solidFill>
              </a:rPr>
              <a:t>task.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200" y="2804160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Lack of knowledge about Gen3 board architecture and graphics part in working.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200" y="4080123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Get basic knowledge about Windows/Linux </a:t>
            </a:r>
            <a:r>
              <a:rPr lang="en-US" dirty="0" smtClean="0">
                <a:solidFill>
                  <a:schemeClr val="tx1"/>
                </a:solidFill>
              </a:rPr>
              <a:t>OS.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200" y="5334000"/>
            <a:ext cx="51054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Understand the development process but currently applying slowly to tasks.</a:t>
            </a: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990600" y="457200"/>
            <a:ext cx="900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+mn-lt"/>
              </a:rPr>
              <a:t>Training target &amp; Current status (2/3)</a:t>
            </a: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02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5804925" y="6509924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870377"/>
            <a:ext cx="10722024" cy="643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TARGET: BECOME TESTING ENGINEERING LEVEL 2 – </a:t>
            </a:r>
            <a:r>
              <a:rPr lang="en-US" sz="2000" dirty="0">
                <a:solidFill>
                  <a:schemeClr val="tx2"/>
                </a:solidFill>
              </a:rPr>
              <a:t>RUNNING TESTING WITHOUT SUPPORT BY NOVEMBER 2020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72111" y="533400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/>
              <a:t>English Skill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1573069"/>
            <a:ext cx="2556084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CURRENT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1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1638" y="1573069"/>
            <a:ext cx="2320636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TARGET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2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990569" y="2471987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990569" y="3748034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990569" y="5026325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272111" y="1451430"/>
            <a:ext cx="1587500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schemeClr val="accent2"/>
                </a:solidFill>
              </a:rPr>
              <a:t>Soft skills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72111" y="280416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spc="-100" dirty="0"/>
              <a:t>Communication</a:t>
            </a:r>
            <a:r>
              <a:rPr lang="en-US" sz="1500" dirty="0"/>
              <a:t> Ability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72111" y="4074688"/>
            <a:ext cx="15875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/>
              <a:t>Management Ability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34200" y="280416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Maybe report work status with teammate and discuss well with other team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17872" y="4074688"/>
            <a:ext cx="51979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Be able to schedule all the tasks and make plan to complete them on time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34200" y="533400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Get well on presentation ideas and sharing opinion in </a:t>
            </a:r>
            <a:r>
              <a:rPr lang="en-US" dirty="0" smtClean="0">
                <a:solidFill>
                  <a:schemeClr val="tx1"/>
                </a:solidFill>
              </a:rPr>
              <a:t>English with TOEIC 900+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200" y="2804160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Be </a:t>
            </a:r>
            <a:r>
              <a:rPr lang="en-US" dirty="0">
                <a:solidFill>
                  <a:schemeClr val="tx1"/>
                </a:solidFill>
              </a:rPr>
              <a:t>able to report work status with teammate.</a:t>
            </a:r>
          </a:p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Discussion </a:t>
            </a:r>
            <a:r>
              <a:rPr lang="en-US" dirty="0">
                <a:solidFill>
                  <a:schemeClr val="tx1"/>
                </a:solidFill>
              </a:rPr>
              <a:t>with other team and teammate is not efficiency because mind set is not clear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200" y="4080123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Not </a:t>
            </a:r>
            <a:r>
              <a:rPr lang="en-US" dirty="0">
                <a:solidFill>
                  <a:schemeClr val="tx1"/>
                </a:solidFill>
              </a:rPr>
              <a:t>evaluate the schedule to finish the task well.</a:t>
            </a:r>
          </a:p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Make </a:t>
            </a:r>
            <a:r>
              <a:rPr lang="en-US" dirty="0">
                <a:solidFill>
                  <a:schemeClr val="tx1"/>
                </a:solidFill>
              </a:rPr>
              <a:t>a plan for simple tasks.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6200" y="5334000"/>
            <a:ext cx="51054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Didn’t </a:t>
            </a:r>
            <a:r>
              <a:rPr lang="en-US" dirty="0" smtClean="0">
                <a:solidFill>
                  <a:schemeClr val="tx1"/>
                </a:solidFill>
              </a:rPr>
              <a:t>communicate by </a:t>
            </a:r>
            <a:r>
              <a:rPr lang="en-US" dirty="0">
                <a:solidFill>
                  <a:schemeClr val="tx1"/>
                </a:solidFill>
              </a:rPr>
              <a:t>English </a:t>
            </a:r>
            <a:r>
              <a:rPr lang="en-US" dirty="0" smtClean="0">
                <a:solidFill>
                  <a:schemeClr val="tx1"/>
                </a:solidFill>
              </a:rPr>
              <a:t>much while </a:t>
            </a:r>
            <a:r>
              <a:rPr lang="en-US" dirty="0">
                <a:solidFill>
                  <a:schemeClr val="tx1"/>
                </a:solidFill>
              </a:rPr>
              <a:t>working much.</a:t>
            </a:r>
          </a:p>
        </p:txBody>
      </p:sp>
      <p:sp>
        <p:nvSpPr>
          <p:cNvPr id="21" name="TextBox 20"/>
          <p:cNvSpPr txBox="1"/>
          <p:nvPr/>
        </p:nvSpPr>
        <p:spPr>
          <a:xfrm rot="810803">
            <a:off x="10873675" y="5143743"/>
            <a:ext cx="1188274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3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3" name="タイトル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&amp; Current status (3/3)</a:t>
            </a:r>
            <a:endParaRPr kumimoji="1"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47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22092"/>
          </a:xfrm>
        </p:spPr>
        <p:txBody>
          <a:bodyPr/>
          <a:lstStyle/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TARGET &amp; CURRENT STATUS 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03</a:t>
            </a:r>
            <a:endParaRPr lang="en-US" sz="1800" dirty="0"/>
          </a:p>
          <a:p>
            <a:r>
              <a:rPr lang="de-DE" sz="1800" b="1" dirty="0" smtClean="0">
                <a:solidFill>
                  <a:srgbClr val="FF0000"/>
                </a:solidFill>
              </a:rPr>
              <a:t>ANALYSIS AND SOLUTION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07</a:t>
            </a:r>
            <a:endParaRPr lang="en-US" sz="1800" b="1" dirty="0"/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  <a:r>
              <a:rPr lang="en-US" sz="1800" dirty="0" smtClean="0"/>
              <a:t>	</a:t>
            </a:r>
            <a:r>
              <a:rPr lang="en-US" sz="1800" b="1" dirty="0" smtClean="0"/>
              <a:t>Page 12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  <a:r>
              <a:rPr lang="en-US" sz="1800" dirty="0" smtClean="0"/>
              <a:t>	</a:t>
            </a:r>
            <a:r>
              <a:rPr lang="en-US" sz="1800" b="1" dirty="0" smtClean="0"/>
              <a:t>Page 14</a:t>
            </a:r>
            <a:endParaRPr lang="en-US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24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solution(1/4)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55311"/>
              </p:ext>
            </p:extLst>
          </p:nvPr>
        </p:nvGraphicFramePr>
        <p:xfrm>
          <a:off x="381035" y="1600344"/>
          <a:ext cx="11277564" cy="419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9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2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Testing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Can not create test code</a:t>
                      </a:r>
                      <a:r>
                        <a:rPr lang="en-US" sz="1600" baseline="0" dirty="0" smtClean="0"/>
                        <a:t>, test report and bug report.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Refer to existing source code </a:t>
                      </a:r>
                      <a:r>
                        <a:rPr lang="en-US" sz="1600" baseline="0" dirty="0" smtClean="0"/>
                        <a:t>and test report, bug report.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Provide tutorial</a:t>
                      </a:r>
                      <a:r>
                        <a:rPr lang="en-US" sz="1600" baseline="0" dirty="0" smtClean="0"/>
                        <a:t> to conducting test explain bug and issue definition.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Check output and give feedback </a:t>
                      </a:r>
                      <a:r>
                        <a:rPr lang="en-US" sz="1600" baseline="0" dirty="0" smtClean="0"/>
                        <a:t>for improvement.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Test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environment construction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Can not construct test environment </a:t>
                      </a:r>
                      <a:r>
                        <a:rPr lang="en-US" sz="1600" baseline="0" dirty="0" smtClean="0"/>
                        <a:t>without mentor’s support.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Refe</a:t>
                      </a:r>
                      <a:r>
                        <a:rPr lang="en-US" sz="1600" baseline="0" dirty="0" smtClean="0"/>
                        <a:t>r to available </a:t>
                      </a:r>
                      <a:r>
                        <a:rPr lang="en-US" sz="1600" b="1" baseline="0" dirty="0" smtClean="0"/>
                        <a:t>test environment.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Investigate </a:t>
                      </a:r>
                      <a:r>
                        <a:rPr lang="en-US" sz="1600" b="1" baseline="0" dirty="0" err="1" smtClean="0"/>
                        <a:t>GreenHills</a:t>
                      </a:r>
                      <a:r>
                        <a:rPr lang="en-US" sz="1600" b="1" baseline="0" dirty="0" smtClean="0"/>
                        <a:t> debugger</a:t>
                      </a:r>
                      <a:r>
                        <a:rPr lang="en-US" sz="1600" baseline="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Provide document and sample source code.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Confirm mentee’s understanding.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6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solution(2/4)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79883"/>
              </p:ext>
            </p:extLst>
          </p:nvPr>
        </p:nvGraphicFramePr>
        <p:xfrm>
          <a:off x="381035" y="1600200"/>
          <a:ext cx="11277564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9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7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8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SoC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architecture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Not understand well architecture </a:t>
                      </a:r>
                      <a:r>
                        <a:rPr lang="en-US" sz="1600" baseline="0" dirty="0" smtClean="0"/>
                        <a:t>of target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(Gen3).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Investigate HW manual </a:t>
                      </a:r>
                      <a:r>
                        <a:rPr lang="en-US" sz="1600" baseline="0" dirty="0" smtClean="0"/>
                        <a:t>of Gen3.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Explain unclear point </a:t>
                      </a:r>
                      <a:r>
                        <a:rPr lang="en-US" sz="1600" baseline="0" dirty="0" smtClean="0"/>
                        <a:t>during HW manual investigation.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7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Verification/Failure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analysis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Need support for locating root cause </a:t>
                      </a:r>
                      <a:r>
                        <a:rPr lang="en-US" sz="1600" baseline="0" dirty="0" smtClean="0"/>
                        <a:t>of complicated bug and fixing them.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Investigate analyze procedure </a:t>
                      </a:r>
                      <a:r>
                        <a:rPr lang="en-US" sz="1600" baseline="0" dirty="0" smtClean="0"/>
                        <a:t>(find root cause, solution, make report).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Confirm with mentor</a:t>
                      </a:r>
                      <a:r>
                        <a:rPr lang="en-US" sz="1600" baseline="0" dirty="0" smtClean="0"/>
                        <a:t> to make the final result is right.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Investigate source code </a:t>
                      </a:r>
                      <a:r>
                        <a:rPr lang="en-US" sz="1600" baseline="0" dirty="0" smtClean="0"/>
                        <a:t>to locate the issue’s cause.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Guide</a:t>
                      </a:r>
                      <a:r>
                        <a:rPr lang="en-US" sz="1600" baseline="0" dirty="0" smtClean="0"/>
                        <a:t> mentee how to analyze failure.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Review result and feedback</a:t>
                      </a:r>
                      <a:r>
                        <a:rPr lang="en-US" sz="1600" baseline="0" dirty="0" smtClean="0"/>
                        <a:t>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Confirm mentee’s understanding</a:t>
                      </a:r>
                      <a:r>
                        <a:rPr lang="en-US" sz="1600" baseline="0" dirty="0" smtClean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5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9B2E498-0675-4557-9BC1-27F6F60C40E3}" vid="{F91689B0-0DC4-47D3-82C7-48352BF095C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4BFB6DD182449A2FA62556605B77" ma:contentTypeVersion="11" ma:contentTypeDescription="新しいドキュメントを作成します。" ma:contentTypeScope="" ma:versionID="185d430d71ea082882cefe5f7e3f8f07">
  <xsd:schema xmlns:xsd="http://www.w3.org/2001/XMLSchema" xmlns:xs="http://www.w3.org/2001/XMLSchema" xmlns:p="http://schemas.microsoft.com/office/2006/metadata/properties" xmlns:ns2="76c86cb8-2f35-49e0-aa8e-b2c37e83a1a2" xmlns:ns3="831676e8-2175-4508-9a94-e016e90e03f4" xmlns:ns4="84e386f1-648e-4368-a98a-ee35c50d5db6" targetNamespace="http://schemas.microsoft.com/office/2006/metadata/properties" ma:root="true" ma:fieldsID="00bf97d1fb074e9b410a423c012e8422" ns2:_="" ns3:_="" ns4:_="">
    <xsd:import namespace="76c86cb8-2f35-49e0-aa8e-b2c37e83a1a2"/>
    <xsd:import namespace="831676e8-2175-4508-9a94-e016e90e03f4"/>
    <xsd:import namespace="84e386f1-648e-4368-a98a-ee35c50d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MediaServiceAutoTags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86cb8-2f35-49e0-aa8e-b2c37e83a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1676e8-2175-4508-9a94-e016e90e03f4" elementFormDefault="qualified">
    <xsd:import namespace="http://schemas.microsoft.com/office/2006/documentManagement/types"/>
    <xsd:import namespace="http://schemas.microsoft.com/office/infopath/2007/PartnerControls"/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386f1-648e-4368-a98a-ee35c50d5d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71853E-0EF3-4973-AB23-17AA5798BB66}">
  <ds:schemaRefs>
    <ds:schemaRef ds:uri="http://schemas.microsoft.com/office/infopath/2007/PartnerControls"/>
    <ds:schemaRef ds:uri="831676e8-2175-4508-9a94-e016e90e03f4"/>
    <ds:schemaRef ds:uri="http://schemas.microsoft.com/office/2006/documentManagement/types"/>
    <ds:schemaRef ds:uri="http://schemas.microsoft.com/office/2006/metadata/properties"/>
    <ds:schemaRef ds:uri="76c86cb8-2f35-49e0-aa8e-b2c37e83a1a2"/>
    <ds:schemaRef ds:uri="http://purl.org/dc/terms/"/>
    <ds:schemaRef ds:uri="http://purl.org/dc/dcmitype/"/>
    <ds:schemaRef ds:uri="http://schemas.openxmlformats.org/package/2006/metadata/core-properties"/>
    <ds:schemaRef ds:uri="84e386f1-648e-4368-a98a-ee35c50d5db6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6F1E11-BEED-4FA8-9026-9D66D5FEDC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86cb8-2f35-49e0-aa8e-b2c37e83a1a2"/>
    <ds:schemaRef ds:uri="831676e8-2175-4508-9a94-e016e90e03f4"/>
    <ds:schemaRef ds:uri="84e386f1-648e-4368-a98a-ee35c50d5d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Renesas_PPT_E_2019</Template>
  <TotalTime>879</TotalTime>
  <Words>1150</Words>
  <Application>Microsoft Office PowerPoint</Application>
  <PresentationFormat>Widescreen</PresentationFormat>
  <Paragraphs>283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Berlin Sans FB Demi</vt:lpstr>
      <vt:lpstr>Calibri</vt:lpstr>
      <vt:lpstr>メイリオ</vt:lpstr>
      <vt:lpstr>Symbol</vt:lpstr>
      <vt:lpstr>Verdana</vt:lpstr>
      <vt:lpstr>Wingdings</vt:lpstr>
      <vt:lpstr>151229_Renesas_Templates_16_9_EN</vt:lpstr>
      <vt:lpstr>PowerPoint Presentation</vt:lpstr>
      <vt:lpstr>Agenda</vt:lpstr>
      <vt:lpstr>Agenda</vt:lpstr>
      <vt:lpstr>Training target &amp; Current status (1/3)</vt:lpstr>
      <vt:lpstr>PowerPoint Presentation</vt:lpstr>
      <vt:lpstr>Training target &amp; Current status (3/3)</vt:lpstr>
      <vt:lpstr>Agenda</vt:lpstr>
      <vt:lpstr>Analysis and solution(1/4)</vt:lpstr>
      <vt:lpstr>Analysis and solution(2/4)</vt:lpstr>
      <vt:lpstr>Analysis and solution(3/4)</vt:lpstr>
      <vt:lpstr>Analysis and solution(4/4)</vt:lpstr>
      <vt:lpstr>Agenda</vt:lpstr>
      <vt:lpstr>PowerPoint Presentation</vt:lpstr>
      <vt:lpstr>Agenda</vt:lpstr>
      <vt:lpstr>Training plan (1/2) </vt:lpstr>
      <vt:lpstr>Training plan (2/2)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Quang. Trinh</dc:creator>
  <cp:lastModifiedBy>Hung Tan</cp:lastModifiedBy>
  <cp:revision>69</cp:revision>
  <dcterms:created xsi:type="dcterms:W3CDTF">2019-01-28T00:59:39Z</dcterms:created>
  <dcterms:modified xsi:type="dcterms:W3CDTF">2019-02-17T10:26:10Z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0x01010079EA4BFB6DD182449A2FA62556605B77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