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24"/>
  </p:notesMasterIdLst>
  <p:sldIdLst>
    <p:sldId id="257" r:id="rId5"/>
    <p:sldId id="402" r:id="rId6"/>
    <p:sldId id="419" r:id="rId7"/>
    <p:sldId id="396" r:id="rId8"/>
    <p:sldId id="406" r:id="rId9"/>
    <p:sldId id="407" r:id="rId10"/>
    <p:sldId id="403" r:id="rId11"/>
    <p:sldId id="408" r:id="rId12"/>
    <p:sldId id="409" r:id="rId13"/>
    <p:sldId id="410" r:id="rId14"/>
    <p:sldId id="411" r:id="rId15"/>
    <p:sldId id="412" r:id="rId16"/>
    <p:sldId id="422" r:id="rId17"/>
    <p:sldId id="413" r:id="rId18"/>
    <p:sldId id="423" r:id="rId19"/>
    <p:sldId id="424" r:id="rId20"/>
    <p:sldId id="391" r:id="rId21"/>
    <p:sldId id="363" r:id="rId22"/>
    <p:sldId id="418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pos="4203">
          <p15:clr>
            <a:srgbClr val="A4A3A4"/>
          </p15:clr>
        </p15:guide>
        <p15:guide id="7" orient="horz" pos="4186">
          <p15:clr>
            <a:srgbClr val="A4A3A4"/>
          </p15:clr>
        </p15:guide>
        <p15:guide id="8" orient="horz" pos="346" userDrawn="1">
          <p15:clr>
            <a:srgbClr val="A4A3A4"/>
          </p15:clr>
        </p15:guide>
        <p15:guide id="9" orient="horz" pos="11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EBE"/>
    <a:srgbClr val="706F6F"/>
    <a:srgbClr val="999998"/>
    <a:srgbClr val="9E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84286" autoAdjust="0"/>
  </p:normalViewPr>
  <p:slideViewPr>
    <p:cSldViewPr showGuides="1">
      <p:cViewPr varScale="1">
        <p:scale>
          <a:sx n="103" d="100"/>
          <a:sy n="103" d="100"/>
        </p:scale>
        <p:origin x="224" y="76"/>
      </p:cViewPr>
      <p:guideLst>
        <p:guide orient="horz"/>
        <p:guide pos="3976"/>
        <p:guide orient="horz" pos="2472"/>
        <p:guide orient="horz" pos="1389"/>
        <p:guide orient="horz" pos="3884"/>
        <p:guide pos="4203"/>
        <p:guide orient="horz" pos="4186"/>
        <p:guide orient="horz" pos="346"/>
        <p:guide orient="horz" pos="1117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30/01/2019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 responsible for determine and fix simple failure problem from testing ,build environment, working on source file , but need support from mentor to difficult issues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44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 responsible for determine and fix simple failure problem from testing ,build environment, working on source file , but need support from mentor to difficult issues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423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 responsible for determine and fix simple failure problem from testing ,build environment, working on source file , but need support from mentor to difficult issues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68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1875385"/>
          </a:xfrm>
        </p:spPr>
        <p:txBody>
          <a:bodyPr/>
          <a:lstStyle/>
          <a:p>
            <a:pPr lvl="0"/>
            <a:r>
              <a:rPr kumimoji="1" lang="en-US" altLang="ja-JP" noProof="0" smtClean="0"/>
              <a:t>Edit Master text styles</a:t>
            </a:r>
          </a:p>
          <a:p>
            <a:pPr lvl="1"/>
            <a:r>
              <a:rPr kumimoji="1" lang="en-US" altLang="ja-JP" noProof="0" smtClean="0"/>
              <a:t>Second level</a:t>
            </a:r>
          </a:p>
          <a:p>
            <a:pPr lvl="2"/>
            <a:r>
              <a:rPr kumimoji="1" lang="en-US" altLang="ja-JP" noProof="0" smtClean="0"/>
              <a:t>Third level</a:t>
            </a:r>
          </a:p>
          <a:p>
            <a:pPr lvl="3"/>
            <a:r>
              <a:rPr kumimoji="1" lang="en-US" altLang="ja-JP" noProof="0" smtClean="0"/>
              <a:t>Fourth level</a:t>
            </a:r>
          </a:p>
          <a:p>
            <a:pPr lvl="4"/>
            <a:r>
              <a:rPr kumimoji="1" lang="en-US" altLang="ja-JP" noProof="0" smtClean="0"/>
              <a:t>Fifth level</a:t>
            </a:r>
            <a:endParaRPr kumimoji="1"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924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1854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852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83154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noProof="0" smtClean="0"/>
              <a:t>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2019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 descr="RENESAS+Tagline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400235"/>
            <a:ext cx="3092559" cy="3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71" r:id="rId15"/>
    <p:sldLayoutId id="2147483750" r:id="rId16"/>
    <p:sldLayoutId id="214748375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thanhvu\Desktop\■★General-Purpose_shutterstock_27350736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00" y="-1"/>
            <a:ext cx="11277600" cy="615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cap="all" dirty="0" smtClean="0"/>
              <a:t>28G Mentor - Mentee</a:t>
            </a:r>
            <a:endParaRPr kumimoji="1" lang="en-US" altLang="ja-JP" cap="all" dirty="0"/>
          </a:p>
          <a:p>
            <a:pPr lvl="1"/>
            <a:r>
              <a:rPr lang="en-US" altLang="ja-JP" dirty="0"/>
              <a:t>Training plan (</a:t>
            </a:r>
            <a:r>
              <a:rPr lang="en-US" altLang="ja-JP" dirty="0" err="1"/>
              <a:t>nov</a:t>
            </a:r>
            <a:r>
              <a:rPr lang="en-US" altLang="ja-JP" dirty="0"/>
              <a:t>/2018 – </a:t>
            </a:r>
            <a:r>
              <a:rPr lang="en-US" altLang="ja-JP" dirty="0" err="1"/>
              <a:t>NoV</a:t>
            </a:r>
            <a:r>
              <a:rPr lang="en-US" altLang="ja-JP" dirty="0"/>
              <a:t>/2020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840843"/>
          </a:xfrm>
        </p:spPr>
        <p:txBody>
          <a:bodyPr>
            <a:spAutoFit/>
          </a:bodyPr>
          <a:lstStyle/>
          <a:p>
            <a:r>
              <a:rPr lang="en-US" dirty="0" smtClean="0"/>
              <a:t>Date: 22</a:t>
            </a:r>
            <a:r>
              <a:rPr lang="en-US" baseline="30000" dirty="0" smtClean="0"/>
              <a:t>nd</a:t>
            </a:r>
            <a:r>
              <a:rPr lang="en-US" dirty="0" smtClean="0"/>
              <a:t> FeB,2019      </a:t>
            </a:r>
            <a:endParaRPr lang="en-US" dirty="0"/>
          </a:p>
          <a:p>
            <a:r>
              <a:rPr lang="en-US" dirty="0"/>
              <a:t>Mentor	: </a:t>
            </a:r>
            <a:r>
              <a:rPr lang="en-US" dirty="0" err="1"/>
              <a:t>Quang</a:t>
            </a:r>
            <a:r>
              <a:rPr lang="en-US" dirty="0"/>
              <a:t> Nguyen	</a:t>
            </a:r>
            <a:r>
              <a:rPr lang="en-US" dirty="0" smtClean="0"/>
              <a:t>(1743)</a:t>
            </a:r>
            <a:endParaRPr lang="en-US" dirty="0"/>
          </a:p>
          <a:p>
            <a:r>
              <a:rPr lang="en-US" dirty="0"/>
              <a:t>Mentee	: </a:t>
            </a:r>
            <a:r>
              <a:rPr lang="en-US" dirty="0" err="1"/>
              <a:t>HunG</a:t>
            </a:r>
            <a:r>
              <a:rPr lang="en-US" dirty="0"/>
              <a:t> Trinh	(2382)		</a:t>
            </a:r>
          </a:p>
          <a:p>
            <a:r>
              <a:rPr lang="en-US" dirty="0"/>
              <a:t>Middleware team, R-Car Software Solution 2 </a:t>
            </a:r>
          </a:p>
          <a:p>
            <a:r>
              <a:rPr lang="en-US" dirty="0"/>
              <a:t>Project: graphics</a:t>
            </a:r>
          </a:p>
          <a:p>
            <a:r>
              <a:rPr lang="en-US" dirty="0" err="1" smtClean="0"/>
              <a:t>Renesas</a:t>
            </a:r>
            <a:r>
              <a:rPr lang="en-US" dirty="0" smtClean="0"/>
              <a:t> </a:t>
            </a:r>
            <a:r>
              <a:rPr lang="en-US" dirty="0"/>
              <a:t>Electronics Corporation</a:t>
            </a:r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solution(3/4)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691051"/>
              </p:ext>
            </p:extLst>
          </p:nvPr>
        </p:nvGraphicFramePr>
        <p:xfrm>
          <a:off x="381035" y="1600200"/>
          <a:ext cx="11353764" cy="46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8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8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84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Mentee’s Action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Mentor’s Action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Operating</a:t>
                      </a:r>
                      <a:r>
                        <a:rPr lang="en-US" sz="1800" b="1" baseline="0" dirty="0" smtClean="0">
                          <a:solidFill>
                            <a:schemeClr val="bg1"/>
                          </a:solidFill>
                        </a:rPr>
                        <a:t> system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Not </a:t>
                      </a:r>
                      <a:r>
                        <a:rPr lang="en-US" sz="1600" baseline="0" dirty="0" smtClean="0"/>
                        <a:t>clearly understand multi OS working (Integrity , Linux</a:t>
                      </a:r>
                      <a:r>
                        <a:rPr lang="en-US" sz="1600" baseline="0" dirty="0" smtClean="0"/>
                        <a:t>,..).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Just have basic knowledge in this field.</a:t>
                      </a:r>
                      <a:endParaRPr lang="en-US" sz="16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Investigate and improve task by task.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Confirm with mentor to make sure it right.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Support mentee with Q&amp;A.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18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Communication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Report does not has enough information or has unnecessary information.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Confirmation with mentor is not good.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Refer to available report of experienced engineer.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Stand on reader ‘s position.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Make critical thinking before confirm.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Review mentee ‘s report and give feedback to improve.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54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solution(4/4)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681704"/>
              </p:ext>
            </p:extLst>
          </p:nvPr>
        </p:nvGraphicFramePr>
        <p:xfrm>
          <a:off x="381035" y="1600344"/>
          <a:ext cx="11353764" cy="240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8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8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84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74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Skills</a:t>
                      </a:r>
                      <a:endParaRPr lang="en-US" sz="180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Mentee’s Action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Mentor’s Action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Management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Usually </a:t>
                      </a: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 the job without making a plan</a:t>
                      </a: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Can not estimate the time to complete the task.</a:t>
                      </a:r>
                    </a:p>
                    <a:p>
                      <a:endParaRPr kumimoji="1" lang="en-US" sz="16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 anchor="ctr"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Refer to available plans of mentor or experienced engineers in team.</a:t>
                      </a:r>
                    </a:p>
                  </a:txBody>
                  <a:tcPr marL="112524" marR="112524"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Share experience to make a good plan.</a:t>
                      </a:r>
                    </a:p>
                  </a:txBody>
                  <a:tcPr marL="112524" marR="11252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40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022092"/>
          </a:xfrm>
        </p:spPr>
        <p:txBody>
          <a:bodyPr/>
          <a:lstStyle/>
          <a:p>
            <a:r>
              <a:rPr lang="de-DE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 TARGET &amp; CURRENT STATUS </a:t>
            </a:r>
            <a:r>
              <a:rPr lang="en-US" sz="1800" dirty="0"/>
              <a:t>	</a:t>
            </a:r>
            <a:r>
              <a:rPr lang="en-US" sz="1800" b="1" dirty="0"/>
              <a:t>Page </a:t>
            </a:r>
            <a:r>
              <a:rPr lang="en-US" sz="1800" b="1" dirty="0" smtClean="0"/>
              <a:t>03</a:t>
            </a:r>
            <a:endParaRPr lang="en-US" sz="1800" dirty="0"/>
          </a:p>
          <a:p>
            <a:r>
              <a:rPr lang="de-DE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ANALYSIS AND SOLUTION</a:t>
            </a:r>
            <a:r>
              <a:rPr lang="en-US" sz="1800" dirty="0"/>
              <a:t>	</a:t>
            </a:r>
            <a:r>
              <a:rPr lang="en-US" sz="1800" b="1" dirty="0"/>
              <a:t>Page </a:t>
            </a:r>
            <a:r>
              <a:rPr lang="en-US" sz="1800" b="1" dirty="0" smtClean="0"/>
              <a:t>07</a:t>
            </a:r>
            <a:endParaRPr lang="en-US" sz="1800" b="1" dirty="0"/>
          </a:p>
          <a:p>
            <a:r>
              <a:rPr lang="de-DE" sz="1800" b="1" dirty="0">
                <a:solidFill>
                  <a:srgbClr val="FF0000"/>
                </a:solidFill>
              </a:rPr>
              <a:t>MENTOR &amp; MENTEE ACTIVITIES</a:t>
            </a:r>
            <a:r>
              <a:rPr lang="en-US" sz="1800" dirty="0" smtClean="0"/>
              <a:t>	</a:t>
            </a:r>
            <a:r>
              <a:rPr lang="en-US" sz="1800" b="1" dirty="0" smtClean="0"/>
              <a:t>Page 12</a:t>
            </a:r>
          </a:p>
          <a:p>
            <a:r>
              <a:rPr lang="de-DE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 PLAN</a:t>
            </a:r>
            <a:r>
              <a:rPr lang="en-US" sz="1800" dirty="0" smtClean="0"/>
              <a:t>	</a:t>
            </a:r>
            <a:r>
              <a:rPr lang="en-US" sz="1800" b="1" dirty="0" smtClean="0"/>
              <a:t>Page 14</a:t>
            </a:r>
            <a:endParaRPr lang="en-US" sz="1800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485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5" name="Rounded Rectangle 4"/>
          <p:cNvSpPr/>
          <p:nvPr/>
        </p:nvSpPr>
        <p:spPr>
          <a:xfrm>
            <a:off x="7032104" y="1844824"/>
            <a:ext cx="2088232" cy="928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Tutorial, guideline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Document, task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83632" y="1844824"/>
            <a:ext cx="2088232" cy="928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Self-investigate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Follow guideline, do task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83632" y="3331152"/>
            <a:ext cx="2088232" cy="9553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Record output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Make report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32104" y="3295870"/>
            <a:ext cx="2088232" cy="9252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Check and review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32104" y="4765459"/>
            <a:ext cx="2088232" cy="9571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Feedback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Support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781400" y="4780907"/>
            <a:ext cx="2088232" cy="9553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Enrich knowledge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5015880" y="2259806"/>
            <a:ext cx="1800200" cy="21602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 rot="16200000">
            <a:off x="3529974" y="2914607"/>
            <a:ext cx="504249" cy="234367"/>
          </a:xfrm>
          <a:prstGeom prst="lef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 rot="10800000">
            <a:off x="5015880" y="3650467"/>
            <a:ext cx="1800200" cy="216024"/>
          </a:xfrm>
          <a:prstGeom prst="lef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 rot="16200000">
            <a:off x="7797432" y="4367881"/>
            <a:ext cx="548542" cy="25495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5015880" y="5150554"/>
            <a:ext cx="1800200" cy="21602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 rot="9569387">
            <a:off x="5010170" y="4456458"/>
            <a:ext cx="1800200" cy="216024"/>
          </a:xfrm>
          <a:prstGeom prst="lef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9092723" y="2193952"/>
            <a:ext cx="465278" cy="3201305"/>
            <a:chOff x="9092723" y="2193952"/>
            <a:chExt cx="465278" cy="3201305"/>
          </a:xfrm>
        </p:grpSpPr>
        <p:sp>
          <p:nvSpPr>
            <p:cNvPr id="20" name="Bent-Up Arrow 19"/>
            <p:cNvSpPr/>
            <p:nvPr/>
          </p:nvSpPr>
          <p:spPr>
            <a:xfrm rot="16200000">
              <a:off x="7739049" y="3547626"/>
              <a:ext cx="3172626" cy="465278"/>
            </a:xfrm>
            <a:prstGeom prst="bentUpArrow">
              <a:avLst>
                <a:gd name="adj1" fmla="val 22448"/>
                <a:gd name="adj2" fmla="val 25000"/>
                <a:gd name="adj3" fmla="val 25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135847" y="5257800"/>
              <a:ext cx="397233" cy="13745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itle 1"/>
          <p:cNvSpPr txBox="1">
            <a:spLocks/>
          </p:cNvSpPr>
          <p:nvPr/>
        </p:nvSpPr>
        <p:spPr>
          <a:xfrm>
            <a:off x="1066800" y="776002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Mentor-mentee activities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60377" y="2389816"/>
            <a:ext cx="1664069" cy="2563184"/>
            <a:chOff x="623392" y="2492896"/>
            <a:chExt cx="1664069" cy="256318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392" y="2492896"/>
              <a:ext cx="1664069" cy="214409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882192" y="4686748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MENTEE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677400" y="2383843"/>
            <a:ext cx="2094992" cy="2552103"/>
            <a:chOff x="9677400" y="2688643"/>
            <a:chExt cx="2094992" cy="255210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7400" y="2688643"/>
              <a:ext cx="2094992" cy="2182771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0515600" y="4871414"/>
              <a:ext cx="118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MENTOR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338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022092"/>
          </a:xfrm>
        </p:spPr>
        <p:txBody>
          <a:bodyPr/>
          <a:lstStyle/>
          <a:p>
            <a:r>
              <a:rPr lang="de-DE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 TARGET &amp; CURRENT STATUS </a:t>
            </a:r>
            <a:r>
              <a:rPr lang="en-US" sz="1800" dirty="0"/>
              <a:t>	</a:t>
            </a:r>
            <a:r>
              <a:rPr lang="en-US" sz="1800" b="1" dirty="0"/>
              <a:t>Page </a:t>
            </a:r>
            <a:r>
              <a:rPr lang="en-US" sz="1800" b="1" dirty="0" smtClean="0"/>
              <a:t>03</a:t>
            </a:r>
            <a:endParaRPr lang="en-US" sz="1800" dirty="0"/>
          </a:p>
          <a:p>
            <a:r>
              <a:rPr lang="de-DE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ANALYSIS AND SOLUTION</a:t>
            </a:r>
            <a:r>
              <a:rPr lang="en-US" sz="1800" dirty="0"/>
              <a:t>	</a:t>
            </a:r>
            <a:r>
              <a:rPr lang="en-US" sz="1800" b="1" dirty="0"/>
              <a:t>Page </a:t>
            </a:r>
            <a:r>
              <a:rPr lang="en-US" sz="1800" b="1" dirty="0" smtClean="0"/>
              <a:t>07</a:t>
            </a:r>
            <a:endParaRPr lang="en-US" sz="1800" b="1" dirty="0"/>
          </a:p>
          <a:p>
            <a:r>
              <a:rPr lang="de-DE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MENTOR &amp; MENTEE ACTIVITIES</a:t>
            </a:r>
            <a:r>
              <a:rPr lang="en-US" sz="1800" dirty="0" smtClean="0"/>
              <a:t>	</a:t>
            </a:r>
            <a:r>
              <a:rPr lang="en-US" sz="1800" b="1" dirty="0" smtClean="0"/>
              <a:t>Page 12</a:t>
            </a:r>
          </a:p>
          <a:p>
            <a:r>
              <a:rPr lang="de-DE" sz="1800" b="1" dirty="0">
                <a:solidFill>
                  <a:srgbClr val="FF0000"/>
                </a:solidFill>
              </a:rPr>
              <a:t>TRAINING PLAN</a:t>
            </a:r>
            <a:r>
              <a:rPr lang="en-US" sz="1800" dirty="0" smtClean="0"/>
              <a:t>	</a:t>
            </a:r>
            <a:r>
              <a:rPr lang="en-US" sz="1800" b="1" dirty="0" smtClean="0"/>
              <a:t>Page 14</a:t>
            </a:r>
            <a:endParaRPr lang="en-US" sz="1800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572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/>
          <p:nvPr/>
        </p:nvCxnSpPr>
        <p:spPr>
          <a:xfrm>
            <a:off x="11335776" y="1484784"/>
            <a:ext cx="0" cy="38017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11241" y="1484784"/>
            <a:ext cx="0" cy="38017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189074" y="1484784"/>
            <a:ext cx="0" cy="38017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295800" y="1544935"/>
            <a:ext cx="0" cy="38017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264352" y="1484784"/>
            <a:ext cx="0" cy="38017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404408" y="1484784"/>
            <a:ext cx="0" cy="38017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90600"/>
            <a:ext cx="9000000" cy="443198"/>
          </a:xfrm>
        </p:spPr>
        <p:txBody>
          <a:bodyPr/>
          <a:lstStyle/>
          <a:p>
            <a:r>
              <a:rPr lang="en-US" dirty="0" smtClean="0"/>
              <a:t>Training plan (1/2)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340890"/>
              </p:ext>
            </p:extLst>
          </p:nvPr>
        </p:nvGraphicFramePr>
        <p:xfrm>
          <a:off x="1404408" y="5346660"/>
          <a:ext cx="9931368" cy="6705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13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9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10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9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10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2018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2019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2400" y="17526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Testing skills</a:t>
            </a:r>
            <a:endParaRPr lang="en-US" sz="1600" dirty="0"/>
          </a:p>
        </p:txBody>
      </p:sp>
      <p:sp>
        <p:nvSpPr>
          <p:cNvPr id="21" name="Isosceles Triangle 20"/>
          <p:cNvSpPr/>
          <p:nvPr/>
        </p:nvSpPr>
        <p:spPr bwMode="auto">
          <a:xfrm rot="10800000">
            <a:off x="5617257" y="1824660"/>
            <a:ext cx="244997" cy="1861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1112" y="2748367"/>
            <a:ext cx="1495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Test environment construction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152400" y="3870075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Verification/Failure analysis </a:t>
            </a:r>
            <a:endParaRPr lang="en-US" sz="1600" dirty="0"/>
          </a:p>
        </p:txBody>
      </p:sp>
      <p:sp>
        <p:nvSpPr>
          <p:cNvPr id="59" name="Isosceles Triangle 58"/>
          <p:cNvSpPr/>
          <p:nvPr/>
        </p:nvSpPr>
        <p:spPr bwMode="auto">
          <a:xfrm>
            <a:off x="9990600" y="1035655"/>
            <a:ext cx="152400" cy="228600"/>
          </a:xfrm>
          <a:prstGeom prst="triangl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399" y="1824658"/>
            <a:ext cx="1925903" cy="5216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Execute test with supporting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3602301" y="1824658"/>
            <a:ext cx="7733473" cy="521663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Execute test without supporting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2209800" y="2922341"/>
            <a:ext cx="2903997" cy="53757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 up environment for Gen3 with supporting and on hard case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5113797" y="2922341"/>
            <a:ext cx="6247379" cy="536842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 up environment without supporting</a:t>
            </a:r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2211240" y="4113617"/>
            <a:ext cx="5408759" cy="5345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Determine root cause and failure with supporting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7619998" y="4113617"/>
            <a:ext cx="3715777" cy="534583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Determine </a:t>
            </a:r>
            <a:r>
              <a:rPr lang="en-US" sz="1400" dirty="0"/>
              <a:t>root cause and failure </a:t>
            </a:r>
            <a:r>
              <a:rPr lang="en-US" sz="1400" dirty="0" smtClean="0"/>
              <a:t>without </a:t>
            </a:r>
            <a:r>
              <a:rPr lang="en-US" sz="1400" dirty="0"/>
              <a:t>supporting</a:t>
            </a:r>
          </a:p>
          <a:p>
            <a:pPr algn="ctr"/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495575" y="1400396"/>
            <a:ext cx="0" cy="38527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0058400" y="1433798"/>
            <a:ext cx="0" cy="38527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81140" y="895127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Mid-term presentation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02571" y="63815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3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>
          <a:xfrm>
            <a:off x="7189074" y="1484784"/>
            <a:ext cx="0" cy="38017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404408" y="1484784"/>
            <a:ext cx="0" cy="38017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209800" y="1484784"/>
            <a:ext cx="0" cy="38017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267200" y="1484784"/>
            <a:ext cx="0" cy="38017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90600"/>
            <a:ext cx="9000000" cy="443198"/>
          </a:xfrm>
        </p:spPr>
        <p:txBody>
          <a:bodyPr/>
          <a:lstStyle/>
          <a:p>
            <a:r>
              <a:rPr lang="en-US" dirty="0" smtClean="0"/>
              <a:t>Training plan (2/2)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281279"/>
              </p:ext>
            </p:extLst>
          </p:nvPr>
        </p:nvGraphicFramePr>
        <p:xfrm>
          <a:off x="1404408" y="5346660"/>
          <a:ext cx="9931368" cy="6705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13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1380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9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10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9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10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2018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2019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Isosceles Triangle 58"/>
          <p:cNvSpPr/>
          <p:nvPr/>
        </p:nvSpPr>
        <p:spPr bwMode="auto">
          <a:xfrm>
            <a:off x="9990600" y="1035655"/>
            <a:ext cx="152400" cy="228600"/>
          </a:xfrm>
          <a:prstGeom prst="triangl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81140" y="895127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Mid-term presentation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02571" y="63815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-17068" y="16764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Operating system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-11963" y="2467837"/>
            <a:ext cx="1495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Development process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-17068" y="3352800"/>
            <a:ext cx="1405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Management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-40445" y="4114800"/>
            <a:ext cx="1633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Communication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-16933" y="4843046"/>
            <a:ext cx="1633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English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1717761" y="1750499"/>
            <a:ext cx="2700051" cy="4583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Understand Linux, INTEGRITY, </a:t>
            </a:r>
            <a:r>
              <a:rPr lang="en-US" sz="1400" dirty="0" err="1" smtClean="0"/>
              <a:t>Yocto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4417812" y="1752601"/>
            <a:ext cx="6917964" cy="4572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Port to some processes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3015192" y="2553387"/>
            <a:ext cx="3766608" cy="4583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Understand development process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715973" y="4048358"/>
            <a:ext cx="4605151" cy="4583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Cooperate with other members to do daily </a:t>
            </a:r>
            <a:r>
              <a:rPr lang="en-US" sz="1400" dirty="0" smtClean="0"/>
              <a:t>task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6321123" y="4049514"/>
            <a:ext cx="5007059" cy="4572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Cooperate with other team’s members to do tasks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17761" y="4747387"/>
            <a:ext cx="5521239" cy="4583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Practice English with team members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7239000" y="4748543"/>
            <a:ext cx="4096776" cy="4572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TOEIC 900+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712497" y="3288438"/>
            <a:ext cx="4608627" cy="4583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Review previous report to improve </a:t>
            </a:r>
            <a:r>
              <a:rPr lang="en-US" sz="1400" dirty="0" smtClean="0"/>
              <a:t>report skill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6321124" y="3289594"/>
            <a:ext cx="5007058" cy="4572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Make plan to keep on schedule of all tasks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781800" y="2554543"/>
            <a:ext cx="4553976" cy="4572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Apply development process in all task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495575" y="1400396"/>
            <a:ext cx="0" cy="38527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058400" y="1433798"/>
            <a:ext cx="0" cy="38527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328183" y="1484784"/>
            <a:ext cx="0" cy="38017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220200" y="1484784"/>
            <a:ext cx="0" cy="38017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6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" r="5000"/>
          <a:stretch/>
        </p:blipFill>
        <p:spPr>
          <a:xfrm>
            <a:off x="381000" y="533400"/>
            <a:ext cx="11353800" cy="5613400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8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90_download\28195195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11277600" cy="563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187700" y="1946805"/>
            <a:ext cx="9816600" cy="2811988"/>
          </a:xfrm>
        </p:spPr>
        <p:txBody>
          <a:bodyPr/>
          <a:lstStyle/>
          <a:p>
            <a:pPr algn="ctr"/>
            <a:r>
              <a:rPr lang="en-US" sz="8000" dirty="0" smtClean="0">
                <a:solidFill>
                  <a:schemeClr val="accent2"/>
                </a:solidFill>
                <a:latin typeface="Berlin Sans FB Demi" panose="020E0802020502020306" pitchFamily="34" charset="0"/>
              </a:rPr>
              <a:t>THANKS FOR </a:t>
            </a:r>
          </a:p>
          <a:p>
            <a:pPr algn="ctr"/>
            <a:r>
              <a:rPr lang="en-US" sz="8000" dirty="0" smtClean="0">
                <a:solidFill>
                  <a:schemeClr val="accent2"/>
                </a:solidFill>
                <a:latin typeface="Berlin Sans FB Demi" panose="020E0802020502020306" pitchFamily="34" charset="0"/>
              </a:rPr>
              <a:t>YOUR LISTENING</a:t>
            </a:r>
            <a:endParaRPr lang="en-US" sz="8000" dirty="0">
              <a:solidFill>
                <a:schemeClr val="accent2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556792"/>
            <a:ext cx="5280000" cy="300339"/>
          </a:xfrm>
        </p:spPr>
        <p:txBody>
          <a:bodyPr/>
          <a:lstStyle/>
          <a:p>
            <a:r>
              <a:rPr lang="en-US" dirty="0"/>
              <a:t>Renesas.com</a:t>
            </a:r>
          </a:p>
        </p:txBody>
      </p:sp>
    </p:spTree>
    <p:extLst>
      <p:ext uri="{BB962C8B-B14F-4D97-AF65-F5344CB8AC3E}">
        <p14:creationId xmlns:p14="http://schemas.microsoft.com/office/powerpoint/2010/main" val="282955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022092"/>
          </a:xfrm>
        </p:spPr>
        <p:txBody>
          <a:bodyPr/>
          <a:lstStyle/>
          <a:p>
            <a:r>
              <a:rPr lang="de-DE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 TARGET &amp; CURRENT STATUS </a:t>
            </a:r>
            <a:r>
              <a:rPr lang="en-US" sz="1800" dirty="0"/>
              <a:t>	</a:t>
            </a:r>
            <a:r>
              <a:rPr lang="en-US" sz="1800" b="1" dirty="0"/>
              <a:t>Page </a:t>
            </a:r>
            <a:r>
              <a:rPr lang="en-US" sz="1800" b="1" dirty="0" smtClean="0"/>
              <a:t>03</a:t>
            </a:r>
            <a:endParaRPr lang="en-US" sz="1800" dirty="0"/>
          </a:p>
          <a:p>
            <a:r>
              <a:rPr lang="de-DE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ANALYSIS AND SOLUTION</a:t>
            </a:r>
            <a:r>
              <a:rPr lang="en-US" sz="1800" dirty="0"/>
              <a:t>	</a:t>
            </a:r>
            <a:r>
              <a:rPr lang="en-US" sz="1800" b="1" dirty="0"/>
              <a:t>Page </a:t>
            </a:r>
            <a:r>
              <a:rPr lang="en-US" sz="1800" b="1" dirty="0" smtClean="0"/>
              <a:t>07</a:t>
            </a:r>
            <a:endParaRPr lang="en-US" sz="1800" b="1" dirty="0"/>
          </a:p>
          <a:p>
            <a:r>
              <a:rPr lang="de-DE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MENTOR &amp; MENTEE ACTIVITIES</a:t>
            </a:r>
            <a:r>
              <a:rPr lang="en-US" sz="1800" dirty="0" smtClean="0"/>
              <a:t>	</a:t>
            </a:r>
            <a:r>
              <a:rPr lang="en-US" sz="1800" b="1" dirty="0" smtClean="0"/>
              <a:t>Page 12</a:t>
            </a:r>
          </a:p>
          <a:p>
            <a:r>
              <a:rPr lang="de-DE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 PLAN</a:t>
            </a:r>
            <a:r>
              <a:rPr lang="en-US" sz="1800" dirty="0" smtClean="0"/>
              <a:t>	</a:t>
            </a:r>
            <a:r>
              <a:rPr lang="en-US" sz="1800" b="1" dirty="0" smtClean="0"/>
              <a:t>Page 14</a:t>
            </a:r>
            <a:endParaRPr lang="en-US" sz="1800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335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022092"/>
          </a:xfrm>
        </p:spPr>
        <p:txBody>
          <a:bodyPr/>
          <a:lstStyle/>
          <a:p>
            <a:r>
              <a:rPr lang="de-DE" sz="1800" b="1" dirty="0" smtClean="0">
                <a:solidFill>
                  <a:schemeClr val="accent2"/>
                </a:solidFill>
              </a:rPr>
              <a:t>TRAINING TARGET &amp; </a:t>
            </a:r>
            <a:r>
              <a:rPr lang="de-DE" sz="1800" b="1" dirty="0">
                <a:solidFill>
                  <a:schemeClr val="accent2"/>
                </a:solidFill>
              </a:rPr>
              <a:t>CURRENT STATUS </a:t>
            </a:r>
            <a:r>
              <a:rPr lang="en-US" sz="1800" dirty="0"/>
              <a:t>	</a:t>
            </a:r>
            <a:r>
              <a:rPr lang="en-US" sz="1800" b="1" dirty="0"/>
              <a:t>Page </a:t>
            </a:r>
            <a:r>
              <a:rPr lang="en-US" sz="1800" b="1" dirty="0" smtClean="0"/>
              <a:t>03</a:t>
            </a:r>
            <a:endParaRPr lang="en-US" sz="1800" dirty="0"/>
          </a:p>
          <a:p>
            <a:r>
              <a:rPr lang="de-DE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ANALYSIS AND SOLUTION</a:t>
            </a:r>
            <a:r>
              <a:rPr lang="en-US" sz="1800" dirty="0"/>
              <a:t>	</a:t>
            </a:r>
            <a:r>
              <a:rPr lang="en-US" sz="1800" b="1" dirty="0"/>
              <a:t>Page </a:t>
            </a:r>
            <a:r>
              <a:rPr lang="en-US" sz="1800" b="1" dirty="0" smtClean="0"/>
              <a:t>07</a:t>
            </a:r>
            <a:endParaRPr lang="en-US" sz="1800" b="1" dirty="0"/>
          </a:p>
          <a:p>
            <a:r>
              <a:rPr lang="de-DE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MENTOR &amp; MENTEE ACTIVITIES</a:t>
            </a:r>
            <a:r>
              <a:rPr lang="en-US" sz="1800" dirty="0" smtClean="0"/>
              <a:t>	</a:t>
            </a:r>
            <a:r>
              <a:rPr lang="en-US" sz="1800" b="1" dirty="0" smtClean="0"/>
              <a:t>Page 12</a:t>
            </a:r>
          </a:p>
          <a:p>
            <a:r>
              <a:rPr lang="de-DE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 PLAN</a:t>
            </a:r>
            <a:r>
              <a:rPr lang="en-US" sz="1800" dirty="0" smtClean="0"/>
              <a:t>	</a:t>
            </a:r>
            <a:r>
              <a:rPr lang="en-US" sz="1800" b="1" dirty="0" smtClean="0"/>
              <a:t>Page 14</a:t>
            </a:r>
            <a:endParaRPr lang="en-US" sz="1800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805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Training target &amp; Current status (1/3)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>
          <a:xfrm>
            <a:off x="5806931" y="6512520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>
            <a:off x="914400" y="870377"/>
            <a:ext cx="10722024" cy="643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TARGET: BECOME TESTING ENGINEERING LEVEL 2 – </a:t>
            </a:r>
            <a:r>
              <a:rPr lang="en-US" sz="2000" dirty="0">
                <a:solidFill>
                  <a:schemeClr val="tx2"/>
                </a:solidFill>
              </a:rPr>
              <a:t>RUNNING TESTING WITHOUT SUPPORT BY NOVEMBER 2020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72111" y="5334000"/>
            <a:ext cx="1600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Verification/ Failure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1573069"/>
            <a:ext cx="2556084" cy="707886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CURRENT STATUS 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LEVEL 1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51638" y="1573069"/>
            <a:ext cx="2320636" cy="707886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TARGET STATUS 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LEVEL 2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5990569" y="2471987"/>
            <a:ext cx="152400" cy="30767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990569" y="3748034"/>
            <a:ext cx="152400" cy="30767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5990569" y="5026325"/>
            <a:ext cx="152400" cy="30767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272111" y="1451430"/>
            <a:ext cx="1587500" cy="9906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>
                <a:solidFill>
                  <a:schemeClr val="accent2"/>
                </a:solidFill>
              </a:rPr>
              <a:t>Technical Skills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272111" y="2804160"/>
            <a:ext cx="1600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Testing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5272111" y="4074688"/>
            <a:ext cx="15875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environment construction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934200" y="2804160"/>
            <a:ext cx="51816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Create performance test specification.</a:t>
            </a:r>
          </a:p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Round up the result and make a report.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917872" y="4074688"/>
            <a:ext cx="5197928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Run test on multiple OS for Gen 3.</a:t>
            </a:r>
          </a:p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Get familiar with development environment (GHS Compiler) and conduct tests.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934200" y="5334000"/>
            <a:ext cx="51816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Determine &amp; </a:t>
            </a:r>
            <a:r>
              <a:rPr lang="en-US" dirty="0">
                <a:solidFill>
                  <a:schemeClr val="tx1"/>
                </a:solidFill>
              </a:rPr>
              <a:t>fix simple problem when testing, </a:t>
            </a:r>
            <a:r>
              <a:rPr lang="en-US" dirty="0" smtClean="0">
                <a:solidFill>
                  <a:schemeClr val="tx1"/>
                </a:solidFill>
              </a:rPr>
              <a:t>building environment </a:t>
            </a:r>
            <a:r>
              <a:rPr lang="en-US" dirty="0">
                <a:solidFill>
                  <a:schemeClr val="tx1"/>
                </a:solidFill>
              </a:rPr>
              <a:t>without </a:t>
            </a:r>
            <a:r>
              <a:rPr lang="en-US" dirty="0" smtClean="0">
                <a:solidFill>
                  <a:schemeClr val="tx1"/>
                </a:solidFill>
              </a:rPr>
              <a:t>supporting and prevent from the repeating root cause.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200" y="2804160"/>
            <a:ext cx="5134428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run </a:t>
            </a:r>
            <a:r>
              <a:rPr lang="en-US" dirty="0">
                <a:solidFill>
                  <a:schemeClr val="tx1"/>
                </a:solidFill>
              </a:rPr>
              <a:t>some typical test packages from release workspace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6200" y="4080123"/>
            <a:ext cx="5134428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set </a:t>
            </a:r>
            <a:r>
              <a:rPr lang="en-US" dirty="0">
                <a:solidFill>
                  <a:schemeClr val="tx1"/>
                </a:solidFill>
              </a:rPr>
              <a:t>up environment according to guideline and support from mentor.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6200" y="5334000"/>
            <a:ext cx="51054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Need supporting when determining and fixing simple failure problem from testing, build environment.</a:t>
            </a:r>
          </a:p>
        </p:txBody>
      </p:sp>
      <p:sp>
        <p:nvSpPr>
          <p:cNvPr id="20" name="TextBox 19"/>
          <p:cNvSpPr txBox="1"/>
          <p:nvPr/>
        </p:nvSpPr>
        <p:spPr>
          <a:xfrm rot="810803">
            <a:off x="10873674" y="2635696"/>
            <a:ext cx="1188274" cy="40011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LEVEL 3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810803">
            <a:off x="10873675" y="3929474"/>
            <a:ext cx="1188274" cy="40011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LEVEL 3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Training target </a:t>
            </a:r>
            <a:r>
              <a:rPr lang="en-GB" dirty="0"/>
              <a:t>&amp; Current status </a:t>
            </a:r>
            <a:r>
              <a:rPr lang="en-GB" dirty="0" smtClean="0">
                <a:latin typeface="+mn-lt"/>
              </a:rPr>
              <a:t>(2/3)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>
          <a:xfrm>
            <a:off x="5804925" y="6509924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>
            <a:off x="914400" y="870377"/>
            <a:ext cx="10722024" cy="643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TARGET: BECOME TESTING ENGINEERING LEVEL 2 – </a:t>
            </a:r>
            <a:r>
              <a:rPr lang="en-US" sz="2000" dirty="0">
                <a:solidFill>
                  <a:schemeClr val="tx2"/>
                </a:solidFill>
              </a:rPr>
              <a:t>RUNNING TESTING WITHOUT SUPPORT BY NOVEMBER 2020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72111" y="5334000"/>
            <a:ext cx="1600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/>
              <a:t>Development process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1573069"/>
            <a:ext cx="2556084" cy="707886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CURRENT STATUS 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LEVEL 1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51638" y="1573069"/>
            <a:ext cx="2320636" cy="707886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TARGET STATUS 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LEVEL 2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5990569" y="2471987"/>
            <a:ext cx="152400" cy="30767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990569" y="3748034"/>
            <a:ext cx="152400" cy="30767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5990569" y="5026325"/>
            <a:ext cx="152400" cy="30767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272111" y="1451430"/>
            <a:ext cx="1587500" cy="9906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>
                <a:solidFill>
                  <a:schemeClr val="accent2"/>
                </a:solidFill>
              </a:rPr>
              <a:t>Technical knowledge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272111" y="2804160"/>
            <a:ext cx="1600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/>
              <a:t>SoC</a:t>
            </a:r>
            <a:r>
              <a:rPr lang="en-US" dirty="0"/>
              <a:t> architecture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72111" y="4074688"/>
            <a:ext cx="15875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/>
              <a:t>Operating system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934200" y="2804160"/>
            <a:ext cx="51816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lvl="0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Understand Gen3 hardware manual well and apply to project if necessary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917872" y="4074688"/>
            <a:ext cx="5197928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lvl="0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Get ability of understanding Linux, </a:t>
            </a:r>
            <a:r>
              <a:rPr lang="en-US" dirty="0" smtClean="0">
                <a:solidFill>
                  <a:schemeClr val="tx1"/>
                </a:solidFill>
              </a:rPr>
              <a:t>INTEGRITY, </a:t>
            </a:r>
            <a:r>
              <a:rPr lang="en-US" dirty="0" err="1" smtClean="0">
                <a:solidFill>
                  <a:schemeClr val="tx1"/>
                </a:solidFill>
              </a:rPr>
              <a:t>Yocto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architecture to help porting </a:t>
            </a:r>
            <a:r>
              <a:rPr lang="en-US" dirty="0" smtClean="0">
                <a:solidFill>
                  <a:schemeClr val="tx1"/>
                </a:solidFill>
              </a:rPr>
              <a:t>process.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34200" y="5334000"/>
            <a:ext cx="51816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lvl="0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Apply development process into every </a:t>
            </a:r>
            <a:r>
              <a:rPr lang="en-US" dirty="0" smtClean="0">
                <a:solidFill>
                  <a:schemeClr val="tx1"/>
                </a:solidFill>
              </a:rPr>
              <a:t>task.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200" y="2804160"/>
            <a:ext cx="5134428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Lack of knowledge about Gen3 board architecture and graphics part in working. 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6200" y="4080123"/>
            <a:ext cx="5134428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Get basic knowledge about Windows/Linux </a:t>
            </a:r>
            <a:r>
              <a:rPr lang="en-US" dirty="0" smtClean="0">
                <a:solidFill>
                  <a:schemeClr val="tx1"/>
                </a:solidFill>
              </a:rPr>
              <a:t>OS.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200" y="5334000"/>
            <a:ext cx="51054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Understand the development process but currently applying slowly to tasks.</a:t>
            </a:r>
          </a:p>
        </p:txBody>
      </p:sp>
    </p:spTree>
    <p:extLst>
      <p:ext uri="{BB962C8B-B14F-4D97-AF65-F5344CB8AC3E}">
        <p14:creationId xmlns:p14="http://schemas.microsoft.com/office/powerpoint/2010/main" val="242026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Training target </a:t>
            </a:r>
            <a:r>
              <a:rPr lang="en-GB" dirty="0"/>
              <a:t>&amp; Current status </a:t>
            </a:r>
            <a:r>
              <a:rPr lang="en-GB" dirty="0" smtClean="0">
                <a:latin typeface="+mn-lt"/>
              </a:rPr>
              <a:t>(3/3)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>
          <a:xfrm>
            <a:off x="5804925" y="6509924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>
            <a:off x="914400" y="870377"/>
            <a:ext cx="10722024" cy="643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TARGET: BECOME TESTING ENGINEERING LEVEL 2 – </a:t>
            </a:r>
            <a:r>
              <a:rPr lang="en-US" sz="2000" dirty="0">
                <a:solidFill>
                  <a:schemeClr val="tx2"/>
                </a:solidFill>
              </a:rPr>
              <a:t>RUNNING TESTING WITHOUT SUPPORT BY NOVEMBER 2020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72111" y="5334000"/>
            <a:ext cx="1600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dirty="0"/>
              <a:t>English Skill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1573069"/>
            <a:ext cx="2556084" cy="707886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CURRENT STATUS 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LEVEL 1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51638" y="1573069"/>
            <a:ext cx="2320636" cy="707886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TARGET STATUS 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LEVEL 2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5990569" y="2471987"/>
            <a:ext cx="152400" cy="30767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990569" y="3748034"/>
            <a:ext cx="152400" cy="30767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5990569" y="5026325"/>
            <a:ext cx="152400" cy="30767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272111" y="1451430"/>
            <a:ext cx="1587500" cy="9906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schemeClr val="accent2"/>
                </a:solidFill>
              </a:rPr>
              <a:t>Soft skills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272111" y="2804160"/>
            <a:ext cx="1600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spc="-100" dirty="0"/>
              <a:t>Communication</a:t>
            </a:r>
            <a:r>
              <a:rPr lang="en-US" sz="1500" dirty="0"/>
              <a:t> Ability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72111" y="4074688"/>
            <a:ext cx="15875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dirty="0"/>
              <a:t>Management Ability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934200" y="2804160"/>
            <a:ext cx="51816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lvl="0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Maybe report work status with teammate and discuss well with other team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917872" y="4074688"/>
            <a:ext cx="5197928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lvl="0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Be able to schedule all the tasks and make plan to complete them on time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934200" y="5334000"/>
            <a:ext cx="51816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lvl="0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Get well on presentation ideas and sharing opinion in </a:t>
            </a:r>
            <a:r>
              <a:rPr lang="en-US" dirty="0" smtClean="0">
                <a:solidFill>
                  <a:schemeClr val="tx1"/>
                </a:solidFill>
              </a:rPr>
              <a:t>English with TOEIC 900+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200" y="2804160"/>
            <a:ext cx="5134428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Be </a:t>
            </a:r>
            <a:r>
              <a:rPr lang="en-US" dirty="0">
                <a:solidFill>
                  <a:schemeClr val="tx1"/>
                </a:solidFill>
              </a:rPr>
              <a:t>able to report work status with teammate.</a:t>
            </a:r>
          </a:p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Discussion </a:t>
            </a:r>
            <a:r>
              <a:rPr lang="en-US" dirty="0">
                <a:solidFill>
                  <a:schemeClr val="tx1"/>
                </a:solidFill>
              </a:rPr>
              <a:t>with other team and teammate is not efficiency because mind set is not clear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6200" y="4080123"/>
            <a:ext cx="5134428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Not </a:t>
            </a:r>
            <a:r>
              <a:rPr lang="en-US" dirty="0">
                <a:solidFill>
                  <a:schemeClr val="tx1"/>
                </a:solidFill>
              </a:rPr>
              <a:t>evaluate the schedule to finish the task well.</a:t>
            </a:r>
          </a:p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Make </a:t>
            </a:r>
            <a:r>
              <a:rPr lang="en-US" dirty="0">
                <a:solidFill>
                  <a:schemeClr val="tx1"/>
                </a:solidFill>
              </a:rPr>
              <a:t>a plan for simple tasks.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6200" y="5334000"/>
            <a:ext cx="51054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Didn’t </a:t>
            </a:r>
            <a:r>
              <a:rPr lang="en-US" dirty="0" smtClean="0">
                <a:solidFill>
                  <a:schemeClr val="tx1"/>
                </a:solidFill>
              </a:rPr>
              <a:t>communicate by </a:t>
            </a:r>
            <a:r>
              <a:rPr lang="en-US" dirty="0">
                <a:solidFill>
                  <a:schemeClr val="tx1"/>
                </a:solidFill>
              </a:rPr>
              <a:t>English </a:t>
            </a:r>
            <a:r>
              <a:rPr lang="en-US" dirty="0" smtClean="0">
                <a:solidFill>
                  <a:schemeClr val="tx1"/>
                </a:solidFill>
              </a:rPr>
              <a:t>much while </a:t>
            </a:r>
            <a:r>
              <a:rPr lang="en-US" dirty="0">
                <a:solidFill>
                  <a:schemeClr val="tx1"/>
                </a:solidFill>
              </a:rPr>
              <a:t>working much.</a:t>
            </a:r>
          </a:p>
        </p:txBody>
      </p:sp>
      <p:sp>
        <p:nvSpPr>
          <p:cNvPr id="21" name="TextBox 20"/>
          <p:cNvSpPr txBox="1"/>
          <p:nvPr/>
        </p:nvSpPr>
        <p:spPr>
          <a:xfrm rot="810803">
            <a:off x="10873675" y="5143743"/>
            <a:ext cx="1188274" cy="40011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LEVEL 3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71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022092"/>
          </a:xfrm>
        </p:spPr>
        <p:txBody>
          <a:bodyPr/>
          <a:lstStyle/>
          <a:p>
            <a:r>
              <a:rPr lang="de-DE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 TARGET &amp; CURRENT STATUS </a:t>
            </a:r>
            <a:r>
              <a:rPr lang="en-US" sz="1800" dirty="0"/>
              <a:t>	</a:t>
            </a:r>
            <a:r>
              <a:rPr lang="en-US" sz="1800" b="1" dirty="0"/>
              <a:t>Page </a:t>
            </a:r>
            <a:r>
              <a:rPr lang="en-US" sz="1800" b="1" dirty="0" smtClean="0"/>
              <a:t>03</a:t>
            </a:r>
            <a:endParaRPr lang="en-US" sz="1800" dirty="0"/>
          </a:p>
          <a:p>
            <a:r>
              <a:rPr lang="de-DE" sz="1800" b="1" dirty="0" smtClean="0">
                <a:solidFill>
                  <a:srgbClr val="FF0000"/>
                </a:solidFill>
              </a:rPr>
              <a:t>ANALYSIS AND SOLUTION</a:t>
            </a:r>
            <a:r>
              <a:rPr lang="en-US" sz="1800" dirty="0"/>
              <a:t>	</a:t>
            </a:r>
            <a:r>
              <a:rPr lang="en-US" sz="1800" b="1" dirty="0"/>
              <a:t>Page </a:t>
            </a:r>
            <a:r>
              <a:rPr lang="en-US" sz="1800" b="1" dirty="0" smtClean="0"/>
              <a:t>07</a:t>
            </a:r>
            <a:endParaRPr lang="en-US" sz="1800" b="1" dirty="0"/>
          </a:p>
          <a:p>
            <a:r>
              <a:rPr lang="de-DE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MENTOR &amp; MENTEE ACTIVITIES</a:t>
            </a:r>
            <a:r>
              <a:rPr lang="en-US" sz="1800" dirty="0" smtClean="0"/>
              <a:t>	</a:t>
            </a:r>
            <a:r>
              <a:rPr lang="en-US" sz="1800" b="1" dirty="0" smtClean="0"/>
              <a:t>Page 12</a:t>
            </a:r>
          </a:p>
          <a:p>
            <a:r>
              <a:rPr lang="de-DE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 PLAN</a:t>
            </a:r>
            <a:r>
              <a:rPr lang="en-US" sz="1800" dirty="0" smtClean="0"/>
              <a:t>	</a:t>
            </a:r>
            <a:r>
              <a:rPr lang="en-US" sz="1800" b="1" dirty="0" smtClean="0"/>
              <a:t>Page 14</a:t>
            </a:r>
            <a:endParaRPr lang="en-US" sz="1800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249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solution(1/4)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655311"/>
              </p:ext>
            </p:extLst>
          </p:nvPr>
        </p:nvGraphicFramePr>
        <p:xfrm>
          <a:off x="381035" y="1600344"/>
          <a:ext cx="11277564" cy="4190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3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93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2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Mentee’s Action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Mentor’s Action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Testing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Can not create test code</a:t>
                      </a:r>
                      <a:r>
                        <a:rPr lang="en-US" sz="1600" baseline="0" dirty="0" smtClean="0"/>
                        <a:t>, test report and bug report.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Refer to existing source code </a:t>
                      </a:r>
                      <a:r>
                        <a:rPr lang="en-US" sz="1600" baseline="0" dirty="0" smtClean="0"/>
                        <a:t>and test report, bug report.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Provide tutorial</a:t>
                      </a:r>
                      <a:r>
                        <a:rPr lang="en-US" sz="1600" baseline="0" dirty="0" smtClean="0"/>
                        <a:t> to conducting test explain bug and issue definition.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Check output and give feedback </a:t>
                      </a:r>
                      <a:r>
                        <a:rPr lang="en-US" sz="1600" baseline="0" dirty="0" smtClean="0"/>
                        <a:t>for </a:t>
                      </a:r>
                      <a:r>
                        <a:rPr lang="en-US" sz="1600" baseline="0" dirty="0" smtClean="0"/>
                        <a:t>improvement.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Test</a:t>
                      </a:r>
                      <a:r>
                        <a:rPr lang="en-US" sz="1800" b="1" baseline="0" dirty="0" smtClean="0">
                          <a:solidFill>
                            <a:schemeClr val="bg1"/>
                          </a:solidFill>
                        </a:rPr>
                        <a:t> environment construction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Can not construct test environment </a:t>
                      </a:r>
                      <a:r>
                        <a:rPr lang="en-US" sz="1600" baseline="0" dirty="0" smtClean="0"/>
                        <a:t>without mentor’s support.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Refe</a:t>
                      </a:r>
                      <a:r>
                        <a:rPr lang="en-US" sz="1600" baseline="0" dirty="0" smtClean="0"/>
                        <a:t>r to available </a:t>
                      </a:r>
                      <a:r>
                        <a:rPr lang="en-US" sz="1600" b="1" baseline="0" dirty="0" smtClean="0"/>
                        <a:t>test environment.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Investigate </a:t>
                      </a:r>
                      <a:r>
                        <a:rPr lang="en-US" sz="1600" b="1" baseline="0" dirty="0" err="1" smtClean="0"/>
                        <a:t>GreenHills</a:t>
                      </a:r>
                      <a:r>
                        <a:rPr lang="en-US" sz="1600" b="1" baseline="0" dirty="0" smtClean="0"/>
                        <a:t> debugger</a:t>
                      </a:r>
                      <a:r>
                        <a:rPr lang="en-US" sz="1600" baseline="0" dirty="0" smtClean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Provide document and sample source code.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Confirm mentee’s understanding.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Review result and feedback.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64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solution(2/4)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179883"/>
              </p:ext>
            </p:extLst>
          </p:nvPr>
        </p:nvGraphicFramePr>
        <p:xfrm>
          <a:off x="381035" y="1600200"/>
          <a:ext cx="11277564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3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93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77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Mentee’s Action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Mentor’s Action</a:t>
                      </a:r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68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</a:rPr>
                        <a:t>SoC</a:t>
                      </a:r>
                      <a:r>
                        <a:rPr lang="en-US" sz="1800" b="1" baseline="0" dirty="0" smtClean="0">
                          <a:solidFill>
                            <a:schemeClr val="bg1"/>
                          </a:solidFill>
                        </a:rPr>
                        <a:t> architecture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Not understand well architecture </a:t>
                      </a:r>
                      <a:r>
                        <a:rPr lang="en-US" sz="1600" baseline="0" dirty="0" smtClean="0"/>
                        <a:t>of target </a:t>
                      </a:r>
                      <a:r>
                        <a:rPr lang="en-US" sz="1600" baseline="0" dirty="0" err="1" smtClean="0"/>
                        <a:t>SoC</a:t>
                      </a:r>
                      <a:r>
                        <a:rPr lang="en-US" sz="1600" baseline="0" dirty="0" smtClean="0"/>
                        <a:t> (Gen3).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Investigate HW manual </a:t>
                      </a:r>
                      <a:r>
                        <a:rPr lang="en-US" sz="1600" baseline="0" dirty="0" smtClean="0"/>
                        <a:t>of Gen3.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Explain unclear point </a:t>
                      </a:r>
                      <a:r>
                        <a:rPr lang="en-US" sz="1600" baseline="0" dirty="0" smtClean="0"/>
                        <a:t>during HW manual investigation.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75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Verification/Failure</a:t>
                      </a:r>
                      <a:r>
                        <a:rPr lang="en-US" sz="1800" b="1" baseline="0" dirty="0" smtClean="0">
                          <a:solidFill>
                            <a:schemeClr val="bg1"/>
                          </a:solidFill>
                        </a:rPr>
                        <a:t> analysis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Need support for locating root cause </a:t>
                      </a:r>
                      <a:r>
                        <a:rPr lang="en-US" sz="1600" baseline="0" dirty="0" smtClean="0"/>
                        <a:t>of complicated bug and fixing them.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Investigate analyze procedure </a:t>
                      </a:r>
                      <a:r>
                        <a:rPr lang="en-US" sz="1600" baseline="0" dirty="0" smtClean="0"/>
                        <a:t>(find root cause, solution, make report).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Confirm with mentor</a:t>
                      </a:r>
                      <a:r>
                        <a:rPr lang="en-US" sz="1600" baseline="0" dirty="0" smtClean="0"/>
                        <a:t> to make the final result is right.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Investigate source code </a:t>
                      </a:r>
                      <a:r>
                        <a:rPr lang="en-US" sz="1600" baseline="0" dirty="0" smtClean="0"/>
                        <a:t>to locate the issue’s cause.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Guide</a:t>
                      </a:r>
                      <a:r>
                        <a:rPr lang="en-US" sz="1600" baseline="0" dirty="0" smtClean="0"/>
                        <a:t> mentee how to analyze failure.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Review result and feedback</a:t>
                      </a:r>
                      <a:r>
                        <a:rPr lang="en-US" sz="1600" baseline="0" dirty="0" smtClean="0"/>
                        <a:t>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="1" baseline="0" dirty="0" smtClean="0"/>
                        <a:t>Confirm mentee’s understanding</a:t>
                      </a:r>
                      <a:r>
                        <a:rPr lang="en-US" sz="1600" baseline="0" dirty="0" smtClean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5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39B2E498-0675-4557-9BC1-27F6F60C40E3}" vid="{F91689B0-0DC4-47D3-82C7-48352BF095C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EA4BFB6DD182449A2FA62556605B77" ma:contentTypeVersion="11" ma:contentTypeDescription="新しいドキュメントを作成します。" ma:contentTypeScope="" ma:versionID="185d430d71ea082882cefe5f7e3f8f07">
  <xsd:schema xmlns:xsd="http://www.w3.org/2001/XMLSchema" xmlns:xs="http://www.w3.org/2001/XMLSchema" xmlns:p="http://schemas.microsoft.com/office/2006/metadata/properties" xmlns:ns2="76c86cb8-2f35-49e0-aa8e-b2c37e83a1a2" xmlns:ns3="831676e8-2175-4508-9a94-e016e90e03f4" xmlns:ns4="84e386f1-648e-4368-a98a-ee35c50d5db6" targetNamespace="http://schemas.microsoft.com/office/2006/metadata/properties" ma:root="true" ma:fieldsID="00bf97d1fb074e9b410a423c012e8422" ns2:_="" ns3:_="" ns4:_="">
    <xsd:import namespace="76c86cb8-2f35-49e0-aa8e-b2c37e83a1a2"/>
    <xsd:import namespace="831676e8-2175-4508-9a94-e016e90e03f4"/>
    <xsd:import namespace="84e386f1-648e-4368-a98a-ee35c50d5d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MediaServiceAutoTags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c86cb8-2f35-49e0-aa8e-b2c37e83a1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1676e8-2175-4508-9a94-e016e90e03f4" elementFormDefault="qualified">
    <xsd:import namespace="http://schemas.microsoft.com/office/2006/documentManagement/types"/>
    <xsd:import namespace="http://schemas.microsoft.com/office/infopath/2007/PartnerControls"/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e386f1-648e-4368-a98a-ee35c50d5db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3BE601-7F02-4240-9AF6-86A6A55D9A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71853E-0EF3-4973-AB23-17AA5798BB66}">
  <ds:schemaRefs>
    <ds:schemaRef ds:uri="http://purl.org/dc/elements/1.1/"/>
    <ds:schemaRef ds:uri="http://schemas.microsoft.com/office/2006/metadata/properties"/>
    <ds:schemaRef ds:uri="76c86cb8-2f35-49e0-aa8e-b2c37e83a1a2"/>
    <ds:schemaRef ds:uri="84e386f1-648e-4368-a98a-ee35c50d5db6"/>
    <ds:schemaRef ds:uri="http://purl.org/dc/terms/"/>
    <ds:schemaRef ds:uri="831676e8-2175-4508-9a94-e016e90e03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76F1E11-BEED-4FA8-9026-9D66D5FEDC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c86cb8-2f35-49e0-aa8e-b2c37e83a1a2"/>
    <ds:schemaRef ds:uri="831676e8-2175-4508-9a94-e016e90e03f4"/>
    <ds:schemaRef ds:uri="84e386f1-648e-4368-a98a-ee35c50d5d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Renesas_PPT_E_2019</Template>
  <TotalTime>626</TotalTime>
  <Words>1136</Words>
  <Application>Microsoft Office PowerPoint</Application>
  <PresentationFormat>Widescreen</PresentationFormat>
  <Paragraphs>278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Narrow</vt:lpstr>
      <vt:lpstr>Berlin Sans FB Demi</vt:lpstr>
      <vt:lpstr>Calibri</vt:lpstr>
      <vt:lpstr>メイリオ</vt:lpstr>
      <vt:lpstr>Symbol</vt:lpstr>
      <vt:lpstr>Verdana</vt:lpstr>
      <vt:lpstr>Wingdings</vt:lpstr>
      <vt:lpstr>151229_Renesas_Templates_16_9_EN</vt:lpstr>
      <vt:lpstr>PowerPoint Presentation</vt:lpstr>
      <vt:lpstr>Agenda</vt:lpstr>
      <vt:lpstr>Agenda</vt:lpstr>
      <vt:lpstr>Training target &amp; Current status (1/3)</vt:lpstr>
      <vt:lpstr>Training target &amp; Current status (2/3)</vt:lpstr>
      <vt:lpstr>Training target &amp; Current status (3/3)</vt:lpstr>
      <vt:lpstr>Agenda</vt:lpstr>
      <vt:lpstr>Analysis and solution(1/4)</vt:lpstr>
      <vt:lpstr>Analysis and solution(2/4)</vt:lpstr>
      <vt:lpstr>Analysis and solution(3/4)</vt:lpstr>
      <vt:lpstr>Analysis and solution(4/4)</vt:lpstr>
      <vt:lpstr>Agenda</vt:lpstr>
      <vt:lpstr>PowerPoint Presentation</vt:lpstr>
      <vt:lpstr>Agenda</vt:lpstr>
      <vt:lpstr>Training plan (1/2) </vt:lpstr>
      <vt:lpstr>Training plan (2/2)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 Quang. Trinh</dc:creator>
  <cp:lastModifiedBy>Hung Tan</cp:lastModifiedBy>
  <cp:revision>57</cp:revision>
  <dcterms:created xsi:type="dcterms:W3CDTF">2019-01-28T00:59:39Z</dcterms:created>
  <dcterms:modified xsi:type="dcterms:W3CDTF">2019-01-30T17:16:23Z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0x01010079EA4BFB6DD182449A2FA62556605B77</vt:lpwstr>
  </property>
  <property fmtid="{D5CDD505-2E9C-101B-9397-08002B2CF9AE}" pid="3" name="xd_ProgID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TemplateUrl">
    <vt:lpwstr/>
  </property>
</Properties>
</file>