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3"/>
  </p:notesMasterIdLst>
  <p:sldIdLst>
    <p:sldId id="257" r:id="rId2"/>
    <p:sldId id="385" r:id="rId3"/>
    <p:sldId id="968" r:id="rId4"/>
    <p:sldId id="399" r:id="rId5"/>
    <p:sldId id="964" r:id="rId6"/>
    <p:sldId id="965" r:id="rId7"/>
    <p:sldId id="969" r:id="rId8"/>
    <p:sldId id="967" r:id="rId9"/>
    <p:sldId id="966" r:id="rId10"/>
    <p:sldId id="970" r:id="rId11"/>
    <p:sldId id="971" r:id="rId12"/>
    <p:sldId id="973" r:id="rId13"/>
    <p:sldId id="974" r:id="rId14"/>
    <p:sldId id="975" r:id="rId15"/>
    <p:sldId id="980" r:id="rId16"/>
    <p:sldId id="978" r:id="rId17"/>
    <p:sldId id="977" r:id="rId18"/>
    <p:sldId id="972" r:id="rId19"/>
    <p:sldId id="983" r:id="rId20"/>
    <p:sldId id="982" r:id="rId21"/>
    <p:sldId id="36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84381" autoAdjust="0"/>
  </p:normalViewPr>
  <p:slideViewPr>
    <p:cSldViewPr showGuides="1">
      <p:cViewPr varScale="1">
        <p:scale>
          <a:sx n="113" d="100"/>
          <a:sy n="113" d="100"/>
        </p:scale>
        <p:origin x="132" y="65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Verification/Failure analysis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82004-6371-4D33-9103-4F9C85E68025}" type="presOf" srcId="{CE769030-07DD-4350-965A-7FA17EED2FF5}" destId="{782A2995-0660-4D83-A4AA-1BA13D7B1B3C}" srcOrd="0" destOrd="0" presId="urn:microsoft.com/office/officeart/2005/8/layout/hProcess9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BFB95AE4-0EE4-49BE-8402-3171E2AC7A3F}" type="presOf" srcId="{EA530595-53FD-4A32-B30D-DBD56AE37776}" destId="{542DC829-21E1-4875-96F0-C1B654439F32}" srcOrd="0" destOrd="0" presId="urn:microsoft.com/office/officeart/2005/8/layout/hProcess9"/>
    <dgm:cxn modelId="{67DBAFEA-99C8-4A19-88CD-33F9E85E34BD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ADA9A713-D33C-49E4-88C6-77014F433B86}" type="presOf" srcId="{56F76BEB-C82D-42F2-B1D0-8CB8BB96196F}" destId="{8D8B908C-AE08-4CDC-93C1-1D944AB40556}" srcOrd="0" destOrd="0" presId="urn:microsoft.com/office/officeart/2005/8/layout/hProcess9"/>
    <dgm:cxn modelId="{33818372-7B3C-41E2-A398-05BE28F5B6AD}" type="presParOf" srcId="{8D8B908C-AE08-4CDC-93C1-1D944AB40556}" destId="{AEDE49ED-87BC-4FCD-84B8-AE9238A4A5A1}" srcOrd="0" destOrd="0" presId="urn:microsoft.com/office/officeart/2005/8/layout/hProcess9"/>
    <dgm:cxn modelId="{EBAFC356-A551-4C45-BE82-EFCA4991BA79}" type="presParOf" srcId="{8D8B908C-AE08-4CDC-93C1-1D944AB40556}" destId="{98E5637A-228F-4D61-BFE7-81F6AC4AF46F}" srcOrd="1" destOrd="0" presId="urn:microsoft.com/office/officeart/2005/8/layout/hProcess9"/>
    <dgm:cxn modelId="{17FB4B21-8836-450A-8AAB-1CA1FA57FC31}" type="presParOf" srcId="{98E5637A-228F-4D61-BFE7-81F6AC4AF46F}" destId="{782A2995-0660-4D83-A4AA-1BA13D7B1B3C}" srcOrd="0" destOrd="0" presId="urn:microsoft.com/office/officeart/2005/8/layout/hProcess9"/>
    <dgm:cxn modelId="{981EAF03-0158-4D31-ADDC-75BF581E8E0B}" type="presParOf" srcId="{98E5637A-228F-4D61-BFE7-81F6AC4AF46F}" destId="{97B1C8B2-1007-4C64-BC6F-7F160005BF34}" srcOrd="1" destOrd="0" presId="urn:microsoft.com/office/officeart/2005/8/layout/hProcess9"/>
    <dgm:cxn modelId="{5FABD84C-F4FD-49EB-BCFB-7031D1BB51D6}" type="presParOf" srcId="{98E5637A-228F-4D61-BFE7-81F6AC4AF46F}" destId="{542DC829-21E1-4875-96F0-C1B654439F32}" srcOrd="2" destOrd="0" presId="urn:microsoft.com/office/officeart/2005/8/layout/hProcess9"/>
    <dgm:cxn modelId="{45776C68-E6F9-48A5-A0EE-96A027933C3F}" type="presParOf" srcId="{98E5637A-228F-4D61-BFE7-81F6AC4AF46F}" destId="{349A7F19-E588-435D-AD6A-81FC5629A75B}" srcOrd="3" destOrd="0" presId="urn:microsoft.com/office/officeart/2005/8/layout/hProcess9"/>
    <dgm:cxn modelId="{4E95705F-62DC-47C8-AA74-48C47A0D8345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313F-3B9A-4A1F-BABE-0261924C2E8D}" type="presOf" srcId="{EA530595-53FD-4A32-B30D-DBD56AE37776}" destId="{542DC829-21E1-4875-96F0-C1B654439F32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CE1C1A2-40C3-442C-835B-87628D5F8E6D}" type="presOf" srcId="{56F76BEB-C82D-42F2-B1D0-8CB8BB96196F}" destId="{8D8B908C-AE08-4CDC-93C1-1D944AB40556}" srcOrd="0" destOrd="0" presId="urn:microsoft.com/office/officeart/2005/8/layout/hProcess9"/>
    <dgm:cxn modelId="{226DC603-8961-428B-A899-AF184CC6FD2B}" type="presOf" srcId="{93ED5F80-4E9C-42A0-9CCE-76B62B4ED8F9}" destId="{182E6D84-3673-4E15-9CEC-CB5D09B1A513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3588269E-D9C8-4DCA-A417-0C8CA8EEA4E4}" type="presOf" srcId="{CE769030-07DD-4350-965A-7FA17EED2FF5}" destId="{782A2995-0660-4D83-A4AA-1BA13D7B1B3C}" srcOrd="0" destOrd="0" presId="urn:microsoft.com/office/officeart/2005/8/layout/hProcess9"/>
    <dgm:cxn modelId="{34D3EB02-88B0-47BB-8DC0-73237E30DE08}" type="presParOf" srcId="{8D8B908C-AE08-4CDC-93C1-1D944AB40556}" destId="{AEDE49ED-87BC-4FCD-84B8-AE9238A4A5A1}" srcOrd="0" destOrd="0" presId="urn:microsoft.com/office/officeart/2005/8/layout/hProcess9"/>
    <dgm:cxn modelId="{BDF388FB-E423-491E-A166-F3572F7ED2E3}" type="presParOf" srcId="{8D8B908C-AE08-4CDC-93C1-1D944AB40556}" destId="{98E5637A-228F-4D61-BFE7-81F6AC4AF46F}" srcOrd="1" destOrd="0" presId="urn:microsoft.com/office/officeart/2005/8/layout/hProcess9"/>
    <dgm:cxn modelId="{769D76AC-A6FF-404A-9AC7-0B496533D691}" type="presParOf" srcId="{98E5637A-228F-4D61-BFE7-81F6AC4AF46F}" destId="{782A2995-0660-4D83-A4AA-1BA13D7B1B3C}" srcOrd="0" destOrd="0" presId="urn:microsoft.com/office/officeart/2005/8/layout/hProcess9"/>
    <dgm:cxn modelId="{25FF7B6C-B3CF-4386-896A-8C4A1AAD6685}" type="presParOf" srcId="{98E5637A-228F-4D61-BFE7-81F6AC4AF46F}" destId="{97B1C8B2-1007-4C64-BC6F-7F160005BF34}" srcOrd="1" destOrd="0" presId="urn:microsoft.com/office/officeart/2005/8/layout/hProcess9"/>
    <dgm:cxn modelId="{012B0B97-3EB0-4D40-ABAB-17823044F4BB}" type="presParOf" srcId="{98E5637A-228F-4D61-BFE7-81F6AC4AF46F}" destId="{542DC829-21E1-4875-96F0-C1B654439F32}" srcOrd="2" destOrd="0" presId="urn:microsoft.com/office/officeart/2005/8/layout/hProcess9"/>
    <dgm:cxn modelId="{710D8290-661D-4EF4-90E8-06720DC83FE6}" type="presParOf" srcId="{98E5637A-228F-4D61-BFE7-81F6AC4AF46F}" destId="{349A7F19-E588-435D-AD6A-81FC5629A75B}" srcOrd="3" destOrd="0" presId="urn:microsoft.com/office/officeart/2005/8/layout/hProcess9"/>
    <dgm:cxn modelId="{880CE2B2-C0A9-4214-AB51-AB31437C8EBE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SoC</a:t>
          </a:r>
          <a:r>
            <a:rPr lang="en-US" sz="1600" baseline="0" dirty="0" smtClean="0"/>
            <a:t> architecture</a:t>
          </a:r>
          <a:endParaRPr lang="en-US" sz="1600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Operating system</a:t>
          </a:r>
          <a:endParaRPr lang="en-US" sz="1600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Development</a:t>
          </a:r>
          <a:r>
            <a:rPr lang="en-US" sz="1600" baseline="0" dirty="0" smtClean="0"/>
            <a:t> process</a:t>
          </a:r>
          <a:endParaRPr lang="en-US" sz="1600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 custLinFactNeighborX="10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66100A70-224A-4557-8592-7217E35E4695}" type="presOf" srcId="{EA530595-53FD-4A32-B30D-DBD56AE37776}" destId="{542DC829-21E1-4875-96F0-C1B654439F32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D39F3AAE-636E-43DC-AA17-CEA63674C82F}" type="presOf" srcId="{56F76BEB-C82D-42F2-B1D0-8CB8BB96196F}" destId="{8D8B908C-AE08-4CDC-93C1-1D944AB40556}" srcOrd="0" destOrd="0" presId="urn:microsoft.com/office/officeart/2005/8/layout/hProcess9"/>
    <dgm:cxn modelId="{48FFADCA-CA7F-44DD-8E33-8559D5EB0AA9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5AC2969C-F46D-4542-96C4-D16A81654308}" type="presOf" srcId="{CE769030-07DD-4350-965A-7FA17EED2FF5}" destId="{782A2995-0660-4D83-A4AA-1BA13D7B1B3C}" srcOrd="0" destOrd="0" presId="urn:microsoft.com/office/officeart/2005/8/layout/hProcess9"/>
    <dgm:cxn modelId="{A998A94B-0018-4FBD-8132-36E470B8FE53}" type="presParOf" srcId="{8D8B908C-AE08-4CDC-93C1-1D944AB40556}" destId="{AEDE49ED-87BC-4FCD-84B8-AE9238A4A5A1}" srcOrd="0" destOrd="0" presId="urn:microsoft.com/office/officeart/2005/8/layout/hProcess9"/>
    <dgm:cxn modelId="{D7A9EE80-9739-4167-9CE9-3874620CEC7B}" type="presParOf" srcId="{8D8B908C-AE08-4CDC-93C1-1D944AB40556}" destId="{98E5637A-228F-4D61-BFE7-81F6AC4AF46F}" srcOrd="1" destOrd="0" presId="urn:microsoft.com/office/officeart/2005/8/layout/hProcess9"/>
    <dgm:cxn modelId="{9C405CE4-C4D6-41B3-8948-DA96AFF1CF4F}" type="presParOf" srcId="{98E5637A-228F-4D61-BFE7-81F6AC4AF46F}" destId="{782A2995-0660-4D83-A4AA-1BA13D7B1B3C}" srcOrd="0" destOrd="0" presId="urn:microsoft.com/office/officeart/2005/8/layout/hProcess9"/>
    <dgm:cxn modelId="{D5FB6BF9-3C7D-41A3-95B0-E5D0DA7EA7CE}" type="presParOf" srcId="{98E5637A-228F-4D61-BFE7-81F6AC4AF46F}" destId="{97B1C8B2-1007-4C64-BC6F-7F160005BF34}" srcOrd="1" destOrd="0" presId="urn:microsoft.com/office/officeart/2005/8/layout/hProcess9"/>
    <dgm:cxn modelId="{BF9DF17D-E281-485B-83D3-75745D48C518}" type="presParOf" srcId="{98E5637A-228F-4D61-BFE7-81F6AC4AF46F}" destId="{542DC829-21E1-4875-96F0-C1B654439F32}" srcOrd="2" destOrd="0" presId="urn:microsoft.com/office/officeart/2005/8/layout/hProcess9"/>
    <dgm:cxn modelId="{983819A3-1C07-4C93-83EA-005DD4249998}" type="presParOf" srcId="{98E5637A-228F-4D61-BFE7-81F6AC4AF46F}" destId="{349A7F19-E588-435D-AD6A-81FC5629A75B}" srcOrd="3" destOrd="0" presId="urn:microsoft.com/office/officeart/2005/8/layout/hProcess9"/>
    <dgm:cxn modelId="{AB67E9AE-1701-425E-82B6-1E421492E4A9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69422" y="0"/>
          <a:ext cx="7586792" cy="1549400"/>
        </a:xfrm>
        <a:prstGeom prst="right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179558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209812" y="495074"/>
        <a:ext cx="2617183" cy="559252"/>
      </dsp:txXfrm>
    </dsp:sp>
    <dsp:sp modelId="{542DC829-21E1-4875-96F0-C1B654439F32}">
      <dsp:nvSpPr>
        <dsp:cNvPr id="0" name=""/>
        <dsp:cNvSpPr/>
      </dsp:nvSpPr>
      <dsp:spPr>
        <a:xfrm>
          <a:off x="3123973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 construction</a:t>
          </a:r>
          <a:endParaRPr lang="en-US" sz="1600" kern="1200" dirty="0"/>
        </a:p>
      </dsp:txBody>
      <dsp:txXfrm>
        <a:off x="3154227" y="495074"/>
        <a:ext cx="2617183" cy="559252"/>
      </dsp:txXfrm>
    </dsp:sp>
    <dsp:sp modelId="{182E6D84-3673-4E15-9CEC-CB5D09B1A513}">
      <dsp:nvSpPr>
        <dsp:cNvPr id="0" name=""/>
        <dsp:cNvSpPr/>
      </dsp:nvSpPr>
      <dsp:spPr>
        <a:xfrm>
          <a:off x="6068387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Verification/Failure analysis</a:t>
          </a:r>
          <a:endParaRPr lang="en-US" sz="1600" kern="1200" dirty="0"/>
        </a:p>
      </dsp:txBody>
      <dsp:txXfrm>
        <a:off x="6098641" y="495074"/>
        <a:ext cx="2617183" cy="55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5794" y="0"/>
          <a:ext cx="7319010" cy="1371600"/>
        </a:xfrm>
        <a:prstGeom prst="rightArrow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9249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 Ability</a:t>
          </a:r>
          <a:endParaRPr lang="en-US" sz="2000" kern="1200" dirty="0"/>
        </a:p>
      </dsp:txBody>
      <dsp:txXfrm>
        <a:off x="36031" y="438262"/>
        <a:ext cx="2717972" cy="495076"/>
      </dsp:txXfrm>
    </dsp:sp>
    <dsp:sp modelId="{542DC829-21E1-4875-96F0-C1B654439F32}">
      <dsp:nvSpPr>
        <dsp:cNvPr id="0" name=""/>
        <dsp:cNvSpPr/>
      </dsp:nvSpPr>
      <dsp:spPr>
        <a:xfrm>
          <a:off x="2919531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Management Ability</a:t>
          </a:r>
          <a:endParaRPr lang="en-US" sz="2000" kern="1200" dirty="0"/>
        </a:p>
      </dsp:txBody>
      <dsp:txXfrm>
        <a:off x="2946313" y="438262"/>
        <a:ext cx="2717972" cy="495076"/>
      </dsp:txXfrm>
    </dsp:sp>
    <dsp:sp modelId="{182E6D84-3673-4E15-9CEC-CB5D09B1A513}">
      <dsp:nvSpPr>
        <dsp:cNvPr id="0" name=""/>
        <dsp:cNvSpPr/>
      </dsp:nvSpPr>
      <dsp:spPr>
        <a:xfrm>
          <a:off x="5829813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English Skill</a:t>
          </a:r>
          <a:endParaRPr lang="en-US" sz="2000" kern="1200" dirty="0"/>
        </a:p>
      </dsp:txBody>
      <dsp:txXfrm>
        <a:off x="5856595" y="438262"/>
        <a:ext cx="2717972" cy="49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6634" y="0"/>
          <a:ext cx="7328520" cy="1422400"/>
        </a:xfrm>
        <a:prstGeom prst="rightArrow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0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baseline="0" dirty="0" smtClean="0"/>
            <a:t> architecture</a:t>
          </a:r>
          <a:endParaRPr lang="en-US" sz="1600" kern="1200" dirty="0"/>
        </a:p>
      </dsp:txBody>
      <dsp:txXfrm>
        <a:off x="27774" y="454494"/>
        <a:ext cx="2530988" cy="513412"/>
      </dsp:txXfrm>
    </dsp:sp>
    <dsp:sp modelId="{542DC829-21E1-4875-96F0-C1B654439F32}">
      <dsp:nvSpPr>
        <dsp:cNvPr id="0" name=""/>
        <dsp:cNvSpPr/>
      </dsp:nvSpPr>
      <dsp:spPr>
        <a:xfrm>
          <a:off x="3017626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3045400" y="454494"/>
        <a:ext cx="2530988" cy="513412"/>
      </dsp:txXfrm>
    </dsp:sp>
    <dsp:sp modelId="{182E6D84-3673-4E15-9CEC-CB5D09B1A513}">
      <dsp:nvSpPr>
        <dsp:cNvPr id="0" name=""/>
        <dsp:cNvSpPr/>
      </dsp:nvSpPr>
      <dsp:spPr>
        <a:xfrm>
          <a:off x="6035252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6063026" y="454494"/>
        <a:ext cx="2530988" cy="51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	: </a:t>
            </a:r>
            <a:r>
              <a:rPr lang="en-US" dirty="0" err="1" smtClean="0"/>
              <a:t>trung</a:t>
            </a:r>
            <a:r>
              <a:rPr lang="en-US" dirty="0" smtClean="0"/>
              <a:t> Nguyen</a:t>
            </a:r>
            <a:r>
              <a:rPr lang="en-US" dirty="0"/>
              <a:t>	</a:t>
            </a:r>
            <a:r>
              <a:rPr lang="en-US" dirty="0" smtClean="0"/>
              <a:t>(1778)</a:t>
            </a:r>
          </a:p>
          <a:p>
            <a:r>
              <a:rPr lang="en-US" dirty="0" smtClean="0"/>
              <a:t>Mentee	: Son </a:t>
            </a:r>
            <a:r>
              <a:rPr lang="en-US" dirty="0" err="1" smtClean="0"/>
              <a:t>vU</a:t>
            </a:r>
            <a:r>
              <a:rPr lang="en-US" dirty="0" smtClean="0"/>
              <a:t>		(2147)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	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785"/>
              </p:ext>
            </p:extLst>
          </p:nvPr>
        </p:nvGraphicFramePr>
        <p:xfrm>
          <a:off x="152400" y="1600200"/>
          <a:ext cx="11862095" cy="48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Be not able to create test case,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case, test report and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Refer to existing source code</a:t>
                      </a:r>
                      <a:r>
                        <a:rPr lang="en-US" sz="1600" baseline="0" dirty="0" smtClean="0"/>
                        <a:t> and test report, bug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Provide tutorial </a:t>
                      </a:r>
                      <a:r>
                        <a:rPr lang="en-US" sz="1600" baseline="0" dirty="0" smtClean="0"/>
                        <a:t>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Check output and give feedback</a:t>
                      </a:r>
                      <a:r>
                        <a:rPr lang="en-US" sz="1600" baseline="0" dirty="0" smtClean="0"/>
                        <a:t> to improvement</a:t>
                      </a:r>
                    </a:p>
                  </a:txBody>
                  <a:tcPr/>
                </a:tc>
              </a:tr>
              <a:tr h="20662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Be not able to construct test environment without mentor’s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 environment construction,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Lack of knowledge related to OS , IDE,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GreenHill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smtClean="0"/>
                        <a:t>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Provide document </a:t>
                      </a:r>
                      <a:r>
                        <a:rPr lang="en-US" sz="1600" baseline="0" dirty="0" smtClean="0"/>
                        <a:t>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Confirm mentee’s understanding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35343"/>
              </p:ext>
            </p:extLst>
          </p:nvPr>
        </p:nvGraphicFramePr>
        <p:xfrm>
          <a:off x="152400" y="1600201"/>
          <a:ext cx="11862095" cy="481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5537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5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210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cause, OS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analyze procedure </a:t>
                      </a:r>
                      <a:r>
                        <a:rPr lang="en-US" sz="1600" baseline="0" dirty="0" smtClean="0"/>
                        <a:t>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source code </a:t>
                      </a:r>
                      <a:r>
                        <a:rPr lang="en-US" sz="1600" baseline="0" dirty="0" smtClean="0"/>
                        <a:t>to locate the issue’s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Review result and feedback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</a:t>
                      </a:r>
                    </a:p>
                  </a:txBody>
                  <a:tcPr/>
                </a:tc>
              </a:tr>
              <a:tr h="17925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HW manual </a:t>
                      </a:r>
                      <a:r>
                        <a:rPr lang="en-US" sz="1600" baseline="0" dirty="0" smtClean="0"/>
                        <a:t>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Explain unclear point </a:t>
                      </a:r>
                      <a:r>
                        <a:rPr lang="en-US" sz="1600" baseline="0" dirty="0" smtClean="0"/>
                        <a:t>during HW manual investigation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2127"/>
              </p:ext>
            </p:extLst>
          </p:nvPr>
        </p:nvGraphicFramePr>
        <p:xfrm>
          <a:off x="152400" y="1600200"/>
          <a:ext cx="11862095" cy="394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75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Just have basic knowledge in this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and improve </a:t>
                      </a:r>
                      <a:r>
                        <a:rPr lang="en-US" sz="1600" baseline="0" dirty="0" smtClean="0"/>
                        <a:t>task by task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RVC development proves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experience in applying development process to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depend on existed document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Share experience </a:t>
                      </a:r>
                      <a:r>
                        <a:rPr lang="en-US" sz="1600" baseline="0" dirty="0" smtClean="0"/>
                        <a:t>with mentee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Give mentee guidance </a:t>
                      </a:r>
                      <a:r>
                        <a:rPr lang="en-US" sz="1600" baseline="0" dirty="0" smtClean="0"/>
                        <a:t>for development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84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19314"/>
              </p:ext>
            </p:extLst>
          </p:nvPr>
        </p:nvGraphicFramePr>
        <p:xfrm>
          <a:off x="190536" y="1584419"/>
          <a:ext cx="11925264" cy="482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45"/>
                <a:gridCol w="2674545"/>
                <a:gridCol w="2674545"/>
                <a:gridCol w="2593005"/>
                <a:gridCol w="2234224"/>
              </a:tblGrid>
              <a:tr h="30247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Cause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Action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</a:tr>
              <a:tr h="302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</a:t>
                      </a:r>
                      <a:endParaRPr lang="en-US" sz="14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</a:endParaRPr>
                    </a:p>
                  </a:txBody>
                  <a:tcPr marL="112524" marR="112524"/>
                </a:tc>
              </a:tr>
              <a:tr h="148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is not clear.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 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clearly thinking before asking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Make critical thinking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before confirm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give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feedback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improve.</a:t>
                      </a:r>
                    </a:p>
                  </a:txBody>
                  <a:tcPr marL="112524" marR="112524"/>
                </a:tc>
              </a:tr>
              <a:tr h="1149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is not good, sometimes can not follow the plan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have back-up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Measuring workload is not proper.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 to available plans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Share experience</a:t>
                      </a: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make a good plan.</a:t>
                      </a:r>
                    </a:p>
                  </a:txBody>
                  <a:tcPr marL="112524" marR="112524"/>
                </a:tc>
              </a:tr>
              <a:tr h="1572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clearly understand foreign speaker.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Listening skill is not good.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kumimoji="1" lang="en-US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be familiar with Japanese accent.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technical vocabulary.</a:t>
                      </a:r>
                    </a:p>
                    <a:p>
                      <a:endParaRPr kumimoji="1"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use English to communicate as much as possible.</a:t>
                      </a:r>
                    </a:p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None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Mentor mentee activities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687025" y="4962643"/>
            <a:ext cx="609600" cy="1143000"/>
            <a:chOff x="4267200" y="1447800"/>
            <a:chExt cx="609600" cy="1143000"/>
          </a:xfrm>
        </p:grpSpPr>
        <p:sp>
          <p:nvSpPr>
            <p:cNvPr id="50" name="Isosceles Triangle 49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87025" y="752547"/>
            <a:ext cx="609600" cy="1143000"/>
            <a:chOff x="4267200" y="1447800"/>
            <a:chExt cx="609600" cy="1143000"/>
          </a:xfrm>
        </p:grpSpPr>
        <p:sp>
          <p:nvSpPr>
            <p:cNvPr id="55" name="Isosceles Triangle 54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927100" y="2511601"/>
            <a:ext cx="3352800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Provide</a:t>
            </a:r>
            <a:r>
              <a:rPr lang="fr-FR" dirty="0"/>
              <a:t> document, </a:t>
            </a:r>
            <a:r>
              <a:rPr lang="fr-FR" dirty="0" err="1"/>
              <a:t>sample</a:t>
            </a:r>
            <a:r>
              <a:rPr lang="fr-FR" dirty="0"/>
              <a:t> code, guideline, </a:t>
            </a:r>
            <a:r>
              <a:rPr lang="fr-FR" dirty="0" err="1"/>
              <a:t>hint</a:t>
            </a:r>
            <a:r>
              <a:rPr lang="fr-FR" dirty="0"/>
              <a:t> direction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57777" y="2505812"/>
            <a:ext cx="1976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Check, Review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305800" y="2505812"/>
            <a:ext cx="2783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Feedback, support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92710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Practice, do task</a:t>
            </a:r>
          </a:p>
          <a:p>
            <a:pPr algn="ctr"/>
            <a:r>
              <a:rPr lang="en-US" dirty="0" smtClean="0"/>
              <a:t>Self - investigate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2113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output</a:t>
            </a:r>
          </a:p>
          <a:p>
            <a:pPr algn="ctr"/>
            <a:r>
              <a:rPr lang="en-US" dirty="0" smtClean="0"/>
              <a:t>Make report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772400" y="4021377"/>
            <a:ext cx="3424300" cy="11484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633046" y="3657600"/>
            <a:ext cx="11406554" cy="2286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494205" y="7487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6320" y="54198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Mentee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603500" y="1752600"/>
            <a:ext cx="40835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289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91825" y="2057400"/>
            <a:ext cx="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296626" y="1752600"/>
            <a:ext cx="26855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568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828800" y="5169832"/>
            <a:ext cx="8305800" cy="773768"/>
            <a:chOff x="1828800" y="5169832"/>
            <a:chExt cx="8305800" cy="773768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1828800" y="5943600"/>
              <a:ext cx="482225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96626" y="5943600"/>
              <a:ext cx="2837974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828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495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01346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>
            <a:stCxn id="57" idx="1"/>
          </p:cNvCxnSpPr>
          <p:nvPr/>
        </p:nvCxnSpPr>
        <p:spPr>
          <a:xfrm rot="10800000" flipV="1">
            <a:off x="304800" y="2964250"/>
            <a:ext cx="622301" cy="160774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0145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71800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876800" y="3048000"/>
            <a:ext cx="0" cy="97337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76800" y="30733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20000" y="305314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9" idx="3"/>
          </p:cNvCxnSpPr>
          <p:nvPr/>
        </p:nvCxnSpPr>
        <p:spPr>
          <a:xfrm>
            <a:off x="11089115" y="2958462"/>
            <a:ext cx="645685" cy="1613537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1277600" y="4571999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4" idx="1"/>
            <a:endCxn id="58" idx="2"/>
          </p:cNvCxnSpPr>
          <p:nvPr/>
        </p:nvCxnSpPr>
        <p:spPr>
          <a:xfrm rot="10800000">
            <a:off x="6445936" y="3411113"/>
            <a:ext cx="1326465" cy="1184493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07652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6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5617257" y="182466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1764473"/>
            <a:ext cx="2133601" cy="581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809999" y="1764474"/>
            <a:ext cx="7350227" cy="5818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without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49373" y="2922341"/>
            <a:ext cx="2700051" cy="537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951212" y="2922340"/>
            <a:ext cx="3366772" cy="536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 on hard cases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317984" y="2922341"/>
            <a:ext cx="2840453" cy="536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without supporting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211241" y="3965173"/>
            <a:ext cx="2739972" cy="683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918146" y="3965173"/>
            <a:ext cx="2269487" cy="68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with </a:t>
            </a:r>
            <a:r>
              <a:rPr lang="en-US" sz="1400" dirty="0" smtClean="0"/>
              <a:t>supporting on hard cases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28897" y="3965173"/>
            <a:ext cx="4031328" cy="68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</a:t>
            </a:r>
            <a:r>
              <a:rPr lang="en-US" dirty="0" smtClean="0"/>
              <a:t>(2/2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1"/>
            <a:ext cx="0" cy="361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7068" y="1676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1963" y="246783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17068" y="3352800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-40445" y="4114800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16933" y="4843046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717761" y="1750499"/>
            <a:ext cx="27000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752601"/>
            <a:ext cx="685978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667000" y="2553387"/>
            <a:ext cx="3093000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000" y="2554543"/>
            <a:ext cx="3200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some task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15973" y="4048358"/>
            <a:ext cx="46051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4" y="404951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7761" y="4747387"/>
            <a:ext cx="5521239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 - practice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748543"/>
            <a:ext cx="40385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TOEIC 850+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712497" y="3288438"/>
            <a:ext cx="4608627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4" y="328959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plan to keep on schedule of all tasks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947700" y="2554543"/>
            <a:ext cx="232642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3453253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69802955"/>
              </p:ext>
            </p:extLst>
          </p:nvPr>
        </p:nvGraphicFramePr>
        <p:xfrm>
          <a:off x="2155589" y="1600200"/>
          <a:ext cx="8925638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70139064"/>
              </p:ext>
            </p:extLst>
          </p:nvPr>
        </p:nvGraphicFramePr>
        <p:xfrm>
          <a:off x="2380775" y="4660900"/>
          <a:ext cx="861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Pentagon 13"/>
          <p:cNvSpPr/>
          <p:nvPr/>
        </p:nvSpPr>
        <p:spPr>
          <a:xfrm>
            <a:off x="381000" y="1914754"/>
            <a:ext cx="1981200" cy="104297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Skills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399574" y="3388148"/>
            <a:ext cx="1981200" cy="114300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knowledge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424973" y="4811924"/>
            <a:ext cx="1981200" cy="1143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Skills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SUPPORT BY NOVEMBER, 2019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57801989"/>
              </p:ext>
            </p:extLst>
          </p:nvPr>
        </p:nvGraphicFramePr>
        <p:xfrm>
          <a:off x="2380774" y="3200400"/>
          <a:ext cx="8621789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3209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47855"/>
              </p:ext>
            </p:extLst>
          </p:nvPr>
        </p:nvGraphicFramePr>
        <p:xfrm>
          <a:off x="1080000" y="1676400"/>
          <a:ext cx="10578600" cy="407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00"/>
                <a:gridCol w="6324600"/>
                <a:gridCol w="1219200"/>
              </a:tblGrid>
              <a:tr h="479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Be</a:t>
                      </a:r>
                      <a:r>
                        <a:rPr lang="en-US" baseline="0" dirty="0" smtClean="0"/>
                        <a:t> able to create performance test specification.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Round up the result of the tests and make a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Set up environment for Gen3 to run test on multiple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Get knowledge of the development environment (GHS Compiler) and conduct tests and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Be able to determine root cause of failure and take countermeasures against similar problems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Prevent</a:t>
                      </a:r>
                      <a:r>
                        <a:rPr lang="en-US" baseline="0" dirty="0" smtClean="0"/>
                        <a:t> the root cause from occur again in the 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4400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4590"/>
              </p:ext>
            </p:extLst>
          </p:nvPr>
        </p:nvGraphicFramePr>
        <p:xfrm>
          <a:off x="1080000" y="1661408"/>
          <a:ext cx="10502400" cy="427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6346460"/>
                <a:gridCol w="11430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Get</a:t>
                      </a:r>
                      <a:r>
                        <a:rPr lang="en-US" baseline="0" dirty="0" smtClean="0"/>
                        <a:t> ability of understanding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Apply development process into every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Maybe report work status with teammate</a:t>
                      </a:r>
                      <a:r>
                        <a:rPr lang="en-US" baseline="0" dirty="0" smtClean="0"/>
                        <a:t> and discuss well with other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Keep on schedule and raise alarm if necessary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Get 850+ TOEIC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68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55036"/>
              </p:ext>
            </p:extLst>
          </p:nvPr>
        </p:nvGraphicFramePr>
        <p:xfrm>
          <a:off x="1080000" y="1723800"/>
          <a:ext cx="10350001" cy="34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/>
                <a:gridCol w="6161581"/>
                <a:gridCol w="1219201"/>
              </a:tblGrid>
              <a:tr h="617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7923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able to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run some typical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test cases</a:t>
                      </a:r>
                      <a:r>
                        <a:rPr lang="en-US" baseline="0" dirty="0" smtClean="0"/>
                        <a:t> from release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</a:tr>
              <a:tr h="107847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Be able to set up environment according to guideline and support from 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</a:t>
                      </a:r>
                    </a:p>
                  </a:txBody>
                  <a:tcPr/>
                </a:tc>
              </a:tr>
              <a:tr h="969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Be Responsible for determine and fix simple failure problem</a:t>
                      </a:r>
                      <a:r>
                        <a:rPr lang="en-US" baseline="0" dirty="0" smtClean="0"/>
                        <a:t> from testing ,build environment, working on source file 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but need support from mentor to difficult issues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5907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7951"/>
              </p:ext>
            </p:extLst>
          </p:nvPr>
        </p:nvGraphicFramePr>
        <p:xfrm>
          <a:off x="1080000" y="1691148"/>
          <a:ext cx="10543040" cy="440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6234700"/>
                <a:gridCol w="12954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Lack of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working.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Get basic knowledge about Windows/Linux OS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development process but have not applied</a:t>
                      </a:r>
                      <a:r>
                        <a:rPr lang="en-US" baseline="0" dirty="0" smtClean="0"/>
                        <a:t> to task yet.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Be able to</a:t>
                      </a:r>
                      <a:r>
                        <a:rPr lang="en-US" dirty="0" smtClean="0"/>
                        <a:t> report work status with teammate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Discussion with other team and teammate is not efficiency because mind set is not 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Not evaluate</a:t>
                      </a:r>
                      <a:r>
                        <a:rPr lang="en-US" baseline="0" dirty="0" smtClean="0"/>
                        <a:t> schedule to do the task well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Make a plan for simple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675 TOEIC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11880</TotalTime>
  <Words>1392</Words>
  <Application>Microsoft Office PowerPoint</Application>
  <PresentationFormat>Widescreen</PresentationFormat>
  <Paragraphs>365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Symbol</vt:lpstr>
      <vt:lpstr>Verdana</vt:lpstr>
      <vt:lpstr>Wingdings</vt:lpstr>
      <vt:lpstr>RVC_RSS2_OMX_OpenCL_CMS_WR_45</vt:lpstr>
      <vt:lpstr>PowerPoint Presentation</vt:lpstr>
      <vt:lpstr>Agenda</vt:lpstr>
      <vt:lpstr>Agenda</vt:lpstr>
      <vt:lpstr>Training target (1/3)</vt:lpstr>
      <vt:lpstr>Training target (2/3)</vt:lpstr>
      <vt:lpstr>Training target (3/3)</vt:lpstr>
      <vt:lpstr>Agenda</vt:lpstr>
      <vt:lpstr>Current status &amp; ability (1/2)</vt:lpstr>
      <vt:lpstr>Current status &amp; ability (2/2)</vt:lpstr>
      <vt:lpstr>Agenda</vt:lpstr>
      <vt:lpstr>Analysis and solution (1/4)</vt:lpstr>
      <vt:lpstr>Analysis and solution (2/4)</vt:lpstr>
      <vt:lpstr>Analysis and solution (3/4)</vt:lpstr>
      <vt:lpstr>Analysis and solution (4/4)</vt:lpstr>
      <vt:lpstr>Agenda</vt:lpstr>
      <vt:lpstr>PowerPoint Presentation</vt:lpstr>
      <vt:lpstr>Agenda</vt:lpstr>
      <vt:lpstr>Training plan (1/2) </vt:lpstr>
      <vt:lpstr>Training plan (2/2) 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Son Quoc. Vu</cp:lastModifiedBy>
  <cp:revision>841</cp:revision>
  <dcterms:created xsi:type="dcterms:W3CDTF">2015-11-06T01:16:58Z</dcterms:created>
  <dcterms:modified xsi:type="dcterms:W3CDTF">2017-12-18T06:54:46Z</dcterms:modified>
</cp:coreProperties>
</file>