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2"/>
  </p:notesMasterIdLst>
  <p:sldIdLst>
    <p:sldId id="257" r:id="rId2"/>
    <p:sldId id="385" r:id="rId3"/>
    <p:sldId id="968" r:id="rId4"/>
    <p:sldId id="399" r:id="rId5"/>
    <p:sldId id="964" r:id="rId6"/>
    <p:sldId id="965" r:id="rId7"/>
    <p:sldId id="969" r:id="rId8"/>
    <p:sldId id="967" r:id="rId9"/>
    <p:sldId id="966" r:id="rId10"/>
    <p:sldId id="970" r:id="rId11"/>
    <p:sldId id="971" r:id="rId12"/>
    <p:sldId id="973" r:id="rId13"/>
    <p:sldId id="974" r:id="rId14"/>
    <p:sldId id="980" r:id="rId15"/>
    <p:sldId id="978" r:id="rId16"/>
    <p:sldId id="977" r:id="rId17"/>
    <p:sldId id="972" r:id="rId18"/>
    <p:sldId id="983" r:id="rId19"/>
    <p:sldId id="982" r:id="rId20"/>
    <p:sldId id="3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84381" autoAdjust="0"/>
  </p:normalViewPr>
  <p:slideViewPr>
    <p:cSldViewPr showGuides="1">
      <p:cViewPr varScale="1">
        <p:scale>
          <a:sx n="113" d="100"/>
          <a:sy n="113" d="100"/>
        </p:scale>
        <p:origin x="132" y="65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Test environment construction</a:t>
          </a:r>
          <a:endParaRPr lang="en-US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Verification/Failure analysis</a:t>
          </a:r>
          <a:endParaRPr lang="en-US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A82004-6371-4D33-9103-4F9C85E68025}" type="presOf" srcId="{CE769030-07DD-4350-965A-7FA17EED2FF5}" destId="{782A2995-0660-4D83-A4AA-1BA13D7B1B3C}" srcOrd="0" destOrd="0" presId="urn:microsoft.com/office/officeart/2005/8/layout/hProcess9"/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BFB95AE4-0EE4-49BE-8402-3171E2AC7A3F}" type="presOf" srcId="{EA530595-53FD-4A32-B30D-DBD56AE37776}" destId="{542DC829-21E1-4875-96F0-C1B654439F32}" srcOrd="0" destOrd="0" presId="urn:microsoft.com/office/officeart/2005/8/layout/hProcess9"/>
    <dgm:cxn modelId="{67DBAFEA-99C8-4A19-88CD-33F9E85E34BD}" type="presOf" srcId="{93ED5F80-4E9C-42A0-9CCE-76B62B4ED8F9}" destId="{182E6D84-3673-4E15-9CEC-CB5D09B1A513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ADA9A713-D33C-49E4-88C6-77014F433B86}" type="presOf" srcId="{56F76BEB-C82D-42F2-B1D0-8CB8BB96196F}" destId="{8D8B908C-AE08-4CDC-93C1-1D944AB40556}" srcOrd="0" destOrd="0" presId="urn:microsoft.com/office/officeart/2005/8/layout/hProcess9"/>
    <dgm:cxn modelId="{33818372-7B3C-41E2-A398-05BE28F5B6AD}" type="presParOf" srcId="{8D8B908C-AE08-4CDC-93C1-1D944AB40556}" destId="{AEDE49ED-87BC-4FCD-84B8-AE9238A4A5A1}" srcOrd="0" destOrd="0" presId="urn:microsoft.com/office/officeart/2005/8/layout/hProcess9"/>
    <dgm:cxn modelId="{EBAFC356-A551-4C45-BE82-EFCA4991BA79}" type="presParOf" srcId="{8D8B908C-AE08-4CDC-93C1-1D944AB40556}" destId="{98E5637A-228F-4D61-BFE7-81F6AC4AF46F}" srcOrd="1" destOrd="0" presId="urn:microsoft.com/office/officeart/2005/8/layout/hProcess9"/>
    <dgm:cxn modelId="{17FB4B21-8836-450A-8AAB-1CA1FA57FC31}" type="presParOf" srcId="{98E5637A-228F-4D61-BFE7-81F6AC4AF46F}" destId="{782A2995-0660-4D83-A4AA-1BA13D7B1B3C}" srcOrd="0" destOrd="0" presId="urn:microsoft.com/office/officeart/2005/8/layout/hProcess9"/>
    <dgm:cxn modelId="{981EAF03-0158-4D31-ADDC-75BF581E8E0B}" type="presParOf" srcId="{98E5637A-228F-4D61-BFE7-81F6AC4AF46F}" destId="{97B1C8B2-1007-4C64-BC6F-7F160005BF34}" srcOrd="1" destOrd="0" presId="urn:microsoft.com/office/officeart/2005/8/layout/hProcess9"/>
    <dgm:cxn modelId="{5FABD84C-F4FD-49EB-BCFB-7031D1BB51D6}" type="presParOf" srcId="{98E5637A-228F-4D61-BFE7-81F6AC4AF46F}" destId="{542DC829-21E1-4875-96F0-C1B654439F32}" srcOrd="2" destOrd="0" presId="urn:microsoft.com/office/officeart/2005/8/layout/hProcess9"/>
    <dgm:cxn modelId="{45776C68-E6F9-48A5-A0EE-96A027933C3F}" type="presParOf" srcId="{98E5637A-228F-4D61-BFE7-81F6AC4AF46F}" destId="{349A7F19-E588-435D-AD6A-81FC5629A75B}" srcOrd="3" destOrd="0" presId="urn:microsoft.com/office/officeart/2005/8/layout/hProcess9"/>
    <dgm:cxn modelId="{4E95705F-62DC-47C8-AA74-48C47A0D8345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Communication Ability</a:t>
          </a:r>
          <a:endParaRPr lang="en-US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Management Ability</a:t>
          </a:r>
          <a:endParaRPr lang="en-US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English Skill</a:t>
          </a:r>
          <a:endParaRPr lang="en-US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313F-3B9A-4A1F-BABE-0261924C2E8D}" type="presOf" srcId="{EA530595-53FD-4A32-B30D-DBD56AE37776}" destId="{542DC829-21E1-4875-96F0-C1B654439F32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0CE1C1A2-40C3-442C-835B-87628D5F8E6D}" type="presOf" srcId="{56F76BEB-C82D-42F2-B1D0-8CB8BB96196F}" destId="{8D8B908C-AE08-4CDC-93C1-1D944AB40556}" srcOrd="0" destOrd="0" presId="urn:microsoft.com/office/officeart/2005/8/layout/hProcess9"/>
    <dgm:cxn modelId="{226DC603-8961-428B-A899-AF184CC6FD2B}" type="presOf" srcId="{93ED5F80-4E9C-42A0-9CCE-76B62B4ED8F9}" destId="{182E6D84-3673-4E15-9CEC-CB5D09B1A513}" srcOrd="0" destOrd="0" presId="urn:microsoft.com/office/officeart/2005/8/layout/hProcess9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3588269E-D9C8-4DCA-A417-0C8CA8EEA4E4}" type="presOf" srcId="{CE769030-07DD-4350-965A-7FA17EED2FF5}" destId="{782A2995-0660-4D83-A4AA-1BA13D7B1B3C}" srcOrd="0" destOrd="0" presId="urn:microsoft.com/office/officeart/2005/8/layout/hProcess9"/>
    <dgm:cxn modelId="{34D3EB02-88B0-47BB-8DC0-73237E30DE08}" type="presParOf" srcId="{8D8B908C-AE08-4CDC-93C1-1D944AB40556}" destId="{AEDE49ED-87BC-4FCD-84B8-AE9238A4A5A1}" srcOrd="0" destOrd="0" presId="urn:microsoft.com/office/officeart/2005/8/layout/hProcess9"/>
    <dgm:cxn modelId="{BDF388FB-E423-491E-A166-F3572F7ED2E3}" type="presParOf" srcId="{8D8B908C-AE08-4CDC-93C1-1D944AB40556}" destId="{98E5637A-228F-4D61-BFE7-81F6AC4AF46F}" srcOrd="1" destOrd="0" presId="urn:microsoft.com/office/officeart/2005/8/layout/hProcess9"/>
    <dgm:cxn modelId="{769D76AC-A6FF-404A-9AC7-0B496533D691}" type="presParOf" srcId="{98E5637A-228F-4D61-BFE7-81F6AC4AF46F}" destId="{782A2995-0660-4D83-A4AA-1BA13D7B1B3C}" srcOrd="0" destOrd="0" presId="urn:microsoft.com/office/officeart/2005/8/layout/hProcess9"/>
    <dgm:cxn modelId="{25FF7B6C-B3CF-4386-896A-8C4A1AAD6685}" type="presParOf" srcId="{98E5637A-228F-4D61-BFE7-81F6AC4AF46F}" destId="{97B1C8B2-1007-4C64-BC6F-7F160005BF34}" srcOrd="1" destOrd="0" presId="urn:microsoft.com/office/officeart/2005/8/layout/hProcess9"/>
    <dgm:cxn modelId="{012B0B97-3EB0-4D40-ABAB-17823044F4BB}" type="presParOf" srcId="{98E5637A-228F-4D61-BFE7-81F6AC4AF46F}" destId="{542DC829-21E1-4875-96F0-C1B654439F32}" srcOrd="2" destOrd="0" presId="urn:microsoft.com/office/officeart/2005/8/layout/hProcess9"/>
    <dgm:cxn modelId="{710D8290-661D-4EF4-90E8-06720DC83FE6}" type="presParOf" srcId="{98E5637A-228F-4D61-BFE7-81F6AC4AF46F}" destId="{349A7F19-E588-435D-AD6A-81FC5629A75B}" srcOrd="3" destOrd="0" presId="urn:microsoft.com/office/officeart/2005/8/layout/hProcess9"/>
    <dgm:cxn modelId="{880CE2B2-C0A9-4214-AB51-AB31437C8EBE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76BEB-C82D-42F2-B1D0-8CB8BB961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E769030-07DD-4350-965A-7FA17EED2FF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err="1" smtClean="0"/>
            <a:t>SoC</a:t>
          </a:r>
          <a:r>
            <a:rPr lang="en-US" sz="1600" baseline="0" dirty="0" smtClean="0"/>
            <a:t> architecture</a:t>
          </a:r>
          <a:endParaRPr lang="en-US" sz="1600" dirty="0"/>
        </a:p>
      </dgm:t>
    </dgm:pt>
    <dgm:pt modelId="{165B1A85-15E6-4184-99F6-2FF4939D0A6F}" type="parTrans" cxnId="{D697EE01-D8C3-4C68-80ED-BA430F0BA391}">
      <dgm:prSet/>
      <dgm:spPr/>
      <dgm:t>
        <a:bodyPr/>
        <a:lstStyle/>
        <a:p>
          <a:endParaRPr lang="en-US"/>
        </a:p>
      </dgm:t>
    </dgm:pt>
    <dgm:pt modelId="{FFA4C28D-79BE-487C-A28A-5C896993AE9F}" type="sibTrans" cxnId="{D697EE01-D8C3-4C68-80ED-BA430F0BA391}">
      <dgm:prSet/>
      <dgm:spPr/>
      <dgm:t>
        <a:bodyPr/>
        <a:lstStyle/>
        <a:p>
          <a:endParaRPr lang="en-US"/>
        </a:p>
      </dgm:t>
    </dgm:pt>
    <dgm:pt modelId="{EA530595-53FD-4A32-B30D-DBD56AE3777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Operating system</a:t>
          </a:r>
          <a:endParaRPr lang="en-US" sz="1600" dirty="0"/>
        </a:p>
      </dgm:t>
    </dgm:pt>
    <dgm:pt modelId="{01B1802A-8800-4BC4-9DF3-DFC1212FE61B}" type="parTrans" cxnId="{0EDF16F0-5124-4DEC-A93B-D3908FF0940E}">
      <dgm:prSet/>
      <dgm:spPr/>
      <dgm:t>
        <a:bodyPr/>
        <a:lstStyle/>
        <a:p>
          <a:endParaRPr lang="en-US"/>
        </a:p>
      </dgm:t>
    </dgm:pt>
    <dgm:pt modelId="{4AF1BB04-84F2-43BE-9A75-5F359FA0C13E}" type="sibTrans" cxnId="{0EDF16F0-5124-4DEC-A93B-D3908FF0940E}">
      <dgm:prSet/>
      <dgm:spPr/>
      <dgm:t>
        <a:bodyPr/>
        <a:lstStyle/>
        <a:p>
          <a:endParaRPr lang="en-US"/>
        </a:p>
      </dgm:t>
    </dgm:pt>
    <dgm:pt modelId="{93ED5F80-4E9C-42A0-9CCE-76B62B4ED8F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/>
            <a:t>Development</a:t>
          </a:r>
          <a:r>
            <a:rPr lang="en-US" sz="1600" baseline="0" dirty="0" smtClean="0"/>
            <a:t> process</a:t>
          </a:r>
          <a:endParaRPr lang="en-US" sz="1600" dirty="0"/>
        </a:p>
      </dgm:t>
    </dgm:pt>
    <dgm:pt modelId="{26B7BF44-2F7C-4B3C-8AD7-24549135F1C7}" type="parTrans" cxnId="{27CAABF8-F145-4B1E-B512-59C927D0916E}">
      <dgm:prSet/>
      <dgm:spPr/>
      <dgm:t>
        <a:bodyPr/>
        <a:lstStyle/>
        <a:p>
          <a:endParaRPr lang="en-US"/>
        </a:p>
      </dgm:t>
    </dgm:pt>
    <dgm:pt modelId="{6D9540DB-53FC-484E-A30A-CB5CD270F3FB}" type="sibTrans" cxnId="{27CAABF8-F145-4B1E-B512-59C927D0916E}">
      <dgm:prSet/>
      <dgm:spPr/>
      <dgm:t>
        <a:bodyPr/>
        <a:lstStyle/>
        <a:p>
          <a:endParaRPr lang="en-US"/>
        </a:p>
      </dgm:t>
    </dgm:pt>
    <dgm:pt modelId="{8D8B908C-AE08-4CDC-93C1-1D944AB40556}" type="pres">
      <dgm:prSet presAssocID="{56F76BEB-C82D-42F2-B1D0-8CB8BB96196F}" presName="CompostProcess" presStyleCnt="0">
        <dgm:presLayoutVars>
          <dgm:dir/>
          <dgm:resizeHandles val="exact"/>
        </dgm:presLayoutVars>
      </dgm:prSet>
      <dgm:spPr/>
    </dgm:pt>
    <dgm:pt modelId="{AEDE49ED-87BC-4FCD-84B8-AE9238A4A5A1}" type="pres">
      <dgm:prSet presAssocID="{56F76BEB-C82D-42F2-B1D0-8CB8BB96196F}" presName="arrow" presStyleLbl="bgShp" presStyleIdx="0" presStyleCn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98E5637A-228F-4D61-BFE7-81F6AC4AF46F}" type="pres">
      <dgm:prSet presAssocID="{56F76BEB-C82D-42F2-B1D0-8CB8BB96196F}" presName="linearProcess" presStyleCnt="0"/>
      <dgm:spPr/>
    </dgm:pt>
    <dgm:pt modelId="{782A2995-0660-4D83-A4AA-1BA13D7B1B3C}" type="pres">
      <dgm:prSet presAssocID="{CE769030-07DD-4350-965A-7FA17EED2F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1C8B2-1007-4C64-BC6F-7F160005BF34}" type="pres">
      <dgm:prSet presAssocID="{FFA4C28D-79BE-487C-A28A-5C896993AE9F}" presName="sibTrans" presStyleCnt="0"/>
      <dgm:spPr/>
    </dgm:pt>
    <dgm:pt modelId="{542DC829-21E1-4875-96F0-C1B654439F32}" type="pres">
      <dgm:prSet presAssocID="{EA530595-53FD-4A32-B30D-DBD56AE3777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A7F19-E588-435D-AD6A-81FC5629A75B}" type="pres">
      <dgm:prSet presAssocID="{4AF1BB04-84F2-43BE-9A75-5F359FA0C13E}" presName="sibTrans" presStyleCnt="0"/>
      <dgm:spPr/>
    </dgm:pt>
    <dgm:pt modelId="{182E6D84-3673-4E15-9CEC-CB5D09B1A513}" type="pres">
      <dgm:prSet presAssocID="{93ED5F80-4E9C-42A0-9CCE-76B62B4ED8F9}" presName="textNode" presStyleLbl="node1" presStyleIdx="2" presStyleCnt="3" custLinFactNeighborX="10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CAABF8-F145-4B1E-B512-59C927D0916E}" srcId="{56F76BEB-C82D-42F2-B1D0-8CB8BB96196F}" destId="{93ED5F80-4E9C-42A0-9CCE-76B62B4ED8F9}" srcOrd="2" destOrd="0" parTransId="{26B7BF44-2F7C-4B3C-8AD7-24549135F1C7}" sibTransId="{6D9540DB-53FC-484E-A30A-CB5CD270F3FB}"/>
    <dgm:cxn modelId="{66100A70-224A-4557-8592-7217E35E4695}" type="presOf" srcId="{EA530595-53FD-4A32-B30D-DBD56AE37776}" destId="{542DC829-21E1-4875-96F0-C1B654439F32}" srcOrd="0" destOrd="0" presId="urn:microsoft.com/office/officeart/2005/8/layout/hProcess9"/>
    <dgm:cxn modelId="{0EDF16F0-5124-4DEC-A93B-D3908FF0940E}" srcId="{56F76BEB-C82D-42F2-B1D0-8CB8BB96196F}" destId="{EA530595-53FD-4A32-B30D-DBD56AE37776}" srcOrd="1" destOrd="0" parTransId="{01B1802A-8800-4BC4-9DF3-DFC1212FE61B}" sibTransId="{4AF1BB04-84F2-43BE-9A75-5F359FA0C13E}"/>
    <dgm:cxn modelId="{D39F3AAE-636E-43DC-AA17-CEA63674C82F}" type="presOf" srcId="{56F76BEB-C82D-42F2-B1D0-8CB8BB96196F}" destId="{8D8B908C-AE08-4CDC-93C1-1D944AB40556}" srcOrd="0" destOrd="0" presId="urn:microsoft.com/office/officeart/2005/8/layout/hProcess9"/>
    <dgm:cxn modelId="{48FFADCA-CA7F-44DD-8E33-8559D5EB0AA9}" type="presOf" srcId="{93ED5F80-4E9C-42A0-9CCE-76B62B4ED8F9}" destId="{182E6D84-3673-4E15-9CEC-CB5D09B1A513}" srcOrd="0" destOrd="0" presId="urn:microsoft.com/office/officeart/2005/8/layout/hProcess9"/>
    <dgm:cxn modelId="{D697EE01-D8C3-4C68-80ED-BA430F0BA391}" srcId="{56F76BEB-C82D-42F2-B1D0-8CB8BB96196F}" destId="{CE769030-07DD-4350-965A-7FA17EED2FF5}" srcOrd="0" destOrd="0" parTransId="{165B1A85-15E6-4184-99F6-2FF4939D0A6F}" sibTransId="{FFA4C28D-79BE-487C-A28A-5C896993AE9F}"/>
    <dgm:cxn modelId="{5AC2969C-F46D-4542-96C4-D16A81654308}" type="presOf" srcId="{CE769030-07DD-4350-965A-7FA17EED2FF5}" destId="{782A2995-0660-4D83-A4AA-1BA13D7B1B3C}" srcOrd="0" destOrd="0" presId="urn:microsoft.com/office/officeart/2005/8/layout/hProcess9"/>
    <dgm:cxn modelId="{A998A94B-0018-4FBD-8132-36E470B8FE53}" type="presParOf" srcId="{8D8B908C-AE08-4CDC-93C1-1D944AB40556}" destId="{AEDE49ED-87BC-4FCD-84B8-AE9238A4A5A1}" srcOrd="0" destOrd="0" presId="urn:microsoft.com/office/officeart/2005/8/layout/hProcess9"/>
    <dgm:cxn modelId="{D7A9EE80-9739-4167-9CE9-3874620CEC7B}" type="presParOf" srcId="{8D8B908C-AE08-4CDC-93C1-1D944AB40556}" destId="{98E5637A-228F-4D61-BFE7-81F6AC4AF46F}" srcOrd="1" destOrd="0" presId="urn:microsoft.com/office/officeart/2005/8/layout/hProcess9"/>
    <dgm:cxn modelId="{9C405CE4-C4D6-41B3-8948-DA96AFF1CF4F}" type="presParOf" srcId="{98E5637A-228F-4D61-BFE7-81F6AC4AF46F}" destId="{782A2995-0660-4D83-A4AA-1BA13D7B1B3C}" srcOrd="0" destOrd="0" presId="urn:microsoft.com/office/officeart/2005/8/layout/hProcess9"/>
    <dgm:cxn modelId="{D5FB6BF9-3C7D-41A3-95B0-E5D0DA7EA7CE}" type="presParOf" srcId="{98E5637A-228F-4D61-BFE7-81F6AC4AF46F}" destId="{97B1C8B2-1007-4C64-BC6F-7F160005BF34}" srcOrd="1" destOrd="0" presId="urn:microsoft.com/office/officeart/2005/8/layout/hProcess9"/>
    <dgm:cxn modelId="{BF9DF17D-E281-485B-83D3-75745D48C518}" type="presParOf" srcId="{98E5637A-228F-4D61-BFE7-81F6AC4AF46F}" destId="{542DC829-21E1-4875-96F0-C1B654439F32}" srcOrd="2" destOrd="0" presId="urn:microsoft.com/office/officeart/2005/8/layout/hProcess9"/>
    <dgm:cxn modelId="{983819A3-1C07-4C93-83EA-005DD4249998}" type="presParOf" srcId="{98E5637A-228F-4D61-BFE7-81F6AC4AF46F}" destId="{349A7F19-E588-435D-AD6A-81FC5629A75B}" srcOrd="3" destOrd="0" presId="urn:microsoft.com/office/officeart/2005/8/layout/hProcess9"/>
    <dgm:cxn modelId="{AB67E9AE-1701-425E-82B6-1E421492E4A9}" type="presParOf" srcId="{98E5637A-228F-4D61-BFE7-81F6AC4AF46F}" destId="{182E6D84-3673-4E15-9CEC-CB5D09B1A5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69422" y="0"/>
          <a:ext cx="7586792" cy="1549400"/>
        </a:xfrm>
        <a:prstGeom prst="rightArrow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179558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</a:t>
          </a:r>
          <a:endParaRPr lang="en-US" sz="1600" kern="1200" dirty="0"/>
        </a:p>
      </dsp:txBody>
      <dsp:txXfrm>
        <a:off x="209812" y="495074"/>
        <a:ext cx="2617183" cy="559252"/>
      </dsp:txXfrm>
    </dsp:sp>
    <dsp:sp modelId="{542DC829-21E1-4875-96F0-C1B654439F32}">
      <dsp:nvSpPr>
        <dsp:cNvPr id="0" name=""/>
        <dsp:cNvSpPr/>
      </dsp:nvSpPr>
      <dsp:spPr>
        <a:xfrm>
          <a:off x="3123973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environment construction</a:t>
          </a:r>
          <a:endParaRPr lang="en-US" sz="1600" kern="1200" dirty="0"/>
        </a:p>
      </dsp:txBody>
      <dsp:txXfrm>
        <a:off x="3154227" y="495074"/>
        <a:ext cx="2617183" cy="559252"/>
      </dsp:txXfrm>
    </dsp:sp>
    <dsp:sp modelId="{182E6D84-3673-4E15-9CEC-CB5D09B1A513}">
      <dsp:nvSpPr>
        <dsp:cNvPr id="0" name=""/>
        <dsp:cNvSpPr/>
      </dsp:nvSpPr>
      <dsp:spPr>
        <a:xfrm>
          <a:off x="6068387" y="464820"/>
          <a:ext cx="2677691" cy="6197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Verification/Failure analysis</a:t>
          </a:r>
          <a:endParaRPr lang="en-US" sz="1600" kern="1200" dirty="0"/>
        </a:p>
      </dsp:txBody>
      <dsp:txXfrm>
        <a:off x="6098641" y="495074"/>
        <a:ext cx="2617183" cy="55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45794" y="0"/>
          <a:ext cx="7319010" cy="1371600"/>
        </a:xfrm>
        <a:prstGeom prst="rightArrow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9249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Communication Ability</a:t>
          </a:r>
          <a:endParaRPr lang="en-US" sz="2000" kern="1200" dirty="0"/>
        </a:p>
      </dsp:txBody>
      <dsp:txXfrm>
        <a:off x="36031" y="438262"/>
        <a:ext cx="2717972" cy="495076"/>
      </dsp:txXfrm>
    </dsp:sp>
    <dsp:sp modelId="{542DC829-21E1-4875-96F0-C1B654439F32}">
      <dsp:nvSpPr>
        <dsp:cNvPr id="0" name=""/>
        <dsp:cNvSpPr/>
      </dsp:nvSpPr>
      <dsp:spPr>
        <a:xfrm>
          <a:off x="2919531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Management Ability</a:t>
          </a:r>
          <a:endParaRPr lang="en-US" sz="2000" kern="1200" dirty="0"/>
        </a:p>
      </dsp:txBody>
      <dsp:txXfrm>
        <a:off x="2946313" y="438262"/>
        <a:ext cx="2717972" cy="495076"/>
      </dsp:txXfrm>
    </dsp:sp>
    <dsp:sp modelId="{182E6D84-3673-4E15-9CEC-CB5D09B1A513}">
      <dsp:nvSpPr>
        <dsp:cNvPr id="0" name=""/>
        <dsp:cNvSpPr/>
      </dsp:nvSpPr>
      <dsp:spPr>
        <a:xfrm>
          <a:off x="5829813" y="411480"/>
          <a:ext cx="2771536" cy="54864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English Skill</a:t>
          </a:r>
          <a:endParaRPr lang="en-US" sz="2000" kern="1200" dirty="0"/>
        </a:p>
      </dsp:txBody>
      <dsp:txXfrm>
        <a:off x="5856595" y="438262"/>
        <a:ext cx="2717972" cy="495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49ED-87BC-4FCD-84B8-AE9238A4A5A1}">
      <dsp:nvSpPr>
        <dsp:cNvPr id="0" name=""/>
        <dsp:cNvSpPr/>
      </dsp:nvSpPr>
      <dsp:spPr>
        <a:xfrm>
          <a:off x="646634" y="0"/>
          <a:ext cx="7328520" cy="1422400"/>
        </a:xfrm>
        <a:prstGeom prst="rightArrow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</dsp:sp>
    <dsp:sp modelId="{782A2995-0660-4D83-A4AA-1BA13D7B1B3C}">
      <dsp:nvSpPr>
        <dsp:cNvPr id="0" name=""/>
        <dsp:cNvSpPr/>
      </dsp:nvSpPr>
      <dsp:spPr>
        <a:xfrm>
          <a:off x="0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SoC</a:t>
          </a:r>
          <a:r>
            <a:rPr lang="en-US" sz="1600" kern="1200" baseline="0" dirty="0" smtClean="0"/>
            <a:t> architecture</a:t>
          </a:r>
          <a:endParaRPr lang="en-US" sz="1600" kern="1200" dirty="0"/>
        </a:p>
      </dsp:txBody>
      <dsp:txXfrm>
        <a:off x="27774" y="454494"/>
        <a:ext cx="2530988" cy="513412"/>
      </dsp:txXfrm>
    </dsp:sp>
    <dsp:sp modelId="{542DC829-21E1-4875-96F0-C1B654439F32}">
      <dsp:nvSpPr>
        <dsp:cNvPr id="0" name=""/>
        <dsp:cNvSpPr/>
      </dsp:nvSpPr>
      <dsp:spPr>
        <a:xfrm>
          <a:off x="3017626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Operating system</a:t>
          </a:r>
          <a:endParaRPr lang="en-US" sz="1600" kern="1200" dirty="0"/>
        </a:p>
      </dsp:txBody>
      <dsp:txXfrm>
        <a:off x="3045400" y="454494"/>
        <a:ext cx="2530988" cy="513412"/>
      </dsp:txXfrm>
    </dsp:sp>
    <dsp:sp modelId="{182E6D84-3673-4E15-9CEC-CB5D09B1A513}">
      <dsp:nvSpPr>
        <dsp:cNvPr id="0" name=""/>
        <dsp:cNvSpPr/>
      </dsp:nvSpPr>
      <dsp:spPr>
        <a:xfrm>
          <a:off x="6035252" y="426720"/>
          <a:ext cx="2586536" cy="56896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r>
            <a:rPr lang="en-US" sz="1600" kern="1200" baseline="0" dirty="0" smtClean="0"/>
            <a:t> process</a:t>
          </a:r>
          <a:endParaRPr lang="en-US" sz="1600" kern="1200" dirty="0"/>
        </a:p>
      </dsp:txBody>
      <dsp:txXfrm>
        <a:off x="6063026" y="454494"/>
        <a:ext cx="2530988" cy="51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12/3/2018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	: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r>
              <a:rPr lang="en-US" dirty="0"/>
              <a:t>	</a:t>
            </a:r>
            <a:r>
              <a:rPr lang="en-US" dirty="0" smtClean="0"/>
              <a:t>(1778)</a:t>
            </a:r>
          </a:p>
          <a:p>
            <a:r>
              <a:rPr lang="en-US" dirty="0" smtClean="0"/>
              <a:t>Mentee	: Son </a:t>
            </a:r>
            <a:r>
              <a:rPr lang="en-US" dirty="0" err="1" smtClean="0"/>
              <a:t>vU</a:t>
            </a:r>
            <a:r>
              <a:rPr lang="en-US" dirty="0" smtClean="0"/>
              <a:t>		(2147)</a:t>
            </a:r>
            <a:endParaRPr lang="en-US" dirty="0"/>
          </a:p>
          <a:p>
            <a:r>
              <a:rPr lang="en-US" dirty="0" smtClean="0"/>
              <a:t>Middleware </a:t>
            </a:r>
            <a:r>
              <a:rPr lang="en-US" dirty="0" smtClean="0"/>
              <a:t>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	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3907"/>
              </p:ext>
            </p:extLst>
          </p:nvPr>
        </p:nvGraphicFramePr>
        <p:xfrm>
          <a:off x="152400" y="1600200"/>
          <a:ext cx="11862095" cy="276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70"/>
                <a:gridCol w="2211168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 skills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Be not able to create test </a:t>
                      </a:r>
                      <a:r>
                        <a:rPr lang="en-US" sz="1600" baseline="0" dirty="0" smtClean="0"/>
                        <a:t>case well.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Getting a little experience of creating test case.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Refer to existing source code</a:t>
                      </a:r>
                      <a:r>
                        <a:rPr lang="en-US" sz="1600" baseline="0" dirty="0" smtClean="0"/>
                        <a:t> and test report,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Provide tutorial </a:t>
                      </a:r>
                      <a:r>
                        <a:rPr lang="en-US" sz="1600" baseline="0" dirty="0" smtClean="0"/>
                        <a:t>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Check output and give feedback</a:t>
                      </a:r>
                      <a:r>
                        <a:rPr lang="en-US" sz="1600" baseline="0" dirty="0" smtClean="0"/>
                        <a:t> to improvement.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53282"/>
              </p:ext>
            </p:extLst>
          </p:nvPr>
        </p:nvGraphicFramePr>
        <p:xfrm>
          <a:off x="152400" y="1600201"/>
          <a:ext cx="11862095" cy="331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70"/>
                <a:gridCol w="2211168"/>
              </a:tblGrid>
              <a:tr h="37179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7158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Needing more time to analyze the failure.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</a:t>
                      </a:r>
                      <a:r>
                        <a:rPr lang="en-US" sz="1600" baseline="0" dirty="0" smtClean="0"/>
                        <a:t>cause.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analyze procedure </a:t>
                      </a:r>
                      <a:r>
                        <a:rPr lang="en-US" sz="1600" baseline="0" dirty="0" smtClean="0"/>
                        <a:t>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source code </a:t>
                      </a:r>
                      <a:r>
                        <a:rPr lang="en-US" sz="1600" baseline="0" dirty="0" smtClean="0"/>
                        <a:t>to locate the issue’s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Review result and feedback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 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59451"/>
              </p:ext>
            </p:extLst>
          </p:nvPr>
        </p:nvGraphicFramePr>
        <p:xfrm>
          <a:off x="152400" y="1600200"/>
          <a:ext cx="11862095" cy="276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19"/>
                <a:gridCol w="2587769"/>
                <a:gridCol w="2587769"/>
                <a:gridCol w="2587770"/>
                <a:gridCol w="2211168"/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Mentee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Mentor</a:t>
                      </a:r>
                      <a:endParaRPr lang="en-US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3495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Development 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Be able to port DDK but there were some bugs remaining.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/>
                        <a:t>Get </a:t>
                      </a:r>
                      <a:r>
                        <a:rPr lang="en-US" sz="1600" baseline="0" dirty="0" smtClean="0"/>
                        <a:t>no </a:t>
                      </a:r>
                      <a:r>
                        <a:rPr lang="en-US" sz="1600" baseline="0" dirty="0" smtClean="0"/>
                        <a:t>enough experience to understand all patch files 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Investigate depend on existing document</a:t>
                      </a:r>
                      <a:r>
                        <a:rPr lang="en-US" sz="1600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project which is applied development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Share experience </a:t>
                      </a:r>
                      <a:r>
                        <a:rPr lang="en-US" sz="1600" baseline="0" dirty="0" smtClean="0"/>
                        <a:t>with mentee.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Give mentee guidance </a:t>
                      </a:r>
                      <a:r>
                        <a:rPr lang="en-US" sz="1600" baseline="0" dirty="0" smtClean="0"/>
                        <a:t>for development process.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Mentor mentee activities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687025" y="4962643"/>
            <a:ext cx="609600" cy="1143000"/>
            <a:chOff x="4267200" y="1447800"/>
            <a:chExt cx="609600" cy="1143000"/>
          </a:xfrm>
        </p:grpSpPr>
        <p:sp>
          <p:nvSpPr>
            <p:cNvPr id="50" name="Isosceles Triangle 49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87025" y="752547"/>
            <a:ext cx="609600" cy="1143000"/>
            <a:chOff x="4267200" y="1447800"/>
            <a:chExt cx="609600" cy="1143000"/>
          </a:xfrm>
        </p:grpSpPr>
        <p:sp>
          <p:nvSpPr>
            <p:cNvPr id="55" name="Isosceles Triangle 54"/>
            <p:cNvSpPr/>
            <p:nvPr/>
          </p:nvSpPr>
          <p:spPr>
            <a:xfrm>
              <a:off x="4267200" y="1905000"/>
              <a:ext cx="609600" cy="6858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267200" y="1447800"/>
              <a:ext cx="6096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927100" y="2511601"/>
            <a:ext cx="3352800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Provide</a:t>
            </a:r>
            <a:r>
              <a:rPr lang="fr-FR" dirty="0"/>
              <a:t> document, </a:t>
            </a:r>
            <a:r>
              <a:rPr lang="fr-FR" dirty="0" err="1"/>
              <a:t>sample</a:t>
            </a:r>
            <a:r>
              <a:rPr lang="fr-FR" dirty="0"/>
              <a:t> code, guideline, </a:t>
            </a:r>
            <a:r>
              <a:rPr lang="fr-FR" dirty="0" err="1"/>
              <a:t>hint</a:t>
            </a:r>
            <a:r>
              <a:rPr lang="fr-FR" dirty="0"/>
              <a:t> direction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5457777" y="2505812"/>
            <a:ext cx="1976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Check, Review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8305800" y="2505812"/>
            <a:ext cx="2783315" cy="90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Feedback, support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927100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Practice, do task</a:t>
            </a:r>
          </a:p>
          <a:p>
            <a:pPr algn="ctr"/>
            <a:r>
              <a:rPr lang="en-US" dirty="0" smtClean="0"/>
              <a:t>Self - investigate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621130" y="4095624"/>
            <a:ext cx="1976315" cy="9053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output</a:t>
            </a:r>
          </a:p>
          <a:p>
            <a:pPr algn="ctr"/>
            <a:r>
              <a:rPr lang="en-US" dirty="0" smtClean="0"/>
              <a:t>Make report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772400" y="4021377"/>
            <a:ext cx="3424300" cy="11484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633046" y="3657600"/>
            <a:ext cx="11406554" cy="2286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494205" y="74874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Mentor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606320" y="54198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Mentee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603500" y="1752600"/>
            <a:ext cx="40835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289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91825" y="2057400"/>
            <a:ext cx="0" cy="30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296626" y="1752600"/>
            <a:ext cx="26855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956800" y="1752600"/>
            <a:ext cx="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828800" y="5169832"/>
            <a:ext cx="8305800" cy="773768"/>
            <a:chOff x="1828800" y="5169832"/>
            <a:chExt cx="8305800" cy="773768"/>
          </a:xfrm>
        </p:grpSpPr>
        <p:cxnSp>
          <p:nvCxnSpPr>
            <p:cNvPr id="79" name="Straight Connector 78"/>
            <p:cNvCxnSpPr/>
            <p:nvPr/>
          </p:nvCxnSpPr>
          <p:spPr>
            <a:xfrm flipH="1">
              <a:off x="1828800" y="5943600"/>
              <a:ext cx="4822250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96626" y="5943600"/>
              <a:ext cx="2837974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828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4958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10134600" y="5169832"/>
              <a:ext cx="0" cy="7737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>
            <a:stCxn id="57" idx="1"/>
          </p:cNvCxnSpPr>
          <p:nvPr/>
        </p:nvCxnSpPr>
        <p:spPr>
          <a:xfrm rot="10800000" flipV="1">
            <a:off x="304800" y="2964250"/>
            <a:ext cx="622301" cy="160774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0145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971800" y="45719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876800" y="3048000"/>
            <a:ext cx="0" cy="97337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76800" y="307339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620000" y="3053149"/>
            <a:ext cx="533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59" idx="3"/>
          </p:cNvCxnSpPr>
          <p:nvPr/>
        </p:nvCxnSpPr>
        <p:spPr>
          <a:xfrm>
            <a:off x="11089115" y="2958462"/>
            <a:ext cx="645685" cy="1613537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11277600" y="4571999"/>
            <a:ext cx="457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64" idx="1"/>
            <a:endCxn id="58" idx="2"/>
          </p:cNvCxnSpPr>
          <p:nvPr/>
        </p:nvCxnSpPr>
        <p:spPr>
          <a:xfrm rot="10800000">
            <a:off x="6445936" y="3411113"/>
            <a:ext cx="1326465" cy="1184493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7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07652"/>
              </p:ext>
            </p:extLst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6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5617257" y="1824660"/>
            <a:ext cx="244997" cy="1861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1764473"/>
            <a:ext cx="2133601" cy="581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 supporting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3809999" y="1764474"/>
            <a:ext cx="7350227" cy="5818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test without supporting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249373" y="2922341"/>
            <a:ext cx="2700051" cy="537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951212" y="2922340"/>
            <a:ext cx="3366772" cy="536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for Gen3 with supporting on hard cases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8317984" y="2922341"/>
            <a:ext cx="2840453" cy="536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up environment without supporting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211241" y="3965173"/>
            <a:ext cx="2739972" cy="683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root cause and failure with supporting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4918146" y="3965173"/>
            <a:ext cx="2269487" cy="68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with </a:t>
            </a:r>
            <a:r>
              <a:rPr lang="en-US" sz="1400" dirty="0" smtClean="0"/>
              <a:t>supporting on hard cases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28897" y="3965173"/>
            <a:ext cx="4031328" cy="68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Determine </a:t>
            </a:r>
            <a:r>
              <a:rPr lang="en-US" sz="1400" dirty="0"/>
              <a:t>root cause and failure </a:t>
            </a:r>
            <a:r>
              <a:rPr lang="en-US" sz="1400" dirty="0" smtClean="0"/>
              <a:t>without </a:t>
            </a:r>
            <a:r>
              <a:rPr lang="en-US" sz="1400" dirty="0"/>
              <a:t>supporting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9000000" cy="443198"/>
          </a:xfrm>
        </p:spPr>
        <p:txBody>
          <a:bodyPr/>
          <a:lstStyle/>
          <a:p>
            <a:r>
              <a:rPr lang="en-US" dirty="0" smtClean="0"/>
              <a:t>Training plan 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04408" y="5346660"/>
          <a:ext cx="9931368" cy="670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  <a:gridCol w="413807"/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</a:t>
                      </a:r>
                      <a:endParaRPr lang="en-US" sz="16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1"/>
            <a:ext cx="0" cy="361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 bwMode="auto">
          <a:xfrm>
            <a:off x="9990600" y="1035655"/>
            <a:ext cx="152400" cy="228600"/>
          </a:xfrm>
          <a:prstGeom prst="triangl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1140" y="89512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02571" y="63815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7068" y="16764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-11963" y="2467837"/>
            <a:ext cx="14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-17068" y="3352800"/>
            <a:ext cx="140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-40445" y="4114800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-16933" y="4843046"/>
            <a:ext cx="163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717761" y="1750499"/>
            <a:ext cx="27000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Understand Linux, INTEGRITY, </a:t>
            </a:r>
            <a:r>
              <a:rPr lang="en-US" sz="1400" dirty="0" err="1" smtClean="0"/>
              <a:t>Yocto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417812" y="1752601"/>
            <a:ext cx="685978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Port to some processes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667000" y="2553387"/>
            <a:ext cx="3093000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development process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60000" y="2554543"/>
            <a:ext cx="3200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some task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15973" y="4048358"/>
            <a:ext cx="4605151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Cooperate with other members to do daily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321124" y="404951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plan to keep on schedule of all tasks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17761" y="4747387"/>
            <a:ext cx="5521239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 - practice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239000" y="4748543"/>
            <a:ext cx="40385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TOEIC 850+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712497" y="3288438"/>
            <a:ext cx="4608627" cy="4583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Review previous report to improve </a:t>
            </a:r>
            <a:r>
              <a:rPr lang="en-US" sz="1400" dirty="0" smtClean="0"/>
              <a:t>report skill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321124" y="3289594"/>
            <a:ext cx="4952998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Make plan to keep on schedule of all tasks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8947700" y="2554543"/>
            <a:ext cx="2326422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development process in all task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495575" y="1400396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058400" y="1433798"/>
            <a:ext cx="0" cy="38527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288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28800"/>
            <a:ext cx="9000000" cy="3453253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69802955"/>
              </p:ext>
            </p:extLst>
          </p:nvPr>
        </p:nvGraphicFramePr>
        <p:xfrm>
          <a:off x="2155589" y="1600200"/>
          <a:ext cx="8925638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70139064"/>
              </p:ext>
            </p:extLst>
          </p:nvPr>
        </p:nvGraphicFramePr>
        <p:xfrm>
          <a:off x="2380775" y="4660900"/>
          <a:ext cx="861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Pentagon 13"/>
          <p:cNvSpPr/>
          <p:nvPr/>
        </p:nvSpPr>
        <p:spPr>
          <a:xfrm>
            <a:off x="381000" y="1914754"/>
            <a:ext cx="1981200" cy="104297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Skills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399574" y="3388148"/>
            <a:ext cx="1981200" cy="1143000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knowledge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424973" y="4811924"/>
            <a:ext cx="1981200" cy="11430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Skills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SUPPORT BY NOVEMBER, 2019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57801989"/>
              </p:ext>
            </p:extLst>
          </p:nvPr>
        </p:nvGraphicFramePr>
        <p:xfrm>
          <a:off x="2380774" y="3200400"/>
          <a:ext cx="8621789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(2/3)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13209"/>
            <a:ext cx="8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</a:t>
            </a:r>
            <a:r>
              <a:rPr lang="en-US" dirty="0">
                <a:solidFill>
                  <a:schemeClr val="tx2"/>
                </a:solidFill>
              </a:rPr>
              <a:t>SUPPORT BY NOVEMBER, 2019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0003"/>
              </p:ext>
            </p:extLst>
          </p:nvPr>
        </p:nvGraphicFramePr>
        <p:xfrm>
          <a:off x="1080000" y="1676400"/>
          <a:ext cx="10578600" cy="407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800"/>
                <a:gridCol w="6324600"/>
                <a:gridCol w="1219200"/>
              </a:tblGrid>
              <a:tr h="479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Be</a:t>
                      </a:r>
                      <a:r>
                        <a:rPr lang="en-US" baseline="0" dirty="0" smtClean="0"/>
                        <a:t> able to create performance test specification.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Round up the result of the tests and make a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Set up environment for Gen3 to run test on multiple OS.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Get knowledge of the development environment (GHS Compiler) and conduct tests and evaluations.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</a:p>
                  </a:txBody>
                  <a:tcPr/>
                </a:tc>
              </a:tr>
              <a:tr h="11994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Be able to determine root cause of failure and take countermeasures against similar problems.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Prevent</a:t>
                      </a:r>
                      <a:r>
                        <a:rPr lang="en-US" baseline="0" dirty="0" smtClean="0"/>
                        <a:t> the root cause from occur again in the future.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 (3/3)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914400"/>
            <a:ext cx="8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ENGINEERING LEVEL 2 – TESTING WITHOUT </a:t>
            </a:r>
            <a:r>
              <a:rPr lang="en-US" dirty="0">
                <a:solidFill>
                  <a:schemeClr val="tx2"/>
                </a:solidFill>
              </a:rPr>
              <a:t>SUPPORT BY NOVEMBER, 2019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89452"/>
              </p:ext>
            </p:extLst>
          </p:nvPr>
        </p:nvGraphicFramePr>
        <p:xfrm>
          <a:off x="1080000" y="1661408"/>
          <a:ext cx="10502400" cy="374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6346460"/>
                <a:gridCol w="114300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Understand Gen3</a:t>
                      </a:r>
                      <a:r>
                        <a:rPr lang="en-US" baseline="0" dirty="0" smtClean="0"/>
                        <a:t> hardware manual well and apply to project if necessary.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Get</a:t>
                      </a:r>
                      <a:r>
                        <a:rPr lang="en-US" baseline="0" dirty="0" smtClean="0"/>
                        <a:t> ability of understanding Linux, INTEGRITY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to help porting process.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Apply development process into every task.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Maybe report work status with teammate</a:t>
                      </a:r>
                      <a:r>
                        <a:rPr lang="en-US" baseline="0" dirty="0" smtClean="0"/>
                        <a:t> and discuss well with other team.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Keep on schedule and raise alarm if necessary.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acivities</a:t>
            </a:r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8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1066800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17709"/>
              </p:ext>
            </p:extLst>
          </p:nvPr>
        </p:nvGraphicFramePr>
        <p:xfrm>
          <a:off x="1080000" y="1723800"/>
          <a:ext cx="10350001" cy="3841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19"/>
                <a:gridCol w="6161581"/>
                <a:gridCol w="1219201"/>
              </a:tblGrid>
              <a:tr h="6581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84474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able to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run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test cases</a:t>
                      </a:r>
                      <a:r>
                        <a:rPr lang="en-US" baseline="0" dirty="0" smtClean="0"/>
                        <a:t> from release workspace.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2</a:t>
                      </a:r>
                      <a:endParaRPr lang="en-US" baseline="0" dirty="0" smtClean="0"/>
                    </a:p>
                  </a:txBody>
                  <a:tcPr/>
                </a:tc>
              </a:tr>
              <a:tr h="11497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 Be able to set up environment according to guideline and </a:t>
                      </a:r>
                      <a:r>
                        <a:rPr lang="en-US" baseline="0" dirty="0" smtClean="0"/>
                        <a:t>without supporting </a:t>
                      </a:r>
                      <a:r>
                        <a:rPr lang="en-US" baseline="0" dirty="0" smtClean="0"/>
                        <a:t>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endParaRPr lang="en-US" baseline="0" dirty="0" smtClean="0"/>
                    </a:p>
                  </a:txBody>
                  <a:tcPr/>
                </a:tc>
              </a:tr>
              <a:tr h="10337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Be Responsible for determine and fix simple failure problem</a:t>
                      </a:r>
                      <a:r>
                        <a:rPr lang="en-US" baseline="0" dirty="0" smtClean="0"/>
                        <a:t> from testing ,build environment, working on source file 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but need support from mentor to difficult issues.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1065907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33130"/>
              </p:ext>
            </p:extLst>
          </p:nvPr>
        </p:nvGraphicFramePr>
        <p:xfrm>
          <a:off x="1080000" y="1691148"/>
          <a:ext cx="10543040" cy="385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40"/>
                <a:gridCol w="6234700"/>
                <a:gridCol w="1295400"/>
              </a:tblGrid>
              <a:tr h="512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Lack of knowledge about Gen3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board architecture</a:t>
                      </a:r>
                      <a:r>
                        <a:rPr lang="en-US" baseline="0" dirty="0" smtClean="0"/>
                        <a:t> and graphics part in working.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 Get basic knowledge about Windows/Linux 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 Understand development process </a:t>
                      </a:r>
                      <a:r>
                        <a:rPr lang="en-US" dirty="0" smtClean="0"/>
                        <a:t>and get ability</a:t>
                      </a:r>
                      <a:r>
                        <a:rPr lang="en-US" baseline="0" dirty="0" smtClean="0"/>
                        <a:t> to port some DDK version.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89642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baseline="0" dirty="0" smtClean="0"/>
                        <a:t>Be </a:t>
                      </a:r>
                      <a:r>
                        <a:rPr lang="en-US" baseline="0" dirty="0" smtClean="0"/>
                        <a:t>able to</a:t>
                      </a:r>
                      <a:r>
                        <a:rPr lang="en-US" dirty="0" smtClean="0"/>
                        <a:t> report work status with </a:t>
                      </a:r>
                      <a:r>
                        <a:rPr lang="en-US" dirty="0" smtClean="0"/>
                        <a:t>teammate</a:t>
                      </a:r>
                      <a:r>
                        <a:rPr lang="en-US" baseline="0" dirty="0" smtClean="0"/>
                        <a:t> and discuss to other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52898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 </a:t>
                      </a:r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ability to estimate the duration appropriately.</a:t>
                      </a:r>
                      <a:endParaRPr lang="en-US" baseline="0" dirty="0" smtClean="0"/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 Make a plan for simple tasks.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11945</TotalTime>
  <Words>1030</Words>
  <Application>Microsoft Office PowerPoint</Application>
  <PresentationFormat>Widescreen</PresentationFormat>
  <Paragraphs>306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Symbol</vt:lpstr>
      <vt:lpstr>Wingdings</vt:lpstr>
      <vt:lpstr>RVC_RSS2_OMX_OpenCL_CMS_WR_45</vt:lpstr>
      <vt:lpstr>PowerPoint Presentation</vt:lpstr>
      <vt:lpstr>Agenda</vt:lpstr>
      <vt:lpstr>Agenda</vt:lpstr>
      <vt:lpstr>Training target (1/3)</vt:lpstr>
      <vt:lpstr>Training target (2/3)</vt:lpstr>
      <vt:lpstr>Training target (3/3)</vt:lpstr>
      <vt:lpstr>Agenda</vt:lpstr>
      <vt:lpstr>Current status &amp; ability (1/2)</vt:lpstr>
      <vt:lpstr>Current status &amp; ability (2/2)</vt:lpstr>
      <vt:lpstr>Agenda</vt:lpstr>
      <vt:lpstr>Analysis and solution (1/4)</vt:lpstr>
      <vt:lpstr>Analysis and solution (2/4)</vt:lpstr>
      <vt:lpstr>Analysis and solution (3/4)</vt:lpstr>
      <vt:lpstr>Agenda</vt:lpstr>
      <vt:lpstr>PowerPoint Presentation</vt:lpstr>
      <vt:lpstr>Agenda</vt:lpstr>
      <vt:lpstr>Training plan (1/2) </vt:lpstr>
      <vt:lpstr>Training plan (2/2) 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Son Quoc. Vu</cp:lastModifiedBy>
  <cp:revision>859</cp:revision>
  <dcterms:created xsi:type="dcterms:W3CDTF">2015-11-06T01:16:58Z</dcterms:created>
  <dcterms:modified xsi:type="dcterms:W3CDTF">2018-12-03T01:31:30Z</dcterms:modified>
</cp:coreProperties>
</file>