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2"/>
  </p:notesMasterIdLst>
  <p:sldIdLst>
    <p:sldId id="257" r:id="rId2"/>
    <p:sldId id="385" r:id="rId3"/>
    <p:sldId id="968" r:id="rId4"/>
    <p:sldId id="399" r:id="rId5"/>
    <p:sldId id="964" r:id="rId6"/>
    <p:sldId id="965" r:id="rId7"/>
    <p:sldId id="969" r:id="rId8"/>
    <p:sldId id="967" r:id="rId9"/>
    <p:sldId id="966" r:id="rId10"/>
    <p:sldId id="970" r:id="rId11"/>
    <p:sldId id="971" r:id="rId12"/>
    <p:sldId id="973" r:id="rId13"/>
    <p:sldId id="974" r:id="rId14"/>
    <p:sldId id="975" r:id="rId15"/>
    <p:sldId id="980" r:id="rId16"/>
    <p:sldId id="978" r:id="rId17"/>
    <p:sldId id="977" r:id="rId18"/>
    <p:sldId id="984" r:id="rId19"/>
    <p:sldId id="982" r:id="rId20"/>
    <p:sldId id="36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4381" autoAdjust="0"/>
  </p:normalViewPr>
  <p:slideViewPr>
    <p:cSldViewPr showGuides="1">
      <p:cViewPr varScale="1">
        <p:scale>
          <a:sx n="80" d="100"/>
          <a:sy n="80" d="100"/>
        </p:scale>
        <p:origin x="258" y="7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48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Mentor: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r>
              <a:rPr lang="en-US" dirty="0" smtClean="0"/>
              <a:t> 	</a:t>
            </a:r>
            <a:r>
              <a:rPr lang="en-US" smtClean="0"/>
              <a:t>(</a:t>
            </a:r>
            <a:r>
              <a:rPr lang="en-US" smtClean="0"/>
              <a:t>1763)</a:t>
            </a:r>
            <a:endParaRPr lang="en-US" dirty="0" smtClean="0"/>
          </a:p>
          <a:p>
            <a:r>
              <a:rPr lang="en-US" dirty="0" smtClean="0"/>
              <a:t>Mentee : Tuan </a:t>
            </a:r>
            <a:r>
              <a:rPr lang="en-US" dirty="0" err="1" smtClean="0"/>
              <a:t>vy</a:t>
            </a:r>
            <a:r>
              <a:rPr lang="en-US" dirty="0" smtClean="0"/>
              <a:t> 		(2176)</a:t>
            </a:r>
            <a:endParaRPr lang="en-US" dirty="0"/>
          </a:p>
          <a:p>
            <a:r>
              <a:rPr lang="en-US" dirty="0" smtClean="0"/>
              <a:t>Middleware 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 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</a:p>
          <a:p>
            <a:pPr lvl="1"/>
            <a:r>
              <a:rPr kumimoji="1" lang="en-US" altLang="ja-JP" sz="2000" cap="all" dirty="0" smtClean="0"/>
              <a:t>(INTERMEDIATE)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48037"/>
              </p:ext>
            </p:extLst>
          </p:nvPr>
        </p:nvGraphicFramePr>
        <p:xfrm>
          <a:off x="152400" y="1600200"/>
          <a:ext cx="11862094" cy="467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69"/>
                <a:gridCol w="2211168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 skills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Can not create test code, test report and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experience about test code, test report and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Refer to existing source code and test report,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Provide tutorial 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Check output and give feedback to improvement</a:t>
                      </a:r>
                    </a:p>
                  </a:txBody>
                  <a:tcPr/>
                </a:tc>
              </a:tr>
              <a:tr h="20662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not construct test environment without mentor’s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have experience in test environment construction,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related to OS , IDE, 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</a:t>
                      </a:r>
                      <a:r>
                        <a:rPr lang="en-US" sz="1600" baseline="0" dirty="0" err="1" smtClean="0"/>
                        <a:t>GreenHill</a:t>
                      </a:r>
                      <a:r>
                        <a:rPr lang="en-US" sz="1600" baseline="0" dirty="0" smtClean="0"/>
                        <a:t>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19912"/>
              </p:ext>
            </p:extLst>
          </p:nvPr>
        </p:nvGraphicFramePr>
        <p:xfrm>
          <a:off x="152400" y="1600200"/>
          <a:ext cx="11862094" cy="489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69"/>
                <a:gridCol w="2211168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Need support for locating root cause of complicated bug and fixing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cause, OS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analyze procedure 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source code to locate the issue’s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mentee’s understanding</a:t>
                      </a: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 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HW manual of Gen3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unclear point during HW manual investigation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3199"/>
              </p:ext>
            </p:extLst>
          </p:nvPr>
        </p:nvGraphicFramePr>
        <p:xfrm>
          <a:off x="152400" y="1600200"/>
          <a:ext cx="11862094" cy="378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69"/>
                <a:gridCol w="2211168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1751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clearly understand multi OS working (Integrity , Linux,..)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 experience working with Integrity.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Just have basic knowledge in this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and improve task by task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</a:t>
                      </a: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know how to apply RVC development proves in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Have no experience in applying development process to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depend on existed document.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project which is applied development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Share experience with mentee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Give mentee guidance for development process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813513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851079"/>
              </p:ext>
            </p:extLst>
          </p:nvPr>
        </p:nvGraphicFramePr>
        <p:xfrm>
          <a:off x="114337" y="1447800"/>
          <a:ext cx="11963399" cy="4708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538"/>
                <a:gridCol w="2683098"/>
                <a:gridCol w="2683098"/>
                <a:gridCol w="2601296"/>
                <a:gridCol w="2241369"/>
              </a:tblGrid>
              <a:tr h="425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Skill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Gap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Cause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Mentee’s Action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Mentor’s Action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</a:tr>
              <a:tr h="15244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 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Not clearly thinking before asking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 marL="112524" marR="112524"/>
                </a:tc>
              </a:tr>
              <a:tr h="11735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Plan is not good, sometimes can not follow the plan.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Do not have back-up plan.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Measuring workload is not proper.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plans of mentor or experienced engineers in team.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Share experience to make a good plan.</a:t>
                      </a:r>
                    </a:p>
                  </a:txBody>
                  <a:tcPr marL="112524" marR="112524"/>
                </a:tc>
              </a:tr>
              <a:tr h="15244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English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clearly understand foreign speaker.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Listening skill is not good.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Not be familiar with Japanese accent.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technical vocabulary.</a:t>
                      </a:r>
                    </a:p>
                    <a:p>
                      <a:endParaRPr kumimoji="1"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Try to use English to communicate as much as possible.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Read technical book or technical dictionary.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None</a:t>
                      </a:r>
                    </a:p>
                  </a:txBody>
                  <a:tcPr marL="112524" marR="112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>
                <a:solidFill>
                  <a:srgbClr val="FF0000"/>
                </a:solidFill>
              </a:rPr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1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Mentor mentee activities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7778" y="1410956"/>
            <a:ext cx="8106271" cy="371178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Training on project tasks</a:t>
            </a:r>
          </a:p>
          <a:p>
            <a:r>
              <a:rPr lang="en-US" sz="1800" dirty="0" smtClean="0"/>
              <a:t>Peer review</a:t>
            </a:r>
          </a:p>
          <a:p>
            <a:r>
              <a:rPr lang="en-US" sz="1800" dirty="0" smtClean="0"/>
              <a:t>Good advise</a:t>
            </a:r>
          </a:p>
          <a:p>
            <a:r>
              <a:rPr lang="en-US" sz="1800" dirty="0" smtClean="0"/>
              <a:t>Good task management, assignment</a:t>
            </a:r>
          </a:p>
          <a:p>
            <a:r>
              <a:rPr lang="en-US" sz="1800" dirty="0" smtClean="0"/>
              <a:t>Self conduct, no complain output</a:t>
            </a:r>
          </a:p>
          <a:p>
            <a:endParaRPr lang="en-US" sz="180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ja-JP" dirty="0"/>
          </a:p>
        </p:txBody>
      </p:sp>
      <p:grpSp>
        <p:nvGrpSpPr>
          <p:cNvPr id="10" name="Group 9"/>
          <p:cNvGrpSpPr/>
          <p:nvPr/>
        </p:nvGrpSpPr>
        <p:grpSpPr>
          <a:xfrm>
            <a:off x="6955397" y="3297374"/>
            <a:ext cx="421885" cy="555485"/>
            <a:chOff x="5867400" y="1289109"/>
            <a:chExt cx="386930" cy="599895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5867400" y="1555809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927515" y="1289109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" name="Right Arrow 12"/>
          <p:cNvSpPr/>
          <p:nvPr/>
        </p:nvSpPr>
        <p:spPr bwMode="auto">
          <a:xfrm flipH="1">
            <a:off x="7312405" y="3523034"/>
            <a:ext cx="527470" cy="31504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959180" y="2550818"/>
            <a:ext cx="386930" cy="599895"/>
            <a:chOff x="5867400" y="1289109"/>
            <a:chExt cx="386930" cy="599895"/>
          </a:xfrm>
        </p:grpSpPr>
        <p:sp>
          <p:nvSpPr>
            <p:cNvPr id="15" name="Isosceles Triangle 14"/>
            <p:cNvSpPr/>
            <p:nvPr/>
          </p:nvSpPr>
          <p:spPr bwMode="auto">
            <a:xfrm>
              <a:off x="5867400" y="1555809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927515" y="1289109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 flipH="1">
            <a:off x="7268472" y="2727792"/>
            <a:ext cx="527470" cy="157521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7307291" y="2885313"/>
            <a:ext cx="527470" cy="16111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Circular Arrow 18"/>
          <p:cNvSpPr/>
          <p:nvPr/>
        </p:nvSpPr>
        <p:spPr bwMode="auto">
          <a:xfrm>
            <a:off x="7204384" y="4065287"/>
            <a:ext cx="918263" cy="918263"/>
          </a:xfrm>
          <a:prstGeom prst="circularArrow">
            <a:avLst>
              <a:gd name="adj1" fmla="val 9247"/>
              <a:gd name="adj2" fmla="val 1142319"/>
              <a:gd name="adj3" fmla="val 9106548"/>
              <a:gd name="adj4" fmla="val 10831365"/>
              <a:gd name="adj5" fmla="val 855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52945" y="5094937"/>
            <a:ext cx="386930" cy="599895"/>
            <a:chOff x="5867400" y="1289109"/>
            <a:chExt cx="386930" cy="599895"/>
          </a:xfrm>
        </p:grpSpPr>
        <p:sp>
          <p:nvSpPr>
            <p:cNvPr id="21" name="Isosceles Triangle 20"/>
            <p:cNvSpPr/>
            <p:nvPr/>
          </p:nvSpPr>
          <p:spPr bwMode="auto">
            <a:xfrm>
              <a:off x="5867400" y="1555809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927515" y="1289109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55397" y="1678619"/>
            <a:ext cx="386930" cy="599895"/>
            <a:chOff x="5867400" y="1289109"/>
            <a:chExt cx="386930" cy="599895"/>
          </a:xfrm>
        </p:grpSpPr>
        <p:sp>
          <p:nvSpPr>
            <p:cNvPr id="24" name="Isosceles Triangle 23"/>
            <p:cNvSpPr/>
            <p:nvPr/>
          </p:nvSpPr>
          <p:spPr bwMode="auto">
            <a:xfrm>
              <a:off x="5867400" y="1555809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927515" y="1289109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 bwMode="auto">
          <a:xfrm flipH="1">
            <a:off x="7236743" y="1848629"/>
            <a:ext cx="527470" cy="31504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589109" y="759149"/>
            <a:ext cx="386930" cy="599894"/>
            <a:chOff x="8396153" y="271552"/>
            <a:chExt cx="386930" cy="599894"/>
          </a:xfrm>
        </p:grpSpPr>
        <p:sp>
          <p:nvSpPr>
            <p:cNvPr id="28" name="Oval 27"/>
            <p:cNvSpPr/>
            <p:nvPr/>
          </p:nvSpPr>
          <p:spPr bwMode="auto">
            <a:xfrm>
              <a:off x="8456268" y="271552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0800000">
              <a:off x="8396153" y="538251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996628" y="761831"/>
            <a:ext cx="386930" cy="599895"/>
            <a:chOff x="5867400" y="1289109"/>
            <a:chExt cx="386930" cy="599895"/>
          </a:xfrm>
        </p:grpSpPr>
        <p:sp>
          <p:nvSpPr>
            <p:cNvPr id="31" name="Isosceles Triangle 30"/>
            <p:cNvSpPr/>
            <p:nvPr/>
          </p:nvSpPr>
          <p:spPr bwMode="auto">
            <a:xfrm>
              <a:off x="5867400" y="1555809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927515" y="1289109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228056" y="1154112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Mentee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76040" y="115158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Mentor</a:t>
            </a:r>
            <a:endParaRPr lang="en-US" dirty="0"/>
          </a:p>
        </p:txBody>
      </p:sp>
      <p:sp>
        <p:nvSpPr>
          <p:cNvPr id="35" name="Circular Arrow 34"/>
          <p:cNvSpPr/>
          <p:nvPr/>
        </p:nvSpPr>
        <p:spPr bwMode="auto">
          <a:xfrm>
            <a:off x="7199639" y="4956715"/>
            <a:ext cx="918263" cy="918263"/>
          </a:xfrm>
          <a:prstGeom prst="circularArrow">
            <a:avLst>
              <a:gd name="adj1" fmla="val 9247"/>
              <a:gd name="adj2" fmla="val 1142319"/>
              <a:gd name="adj3" fmla="val 9106548"/>
              <a:gd name="adj4" fmla="val 10831365"/>
              <a:gd name="adj5" fmla="val 855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824328" y="1678618"/>
            <a:ext cx="386930" cy="599894"/>
            <a:chOff x="8396153" y="271552"/>
            <a:chExt cx="386930" cy="599894"/>
          </a:xfrm>
        </p:grpSpPr>
        <p:sp>
          <p:nvSpPr>
            <p:cNvPr id="37" name="Oval 36"/>
            <p:cNvSpPr/>
            <p:nvPr/>
          </p:nvSpPr>
          <p:spPr bwMode="auto">
            <a:xfrm>
              <a:off x="8456268" y="271552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 bwMode="auto">
            <a:xfrm rot="10800000">
              <a:off x="8396153" y="538251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844381" y="2517570"/>
            <a:ext cx="386930" cy="599894"/>
            <a:chOff x="8396153" y="271552"/>
            <a:chExt cx="386930" cy="599894"/>
          </a:xfrm>
        </p:grpSpPr>
        <p:sp>
          <p:nvSpPr>
            <p:cNvPr id="40" name="Oval 39"/>
            <p:cNvSpPr/>
            <p:nvPr/>
          </p:nvSpPr>
          <p:spPr bwMode="auto">
            <a:xfrm>
              <a:off x="8456268" y="271552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rot="10800000">
              <a:off x="8396153" y="538251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62336" y="3308615"/>
            <a:ext cx="386930" cy="599894"/>
            <a:chOff x="8396153" y="271552"/>
            <a:chExt cx="386930" cy="599894"/>
          </a:xfrm>
        </p:grpSpPr>
        <p:sp>
          <p:nvSpPr>
            <p:cNvPr id="43" name="Oval 42"/>
            <p:cNvSpPr/>
            <p:nvPr/>
          </p:nvSpPr>
          <p:spPr bwMode="auto">
            <a:xfrm>
              <a:off x="8456268" y="271552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0800000">
              <a:off x="8396153" y="538251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52945" y="4231660"/>
            <a:ext cx="386930" cy="599894"/>
            <a:chOff x="8396153" y="271552"/>
            <a:chExt cx="386930" cy="599894"/>
          </a:xfrm>
        </p:grpSpPr>
        <p:sp>
          <p:nvSpPr>
            <p:cNvPr id="46" name="Oval 45"/>
            <p:cNvSpPr/>
            <p:nvPr/>
          </p:nvSpPr>
          <p:spPr bwMode="auto">
            <a:xfrm>
              <a:off x="8456268" y="271552"/>
              <a:ext cx="266700" cy="2667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rot="10800000">
              <a:off x="8396153" y="538251"/>
              <a:ext cx="386930" cy="33319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1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7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509" y="507606"/>
            <a:ext cx="9122676" cy="720197"/>
          </a:xfrm>
        </p:spPr>
        <p:txBody>
          <a:bodyPr/>
          <a:lstStyle/>
          <a:p>
            <a:r>
              <a:rPr lang="en-US" cap="all" dirty="0" err="1" smtClean="0"/>
              <a:t>NExt</a:t>
            </a:r>
            <a:r>
              <a:rPr lang="en-US" cap="all" dirty="0" smtClean="0"/>
              <a:t> PLAN</a:t>
            </a:r>
            <a:br>
              <a:rPr lang="en-US" cap="all" dirty="0" smtClean="0"/>
            </a:br>
            <a:r>
              <a:rPr lang="en-US" sz="2000" cap="all" dirty="0" smtClean="0"/>
              <a:t>OVERVIEW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6418C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Page </a:t>
            </a:r>
            <a:fld id="{3FD030EF-7044-4946-962A-5D7D09BD1B34}" type="slidenum">
              <a:rPr kumimoji="0" lang="de-DE" sz="1050" b="1" i="0" u="none" strike="noStrike" kern="1200" cap="none" spc="0" normalizeH="0" baseline="0" noProof="0" smtClean="0">
                <a:ln>
                  <a:noFill/>
                </a:ln>
                <a:solidFill>
                  <a:srgbClr val="06418C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050" b="1" i="0" u="none" strike="noStrike" kern="1200" cap="none" spc="0" normalizeH="0" baseline="0" noProof="0" dirty="0">
              <a:ln>
                <a:noFill/>
              </a:ln>
              <a:solidFill>
                <a:srgbClr val="06418C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600" y="1667531"/>
            <a:ext cx="11109081" cy="3895070"/>
            <a:chOff x="828675" y="1188054"/>
            <a:chExt cx="10220325" cy="429834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28675" y="1188054"/>
              <a:ext cx="9525" cy="429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8675" y="5476875"/>
              <a:ext cx="102203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93200" y="11179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3C3C3B"/>
                </a:solidFill>
                <a:latin typeface="Arial"/>
              </a:rPr>
              <a:t>Nov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2018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97166" y="111699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3C3C3B"/>
                </a:solidFill>
                <a:latin typeface="Arial"/>
              </a:rPr>
              <a:t>Nov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2019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5040885" y="5471161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10720592" y="5459743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>
            <a:stCxn id="20" idx="0"/>
          </p:cNvCxnSpPr>
          <p:nvPr/>
        </p:nvCxnSpPr>
        <p:spPr>
          <a:xfrm flipV="1">
            <a:off x="5132325" y="1393991"/>
            <a:ext cx="0" cy="407717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" idx="0"/>
            <a:endCxn id="16" idx="2"/>
          </p:cNvCxnSpPr>
          <p:nvPr/>
        </p:nvCxnSpPr>
        <p:spPr>
          <a:xfrm flipH="1" flipV="1">
            <a:off x="10730566" y="1393991"/>
            <a:ext cx="81466" cy="406575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>
            <a:off x="5132327" y="2232094"/>
            <a:ext cx="5048603" cy="1893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5132326" y="3208574"/>
            <a:ext cx="5056574" cy="1768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5140339" y="3680060"/>
            <a:ext cx="5048573" cy="1776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5140339" y="4133259"/>
            <a:ext cx="5048574" cy="15612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23442" y="1682274"/>
            <a:ext cx="257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Testing skills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0443" y="2137607"/>
            <a:ext cx="297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environment construction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7317" y="2610503"/>
            <a:ext cx="272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Verification/Failure analysis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3442" y="3065836"/>
            <a:ext cx="178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Operating system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0443" y="3556635"/>
            <a:ext cx="257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Development process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25680" y="4040003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Management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3442" y="4526852"/>
            <a:ext cx="316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Communication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3442" y="496202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English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0294614" y="1667531"/>
            <a:ext cx="1035600" cy="318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srgbClr val="3C3C3B"/>
                </a:solidFill>
              </a:rPr>
              <a:t>Level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0294614" y="2165366"/>
            <a:ext cx="1035600" cy="318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srgbClr val="3C3C3B"/>
                </a:solidFill>
              </a:rPr>
              <a:t>Level 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294614" y="3125285"/>
            <a:ext cx="1035600" cy="318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srgbClr val="3C3C3B"/>
                </a:solidFill>
              </a:rPr>
              <a:t>Level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0294614" y="3609682"/>
            <a:ext cx="1035600" cy="318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srgbClr val="3C3C3B"/>
                </a:solidFill>
              </a:rPr>
              <a:t>Level 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0294614" y="4050009"/>
            <a:ext cx="1035600" cy="318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srgbClr val="3C3C3B"/>
                </a:solidFill>
              </a:rPr>
              <a:t>Level 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901208" y="2183913"/>
            <a:ext cx="1035600" cy="237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07133" y="1722404"/>
            <a:ext cx="1035600" cy="237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01208" y="2661210"/>
            <a:ext cx="1035600" cy="237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07133" y="3176349"/>
            <a:ext cx="1035600" cy="237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1.5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901208" y="3653646"/>
            <a:ext cx="1035600" cy="237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901208" y="4094278"/>
            <a:ext cx="1035600" cy="237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01208" y="4581300"/>
            <a:ext cx="1035600" cy="237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01208" y="5048118"/>
            <a:ext cx="1035600" cy="237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Flowchart: Connector 108"/>
          <p:cNvSpPr/>
          <p:nvPr/>
        </p:nvSpPr>
        <p:spPr>
          <a:xfrm>
            <a:off x="7808667" y="5459743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294615" y="2620790"/>
            <a:ext cx="1035600" cy="3282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294614" y="4516079"/>
            <a:ext cx="1035600" cy="318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294614" y="5016199"/>
            <a:ext cx="1035600" cy="318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</a:t>
            </a:r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5132324" y="4628046"/>
            <a:ext cx="5056574" cy="1768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5140339" y="5084867"/>
            <a:ext cx="5056574" cy="1768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5128313" y="2680517"/>
            <a:ext cx="5048603" cy="1893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5132324" y="1750436"/>
            <a:ext cx="5048603" cy="1893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1994392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One </a:t>
            </a:r>
            <a:r>
              <a:rPr lang="en-US" sz="3600" dirty="0" err="1" smtClean="0"/>
              <a:t>Renesas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7903" y="820378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80000" y="1788721"/>
            <a:ext cx="2341951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Skills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12781" y="1788721"/>
            <a:ext cx="233443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Skills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5846509" y="289600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9624091" y="2929297"/>
            <a:ext cx="911817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675" y="3614941"/>
            <a:ext cx="3498600" cy="939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-Test </a:t>
            </a:r>
            <a:r>
              <a:rPr lang="en-US" dirty="0"/>
              <a:t>environment </a:t>
            </a:r>
            <a:r>
              <a:rPr lang="en-US" dirty="0" smtClean="0"/>
              <a:t>construction</a:t>
            </a:r>
          </a:p>
          <a:p>
            <a:r>
              <a:rPr lang="en-US" dirty="0" smtClean="0"/>
              <a:t>-Verification/Failure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27811" y="3614941"/>
            <a:ext cx="350437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-Communication Ability</a:t>
            </a:r>
          </a:p>
          <a:p>
            <a:r>
              <a:rPr lang="en-US" dirty="0" smtClean="0"/>
              <a:t>-Management </a:t>
            </a:r>
            <a:r>
              <a:rPr lang="en-US" dirty="0"/>
              <a:t>Ability</a:t>
            </a:r>
          </a:p>
          <a:p>
            <a:r>
              <a:rPr lang="en-US" dirty="0" smtClean="0"/>
              <a:t>-English skill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68494" y="1722197"/>
            <a:ext cx="233443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Knowledge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1795065" y="2916715"/>
            <a:ext cx="911820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2781" y="3640037"/>
            <a:ext cx="348586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-</a:t>
            </a:r>
            <a:r>
              <a:rPr lang="en-US" dirty="0" err="1"/>
              <a:t>SoC</a:t>
            </a:r>
            <a:r>
              <a:rPr lang="en-US" dirty="0"/>
              <a:t> architecture</a:t>
            </a:r>
          </a:p>
          <a:p>
            <a:r>
              <a:rPr lang="en-US" dirty="0"/>
              <a:t>-Operating system</a:t>
            </a:r>
          </a:p>
          <a:p>
            <a:r>
              <a:rPr lang="en-US" dirty="0"/>
              <a:t>-Development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8954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83839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target(2/3)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5407"/>
              </p:ext>
            </p:extLst>
          </p:nvPr>
        </p:nvGraphicFramePr>
        <p:xfrm>
          <a:off x="1080000" y="1800000"/>
          <a:ext cx="10578600" cy="407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800"/>
                <a:gridCol w="7543800"/>
              </a:tblGrid>
              <a:tr h="479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baseline="0" smtClean="0"/>
                        <a:t>Can </a:t>
                      </a:r>
                      <a:r>
                        <a:rPr lang="en-US" baseline="0" dirty="0" smtClean="0"/>
                        <a:t>create performance test specification and PCL without support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baseline="0" dirty="0" smtClean="0"/>
                        <a:t>Round up the result of the tests and make a report</a:t>
                      </a:r>
                    </a:p>
                  </a:txBody>
                  <a:tcPr/>
                </a:tc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  Can setup environment for Gen3 to run test in multi OS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 Have knowledge of the development environment (GHS Compiler) and conduct tests and evaluations</a:t>
                      </a:r>
                    </a:p>
                  </a:txBody>
                  <a:tcPr/>
                </a:tc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determine root cause of failure and take countermeasures against similar problems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smtClean="0"/>
                        <a:t>Prevent</a:t>
                      </a:r>
                      <a:r>
                        <a:rPr lang="en-US" baseline="0" dirty="0" smtClean="0"/>
                        <a:t> the root cause from happening again in the future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3561" y="853789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63908"/>
              </p:ext>
            </p:extLst>
          </p:nvPr>
        </p:nvGraphicFramePr>
        <p:xfrm>
          <a:off x="1080000" y="1661408"/>
          <a:ext cx="10502400" cy="427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7489460"/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Understand Gen3</a:t>
                      </a:r>
                      <a:r>
                        <a:rPr lang="en-US" baseline="0" dirty="0" smtClean="0"/>
                        <a:t> hardware manual well and apply to project if necessary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-Can</a:t>
                      </a:r>
                      <a:r>
                        <a:rPr lang="en-US" baseline="0" dirty="0" smtClean="0"/>
                        <a:t> understand Linux, </a:t>
                      </a:r>
                      <a:r>
                        <a:rPr lang="en-US" baseline="0" dirty="0" err="1" smtClean="0"/>
                        <a:t>Intergrity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baseline="0" dirty="0" err="1" smtClean="0"/>
                        <a:t>Yocto</a:t>
                      </a:r>
                      <a:r>
                        <a:rPr lang="en-US" baseline="0" dirty="0" smtClean="0"/>
                        <a:t> architecture to help porting process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-Apply development process into every task</a:t>
                      </a:r>
                      <a:endParaRPr lang="en-US" dirty="0"/>
                    </a:p>
                  </a:txBody>
                  <a:tcPr/>
                </a:tc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Can report work status with teammate</a:t>
                      </a:r>
                      <a:r>
                        <a:rPr lang="en-US" baseline="0" dirty="0" smtClean="0"/>
                        <a:t> and discussion well with other team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Keep schedule and raise alarm if necessary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Get 700+ TOEIC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4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(1/2)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67962"/>
              </p:ext>
            </p:extLst>
          </p:nvPr>
        </p:nvGraphicFramePr>
        <p:xfrm>
          <a:off x="1080000" y="1800000"/>
          <a:ext cx="10350000" cy="34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219"/>
                <a:gridCol w="7380781"/>
              </a:tblGrid>
              <a:tr h="6173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79235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Can run some typical</a:t>
                      </a:r>
                      <a:r>
                        <a:rPr lang="en-US" baseline="0" dirty="0" smtClean="0"/>
                        <a:t> test case from release workspace</a:t>
                      </a:r>
                    </a:p>
                  </a:txBody>
                  <a:tcPr/>
                </a:tc>
              </a:tr>
              <a:tr h="107847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Can setup environment according to guideline documents without mentor’s support</a:t>
                      </a:r>
                    </a:p>
                  </a:txBody>
                  <a:tcPr/>
                </a:tc>
              </a:tr>
              <a:tr h="969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Can determine and fix simple failure problem from testing ,build environment, working with source file , but need support from mentor for difficult issues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8194" y="869653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ability(2/2)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0520"/>
              </p:ext>
            </p:extLst>
          </p:nvPr>
        </p:nvGraphicFramePr>
        <p:xfrm>
          <a:off x="1080000" y="1661408"/>
          <a:ext cx="10502400" cy="429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7489460"/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Lack of knowledge about Gen3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 architecture</a:t>
                      </a:r>
                      <a:r>
                        <a:rPr lang="en-US" baseline="0" dirty="0" smtClean="0"/>
                        <a:t> and graphics part in Gen3 working.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Have basic knowledge about windows/Linux OS .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Understand development process but have not apply</a:t>
                      </a:r>
                      <a:r>
                        <a:rPr lang="en-US" baseline="0" dirty="0" smtClean="0"/>
                        <a:t> to task yet.</a:t>
                      </a:r>
                      <a:endParaRPr lang="en-US" dirty="0"/>
                    </a:p>
                  </a:txBody>
                  <a:tcPr/>
                </a:tc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Can report work status with teammate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Discussion with other team and teammate is not efficiency because mind set not clearly 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Not evaluate</a:t>
                      </a:r>
                      <a:r>
                        <a:rPr lang="en-US" baseline="0" dirty="0" smtClean="0"/>
                        <a:t> well schedule to do task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Can make a plan for simple tasks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- 620TOEIC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11930</TotalTime>
  <Words>1155</Words>
  <Application>Microsoft Office PowerPoint</Application>
  <PresentationFormat>Widescreen</PresentationFormat>
  <Paragraphs>281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Symbol</vt:lpstr>
      <vt:lpstr>Verdana</vt:lpstr>
      <vt:lpstr>Wingdings</vt:lpstr>
      <vt:lpstr>RVC_RSS2_OMX_OpenCL_CMS_WR_45</vt:lpstr>
      <vt:lpstr>PowerPoint Presentation</vt:lpstr>
      <vt:lpstr>Agenda</vt:lpstr>
      <vt:lpstr>Agenda</vt:lpstr>
      <vt:lpstr>Training target(1/3)</vt:lpstr>
      <vt:lpstr>Training target(2/3)</vt:lpstr>
      <vt:lpstr>Training target(3/3)</vt:lpstr>
      <vt:lpstr>Agenda</vt:lpstr>
      <vt:lpstr>Current status &amp; ability (1/2)</vt:lpstr>
      <vt:lpstr>Current status &amp; ability(2/2)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PowerPoint Presentation</vt:lpstr>
      <vt:lpstr>Agenda</vt:lpstr>
      <vt:lpstr>NExt PLAN OVERVIEW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Loc Nhat. Nguyen</cp:lastModifiedBy>
  <cp:revision>810</cp:revision>
  <dcterms:created xsi:type="dcterms:W3CDTF">2015-11-06T01:16:58Z</dcterms:created>
  <dcterms:modified xsi:type="dcterms:W3CDTF">2018-12-19T01:36:03Z</dcterms:modified>
</cp:coreProperties>
</file>