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3" r:id="rId4"/>
    <p:sldId id="264" r:id="rId5"/>
    <p:sldId id="265" r:id="rId6"/>
    <p:sldId id="266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6" autoAdjust="0"/>
    <p:restoredTop sz="94660"/>
  </p:normalViewPr>
  <p:slideViewPr>
    <p:cSldViewPr>
      <p:cViewPr varScale="1">
        <p:scale>
          <a:sx n="108" d="100"/>
          <a:sy n="108" d="100"/>
        </p:scale>
        <p:origin x="87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71108-5D28-4C3A-9CC7-C6F20171FE23}" type="datetimeFigureOut">
              <a:rPr lang="vi-VN" smtClean="0"/>
              <a:t>07/07/2020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F5E7E-FE05-41AE-A90C-4DED2E3CFF3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59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5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7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4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17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03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969761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5715" y="548165"/>
            <a:ext cx="9152096" cy="4391025"/>
            <a:chOff x="-12" y="1319"/>
            <a:chExt cx="19217" cy="9220"/>
          </a:xfrm>
          <a:solidFill>
            <a:schemeClr val="bg1">
              <a:lumMod val="7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14361" y="1319"/>
              <a:ext cx="4845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871" y="1319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-12" y="10070"/>
              <a:ext cx="7438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1510" y="959645"/>
            <a:ext cx="4685348" cy="3644265"/>
            <a:chOff x="9368" y="2015"/>
            <a:chExt cx="9838" cy="7652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5" name="矩形 4"/>
            <p:cNvSpPr/>
            <p:nvPr/>
          </p:nvSpPr>
          <p:spPr>
            <a:xfrm>
              <a:off x="15468" y="2015"/>
              <a:ext cx="3739" cy="7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9368" y="2015"/>
              <a:ext cx="6100" cy="765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5715" y="213361"/>
            <a:ext cx="9152573" cy="4391025"/>
            <a:chOff x="-12" y="616"/>
            <a:chExt cx="19218" cy="9220"/>
          </a:xfrm>
          <a:solidFill>
            <a:srgbClr val="F8C002"/>
          </a:solidFill>
        </p:grpSpPr>
        <p:sp>
          <p:nvSpPr>
            <p:cNvPr id="8" name="平行四边形 7"/>
            <p:cNvSpPr/>
            <p:nvPr/>
          </p:nvSpPr>
          <p:spPr>
            <a:xfrm>
              <a:off x="8712" y="616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134" y="616"/>
              <a:ext cx="3073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-12" y="9367"/>
              <a:ext cx="9381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0409" y="248306"/>
            <a:ext cx="6044218" cy="523220"/>
          </a:xfrm>
          <a:prstGeom prst="rect">
            <a:avLst/>
          </a:prstGeom>
          <a:solidFill>
            <a:srgbClr val="F8C00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FROM ZERO</a:t>
            </a:r>
          </a:p>
        </p:txBody>
      </p:sp>
      <p:sp>
        <p:nvSpPr>
          <p:cNvPr id="19" name="文本框 19"/>
          <p:cNvSpPr txBox="1"/>
          <p:nvPr/>
        </p:nvSpPr>
        <p:spPr>
          <a:xfrm>
            <a:off x="-39812" y="1336999"/>
            <a:ext cx="5032534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sz="3200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200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Tập</a:t>
            </a:r>
            <a:r>
              <a:rPr lang="en-US" altLang="zh-CN" sz="3200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C# </a:t>
            </a:r>
          </a:p>
          <a:p>
            <a:pPr algn="ctr"/>
            <a:r>
              <a:rPr lang="en-US" altLang="zh-CN" sz="2400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Nội</a:t>
            </a:r>
            <a:r>
              <a:rPr lang="en-US" altLang="zh-CN" sz="2400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dung </a:t>
            </a:r>
            <a:r>
              <a:rPr lang="en-US" altLang="zh-CN" sz="2400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số</a:t>
            </a:r>
            <a:r>
              <a:rPr lang="en-US" altLang="zh-CN" sz="2400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5 – EF Core</a:t>
            </a:r>
            <a:endParaRPr lang="zh-CN" altLang="en-US" sz="2400" b="1" dirty="0">
              <a:solidFill>
                <a:srgbClr val="C33736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21"/>
          <p:cNvSpPr txBox="1"/>
          <p:nvPr/>
        </p:nvSpPr>
        <p:spPr>
          <a:xfrm>
            <a:off x="259946" y="2803468"/>
            <a:ext cx="408717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80000"/>
              </a:lnSpc>
            </a:pPr>
            <a:r>
              <a:rPr lang="en-US" altLang="zh-CN" sz="1100" dirty="0" err="1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Thực</a:t>
            </a:r>
            <a:r>
              <a:rPr lang="en-US" altLang="zh-CN" sz="1100" dirty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hiện</a:t>
            </a:r>
            <a:r>
              <a:rPr lang="en-US" altLang="zh-CN" sz="1100" dirty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slide: _</a:t>
            </a:r>
          </a:p>
          <a:p>
            <a:pPr algn="l">
              <a:lnSpc>
                <a:spcPct val="180000"/>
              </a:lnSpc>
            </a:pPr>
            <a:r>
              <a:rPr lang="en-US" altLang="zh-CN" sz="1100" dirty="0" err="1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Thuyết</a:t>
            </a:r>
            <a:r>
              <a:rPr lang="en-US" altLang="zh-CN" sz="1100" dirty="0">
                <a:solidFill>
                  <a:srgbClr val="303135"/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minh: _</a:t>
            </a:r>
            <a:endParaRPr lang="zh-CN" altLang="en-US" sz="1200" dirty="0">
              <a:solidFill>
                <a:srgbClr val="303135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96170" y="2473693"/>
            <a:ext cx="4560570" cy="0"/>
          </a:xfrm>
          <a:prstGeom prst="line">
            <a:avLst/>
          </a:prstGeom>
          <a:ln w="25400">
            <a:solidFill>
              <a:srgbClr val="F8C0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342012" y="3652817"/>
            <a:ext cx="2493981" cy="250031"/>
          </a:xfrm>
          <a:prstGeom prst="roundRect">
            <a:avLst>
              <a:gd name="adj" fmla="val 50000"/>
            </a:avLst>
          </a:prstGeom>
          <a:solidFill>
            <a:srgbClr val="F8C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Edu Solutions JSC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72323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379095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29200" y="355759"/>
            <a:ext cx="3921336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62400" y="147102"/>
            <a:ext cx="106680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1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1423986" y="2343150"/>
            <a:ext cx="6185913" cy="26084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Yêu cầu xây dựng chương trình:</a:t>
            </a:r>
          </a:p>
          <a:p>
            <a:pPr marL="285750" indent="-285750">
              <a:buFontTx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CSDL trên SQL Server các bảng dữ liệu có mối quan hệ như hình trên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model Hocsinh, Lop 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Repository để thể hiện các nghiệp vụ sau bằng EF Core: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 một học sinh vào một lớp đã tồn tại, và mỗi lớp có sĩ số tối đa là 20 học sinh.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Sửa thông tin của một học sinh đã tồn tại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Xóa một học sinh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Chuyển lớp cho học sinh sang lớp mới đã tồn tại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Kiểm tra được các rule dành cho trường dữ liệu: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HocsinhID,LopID là số nguyên tự tăng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Hoten không được quá 20 ký tự, có ít nhất 2 từ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Ngaysinh phải là của học sinh, từ năm 2013 – 2001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Quequan phải có chứa ít nhát tên 1 thành phố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Tenlop không được quá 10 ký tự</a:t>
            </a:r>
          </a:p>
          <a:p>
            <a:pPr marL="228600" indent="-228600">
              <a:buFont typeface="+mj-lt"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Gọi thử nghiệm trên hàm main để test các chức năng của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3278901" y="847724"/>
            <a:ext cx="1000125" cy="125730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Học</a:t>
            </a:r>
            <a:r>
              <a:rPr lang="en-US" sz="1100" b="1" baseline="0" dirty="0"/>
              <a:t> </a:t>
            </a:r>
            <a:r>
              <a:rPr lang="en-US" sz="1100" b="1" baseline="0" dirty="0" err="1"/>
              <a:t>sinh</a:t>
            </a:r>
            <a:endParaRPr lang="en-US" sz="1100" b="1" baseline="0" dirty="0"/>
          </a:p>
          <a:p>
            <a:pPr algn="l"/>
            <a:r>
              <a:rPr lang="en-US" sz="1100" b="1" u="sng" baseline="0" dirty="0" err="1"/>
              <a:t>HocsinhID</a:t>
            </a:r>
            <a:endParaRPr lang="en-US" sz="1100" b="1" u="sng" baseline="0" dirty="0"/>
          </a:p>
          <a:p>
            <a:pPr algn="l"/>
            <a:r>
              <a:rPr lang="en-US" sz="1100" b="1" i="1" baseline="0" dirty="0" err="1"/>
              <a:t>LopID</a:t>
            </a:r>
            <a:endParaRPr lang="en-US" sz="1100" b="1" i="1" baseline="0" dirty="0"/>
          </a:p>
          <a:p>
            <a:pPr algn="l"/>
            <a:r>
              <a:rPr lang="en-US" sz="1100" baseline="0" dirty="0" err="1"/>
              <a:t>Hoten</a:t>
            </a:r>
            <a:endParaRPr lang="en-US" sz="1100" baseline="0" dirty="0"/>
          </a:p>
          <a:p>
            <a:pPr algn="l"/>
            <a:r>
              <a:rPr lang="en-US" sz="1100" baseline="0" dirty="0" err="1"/>
              <a:t>Ngaysinh</a:t>
            </a:r>
            <a:endParaRPr lang="en-US" sz="1100" baseline="0" dirty="0"/>
          </a:p>
          <a:p>
            <a:pPr algn="l"/>
            <a:r>
              <a:rPr lang="en-US" sz="1100" baseline="0" dirty="0" err="1"/>
              <a:t>Quequan</a:t>
            </a:r>
            <a:endParaRPr lang="vi-VN" sz="1100" dirty="0"/>
          </a:p>
        </p:txBody>
      </p:sp>
      <p:sp>
        <p:nvSpPr>
          <p:cNvPr id="8" name="Rectangle 7"/>
          <p:cNvSpPr/>
          <p:nvPr/>
        </p:nvSpPr>
        <p:spPr>
          <a:xfrm>
            <a:off x="4688601" y="1047750"/>
            <a:ext cx="1000125" cy="85725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Lớp</a:t>
            </a:r>
            <a:endParaRPr lang="en-US" sz="1100" b="1" baseline="0" dirty="0"/>
          </a:p>
          <a:p>
            <a:pPr algn="l"/>
            <a:r>
              <a:rPr lang="en-US" sz="1100" b="1" u="sng" baseline="0" dirty="0" err="1"/>
              <a:t>LopID</a:t>
            </a:r>
            <a:endParaRPr lang="en-US" sz="1100" b="1" u="sng" baseline="0" dirty="0"/>
          </a:p>
          <a:p>
            <a:pPr algn="l"/>
            <a:r>
              <a:rPr lang="en-US" sz="1100" b="0" i="0" baseline="0" dirty="0" err="1"/>
              <a:t>Tenlop</a:t>
            </a:r>
            <a:endParaRPr lang="en-US" sz="1100" b="0" i="0" baseline="0" dirty="0"/>
          </a:p>
          <a:p>
            <a:pPr algn="l"/>
            <a:r>
              <a:rPr lang="en-US" sz="1100" b="0" i="0" baseline="0" dirty="0" err="1"/>
              <a:t>Siso</a:t>
            </a:r>
            <a:endParaRPr lang="vi-VN" sz="1100" b="0" i="0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4279026" y="1476375"/>
            <a:ext cx="409575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76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379095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29200" y="355759"/>
            <a:ext cx="3921336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62400" y="147102"/>
            <a:ext cx="106680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2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1423986" y="2114550"/>
            <a:ext cx="6185913" cy="294696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Yêu cầu xây dựng chương trình:</a:t>
            </a:r>
          </a:p>
          <a:p>
            <a:pPr marL="285750" indent="-285750">
              <a:buFontTx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CSDL trên SQL Server các bảng dữ liệu có mối quan hệ như hình trên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model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NhanVien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PhanCong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DuAn</a:t>
            </a: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Repository để thể hiện các nghiệp vụ sau bằng EF Core: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Thêm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nhân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vào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đã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tồn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tại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(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phân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số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giờ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làm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cho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nhân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đó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)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Sửa thông tin của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đã tồn tại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Xóa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nhân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viên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Tính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lương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cho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nhân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theo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thức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: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Lương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1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=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Sogiolam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*15*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Hesoluong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=&gt;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Lương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của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1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nhân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bằng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lương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ở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dự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án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cộng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lại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lvl="1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5.   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Kiểm tra được các rule dành cho trường dữ liệu: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NhanvienID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PhancongID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DuanID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là số nguyên tự tăng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Hoten không được quá 20 ký tự, có ít nhất 2 từ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Email phải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kí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tự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@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Tenduan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không được quá 10 ký 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Sogiolam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số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nguyên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dương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228600" indent="-228600">
              <a:buFont typeface="+mj-lt"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Gọi thử nghiệm trên hàm main để test các chức năng của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2258724" y="761999"/>
            <a:ext cx="1000125" cy="1257301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Nhân</a:t>
            </a:r>
            <a:r>
              <a:rPr lang="en-US" sz="1100" b="1" dirty="0"/>
              <a:t> </a:t>
            </a:r>
            <a:r>
              <a:rPr lang="en-US" sz="1100" b="1" dirty="0" err="1"/>
              <a:t>viên</a:t>
            </a:r>
            <a:endParaRPr lang="en-US" sz="1100" b="1" baseline="0" dirty="0"/>
          </a:p>
          <a:p>
            <a:pPr algn="l"/>
            <a:r>
              <a:rPr lang="en-US" sz="1100" b="1" u="sng" baseline="0" dirty="0" err="1"/>
              <a:t>NhanvienID</a:t>
            </a:r>
            <a:endParaRPr lang="en-US" sz="1100" b="1" u="sng" baseline="0" dirty="0"/>
          </a:p>
          <a:p>
            <a:pPr algn="l"/>
            <a:r>
              <a:rPr lang="en-US" dirty="0" err="1"/>
              <a:t>Hoten</a:t>
            </a:r>
            <a:endParaRPr lang="en-US" dirty="0"/>
          </a:p>
          <a:p>
            <a:pPr algn="l"/>
            <a:r>
              <a:rPr lang="en-US" sz="1100" baseline="0" dirty="0" err="1"/>
              <a:t>Sodien</a:t>
            </a:r>
            <a:r>
              <a:rPr lang="en-US" dirty="0" err="1"/>
              <a:t>thoai</a:t>
            </a:r>
            <a:endParaRPr lang="en-US" dirty="0"/>
          </a:p>
          <a:p>
            <a:pPr algn="l"/>
            <a:r>
              <a:rPr lang="en-US" sz="1100" baseline="0" dirty="0" err="1"/>
              <a:t>Diachi</a:t>
            </a:r>
            <a:endParaRPr lang="en-US" sz="1100" baseline="0" dirty="0"/>
          </a:p>
          <a:p>
            <a:pPr algn="l"/>
            <a:r>
              <a:rPr lang="en-US" dirty="0"/>
              <a:t>Email</a:t>
            </a:r>
          </a:p>
          <a:p>
            <a:pPr algn="l"/>
            <a:r>
              <a:rPr lang="en-US" dirty="0" err="1"/>
              <a:t>Hesoluong</a:t>
            </a:r>
            <a:endParaRPr lang="en-US" sz="1100" baseline="0" dirty="0"/>
          </a:p>
        </p:txBody>
      </p:sp>
      <p:sp>
        <p:nvSpPr>
          <p:cNvPr id="8" name="Rectangle 7"/>
          <p:cNvSpPr/>
          <p:nvPr/>
        </p:nvSpPr>
        <p:spPr>
          <a:xfrm>
            <a:off x="5562600" y="930219"/>
            <a:ext cx="1000125" cy="92085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Dự</a:t>
            </a:r>
            <a:r>
              <a:rPr lang="en-US" sz="1100" b="1" dirty="0"/>
              <a:t> </a:t>
            </a:r>
            <a:r>
              <a:rPr lang="en-US" sz="1100" b="1" dirty="0" err="1"/>
              <a:t>án</a:t>
            </a:r>
            <a:endParaRPr lang="en-US" sz="1100" b="1" baseline="0" dirty="0"/>
          </a:p>
          <a:p>
            <a:pPr algn="l"/>
            <a:r>
              <a:rPr lang="en-US" b="1" u="sng" dirty="0" err="1"/>
              <a:t>Duan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sz="1100" b="0" i="0" baseline="0" dirty="0" err="1"/>
              <a:t>Tenduan</a:t>
            </a:r>
            <a:endParaRPr lang="en-US" sz="1100" b="0" i="0" baseline="0" dirty="0"/>
          </a:p>
          <a:p>
            <a:pPr algn="l"/>
            <a:r>
              <a:rPr lang="en-US" sz="1100" b="0" i="0" dirty="0" err="1"/>
              <a:t>Mota</a:t>
            </a:r>
            <a:endParaRPr lang="en-US" sz="1100" b="0" i="0" dirty="0"/>
          </a:p>
          <a:p>
            <a:pPr algn="l"/>
            <a:r>
              <a:rPr lang="en-US" dirty="0" err="1"/>
              <a:t>Ghichu</a:t>
            </a:r>
            <a:endParaRPr lang="vi-VN" sz="1100" b="0" i="0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>
            <a:off x="3258849" y="1390650"/>
            <a:ext cx="770226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29075" y="895350"/>
            <a:ext cx="1000125" cy="99060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Phân</a:t>
            </a:r>
            <a:r>
              <a:rPr lang="en-US" sz="1100" b="1" dirty="0"/>
              <a:t> </a:t>
            </a:r>
            <a:r>
              <a:rPr lang="en-US" sz="1100" b="1" dirty="0" err="1"/>
              <a:t>công</a:t>
            </a:r>
            <a:endParaRPr lang="en-US" sz="1100" b="1" baseline="0" dirty="0"/>
          </a:p>
          <a:p>
            <a:pPr algn="l"/>
            <a:r>
              <a:rPr lang="en-US" b="1" u="sng" dirty="0" err="1"/>
              <a:t>Phancong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b="1" i="1" dirty="0" err="1"/>
              <a:t>NhanvienID</a:t>
            </a:r>
            <a:endParaRPr lang="en-US" b="1" i="1" dirty="0"/>
          </a:p>
          <a:p>
            <a:pPr algn="l"/>
            <a:r>
              <a:rPr lang="en-US" sz="1100" b="1" i="1" baseline="0" dirty="0" err="1"/>
              <a:t>DuanID</a:t>
            </a:r>
            <a:endParaRPr lang="en-US" sz="1100" b="1" i="1" baseline="0" dirty="0"/>
          </a:p>
          <a:p>
            <a:pPr algn="l"/>
            <a:r>
              <a:rPr lang="en-US" sz="1100" b="0" i="0" dirty="0" err="1"/>
              <a:t>Sogiolam</a:t>
            </a:r>
            <a:endParaRPr lang="vi-VN" sz="1100" b="0" i="0" dirty="0"/>
          </a:p>
        </p:txBody>
      </p:sp>
      <p:cxnSp>
        <p:nvCxnSpPr>
          <p:cNvPr id="14" name="Straight Arrow Connector 13"/>
          <p:cNvCxnSpPr>
            <a:stCxn id="8" idx="1"/>
            <a:endCxn id="10" idx="3"/>
          </p:cNvCxnSpPr>
          <p:nvPr/>
        </p:nvCxnSpPr>
        <p:spPr>
          <a:xfrm flipH="1">
            <a:off x="5029200" y="1390649"/>
            <a:ext cx="533400" cy="1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5669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379095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29200" y="355759"/>
            <a:ext cx="3921336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62400" y="147102"/>
            <a:ext cx="106680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3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1402843" y="2143300"/>
            <a:ext cx="6185913" cy="294696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Yêu cầu xây dựng chương trình:</a:t>
            </a:r>
          </a:p>
          <a:p>
            <a:pPr marL="285750" indent="-285750">
              <a:buFontTx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CSDL trên SQL Server các bảng dữ liệu có mối quan hệ như hình trên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model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NgayHoc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KhoaHoc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HocVien</a:t>
            </a:r>
            <a:endParaRPr lang="vi-VN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Repository để thể hiện các nghiệp vụ sau bằng EF Core: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ngày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vào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khóa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học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đã tồn tại, và mỗi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chỉ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lộ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trình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tối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15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ngày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Sửa thông tin của một học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đã tồn tại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Xóa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Tìm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kiếm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theo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đang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theo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Tính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doanh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của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trung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tâm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trong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tháng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</a:p>
          <a:p>
            <a:pPr lvl="1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	(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Biết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Doanh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1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=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Số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viên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của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*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Học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phí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)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lvl="1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6.    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Kiểm tra được các rule dành cho trường dữ liệu: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NgayHocID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KhoaHocID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HocVienID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là số nguyên tự tăng</a:t>
            </a: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Hoten không được quá 20 ký tự, có ít nhất 2 từ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khoahoc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không được quá 10 ký 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Hocphi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phải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nhỏ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hơn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10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triệu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Gọi thử nghiệm trên hàm main để test các chức năng của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2066925" y="893922"/>
            <a:ext cx="1000125" cy="105727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Ngày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sz="1100" b="1" baseline="0" dirty="0"/>
          </a:p>
          <a:p>
            <a:pPr algn="l"/>
            <a:r>
              <a:rPr lang="en-US" b="1" u="sng" dirty="0" err="1"/>
              <a:t>Ngayhoc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sz="1100" b="1" i="1" baseline="0" dirty="0" err="1"/>
              <a:t>KhoahocID</a:t>
            </a:r>
            <a:endParaRPr lang="en-US" sz="1100" b="1" i="1" baseline="0" dirty="0"/>
          </a:p>
          <a:p>
            <a:pPr algn="l"/>
            <a:r>
              <a:rPr lang="en-US" sz="1100" baseline="0" dirty="0" err="1"/>
              <a:t>Noidung</a:t>
            </a:r>
            <a:endParaRPr lang="en-US" sz="1100" baseline="0" dirty="0"/>
          </a:p>
          <a:p>
            <a:pPr algn="l"/>
            <a:r>
              <a:rPr lang="en-US" sz="1100" baseline="0" dirty="0" err="1"/>
              <a:t>Ghichu</a:t>
            </a:r>
            <a:endParaRPr lang="vi-VN" sz="1100" dirty="0"/>
          </a:p>
        </p:txBody>
      </p:sp>
      <p:sp>
        <p:nvSpPr>
          <p:cNvPr id="8" name="Rectangle 7"/>
          <p:cNvSpPr/>
          <p:nvPr/>
        </p:nvSpPr>
        <p:spPr>
          <a:xfrm>
            <a:off x="3962400" y="754618"/>
            <a:ext cx="1000125" cy="133588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Khóa</a:t>
            </a:r>
            <a:r>
              <a:rPr lang="en-US" sz="1100" b="1" dirty="0"/>
              <a:t> </a:t>
            </a:r>
            <a:r>
              <a:rPr lang="en-US" sz="1100" b="1" dirty="0" err="1"/>
              <a:t>học</a:t>
            </a:r>
            <a:endParaRPr lang="en-US" sz="1100" b="1" baseline="0" dirty="0"/>
          </a:p>
          <a:p>
            <a:pPr algn="l"/>
            <a:r>
              <a:rPr lang="en-US" b="1" u="sng" dirty="0" err="1"/>
              <a:t>Khoahoc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sz="1100" b="0" i="0" baseline="0" dirty="0" err="1"/>
              <a:t>Tenkhoahoc</a:t>
            </a:r>
            <a:endParaRPr lang="en-US" sz="1100" b="0" i="0" baseline="0" dirty="0"/>
          </a:p>
          <a:p>
            <a:pPr algn="l"/>
            <a:r>
              <a:rPr lang="en-US" sz="1100" b="0" i="0" baseline="0" dirty="0" err="1"/>
              <a:t>Mota</a:t>
            </a:r>
            <a:endParaRPr lang="en-US" sz="1100" b="0" i="0" baseline="0" dirty="0"/>
          </a:p>
          <a:p>
            <a:pPr algn="l"/>
            <a:r>
              <a:rPr lang="en-US" dirty="0" err="1"/>
              <a:t>Hocphi</a:t>
            </a:r>
            <a:endParaRPr lang="en-US" dirty="0"/>
          </a:p>
          <a:p>
            <a:pPr algn="l"/>
            <a:r>
              <a:rPr lang="en-US" dirty="0" err="1"/>
              <a:t>Ngaybatdau</a:t>
            </a:r>
            <a:endParaRPr lang="en-US" dirty="0"/>
          </a:p>
          <a:p>
            <a:pPr algn="l"/>
            <a:r>
              <a:rPr lang="en-US" dirty="0" err="1"/>
              <a:t>Ngayketthuc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3067050" y="1422559"/>
            <a:ext cx="895350" cy="1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89743" y="677227"/>
            <a:ext cx="1000125" cy="149066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endParaRPr lang="en-US" sz="1100" b="1" baseline="0" dirty="0"/>
          </a:p>
          <a:p>
            <a:pPr algn="l"/>
            <a:r>
              <a:rPr lang="en-US" sz="1100" b="1" u="sng" baseline="0" dirty="0" err="1"/>
              <a:t>HocvienID</a:t>
            </a:r>
            <a:endParaRPr lang="en-US" sz="1100" b="1" u="sng" baseline="0" dirty="0"/>
          </a:p>
          <a:p>
            <a:pPr algn="l"/>
            <a:r>
              <a:rPr lang="en-US" b="1" i="1" dirty="0" err="1"/>
              <a:t>KhoahocID</a:t>
            </a:r>
            <a:endParaRPr lang="en-US" sz="1100" b="1" i="1" baseline="0" dirty="0"/>
          </a:p>
          <a:p>
            <a:pPr algn="l"/>
            <a:r>
              <a:rPr lang="en-US" sz="1100" baseline="0" dirty="0" err="1"/>
              <a:t>Hoten</a:t>
            </a:r>
            <a:endParaRPr lang="en-US" sz="1100" baseline="0" dirty="0"/>
          </a:p>
          <a:p>
            <a:pPr algn="l"/>
            <a:r>
              <a:rPr lang="en-US" sz="1100" baseline="0" dirty="0" err="1"/>
              <a:t>Ngaysinh</a:t>
            </a:r>
            <a:endParaRPr lang="en-US" sz="1100" baseline="0" dirty="0"/>
          </a:p>
          <a:p>
            <a:pPr algn="l"/>
            <a:r>
              <a:rPr lang="en-US" sz="1100" baseline="0" dirty="0" err="1"/>
              <a:t>Quequan</a:t>
            </a:r>
            <a:endParaRPr lang="en-US" sz="1100" baseline="0" dirty="0"/>
          </a:p>
          <a:p>
            <a:pPr algn="l"/>
            <a:r>
              <a:rPr lang="en-US" dirty="0" err="1"/>
              <a:t>Diachi</a:t>
            </a:r>
            <a:endParaRPr lang="en-US" dirty="0"/>
          </a:p>
          <a:p>
            <a:pPr algn="l"/>
            <a:r>
              <a:rPr lang="en-US" sz="1100" dirty="0" err="1"/>
              <a:t>Sodien</a:t>
            </a:r>
            <a:r>
              <a:rPr lang="en-US" dirty="0" err="1"/>
              <a:t>thoai</a:t>
            </a:r>
            <a:endParaRPr lang="vi-VN" sz="1100" dirty="0"/>
          </a:p>
        </p:txBody>
      </p:sp>
      <p:cxnSp>
        <p:nvCxnSpPr>
          <p:cNvPr id="15" name="Straight Arrow Connector 14"/>
          <p:cNvCxnSpPr>
            <a:stCxn id="8" idx="3"/>
            <a:endCxn id="14" idx="1"/>
          </p:cNvCxnSpPr>
          <p:nvPr/>
        </p:nvCxnSpPr>
        <p:spPr>
          <a:xfrm>
            <a:off x="4962525" y="1422559"/>
            <a:ext cx="1027218" cy="0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322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71450" y="355759"/>
            <a:ext cx="379095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29200" y="355759"/>
            <a:ext cx="3921336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62400" y="147102"/>
            <a:ext cx="106680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4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1371600" y="1951019"/>
            <a:ext cx="6629400" cy="294696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Yêu cầu xây dựng chương trình:</a:t>
            </a:r>
          </a:p>
          <a:p>
            <a:pPr marL="285750" indent="-285750">
              <a:buFontTx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CSDL trên SQL Server các bảng dữ liệu có mối quan hệ như hình trên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model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LoaiNguyenLieu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NguyenLieu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ChiTietPhieuThu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PhieuThu</a:t>
            </a:r>
            <a:endParaRPr lang="vi-VN" altLang="zh-CN" sz="1100" b="1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Repository để thể hiện các nghiệp vụ sau bằng EF Core: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nguyên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liệu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thuộc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loại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nguyên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liệu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đã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tồn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tại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danh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sách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chi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tiết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cụ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thể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â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(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gồm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chi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tiết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),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sau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cập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nhật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lại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số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lượng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của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nguyên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liệu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sau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xuất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update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trường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Thanhtien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của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Phieuthu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Calibri (Body)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Xóa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Lấy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ra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tin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theo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thời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gian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(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tin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danh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sách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sản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phẩm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trong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phiếu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)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Calibri (Body)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Kiểm tra được các rule dành cho trường dữ liệu: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ID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là số nguyên tự tăng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TenLoai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Tennguyenlieu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không được quá 20 ký 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Donvitinh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quá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10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ký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Mota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giới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hạn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số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ký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Gọi thử nghiệm trên hàm main để test các chức năng của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7074243" y="564985"/>
            <a:ext cx="1000125" cy="108139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Phiếu</a:t>
            </a:r>
            <a:r>
              <a:rPr lang="en-US" sz="1100" b="1" dirty="0"/>
              <a:t> </a:t>
            </a:r>
            <a:r>
              <a:rPr lang="en-US" sz="1100" b="1" dirty="0" err="1"/>
              <a:t>thu</a:t>
            </a:r>
            <a:endParaRPr lang="en-US" sz="1100" b="1" baseline="0" dirty="0"/>
          </a:p>
          <a:p>
            <a:pPr algn="l"/>
            <a:r>
              <a:rPr lang="en-US" b="1" u="sng" dirty="0" err="1"/>
              <a:t>Phieuthu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dirty="0" err="1"/>
              <a:t>Ngaylap</a:t>
            </a:r>
            <a:endParaRPr lang="en-US" dirty="0"/>
          </a:p>
          <a:p>
            <a:pPr algn="l"/>
            <a:r>
              <a:rPr lang="en-US" dirty="0" err="1"/>
              <a:t>Nhanvienlap</a:t>
            </a:r>
            <a:endParaRPr lang="en-US" dirty="0"/>
          </a:p>
          <a:p>
            <a:pPr algn="l"/>
            <a:r>
              <a:rPr lang="en-US" dirty="0" err="1"/>
              <a:t>Ghichu</a:t>
            </a:r>
            <a:endParaRPr lang="en-US" dirty="0"/>
          </a:p>
          <a:p>
            <a:pPr algn="l"/>
            <a:r>
              <a:rPr lang="en-US" sz="1100" dirty="0" err="1"/>
              <a:t>Thanhtien</a:t>
            </a:r>
            <a:endParaRPr lang="en-US" sz="1100" dirty="0"/>
          </a:p>
          <a:p>
            <a:pPr algn="l"/>
            <a:endParaRPr lang="vi-VN" sz="1100" dirty="0"/>
          </a:p>
        </p:txBody>
      </p:sp>
      <p:sp>
        <p:nvSpPr>
          <p:cNvPr id="8" name="Rectangle 7"/>
          <p:cNvSpPr/>
          <p:nvPr/>
        </p:nvSpPr>
        <p:spPr>
          <a:xfrm>
            <a:off x="768445" y="677059"/>
            <a:ext cx="1252536" cy="85725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sz="1100" b="1" baseline="0" dirty="0"/>
          </a:p>
          <a:p>
            <a:pPr algn="l"/>
            <a:r>
              <a:rPr lang="en-US" sz="1100" b="1" u="sng" baseline="0" dirty="0" err="1"/>
              <a:t>LoainguyenlieuID</a:t>
            </a:r>
            <a:endParaRPr lang="en-US" sz="1100" b="1" u="sng" baseline="0" dirty="0"/>
          </a:p>
          <a:p>
            <a:pPr algn="l"/>
            <a:r>
              <a:rPr lang="en-US" sz="1100" b="0" i="0" baseline="0" dirty="0" err="1"/>
              <a:t>Tenloai</a:t>
            </a:r>
            <a:endParaRPr lang="en-US" sz="1100" b="0" i="0" baseline="0" dirty="0"/>
          </a:p>
          <a:p>
            <a:pPr algn="l"/>
            <a:r>
              <a:rPr lang="en-US" dirty="0" err="1"/>
              <a:t>Mota</a:t>
            </a:r>
            <a:endParaRPr lang="vi-VN" sz="1100" b="0" i="0" dirty="0"/>
          </a:p>
        </p:txBody>
      </p:sp>
      <p:sp>
        <p:nvSpPr>
          <p:cNvPr id="13" name="Rectangle 12"/>
          <p:cNvSpPr/>
          <p:nvPr/>
        </p:nvSpPr>
        <p:spPr>
          <a:xfrm>
            <a:off x="4953000" y="652939"/>
            <a:ext cx="1304925" cy="905487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/>
              <a:t>Chi </a:t>
            </a:r>
            <a:r>
              <a:rPr lang="en-US" sz="1100" b="1" dirty="0" err="1"/>
              <a:t>tiết</a:t>
            </a:r>
            <a:r>
              <a:rPr lang="en-US" sz="1100" b="1" dirty="0"/>
              <a:t> </a:t>
            </a:r>
            <a:r>
              <a:rPr lang="en-US" sz="1100" b="1" dirty="0" err="1"/>
              <a:t>phiếu</a:t>
            </a:r>
            <a:r>
              <a:rPr lang="en-US" sz="1100" b="1" dirty="0"/>
              <a:t> </a:t>
            </a:r>
            <a:r>
              <a:rPr lang="en-US" sz="1100" b="1" dirty="0" err="1"/>
              <a:t>thu</a:t>
            </a:r>
            <a:endParaRPr lang="en-US" sz="1100" b="1" baseline="0" dirty="0"/>
          </a:p>
          <a:p>
            <a:pPr algn="l"/>
            <a:r>
              <a:rPr lang="en-US" b="1" u="sng" dirty="0" err="1"/>
              <a:t>Chitietphieuthu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b="1" i="1" dirty="0" err="1"/>
              <a:t>Nguyenlieu</a:t>
            </a:r>
            <a:r>
              <a:rPr lang="en-US" sz="1100" b="1" i="1" baseline="0" dirty="0" err="1"/>
              <a:t>ID</a:t>
            </a:r>
            <a:endParaRPr lang="en-US" sz="1100" b="1" i="1" baseline="0" dirty="0"/>
          </a:p>
          <a:p>
            <a:pPr algn="l"/>
            <a:r>
              <a:rPr lang="en-US" sz="1100" b="1" i="1" baseline="0" dirty="0" err="1"/>
              <a:t>PhieuthuID</a:t>
            </a:r>
            <a:endParaRPr lang="en-US" sz="1100" b="1" i="1" baseline="0" dirty="0"/>
          </a:p>
          <a:p>
            <a:pPr algn="l"/>
            <a:r>
              <a:rPr lang="en-US" dirty="0" err="1"/>
              <a:t>Soluongban</a:t>
            </a:r>
            <a:endParaRPr lang="en-US" sz="110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2972758" y="444282"/>
            <a:ext cx="1163924" cy="132253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Nguyên</a:t>
            </a:r>
            <a:r>
              <a:rPr lang="en-US" sz="1100" b="1" dirty="0"/>
              <a:t> </a:t>
            </a:r>
            <a:r>
              <a:rPr lang="en-US" sz="1100" b="1" dirty="0" err="1"/>
              <a:t>liệu</a:t>
            </a:r>
            <a:endParaRPr lang="en-US" sz="1100" b="1" baseline="0" dirty="0"/>
          </a:p>
          <a:p>
            <a:pPr algn="l"/>
            <a:r>
              <a:rPr lang="en-US" b="1" u="sng" dirty="0" err="1"/>
              <a:t>NguyenlieuID</a:t>
            </a:r>
            <a:endParaRPr lang="en-US" sz="1100" b="1" u="sng" baseline="0" dirty="0"/>
          </a:p>
          <a:p>
            <a:pPr algn="l"/>
            <a:r>
              <a:rPr lang="en-US" b="1" i="1" dirty="0" err="1"/>
              <a:t>Loaingyenlieu</a:t>
            </a:r>
            <a:r>
              <a:rPr lang="en-US" sz="1100" b="1" i="1" baseline="0" dirty="0" err="1"/>
              <a:t>ID</a:t>
            </a:r>
            <a:endParaRPr lang="en-US" sz="1100" b="1" i="1" baseline="0" dirty="0"/>
          </a:p>
          <a:p>
            <a:pPr algn="l"/>
            <a:r>
              <a:rPr lang="en-US" sz="1100" baseline="0" dirty="0" err="1"/>
              <a:t>Tennguyenlieu</a:t>
            </a:r>
            <a:endParaRPr lang="en-US" sz="1100" baseline="0" dirty="0"/>
          </a:p>
          <a:p>
            <a:pPr algn="l"/>
            <a:r>
              <a:rPr lang="en-US" dirty="0" err="1"/>
              <a:t>Giaban</a:t>
            </a:r>
            <a:endParaRPr lang="en-US" sz="1100" baseline="0" dirty="0"/>
          </a:p>
          <a:p>
            <a:pPr algn="l"/>
            <a:r>
              <a:rPr lang="en-US" dirty="0" err="1"/>
              <a:t>Donvitinh</a:t>
            </a:r>
            <a:endParaRPr lang="en-US" dirty="0"/>
          </a:p>
          <a:p>
            <a:pPr algn="l"/>
            <a:r>
              <a:rPr lang="en-US" dirty="0" err="1"/>
              <a:t>Soluongkho</a:t>
            </a:r>
            <a:endParaRPr lang="vi-VN" sz="1100" dirty="0"/>
          </a:p>
        </p:txBody>
      </p:sp>
      <p:cxnSp>
        <p:nvCxnSpPr>
          <p:cNvPr id="15" name="Straight Arrow Connector 14"/>
          <p:cNvCxnSpPr>
            <a:stCxn id="8" idx="3"/>
            <a:endCxn id="14" idx="1"/>
          </p:cNvCxnSpPr>
          <p:nvPr/>
        </p:nvCxnSpPr>
        <p:spPr>
          <a:xfrm flipV="1">
            <a:off x="2020981" y="1105549"/>
            <a:ext cx="951777" cy="135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3" idx="1"/>
          </p:cNvCxnSpPr>
          <p:nvPr/>
        </p:nvCxnSpPr>
        <p:spPr>
          <a:xfrm>
            <a:off x="4136682" y="1105549"/>
            <a:ext cx="816318" cy="134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13" idx="3"/>
          </p:cNvCxnSpPr>
          <p:nvPr/>
        </p:nvCxnSpPr>
        <p:spPr>
          <a:xfrm flipH="1">
            <a:off x="6257925" y="1105682"/>
            <a:ext cx="816318" cy="1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085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5506" y="355759"/>
            <a:ext cx="3790950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29200" y="355759"/>
            <a:ext cx="3921336" cy="0"/>
          </a:xfrm>
          <a:prstGeom prst="line">
            <a:avLst/>
          </a:prstGeom>
          <a:ln w="19050" cmpd="sng">
            <a:solidFill>
              <a:srgbClr val="F8C00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962400" y="147102"/>
            <a:ext cx="106680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b="1" dirty="0" err="1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Bài</a:t>
            </a:r>
            <a:r>
              <a:rPr lang="en-US" altLang="zh-CN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+mn-ea"/>
              </a:rPr>
              <a:t> 5</a:t>
            </a:r>
          </a:p>
        </p:txBody>
      </p:sp>
      <p:sp>
        <p:nvSpPr>
          <p:cNvPr id="47" name="文本框 9"/>
          <p:cNvSpPr txBox="1"/>
          <p:nvPr/>
        </p:nvSpPr>
        <p:spPr>
          <a:xfrm>
            <a:off x="1363540" y="1766816"/>
            <a:ext cx="6629400" cy="31162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Yêu cầu xây dựng chương trình:</a:t>
            </a:r>
          </a:p>
          <a:p>
            <a:pPr marL="285750" indent="-285750">
              <a:buFontTx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CSDL trên SQL Server các bảng dữ liệu có mối quan hệ như hình trên</a:t>
            </a: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model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LoaiMonAn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MonAn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CongThuc</a:t>
            </a:r>
            <a:r>
              <a:rPr lang="en-US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, </a:t>
            </a:r>
            <a:r>
              <a:rPr lang="en-US" altLang="zh-CN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华文细黑" panose="02010600040101010101" charset="-122"/>
                <a:cs typeface="Arial" panose="020B0604020202020204" pitchFamily="34" charset="0"/>
                <a:sym typeface="+mn-ea"/>
              </a:rPr>
              <a:t>NguyenLieu</a:t>
            </a:r>
            <a:endParaRPr lang="vi-VN" altLang="zh-CN" sz="11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华文细黑" panose="02010600040101010101" charset="-122"/>
              <a:cs typeface="Arial" panose="020B0604020202020204" pitchFamily="34" charset="0"/>
              <a:sym typeface="+mn-ea"/>
            </a:endParaRPr>
          </a:p>
          <a:p>
            <a:pPr marL="285750" indent="-285750"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Xây dựng Repository để thể hiện các nghiệp vụ sau bằng EF Core: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 một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ăn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thuộc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loại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ăn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đã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tồn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tại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.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Thêm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thức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ăn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sau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cập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nhật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trường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Cachlam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của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ăn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đó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theo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cấu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trúc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:  &lt;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Tennguyenlieu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&gt; : &lt;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Soluong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&gt; &lt;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Donvitinh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&gt;   </a:t>
            </a:r>
          </a:p>
          <a:p>
            <a:pPr lvl="2"/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Ví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dụ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: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Thịt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bò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: 15 gam</a:t>
            </a:r>
          </a:p>
          <a:p>
            <a:pPr lvl="2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          Rau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cần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: 1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bó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â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         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chua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: 2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â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quả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â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Xóa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một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loại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Tìm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kiếm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ăn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theo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và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nguyên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liệu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chế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biến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 (Body)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món</a:t>
            </a:r>
            <a:endParaRPr lang="vi-VN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Calibri (Body)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Kiểm tra được các rule dành cho trường dữ liệu: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Các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ID 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là số nguyên tự tăng</a:t>
            </a: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TenLoai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,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Tenmon,Tennguyenlieu</a:t>
            </a:r>
            <a:r>
              <a:rPr lang="vi-VN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không được quá 20 ký 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Donvitinh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quá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10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ký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1143000" lvl="2" indent="-228600">
              <a:buFont typeface="+mj-lt"/>
              <a:buAutoNum type="alphaLcPeriod"/>
            </a:pP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Cachlam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không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giới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hạn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số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ký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1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"/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tự</a:t>
            </a:r>
            <a:endParaRPr lang="en-US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Arial "/>
              <a:ea typeface="华文细黑" panose="02010600040101010101" charset="-122"/>
              <a:cs typeface="Courier New" panose="02070309020205020404" pitchFamily="49" charset="0"/>
              <a:sym typeface="+mn-ea"/>
            </a:endParaRPr>
          </a:p>
          <a:p>
            <a:pPr marL="228600" indent="-228600">
              <a:buFont typeface="+mj-lt"/>
              <a:buAutoNum type="romanUcPeriod"/>
            </a:pPr>
            <a:r>
              <a:rPr lang="vi-VN" altLang="zh-CN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华文细黑" panose="02010600040101010101" charset="-122"/>
                <a:cs typeface="Courier New" panose="02070309020205020404" pitchFamily="49" charset="0"/>
                <a:sym typeface="+mn-ea"/>
              </a:rPr>
              <a:t>Gọi thử nghiệm trên hàm main để test các chức năng của Repository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/>
          <p:cNvSpPr/>
          <p:nvPr/>
        </p:nvSpPr>
        <p:spPr>
          <a:xfrm>
            <a:off x="7074243" y="751395"/>
            <a:ext cx="1079157" cy="738393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Nguyên</a:t>
            </a:r>
            <a:r>
              <a:rPr lang="en-US" sz="1100" b="1" dirty="0"/>
              <a:t> </a:t>
            </a:r>
            <a:r>
              <a:rPr lang="en-US" sz="1100" b="1" dirty="0" err="1"/>
              <a:t>liệu</a:t>
            </a:r>
            <a:endParaRPr lang="en-US" sz="1100" b="1" baseline="0" dirty="0"/>
          </a:p>
          <a:p>
            <a:pPr algn="l"/>
            <a:r>
              <a:rPr lang="en-US" b="1" u="sng" dirty="0" err="1"/>
              <a:t>Nguyenlieu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dirty="0" err="1"/>
              <a:t>Tennguyenlieu</a:t>
            </a:r>
            <a:endParaRPr lang="en-US" dirty="0"/>
          </a:p>
          <a:p>
            <a:pPr algn="l"/>
            <a:r>
              <a:rPr lang="en-US" dirty="0" err="1"/>
              <a:t>Ghichu</a:t>
            </a:r>
            <a:endParaRPr lang="en-US" sz="1100" dirty="0"/>
          </a:p>
          <a:p>
            <a:pPr algn="l"/>
            <a:endParaRPr lang="vi-VN" sz="1100" dirty="0"/>
          </a:p>
        </p:txBody>
      </p:sp>
      <p:sp>
        <p:nvSpPr>
          <p:cNvPr id="8" name="Rectangle 7"/>
          <p:cNvSpPr/>
          <p:nvPr/>
        </p:nvSpPr>
        <p:spPr>
          <a:xfrm>
            <a:off x="768445" y="677059"/>
            <a:ext cx="1252536" cy="85725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món</a:t>
            </a:r>
            <a:r>
              <a:rPr lang="en-US" b="1" dirty="0"/>
              <a:t> </a:t>
            </a:r>
            <a:r>
              <a:rPr lang="en-US" b="1" dirty="0" err="1"/>
              <a:t>ăn</a:t>
            </a:r>
            <a:endParaRPr lang="en-US" sz="1100" b="1" baseline="0" dirty="0"/>
          </a:p>
          <a:p>
            <a:pPr algn="l"/>
            <a:r>
              <a:rPr lang="en-US" b="1" u="sng" dirty="0" err="1"/>
              <a:t>Loaimonan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sz="1100" b="0" i="0" baseline="0" dirty="0" err="1"/>
              <a:t>Tenloai</a:t>
            </a:r>
            <a:endParaRPr lang="en-US" sz="1100" b="0" i="0" baseline="0" dirty="0"/>
          </a:p>
          <a:p>
            <a:pPr algn="l"/>
            <a:r>
              <a:rPr lang="en-US" dirty="0" err="1"/>
              <a:t>Mota</a:t>
            </a:r>
            <a:endParaRPr lang="vi-VN" sz="1100" b="0" i="0" dirty="0"/>
          </a:p>
        </p:txBody>
      </p:sp>
      <p:sp>
        <p:nvSpPr>
          <p:cNvPr id="13" name="Rectangle 12"/>
          <p:cNvSpPr/>
          <p:nvPr/>
        </p:nvSpPr>
        <p:spPr>
          <a:xfrm>
            <a:off x="4953000" y="663331"/>
            <a:ext cx="1304925" cy="1103486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Công</a:t>
            </a:r>
            <a:r>
              <a:rPr lang="en-US" sz="1100" b="1" dirty="0"/>
              <a:t> </a:t>
            </a:r>
            <a:r>
              <a:rPr lang="en-US" sz="1100" b="1" dirty="0" err="1"/>
              <a:t>thức</a:t>
            </a:r>
            <a:endParaRPr lang="en-US" sz="1100" b="1" baseline="0" dirty="0"/>
          </a:p>
          <a:p>
            <a:pPr algn="l"/>
            <a:r>
              <a:rPr lang="en-US" b="1" u="sng" dirty="0" err="1"/>
              <a:t>Congthuc</a:t>
            </a:r>
            <a:r>
              <a:rPr lang="en-US" sz="1100" b="1" u="sng" baseline="0" dirty="0" err="1"/>
              <a:t>ID</a:t>
            </a:r>
            <a:endParaRPr lang="en-US" sz="1100" b="1" u="sng" baseline="0" dirty="0"/>
          </a:p>
          <a:p>
            <a:pPr algn="l"/>
            <a:r>
              <a:rPr lang="en-US" b="1" i="1" dirty="0" err="1"/>
              <a:t>Nguyenlieu</a:t>
            </a:r>
            <a:r>
              <a:rPr lang="en-US" sz="1100" b="1" i="1" baseline="0" dirty="0" err="1"/>
              <a:t>ID</a:t>
            </a:r>
            <a:endParaRPr lang="en-US" sz="1100" b="1" i="1" baseline="0" dirty="0"/>
          </a:p>
          <a:p>
            <a:pPr algn="l"/>
            <a:r>
              <a:rPr lang="en-US" b="1" i="1" dirty="0" err="1"/>
              <a:t>Monan</a:t>
            </a:r>
            <a:r>
              <a:rPr lang="en-US" sz="1100" b="1" i="1" baseline="0" dirty="0" err="1"/>
              <a:t>ID</a:t>
            </a:r>
            <a:endParaRPr lang="en-US" sz="1100" b="1" i="1" baseline="0" dirty="0"/>
          </a:p>
          <a:p>
            <a:pPr algn="l"/>
            <a:r>
              <a:rPr lang="en-US" dirty="0" err="1"/>
              <a:t>Soluong</a:t>
            </a:r>
            <a:endParaRPr lang="en-US" dirty="0"/>
          </a:p>
          <a:p>
            <a:pPr algn="l"/>
            <a:r>
              <a:rPr lang="en-US" sz="1100" baseline="0" dirty="0" err="1"/>
              <a:t>Donvitinh</a:t>
            </a:r>
            <a:endParaRPr lang="en-US" sz="1100" baseline="0" dirty="0"/>
          </a:p>
        </p:txBody>
      </p:sp>
      <p:sp>
        <p:nvSpPr>
          <p:cNvPr id="14" name="Rectangle 13"/>
          <p:cNvSpPr/>
          <p:nvPr/>
        </p:nvSpPr>
        <p:spPr>
          <a:xfrm>
            <a:off x="2972758" y="444282"/>
            <a:ext cx="1163924" cy="132253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/>
              <a:t>Món</a:t>
            </a:r>
            <a:r>
              <a:rPr lang="en-US" sz="1100" b="1" dirty="0"/>
              <a:t> </a:t>
            </a:r>
            <a:r>
              <a:rPr lang="en-US" sz="1100" b="1" dirty="0" err="1"/>
              <a:t>ăn</a:t>
            </a:r>
            <a:endParaRPr lang="en-US" sz="1100" b="1" baseline="0" dirty="0"/>
          </a:p>
          <a:p>
            <a:pPr algn="l"/>
            <a:r>
              <a:rPr lang="en-US" b="1" u="sng" dirty="0" err="1"/>
              <a:t>MonanID</a:t>
            </a:r>
            <a:endParaRPr lang="en-US" sz="1100" b="1" u="sng" baseline="0" dirty="0"/>
          </a:p>
          <a:p>
            <a:pPr algn="l"/>
            <a:r>
              <a:rPr lang="en-US" b="1" i="1" dirty="0" err="1"/>
              <a:t>Loaimonan</a:t>
            </a:r>
            <a:r>
              <a:rPr lang="en-US" sz="1100" b="1" i="1" baseline="0" dirty="0" err="1"/>
              <a:t>ID</a:t>
            </a:r>
            <a:endParaRPr lang="en-US" sz="1100" b="1" i="1" baseline="0" dirty="0"/>
          </a:p>
          <a:p>
            <a:pPr algn="l"/>
            <a:r>
              <a:rPr lang="en-US" sz="1100" baseline="0" dirty="0" err="1"/>
              <a:t>Tenmon</a:t>
            </a:r>
            <a:endParaRPr lang="en-US" sz="1100" baseline="0" dirty="0"/>
          </a:p>
          <a:p>
            <a:pPr algn="l"/>
            <a:r>
              <a:rPr lang="en-US" dirty="0" err="1"/>
              <a:t>Giaban</a:t>
            </a:r>
            <a:endParaRPr lang="en-US" sz="1100" baseline="0" dirty="0"/>
          </a:p>
          <a:p>
            <a:pPr algn="l"/>
            <a:r>
              <a:rPr lang="en-US" dirty="0" err="1"/>
              <a:t>GioiThieu</a:t>
            </a:r>
            <a:endParaRPr lang="en-US" dirty="0"/>
          </a:p>
          <a:p>
            <a:pPr algn="l"/>
            <a:r>
              <a:rPr lang="en-US" dirty="0" err="1"/>
              <a:t>Cachlam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3"/>
            <a:endCxn id="14" idx="1"/>
          </p:cNvCxnSpPr>
          <p:nvPr/>
        </p:nvCxnSpPr>
        <p:spPr>
          <a:xfrm flipV="1">
            <a:off x="2020981" y="1105549"/>
            <a:ext cx="951777" cy="135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3" idx="1"/>
          </p:cNvCxnSpPr>
          <p:nvPr/>
        </p:nvCxnSpPr>
        <p:spPr>
          <a:xfrm>
            <a:off x="4136682" y="1105549"/>
            <a:ext cx="816318" cy="134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1"/>
            <a:endCxn id="13" idx="3"/>
          </p:cNvCxnSpPr>
          <p:nvPr/>
        </p:nvCxnSpPr>
        <p:spPr>
          <a:xfrm flipH="1">
            <a:off x="6257925" y="1105682"/>
            <a:ext cx="816318" cy="1"/>
          </a:xfrm>
          <a:prstGeom prst="straightConnector1">
            <a:avLst/>
          </a:prstGeom>
          <a:ln w="12700">
            <a:solidFill>
              <a:sysClr val="windowText" lastClr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841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-5715" y="548164"/>
            <a:ext cx="9152096" cy="4391025"/>
            <a:chOff x="-12" y="1319"/>
            <a:chExt cx="19217" cy="9220"/>
          </a:xfrm>
          <a:solidFill>
            <a:schemeClr val="bg1">
              <a:lumMod val="75000"/>
            </a:schemeClr>
          </a:solidFill>
        </p:grpSpPr>
        <p:sp>
          <p:nvSpPr>
            <p:cNvPr id="13" name="矩形 12"/>
            <p:cNvSpPr/>
            <p:nvPr/>
          </p:nvSpPr>
          <p:spPr>
            <a:xfrm>
              <a:off x="14361" y="1319"/>
              <a:ext cx="4845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6871" y="1319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-12" y="10070"/>
              <a:ext cx="7438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61510" y="959644"/>
            <a:ext cx="4685348" cy="3644265"/>
            <a:chOff x="9368" y="2015"/>
            <a:chExt cx="9838" cy="7652"/>
          </a:xfrm>
          <a:blipFill rotWithShape="1">
            <a:blip r:embed="rId3"/>
            <a:stretch>
              <a:fillRect/>
            </a:stretch>
          </a:blipFill>
        </p:grpSpPr>
        <p:sp>
          <p:nvSpPr>
            <p:cNvPr id="5" name="矩形 4"/>
            <p:cNvSpPr/>
            <p:nvPr/>
          </p:nvSpPr>
          <p:spPr>
            <a:xfrm>
              <a:off x="15468" y="2015"/>
              <a:ext cx="3739" cy="76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9368" y="2015"/>
              <a:ext cx="6100" cy="7653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-5715" y="213360"/>
            <a:ext cx="9152573" cy="4391025"/>
            <a:chOff x="-12" y="616"/>
            <a:chExt cx="19218" cy="9220"/>
          </a:xfrm>
          <a:solidFill>
            <a:srgbClr val="F8C002"/>
          </a:solidFill>
        </p:grpSpPr>
        <p:sp>
          <p:nvSpPr>
            <p:cNvPr id="8" name="平行四边形 7"/>
            <p:cNvSpPr/>
            <p:nvPr/>
          </p:nvSpPr>
          <p:spPr>
            <a:xfrm>
              <a:off x="8712" y="616"/>
              <a:ext cx="8037" cy="9220"/>
            </a:xfrm>
            <a:prstGeom prst="parallelogram">
              <a:avLst>
                <a:gd name="adj" fmla="val 918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6134" y="616"/>
              <a:ext cx="3073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-12" y="9367"/>
              <a:ext cx="9381" cy="4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-523334" y="866106"/>
            <a:ext cx="5693157" cy="154657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8C002"/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TRÂN TRỌNG </a:t>
            </a:r>
          </a:p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CẢM ƠN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597" y="0"/>
            <a:ext cx="479528" cy="5391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9033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1072</Words>
  <Application>Microsoft Office PowerPoint</Application>
  <PresentationFormat>On-screen Show (16:9)</PresentationFormat>
  <Paragraphs>189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â</vt:lpstr>
      <vt:lpstr>Arial</vt:lpstr>
      <vt:lpstr>Arial </vt:lpstr>
      <vt:lpstr>Calibri</vt:lpstr>
      <vt:lpstr>Calibri (Body)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nguyen dong</dc:creator>
  <cp:lastModifiedBy>Phuong Pham</cp:lastModifiedBy>
  <cp:revision>95</cp:revision>
  <dcterms:created xsi:type="dcterms:W3CDTF">2006-08-16T00:00:00Z</dcterms:created>
  <dcterms:modified xsi:type="dcterms:W3CDTF">2020-07-07T18:23:10Z</dcterms:modified>
</cp:coreProperties>
</file>