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1" r:id="rId5"/>
    <p:sldId id="263" r:id="rId6"/>
    <p:sldId id="260"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660"/>
  </p:normalViewPr>
  <p:slideViewPr>
    <p:cSldViewPr>
      <p:cViewPr varScale="1">
        <p:scale>
          <a:sx n="92" d="100"/>
          <a:sy n="92" d="100"/>
        </p:scale>
        <p:origin x="882" y="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71108-5D28-4C3A-9CC7-C6F20171FE23}" type="datetimeFigureOut">
              <a:rPr lang="vi-VN" smtClean="0"/>
              <a:t>02/08/2019</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F5E7E-FE05-41AE-A90C-4DED2E3CFF31}" type="slidenum">
              <a:rPr lang="vi-VN" smtClean="0"/>
              <a:t>‹#›</a:t>
            </a:fld>
            <a:endParaRPr lang="vi-VN"/>
          </a:p>
        </p:txBody>
      </p:sp>
    </p:spTree>
    <p:extLst>
      <p:ext uri="{BB962C8B-B14F-4D97-AF65-F5344CB8AC3E}">
        <p14:creationId xmlns:p14="http://schemas.microsoft.com/office/powerpoint/2010/main" val="105059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24645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24645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424645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07433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4645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96976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715" y="548165"/>
            <a:ext cx="9152096" cy="4391025"/>
            <a:chOff x="-12" y="1319"/>
            <a:chExt cx="19217" cy="9220"/>
          </a:xfrm>
          <a:solidFill>
            <a:schemeClr val="bg1">
              <a:lumMod val="75000"/>
            </a:schemeClr>
          </a:solidFill>
        </p:grpSpPr>
        <p:sp>
          <p:nvSpPr>
            <p:cNvPr id="13" name="矩形 12"/>
            <p:cNvSpPr/>
            <p:nvPr/>
          </p:nvSpPr>
          <p:spPr>
            <a:xfrm>
              <a:off x="14361" y="1319"/>
              <a:ext cx="4845"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平行四边形 13"/>
            <p:cNvSpPr/>
            <p:nvPr/>
          </p:nvSpPr>
          <p:spPr>
            <a:xfrm>
              <a:off x="6871" y="1319"/>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5" name="矩形 14"/>
            <p:cNvSpPr/>
            <p:nvPr/>
          </p:nvSpPr>
          <p:spPr>
            <a:xfrm>
              <a:off x="-12" y="10070"/>
              <a:ext cx="7438"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2" name="组合 1"/>
          <p:cNvGrpSpPr/>
          <p:nvPr/>
        </p:nvGrpSpPr>
        <p:grpSpPr>
          <a:xfrm>
            <a:off x="4461510" y="959645"/>
            <a:ext cx="4685348" cy="3644265"/>
            <a:chOff x="9368" y="2015"/>
            <a:chExt cx="9838" cy="7652"/>
          </a:xfrm>
          <a:blipFill rotWithShape="1">
            <a:blip r:embed="rId3"/>
            <a:stretch>
              <a:fillRect/>
            </a:stretch>
          </a:blipFill>
        </p:grpSpPr>
        <p:sp>
          <p:nvSpPr>
            <p:cNvPr id="5" name="矩形 4"/>
            <p:cNvSpPr/>
            <p:nvPr/>
          </p:nvSpPr>
          <p:spPr>
            <a:xfrm>
              <a:off x="15468" y="2015"/>
              <a:ext cx="3739" cy="76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6" name="直角三角形 5"/>
            <p:cNvSpPr/>
            <p:nvPr/>
          </p:nvSpPr>
          <p:spPr>
            <a:xfrm flipH="1">
              <a:off x="9368" y="2015"/>
              <a:ext cx="6100" cy="765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17" name="组合 16"/>
          <p:cNvGrpSpPr/>
          <p:nvPr/>
        </p:nvGrpSpPr>
        <p:grpSpPr>
          <a:xfrm>
            <a:off x="-5715" y="213361"/>
            <a:ext cx="9152573" cy="4391025"/>
            <a:chOff x="-12" y="616"/>
            <a:chExt cx="19218" cy="9220"/>
          </a:xfrm>
          <a:solidFill>
            <a:srgbClr val="F8C002"/>
          </a:solidFill>
        </p:grpSpPr>
        <p:sp>
          <p:nvSpPr>
            <p:cNvPr id="8" name="平行四边形 7"/>
            <p:cNvSpPr/>
            <p:nvPr/>
          </p:nvSpPr>
          <p:spPr>
            <a:xfrm>
              <a:off x="8712" y="616"/>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9" name="矩形 8"/>
            <p:cNvSpPr/>
            <p:nvPr/>
          </p:nvSpPr>
          <p:spPr>
            <a:xfrm>
              <a:off x="16134" y="616"/>
              <a:ext cx="3073"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矩形 9"/>
            <p:cNvSpPr/>
            <p:nvPr/>
          </p:nvSpPr>
          <p:spPr>
            <a:xfrm>
              <a:off x="-12" y="9367"/>
              <a:ext cx="9381"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18" name="文本框 17"/>
          <p:cNvSpPr txBox="1"/>
          <p:nvPr/>
        </p:nvSpPr>
        <p:spPr>
          <a:xfrm>
            <a:off x="60409" y="248306"/>
            <a:ext cx="6044218" cy="523220"/>
          </a:xfrm>
          <a:prstGeom prst="rect">
            <a:avLst/>
          </a:prstGeom>
          <a:solidFill>
            <a:srgbClr val="F8C002"/>
          </a:solidFill>
        </p:spPr>
        <p:txBody>
          <a:bodyPr wrap="square" rtlCol="0">
            <a:spAutoFit/>
          </a:bodyPr>
          <a:lstStyle/>
          <a:p>
            <a:pPr algn="ctr"/>
            <a:r>
              <a:rPr lang="en-US" altLang="zh-CN" sz="2800" b="1" dirty="0" smtClean="0">
                <a:solidFill>
                  <a:schemeClr val="bg1"/>
                </a:solidFill>
                <a:latin typeface="Arial" panose="020B0604020202020204" pitchFamily="34" charset="0"/>
                <a:cs typeface="Arial" panose="020B0604020202020204" pitchFamily="34" charset="0"/>
              </a:rPr>
              <a:t>PROGRAMMING FROM ZERO</a:t>
            </a:r>
            <a:endParaRPr lang="en-US" altLang="zh-CN" sz="2800" b="1" dirty="0">
              <a:solidFill>
                <a:schemeClr val="bg1"/>
              </a:solidFill>
              <a:latin typeface="Arial" panose="020B0604020202020204" pitchFamily="34" charset="0"/>
              <a:cs typeface="Arial" panose="020B0604020202020204" pitchFamily="34" charset="0"/>
            </a:endParaRPr>
          </a:p>
        </p:txBody>
      </p:sp>
      <p:sp>
        <p:nvSpPr>
          <p:cNvPr id="19" name="文本框 19"/>
          <p:cNvSpPr txBox="1"/>
          <p:nvPr/>
        </p:nvSpPr>
        <p:spPr>
          <a:xfrm>
            <a:off x="-39812" y="1336999"/>
            <a:ext cx="5032534" cy="95410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sz="32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a:t>
            </a:r>
            <a:r>
              <a:rPr lang="en-US" altLang="zh-CN" sz="32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Tập</a:t>
            </a:r>
            <a:r>
              <a:rPr lang="en-US" altLang="zh-CN" sz="32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C# </a:t>
            </a:r>
          </a:p>
          <a:p>
            <a:pPr algn="ctr"/>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Nội</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dung </a:t>
            </a:r>
            <a:r>
              <a:rPr lang="en-US" altLang="zh-CN" sz="2400"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số</a:t>
            </a:r>
            <a:r>
              <a:rPr lang="en-US" altLang="zh-CN" sz="2400"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4 – OOP MVC</a:t>
            </a:r>
            <a:endParaRPr lang="zh-CN" altLang="en-US" sz="2400" b="1" dirty="0">
              <a:solidFill>
                <a:srgbClr val="C33736"/>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20" name="文本框 21"/>
          <p:cNvSpPr txBox="1"/>
          <p:nvPr/>
        </p:nvSpPr>
        <p:spPr>
          <a:xfrm>
            <a:off x="259946" y="2803468"/>
            <a:ext cx="4087178" cy="7017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80000"/>
              </a:lnSpc>
            </a:pP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Thực</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a:t>
            </a: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hiện</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slide: _</a:t>
            </a:r>
          </a:p>
          <a:p>
            <a:pPr algn="l">
              <a:lnSpc>
                <a:spcPct val="180000"/>
              </a:lnSpc>
            </a:pPr>
            <a:r>
              <a:rPr lang="en-US" altLang="zh-CN" sz="1100" dirty="0" err="1" smtClean="0">
                <a:solidFill>
                  <a:srgbClr val="303135"/>
                </a:solidFill>
                <a:latin typeface="Arial" panose="020B0604020202020204" pitchFamily="34" charset="0"/>
                <a:ea typeface="华文细黑" panose="02010600040101010101" charset="-122"/>
                <a:cs typeface="Arial" panose="020B0604020202020204" pitchFamily="34" charset="0"/>
                <a:sym typeface="+mn-ea"/>
              </a:rPr>
              <a:t>Thuyết</a:t>
            </a:r>
            <a:r>
              <a:rPr lang="en-US" altLang="zh-CN" sz="1100" dirty="0" smtClean="0">
                <a:solidFill>
                  <a:srgbClr val="303135"/>
                </a:solidFill>
                <a:latin typeface="Arial" panose="020B0604020202020204" pitchFamily="34" charset="0"/>
                <a:ea typeface="华文细黑" panose="02010600040101010101" charset="-122"/>
                <a:cs typeface="Arial" panose="020B0604020202020204" pitchFamily="34" charset="0"/>
                <a:sym typeface="+mn-ea"/>
              </a:rPr>
              <a:t> minh: _</a:t>
            </a:r>
            <a:endParaRPr lang="zh-CN" altLang="en-US" sz="1200" dirty="0">
              <a:solidFill>
                <a:srgbClr val="303135"/>
              </a:solidFill>
              <a:latin typeface="Arial" panose="020B0604020202020204" pitchFamily="34" charset="0"/>
              <a:ea typeface="Microsoft YaHei UI" panose="020B0503020204020204" pitchFamily="34" charset="-122"/>
              <a:cs typeface="Arial" panose="020B0604020202020204" pitchFamily="34" charset="0"/>
            </a:endParaRPr>
          </a:p>
        </p:txBody>
      </p:sp>
      <p:cxnSp>
        <p:nvCxnSpPr>
          <p:cNvPr id="4" name="直接连接符 3"/>
          <p:cNvCxnSpPr/>
          <p:nvPr/>
        </p:nvCxnSpPr>
        <p:spPr>
          <a:xfrm>
            <a:off x="196170" y="2473693"/>
            <a:ext cx="4560570" cy="0"/>
          </a:xfrm>
          <a:prstGeom prst="line">
            <a:avLst/>
          </a:prstGeom>
          <a:ln w="25400">
            <a:solidFill>
              <a:srgbClr val="F8C002"/>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342012" y="3652817"/>
            <a:ext cx="2493981" cy="250031"/>
          </a:xfrm>
          <a:prstGeom prst="roundRect">
            <a:avLst>
              <a:gd name="adj" fmla="val 50000"/>
            </a:avLst>
          </a:prstGeom>
          <a:solidFill>
            <a:srgbClr val="F8C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Edu Solutions JSC</a:t>
            </a:r>
            <a:endParaRPr lang="zh-CN" altLang="en-US" sz="1200" b="1"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1372323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par>
                          <p:cTn id="23" fill="hold">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ppt_x</p:attrName>
                                        </p:attrNameLst>
                                      </p:cBhvr>
                                      <p:tavLst>
                                        <p:tav tm="0">
                                          <p:val>
                                            <p:strVal val="#ppt_x-.2"/>
                                          </p:val>
                                        </p:tav>
                                        <p:tav tm="100000">
                                          <p:val>
                                            <p:strVal val="#ppt_x"/>
                                          </p:val>
                                        </p:tav>
                                      </p:tavLst>
                                    </p:anim>
                                    <p:anim calcmode="lin" valueType="num">
                                      <p:cBhvr>
                                        <p:cTn id="27" dur="5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28" dur="500"/>
                                        <p:tgtEl>
                                          <p:spTgt spid="1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anim calcmode="lin" valueType="num">
                                      <p:cBhvr>
                                        <p:cTn id="37" dur="500" fill="hold"/>
                                        <p:tgtEl>
                                          <p:spTgt spid="20"/>
                                        </p:tgtEl>
                                        <p:attrNameLst>
                                          <p:attrName>ppt_x</p:attrName>
                                        </p:attrNameLst>
                                      </p:cBhvr>
                                      <p:tavLst>
                                        <p:tav tm="0">
                                          <p:val>
                                            <p:strVal val="#ppt_x"/>
                                          </p:val>
                                        </p:tav>
                                        <p:tav tm="100000">
                                          <p:val>
                                            <p:strVal val="#ppt_x"/>
                                          </p:val>
                                        </p:tav>
                                      </p:tavLst>
                                    </p:anim>
                                    <p:anim calcmode="lin" valueType="num">
                                      <p:cBhvr>
                                        <p:cTn id="38" dur="500" fill="hold"/>
                                        <p:tgtEl>
                                          <p:spTgt spid="20"/>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0" grpId="0"/>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71450" y="355759"/>
            <a:ext cx="3790950"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29200" y="355759"/>
            <a:ext cx="3921336"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62400" y="147102"/>
            <a:ext cx="1066800" cy="297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1</a:t>
            </a:r>
            <a:endParaRPr lang="en-US" altLang="zh-CN"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endParaRPr>
          </a:p>
        </p:txBody>
      </p:sp>
      <p:sp>
        <p:nvSpPr>
          <p:cNvPr id="47" name="文本框 9"/>
          <p:cNvSpPr txBox="1"/>
          <p:nvPr/>
        </p:nvSpPr>
        <p:spPr>
          <a:xfrm>
            <a:off x="340161" y="514350"/>
            <a:ext cx="8077200" cy="3300904"/>
          </a:xfrm>
          <a:prstGeom prst="rect">
            <a:avLst/>
          </a:prstGeom>
          <a:noFill/>
        </p:spPr>
        <p:txBody>
          <a:bodyPr wrap="square" lIns="68580" tIns="34290" rIns="68580" bIns="34290" rtlCol="0">
            <a:spAutoFit/>
          </a:bodyPr>
          <a:lstStyle/>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 Xây dựng class SoHoc. </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thuộc tính GiaTri để thể hiện giá trị của một số nguyên. </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Các thuộc tính trả về đặc tính của số LaSoChan, LaSoNT, LaSoDoiXung. </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Hàm tạo truyền vào 1 số để khởi tạo thuộc tính GiaTri thông qua hàm tạo</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Phương thức InThongTin() để thể hiện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SohocController.</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chứa danh sách các SoHoc.</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Phương thứcTaoNgauNhien để tạo ngẫu nhiên các số  vào danh sách (sử dụng lớp Random)</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Phương thức Hienthi truyền vào một enum LoaiSo (Batky, SoChan, SoLe, SoNT, SoDoiXung) để hiển thị các số ra theo chỉ định của enum truyền vào</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III. Xây dựng class SohocView.</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giao diện hiển thị bởi phương thức Menu gồm các chức năng: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1. Tạo số ( Nhập số N rồi tạo N số ngẫu nhiên)</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2. Hiển thị Tất Cả</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3. Hiển thị Số Chẵn</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4. Hiển thị Số Lẻ</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5. Hiển thị số Nguyên Tố</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6. Hiển thị số Đối Xứng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7. Thoát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phương thức ThucThi truyền vào 1 ký tự để thực thi các yêu cầu khi người dùng nhấn các ký tự từ 1</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7</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IV. Gọi Menu từ đối tượng của lớp SohocView trong chương trình chính để test kết quả</a:t>
            </a:r>
            <a:endPar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10264767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71450" y="355759"/>
            <a:ext cx="3790950"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29200" y="355759"/>
            <a:ext cx="3921336"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62400" y="147102"/>
            <a:ext cx="1066800" cy="297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2</a:t>
            </a:r>
            <a:endParaRPr lang="en-US" altLang="zh-CN"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endParaRPr>
          </a:p>
        </p:txBody>
      </p:sp>
      <p:sp>
        <p:nvSpPr>
          <p:cNvPr id="47" name="文本框 9"/>
          <p:cNvSpPr txBox="1"/>
          <p:nvPr/>
        </p:nvSpPr>
        <p:spPr>
          <a:xfrm>
            <a:off x="340161" y="514350"/>
            <a:ext cx="8077200" cy="4532010"/>
          </a:xfrm>
          <a:prstGeom prst="rect">
            <a:avLst/>
          </a:prstGeom>
          <a:noFill/>
        </p:spPr>
        <p:txBody>
          <a:bodyPr wrap="square" lIns="68580" tIns="34290" rIns="68580" bIns="34290" rtlCol="0">
            <a:spAutoFit/>
          </a:bodyPr>
          <a:lstStyle/>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 Xây dựng class Hocsinh. </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MaHS(int), TenHS(string), NgaySinh(datetime) </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(Việc nhập liệu có thể xây dựng từ một lớp InputHelper)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MonHoc.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MaMH(int), TenMH(string), SoTiet(int)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(Việc nhập liệu có thể xây dựng từ một lớp InputHelper)</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III. Xây dựng class Diem.</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 MaHS(int), MaMH(int), Diem(double)</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Biết rằng điểm là số thực trong đoạn 0-10, chia hết cho 0.25. </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IV. Xây dựng class DiemController.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chứa danh sách các Diem, Hocsinh, MonHoc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Cho Enum ErrorType : HSDaTonTai, MHDaTonTai, HSChuaTonTai,MHChuaTonTai, DanhSachTrong, ThanhCong.</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ThemHS(HocSinh hs)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Thêm một học sinh mới</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ThemMonHoc(MonHoc mh)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Thêm một môn học mới</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ChamDiem(int maHS, int maMH)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Thêm/cập nhật một điểm môn học nào đó cho một học sinh</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BangDiem(maHS)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Xem tất cả điểm môn học của một học sinh</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TongKetMon(maMH)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Xem tất cả điểm của các học sinh đối với 1 môn học</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 Xây dựng class DiemView.</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giao diện hiển thị bởi phương thức Menu gồm các chức năng: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1. Thêm Học Sinh</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2. Thêm Môn Học</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3. Chấm Điểm</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4. Xem Bảng Điểm Học Sinh</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5. Xem Tổng Kết Điểm Học Sinh Theo Môn</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6</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Thoát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phương thức ThucThi truyền vào 1 ký tự để thực thi các yêu cầu khi người dùng nhấn các ký tự từ 1</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6</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VI. Gọi Menu từ đối tượng của lớp DiemView trong chương trình chính để test kết quả</a:t>
            </a:r>
            <a:endPar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15619538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71450" y="355759"/>
            <a:ext cx="3790950"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29200" y="355759"/>
            <a:ext cx="3921336"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62400" y="147102"/>
            <a:ext cx="1066800" cy="297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a:t>
            </a:r>
            <a:r>
              <a:rPr lang="en-US" altLang="zh-CN"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3</a:t>
            </a:r>
          </a:p>
        </p:txBody>
      </p:sp>
      <p:sp>
        <p:nvSpPr>
          <p:cNvPr id="47" name="文本框 9"/>
          <p:cNvSpPr txBox="1"/>
          <p:nvPr/>
        </p:nvSpPr>
        <p:spPr>
          <a:xfrm>
            <a:off x="340161" y="514350"/>
            <a:ext cx="8077200" cy="4070345"/>
          </a:xfrm>
          <a:prstGeom prst="rect">
            <a:avLst/>
          </a:prstGeom>
          <a:noFill/>
        </p:spPr>
        <p:txBody>
          <a:bodyPr wrap="square" lIns="68580" tIns="34290" rIns="68580" bIns="34290" rtlCol="0">
            <a:spAutoFit/>
          </a:bodyPr>
          <a:lstStyle/>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 Xây dựng class Diem. </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X,Y thể hiện tọa độ trong không gian 2D</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Thuộc tính TTDiem để thể hiện thứ tự tạo ra của một điểm (sử dụng 1 biến static để làm việc này)</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hai tham số truyền để khởi tạo giá trị X,Y.</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các thuộc tính ra màn hình theo dạng «Thứ tự : [X,Y]». Ví dụ: 1:[20,30]</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HinhHoc.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danh sách các Diem</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các thuộc tính: LaHinhVuong, LaHinhTamGiac, LaHinhChuNhat,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LaHinhThang</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hàm tạo truyền vào các Diem theo dạng truyền params. Thực hiện gán các điểm vào danh sách, khởi tạo chính xác các thuộc tính.</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tất cả các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IV. Xây dựng class HinhHocController.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danh sách các HinhHoc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thứcTaoNgauNhien để tạo ngẫu nhiên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N hình vào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danh sách (sử dụng lớp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Random)</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hiển thị truyền vào enum LoaiHinh( gồm: Vuong, TamGiac,ChuNhat,Thang) để hiển thị các loại hình này.</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 Xây dựng class HinhHocView.</a:t>
            </a: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giao diện hiển thị bởi phương thức Menu gồm các chức năng: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1. Tạo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Nhập số N rồi tạo 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ngẫu nhiên)</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2. Hiển thị Tất Cả</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3. Hiển thị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các hình Vuông</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4. Hiển thị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các hình Tam Giác</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5. Hiển thị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các hình Chữ Nhật</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6. Hiển thị các hình Thang</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7. Thoát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phương thức ThucThi truyền vào 1 ký tự để thực thi các yêu cầu khi người dùng nhấn các ký tự từ 1</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7</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VI. Gọi Menu từ đối tượng của lớp HinhHocView trong chương trình chính để test kết quả</a:t>
            </a:r>
            <a:endPar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7313989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71450" y="355759"/>
            <a:ext cx="3790950"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29200" y="355759"/>
            <a:ext cx="3921336"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62400" y="147102"/>
            <a:ext cx="1066800" cy="297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4</a:t>
            </a:r>
            <a:endParaRPr lang="en-US" altLang="zh-CN"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endParaRPr>
          </a:p>
        </p:txBody>
      </p:sp>
      <p:sp>
        <p:nvSpPr>
          <p:cNvPr id="47" name="文本框 9"/>
          <p:cNvSpPr txBox="1"/>
          <p:nvPr/>
        </p:nvSpPr>
        <p:spPr>
          <a:xfrm>
            <a:off x="340161" y="514350"/>
            <a:ext cx="8077200" cy="4839786"/>
          </a:xfrm>
          <a:prstGeom prst="rect">
            <a:avLst/>
          </a:prstGeom>
          <a:noFill/>
        </p:spPr>
        <p:txBody>
          <a:bodyPr wrap="square" lIns="68580" tIns="34290" rIns="68580" bIns="34290" rtlCol="0">
            <a:spAutoFit/>
          </a:bodyPr>
          <a:lstStyle/>
          <a:p>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 Xây dựng class LoaiSanPham. </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LoaiSP(int), TenLoai(string)</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(Việc nhập liệu có thể xây dựng từ một lớp InputHelper)</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NhaCungCap.</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NhaCC(int), TenNCC(string), SoDT(int)</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(Việc nhập liệu có thể xây dựng từ một lớp InputHelper)</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SanPham. </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MaSP(int), LoaiSP(LoaiSanPham),NhaCC(NhaCungCap), TenSP(string)</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(Việc nhập liệu có thể xây dựng từ một lớp InputHelper)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IV. Xây dựng class SanPhamController.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chứa danh sách các SanPham.</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Cho Enum ErrorType :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DaTonTai</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ChuaTonTai,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DanhSachTrong, ThanhCong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ThemNCC(NhaCungCap NhaCC)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Thêm một NhaCungCap mới.</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Phương thức ErrorType ThemLoaiSP(LoaiSanPham LoaiSP)  Thêm một Loại sản phẩm mới.</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ThemSP(SanPham sp)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Nếu LoaiSanPham chưa tồn tại thì thông báo ra rồi hỏi muốn  thêm loại sản phẩm mới không? Nếu có thì thực hiện thêm loại sản phẩm mới. Tương tự như thế cho NhaCC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Phương thức ErrorType HienLoai(int LoaiSP)  Hiển thị tất cả các sản phẩm thuộc về LoaiSP truyền vào, sắp xếp tăng dần theo NhaCC</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HienNCC(int NhaCC)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Hiển thị tất cả các sản phẩm thuộc về NhaCC truyền vào, sắp xếp theo LoaiSP</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 Xây dựng class </a:t>
            </a:r>
            <a:r>
              <a:rPr lang="en-US" altLang="zh-CN" sz="1000" b="1"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SanPham</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View</a:t>
            </a:r>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giao diện hiển thị bởi phương thức Menu gồm các chức năng: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1. Thêm Sản Phẩm</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2. Hiện Sản Phẩm Của Loại</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3.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Hiển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Sản Phẩm Của Nhà Cung Cấp</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4.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Thoát</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phương thức ThucThi truyền vào 1 ký tự để thực thi các yêu cầu khi người dùng nhấn các ký tự từ 1</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4</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endParaRPr>
          </a:p>
          <a:p>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VI. Gọi Menu từ đối tượng của lớp HinhHocView trong chương trình chính để test kết quả</a:t>
            </a:r>
            <a:endPar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32040066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71450" y="355759"/>
            <a:ext cx="3790950"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29200" y="355759"/>
            <a:ext cx="3921336" cy="0"/>
          </a:xfrm>
          <a:prstGeom prst="line">
            <a:avLst/>
          </a:prstGeom>
          <a:ln w="19050" cmpd="sng">
            <a:solidFill>
              <a:srgbClr val="F8C002"/>
            </a:solidFill>
            <a:prstDash val="soli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962400" y="147102"/>
            <a:ext cx="1066800" cy="297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b="1" dirty="0" err="1"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Bài</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 </a:t>
            </a:r>
            <a:r>
              <a:rPr lang="en-US" altLang="zh-CN" b="1" dirty="0" smtClean="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rPr>
              <a:t>5</a:t>
            </a:r>
            <a:endParaRPr lang="en-US" altLang="zh-CN" b="1" dirty="0">
              <a:solidFill>
                <a:srgbClr val="F8C002"/>
              </a:solidFill>
              <a:latin typeface="Arial" panose="020B0604020202020204" pitchFamily="34" charset="0"/>
              <a:ea typeface="Microsoft YaHei UI" panose="020B0503020204020204" pitchFamily="34" charset="-122"/>
              <a:cs typeface="Arial" panose="020B0604020202020204" pitchFamily="34" charset="0"/>
              <a:sym typeface="+mn-ea"/>
            </a:endParaRPr>
          </a:p>
        </p:txBody>
      </p:sp>
      <p:sp>
        <p:nvSpPr>
          <p:cNvPr id="47" name="文本框 9"/>
          <p:cNvSpPr txBox="1"/>
          <p:nvPr/>
        </p:nvSpPr>
        <p:spPr>
          <a:xfrm>
            <a:off x="340161" y="361950"/>
            <a:ext cx="8077200" cy="4993675"/>
          </a:xfrm>
          <a:prstGeom prst="rect">
            <a:avLst/>
          </a:prstGeom>
          <a:noFill/>
        </p:spPr>
        <p:txBody>
          <a:bodyPr wrap="square" lIns="68580" tIns="34290" rIns="68580" bIns="34290" rtlCol="0">
            <a:spAutoFit/>
          </a:bodyPr>
          <a:lstStyle/>
          <a:p>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 Xây dựng class </a:t>
            </a:r>
            <a:r>
              <a:rPr lang="en-US" altLang="zh-CN" sz="1000" b="1"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endPar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MaDDH</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(int</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SoHieuDon</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(string)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NgayTao</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datetime</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Tạo trống cho phép nhập liệu các thuộc tính. (Việc nhập liệu có thể xây dựng từ một lớp InputHelper)</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thức InThongTin() để thể hiện thông tin ra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màn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a:t>
            </a:r>
            <a:r>
              <a:rPr lang="en-US" altLang="zh-CN" sz="1000" b="1"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ChiTietDonDatHang</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endPar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ID(</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int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MaDDH</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(int</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MaSP</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int</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SoLuong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int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endPar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Tạo trống cho phép nhập liệu các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thuộc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tính. (Việc nhập liệu có thể xây dựng từ một lớp InputHelper)</a:t>
            </a:r>
          </a:p>
          <a:p>
            <a:pPr marL="171450" indent="-171450">
              <a:buFontTx/>
              <a:buChar char="-"/>
            </a:pP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II. Xây dựng class SanPham. </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thuộc tính: MaSP(int</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TenSP(string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GiaBan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(float),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GhiChu</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(string)</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Hàm Tạo trống cho phép nhập liệu các thuộc tính. (Việc nhập liệu có thể xây dựng từ một lớp InputHelper)</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InThongTin() để thể hiện thông tin ra màn hình</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IV. Xây dựng class </a:t>
            </a:r>
            <a:r>
              <a:rPr lang="en-US" altLang="zh-CN" sz="1000" b="1"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Controller</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chứa danh sách các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Cho Enum ErrorType : DaTonTai, ChuaTonTai, DanhSachTrong, ThanhCong.</a:t>
            </a:r>
            <a:endPar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Phương thức ErrorType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Them</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SanPham</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(SanPham SP</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  Thêm một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sản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phẩm mới</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a:t>
            </a:r>
            <a:endParaRPr lang="en-US"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endParaRPr>
          </a:p>
          <a:p>
            <a:pPr marL="171450" indent="-171450">
              <a:buFontTx/>
              <a:buChar char="-"/>
            </a:pP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Phương thức ErrorType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Them</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DonDatHang</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a:t>
            </a:r>
            <a:r>
              <a:rPr lang="en-US" altLang="zh-CN" sz="1000" dirty="0" err="1">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dirty="0">
                <a:solidFill>
                  <a:schemeClr val="tx1">
                    <a:lumMod val="85000"/>
                    <a:lumOff val="15000"/>
                  </a:schemeClr>
                </a:solidFill>
                <a:ea typeface="华文细黑" panose="02010600040101010101" charset="-122"/>
                <a:cs typeface="Arial" panose="020B0604020202020204" pitchFamily="34" charset="0"/>
                <a:sym typeface="+mn-ea"/>
              </a:rPr>
              <a:t> </a:t>
            </a:r>
            <a:r>
              <a:rPr lang="en-US" altLang="zh-CN" sz="1000" dirty="0" err="1">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 Thêm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một</a:t>
            </a:r>
            <a:r>
              <a:rPr lang="en-US"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đặt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hàng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mới</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a:t>
            </a:r>
            <a:endPar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ErrorType Them</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ChiTietDonDatHang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ChiTietDonDatHang</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ct</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Thêm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một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SanPham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vào</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một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DonDatHang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đã</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có</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thông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qua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ChiTietDonDatHang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MaSP</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và</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MaDDH</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Nếu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SanPham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chưa tồn tại thì thông báo ra rồi hỏi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muốn thêm</a:t>
            </a:r>
            <a:r>
              <a:rPr lang="en-US"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sản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phẩm mới không? Nếu có thì thực hiện thêm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sản </a:t>
            </a:r>
            <a:r>
              <a:rPr lang="vi-VN" altLang="zh-CN" sz="1000" dirty="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phẩm </a:t>
            </a: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mới</a:t>
            </a:r>
            <a:endParaRPr lang="en-US"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endParaRPr>
          </a:p>
          <a:p>
            <a:pPr marL="171450" indent="-171450">
              <a:buFontTx/>
              <a:buChar char="-"/>
            </a:pPr>
            <a:r>
              <a:rPr lang="vi-VN" altLang="zh-CN" sz="1000" dirty="0" smtClean="0">
                <a:solidFill>
                  <a:schemeClr val="tx1">
                    <a:lumMod val="85000"/>
                    <a:lumOff val="15000"/>
                  </a:schemeClr>
                </a:solidFill>
                <a:ea typeface="华文细黑" panose="02010600040101010101" charset="-122"/>
                <a:cs typeface="Arial" panose="020B0604020202020204" pitchFamily="34" charset="0"/>
                <a:sym typeface="Wingdings" panose="05000000000000000000" pitchFamily="2" charset="2"/>
              </a:rPr>
              <a:t>Phương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thức ErrorType Hien</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ThiDon</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(int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MaDDH</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 Hiển thị</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thông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tin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đặ</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hàng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theo</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MaDDH</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bao</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gồm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thông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tin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các</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sản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phẩm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trong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và</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số</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lượng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a:t>
            </a:r>
          </a:p>
          <a:p>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a:t>
            </a:r>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Xây dựng class </a:t>
            </a:r>
            <a:r>
              <a:rPr lang="en-US" altLang="zh-CN" sz="1000" b="1"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DonDatHang</a:t>
            </a:r>
            <a:r>
              <a:rPr lang="vi-VN" altLang="zh-CN" sz="1000" b="1"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View</a:t>
            </a:r>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Có giao diện hiển thị bởi phương thức Menu gồm các chức năng:</a:t>
            </a: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1. Thêm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hàng</a:t>
            </a:r>
            <a:endPar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en-US"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2.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Thêm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sản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phẩm</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3</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Thêm</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chi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tiết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hàng</a:t>
            </a:r>
            <a:endPar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4</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Hiể</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n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thị</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thông</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tin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đơn</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err="1"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hàng</a:t>
            </a:r>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5</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 Thoát</a:t>
            </a:r>
          </a:p>
          <a:p>
            <a:pPr marL="171450" indent="-171450">
              <a:buFontTx/>
              <a:buChar char="-"/>
            </a:pP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Có </a:t>
            </a:r>
            <a:r>
              <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rPr>
              <a:t>phương thức ThucThi truyền vào 1 ký tự để thực thi các yêu cầu khi người dùng nhấn các ký tự từ 1</a:t>
            </a:r>
            <a:r>
              <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a:t>
            </a:r>
            <a:r>
              <a:rPr lang="en-US"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5</a:t>
            </a:r>
            <a:endParaRPr lang="vi-VN" altLang="zh-CN" sz="1000"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endParaRPr>
          </a:p>
          <a:p>
            <a:r>
              <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Wingdings" panose="05000000000000000000" pitchFamily="2" charset="2"/>
              </a:rPr>
              <a:t>VI. Gọi Menu từ đối tượng của lớp HinhHocView trong chương trình chính để test kết quả</a:t>
            </a:r>
            <a:endParaRPr lang="vi-VN" altLang="zh-CN" sz="1000" b="1" dirty="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a:p>
            <a:endParaRPr lang="vi-VN" altLang="zh-CN" sz="1000" dirty="0" smtClean="0">
              <a:solidFill>
                <a:schemeClr val="tx1">
                  <a:lumMod val="85000"/>
                  <a:lumOff val="15000"/>
                </a:schemeClr>
              </a:solidFill>
              <a:latin typeface="Arial" panose="020B0604020202020204" pitchFamily="34" charset="0"/>
              <a:ea typeface="华文细黑" panose="02010600040101010101" charset="-122"/>
              <a:cs typeface="Arial" panose="020B0604020202020204" pitchFamily="34" charset="0"/>
              <a:sym typeface="+mn-ea"/>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41636161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p:tgtEl>
                                          <p:spTgt spid="47"/>
                                        </p:tgtEl>
                                        <p:attrNameLst>
                                          <p:attrName>ppt_y</p:attrName>
                                        </p:attrNameLst>
                                      </p:cBhvr>
                                      <p:tavLst>
                                        <p:tav tm="0">
                                          <p:val>
                                            <p:strVal val="#ppt_y+#ppt_h*1.125000"/>
                                          </p:val>
                                        </p:tav>
                                        <p:tav tm="100000">
                                          <p:val>
                                            <p:strVal val="#ppt_y"/>
                                          </p:val>
                                        </p:tav>
                                      </p:tavLst>
                                    </p:anim>
                                    <p:animEffect transition="in" filter="wipe(up)">
                                      <p:cBhvr>
                                        <p:cTn id="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715" y="548164"/>
            <a:ext cx="9152096" cy="4391025"/>
            <a:chOff x="-12" y="1319"/>
            <a:chExt cx="19217" cy="9220"/>
          </a:xfrm>
          <a:solidFill>
            <a:schemeClr val="bg1">
              <a:lumMod val="75000"/>
            </a:schemeClr>
          </a:solidFill>
        </p:grpSpPr>
        <p:sp>
          <p:nvSpPr>
            <p:cNvPr id="13" name="矩形 12"/>
            <p:cNvSpPr/>
            <p:nvPr/>
          </p:nvSpPr>
          <p:spPr>
            <a:xfrm>
              <a:off x="14361" y="1319"/>
              <a:ext cx="4845"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6871" y="1319"/>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2" y="10070"/>
              <a:ext cx="7438"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461510" y="959644"/>
            <a:ext cx="4685348" cy="3644265"/>
            <a:chOff x="9368" y="2015"/>
            <a:chExt cx="9838" cy="7652"/>
          </a:xfrm>
          <a:blipFill rotWithShape="1">
            <a:blip r:embed="rId3"/>
            <a:stretch>
              <a:fillRect/>
            </a:stretch>
          </a:blipFill>
        </p:grpSpPr>
        <p:sp>
          <p:nvSpPr>
            <p:cNvPr id="5" name="矩形 4"/>
            <p:cNvSpPr/>
            <p:nvPr/>
          </p:nvSpPr>
          <p:spPr>
            <a:xfrm>
              <a:off x="15468" y="2015"/>
              <a:ext cx="3739" cy="76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p:nvSpPr>
          <p:spPr>
            <a:xfrm flipH="1">
              <a:off x="9368" y="2015"/>
              <a:ext cx="6100" cy="765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5715" y="213360"/>
            <a:ext cx="9152573" cy="4391025"/>
            <a:chOff x="-12" y="616"/>
            <a:chExt cx="19218" cy="9220"/>
          </a:xfrm>
          <a:solidFill>
            <a:srgbClr val="F8C002"/>
          </a:solidFill>
        </p:grpSpPr>
        <p:sp>
          <p:nvSpPr>
            <p:cNvPr id="8" name="平行四边形 7"/>
            <p:cNvSpPr/>
            <p:nvPr/>
          </p:nvSpPr>
          <p:spPr>
            <a:xfrm>
              <a:off x="8712" y="616"/>
              <a:ext cx="8037" cy="9220"/>
            </a:xfrm>
            <a:prstGeom prst="parallelogram">
              <a:avLst>
                <a:gd name="adj" fmla="val 918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6134" y="616"/>
              <a:ext cx="3073"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 y="9367"/>
              <a:ext cx="9381" cy="4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523334" y="866106"/>
            <a:ext cx="5693157" cy="1546577"/>
          </a:xfrm>
          <a:prstGeom prst="rect">
            <a:avLst/>
          </a:prstGeom>
          <a:noFill/>
        </p:spPr>
        <p:txBody>
          <a:bodyPr wrap="square" lIns="68580" tIns="34290" rIns="68580" bIns="34290" rtlCol="0">
            <a:spAutoFit/>
          </a:bodyPr>
          <a:lstStyle/>
          <a:p>
            <a:pPr algn="ctr"/>
            <a:r>
              <a:rPr lang="en-US" altLang="zh-CN" sz="4800" b="1" dirty="0">
                <a:solidFill>
                  <a:srgbClr val="F8C002"/>
                </a:solidFill>
                <a:latin typeface="Arial" panose="020B0604020202020204" pitchFamily="34" charset="0"/>
                <a:ea typeface="Microsoft YaHei UI" panose="020B0503020204020204" pitchFamily="34" charset="-122"/>
                <a:cs typeface="Arial" panose="020B0604020202020204" pitchFamily="34" charset="0"/>
              </a:rPr>
              <a:t>TRÂN TRỌNG </a:t>
            </a:r>
          </a:p>
          <a:p>
            <a:pPr algn="ctr"/>
            <a:r>
              <a:rPr lang="en-US" altLang="zh-CN" sz="4800" b="1" dirty="0">
                <a:solidFill>
                  <a:schemeClr val="tx1">
                    <a:lumMod val="85000"/>
                    <a:lumOff val="15000"/>
                  </a:schemeClr>
                </a:solidFill>
                <a:latin typeface="Arial" panose="020B0604020202020204" pitchFamily="34" charset="0"/>
                <a:ea typeface="Microsoft YaHei UI" panose="020B0503020204020204" pitchFamily="34" charset="-122"/>
                <a:cs typeface="Arial" panose="020B0604020202020204" pitchFamily="34" charset="0"/>
              </a:rPr>
              <a:t>CẢM ƠN</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1597" y="0"/>
            <a:ext cx="479528" cy="539115"/>
          </a:xfrm>
          <a:prstGeom prst="rect">
            <a:avLst/>
          </a:prstGeom>
          <a:solidFill>
            <a:schemeClr val="bg1"/>
          </a:solidFill>
        </p:spPr>
      </p:pic>
    </p:spTree>
    <p:extLst>
      <p:ext uri="{BB962C8B-B14F-4D97-AF65-F5344CB8AC3E}">
        <p14:creationId xmlns:p14="http://schemas.microsoft.com/office/powerpoint/2010/main" val="4290339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1286</Words>
  <Application>Microsoft Office PowerPoint</Application>
  <PresentationFormat>On-screen Show (16:9)</PresentationFormat>
  <Paragraphs>150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Microsoft YaHei UI</vt:lpstr>
      <vt:lpstr>宋体</vt:lpstr>
      <vt:lpstr>Arial</vt:lpstr>
      <vt:lpstr>Calibri</vt:lpstr>
      <vt:lpstr>华文细黑</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 nguyen dong</dc:creator>
  <cp:lastModifiedBy>Windows User</cp:lastModifiedBy>
  <cp:revision>74</cp:revision>
  <dcterms:created xsi:type="dcterms:W3CDTF">2006-08-16T00:00:00Z</dcterms:created>
  <dcterms:modified xsi:type="dcterms:W3CDTF">2019-08-02T04:37:17Z</dcterms:modified>
</cp:coreProperties>
</file>