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2" r:id="rId15"/>
    <p:sldId id="277" r:id="rId16"/>
    <p:sldId id="278" r:id="rId17"/>
    <p:sldId id="275" r:id="rId18"/>
    <p:sldId id="276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293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86463-173B-FA4C-81E5-2ED76E41B86D}" type="datetimeFigureOut">
              <a:rPr lang="en-US" smtClean="0"/>
              <a:t>4/13/25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8BDD0-3C57-3C44-8676-FDA1A257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43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70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30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80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41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05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05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28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35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38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83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2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1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6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96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11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10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882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043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367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46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70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88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14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5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865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721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22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717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884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821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0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317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354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679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14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30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169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053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13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523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017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78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81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764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847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82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74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89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03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1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2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9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8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0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4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9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6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02/11/2020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02/11/2020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RL minicourse@AAU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4FEA0-0070-F241-9CDC-EAC108C4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1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1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1.emf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32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32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24.emf"/><Relationship Id="rId7" Type="http://schemas.openxmlformats.org/officeDocument/2006/relationships/image" Target="../media/image32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11" Type="http://schemas.openxmlformats.org/officeDocument/2006/relationships/image" Target="../media/image36.emf"/><Relationship Id="rId5" Type="http://schemas.openxmlformats.org/officeDocument/2006/relationships/image" Target="../media/image30.emf"/><Relationship Id="rId10" Type="http://schemas.openxmlformats.org/officeDocument/2006/relationships/image" Target="../media/image35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5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6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5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6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5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6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image" Target="../media/image44.emf"/><Relationship Id="rId7" Type="http://schemas.openxmlformats.org/officeDocument/2006/relationships/image" Target="../media/image52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5.emf"/><Relationship Id="rId9" Type="http://schemas.openxmlformats.org/officeDocument/2006/relationships/image" Target="../media/image54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44.emf"/><Relationship Id="rId7" Type="http://schemas.openxmlformats.org/officeDocument/2006/relationships/image" Target="../media/image57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emf"/><Relationship Id="rId11" Type="http://schemas.openxmlformats.org/officeDocument/2006/relationships/image" Target="../media/image61.emf"/><Relationship Id="rId5" Type="http://schemas.openxmlformats.org/officeDocument/2006/relationships/image" Target="../media/image55.emf"/><Relationship Id="rId10" Type="http://schemas.openxmlformats.org/officeDocument/2006/relationships/image" Target="../media/image60.emf"/><Relationship Id="rId4" Type="http://schemas.openxmlformats.org/officeDocument/2006/relationships/image" Target="../media/image50.emf"/><Relationship Id="rId9" Type="http://schemas.openxmlformats.org/officeDocument/2006/relationships/image" Target="../media/image59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image" Target="../media/image52.emf"/><Relationship Id="rId3" Type="http://schemas.openxmlformats.org/officeDocument/2006/relationships/image" Target="../media/image44.emf"/><Relationship Id="rId7" Type="http://schemas.openxmlformats.org/officeDocument/2006/relationships/image" Target="../media/image57.emf"/><Relationship Id="rId12" Type="http://schemas.openxmlformats.org/officeDocument/2006/relationships/image" Target="../media/image51.emf"/><Relationship Id="rId2" Type="http://schemas.openxmlformats.org/officeDocument/2006/relationships/notesSlide" Target="../notesSlides/notesSlide50.xml"/><Relationship Id="rId16" Type="http://schemas.openxmlformats.org/officeDocument/2006/relationships/image" Target="../media/image6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emf"/><Relationship Id="rId11" Type="http://schemas.openxmlformats.org/officeDocument/2006/relationships/image" Target="../media/image61.emf"/><Relationship Id="rId5" Type="http://schemas.openxmlformats.org/officeDocument/2006/relationships/image" Target="../media/image55.emf"/><Relationship Id="rId15" Type="http://schemas.openxmlformats.org/officeDocument/2006/relationships/image" Target="../media/image54.emf"/><Relationship Id="rId10" Type="http://schemas.openxmlformats.org/officeDocument/2006/relationships/image" Target="../media/image60.emf"/><Relationship Id="rId4" Type="http://schemas.openxmlformats.org/officeDocument/2006/relationships/image" Target="../media/image50.emf"/><Relationship Id="rId9" Type="http://schemas.openxmlformats.org/officeDocument/2006/relationships/image" Target="../media/image59.emf"/><Relationship Id="rId14" Type="http://schemas.openxmlformats.org/officeDocument/2006/relationships/image" Target="../media/image53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image" Target="../media/image44.emf"/><Relationship Id="rId7" Type="http://schemas.openxmlformats.org/officeDocument/2006/relationships/image" Target="../media/image58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0.emf"/><Relationship Id="rId9" Type="http://schemas.openxmlformats.org/officeDocument/2006/relationships/image" Target="../media/image64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image" Target="../media/image44.emf"/><Relationship Id="rId7" Type="http://schemas.openxmlformats.org/officeDocument/2006/relationships/image" Target="../media/image58.emf"/><Relationship Id="rId12" Type="http://schemas.openxmlformats.org/officeDocument/2006/relationships/image" Target="../media/image54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emf"/><Relationship Id="rId11" Type="http://schemas.openxmlformats.org/officeDocument/2006/relationships/image" Target="../media/image53.emf"/><Relationship Id="rId5" Type="http://schemas.openxmlformats.org/officeDocument/2006/relationships/image" Target="../media/image55.emf"/><Relationship Id="rId10" Type="http://schemas.openxmlformats.org/officeDocument/2006/relationships/image" Target="../media/image52.emf"/><Relationship Id="rId4" Type="http://schemas.openxmlformats.org/officeDocument/2006/relationships/image" Target="../media/image50.emf"/><Relationship Id="rId9" Type="http://schemas.openxmlformats.org/officeDocument/2006/relationships/image" Target="../media/image51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emf"/><Relationship Id="rId4" Type="http://schemas.openxmlformats.org/officeDocument/2006/relationships/image" Target="../media/image6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84577"/>
            <a:ext cx="9144000" cy="334942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Reinforcement Learning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A mini course @ HCMUS, Vietnam</a:t>
            </a:r>
            <a:br>
              <a:rPr lang="en-US" sz="4000" dirty="0"/>
            </a:br>
            <a:r>
              <a:rPr lang="en-US" dirty="0"/>
              <a:t> </a:t>
            </a:r>
            <a:r>
              <a:rPr lang="en-US" sz="4000" dirty="0"/>
              <a:t>Lectures 1-3 (cont’d)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92427"/>
            <a:ext cx="9144000" cy="1655762"/>
          </a:xfrm>
        </p:spPr>
        <p:txBody>
          <a:bodyPr/>
          <a:lstStyle/>
          <a:p>
            <a:r>
              <a:rPr lang="en-US" dirty="0"/>
              <a:t>Long Tran-Thanh</a:t>
            </a:r>
          </a:p>
          <a:p>
            <a:r>
              <a:rPr lang="en-US" dirty="0" err="1"/>
              <a:t>Long.tran-thanh@warwick.ac.uk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64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Monte Carlo (MC) method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9220" y="1115303"/>
            <a:ext cx="117655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Main question: how to evaluate a policy’s value if we don’t know the MDP model</a:t>
            </a:r>
          </a:p>
          <a:p>
            <a:endParaRPr lang="en-GB" sz="2400" dirty="0"/>
          </a:p>
          <a:p>
            <a:r>
              <a:rPr lang="en-GB" sz="2400" dirty="0"/>
              <a:t>Idea: 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/>
              <a:t>Just follow the policy, let the randomness of the model and policy guide us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/>
              <a:t>Observe the trajectory </a:t>
            </a:r>
            <a:r>
              <a:rPr lang="en-GB" sz="2400" i="1" dirty="0"/>
              <a:t>T </a:t>
            </a:r>
            <a:r>
              <a:rPr lang="en-GB" sz="2400" dirty="0"/>
              <a:t>of the policy starting from certain state </a:t>
            </a:r>
            <a:r>
              <a:rPr lang="en-GB" sz="2400" i="1" dirty="0"/>
              <a:t>s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/>
              <a:t>Repeat this many times, and take the average total returns -&gt; estimate for the value of </a:t>
            </a:r>
            <a:r>
              <a:rPr lang="en-GB" sz="2400" i="1" dirty="0"/>
              <a:t>s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dirty="0"/>
              <a:t>Justification:</a:t>
            </a:r>
          </a:p>
          <a:p>
            <a:pPr lvl="1"/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162" y="4372873"/>
            <a:ext cx="3657600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688" y="4926461"/>
            <a:ext cx="3009900" cy="292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0FC21E-3014-F24B-99CA-5832C6DD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Monte Carlo (MC) method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9220" y="1115303"/>
            <a:ext cx="117655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This is called the MC method: 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/>
              <a:t>Follow the policy, let the randomness of the model and policy guide us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/>
              <a:t>Observe the trajectory </a:t>
            </a:r>
            <a:r>
              <a:rPr lang="en-GB" sz="2400" i="1" dirty="0"/>
              <a:t>T </a:t>
            </a:r>
            <a:r>
              <a:rPr lang="en-GB" sz="2400" dirty="0"/>
              <a:t>of the policy starting from certain state </a:t>
            </a:r>
            <a:r>
              <a:rPr lang="en-GB" sz="2400" i="1" dirty="0"/>
              <a:t>s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/>
              <a:t>Repeat this many times, and take the average total returns -&gt; estimate for the value of </a:t>
            </a:r>
            <a:r>
              <a:rPr lang="en-GB" sz="2400" i="1" dirty="0"/>
              <a:t>s</a:t>
            </a:r>
          </a:p>
          <a:p>
            <a:pPr marL="342900" indent="-342900">
              <a:buFont typeface="Arial" charset="0"/>
              <a:buChar char="•"/>
            </a:pPr>
            <a:endParaRPr lang="en-GB" sz="2400" i="1" dirty="0"/>
          </a:p>
          <a:p>
            <a:r>
              <a:rPr lang="en-GB" sz="2400" dirty="0"/>
              <a:t>We need to know when to stop following the policy -&gt; works for finite trajectories only</a:t>
            </a:r>
          </a:p>
          <a:p>
            <a:r>
              <a:rPr lang="en-GB" sz="2400" dirty="0"/>
              <a:t>-&gt; MC method can </a:t>
            </a:r>
            <a:r>
              <a:rPr lang="en-GB" sz="2400" b="1" dirty="0"/>
              <a:t>only be applied to episodic MDPs </a:t>
            </a:r>
            <a:r>
              <a:rPr lang="en-GB" sz="2400" dirty="0"/>
              <a:t>(finite horizon H) </a:t>
            </a:r>
          </a:p>
          <a:p>
            <a:endParaRPr lang="en-GB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922D2C-02FF-E540-8D2C-E65D8133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30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Monte Carlo (MC) method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9220" y="1115303"/>
            <a:ext cx="117655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Goal: estimate the value             of each state </a:t>
            </a:r>
            <a:r>
              <a:rPr lang="en-GB" sz="2400" i="1" dirty="0"/>
              <a:t>s </a:t>
            </a:r>
            <a:r>
              <a:rPr lang="en-GB" sz="2400" dirty="0"/>
              <a:t>under policy </a:t>
            </a:r>
            <a:endParaRPr lang="en-GB" sz="2400" i="1" dirty="0"/>
          </a:p>
          <a:p>
            <a:pPr marL="342900" indent="-342900">
              <a:buFont typeface="Arial" charset="0"/>
              <a:buChar char="•"/>
            </a:pPr>
            <a:r>
              <a:rPr lang="en-GB" sz="2400" dirty="0"/>
              <a:t>Observe random state-action sequence by following the policy with episode length </a:t>
            </a:r>
            <a:r>
              <a:rPr lang="en-GB" sz="2400" i="1" dirty="0"/>
              <a:t>H</a:t>
            </a:r>
            <a:r>
              <a:rPr lang="en-GB" sz="2400" dirty="0"/>
              <a:t>:</a:t>
            </a:r>
          </a:p>
          <a:p>
            <a:pPr marL="342900" indent="-342900">
              <a:buFont typeface="Arial" charset="0"/>
              <a:buChar char="•"/>
            </a:pPr>
            <a:endParaRPr lang="en-GB" sz="2400" dirty="0"/>
          </a:p>
          <a:p>
            <a:pPr marL="342900" indent="-342900">
              <a:buFont typeface="Arial" charset="0"/>
              <a:buChar char="•"/>
            </a:pPr>
            <a:endParaRPr lang="en-GB" sz="2400" dirty="0"/>
          </a:p>
          <a:p>
            <a:pPr marL="342900" indent="-342900">
              <a:buFont typeface="Arial" charset="0"/>
              <a:buChar char="•"/>
            </a:pPr>
            <a:r>
              <a:rPr lang="en-GB" sz="2400" dirty="0"/>
              <a:t>Calculate return                                                             for each </a:t>
            </a:r>
            <a:r>
              <a:rPr lang="en-GB" sz="2400" i="1" dirty="0"/>
              <a:t>t</a:t>
            </a:r>
            <a:r>
              <a:rPr lang="en-GB" sz="2400" dirty="0"/>
              <a:t> </a:t>
            </a:r>
            <a:endParaRPr lang="en-GB" sz="2400" i="1" dirty="0"/>
          </a:p>
          <a:p>
            <a:pPr marL="342900" indent="-342900">
              <a:buFont typeface="Arial" charset="0"/>
              <a:buChar char="•"/>
            </a:pPr>
            <a:endParaRPr lang="en-GB" sz="2400" dirty="0"/>
          </a:p>
          <a:p>
            <a:pPr marL="342900" indent="-342900">
              <a:buFont typeface="Arial" charset="0"/>
              <a:buChar char="•"/>
            </a:pPr>
            <a:r>
              <a:rPr lang="en-GB" sz="2400" dirty="0"/>
              <a:t>Repeat this for multiple episodes</a:t>
            </a:r>
          </a:p>
          <a:p>
            <a:pPr marL="342900" indent="-342900">
              <a:buFont typeface="Arial" charset="0"/>
              <a:buChar char="•"/>
            </a:pPr>
            <a:endParaRPr lang="en-GB" sz="2400" dirty="0"/>
          </a:p>
          <a:p>
            <a:pPr marL="342900" indent="-342900">
              <a:buFont typeface="Arial" charset="0"/>
              <a:buChar char="•"/>
            </a:pPr>
            <a:r>
              <a:rPr lang="en-GB" sz="2400" dirty="0"/>
              <a:t>For each </a:t>
            </a:r>
            <a:r>
              <a:rPr lang="en-GB" sz="2400" i="1" dirty="0"/>
              <a:t>s</a:t>
            </a:r>
            <a:r>
              <a:rPr lang="en-GB" sz="2400" dirty="0"/>
              <a:t>: MC computes the empirical mean of relevant returns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241208"/>
            <a:ext cx="685800" cy="29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726" y="1298710"/>
            <a:ext cx="165100" cy="127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1374" y="2660837"/>
            <a:ext cx="3683000" cy="31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593" y="2156703"/>
            <a:ext cx="3581400" cy="203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D6E753-7D32-4743-A715-D384E23C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85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Monte Carlo (MC) method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9220" y="1115303"/>
            <a:ext cx="117655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Goal: estimate the value             of each state </a:t>
            </a:r>
            <a:r>
              <a:rPr lang="en-GB" sz="2400" i="1" dirty="0"/>
              <a:t>s </a:t>
            </a:r>
            <a:r>
              <a:rPr lang="en-GB" sz="2400" dirty="0"/>
              <a:t>under policy </a:t>
            </a:r>
            <a:endParaRPr lang="en-GB" sz="2400" i="1" dirty="0"/>
          </a:p>
          <a:p>
            <a:pPr marL="342900" indent="-342900">
              <a:buFont typeface="Arial" charset="0"/>
              <a:buChar char="•"/>
            </a:pPr>
            <a:r>
              <a:rPr lang="en-GB" sz="2400" dirty="0"/>
              <a:t>Observe random state-action sequence by following the policy:</a:t>
            </a:r>
          </a:p>
          <a:p>
            <a:pPr marL="342900" indent="-342900">
              <a:buFont typeface="Arial" charset="0"/>
              <a:buChar char="•"/>
            </a:pPr>
            <a:endParaRPr lang="en-GB" sz="2400" dirty="0"/>
          </a:p>
          <a:p>
            <a:pPr marL="342900" indent="-342900">
              <a:buFont typeface="Arial" charset="0"/>
              <a:buChar char="•"/>
            </a:pPr>
            <a:endParaRPr lang="en-GB" sz="2400" dirty="0"/>
          </a:p>
          <a:p>
            <a:pPr marL="342900" indent="-342900">
              <a:buFont typeface="Arial" charset="0"/>
              <a:buChar char="•"/>
            </a:pPr>
            <a:r>
              <a:rPr lang="en-GB" sz="2400" dirty="0"/>
              <a:t>Calculate return                                                             for each </a:t>
            </a:r>
            <a:r>
              <a:rPr lang="en-GB" sz="2400" i="1" dirty="0"/>
              <a:t>t</a:t>
            </a:r>
            <a:r>
              <a:rPr lang="en-GB" sz="2400" dirty="0"/>
              <a:t> </a:t>
            </a:r>
            <a:endParaRPr lang="en-GB" sz="2400" i="1" dirty="0"/>
          </a:p>
          <a:p>
            <a:pPr marL="342900" indent="-342900">
              <a:buFont typeface="Arial" charset="0"/>
              <a:buChar char="•"/>
            </a:pPr>
            <a:endParaRPr lang="en-GB" sz="2400" dirty="0"/>
          </a:p>
          <a:p>
            <a:pPr marL="342900" indent="-342900">
              <a:buFont typeface="Arial" charset="0"/>
              <a:buChar char="•"/>
            </a:pPr>
            <a:r>
              <a:rPr lang="en-GB" sz="2400" dirty="0"/>
              <a:t>For each </a:t>
            </a:r>
            <a:r>
              <a:rPr lang="en-GB" sz="2400" i="1" dirty="0"/>
              <a:t>s</a:t>
            </a:r>
            <a:r>
              <a:rPr lang="en-GB" sz="2400" dirty="0"/>
              <a:t>: MC computes the empirical mean of relevant returns</a:t>
            </a:r>
          </a:p>
          <a:p>
            <a:pPr marL="342900" indent="-342900">
              <a:buFont typeface="Arial" charset="0"/>
              <a:buChar char="•"/>
            </a:pPr>
            <a:endParaRPr lang="en-GB" sz="2400" dirty="0"/>
          </a:p>
          <a:p>
            <a:r>
              <a:rPr lang="en-GB" sz="2400" dirty="0"/>
              <a:t>What are the </a:t>
            </a:r>
            <a:r>
              <a:rPr lang="en-GB" sz="2400" b="1" dirty="0"/>
              <a:t>relevant</a:t>
            </a:r>
            <a:r>
              <a:rPr lang="en-GB" sz="2400" dirty="0"/>
              <a:t> return values?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241208"/>
            <a:ext cx="685800" cy="29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726" y="1298710"/>
            <a:ext cx="165100" cy="127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1374" y="2660837"/>
            <a:ext cx="3683000" cy="31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593" y="2156703"/>
            <a:ext cx="3581400" cy="203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8B780-6087-FF42-9F22-97FF788F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3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Monte Carlo (MC) method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3221" y="3002449"/>
            <a:ext cx="117655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sz="2400" dirty="0"/>
              <a:t>During the process, we may visit </a:t>
            </a:r>
            <a:r>
              <a:rPr lang="en-GB" sz="2400" i="1" dirty="0"/>
              <a:t>s </a:t>
            </a:r>
            <a:r>
              <a:rPr lang="en-GB" sz="2400" dirty="0"/>
              <a:t>multiple times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400" dirty="0"/>
              <a:t>Include the corresponding return of every time we visit s?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400" dirty="0"/>
              <a:t>Include the return of first time visit only?</a:t>
            </a:r>
          </a:p>
        </p:txBody>
      </p:sp>
      <p:sp>
        <p:nvSpPr>
          <p:cNvPr id="7" name="Oval 6"/>
          <p:cNvSpPr/>
          <p:nvPr/>
        </p:nvSpPr>
        <p:spPr>
          <a:xfrm>
            <a:off x="2033167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S_t</a:t>
            </a:r>
            <a:r>
              <a:rPr lang="en-US" sz="1600" dirty="0"/>
              <a:t> = 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15030" y="153869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019811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/>
              <a:t>S</a:t>
            </a:r>
            <a:r>
              <a:rPr lang="en-US" sz="1600"/>
              <a:t>_(t+1)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6006455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S_(t+2)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01674" y="153567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88318" y="153567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endCxn id="7" idx="4"/>
          </p:cNvCxnSpPr>
          <p:nvPr/>
        </p:nvCxnSpPr>
        <p:spPr>
          <a:xfrm rot="10800000">
            <a:off x="2624099" y="1962080"/>
            <a:ext cx="1835554" cy="7560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0"/>
          </p:cNvCxnSpPr>
          <p:nvPr/>
        </p:nvCxnSpPr>
        <p:spPr>
          <a:xfrm rot="5400000" flipH="1" flipV="1">
            <a:off x="2954157" y="538229"/>
            <a:ext cx="247016" cy="9071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98635" y="1223602"/>
            <a:ext cx="4539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a_t</a:t>
            </a:r>
            <a:endParaRPr lang="en-GB" sz="1600" dirty="0"/>
          </a:p>
        </p:txBody>
      </p:sp>
      <p:sp>
        <p:nvSpPr>
          <p:cNvPr id="19" name="Rectangle 18"/>
          <p:cNvSpPr/>
          <p:nvPr/>
        </p:nvSpPr>
        <p:spPr>
          <a:xfrm>
            <a:off x="5325170" y="1223602"/>
            <a:ext cx="78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a_(t+1)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11814" y="1172813"/>
            <a:ext cx="78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a_(t+2)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54415" y="2246379"/>
            <a:ext cx="9941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a_(t+100)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0DFD0-C0D9-D14D-8E19-CECAFD2F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72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Monte Carlo (MC) method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3221" y="3031786"/>
            <a:ext cx="117655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sz="2400" dirty="0"/>
              <a:t>First-visit MC method: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400" dirty="0"/>
              <a:t>Aim: to evaluate value of state </a:t>
            </a:r>
            <a:r>
              <a:rPr lang="en-GB" sz="2400" i="1" dirty="0"/>
              <a:t>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400" dirty="0"/>
              <a:t>For each episode </a:t>
            </a:r>
            <a:r>
              <a:rPr lang="en-GB" sz="2400" i="1" dirty="0" err="1"/>
              <a:t>i</a:t>
            </a:r>
            <a:r>
              <a:rPr lang="en-GB" sz="2400" dirty="0"/>
              <a:t>: The </a:t>
            </a:r>
            <a:r>
              <a:rPr lang="en-GB" sz="2400" b="1" dirty="0"/>
              <a:t>first time step </a:t>
            </a:r>
            <a:r>
              <a:rPr lang="en-GB" sz="2400" b="1" i="1" dirty="0"/>
              <a:t>t</a:t>
            </a:r>
            <a:r>
              <a:rPr lang="en-GB" sz="2400" b="1" dirty="0"/>
              <a:t> </a:t>
            </a:r>
            <a:r>
              <a:rPr lang="en-GB" sz="2400" dirty="0"/>
              <a:t>that state </a:t>
            </a:r>
            <a:r>
              <a:rPr lang="en-GB" sz="2400" i="1" dirty="0"/>
              <a:t>s</a:t>
            </a:r>
            <a:r>
              <a:rPr lang="en-GB" sz="2400" dirty="0"/>
              <a:t> is visited in the episode: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GB" sz="2400" dirty="0"/>
              <a:t>Increment counter 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GB" sz="2400" dirty="0"/>
              <a:t>Increment total return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400" dirty="0"/>
              <a:t>Value is estimated by empirical mean return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400" dirty="0"/>
              <a:t>By law of large numbers,                          as  </a:t>
            </a:r>
          </a:p>
        </p:txBody>
      </p:sp>
      <p:sp>
        <p:nvSpPr>
          <p:cNvPr id="7" name="Oval 6"/>
          <p:cNvSpPr/>
          <p:nvPr/>
        </p:nvSpPr>
        <p:spPr>
          <a:xfrm>
            <a:off x="2033167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S_t</a:t>
            </a:r>
            <a:r>
              <a:rPr lang="en-US" sz="1600" dirty="0"/>
              <a:t> = 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15030" y="153869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019811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/>
              <a:t>S</a:t>
            </a:r>
            <a:r>
              <a:rPr lang="en-US" sz="1600"/>
              <a:t>_(t+1)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6006455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S_(t+2)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01674" y="153567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88318" y="153567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endCxn id="7" idx="4"/>
          </p:cNvCxnSpPr>
          <p:nvPr/>
        </p:nvCxnSpPr>
        <p:spPr>
          <a:xfrm rot="10800000">
            <a:off x="2624099" y="1962080"/>
            <a:ext cx="1835554" cy="7560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0"/>
          </p:cNvCxnSpPr>
          <p:nvPr/>
        </p:nvCxnSpPr>
        <p:spPr>
          <a:xfrm rot="5400000" flipH="1" flipV="1">
            <a:off x="2954157" y="538229"/>
            <a:ext cx="247016" cy="9071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98635" y="1223602"/>
            <a:ext cx="4539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a_t</a:t>
            </a:r>
            <a:endParaRPr lang="en-GB" sz="1600" dirty="0"/>
          </a:p>
        </p:txBody>
      </p:sp>
      <p:sp>
        <p:nvSpPr>
          <p:cNvPr id="19" name="Rectangle 18"/>
          <p:cNvSpPr/>
          <p:nvPr/>
        </p:nvSpPr>
        <p:spPr>
          <a:xfrm>
            <a:off x="5325170" y="1223602"/>
            <a:ext cx="78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a_(t+1)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11814" y="1172813"/>
            <a:ext cx="78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a_(t+2)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54415" y="2246379"/>
            <a:ext cx="9941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a_(t+100)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281" y="4251095"/>
            <a:ext cx="2032000" cy="29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012" y="4603960"/>
            <a:ext cx="2286000" cy="304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580" y="4933812"/>
            <a:ext cx="2197100" cy="342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931" y="5270002"/>
            <a:ext cx="1536700" cy="342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5308" y="5334501"/>
            <a:ext cx="1295400" cy="292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431EB-1C5E-314A-B1FD-687253AA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68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Monte Carlo (MC) method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3221" y="3031786"/>
            <a:ext cx="117655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sz="2400" dirty="0"/>
              <a:t>Every-visit MC method: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400" dirty="0"/>
              <a:t>Aim: to evaluate value of state </a:t>
            </a:r>
            <a:r>
              <a:rPr lang="en-GB" sz="2400" i="1" dirty="0"/>
              <a:t>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400" dirty="0"/>
              <a:t>For each episode </a:t>
            </a:r>
            <a:r>
              <a:rPr lang="en-GB" sz="2400" i="1" dirty="0" err="1"/>
              <a:t>i</a:t>
            </a:r>
            <a:r>
              <a:rPr lang="en-GB" sz="2400" dirty="0"/>
              <a:t>: for </a:t>
            </a:r>
            <a:r>
              <a:rPr lang="en-GB" sz="2400" b="1" dirty="0"/>
              <a:t>every</a:t>
            </a:r>
            <a:r>
              <a:rPr lang="en-GB" sz="2400" dirty="0"/>
              <a:t> </a:t>
            </a:r>
            <a:r>
              <a:rPr lang="en-GB" sz="2400" b="1" dirty="0"/>
              <a:t>time step </a:t>
            </a:r>
            <a:r>
              <a:rPr lang="en-GB" sz="2400" b="1" i="1" dirty="0"/>
              <a:t>t</a:t>
            </a:r>
            <a:r>
              <a:rPr lang="en-GB" sz="2400" b="1" dirty="0"/>
              <a:t> </a:t>
            </a:r>
            <a:r>
              <a:rPr lang="en-GB" sz="2400" dirty="0"/>
              <a:t>that state </a:t>
            </a:r>
            <a:r>
              <a:rPr lang="en-GB" sz="2400" i="1" dirty="0"/>
              <a:t>s</a:t>
            </a:r>
            <a:r>
              <a:rPr lang="en-GB" sz="2400" dirty="0"/>
              <a:t> is visited in the episode: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GB" sz="2400" dirty="0"/>
              <a:t>Increment counter 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GB" sz="2400" dirty="0"/>
              <a:t>Increment total return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400" dirty="0"/>
              <a:t>Value is estimated by empirical mean return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400" dirty="0"/>
              <a:t>By law of large numbers,                          as  </a:t>
            </a:r>
          </a:p>
        </p:txBody>
      </p:sp>
      <p:sp>
        <p:nvSpPr>
          <p:cNvPr id="7" name="Oval 6"/>
          <p:cNvSpPr/>
          <p:nvPr/>
        </p:nvSpPr>
        <p:spPr>
          <a:xfrm>
            <a:off x="2033167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S_t</a:t>
            </a:r>
            <a:r>
              <a:rPr lang="en-US" sz="1600" dirty="0"/>
              <a:t> = 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15030" y="153869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019811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/>
              <a:t>S</a:t>
            </a:r>
            <a:r>
              <a:rPr lang="en-US" sz="1600"/>
              <a:t>_(t+1)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6006455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S_(t+2)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01674" y="153567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88318" y="153567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endCxn id="7" idx="4"/>
          </p:cNvCxnSpPr>
          <p:nvPr/>
        </p:nvCxnSpPr>
        <p:spPr>
          <a:xfrm rot="10800000">
            <a:off x="2624099" y="1962080"/>
            <a:ext cx="1835554" cy="7560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0"/>
          </p:cNvCxnSpPr>
          <p:nvPr/>
        </p:nvCxnSpPr>
        <p:spPr>
          <a:xfrm rot="5400000" flipH="1" flipV="1">
            <a:off x="2954157" y="538229"/>
            <a:ext cx="247016" cy="9071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98635" y="1223602"/>
            <a:ext cx="4539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a_t</a:t>
            </a:r>
            <a:endParaRPr lang="en-GB" sz="1600" dirty="0"/>
          </a:p>
        </p:txBody>
      </p:sp>
      <p:sp>
        <p:nvSpPr>
          <p:cNvPr id="19" name="Rectangle 18"/>
          <p:cNvSpPr/>
          <p:nvPr/>
        </p:nvSpPr>
        <p:spPr>
          <a:xfrm>
            <a:off x="5325170" y="1223602"/>
            <a:ext cx="78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a_(t+1)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11814" y="1172813"/>
            <a:ext cx="78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a_(t+2)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54415" y="2246379"/>
            <a:ext cx="9941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a_(t+100)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281" y="4251095"/>
            <a:ext cx="2032000" cy="29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012" y="4603960"/>
            <a:ext cx="2286000" cy="304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106" y="4933812"/>
            <a:ext cx="2197100" cy="342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931" y="5270002"/>
            <a:ext cx="1536700" cy="342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5308" y="5334501"/>
            <a:ext cx="1295400" cy="292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40B4C3-9D64-2643-AC36-B28BAF85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44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Monte Carlo (MC) method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3221" y="3031786"/>
            <a:ext cx="117655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sz="2400" dirty="0"/>
              <a:t>First-visit MC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400" dirty="0"/>
              <a:t>Unbiased estimator of true value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400" dirty="0"/>
              <a:t>Slower convergence (slower updates)</a:t>
            </a:r>
          </a:p>
          <a:p>
            <a:pPr marL="342900" indent="-342900">
              <a:buFont typeface="Arial" charset="0"/>
              <a:buChar char="•"/>
            </a:pPr>
            <a:endParaRPr lang="en-GB" sz="2400" dirty="0"/>
          </a:p>
          <a:p>
            <a:pPr marL="342900" indent="-342900">
              <a:buFont typeface="Arial" charset="0"/>
              <a:buChar char="•"/>
            </a:pPr>
            <a:r>
              <a:rPr lang="en-GB" sz="2400" dirty="0"/>
              <a:t>Every-visit MC: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400" dirty="0"/>
              <a:t>Duplicated rewards (introduce estimation bias)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400" dirty="0"/>
              <a:t>Faster convergence</a:t>
            </a:r>
          </a:p>
          <a:p>
            <a:pPr marL="342900" indent="-342900">
              <a:buFont typeface="Arial" charset="0"/>
              <a:buChar char="•"/>
            </a:pPr>
            <a:endParaRPr lang="en-GB" sz="2400" dirty="0"/>
          </a:p>
        </p:txBody>
      </p:sp>
      <p:sp>
        <p:nvSpPr>
          <p:cNvPr id="7" name="Oval 6"/>
          <p:cNvSpPr/>
          <p:nvPr/>
        </p:nvSpPr>
        <p:spPr>
          <a:xfrm>
            <a:off x="2033167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S_t</a:t>
            </a:r>
            <a:r>
              <a:rPr lang="en-US" sz="1600" dirty="0"/>
              <a:t> = 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15030" y="153869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019811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/>
              <a:t>S</a:t>
            </a:r>
            <a:r>
              <a:rPr lang="en-US" sz="1600"/>
              <a:t>_(t+1)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6006455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S_(t+2)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01674" y="153567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88318" y="153567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endCxn id="7" idx="4"/>
          </p:cNvCxnSpPr>
          <p:nvPr/>
        </p:nvCxnSpPr>
        <p:spPr>
          <a:xfrm rot="10800000">
            <a:off x="2624099" y="1962080"/>
            <a:ext cx="1835554" cy="7560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0"/>
          </p:cNvCxnSpPr>
          <p:nvPr/>
        </p:nvCxnSpPr>
        <p:spPr>
          <a:xfrm rot="5400000" flipH="1" flipV="1">
            <a:off x="2954157" y="538229"/>
            <a:ext cx="247016" cy="9071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98635" y="1223602"/>
            <a:ext cx="4539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a_t</a:t>
            </a:r>
            <a:endParaRPr lang="en-GB" sz="1600" dirty="0"/>
          </a:p>
        </p:txBody>
      </p:sp>
      <p:sp>
        <p:nvSpPr>
          <p:cNvPr id="19" name="Rectangle 18"/>
          <p:cNvSpPr/>
          <p:nvPr/>
        </p:nvSpPr>
        <p:spPr>
          <a:xfrm>
            <a:off x="5325170" y="1223602"/>
            <a:ext cx="78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a_(t+1)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11814" y="1172813"/>
            <a:ext cx="78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a_(t+2)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54415" y="2246379"/>
            <a:ext cx="9941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a_(t+100)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7BCF40-6EA6-F64A-B4A7-6C37671D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36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Monte Carlo (MC) method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3221" y="3031786"/>
            <a:ext cx="117655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sz="2400" dirty="0"/>
              <a:t>Third option - Incremental MC: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400" dirty="0"/>
              <a:t>Idea: the value update is in fact the same as the following incremental update:</a:t>
            </a:r>
          </a:p>
          <a:p>
            <a:pPr marL="342900" indent="-342900">
              <a:buFont typeface="Arial" charset="0"/>
              <a:buChar char="•"/>
            </a:pPr>
            <a:endParaRPr lang="en-GB" sz="2400" dirty="0"/>
          </a:p>
        </p:txBody>
      </p:sp>
      <p:sp>
        <p:nvSpPr>
          <p:cNvPr id="7" name="Oval 6"/>
          <p:cNvSpPr/>
          <p:nvPr/>
        </p:nvSpPr>
        <p:spPr>
          <a:xfrm>
            <a:off x="2033167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S_t</a:t>
            </a:r>
            <a:r>
              <a:rPr lang="en-US" sz="1600" dirty="0"/>
              <a:t> = 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15030" y="153869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019811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/>
              <a:t>S</a:t>
            </a:r>
            <a:r>
              <a:rPr lang="en-US" sz="1600"/>
              <a:t>_(t+1)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6006455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S_(t+2)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01674" y="153567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88318" y="153567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endCxn id="7" idx="4"/>
          </p:cNvCxnSpPr>
          <p:nvPr/>
        </p:nvCxnSpPr>
        <p:spPr>
          <a:xfrm rot="10800000">
            <a:off x="2624099" y="1962080"/>
            <a:ext cx="1835554" cy="7560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0"/>
          </p:cNvCxnSpPr>
          <p:nvPr/>
        </p:nvCxnSpPr>
        <p:spPr>
          <a:xfrm rot="5400000" flipH="1" flipV="1">
            <a:off x="2954157" y="538229"/>
            <a:ext cx="247016" cy="9071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98635" y="1223602"/>
            <a:ext cx="4539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a_t</a:t>
            </a:r>
            <a:endParaRPr lang="en-GB" sz="1600" dirty="0"/>
          </a:p>
        </p:txBody>
      </p:sp>
      <p:sp>
        <p:nvSpPr>
          <p:cNvPr id="19" name="Rectangle 18"/>
          <p:cNvSpPr/>
          <p:nvPr/>
        </p:nvSpPr>
        <p:spPr>
          <a:xfrm>
            <a:off x="5325170" y="1223602"/>
            <a:ext cx="78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a_(t+1)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11814" y="1172813"/>
            <a:ext cx="78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a_(t+2)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54415" y="2246379"/>
            <a:ext cx="9941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a_(t+100)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605" y="4036068"/>
            <a:ext cx="4102100" cy="673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31A83D-BA27-2D40-87D7-6BC88FBB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67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Monte Carlo (MC) method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3221" y="3031786"/>
            <a:ext cx="117655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sz="2400" dirty="0"/>
              <a:t>Third option - Incremental MC: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400" dirty="0"/>
              <a:t>Idea: the value update is in fact the same as the following incremental update:</a:t>
            </a:r>
          </a:p>
          <a:p>
            <a:pPr marL="342900" indent="-342900">
              <a:buFont typeface="Arial" charset="0"/>
              <a:buChar char="•"/>
            </a:pPr>
            <a:endParaRPr lang="en-GB" sz="2400" dirty="0"/>
          </a:p>
        </p:txBody>
      </p:sp>
      <p:sp>
        <p:nvSpPr>
          <p:cNvPr id="7" name="Oval 6"/>
          <p:cNvSpPr/>
          <p:nvPr/>
        </p:nvSpPr>
        <p:spPr>
          <a:xfrm>
            <a:off x="2033167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S_t</a:t>
            </a:r>
            <a:r>
              <a:rPr lang="en-US" sz="1600" dirty="0"/>
              <a:t> = 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15030" y="153869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019811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/>
              <a:t>S</a:t>
            </a:r>
            <a:r>
              <a:rPr lang="en-US" sz="1600"/>
              <a:t>_(t+1)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6006455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S_(t+2)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01674" y="153567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88318" y="153567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endCxn id="7" idx="4"/>
          </p:cNvCxnSpPr>
          <p:nvPr/>
        </p:nvCxnSpPr>
        <p:spPr>
          <a:xfrm rot="10800000">
            <a:off x="2624099" y="1962080"/>
            <a:ext cx="1835554" cy="7560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0"/>
          </p:cNvCxnSpPr>
          <p:nvPr/>
        </p:nvCxnSpPr>
        <p:spPr>
          <a:xfrm rot="5400000" flipH="1" flipV="1">
            <a:off x="2954157" y="538229"/>
            <a:ext cx="247016" cy="9071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98635" y="1223602"/>
            <a:ext cx="4539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a_t</a:t>
            </a:r>
            <a:endParaRPr lang="en-GB" sz="1600" dirty="0"/>
          </a:p>
        </p:txBody>
      </p:sp>
      <p:sp>
        <p:nvSpPr>
          <p:cNvPr id="19" name="Rectangle 18"/>
          <p:cNvSpPr/>
          <p:nvPr/>
        </p:nvSpPr>
        <p:spPr>
          <a:xfrm>
            <a:off x="5325170" y="1223602"/>
            <a:ext cx="78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a_(t+1)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11814" y="1172813"/>
            <a:ext cx="78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a_(t+2)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54415" y="2246379"/>
            <a:ext cx="9941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a_(t+100)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605" y="4036068"/>
            <a:ext cx="4102100" cy="67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399" y="4842385"/>
            <a:ext cx="3568700" cy="6477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D5F30C-5173-2940-9FBE-C0D1BEFE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2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84577"/>
            <a:ext cx="9144000" cy="2334820"/>
          </a:xfrm>
        </p:spPr>
        <p:txBody>
          <a:bodyPr>
            <a:normAutofit/>
          </a:bodyPr>
          <a:lstStyle/>
          <a:p>
            <a:r>
              <a:rPr lang="en-US" dirty="0"/>
              <a:t>Model-free approaches </a:t>
            </a:r>
          </a:p>
        </p:txBody>
      </p:sp>
    </p:spTree>
    <p:extLst>
      <p:ext uri="{BB962C8B-B14F-4D97-AF65-F5344CB8AC3E}">
        <p14:creationId xmlns:p14="http://schemas.microsoft.com/office/powerpoint/2010/main" val="1356861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Monte Carlo (MC) method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3221" y="3031786"/>
            <a:ext cx="117655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sz="2400" dirty="0"/>
              <a:t>Third option - Incremental MC: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400" dirty="0"/>
              <a:t>Idea: the value update is in fact the same as the following incremental update:</a:t>
            </a:r>
          </a:p>
          <a:p>
            <a:pPr marL="342900" indent="-342900">
              <a:buFont typeface="Arial" charset="0"/>
              <a:buChar char="•"/>
            </a:pPr>
            <a:endParaRPr lang="en-GB" sz="2400" dirty="0"/>
          </a:p>
        </p:txBody>
      </p:sp>
      <p:sp>
        <p:nvSpPr>
          <p:cNvPr id="7" name="Oval 6"/>
          <p:cNvSpPr/>
          <p:nvPr/>
        </p:nvSpPr>
        <p:spPr>
          <a:xfrm>
            <a:off x="2033167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S_t</a:t>
            </a:r>
            <a:r>
              <a:rPr lang="en-US" sz="1600" dirty="0"/>
              <a:t> = 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15030" y="153869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019811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/>
              <a:t>S</a:t>
            </a:r>
            <a:r>
              <a:rPr lang="en-US" sz="1600"/>
              <a:t>_(t+1)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6006455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S_(t+2)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01674" y="153567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88318" y="153567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endCxn id="7" idx="4"/>
          </p:cNvCxnSpPr>
          <p:nvPr/>
        </p:nvCxnSpPr>
        <p:spPr>
          <a:xfrm rot="10800000">
            <a:off x="2624099" y="1962080"/>
            <a:ext cx="1835554" cy="7560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0"/>
          </p:cNvCxnSpPr>
          <p:nvPr/>
        </p:nvCxnSpPr>
        <p:spPr>
          <a:xfrm rot="5400000" flipH="1" flipV="1">
            <a:off x="2954157" y="538229"/>
            <a:ext cx="247016" cy="9071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98635" y="1223602"/>
            <a:ext cx="4539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a_t</a:t>
            </a:r>
            <a:endParaRPr lang="en-GB" sz="1600" dirty="0"/>
          </a:p>
        </p:txBody>
      </p:sp>
      <p:sp>
        <p:nvSpPr>
          <p:cNvPr id="19" name="Rectangle 18"/>
          <p:cNvSpPr/>
          <p:nvPr/>
        </p:nvSpPr>
        <p:spPr>
          <a:xfrm>
            <a:off x="5325170" y="1223602"/>
            <a:ext cx="78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a_(t+1)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11814" y="1172813"/>
            <a:ext cx="78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a_(t+2)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54415" y="2246379"/>
            <a:ext cx="9941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a_(t+100)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605" y="4036068"/>
            <a:ext cx="4102100" cy="67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399" y="4842385"/>
            <a:ext cx="3568700" cy="6477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647156" y="4709168"/>
            <a:ext cx="3456140" cy="7809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9F2FF-5538-5946-A96B-3EB69934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2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Monte Carlo (MC) method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3221" y="3031786"/>
            <a:ext cx="117655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sz="2400" dirty="0"/>
              <a:t>Third option - Incremental MC: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400" dirty="0"/>
              <a:t>Idea: the value update is in fact the same as the following incremental update:</a:t>
            </a:r>
          </a:p>
          <a:p>
            <a:pPr marL="800100" lvl="1" indent="-342900">
              <a:buFont typeface="Arial" charset="0"/>
              <a:buChar char="•"/>
            </a:pPr>
            <a:endParaRPr lang="en-GB" sz="2400" dirty="0"/>
          </a:p>
          <a:p>
            <a:pPr marL="800100" lvl="1" indent="-342900">
              <a:buFont typeface="Arial" charset="0"/>
              <a:buChar char="•"/>
            </a:pPr>
            <a:endParaRPr lang="en-GB" sz="2400" dirty="0"/>
          </a:p>
          <a:p>
            <a:pPr marL="800100" lvl="1" indent="-342900">
              <a:buFont typeface="Arial" charset="0"/>
              <a:buChar char="•"/>
            </a:pPr>
            <a:endParaRPr lang="en-GB" sz="2400" dirty="0"/>
          </a:p>
          <a:p>
            <a:pPr marL="800100" lvl="1" indent="-342900">
              <a:buFont typeface="Arial" charset="0"/>
              <a:buChar char="•"/>
            </a:pPr>
            <a:endParaRPr lang="en-GB" sz="2400" dirty="0"/>
          </a:p>
          <a:p>
            <a:pPr marL="800100" lvl="1" indent="-342900">
              <a:buFont typeface="Arial" charset="0"/>
              <a:buChar char="•"/>
            </a:pPr>
            <a:endParaRPr lang="en-GB" sz="2400" dirty="0"/>
          </a:p>
          <a:p>
            <a:pPr marL="800100" lvl="1" indent="-342900">
              <a:buFont typeface="Arial" charset="0"/>
              <a:buChar char="•"/>
            </a:pPr>
            <a:r>
              <a:rPr lang="en-GB" sz="2400" dirty="0"/>
              <a:t>More general update rule: </a:t>
            </a:r>
          </a:p>
          <a:p>
            <a:pPr marL="342900" indent="-342900">
              <a:buFont typeface="Arial" charset="0"/>
              <a:buChar char="•"/>
            </a:pPr>
            <a:endParaRPr lang="en-GB" sz="2400" dirty="0"/>
          </a:p>
        </p:txBody>
      </p:sp>
      <p:sp>
        <p:nvSpPr>
          <p:cNvPr id="7" name="Oval 6"/>
          <p:cNvSpPr/>
          <p:nvPr/>
        </p:nvSpPr>
        <p:spPr>
          <a:xfrm>
            <a:off x="2033167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S_t</a:t>
            </a:r>
            <a:r>
              <a:rPr lang="en-US" sz="1600" dirty="0"/>
              <a:t> = 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15030" y="153869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019811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/>
              <a:t>S</a:t>
            </a:r>
            <a:r>
              <a:rPr lang="en-US" sz="1600"/>
              <a:t>_(t+1)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6006455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S_(t+2)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01674" y="153567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88318" y="153567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endCxn id="7" idx="4"/>
          </p:cNvCxnSpPr>
          <p:nvPr/>
        </p:nvCxnSpPr>
        <p:spPr>
          <a:xfrm rot="10800000">
            <a:off x="2624099" y="1962080"/>
            <a:ext cx="1835554" cy="7560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0"/>
          </p:cNvCxnSpPr>
          <p:nvPr/>
        </p:nvCxnSpPr>
        <p:spPr>
          <a:xfrm rot="5400000" flipH="1" flipV="1">
            <a:off x="2954157" y="538229"/>
            <a:ext cx="247016" cy="9071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98635" y="1223602"/>
            <a:ext cx="4539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a_t</a:t>
            </a:r>
            <a:endParaRPr lang="en-GB" sz="1600" dirty="0"/>
          </a:p>
        </p:txBody>
      </p:sp>
      <p:sp>
        <p:nvSpPr>
          <p:cNvPr id="19" name="Rectangle 18"/>
          <p:cNvSpPr/>
          <p:nvPr/>
        </p:nvSpPr>
        <p:spPr>
          <a:xfrm>
            <a:off x="5325170" y="1223602"/>
            <a:ext cx="78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a_(t+1)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11814" y="1172813"/>
            <a:ext cx="78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a_(t+2)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54415" y="2246379"/>
            <a:ext cx="9941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a_(t+100)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605" y="4036068"/>
            <a:ext cx="4102100" cy="67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399" y="4842385"/>
            <a:ext cx="3568700" cy="647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9653" y="5575433"/>
            <a:ext cx="3733800" cy="50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269B7A-5FE3-154D-B3AE-8059A1B9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23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Monte Carlo (MC) method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3221" y="3031786"/>
            <a:ext cx="117655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sz="2400" dirty="0"/>
              <a:t>Third option - Incremental MC: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400" dirty="0"/>
              <a:t>Every-visit MC + general update rule</a:t>
            </a:r>
          </a:p>
          <a:p>
            <a:pPr marL="800100" lvl="1" indent="-342900">
              <a:buFont typeface="Arial" charset="0"/>
              <a:buChar char="•"/>
            </a:pPr>
            <a:endParaRPr lang="en-GB" sz="2400" dirty="0"/>
          </a:p>
          <a:p>
            <a:pPr marL="342900" indent="-342900">
              <a:buFont typeface="Arial" charset="0"/>
              <a:buChar char="•"/>
            </a:pPr>
            <a:endParaRPr lang="en-GB" sz="2400" dirty="0"/>
          </a:p>
        </p:txBody>
      </p:sp>
      <p:sp>
        <p:nvSpPr>
          <p:cNvPr id="7" name="Oval 6"/>
          <p:cNvSpPr/>
          <p:nvPr/>
        </p:nvSpPr>
        <p:spPr>
          <a:xfrm>
            <a:off x="2033167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S_t</a:t>
            </a:r>
            <a:r>
              <a:rPr lang="en-US" sz="1600" dirty="0"/>
              <a:t> = 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15030" y="153869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019811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/>
              <a:t>S</a:t>
            </a:r>
            <a:r>
              <a:rPr lang="en-US" sz="1600"/>
              <a:t>_(t+1)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6006455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S_(t+2)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01674" y="153567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88318" y="153567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endCxn id="7" idx="4"/>
          </p:cNvCxnSpPr>
          <p:nvPr/>
        </p:nvCxnSpPr>
        <p:spPr>
          <a:xfrm rot="10800000">
            <a:off x="2624099" y="1962080"/>
            <a:ext cx="1835554" cy="7560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0"/>
          </p:cNvCxnSpPr>
          <p:nvPr/>
        </p:nvCxnSpPr>
        <p:spPr>
          <a:xfrm rot="5400000" flipH="1" flipV="1">
            <a:off x="2954157" y="538229"/>
            <a:ext cx="247016" cy="9071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98635" y="1223602"/>
            <a:ext cx="4539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a_t</a:t>
            </a:r>
            <a:endParaRPr lang="en-GB" sz="1600" dirty="0"/>
          </a:p>
        </p:txBody>
      </p:sp>
      <p:sp>
        <p:nvSpPr>
          <p:cNvPr id="19" name="Rectangle 18"/>
          <p:cNvSpPr/>
          <p:nvPr/>
        </p:nvSpPr>
        <p:spPr>
          <a:xfrm>
            <a:off x="5325170" y="1223602"/>
            <a:ext cx="78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a_(t+1)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11814" y="1172813"/>
            <a:ext cx="78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a_(t+2)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54415" y="2246379"/>
            <a:ext cx="9941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a_(t+100)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756" y="3395614"/>
            <a:ext cx="3733800" cy="50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6B6581-344A-6F46-9BCF-CDF4E279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6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Monte Carlo (MC) method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3221" y="3031786"/>
            <a:ext cx="117655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sz="2400" dirty="0"/>
              <a:t>Third option - Incremental MC: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400" dirty="0"/>
              <a:t>Every-visit MC + general update rule</a:t>
            </a:r>
          </a:p>
          <a:p>
            <a:pPr marL="800100" lvl="1" indent="-342900">
              <a:buFont typeface="Arial" charset="0"/>
              <a:buChar char="•"/>
            </a:pPr>
            <a:endParaRPr lang="en-GB" sz="2400" dirty="0"/>
          </a:p>
          <a:p>
            <a:pPr marL="342900" indent="-342900">
              <a:buFont typeface="Arial" charset="0"/>
              <a:buChar char="•"/>
            </a:pPr>
            <a:endParaRPr lang="en-GB" sz="2400" dirty="0"/>
          </a:p>
          <a:p>
            <a:pPr marL="342900" indent="-342900">
              <a:buFont typeface="Arial" charset="0"/>
              <a:buChar char="•"/>
            </a:pPr>
            <a:r>
              <a:rPr lang="en-GB" sz="2400" dirty="0"/>
              <a:t>If                         then incremental MC = every-visit MC</a:t>
            </a:r>
          </a:p>
          <a:p>
            <a:pPr marL="342900" indent="-342900">
              <a:buFont typeface="Arial" charset="0"/>
              <a:buChar char="•"/>
            </a:pPr>
            <a:endParaRPr lang="en-GB" sz="2400" dirty="0"/>
          </a:p>
          <a:p>
            <a:pPr marL="342900" indent="-342900">
              <a:buFont typeface="Arial" charset="0"/>
              <a:buChar char="•"/>
            </a:pPr>
            <a:r>
              <a:rPr lang="en-GB" sz="2400" dirty="0"/>
              <a:t>                      is useful when MDP is not stationary (i.e., we prioritise more recent updates)  </a:t>
            </a:r>
          </a:p>
        </p:txBody>
      </p:sp>
      <p:sp>
        <p:nvSpPr>
          <p:cNvPr id="7" name="Oval 6"/>
          <p:cNvSpPr/>
          <p:nvPr/>
        </p:nvSpPr>
        <p:spPr>
          <a:xfrm>
            <a:off x="2033167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S_t</a:t>
            </a:r>
            <a:r>
              <a:rPr lang="en-US" sz="1600" dirty="0"/>
              <a:t> = 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15030" y="153869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019811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/>
              <a:t>S</a:t>
            </a:r>
            <a:r>
              <a:rPr lang="en-US" sz="1600"/>
              <a:t>_(t+1)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6006455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S_(t+2)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01674" y="153567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88318" y="153567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endCxn id="7" idx="4"/>
          </p:cNvCxnSpPr>
          <p:nvPr/>
        </p:nvCxnSpPr>
        <p:spPr>
          <a:xfrm rot="10800000">
            <a:off x="2624099" y="1962080"/>
            <a:ext cx="1835554" cy="7560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0"/>
          </p:cNvCxnSpPr>
          <p:nvPr/>
        </p:nvCxnSpPr>
        <p:spPr>
          <a:xfrm rot="5400000" flipH="1" flipV="1">
            <a:off x="2954157" y="538229"/>
            <a:ext cx="247016" cy="9071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98635" y="1223602"/>
            <a:ext cx="4539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a_t</a:t>
            </a:r>
            <a:endParaRPr lang="en-GB" sz="1600" dirty="0"/>
          </a:p>
        </p:txBody>
      </p:sp>
      <p:sp>
        <p:nvSpPr>
          <p:cNvPr id="19" name="Rectangle 18"/>
          <p:cNvSpPr/>
          <p:nvPr/>
        </p:nvSpPr>
        <p:spPr>
          <a:xfrm>
            <a:off x="5325170" y="1223602"/>
            <a:ext cx="78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a_(t+1)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11814" y="1172813"/>
            <a:ext cx="78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a_(t+2)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54415" y="2246379"/>
            <a:ext cx="9941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a_(t+100)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756" y="3395614"/>
            <a:ext cx="3733800" cy="50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36" y="4598183"/>
            <a:ext cx="1384300" cy="292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67" y="5320247"/>
            <a:ext cx="1384300" cy="292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473AED-6E0D-1D44-B0DF-80FA65DF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12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Summary of the MC method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3221" y="3031786"/>
            <a:ext cx="117655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Simple: Estimates expectation by empirical average (given episodes sampled from policy of interest)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Updates V estimate using sample of return to approximate the expectation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/>
              <a:t>Does not assume Markov property </a:t>
            </a:r>
            <a:r>
              <a:rPr lang="en-US" sz="2400" dirty="0"/>
              <a:t>(why?)</a:t>
            </a:r>
            <a:endParaRPr lang="en-US" sz="2400" b="1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Converges to true value under some (generally mild) assumptions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But: </a:t>
            </a:r>
            <a:r>
              <a:rPr lang="en-US" sz="2400" b="1" dirty="0"/>
              <a:t>works for finite/episodic MDPs only</a:t>
            </a:r>
          </a:p>
        </p:txBody>
      </p:sp>
      <p:sp>
        <p:nvSpPr>
          <p:cNvPr id="7" name="Oval 6"/>
          <p:cNvSpPr/>
          <p:nvPr/>
        </p:nvSpPr>
        <p:spPr>
          <a:xfrm>
            <a:off x="2033167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S_t</a:t>
            </a:r>
            <a:r>
              <a:rPr lang="en-US" sz="1600" dirty="0"/>
              <a:t> = 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15030" y="153869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019811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/>
              <a:t>S</a:t>
            </a:r>
            <a:r>
              <a:rPr lang="en-US" sz="1600"/>
              <a:t>_(t+1)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6006455" y="1115303"/>
            <a:ext cx="1181863" cy="8467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S_(t+2)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01674" y="153567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88318" y="1535671"/>
            <a:ext cx="804781" cy="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endCxn id="7" idx="4"/>
          </p:cNvCxnSpPr>
          <p:nvPr/>
        </p:nvCxnSpPr>
        <p:spPr>
          <a:xfrm rot="10800000">
            <a:off x="2624099" y="1962080"/>
            <a:ext cx="1835554" cy="7560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0"/>
          </p:cNvCxnSpPr>
          <p:nvPr/>
        </p:nvCxnSpPr>
        <p:spPr>
          <a:xfrm rot="5400000" flipH="1" flipV="1">
            <a:off x="2954157" y="538229"/>
            <a:ext cx="247016" cy="9071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98635" y="1223602"/>
            <a:ext cx="4539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a_t</a:t>
            </a:r>
            <a:endParaRPr lang="en-GB" sz="1600" dirty="0"/>
          </a:p>
        </p:txBody>
      </p:sp>
      <p:sp>
        <p:nvSpPr>
          <p:cNvPr id="19" name="Rectangle 18"/>
          <p:cNvSpPr/>
          <p:nvPr/>
        </p:nvSpPr>
        <p:spPr>
          <a:xfrm>
            <a:off x="5325170" y="1223602"/>
            <a:ext cx="78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a_(t+1)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11814" y="1172813"/>
            <a:ext cx="78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a_(t+2)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54415" y="2246379"/>
            <a:ext cx="9941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a_(t+100)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C3541C-74E6-E648-A016-0929A3A8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5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Temporal difference (TD) learning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3221" y="1115303"/>
            <a:ext cx="117655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Recall: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Dynamic programming: efficient calculations + can handle infinite horizon, but needs to know MDP (i.e., model-based)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MC method/learning: model-free, but requires episodic nature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/>
              <a:t>Idea: Why not combine these 2 and take the best of each?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44672F-D255-EF49-8579-6B75AD91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4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Temporal difference (TD) learning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3221" y="1115303"/>
            <a:ext cx="117655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Recall: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Dynamic programming: efficient calculations + can handle </a:t>
            </a:r>
            <a:r>
              <a:rPr lang="en-US" sz="2400"/>
              <a:t>infinite horizon, </a:t>
            </a:r>
            <a:r>
              <a:rPr lang="en-US" sz="2400" dirty="0"/>
              <a:t>but needs to know MDP (i.e., model-based)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MC method/learning: model-free, but requires episodic nature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/>
              <a:t>Idea: Why not combine these 2 and take the best of each? </a:t>
            </a:r>
            <a:r>
              <a:rPr lang="mr-IN" sz="2400" dirty="0"/>
              <a:t>–</a:t>
            </a:r>
            <a:r>
              <a:rPr lang="en-US" sz="2400" dirty="0"/>
              <a:t> this is what TD does</a:t>
            </a:r>
          </a:p>
          <a:p>
            <a:endParaRPr lang="en-US" sz="2400" dirty="0"/>
          </a:p>
          <a:p>
            <a:r>
              <a:rPr lang="en-US" sz="2400" dirty="0"/>
              <a:t>“If one had to identify one idea as central and novel to reinforcement learning, it would undoubtedly be temporal-difference (TD) learning." - Sutton and </a:t>
            </a:r>
            <a:r>
              <a:rPr lang="en-US" sz="2400" dirty="0" err="1"/>
              <a:t>Barto</a:t>
            </a:r>
            <a:r>
              <a:rPr lang="en-US" sz="2400" dirty="0"/>
              <a:t> 2017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72169C-5B2F-5749-A5C9-1C39D4D0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33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Temporal difference (TD) learning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3221" y="1115303"/>
            <a:ext cx="117655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TD learning (or more precisely, TD(0) learning)</a:t>
            </a:r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Bellman operator: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Incremental MC method: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900" y="1884523"/>
            <a:ext cx="5918200" cy="622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112" y="2592078"/>
            <a:ext cx="3733800" cy="50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83630F-0F50-8245-BB7A-0BB88322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20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Temporal difference (TD) learning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3221" y="1115303"/>
            <a:ext cx="1176555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TD learning (or more precisely, TD(0) learning)</a:t>
            </a:r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Bellman operator: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Incremental MC method: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From the latter, we can write: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                              is a 1-step look-ahead estimate of 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Note that </a:t>
            </a:r>
            <a:r>
              <a:rPr lang="en-US" sz="2400"/>
              <a:t>in MC we </a:t>
            </a:r>
            <a:r>
              <a:rPr lang="en-US" sz="2400" dirty="0"/>
              <a:t>only do this update at the end of each epoch (but then we do for each state </a:t>
            </a:r>
            <a:r>
              <a:rPr lang="en-US" sz="2400" i="1" dirty="0"/>
              <a:t>s</a:t>
            </a:r>
            <a:r>
              <a:rPr lang="en-US" sz="2400" dirty="0"/>
              <a:t>)  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900" y="1884523"/>
            <a:ext cx="5918200" cy="622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112" y="2592078"/>
            <a:ext cx="3733800" cy="50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9653" y="3307850"/>
            <a:ext cx="5702300" cy="50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2027" y="4150452"/>
            <a:ext cx="444500" cy="292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644" y="4076161"/>
            <a:ext cx="1930400" cy="3429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4BCF61-30D8-6742-97CE-A87355A3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1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Temporal difference (TD) learning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3221" y="1115303"/>
            <a:ext cx="117655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TD learning (or more precisely, TD(0) learning)</a:t>
            </a:r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Bellman operator: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Incremental MC method: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From the latter, we can write: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In TD - do this update, but straight after we visit a state (and don’t wait until the end of the episode):  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900" y="1884523"/>
            <a:ext cx="5918200" cy="622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112" y="2592078"/>
            <a:ext cx="3733800" cy="50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9653" y="3307850"/>
            <a:ext cx="5702300" cy="50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2817" y="4933751"/>
            <a:ext cx="6007100" cy="50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B81744-7A02-2D46-AE48-62B85C00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1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Agent + environment</a:t>
            </a:r>
          </a:p>
        </p:txBody>
      </p:sp>
      <p:pic>
        <p:nvPicPr>
          <p:cNvPr id="5" name="Picture 4" descr="homer_brai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52" y="745428"/>
            <a:ext cx="3333464" cy="250009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126923" y="63772"/>
            <a:ext cx="2663330" cy="1254393"/>
            <a:chOff x="5690988" y="945456"/>
            <a:chExt cx="2663330" cy="1254393"/>
          </a:xfrm>
        </p:grpSpPr>
        <p:grpSp>
          <p:nvGrpSpPr>
            <p:cNvPr id="7" name="Group 6"/>
            <p:cNvGrpSpPr/>
            <p:nvPr/>
          </p:nvGrpSpPr>
          <p:grpSpPr>
            <a:xfrm>
              <a:off x="6553266" y="945456"/>
              <a:ext cx="1801052" cy="1254393"/>
              <a:chOff x="6537588" y="945456"/>
              <a:chExt cx="1801052" cy="1254393"/>
            </a:xfrm>
          </p:grpSpPr>
          <p:pic>
            <p:nvPicPr>
              <p:cNvPr id="9" name="Picture 8" descr="gears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3652" y="1008176"/>
                <a:ext cx="1160758" cy="1095055"/>
              </a:xfrm>
              <a:prstGeom prst="rect">
                <a:avLst/>
              </a:prstGeom>
            </p:spPr>
          </p:pic>
          <p:sp>
            <p:nvSpPr>
              <p:cNvPr id="10" name="Oval 9"/>
              <p:cNvSpPr/>
              <p:nvPr/>
            </p:nvSpPr>
            <p:spPr>
              <a:xfrm>
                <a:off x="6537588" y="945456"/>
                <a:ext cx="1801052" cy="1254393"/>
              </a:xfrm>
              <a:prstGeom prst="ellipse">
                <a:avLst/>
              </a:prstGeom>
              <a:noFill/>
              <a:ln w="3810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ight Arrow 7"/>
            <p:cNvSpPr/>
            <p:nvPr/>
          </p:nvSpPr>
          <p:spPr>
            <a:xfrm rot="19988395">
              <a:off x="5690988" y="1784475"/>
              <a:ext cx="909304" cy="26655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75427" y="956467"/>
            <a:ext cx="3187700" cy="2552700"/>
            <a:chOff x="422593" y="2069747"/>
            <a:chExt cx="3187700" cy="2552700"/>
          </a:xfrm>
        </p:grpSpPr>
        <p:pic>
          <p:nvPicPr>
            <p:cNvPr id="12" name="Picture 11" descr="clou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93" y="2069747"/>
              <a:ext cx="3187700" cy="25527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197963" y="3004434"/>
              <a:ext cx="166666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Environment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09981" y="1144627"/>
            <a:ext cx="1975386" cy="541909"/>
            <a:chOff x="3057147" y="2304947"/>
            <a:chExt cx="1975386" cy="541909"/>
          </a:xfrm>
        </p:grpSpPr>
        <p:sp>
          <p:nvSpPr>
            <p:cNvPr id="15" name="Curved Down Arrow 14"/>
            <p:cNvSpPr/>
            <p:nvPr/>
          </p:nvSpPr>
          <p:spPr>
            <a:xfrm>
              <a:off x="3057147" y="2304947"/>
              <a:ext cx="1975386" cy="486078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96258" y="2415969"/>
              <a:ext cx="14312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Perception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58567" y="2748551"/>
            <a:ext cx="1975386" cy="525416"/>
            <a:chOff x="3084123" y="4097031"/>
            <a:chExt cx="1975386" cy="525416"/>
          </a:xfrm>
        </p:grpSpPr>
        <p:sp>
          <p:nvSpPr>
            <p:cNvPr id="18" name="Curved Down Arrow 17"/>
            <p:cNvSpPr/>
            <p:nvPr/>
          </p:nvSpPr>
          <p:spPr>
            <a:xfrm rot="10800000">
              <a:off x="3084123" y="4136369"/>
              <a:ext cx="1975386" cy="486078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29083" y="4097031"/>
              <a:ext cx="9220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/>
                <a:t>Action</a:t>
              </a:r>
              <a:endParaRPr lang="en-US" sz="2200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429573" y="3110770"/>
            <a:ext cx="855962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Abstract model: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200" dirty="0"/>
              <a:t>Agent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200" dirty="0"/>
              <a:t>Environment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420AEC-D0A8-B548-8B18-7D842481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46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Temporal difference (TD) learning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3221" y="1115303"/>
            <a:ext cx="117655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TD learning (or more precisely, TD(0) learning):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Can immediately update after each visit of </a:t>
            </a:r>
            <a:r>
              <a:rPr lang="en-US" sz="2400" i="1" dirty="0"/>
              <a:t>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Therefore, there’s no need for episodic setting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If we repeat this many times, it resembles the Bellman operator (why?)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A8089-F5E0-7441-B127-1B435A63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28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Temporal difference (TD) learning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3221" y="1115303"/>
            <a:ext cx="117655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TD learning (or more precisely, TD(0) learning):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Can immediately update after each visit of </a:t>
            </a:r>
            <a:r>
              <a:rPr lang="en-US" sz="2400" i="1" dirty="0"/>
              <a:t>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Therefore, there’s no need for episodic setting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If we repeat this many times, it resembles the Bellman operator (why?)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TD target: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TD error:  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674" y="3346940"/>
            <a:ext cx="193040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674" y="4074637"/>
            <a:ext cx="3708400" cy="3429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95464F-0C8D-2B42-8916-15D8F5B8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66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Temporal difference (TD) learning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3221" y="1115303"/>
            <a:ext cx="1176555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TD learning (or more precisely, TD(0) learning):</a:t>
            </a:r>
          </a:p>
          <a:p>
            <a:endParaRPr lang="en-US" sz="2400" dirty="0"/>
          </a:p>
          <a:p>
            <a:r>
              <a:rPr lang="en-US" sz="2400" dirty="0"/>
              <a:t>Input:</a:t>
            </a:r>
          </a:p>
          <a:p>
            <a:r>
              <a:rPr lang="en-US" sz="2400" dirty="0" err="1"/>
              <a:t>Initialisation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While (interacting with environment):</a:t>
            </a:r>
          </a:p>
          <a:p>
            <a:endParaRPr lang="en-US" sz="2400" dirty="0"/>
          </a:p>
          <a:p>
            <a:r>
              <a:rPr lang="en-US" sz="2400" dirty="0"/>
              <a:t>	Sample tuple</a:t>
            </a:r>
          </a:p>
          <a:p>
            <a:r>
              <a:rPr lang="en-US" sz="2400" dirty="0"/>
              <a:t>	Update    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538" y="2031394"/>
            <a:ext cx="177800" cy="139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365" y="3774768"/>
            <a:ext cx="1739900" cy="29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435" y="2286111"/>
            <a:ext cx="2286000" cy="342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2921" y="4066868"/>
            <a:ext cx="6007100" cy="50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A13972-BCE8-9546-9615-99A1E7C8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31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From TD(0) to TD(lambda)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3221" y="1115303"/>
            <a:ext cx="117655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Recall that in TD(0):</a:t>
            </a:r>
          </a:p>
          <a:p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257" y="1115303"/>
            <a:ext cx="6007100" cy="508000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 rot="5400000">
            <a:off x="6406051" y="929523"/>
            <a:ext cx="444064" cy="1831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03563" y="2067369"/>
            <a:ext cx="30490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1-step estimate of return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551" y="2156052"/>
            <a:ext cx="444500" cy="292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F14B1D-9B1D-BF4F-97B0-133D4880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16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From TD(0) to TD(lambda)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3221" y="1115303"/>
            <a:ext cx="117655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Recall that in TD(0):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can use n-step estimates as well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257" y="1115303"/>
            <a:ext cx="6007100" cy="508000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 rot="5400000">
            <a:off x="6406051" y="929523"/>
            <a:ext cx="444064" cy="1831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03563" y="2067369"/>
            <a:ext cx="30490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1-step estimate of return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551" y="2156052"/>
            <a:ext cx="444500" cy="292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07" y="3214077"/>
            <a:ext cx="2679700" cy="419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407" y="3876727"/>
            <a:ext cx="3822700" cy="4191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 rot="5400000">
            <a:off x="855512" y="4522065"/>
            <a:ext cx="3962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/>
              <a:t>...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507" y="5019727"/>
            <a:ext cx="4000500" cy="419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6558B4-15CB-CC41-8B43-2977A15C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9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From TD(0) to TD(lambda)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3221" y="1115303"/>
            <a:ext cx="117655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Recall that in TD(0):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can use n-step estimates as well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257" y="1115303"/>
            <a:ext cx="6007100" cy="508000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 rot="5400000">
            <a:off x="6406051" y="929523"/>
            <a:ext cx="444064" cy="1831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03563" y="2067369"/>
            <a:ext cx="30490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1-step estimate of return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551" y="2156052"/>
            <a:ext cx="444500" cy="292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07" y="3214077"/>
            <a:ext cx="2679700" cy="419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407" y="3876727"/>
            <a:ext cx="3822700" cy="4191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 rot="5400000">
            <a:off x="855512" y="4522065"/>
            <a:ext cx="3962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/>
              <a:t>...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507" y="5019727"/>
            <a:ext cx="4000500" cy="4191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859755" y="2580123"/>
            <a:ext cx="62101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Which n would be the best?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Small n = worse accuracy but faster update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Large n = the opposite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/>
              <a:t>Idea: why not combine return of different n-steps?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E.g., take the average of n = 2 and n = 5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How to efficiently combine these together?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BFF06C-3367-3F45-A4B4-E9821676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822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From TD(0) to TD(lambda)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3221" y="1115303"/>
            <a:ext cx="117655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Recall that in TD(0):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can use n-step estimates as well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257" y="1115303"/>
            <a:ext cx="6007100" cy="508000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 rot="5400000">
            <a:off x="6406051" y="929523"/>
            <a:ext cx="444064" cy="1831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03563" y="2067369"/>
            <a:ext cx="30490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1-step estimate of return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551" y="2156052"/>
            <a:ext cx="444500" cy="292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07" y="3214077"/>
            <a:ext cx="2679700" cy="419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407" y="3876727"/>
            <a:ext cx="3822700" cy="4191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 rot="5400000">
            <a:off x="855512" y="4522065"/>
            <a:ext cx="3962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/>
              <a:t>...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507" y="5019727"/>
            <a:ext cx="4000500" cy="4191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859755" y="2580123"/>
            <a:ext cx="62101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Lambda-return         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TD(  ):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3913" y="2611991"/>
            <a:ext cx="4953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3763" y="3188376"/>
            <a:ext cx="3390900" cy="774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0281" y="4183406"/>
            <a:ext cx="152400" cy="215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13763" y="4625684"/>
            <a:ext cx="4241800" cy="3429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85D64-E7C4-DD44-90F9-84160177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66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Forward-view TD(lambda)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2085" y="1115303"/>
            <a:ext cx="115145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TD(  ):</a:t>
            </a:r>
          </a:p>
          <a:p>
            <a:endParaRPr lang="en-US" sz="2400" dirty="0"/>
          </a:p>
          <a:p>
            <a:r>
              <a:rPr lang="en-US" sz="2400" dirty="0"/>
              <a:t>How to calculate       ?</a:t>
            </a:r>
          </a:p>
          <a:p>
            <a:endParaRPr lang="en-US" sz="2400" dirty="0"/>
          </a:p>
          <a:p>
            <a:r>
              <a:rPr lang="en-US" sz="2400" dirty="0"/>
              <a:t>Forward-view: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Look into the future and calculate return for each 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This has restrictions similar to MC: only works for finite episodes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1" y="1238185"/>
            <a:ext cx="152400" cy="215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033" y="1174685"/>
            <a:ext cx="4241800" cy="34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0983" y="1903051"/>
            <a:ext cx="330200" cy="3302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D29606-97B3-824C-9260-2D29CB9D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99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Backward-view TD(lambda)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2085" y="1115303"/>
            <a:ext cx="115145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TD(  ):</a:t>
            </a:r>
          </a:p>
          <a:p>
            <a:endParaRPr lang="en-US" sz="2400" dirty="0"/>
          </a:p>
          <a:p>
            <a:r>
              <a:rPr lang="en-US" sz="2400" dirty="0"/>
              <a:t>How to calculate       ?</a:t>
            </a:r>
          </a:p>
          <a:p>
            <a:endParaRPr lang="en-US" sz="2400" dirty="0"/>
          </a:p>
          <a:p>
            <a:r>
              <a:rPr lang="en-US" sz="2400" dirty="0"/>
              <a:t>Backward-view: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We update the returns of states visited in the past instead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This sounds good, but how to implement it in practice?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1" y="1238185"/>
            <a:ext cx="152400" cy="215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033" y="1174685"/>
            <a:ext cx="4241800" cy="34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0983" y="1903051"/>
            <a:ext cx="330200" cy="3302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FAF486-97AB-B742-8DC6-5D369764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26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Backward-view TD(lambda)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2085" y="1115303"/>
            <a:ext cx="1151459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TD(  ):</a:t>
            </a:r>
          </a:p>
          <a:p>
            <a:endParaRPr lang="en-US" sz="2400" dirty="0"/>
          </a:p>
          <a:p>
            <a:r>
              <a:rPr lang="en-US" sz="2400" dirty="0"/>
              <a:t>How to calculate       ?</a:t>
            </a:r>
          </a:p>
          <a:p>
            <a:endParaRPr lang="en-US" sz="2400" dirty="0"/>
          </a:p>
          <a:p>
            <a:r>
              <a:rPr lang="en-US" sz="2400" dirty="0"/>
              <a:t>Backward-view: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We update the returns of states visited in the past instead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This sounds good, but how to implement it in practice?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/>
              <a:t>Some heuristics: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Frequency heuristic: assign current value to most frequent states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err="1"/>
              <a:t>Recency</a:t>
            </a:r>
            <a:r>
              <a:rPr lang="en-US" sz="2400" dirty="0"/>
              <a:t> heuristic: assign current value to most recent states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1" y="1238185"/>
            <a:ext cx="152400" cy="215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033" y="1174685"/>
            <a:ext cx="4241800" cy="34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0983" y="1903051"/>
            <a:ext cx="330200" cy="3302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EE391E-1483-C74B-A15E-8812E395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8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Environment model</a:t>
            </a:r>
          </a:p>
        </p:txBody>
      </p:sp>
      <p:pic>
        <p:nvPicPr>
          <p:cNvPr id="5" name="Picture 4" descr="homer_brai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468" y="858162"/>
            <a:ext cx="3333464" cy="250009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336039" y="176506"/>
            <a:ext cx="2663330" cy="1254393"/>
            <a:chOff x="5690988" y="945456"/>
            <a:chExt cx="2663330" cy="1254393"/>
          </a:xfrm>
        </p:grpSpPr>
        <p:grpSp>
          <p:nvGrpSpPr>
            <p:cNvPr id="7" name="Group 6"/>
            <p:cNvGrpSpPr/>
            <p:nvPr/>
          </p:nvGrpSpPr>
          <p:grpSpPr>
            <a:xfrm>
              <a:off x="6553266" y="945456"/>
              <a:ext cx="1801052" cy="1254393"/>
              <a:chOff x="6537588" y="945456"/>
              <a:chExt cx="1801052" cy="1254393"/>
            </a:xfrm>
          </p:grpSpPr>
          <p:pic>
            <p:nvPicPr>
              <p:cNvPr id="9" name="Picture 8" descr="gears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3652" y="1008176"/>
                <a:ext cx="1160758" cy="1095055"/>
              </a:xfrm>
              <a:prstGeom prst="rect">
                <a:avLst/>
              </a:prstGeom>
            </p:spPr>
          </p:pic>
          <p:sp>
            <p:nvSpPr>
              <p:cNvPr id="10" name="Oval 9"/>
              <p:cNvSpPr/>
              <p:nvPr/>
            </p:nvSpPr>
            <p:spPr>
              <a:xfrm>
                <a:off x="6537588" y="945456"/>
                <a:ext cx="1801052" cy="1254393"/>
              </a:xfrm>
              <a:prstGeom prst="ellipse">
                <a:avLst/>
              </a:prstGeom>
              <a:noFill/>
              <a:ln w="3810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ight Arrow 7"/>
            <p:cNvSpPr/>
            <p:nvPr/>
          </p:nvSpPr>
          <p:spPr>
            <a:xfrm rot="19988395">
              <a:off x="5690988" y="1784475"/>
              <a:ext cx="909304" cy="26655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84543" y="1069201"/>
            <a:ext cx="3187700" cy="2552700"/>
            <a:chOff x="422593" y="2069747"/>
            <a:chExt cx="3187700" cy="2552700"/>
          </a:xfrm>
        </p:grpSpPr>
        <p:pic>
          <p:nvPicPr>
            <p:cNvPr id="12" name="Picture 11" descr="clou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93" y="2069747"/>
              <a:ext cx="3187700" cy="25527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197963" y="3004434"/>
              <a:ext cx="16526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/>
                <a:t>Environment</a:t>
              </a:r>
            </a:p>
            <a:p>
              <a:pPr algn="ctr"/>
              <a:r>
                <a:rPr lang="en-US" sz="2200" dirty="0"/>
                <a:t>model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19097" y="1257361"/>
            <a:ext cx="1975386" cy="541909"/>
            <a:chOff x="3057147" y="2304947"/>
            <a:chExt cx="1975386" cy="541909"/>
          </a:xfrm>
        </p:grpSpPr>
        <p:sp>
          <p:nvSpPr>
            <p:cNvPr id="15" name="Curved Down Arrow 14"/>
            <p:cNvSpPr/>
            <p:nvPr/>
          </p:nvSpPr>
          <p:spPr>
            <a:xfrm>
              <a:off x="3057147" y="2304947"/>
              <a:ext cx="1975386" cy="486078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96258" y="2415969"/>
              <a:ext cx="14312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Perception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67683" y="2861285"/>
            <a:ext cx="1975386" cy="525416"/>
            <a:chOff x="3084123" y="4097031"/>
            <a:chExt cx="1975386" cy="525416"/>
          </a:xfrm>
        </p:grpSpPr>
        <p:sp>
          <p:nvSpPr>
            <p:cNvPr id="18" name="Curved Down Arrow 17"/>
            <p:cNvSpPr/>
            <p:nvPr/>
          </p:nvSpPr>
          <p:spPr>
            <a:xfrm rot="10800000">
              <a:off x="3084123" y="4136369"/>
              <a:ext cx="1975386" cy="486078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29083" y="4097031"/>
              <a:ext cx="9220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/>
                <a:t>Action</a:t>
              </a:r>
              <a:endParaRPr lang="en-US" sz="2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3652" y="1069201"/>
            <a:ext cx="3187700" cy="2552700"/>
            <a:chOff x="422593" y="2069747"/>
            <a:chExt cx="3187700" cy="2552700"/>
          </a:xfrm>
        </p:grpSpPr>
        <p:pic>
          <p:nvPicPr>
            <p:cNvPr id="27" name="Picture 26" descr="clou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93" y="2069747"/>
              <a:ext cx="3187700" cy="25527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197963" y="3004434"/>
              <a:ext cx="16526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/>
                <a:t>Environment</a:t>
              </a:r>
            </a:p>
          </p:txBody>
        </p:sp>
      </p:grpSp>
      <p:sp>
        <p:nvSpPr>
          <p:cNvPr id="30" name="Right Arrow 29"/>
          <p:cNvSpPr/>
          <p:nvPr/>
        </p:nvSpPr>
        <p:spPr>
          <a:xfrm>
            <a:off x="3004779" y="2214732"/>
            <a:ext cx="909304" cy="2665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9573" y="3110770"/>
            <a:ext cx="111945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Environment model: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200" dirty="0"/>
              <a:t>Having access to this model gives us </a:t>
            </a:r>
            <a:r>
              <a:rPr lang="en-GB" sz="2200" i="1" dirty="0"/>
              <a:t>P </a:t>
            </a:r>
            <a:r>
              <a:rPr lang="en-GB" sz="2200" dirty="0"/>
              <a:t>and</a:t>
            </a:r>
            <a:r>
              <a:rPr lang="en-GB" sz="2200" i="1" dirty="0"/>
              <a:t> R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200" dirty="0"/>
              <a:t>Using DP + Bellman operator would work very well</a:t>
            </a:r>
          </a:p>
          <a:p>
            <a:pPr lvl="1"/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24B7EC-BF28-F048-A4DE-159863C8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852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Backward-view TD(lambda)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2085" y="1115303"/>
            <a:ext cx="1151459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TD(  ):</a:t>
            </a:r>
          </a:p>
          <a:p>
            <a:endParaRPr lang="en-US" sz="2400" dirty="0"/>
          </a:p>
          <a:p>
            <a:r>
              <a:rPr lang="en-US" sz="2400" dirty="0"/>
              <a:t>How to calculate       ?</a:t>
            </a:r>
          </a:p>
          <a:p>
            <a:endParaRPr lang="en-US" sz="2400" dirty="0"/>
          </a:p>
          <a:p>
            <a:r>
              <a:rPr lang="en-US" sz="2400" dirty="0"/>
              <a:t>Backward-view: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We update the returns of states visited in the past instead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This sounds good, but how to implement it in practice?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/>
              <a:t>Some heuristics: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Frequency heuristic: assign current value to most frequent states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err="1"/>
              <a:t>Recency</a:t>
            </a:r>
            <a:r>
              <a:rPr lang="en-US" sz="2400" dirty="0"/>
              <a:t> heuristic: assign current value to most recent states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/>
              <a:t>Eligibility trace: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1" y="1238185"/>
            <a:ext cx="152400" cy="215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033" y="1174685"/>
            <a:ext cx="4241800" cy="34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0983" y="1903051"/>
            <a:ext cx="330200" cy="330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5248" y="5612791"/>
            <a:ext cx="1181100" cy="29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6932" y="5612791"/>
            <a:ext cx="3644900" cy="292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89B8B3-82F1-4E4F-B5B5-D4557D21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14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Backward-view TD(lambda)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2085" y="1115303"/>
            <a:ext cx="115145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TD(  ):</a:t>
            </a:r>
          </a:p>
          <a:p>
            <a:endParaRPr lang="en-US" sz="2400" dirty="0"/>
          </a:p>
          <a:p>
            <a:r>
              <a:rPr lang="en-US" sz="2400" dirty="0"/>
              <a:t>Backward-view:</a:t>
            </a:r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Eligibility trace: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Recall TD error: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Value update: 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1" y="1238185"/>
            <a:ext cx="152400" cy="215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033" y="1174685"/>
            <a:ext cx="4241800" cy="342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6235" y="2683249"/>
            <a:ext cx="1181100" cy="29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7919" y="2683249"/>
            <a:ext cx="3644900" cy="292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6235" y="3360846"/>
            <a:ext cx="3708400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6235" y="4093114"/>
            <a:ext cx="3276600" cy="3429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9281C9-8311-A74E-B855-894372B8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597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Backward-view TD(lambda)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2085" y="1115303"/>
            <a:ext cx="1151459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TD(  ):</a:t>
            </a:r>
          </a:p>
          <a:p>
            <a:endParaRPr lang="en-US" sz="2400" dirty="0"/>
          </a:p>
          <a:p>
            <a:r>
              <a:rPr lang="en-US" sz="2400" dirty="0"/>
              <a:t>Backward-view:</a:t>
            </a:r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Eligibility trace: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Recall TD error: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Value update: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/>
              <a:t>Theorem: The sum of the updates is identical for forward-view and backward-view </a:t>
            </a:r>
            <a:r>
              <a:rPr lang="en-US" sz="2400" b="1" dirty="0"/>
              <a:t>in the offline setting </a:t>
            </a:r>
            <a:r>
              <a:rPr lang="en-US" sz="2400" dirty="0"/>
              <a:t>(i.e., episodic/batch)</a:t>
            </a:r>
          </a:p>
          <a:p>
            <a:r>
              <a:rPr lang="en-US" sz="2400" dirty="0"/>
              <a:t> 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1" y="1238185"/>
            <a:ext cx="152400" cy="215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033" y="1174685"/>
            <a:ext cx="4241800" cy="342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6235" y="2683249"/>
            <a:ext cx="1181100" cy="29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7919" y="2683249"/>
            <a:ext cx="3644900" cy="292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6235" y="3360846"/>
            <a:ext cx="3708400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6235" y="4093114"/>
            <a:ext cx="3276600" cy="3429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8753DC-9681-4342-9A61-04AA1107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256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Backward-view TD(lambda)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2085" y="1115303"/>
            <a:ext cx="1151459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TD(  ):</a:t>
            </a:r>
          </a:p>
          <a:p>
            <a:endParaRPr lang="en-US" sz="2400" dirty="0"/>
          </a:p>
          <a:p>
            <a:r>
              <a:rPr lang="en-US" sz="2400" dirty="0"/>
              <a:t>Backward-view:</a:t>
            </a:r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Eligibility trace: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Recall TD error: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Value update: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/>
              <a:t>Theorem: The sum of the updates is identical for forward-view and backward-view </a:t>
            </a:r>
            <a:r>
              <a:rPr lang="en-US" sz="2400" b="1" dirty="0"/>
              <a:t>in the offline setting </a:t>
            </a:r>
            <a:r>
              <a:rPr lang="en-US" sz="2400" dirty="0"/>
              <a:t>(i.e., episodic/batch)</a:t>
            </a:r>
          </a:p>
          <a:p>
            <a:endParaRPr lang="en-US" sz="2400" dirty="0"/>
          </a:p>
          <a:p>
            <a:r>
              <a:rPr lang="en-US" sz="2400" dirty="0"/>
              <a:t>Theorem: With a slightly different eligibility trace, backward = forward-view in online setting (ICML 2014)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1" y="1238185"/>
            <a:ext cx="152400" cy="215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033" y="1174685"/>
            <a:ext cx="4241800" cy="342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6235" y="2683249"/>
            <a:ext cx="1181100" cy="29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7919" y="2683249"/>
            <a:ext cx="3644900" cy="292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6235" y="3360846"/>
            <a:ext cx="3708400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6235" y="4093114"/>
            <a:ext cx="3276600" cy="3429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BF2864-39F9-6741-A744-FAA5DD38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1664907" cy="1143000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From policy evaluation to finding optimal policy</a:t>
            </a:r>
            <a:endParaRPr lang="en-US" sz="3600" dirty="0"/>
          </a:p>
        </p:txBody>
      </p:sp>
      <p:sp>
        <p:nvSpPr>
          <p:cNvPr id="28" name="Rectangle 27"/>
          <p:cNvSpPr/>
          <p:nvPr/>
        </p:nvSpPr>
        <p:spPr>
          <a:xfrm>
            <a:off x="213221" y="1115303"/>
            <a:ext cx="11765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	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221" y="1115303"/>
            <a:ext cx="117655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 far what we have done:</a:t>
            </a:r>
          </a:p>
          <a:p>
            <a:endParaRPr lang="en-US" sz="2400" dirty="0"/>
          </a:p>
          <a:p>
            <a:r>
              <a:rPr lang="en-US" sz="2400" dirty="0"/>
              <a:t>Given a policy     , we want to compute its value function</a:t>
            </a:r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DP: relies on Bellman operator, needs knowledge of MDP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MC method: model-free, but episodic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TD learning: model-free, works for both episodic and infinite horizon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390" y="2050270"/>
            <a:ext cx="165100" cy="127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B2A821-6483-F549-8D1A-42E0DAA7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892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1664907" cy="1143000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From policy evaluation to finding optimal policy</a:t>
            </a:r>
            <a:endParaRPr lang="en-US" sz="3600" dirty="0"/>
          </a:p>
        </p:txBody>
      </p:sp>
      <p:sp>
        <p:nvSpPr>
          <p:cNvPr id="28" name="Rectangle 27"/>
          <p:cNvSpPr/>
          <p:nvPr/>
        </p:nvSpPr>
        <p:spPr>
          <a:xfrm>
            <a:off x="213221" y="1115303"/>
            <a:ext cx="11765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	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221" y="1115303"/>
            <a:ext cx="1176555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 far what we have done:</a:t>
            </a:r>
          </a:p>
          <a:p>
            <a:endParaRPr lang="en-US" sz="2400" dirty="0"/>
          </a:p>
          <a:p>
            <a:r>
              <a:rPr lang="en-US" sz="2400" dirty="0"/>
              <a:t>Given a policy     , we want to compute its value function</a:t>
            </a:r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DP: relies on Bellman operator, needs knowledge of MDP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MC method: model-free, but episodic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TD learning: model-free, works for both episodic and infinite horizon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/>
              <a:t>Next question: Can we find the optimal policy without the knowledge of the MDP model?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390" y="2050270"/>
            <a:ext cx="165100" cy="127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55A768-9533-B04F-9A36-C0A20F3C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89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1664907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From policy evaluation to finding optimal policy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3221" y="1115303"/>
            <a:ext cx="11765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	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221" y="1115303"/>
            <a:ext cx="1176555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Recall: in case of known MDP model -&gt; policy iteration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State-action value function + policy improvement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Can we do the same without knowing </a:t>
            </a:r>
            <a:r>
              <a:rPr lang="en-US" sz="2400" i="1" dirty="0"/>
              <a:t>R</a:t>
            </a:r>
            <a:r>
              <a:rPr lang="en-US" sz="2400" dirty="0"/>
              <a:t> and </a:t>
            </a:r>
            <a:r>
              <a:rPr lang="en-US" sz="2400" i="1" dirty="0"/>
              <a:t>P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Idea: combine the model-free policy evaluation techniques (MC, TD) with policy iteration -&gt; </a:t>
            </a:r>
            <a:r>
              <a:rPr lang="en-US" sz="2400" b="1" dirty="0"/>
              <a:t>model-free policy iteration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262" y="2162871"/>
            <a:ext cx="5321300" cy="622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262" y="2951974"/>
            <a:ext cx="4508500" cy="419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3DA494-9E24-E641-A559-FCA40CB8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69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1664907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Model-free policy iteration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3221" y="1115303"/>
            <a:ext cx="11765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	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221" y="1115303"/>
            <a:ext cx="1176555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Ideal case: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err="1"/>
              <a:t>Initialise</a:t>
            </a:r>
            <a:r>
              <a:rPr lang="en-US" sz="2400" dirty="0"/>
              <a:t> policy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Repeat: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Policy evaluation: compute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Policy improvement: compute          given   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097" y="1684716"/>
            <a:ext cx="266700" cy="17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515" y="2320933"/>
            <a:ext cx="406400" cy="26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285" y="2753861"/>
            <a:ext cx="508000" cy="203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142" y="2702887"/>
            <a:ext cx="406400" cy="2667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20F105-8E7D-9347-9E0F-5FD798AC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71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1664907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Model-free policy iteration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3221" y="1115303"/>
            <a:ext cx="11765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	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221" y="1115303"/>
            <a:ext cx="1176555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Ideal case: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err="1"/>
              <a:t>Initialise</a:t>
            </a:r>
            <a:r>
              <a:rPr lang="en-US" sz="2400" dirty="0"/>
              <a:t> policy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Repeat: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Policy evaluation: compute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Policy improvement: compute          given   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/>
              <a:t>Possible issues: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If       is deterministic then we cannot compute                  for all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/>
              <a:t>   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097" y="1684716"/>
            <a:ext cx="266700" cy="17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515" y="2320933"/>
            <a:ext cx="406400" cy="26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285" y="2753861"/>
            <a:ext cx="508000" cy="203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142" y="2702887"/>
            <a:ext cx="406400" cy="26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361" y="3867785"/>
            <a:ext cx="241300" cy="17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3490" y="3780506"/>
            <a:ext cx="1041400" cy="29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2706" y="3780506"/>
            <a:ext cx="1003300" cy="292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7DA09D-7A35-1943-B4EB-F781903B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710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1664907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Model-free policy iteration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3221" y="1115303"/>
            <a:ext cx="11765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	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221" y="1115303"/>
            <a:ext cx="1176555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Ideal case: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err="1"/>
              <a:t>Initialise</a:t>
            </a:r>
            <a:r>
              <a:rPr lang="en-US" sz="2400" dirty="0"/>
              <a:t> policy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Repeat: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Policy evaluation: compute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Policy improvement: compute          given   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/>
              <a:t>Possible issues: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If       is deterministic then we cannot compute                  for all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/>
              <a:t>How to visit other                 ?</a:t>
            </a:r>
          </a:p>
          <a:p>
            <a:endParaRPr lang="en-US" sz="2400" dirty="0"/>
          </a:p>
          <a:p>
            <a:r>
              <a:rPr lang="en-US" sz="2400" dirty="0"/>
              <a:t>Idea: add some extra exploration (e.g., add random noise to the action choice) 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097" y="1684716"/>
            <a:ext cx="266700" cy="17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515" y="2320933"/>
            <a:ext cx="406400" cy="26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285" y="2753861"/>
            <a:ext cx="508000" cy="203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142" y="2702887"/>
            <a:ext cx="406400" cy="26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361" y="3867785"/>
            <a:ext cx="241300" cy="17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3490" y="3780506"/>
            <a:ext cx="1041400" cy="29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2706" y="3780506"/>
            <a:ext cx="1003300" cy="292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6291" y="4534155"/>
            <a:ext cx="1003300" cy="292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475A30-EC12-7D42-AD1C-53EF7662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Environment model</a:t>
            </a:r>
          </a:p>
        </p:txBody>
      </p:sp>
      <p:pic>
        <p:nvPicPr>
          <p:cNvPr id="5" name="Picture 4" descr="homer_brai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468" y="858162"/>
            <a:ext cx="3333464" cy="250009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336039" y="176506"/>
            <a:ext cx="2663330" cy="1254393"/>
            <a:chOff x="5690988" y="945456"/>
            <a:chExt cx="2663330" cy="1254393"/>
          </a:xfrm>
        </p:grpSpPr>
        <p:grpSp>
          <p:nvGrpSpPr>
            <p:cNvPr id="7" name="Group 6"/>
            <p:cNvGrpSpPr/>
            <p:nvPr/>
          </p:nvGrpSpPr>
          <p:grpSpPr>
            <a:xfrm>
              <a:off x="6553266" y="945456"/>
              <a:ext cx="1801052" cy="1254393"/>
              <a:chOff x="6537588" y="945456"/>
              <a:chExt cx="1801052" cy="1254393"/>
            </a:xfrm>
          </p:grpSpPr>
          <p:pic>
            <p:nvPicPr>
              <p:cNvPr id="9" name="Picture 8" descr="gears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3652" y="1008176"/>
                <a:ext cx="1160758" cy="1095055"/>
              </a:xfrm>
              <a:prstGeom prst="rect">
                <a:avLst/>
              </a:prstGeom>
            </p:spPr>
          </p:pic>
          <p:sp>
            <p:nvSpPr>
              <p:cNvPr id="10" name="Oval 9"/>
              <p:cNvSpPr/>
              <p:nvPr/>
            </p:nvSpPr>
            <p:spPr>
              <a:xfrm>
                <a:off x="6537588" y="945456"/>
                <a:ext cx="1801052" cy="1254393"/>
              </a:xfrm>
              <a:prstGeom prst="ellipse">
                <a:avLst/>
              </a:prstGeom>
              <a:noFill/>
              <a:ln w="3810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ight Arrow 7"/>
            <p:cNvSpPr/>
            <p:nvPr/>
          </p:nvSpPr>
          <p:spPr>
            <a:xfrm rot="19988395">
              <a:off x="5690988" y="1784475"/>
              <a:ext cx="909304" cy="26655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84543" y="1069201"/>
            <a:ext cx="3187700" cy="2552700"/>
            <a:chOff x="422593" y="2069747"/>
            <a:chExt cx="3187700" cy="2552700"/>
          </a:xfrm>
        </p:grpSpPr>
        <p:pic>
          <p:nvPicPr>
            <p:cNvPr id="12" name="Picture 11" descr="clou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93" y="2069747"/>
              <a:ext cx="3187700" cy="25527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197963" y="3004434"/>
              <a:ext cx="16526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/>
                <a:t>Environment</a:t>
              </a:r>
            </a:p>
            <a:p>
              <a:pPr algn="ctr"/>
              <a:r>
                <a:rPr lang="en-US" sz="2200" dirty="0"/>
                <a:t>model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19097" y="1257361"/>
            <a:ext cx="1975386" cy="541909"/>
            <a:chOff x="3057147" y="2304947"/>
            <a:chExt cx="1975386" cy="541909"/>
          </a:xfrm>
        </p:grpSpPr>
        <p:sp>
          <p:nvSpPr>
            <p:cNvPr id="15" name="Curved Down Arrow 14"/>
            <p:cNvSpPr/>
            <p:nvPr/>
          </p:nvSpPr>
          <p:spPr>
            <a:xfrm>
              <a:off x="3057147" y="2304947"/>
              <a:ext cx="1975386" cy="486078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96258" y="2415969"/>
              <a:ext cx="14312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Perception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67683" y="2861285"/>
            <a:ext cx="1975386" cy="525416"/>
            <a:chOff x="3084123" y="4097031"/>
            <a:chExt cx="1975386" cy="525416"/>
          </a:xfrm>
        </p:grpSpPr>
        <p:sp>
          <p:nvSpPr>
            <p:cNvPr id="18" name="Curved Down Arrow 17"/>
            <p:cNvSpPr/>
            <p:nvPr/>
          </p:nvSpPr>
          <p:spPr>
            <a:xfrm rot="10800000">
              <a:off x="3084123" y="4136369"/>
              <a:ext cx="1975386" cy="486078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29083" y="4097031"/>
              <a:ext cx="9220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/>
                <a:t>Action</a:t>
              </a:r>
              <a:endParaRPr lang="en-US" sz="2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3652" y="1069201"/>
            <a:ext cx="3187700" cy="2552700"/>
            <a:chOff x="422593" y="2069747"/>
            <a:chExt cx="3187700" cy="2552700"/>
          </a:xfrm>
        </p:grpSpPr>
        <p:pic>
          <p:nvPicPr>
            <p:cNvPr id="27" name="Picture 26" descr="clou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93" y="2069747"/>
              <a:ext cx="3187700" cy="25527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197963" y="3004434"/>
              <a:ext cx="16526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/>
                <a:t>Environment</a:t>
              </a:r>
            </a:p>
          </p:txBody>
        </p:sp>
      </p:grpSp>
      <p:sp>
        <p:nvSpPr>
          <p:cNvPr id="30" name="Right Arrow 29"/>
          <p:cNvSpPr/>
          <p:nvPr/>
        </p:nvSpPr>
        <p:spPr>
          <a:xfrm>
            <a:off x="3004779" y="2214732"/>
            <a:ext cx="909304" cy="2665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9573" y="3110770"/>
            <a:ext cx="1119458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Environment model: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200" dirty="0"/>
              <a:t>Knowing this model gives us full information about </a:t>
            </a:r>
            <a:r>
              <a:rPr lang="en-GB" sz="2200" i="1" dirty="0"/>
              <a:t>P </a:t>
            </a:r>
            <a:r>
              <a:rPr lang="en-GB" sz="2200" dirty="0"/>
              <a:t>and </a:t>
            </a:r>
            <a:r>
              <a:rPr lang="en-GB" sz="2200" i="1" dirty="0"/>
              <a:t>R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200" dirty="0"/>
              <a:t>Using DP + Bellman operator would work very well</a:t>
            </a:r>
          </a:p>
          <a:p>
            <a:pPr marL="800100" lvl="1" indent="-342900">
              <a:buFont typeface="Arial" charset="0"/>
              <a:buChar char="•"/>
            </a:pPr>
            <a:endParaRPr lang="en-GB" sz="2000" dirty="0"/>
          </a:p>
          <a:p>
            <a:pPr marL="800100" lvl="1" indent="-342900">
              <a:buFont typeface="Arial" charset="0"/>
              <a:buChar char="•"/>
            </a:pPr>
            <a:endParaRPr lang="en-GB" sz="2000" dirty="0"/>
          </a:p>
          <a:p>
            <a:r>
              <a:rPr lang="en-GB" sz="2400" dirty="0"/>
              <a:t>What happens if we don’t know </a:t>
            </a:r>
            <a:r>
              <a:rPr lang="en-GB" sz="2400" i="1" dirty="0"/>
              <a:t>P </a:t>
            </a:r>
            <a:r>
              <a:rPr lang="en-GB" sz="2400" dirty="0"/>
              <a:t>and/or</a:t>
            </a:r>
            <a:r>
              <a:rPr lang="en-GB" sz="2400" i="1" dirty="0"/>
              <a:t> R</a:t>
            </a:r>
            <a:r>
              <a:rPr lang="en-GB" sz="2400" dirty="0"/>
              <a:t>?</a:t>
            </a:r>
          </a:p>
          <a:p>
            <a:pPr lvl="1"/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9DC63D-3E8C-5848-8D1D-87F9370A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68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1664907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Epsilon-greedy policy iteration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3221" y="1115303"/>
            <a:ext cx="11765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	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221" y="1115303"/>
            <a:ext cx="1176555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Initialise</a:t>
            </a:r>
            <a:r>
              <a:rPr lang="en-US" sz="2400" dirty="0"/>
              <a:t> policy       ,  </a:t>
            </a:r>
          </a:p>
          <a:p>
            <a:r>
              <a:rPr lang="en-US" sz="2400" dirty="0"/>
              <a:t>Repeat: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Policy evaluation: compute           (MC or TD)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Policy improvement: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378" y="1301881"/>
            <a:ext cx="266700" cy="17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104" y="1954719"/>
            <a:ext cx="406400" cy="2667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617551" y="2744994"/>
            <a:ext cx="19915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/>
              <a:t>with probability</a:t>
            </a:r>
            <a:endParaRPr lang="en-US" sz="2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396" y="1232710"/>
            <a:ext cx="990600" cy="2921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9122" y="2836157"/>
            <a:ext cx="787400" cy="292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9077" y="3637384"/>
            <a:ext cx="203200" cy="762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602277" y="3421940"/>
            <a:ext cx="837498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arbitrary action </a:t>
            </a:r>
            <a:r>
              <a:rPr lang="en-US" sz="2200" i="1" dirty="0"/>
              <a:t>a </a:t>
            </a:r>
            <a:r>
              <a:rPr lang="en-US" sz="2200" dirty="0"/>
              <a:t>with probability          (i.e., uniformly randomly pick </a:t>
            </a:r>
            <a:r>
              <a:rPr lang="en-US" sz="2200" i="1" dirty="0"/>
              <a:t>a</a:t>
            </a:r>
            <a:r>
              <a:rPr lang="en-US" sz="2200" dirty="0"/>
              <a:t>) </a:t>
            </a:r>
            <a:endParaRPr lang="en-US" sz="2200" i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9992" y="3369951"/>
            <a:ext cx="393700" cy="584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3150" y="2815659"/>
            <a:ext cx="3263900" cy="419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436AC6-E0AF-EA48-9768-2E72E03F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780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1664907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SARSA: epsilon-greedy policy iteration + TD evaluation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3221" y="1115303"/>
            <a:ext cx="11765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	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221" y="1115303"/>
            <a:ext cx="1176555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Initialise</a:t>
            </a:r>
            <a:r>
              <a:rPr lang="en-US" sz="2400" dirty="0"/>
              <a:t> epsilon-greedy policy      ,                 , </a:t>
            </a:r>
            <a:r>
              <a:rPr lang="en-US" sz="2400" i="1" dirty="0"/>
              <a:t>t = 0</a:t>
            </a:r>
            <a:r>
              <a:rPr lang="en-US" sz="2400" dirty="0"/>
              <a:t>, initial state   </a:t>
            </a:r>
          </a:p>
          <a:p>
            <a:r>
              <a:rPr lang="en-US" sz="2400" b="1" dirty="0"/>
              <a:t>Choose</a:t>
            </a:r>
            <a:r>
              <a:rPr lang="en-US" sz="2400" dirty="0"/>
              <a:t> </a:t>
            </a:r>
          </a:p>
          <a:p>
            <a:r>
              <a:rPr lang="en-US" sz="2400" dirty="0"/>
              <a:t>Repeat: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/>
              <a:t>Take </a:t>
            </a:r>
            <a:r>
              <a:rPr lang="en-US" sz="2400" dirty="0"/>
              <a:t>action     , observe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Choose action                                // note: still using the same policy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Update Q given tuple                                        // note: hence the name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756" y="1301881"/>
            <a:ext cx="266700" cy="177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670" y="1220184"/>
            <a:ext cx="990600" cy="29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692" y="1280101"/>
            <a:ext cx="838200" cy="19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4815" y="1588562"/>
            <a:ext cx="1295400" cy="29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6902" y="2392898"/>
            <a:ext cx="215900" cy="177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5582" y="2303504"/>
            <a:ext cx="1041400" cy="292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8525" y="2678344"/>
            <a:ext cx="1854200" cy="292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9592" y="3046745"/>
            <a:ext cx="2413000" cy="292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6370" y="3567648"/>
            <a:ext cx="7035800" cy="292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5BA4E6-0F7D-AD46-8318-E1830638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424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1664907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SARSA: epsilon-greedy policy iteration + TD evaluation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3221" y="1115303"/>
            <a:ext cx="11765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	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221" y="1115303"/>
            <a:ext cx="1176555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Initialise</a:t>
            </a:r>
            <a:r>
              <a:rPr lang="en-US" sz="2400" dirty="0"/>
              <a:t> epsilon-greedy policy      ,                 , </a:t>
            </a:r>
            <a:r>
              <a:rPr lang="en-US" sz="2400" i="1" dirty="0"/>
              <a:t>t = 0</a:t>
            </a:r>
            <a:r>
              <a:rPr lang="en-US" sz="2400" dirty="0"/>
              <a:t>, initial state   </a:t>
            </a:r>
          </a:p>
          <a:p>
            <a:r>
              <a:rPr lang="en-US" sz="2400" b="1" dirty="0"/>
              <a:t>Choose</a:t>
            </a:r>
            <a:r>
              <a:rPr lang="en-US" sz="2400" dirty="0"/>
              <a:t> </a:t>
            </a:r>
          </a:p>
          <a:p>
            <a:r>
              <a:rPr lang="en-US" sz="2400" dirty="0"/>
              <a:t>Repeat: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/>
              <a:t>Take </a:t>
            </a:r>
            <a:r>
              <a:rPr lang="en-US" sz="2400" dirty="0"/>
              <a:t>action     , observe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Choose action                                // note: still using the same policy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Update Q given tuple                                        // note: hence the name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Policy improvement: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                                     ,  </a:t>
            </a:r>
            <a:r>
              <a:rPr lang="en-US" sz="2400" i="1" dirty="0"/>
              <a:t>t = t + 1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756" y="1301881"/>
            <a:ext cx="266700" cy="177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670" y="1220184"/>
            <a:ext cx="990600" cy="29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692" y="1280101"/>
            <a:ext cx="838200" cy="19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4815" y="1588562"/>
            <a:ext cx="1295400" cy="29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6902" y="2392898"/>
            <a:ext cx="215900" cy="177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5582" y="2303504"/>
            <a:ext cx="1041400" cy="292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8525" y="2678344"/>
            <a:ext cx="1854200" cy="292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9592" y="3046745"/>
            <a:ext cx="2413000" cy="292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6370" y="3567648"/>
            <a:ext cx="7035800" cy="2921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376251" y="4501910"/>
            <a:ext cx="19915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/>
              <a:t>with probability</a:t>
            </a:r>
            <a:endParaRPr lang="en-US" sz="22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67822" y="4593073"/>
            <a:ext cx="787400" cy="292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82829" y="5419352"/>
            <a:ext cx="203200" cy="762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386029" y="5203908"/>
            <a:ext cx="837498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arbitrary action </a:t>
            </a:r>
            <a:r>
              <a:rPr lang="en-US" sz="2200" i="1" dirty="0"/>
              <a:t>a </a:t>
            </a:r>
            <a:r>
              <a:rPr lang="en-US" sz="2200" dirty="0"/>
              <a:t>with probability          (i.e., uniformly randomly pick </a:t>
            </a:r>
            <a:r>
              <a:rPr lang="en-US" sz="2200" i="1" dirty="0"/>
              <a:t>a</a:t>
            </a:r>
            <a:r>
              <a:rPr lang="en-US" sz="2200" dirty="0"/>
              <a:t>) </a:t>
            </a:r>
            <a:endParaRPr lang="en-US" sz="2200" i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73744" y="5151919"/>
            <a:ext cx="393700" cy="584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14376" y="4597627"/>
            <a:ext cx="3263900" cy="41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9068" y="6050735"/>
            <a:ext cx="2501900" cy="203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C4B672-4E07-B143-BA39-9E2E5ABD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432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1664907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Q-learning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3221" y="1115303"/>
            <a:ext cx="11765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	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221" y="1115303"/>
            <a:ext cx="117655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Initialise</a:t>
            </a:r>
            <a:r>
              <a:rPr lang="en-US" sz="2400" dirty="0"/>
              <a:t> epsilon-greedy policy      ,                 , </a:t>
            </a:r>
            <a:r>
              <a:rPr lang="en-US" sz="2400" i="1" dirty="0"/>
              <a:t>t = 0</a:t>
            </a:r>
            <a:r>
              <a:rPr lang="en-US" sz="2400" dirty="0"/>
              <a:t>, initial state   </a:t>
            </a:r>
          </a:p>
          <a:p>
            <a:r>
              <a:rPr lang="en-US" sz="2400" dirty="0"/>
              <a:t>Repeat: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/>
              <a:t>Take </a:t>
            </a:r>
            <a:r>
              <a:rPr lang="en-US" sz="2400" dirty="0"/>
              <a:t>action                     , observe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Update Q: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756" y="1301881"/>
            <a:ext cx="266700" cy="177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670" y="1220184"/>
            <a:ext cx="990600" cy="29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692" y="1280101"/>
            <a:ext cx="838200" cy="19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7006" y="1933524"/>
            <a:ext cx="1295400" cy="29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8646" y="1924368"/>
            <a:ext cx="1041400" cy="29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1688" y="2636741"/>
            <a:ext cx="7366000" cy="5080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6501008" y="3144741"/>
            <a:ext cx="0" cy="53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614271" y="3726097"/>
            <a:ext cx="54587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Because of the max operator, we don’t need to sample an additional action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7688" y="4228046"/>
            <a:ext cx="495300" cy="203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01D183-1A93-A842-B7D1-4374298B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491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1664907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Q-learning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3221" y="1115303"/>
            <a:ext cx="11765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	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221" y="1115303"/>
            <a:ext cx="1176555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Initialise</a:t>
            </a:r>
            <a:r>
              <a:rPr lang="en-US" sz="2400" dirty="0"/>
              <a:t> epsilon-greedy policy      ,                 , </a:t>
            </a:r>
            <a:r>
              <a:rPr lang="en-US" sz="2400" i="1" dirty="0"/>
              <a:t>t = 0</a:t>
            </a:r>
            <a:r>
              <a:rPr lang="en-US" sz="2400" dirty="0"/>
              <a:t>, initial state   </a:t>
            </a:r>
          </a:p>
          <a:p>
            <a:r>
              <a:rPr lang="en-US" sz="2400" dirty="0"/>
              <a:t>Repeat: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/>
              <a:t>Take </a:t>
            </a:r>
            <a:r>
              <a:rPr lang="en-US" sz="2400" dirty="0"/>
              <a:t>action                     , observe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Update Q: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Policy improvement: </a:t>
            </a:r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i="1" dirty="0"/>
              <a:t>t = t + 1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756" y="1301881"/>
            <a:ext cx="266700" cy="177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670" y="1220184"/>
            <a:ext cx="990600" cy="29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692" y="1280101"/>
            <a:ext cx="838200" cy="19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7006" y="1933524"/>
            <a:ext cx="1295400" cy="29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8646" y="1924368"/>
            <a:ext cx="1041400" cy="29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1688" y="2636741"/>
            <a:ext cx="7366000" cy="508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402228" y="3789905"/>
            <a:ext cx="19915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/>
              <a:t>with probability</a:t>
            </a:r>
            <a:endParaRPr lang="en-US" sz="22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3799" y="3881068"/>
            <a:ext cx="787400" cy="292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8806" y="4694821"/>
            <a:ext cx="203200" cy="762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412006" y="4479377"/>
            <a:ext cx="837498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arbitrary action </a:t>
            </a:r>
            <a:r>
              <a:rPr lang="en-US" sz="2200" i="1" dirty="0"/>
              <a:t>a </a:t>
            </a:r>
            <a:r>
              <a:rPr lang="en-US" sz="2200" dirty="0"/>
              <a:t>with probability          (i.e., uniformly randomly pick </a:t>
            </a:r>
            <a:r>
              <a:rPr lang="en-US" sz="2200" i="1" dirty="0"/>
              <a:t>a</a:t>
            </a:r>
            <a:r>
              <a:rPr lang="en-US" sz="2200" dirty="0"/>
              <a:t>) </a:t>
            </a:r>
            <a:endParaRPr lang="en-US" sz="2200" i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99721" y="4427388"/>
            <a:ext cx="393700" cy="584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40353" y="3885622"/>
            <a:ext cx="3263900" cy="419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0FFEE7-23AA-A041-B653-B9253E3D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26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1664907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Q-learning vs. SARSA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3221" y="1115303"/>
            <a:ext cx="1176555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SARSA:</a:t>
            </a:r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On-policy learning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Direct experience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Learn to estimate and evaluate a policy from experience obtained from following that policy (here          was sampled from the same policy) </a:t>
            </a:r>
          </a:p>
          <a:p>
            <a:endParaRPr lang="en-US" sz="2400" dirty="0"/>
          </a:p>
          <a:p>
            <a:r>
              <a:rPr lang="en-US" sz="2400" dirty="0"/>
              <a:t>Q-learning: 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/>
              <a:t>Off-policy </a:t>
            </a:r>
            <a:r>
              <a:rPr lang="en-US" sz="2400" dirty="0"/>
              <a:t>learning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Learn to estimate and evaluate a policy using experience gathered from following a different policy (here </a:t>
            </a:r>
            <a:r>
              <a:rPr lang="en-US" sz="2400" dirty="0" err="1"/>
              <a:t>max_a</a:t>
            </a:r>
            <a:r>
              <a:rPr lang="en-US" sz="2400" dirty="0"/>
              <a:t> is not part of the same policy)</a:t>
            </a:r>
          </a:p>
          <a:p>
            <a:endParaRPr lang="en-US" sz="2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745" y="1212755"/>
            <a:ext cx="7035800" cy="29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265" y="3128773"/>
            <a:ext cx="495300" cy="203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058" y="3658582"/>
            <a:ext cx="7366000" cy="50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0B852C-9FAB-4A49-AC09-9A00551F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Unknown environment model</a:t>
            </a:r>
          </a:p>
        </p:txBody>
      </p:sp>
      <p:pic>
        <p:nvPicPr>
          <p:cNvPr id="5" name="Picture 4" descr="homer_brai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468" y="858162"/>
            <a:ext cx="3333464" cy="250009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336039" y="176506"/>
            <a:ext cx="2663330" cy="1254393"/>
            <a:chOff x="5690988" y="945456"/>
            <a:chExt cx="2663330" cy="1254393"/>
          </a:xfrm>
        </p:grpSpPr>
        <p:grpSp>
          <p:nvGrpSpPr>
            <p:cNvPr id="7" name="Group 6"/>
            <p:cNvGrpSpPr/>
            <p:nvPr/>
          </p:nvGrpSpPr>
          <p:grpSpPr>
            <a:xfrm>
              <a:off x="6553266" y="945456"/>
              <a:ext cx="1801052" cy="1254393"/>
              <a:chOff x="6537588" y="945456"/>
              <a:chExt cx="1801052" cy="1254393"/>
            </a:xfrm>
          </p:grpSpPr>
          <p:pic>
            <p:nvPicPr>
              <p:cNvPr id="9" name="Picture 8" descr="gears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3652" y="1008176"/>
                <a:ext cx="1160758" cy="1095055"/>
              </a:xfrm>
              <a:prstGeom prst="rect">
                <a:avLst/>
              </a:prstGeom>
            </p:spPr>
          </p:pic>
          <p:sp>
            <p:nvSpPr>
              <p:cNvPr id="10" name="Oval 9"/>
              <p:cNvSpPr/>
              <p:nvPr/>
            </p:nvSpPr>
            <p:spPr>
              <a:xfrm>
                <a:off x="6537588" y="945456"/>
                <a:ext cx="1801052" cy="1254393"/>
              </a:xfrm>
              <a:prstGeom prst="ellipse">
                <a:avLst/>
              </a:prstGeom>
              <a:noFill/>
              <a:ln w="3810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ight Arrow 7"/>
            <p:cNvSpPr/>
            <p:nvPr/>
          </p:nvSpPr>
          <p:spPr>
            <a:xfrm rot="19988395">
              <a:off x="5690988" y="1784475"/>
              <a:ext cx="909304" cy="26655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84543" y="1069201"/>
            <a:ext cx="3187700" cy="2552700"/>
            <a:chOff x="422593" y="2069747"/>
            <a:chExt cx="3187700" cy="2552700"/>
          </a:xfrm>
        </p:grpSpPr>
        <p:pic>
          <p:nvPicPr>
            <p:cNvPr id="12" name="Picture 11" descr="clou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93" y="2069747"/>
              <a:ext cx="3187700" cy="25527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197963" y="3004434"/>
              <a:ext cx="16526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/>
                <a:t>Environment</a:t>
              </a:r>
            </a:p>
            <a:p>
              <a:pPr algn="ctr"/>
              <a:r>
                <a:rPr lang="en-US" sz="2200" dirty="0"/>
                <a:t>model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19097" y="1257361"/>
            <a:ext cx="1975386" cy="541909"/>
            <a:chOff x="3057147" y="2304947"/>
            <a:chExt cx="1975386" cy="541909"/>
          </a:xfrm>
        </p:grpSpPr>
        <p:sp>
          <p:nvSpPr>
            <p:cNvPr id="15" name="Curved Down Arrow 14"/>
            <p:cNvSpPr/>
            <p:nvPr/>
          </p:nvSpPr>
          <p:spPr>
            <a:xfrm>
              <a:off x="3057147" y="2304947"/>
              <a:ext cx="1975386" cy="486078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96258" y="2415969"/>
              <a:ext cx="14312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Perception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67683" y="2861285"/>
            <a:ext cx="1975386" cy="525416"/>
            <a:chOff x="3084123" y="4097031"/>
            <a:chExt cx="1975386" cy="525416"/>
          </a:xfrm>
        </p:grpSpPr>
        <p:sp>
          <p:nvSpPr>
            <p:cNvPr id="18" name="Curved Down Arrow 17"/>
            <p:cNvSpPr/>
            <p:nvPr/>
          </p:nvSpPr>
          <p:spPr>
            <a:xfrm rot="10800000">
              <a:off x="3084123" y="4136369"/>
              <a:ext cx="1975386" cy="486078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29083" y="4097031"/>
              <a:ext cx="9220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/>
                <a:t>Action</a:t>
              </a:r>
              <a:endParaRPr lang="en-US" sz="2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3652" y="1069201"/>
            <a:ext cx="3187700" cy="2552700"/>
            <a:chOff x="422593" y="2069747"/>
            <a:chExt cx="3187700" cy="2552700"/>
          </a:xfrm>
        </p:grpSpPr>
        <p:pic>
          <p:nvPicPr>
            <p:cNvPr id="27" name="Picture 26" descr="clou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93" y="2069747"/>
              <a:ext cx="3187700" cy="25527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197963" y="3004434"/>
              <a:ext cx="16526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/>
                <a:t>Environment</a:t>
              </a:r>
            </a:p>
          </p:txBody>
        </p:sp>
      </p:grpSp>
      <p:sp>
        <p:nvSpPr>
          <p:cNvPr id="30" name="Right Arrow 29"/>
          <p:cNvSpPr/>
          <p:nvPr/>
        </p:nvSpPr>
        <p:spPr>
          <a:xfrm>
            <a:off x="3004779" y="2214732"/>
            <a:ext cx="909304" cy="2665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9573" y="3110770"/>
            <a:ext cx="1119458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Environment model: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200" dirty="0"/>
              <a:t>We don’t know the model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200" dirty="0"/>
              <a:t>But we have access to it through interactions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200" dirty="0"/>
              <a:t>We can observe what happens if we make actions</a:t>
            </a:r>
          </a:p>
          <a:p>
            <a:pPr marL="800100" lvl="1" indent="-342900">
              <a:buFont typeface="Arial" charset="0"/>
              <a:buChar char="•"/>
            </a:pPr>
            <a:endParaRPr lang="en-GB" sz="2000" dirty="0"/>
          </a:p>
          <a:p>
            <a:pPr marL="800100" lvl="1" indent="-342900">
              <a:buFont typeface="Arial" charset="0"/>
              <a:buChar char="•"/>
            </a:pPr>
            <a:endParaRPr lang="en-GB" sz="2000" dirty="0"/>
          </a:p>
          <a:p>
            <a:pPr lvl="1"/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599374-D901-5642-95C5-6C17A7F1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8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Unknown environment model</a:t>
            </a:r>
          </a:p>
        </p:txBody>
      </p:sp>
      <p:pic>
        <p:nvPicPr>
          <p:cNvPr id="5" name="Picture 4" descr="homer_brai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468" y="858162"/>
            <a:ext cx="3333464" cy="250009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336039" y="176506"/>
            <a:ext cx="2663330" cy="1254393"/>
            <a:chOff x="5690988" y="945456"/>
            <a:chExt cx="2663330" cy="1254393"/>
          </a:xfrm>
        </p:grpSpPr>
        <p:grpSp>
          <p:nvGrpSpPr>
            <p:cNvPr id="7" name="Group 6"/>
            <p:cNvGrpSpPr/>
            <p:nvPr/>
          </p:nvGrpSpPr>
          <p:grpSpPr>
            <a:xfrm>
              <a:off x="6553266" y="945456"/>
              <a:ext cx="1801052" cy="1254393"/>
              <a:chOff x="6537588" y="945456"/>
              <a:chExt cx="1801052" cy="1254393"/>
            </a:xfrm>
          </p:grpSpPr>
          <p:pic>
            <p:nvPicPr>
              <p:cNvPr id="9" name="Picture 8" descr="gears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3652" y="1008176"/>
                <a:ext cx="1160758" cy="1095055"/>
              </a:xfrm>
              <a:prstGeom prst="rect">
                <a:avLst/>
              </a:prstGeom>
            </p:spPr>
          </p:pic>
          <p:sp>
            <p:nvSpPr>
              <p:cNvPr id="10" name="Oval 9"/>
              <p:cNvSpPr/>
              <p:nvPr/>
            </p:nvSpPr>
            <p:spPr>
              <a:xfrm>
                <a:off x="6537588" y="945456"/>
                <a:ext cx="1801052" cy="1254393"/>
              </a:xfrm>
              <a:prstGeom prst="ellipse">
                <a:avLst/>
              </a:prstGeom>
              <a:noFill/>
              <a:ln w="3810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ight Arrow 7"/>
            <p:cNvSpPr/>
            <p:nvPr/>
          </p:nvSpPr>
          <p:spPr>
            <a:xfrm rot="19988395">
              <a:off x="5690988" y="1784475"/>
              <a:ext cx="909304" cy="26655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84543" y="1069201"/>
            <a:ext cx="3187700" cy="2552700"/>
            <a:chOff x="422593" y="2069747"/>
            <a:chExt cx="3187700" cy="2552700"/>
          </a:xfrm>
        </p:grpSpPr>
        <p:pic>
          <p:nvPicPr>
            <p:cNvPr id="12" name="Picture 11" descr="clou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93" y="2069747"/>
              <a:ext cx="3187700" cy="25527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197963" y="3004434"/>
              <a:ext cx="16526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/>
                <a:t>Environment</a:t>
              </a:r>
            </a:p>
            <a:p>
              <a:pPr algn="ctr"/>
              <a:r>
                <a:rPr lang="en-US" sz="2200" dirty="0"/>
                <a:t>model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19097" y="1257361"/>
            <a:ext cx="1975386" cy="541909"/>
            <a:chOff x="3057147" y="2304947"/>
            <a:chExt cx="1975386" cy="541909"/>
          </a:xfrm>
        </p:grpSpPr>
        <p:sp>
          <p:nvSpPr>
            <p:cNvPr id="15" name="Curved Down Arrow 14"/>
            <p:cNvSpPr/>
            <p:nvPr/>
          </p:nvSpPr>
          <p:spPr>
            <a:xfrm>
              <a:off x="3057147" y="2304947"/>
              <a:ext cx="1975386" cy="486078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96258" y="2415969"/>
              <a:ext cx="14312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Perception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67683" y="2861285"/>
            <a:ext cx="1975386" cy="525416"/>
            <a:chOff x="3084123" y="4097031"/>
            <a:chExt cx="1975386" cy="525416"/>
          </a:xfrm>
        </p:grpSpPr>
        <p:sp>
          <p:nvSpPr>
            <p:cNvPr id="18" name="Curved Down Arrow 17"/>
            <p:cNvSpPr/>
            <p:nvPr/>
          </p:nvSpPr>
          <p:spPr>
            <a:xfrm rot="10800000">
              <a:off x="3084123" y="4136369"/>
              <a:ext cx="1975386" cy="486078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29083" y="4097031"/>
              <a:ext cx="9220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/>
                <a:t>Action</a:t>
              </a:r>
              <a:endParaRPr lang="en-US" sz="2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3652" y="1069201"/>
            <a:ext cx="3187700" cy="2552700"/>
            <a:chOff x="422593" y="2069747"/>
            <a:chExt cx="3187700" cy="2552700"/>
          </a:xfrm>
        </p:grpSpPr>
        <p:pic>
          <p:nvPicPr>
            <p:cNvPr id="27" name="Picture 26" descr="clou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93" y="2069747"/>
              <a:ext cx="3187700" cy="25527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197963" y="3004434"/>
              <a:ext cx="16526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/>
                <a:t>Environment</a:t>
              </a:r>
            </a:p>
          </p:txBody>
        </p:sp>
      </p:grpSp>
      <p:sp>
        <p:nvSpPr>
          <p:cNvPr id="30" name="Right Arrow 29"/>
          <p:cNvSpPr/>
          <p:nvPr/>
        </p:nvSpPr>
        <p:spPr>
          <a:xfrm>
            <a:off x="3004779" y="2214732"/>
            <a:ext cx="909304" cy="2665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9573" y="3110770"/>
            <a:ext cx="1119458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Environment model: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200" dirty="0"/>
              <a:t>We don’t know the model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200" dirty="0"/>
              <a:t>But we have access to it through interactions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200" dirty="0"/>
              <a:t>We can observe what happens if we make actions</a:t>
            </a:r>
          </a:p>
          <a:p>
            <a:pPr marL="800100" lvl="1" indent="-342900">
              <a:buFont typeface="Arial" charset="0"/>
              <a:buChar char="•"/>
            </a:pPr>
            <a:endParaRPr lang="en-GB" sz="2400" dirty="0"/>
          </a:p>
          <a:p>
            <a:r>
              <a:rPr lang="en-GB" sz="2400" dirty="0"/>
              <a:t>MDP: we assume full observability (received reward, new state)</a:t>
            </a:r>
          </a:p>
          <a:p>
            <a:r>
              <a:rPr lang="en-GB" sz="2400" dirty="0"/>
              <a:t>POMDP: partially observable MDP (some feedback is missing)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200" dirty="0"/>
              <a:t>In this course we only focus on MDPs</a:t>
            </a:r>
          </a:p>
          <a:p>
            <a:pPr marL="800100" lvl="1" indent="-342900">
              <a:buFont typeface="Arial" charset="0"/>
              <a:buChar char="•"/>
            </a:pPr>
            <a:endParaRPr lang="en-GB" sz="2000" dirty="0"/>
          </a:p>
          <a:p>
            <a:pPr lvl="1"/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ED35D0-9534-3B42-9FE7-EB4A79CC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5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Covered methods in this lecture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9220" y="1115303"/>
            <a:ext cx="1119458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Monte Carlo policy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Temporal Difference: TD[0], TD[lambda]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SARSA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Q-learning</a:t>
            </a:r>
          </a:p>
          <a:p>
            <a:endParaRPr lang="en-GB" sz="2000" dirty="0"/>
          </a:p>
          <a:p>
            <a:pPr marL="800100" lvl="1" indent="-342900">
              <a:buFont typeface="Arial" charset="0"/>
              <a:buChar char="•"/>
            </a:pPr>
            <a:endParaRPr lang="en-GB" sz="2000" dirty="0"/>
          </a:p>
          <a:p>
            <a:pPr lvl="1"/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CC27E4-3F06-9644-8315-2DC636F2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8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Monte Carlo (MC) method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9220" y="1115303"/>
            <a:ext cx="117655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Main question: how to evaluate a policy’s value if we don’t know the MDP model</a:t>
            </a:r>
          </a:p>
          <a:p>
            <a:endParaRPr lang="en-GB" sz="2400" dirty="0"/>
          </a:p>
          <a:p>
            <a:r>
              <a:rPr lang="en-GB" sz="2400" dirty="0"/>
              <a:t>Idea: 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/>
              <a:t>Just follow the policy, let the randomness of the model and policy guide us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/>
              <a:t>Observe the trajectory </a:t>
            </a:r>
            <a:r>
              <a:rPr lang="en-GB" sz="2400" i="1" dirty="0"/>
              <a:t>T </a:t>
            </a:r>
            <a:r>
              <a:rPr lang="en-GB" sz="2400" dirty="0"/>
              <a:t>of the policy starting from certain state </a:t>
            </a:r>
            <a:r>
              <a:rPr lang="en-GB" sz="2400" i="1" dirty="0"/>
              <a:t>s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/>
              <a:t>Repeat this many times, and take the average total returns -&gt; estimate for the value of </a:t>
            </a:r>
            <a:r>
              <a:rPr lang="en-GB" sz="2400" i="1" dirty="0"/>
              <a:t>s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pPr lvl="1"/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BB8B22-C6B3-7F46-9A39-FD826757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4515</TotalTime>
  <Words>3040</Words>
  <Application>Microsoft Macintosh PowerPoint</Application>
  <PresentationFormat>Widescreen</PresentationFormat>
  <Paragraphs>720</Paragraphs>
  <Slides>55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Introduction to Reinforcement Learning  A mini course @ HCMUS, Vietnam  Lectures 1-3 (cont’d)</vt:lpstr>
      <vt:lpstr>Model-free approaches </vt:lpstr>
      <vt:lpstr>Agent + environment</vt:lpstr>
      <vt:lpstr>Environment model</vt:lpstr>
      <vt:lpstr>Environment model</vt:lpstr>
      <vt:lpstr>Unknown environment model</vt:lpstr>
      <vt:lpstr>Unknown environment model</vt:lpstr>
      <vt:lpstr>Covered methods in this lecture</vt:lpstr>
      <vt:lpstr>Monte Carlo (MC) method</vt:lpstr>
      <vt:lpstr>Monte Carlo (MC) method</vt:lpstr>
      <vt:lpstr>Monte Carlo (MC) method</vt:lpstr>
      <vt:lpstr>Monte Carlo (MC) method</vt:lpstr>
      <vt:lpstr>Monte Carlo (MC) method</vt:lpstr>
      <vt:lpstr>Monte Carlo (MC) method</vt:lpstr>
      <vt:lpstr>Monte Carlo (MC) method</vt:lpstr>
      <vt:lpstr>Monte Carlo (MC) method</vt:lpstr>
      <vt:lpstr>Monte Carlo (MC) method</vt:lpstr>
      <vt:lpstr>Monte Carlo (MC) method</vt:lpstr>
      <vt:lpstr>Monte Carlo (MC) method</vt:lpstr>
      <vt:lpstr>Monte Carlo (MC) method</vt:lpstr>
      <vt:lpstr>Monte Carlo (MC) method</vt:lpstr>
      <vt:lpstr>Monte Carlo (MC) method</vt:lpstr>
      <vt:lpstr>Monte Carlo (MC) method</vt:lpstr>
      <vt:lpstr>Summary of the MC method</vt:lpstr>
      <vt:lpstr>Temporal difference (TD) learning</vt:lpstr>
      <vt:lpstr>Temporal difference (TD) learning</vt:lpstr>
      <vt:lpstr>Temporal difference (TD) learning</vt:lpstr>
      <vt:lpstr>Temporal difference (TD) learning</vt:lpstr>
      <vt:lpstr>Temporal difference (TD) learning</vt:lpstr>
      <vt:lpstr>Temporal difference (TD) learning</vt:lpstr>
      <vt:lpstr>Temporal difference (TD) learning</vt:lpstr>
      <vt:lpstr>Temporal difference (TD) learning</vt:lpstr>
      <vt:lpstr>From TD(0) to TD(lambda)</vt:lpstr>
      <vt:lpstr>From TD(0) to TD(lambda)</vt:lpstr>
      <vt:lpstr>From TD(0) to TD(lambda)</vt:lpstr>
      <vt:lpstr>From TD(0) to TD(lambda)</vt:lpstr>
      <vt:lpstr>Forward-view TD(lambda)</vt:lpstr>
      <vt:lpstr>Backward-view TD(lambda)</vt:lpstr>
      <vt:lpstr>Backward-view TD(lambda)</vt:lpstr>
      <vt:lpstr>Backward-view TD(lambda)</vt:lpstr>
      <vt:lpstr>Backward-view TD(lambda)</vt:lpstr>
      <vt:lpstr>Backward-view TD(lambda)</vt:lpstr>
      <vt:lpstr>Backward-view TD(lambda)</vt:lpstr>
      <vt:lpstr>From policy evaluation to finding optimal policy</vt:lpstr>
      <vt:lpstr>From policy evaluation to finding optimal policy</vt:lpstr>
      <vt:lpstr>From policy evaluation to finding optimal policy</vt:lpstr>
      <vt:lpstr>Model-free policy iteration</vt:lpstr>
      <vt:lpstr>Model-free policy iteration</vt:lpstr>
      <vt:lpstr>Model-free policy iteration</vt:lpstr>
      <vt:lpstr>Epsilon-greedy policy iteration</vt:lpstr>
      <vt:lpstr>SARSA: epsilon-greedy policy iteration + TD evaluation</vt:lpstr>
      <vt:lpstr>SARSA: epsilon-greedy policy iteration + TD evaluation</vt:lpstr>
      <vt:lpstr>Q-learning</vt:lpstr>
      <vt:lpstr>Q-learning</vt:lpstr>
      <vt:lpstr>Q-learning vs. SARSA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Tran-Thanh, Long</dc:creator>
  <cp:lastModifiedBy>Tran-Thanh, Long</cp:lastModifiedBy>
  <cp:revision>694</cp:revision>
  <cp:lastPrinted>2020-10-28T23:15:06Z</cp:lastPrinted>
  <dcterms:created xsi:type="dcterms:W3CDTF">2020-10-26T09:24:34Z</dcterms:created>
  <dcterms:modified xsi:type="dcterms:W3CDTF">2025-04-13T10:05:19Z</dcterms:modified>
</cp:coreProperties>
</file>