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5" r:id="rId31"/>
    <p:sldId id="292" r:id="rId32"/>
    <p:sldId id="293" r:id="rId33"/>
    <p:sldId id="294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/>
    <p:restoredTop sz="94757"/>
  </p:normalViewPr>
  <p:slideViewPr>
    <p:cSldViewPr snapToGrid="0" snapToObjects="1">
      <p:cViewPr varScale="1">
        <p:scale>
          <a:sx n="107" d="100"/>
          <a:sy n="107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86463-173B-FA4C-81E5-2ED76E41B86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8BDD0-3C57-3C44-8676-FDA1A2574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9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2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8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02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9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0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8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2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3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2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4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69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90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76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9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1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0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1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2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8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2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08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07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3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2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9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7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6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09/11/2020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RL minicourse@AAU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09/11/2020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RL minicourse@AAU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FEA0-0070-F241-9CDC-EAC108C4E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577"/>
            <a:ext cx="9144000" cy="33494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Reinforcement Learning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A mini course @ HCMUS, Vietnam</a:t>
            </a:r>
            <a:br>
              <a:rPr lang="en-US" sz="4000" dirty="0"/>
            </a:br>
            <a:r>
              <a:rPr lang="en-US" dirty="0"/>
              <a:t> </a:t>
            </a:r>
            <a:r>
              <a:rPr lang="en-US" sz="4000" dirty="0"/>
              <a:t>Lectures 4-6 (cont’d)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2427"/>
            <a:ext cx="9144000" cy="1655762"/>
          </a:xfrm>
        </p:spPr>
        <p:txBody>
          <a:bodyPr/>
          <a:lstStyle/>
          <a:p>
            <a:r>
              <a:rPr lang="en-US" dirty="0"/>
              <a:t>Long Tran-Thanh</a:t>
            </a:r>
          </a:p>
          <a:p>
            <a:r>
              <a:rPr lang="en-US" dirty="0" err="1"/>
              <a:t>Long.tran-thanh@warwick.ac.uk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4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What is the best policy?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 err="1"/>
              <a:t>parametrise</a:t>
            </a:r>
            <a:r>
              <a:rPr lang="en-US" sz="2000" dirty="0"/>
              <a:t> policies with parameter vector </a:t>
            </a:r>
          </a:p>
          <a:p>
            <a:endParaRPr lang="en-US" sz="2000" dirty="0"/>
          </a:p>
          <a:p>
            <a:r>
              <a:rPr lang="en-US" sz="2000" dirty="0"/>
              <a:t>Goal: Find                  with best policy </a:t>
            </a:r>
          </a:p>
          <a:p>
            <a:endParaRPr lang="en-US" sz="2000" dirty="0"/>
          </a:p>
          <a:p>
            <a:r>
              <a:rPr lang="en-US" sz="2000" dirty="0"/>
              <a:t>But how do we measure the quality of a policy ? We need to define a utility function </a:t>
            </a:r>
          </a:p>
          <a:p>
            <a:endParaRPr lang="en-US" sz="2000" dirty="0"/>
          </a:p>
          <a:p>
            <a:r>
              <a:rPr lang="en-US" sz="2000" dirty="0"/>
              <a:t>In episodic environments we can use the start value: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219919"/>
            <a:ext cx="673100" cy="21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54" y="1802423"/>
            <a:ext cx="81280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688" y="2404298"/>
            <a:ext cx="5080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900" y="2981866"/>
            <a:ext cx="3098800" cy="29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B73840-4995-4B49-8FD7-12CD8A45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What is the best policy?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 err="1"/>
              <a:t>parametrise</a:t>
            </a:r>
            <a:r>
              <a:rPr lang="en-US" sz="2000" dirty="0"/>
              <a:t> policies with parameter vector </a:t>
            </a:r>
          </a:p>
          <a:p>
            <a:endParaRPr lang="en-US" sz="2000" dirty="0"/>
          </a:p>
          <a:p>
            <a:r>
              <a:rPr lang="en-US" sz="2000" dirty="0"/>
              <a:t>Goal: Find                  with best policy </a:t>
            </a:r>
          </a:p>
          <a:p>
            <a:endParaRPr lang="en-US" sz="2000" dirty="0"/>
          </a:p>
          <a:p>
            <a:r>
              <a:rPr lang="en-US" sz="2000" dirty="0"/>
              <a:t>But how do we measure the quality of a policy ? We need to define a utility function </a:t>
            </a:r>
          </a:p>
          <a:p>
            <a:endParaRPr lang="en-US" sz="2000" dirty="0"/>
          </a:p>
          <a:p>
            <a:r>
              <a:rPr lang="en-US" sz="2000" dirty="0"/>
              <a:t>In episodic environments we can use the start value: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continuing environments we can use the average value:</a:t>
            </a:r>
          </a:p>
          <a:p>
            <a:endParaRPr lang="en-US" sz="2000" dirty="0"/>
          </a:p>
          <a:p>
            <a:r>
              <a:rPr lang="en-US" sz="2000" dirty="0"/>
              <a:t>where                is the stationary distribution of the underlying Markov chain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219919"/>
            <a:ext cx="673100" cy="21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54" y="1802423"/>
            <a:ext cx="81280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688" y="2404298"/>
            <a:ext cx="5080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900" y="2981866"/>
            <a:ext cx="30988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609" y="3819784"/>
            <a:ext cx="32766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604" y="4520314"/>
            <a:ext cx="723900" cy="29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508EEE-20F3-9948-94DC-CF583CEA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8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What is the best policy?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 err="1"/>
              <a:t>parametrise</a:t>
            </a:r>
            <a:r>
              <a:rPr lang="en-US" sz="2000" dirty="0"/>
              <a:t> policies with parameter vector </a:t>
            </a:r>
          </a:p>
          <a:p>
            <a:endParaRPr lang="en-US" sz="2000" dirty="0"/>
          </a:p>
          <a:p>
            <a:r>
              <a:rPr lang="en-US" sz="2000" dirty="0"/>
              <a:t>Goal: Find                  with best policy </a:t>
            </a:r>
          </a:p>
          <a:p>
            <a:endParaRPr lang="en-US" sz="2000" dirty="0"/>
          </a:p>
          <a:p>
            <a:r>
              <a:rPr lang="en-US" sz="2000" dirty="0"/>
              <a:t>But how do we measure the quality of a policy ? We need to define a utility function </a:t>
            </a:r>
          </a:p>
          <a:p>
            <a:endParaRPr lang="en-US" sz="2000" dirty="0"/>
          </a:p>
          <a:p>
            <a:r>
              <a:rPr lang="en-US" sz="2000" dirty="0"/>
              <a:t>In episodic environments we can use the start value: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continuing environments we can use the average value:</a:t>
            </a:r>
          </a:p>
          <a:p>
            <a:endParaRPr lang="en-US" sz="2000" dirty="0"/>
          </a:p>
          <a:p>
            <a:r>
              <a:rPr lang="en-US" sz="2000" dirty="0"/>
              <a:t>where                is the stationary distribution of the underlying Markov chain</a:t>
            </a:r>
          </a:p>
          <a:p>
            <a:endParaRPr lang="en-US" sz="2000" dirty="0"/>
          </a:p>
          <a:p>
            <a:r>
              <a:rPr lang="en-US" sz="2000" dirty="0"/>
              <a:t>Or the average reward per time-step:</a:t>
            </a:r>
          </a:p>
          <a:p>
            <a:endParaRPr lang="en-US" sz="2000" dirty="0"/>
          </a:p>
          <a:p>
            <a:r>
              <a:rPr lang="en-US" sz="2000" dirty="0"/>
              <a:t>where R(</a:t>
            </a:r>
            <a:r>
              <a:rPr lang="en-US" sz="2000" dirty="0" err="1"/>
              <a:t>s,a</a:t>
            </a:r>
            <a:r>
              <a:rPr lang="en-US" sz="2000" dirty="0"/>
              <a:t>) is the expected reward received at (</a:t>
            </a:r>
            <a:r>
              <a:rPr lang="en-US" sz="2000" dirty="0" err="1"/>
              <a:t>s,a</a:t>
            </a:r>
            <a:r>
              <a:rPr lang="en-US" sz="2000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219919"/>
            <a:ext cx="673100" cy="21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54" y="1802423"/>
            <a:ext cx="812800" cy="228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688" y="2404298"/>
            <a:ext cx="5080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900" y="2981866"/>
            <a:ext cx="30988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609" y="3819784"/>
            <a:ext cx="3276600" cy="596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604" y="4520314"/>
            <a:ext cx="723900" cy="29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771" y="5081537"/>
            <a:ext cx="4660900" cy="596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EB249-D087-E845-B667-136F0D93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How to find the best policy?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Gradient-free solutions: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Hill climbing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Simplex / amoeba / </a:t>
            </a:r>
            <a:r>
              <a:rPr lang="en-US" sz="2000" dirty="0" err="1"/>
              <a:t>Nelder</a:t>
            </a:r>
            <a:r>
              <a:rPr lang="en-US" sz="2000" dirty="0"/>
              <a:t> Mead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Genetic algorithms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r>
              <a:rPr lang="en-US" sz="2000" dirty="0"/>
              <a:t>Greater efficiency often possible using gradient: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Gradient descent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Conjugate gradient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Quasi-newton</a:t>
            </a:r>
          </a:p>
          <a:p>
            <a:endParaRPr lang="en-US" sz="2000" dirty="0"/>
          </a:p>
          <a:p>
            <a:r>
              <a:rPr lang="en-US" sz="2000" dirty="0"/>
              <a:t>We focus on gradient descent, many extensions possible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F8E0C-977E-5548-B5D4-4E06974D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08" y="543803"/>
            <a:ext cx="3987800" cy="55118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Recall gradient descent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       : a differentiable function of parameter vector </a:t>
            </a:r>
            <a:endParaRPr lang="en-US" sz="2400" b="1" i="1" dirty="0"/>
          </a:p>
          <a:p>
            <a:r>
              <a:rPr lang="en-US" sz="2400" b="1" dirty="0"/>
              <a:t>Goal: </a:t>
            </a:r>
            <a:r>
              <a:rPr lang="en-US" sz="2400" dirty="0"/>
              <a:t>find local (global) </a:t>
            </a:r>
            <a:r>
              <a:rPr lang="en-US" sz="2400" b="1" dirty="0"/>
              <a:t>maximum</a:t>
            </a:r>
            <a:r>
              <a:rPr lang="en-US" sz="2400" dirty="0"/>
              <a:t> of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Gradient of         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Adjust </a:t>
            </a:r>
            <a:r>
              <a:rPr lang="en-US" sz="2400" b="1" dirty="0"/>
              <a:t>   </a:t>
            </a:r>
            <a:r>
              <a:rPr lang="en-US" sz="2400" dirty="0"/>
              <a:t>in the </a:t>
            </a:r>
            <a:r>
              <a:rPr lang="en-US" sz="2400" b="1" dirty="0"/>
              <a:t>negative</a:t>
            </a:r>
            <a:r>
              <a:rPr lang="en-US" sz="2400" dirty="0"/>
              <a:t> direction of the gradient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3400" y="5987018"/>
            <a:ext cx="3859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Taken from David Silver’s slides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2" y="1220184"/>
            <a:ext cx="508000" cy="29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978" y="1246257"/>
            <a:ext cx="127000" cy="21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332" y="1608481"/>
            <a:ext cx="5080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2179036"/>
            <a:ext cx="2286000" cy="1346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321" y="2692583"/>
            <a:ext cx="508000" cy="292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33" y="4153732"/>
            <a:ext cx="127000" cy="215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077AF-5F54-974F-9996-F311370A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5E485-F568-DD44-9855-4B2098762D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6400" y="4844991"/>
            <a:ext cx="2184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3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How to compute the gradient?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Finite differences approach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Score function (with likelihood ratio)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BC1BE-1166-A346-AA69-9E41076D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finite differences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Idea: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                                       </a:t>
            </a:r>
            <a:r>
              <a:rPr lang="en-US" sz="2000" dirty="0"/>
              <a:t>is the </a:t>
            </a:r>
            <a:r>
              <a:rPr lang="en-US" sz="2000" i="1" dirty="0"/>
              <a:t>k</a:t>
            </a:r>
            <a:r>
              <a:rPr lang="en-US" sz="2000" dirty="0"/>
              <a:t>th unit vector (with </a:t>
            </a:r>
            <a:r>
              <a:rPr lang="en-US" sz="2000" i="1" dirty="0"/>
              <a:t>1</a:t>
            </a:r>
            <a:r>
              <a:rPr lang="en-US" sz="2000" dirty="0"/>
              <a:t> in the </a:t>
            </a:r>
            <a:r>
              <a:rPr lang="en-US" sz="2000" i="1" dirty="0"/>
              <a:t>k</a:t>
            </a:r>
            <a:r>
              <a:rPr lang="en-US" sz="2000" dirty="0"/>
              <a:t>th component, and </a:t>
            </a:r>
            <a:r>
              <a:rPr lang="en-US" sz="2000" i="1" dirty="0"/>
              <a:t>0</a:t>
            </a:r>
            <a:r>
              <a:rPr lang="en-US" sz="2000" dirty="0"/>
              <a:t> elsewhere)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30" y="1171544"/>
            <a:ext cx="33274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2305803"/>
            <a:ext cx="26035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76205-09D3-554F-9D9E-2A6A7C56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finite differences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Idea: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                                       </a:t>
            </a:r>
            <a:r>
              <a:rPr lang="en-US" sz="2000" dirty="0"/>
              <a:t>is the </a:t>
            </a:r>
            <a:r>
              <a:rPr lang="en-US" sz="2000" i="1" dirty="0"/>
              <a:t>k</a:t>
            </a:r>
            <a:r>
              <a:rPr lang="en-US" sz="2000" dirty="0"/>
              <a:t>th unit vector (with </a:t>
            </a:r>
            <a:r>
              <a:rPr lang="en-US" sz="2000" i="1" dirty="0"/>
              <a:t>1</a:t>
            </a:r>
            <a:r>
              <a:rPr lang="en-US" sz="2000" dirty="0"/>
              <a:t> in the </a:t>
            </a:r>
            <a:r>
              <a:rPr lang="en-US" sz="2000" i="1" dirty="0"/>
              <a:t>k</a:t>
            </a:r>
            <a:r>
              <a:rPr lang="en-US" sz="2000" dirty="0"/>
              <a:t>th component, and </a:t>
            </a:r>
            <a:r>
              <a:rPr lang="en-US" sz="2000" i="1" dirty="0"/>
              <a:t>0</a:t>
            </a:r>
            <a:r>
              <a:rPr lang="en-US" sz="2000" dirty="0"/>
              <a:t> elsewhere)</a:t>
            </a:r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Uses n evaluations to compute policy gradient in n dimensions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Simple, noisy, inefficient - but sometimes effective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Works for arbitrary policies, even if policy is not differentiable 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130" y="1171544"/>
            <a:ext cx="3327400" cy="647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00" y="2305803"/>
            <a:ext cx="26035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DC26F-655B-F842-86CC-56393CCB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2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score function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Consider a simple one-step MDP (we stop after 1 action)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Starting state follows distribution </a:t>
            </a:r>
            <a:r>
              <a:rPr lang="en-US" sz="2400" i="1" dirty="0"/>
              <a:t>d(s)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29" y="2185993"/>
            <a:ext cx="4051300" cy="596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5B02A2-EB68-7941-85B9-71ACF3A3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5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score function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Consider a simple one-step MDP (we stop after 1 action)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Starting state follows distribution </a:t>
            </a:r>
            <a:r>
              <a:rPr lang="en-US" sz="2400" i="1" dirty="0"/>
              <a:t>d(s)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Gradient: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099" y="3001351"/>
            <a:ext cx="4762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729" y="2185993"/>
            <a:ext cx="4051300" cy="596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5AE7B3-CFFC-4046-949D-B557D882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9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577"/>
            <a:ext cx="9144000" cy="2334820"/>
          </a:xfrm>
        </p:spPr>
        <p:txBody>
          <a:bodyPr>
            <a:normAutofit/>
          </a:bodyPr>
          <a:lstStyle/>
          <a:p>
            <a:r>
              <a:rPr lang="en-US" dirty="0"/>
              <a:t>Policy gradient</a:t>
            </a:r>
          </a:p>
        </p:txBody>
      </p:sp>
    </p:spTree>
    <p:extLst>
      <p:ext uri="{BB962C8B-B14F-4D97-AF65-F5344CB8AC3E}">
        <p14:creationId xmlns:p14="http://schemas.microsoft.com/office/powerpoint/2010/main" val="135686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score function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Consider a simple one-step MDP (we stop after 1 action)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Starting state follows distribution </a:t>
            </a:r>
            <a:r>
              <a:rPr lang="en-US" sz="2400" i="1" dirty="0"/>
              <a:t>d(s)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Gradient: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Simple trick: 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Using                                         for any          :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0" y="2998171"/>
            <a:ext cx="4762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880" y="2193364"/>
            <a:ext cx="4051300" cy="596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229" y="3631202"/>
            <a:ext cx="3822700" cy="67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679" y="4337253"/>
            <a:ext cx="2578100" cy="67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443" y="4515207"/>
            <a:ext cx="5207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7375B-DAAC-424C-90B3-60DCFA5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7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score function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Idea: consider a simple one-step MDP (we stop after 1 action)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Starting state follows distribution </a:t>
            </a:r>
            <a:r>
              <a:rPr lang="en-US" sz="2400" i="1" dirty="0"/>
              <a:t>d(s)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Gradient: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Simple trick: 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Using                                         for any          :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0" y="2998171"/>
            <a:ext cx="4762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880" y="2193364"/>
            <a:ext cx="4051300" cy="596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229" y="3631202"/>
            <a:ext cx="3822700" cy="67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679" y="4337253"/>
            <a:ext cx="2578100" cy="67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473" y="5357753"/>
            <a:ext cx="4381500" cy="292100"/>
          </a:xfrm>
          <a:prstGeom prst="rect">
            <a:avLst/>
          </a:prstGeom>
        </p:spPr>
      </p:pic>
      <p:sp>
        <p:nvSpPr>
          <p:cNvPr id="10" name="Right Brace 9"/>
          <p:cNvSpPr/>
          <p:nvPr/>
        </p:nvSpPr>
        <p:spPr>
          <a:xfrm rot="5400000">
            <a:off x="6357133" y="4932513"/>
            <a:ext cx="333497" cy="1768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10074" y="5968115"/>
            <a:ext cx="16988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/>
              <a:t>score function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4443" y="4515207"/>
            <a:ext cx="5207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A9669-330E-B74D-9B05-02D2DD36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63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score function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Idea: consider a simple one-step MDP (we stop after 1 action)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Starting state follows distribution </a:t>
            </a:r>
            <a:r>
              <a:rPr lang="en-US" sz="2400" i="1" dirty="0"/>
              <a:t>d(s)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Gradient: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0" y="2998171"/>
            <a:ext cx="4762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880" y="2193364"/>
            <a:ext cx="4051300" cy="596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A818DA-0E03-7A4C-9642-CA39D572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Computing the gradient with score function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Idea: consider a simple one-step MDP (we stop after 1 action)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Starting state follows distribution </a:t>
            </a:r>
            <a:r>
              <a:rPr lang="en-US" sz="2400" i="1" dirty="0"/>
              <a:t>d(s)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endParaRPr lang="en-US" sz="2400" i="1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Gradient: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80" y="2998171"/>
            <a:ext cx="47625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880" y="2193364"/>
            <a:ext cx="4051300" cy="59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975" y="3802978"/>
            <a:ext cx="5308600" cy="596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0E422-36B9-A549-BF39-5B93F1C9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7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The policy gradient theorem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It </a:t>
            </a:r>
            <a:r>
              <a:rPr lang="en-US" sz="2400" dirty="0" err="1"/>
              <a:t>generalises</a:t>
            </a:r>
            <a:r>
              <a:rPr lang="en-US" sz="2400" dirty="0"/>
              <a:t> the previous idea to general MDPs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0" y="1768269"/>
            <a:ext cx="9436100" cy="287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6B4BB-DB06-BA48-8A25-525ECFD6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2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The policy gradient theorem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It </a:t>
            </a:r>
            <a:r>
              <a:rPr lang="en-US" sz="2400" dirty="0" err="1"/>
              <a:t>generalises</a:t>
            </a:r>
            <a:r>
              <a:rPr lang="en-US" sz="2400" dirty="0"/>
              <a:t> the previous idea to general MDPs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It replaces R(</a:t>
            </a:r>
            <a:r>
              <a:rPr lang="en-US" sz="2400" dirty="0" err="1"/>
              <a:t>s,a</a:t>
            </a:r>
            <a:r>
              <a:rPr lang="en-US" sz="2400" dirty="0"/>
              <a:t>) with the expected Q-value of the policy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0" y="1768269"/>
            <a:ext cx="9436100" cy="287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4F5B9-98DB-5340-ABAD-B38EB4D6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09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Approximating the gradient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Gradient policy theorem: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Challenge: calculate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04" y="1150928"/>
            <a:ext cx="65532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33" y="1966203"/>
            <a:ext cx="1066800" cy="29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DFC30-B514-EF4F-A33D-3795A6A3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Approximating the gradient with MC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Gradient policy theorem: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Challenge: calculate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Solution: use MC method, use return          as unbiased estimate of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solution is called REINFORCE: MC + policy gradient theorem (Williams, 1992) 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04" y="1150928"/>
            <a:ext cx="65532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33" y="1966203"/>
            <a:ext cx="1066800" cy="292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957" y="2689288"/>
            <a:ext cx="431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444" y="2677413"/>
            <a:ext cx="12573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7B574-D9D4-164C-849F-765ED595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47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84" y="1367653"/>
            <a:ext cx="9321800" cy="4000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94530" y="3303829"/>
            <a:ext cx="301470" cy="48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1344893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The REINFORCE algorithm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405" y="3422799"/>
            <a:ext cx="431800" cy="29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F5E4C-7952-2344-B472-7A148F95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10849-EBA1-5B40-A14B-D80FDBD8309F}"/>
              </a:ext>
            </a:extLst>
          </p:cNvPr>
          <p:cNvSpPr/>
          <p:nvPr/>
        </p:nvSpPr>
        <p:spPr>
          <a:xfrm>
            <a:off x="2018805" y="3303829"/>
            <a:ext cx="4322618" cy="411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59B3D-B560-F144-BD78-21DF8D521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568" y="3363422"/>
            <a:ext cx="3898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1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206991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Approximating the gradient with </a:t>
            </a:r>
            <a:r>
              <a:rPr lang="en-US" sz="3600"/>
              <a:t>value function approximation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Gradient policy theorem: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Challenge: calculate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Solution: use MC method, use return          as unbiased estimate of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solution is called REINFORCE: MC + policy gradient theorem (Williams, 1992) </a:t>
            </a:r>
          </a:p>
          <a:p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Issue: MC has high variance -&gt; requires lots of samples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04" y="1150928"/>
            <a:ext cx="65532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33" y="1966203"/>
            <a:ext cx="1066800" cy="292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957" y="2689288"/>
            <a:ext cx="431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444" y="2677413"/>
            <a:ext cx="12573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07DB7-F0D2-4248-9DFE-0F9F5E50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Last lecture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approximation: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In large scale RL, we approximate V(s) and Q(</a:t>
            </a:r>
            <a:r>
              <a:rPr lang="en-GB" sz="2000" dirty="0" err="1"/>
              <a:t>s,a</a:t>
            </a:r>
            <a:r>
              <a:rPr lang="en-GB" sz="2000" dirty="0"/>
              <a:t>) with v(s, w) and q(</a:t>
            </a:r>
            <a:r>
              <a:rPr lang="en-GB" sz="2000" dirty="0" err="1"/>
              <a:t>s,a,w</a:t>
            </a:r>
            <a:r>
              <a:rPr lang="en-GB" sz="2000" dirty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We implicitly derive a policy from there: main goal is to learn the values. Policy is just a helper to do this learning efficiently (e.g., we use epsilon-greedy)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This is called </a:t>
            </a:r>
            <a:r>
              <a:rPr lang="en-GB" sz="2000" b="1" dirty="0"/>
              <a:t>value-based RL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8B116-2885-F846-8176-B729A35C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4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206991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Approximating the gradient with </a:t>
            </a:r>
            <a:r>
              <a:rPr lang="en-US" sz="3600"/>
              <a:t>value function approximation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Gradient policy theorem: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Challenge: calculate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Solution: use MC method, use return          as unbiased estimate of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This solution is called REINFORCE: MC + policy gradient theorem (Williams, 1992) </a:t>
            </a:r>
          </a:p>
          <a:p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Issue: MC has high variance -&gt; requires lots of samples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Idea 2: use value function approximation: 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304" y="1150928"/>
            <a:ext cx="6553200" cy="59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033" y="1966203"/>
            <a:ext cx="1066800" cy="292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6957" y="2689288"/>
            <a:ext cx="431800" cy="29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7444" y="2677413"/>
            <a:ext cx="1257300" cy="292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531" y="4873756"/>
            <a:ext cx="27559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36C23-6230-1C48-B64F-B1404C8F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206991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Actor-critic algorithms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Critic (responsible for the value function approximation part): Updates action-value function parameters </a:t>
            </a:r>
            <a:r>
              <a:rPr lang="en-US" sz="2400" b="1" i="1" dirty="0"/>
              <a:t>w </a:t>
            </a:r>
            <a:r>
              <a:rPr lang="en-US" sz="2400" dirty="0"/>
              <a:t>(using e.g.,  MC, TD(0), TS(lambda)) </a:t>
            </a:r>
            <a:endParaRPr lang="en-US" sz="2400" b="1" i="1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Actor (responsible for the policy gradient part): Updates policy parameters     , in direction suggested by critic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105" y="2334306"/>
            <a:ext cx="127000" cy="215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77F05-A099-1944-BE4D-D7A047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2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206991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Actor-critic algorithms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Critic (responsible for the value function approximation part): Updates action-value function parameters </a:t>
            </a:r>
            <a:r>
              <a:rPr lang="en-US" sz="2400" b="1" i="1" dirty="0"/>
              <a:t>w </a:t>
            </a:r>
            <a:r>
              <a:rPr lang="en-US" sz="2400" dirty="0"/>
              <a:t>(using e.g.,  MC, TD(0), TS(lambda)) </a:t>
            </a:r>
            <a:endParaRPr lang="en-US" sz="2400" b="1" i="1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Actor (responsible for the policy gradient part): Updates policy parameters     , in direction suggested by critic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Actor-critic algorithms follow an approximate policy gradient: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105" y="2334306"/>
            <a:ext cx="127000" cy="215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750" y="4056825"/>
            <a:ext cx="6540500" cy="596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8C908A-3075-1F47-B799-5960BC6F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BEE75-CA70-BB47-87D9-72CE76DB1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1598" y="4941820"/>
            <a:ext cx="4445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6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206991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Action-value Actor-critic (QAC – Crites &amp; </a:t>
            </a:r>
            <a:r>
              <a:rPr lang="en-US" sz="3600" dirty="0" err="1"/>
              <a:t>Barto</a:t>
            </a:r>
            <a:r>
              <a:rPr lang="en-US" sz="3600" dirty="0"/>
              <a:t>, 1994)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Critic: linear value function </a:t>
            </a:r>
            <a:r>
              <a:rPr lang="en-US" sz="2400" dirty="0" err="1"/>
              <a:t>approx</a:t>
            </a:r>
            <a:r>
              <a:rPr lang="en-US" sz="2400" dirty="0"/>
              <a:t> using TD(0)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Actor: policy gradient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3" y="1946300"/>
            <a:ext cx="7772400" cy="4483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51D74-0F55-F744-AABD-CB74FEA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6F9C25-53AA-9D4B-8FBF-B5A9B4AAACAD}"/>
              </a:ext>
            </a:extLst>
          </p:cNvPr>
          <p:cNvSpPr/>
          <p:nvPr/>
        </p:nvSpPr>
        <p:spPr>
          <a:xfrm>
            <a:off x="1377538" y="4607626"/>
            <a:ext cx="4298867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DED243-38DF-1A4E-8315-9D3E33A1F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467" y="4670137"/>
            <a:ext cx="477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4" y="-27697"/>
            <a:ext cx="1206991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Other Actor-critic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51D74-0F55-F744-AABD-CB74FEA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44476-590A-3845-851B-3F164E5C6F40}"/>
              </a:ext>
            </a:extLst>
          </p:cNvPr>
          <p:cNvSpPr/>
          <p:nvPr/>
        </p:nvSpPr>
        <p:spPr>
          <a:xfrm>
            <a:off x="122085" y="1115303"/>
            <a:ext cx="113448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A2C (Advantage Actor-Critic, </a:t>
            </a:r>
            <a:r>
              <a:rPr lang="en-US" sz="2400" dirty="0" err="1"/>
              <a:t>Mnih</a:t>
            </a:r>
            <a:r>
              <a:rPr lang="en-US" sz="2400" dirty="0"/>
              <a:t> </a:t>
            </a:r>
            <a:r>
              <a:rPr lang="en-US" sz="2400" i="1" dirty="0"/>
              <a:t>et al.</a:t>
            </a:r>
            <a:r>
              <a:rPr lang="en-US" sz="2400" dirty="0"/>
              <a:t>, 2016)</a:t>
            </a:r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pPr marL="342900" indent="-342900">
              <a:buFont typeface="Arial" charset="0"/>
              <a:buChar char="•"/>
            </a:pPr>
            <a:endParaRPr lang="en-US" sz="2400" b="1" dirty="0"/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Advantages: lower variance, in-line with theory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A3C (Asynchronous Advantage Actor-Critic, </a:t>
            </a:r>
            <a:r>
              <a:rPr lang="en-US" sz="2400" dirty="0" err="1"/>
              <a:t>Mnih</a:t>
            </a:r>
            <a:r>
              <a:rPr lang="en-US" sz="2400" dirty="0"/>
              <a:t> </a:t>
            </a:r>
            <a:r>
              <a:rPr lang="en-US" sz="2400" i="1" dirty="0"/>
              <a:t>et al.</a:t>
            </a:r>
            <a:r>
              <a:rPr lang="en-US" sz="2400" dirty="0"/>
              <a:t>, 2016): multi-agent RL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Deep Deterministic Policy Gradient (DDPG): for continuous action spaces + returns to Q-value (due to the deterministic policy)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B0EAAB-7A52-2A4E-91F5-CCF9A880B337}"/>
              </a:ext>
            </a:extLst>
          </p:cNvPr>
          <p:cNvSpPr/>
          <p:nvPr/>
        </p:nvSpPr>
        <p:spPr>
          <a:xfrm>
            <a:off x="4215740" y="1638196"/>
            <a:ext cx="1494674" cy="6573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E2C3B05-B46B-394D-A61B-1A034EC618B8}"/>
              </a:ext>
            </a:extLst>
          </p:cNvPr>
          <p:cNvSpPr/>
          <p:nvPr/>
        </p:nvSpPr>
        <p:spPr>
          <a:xfrm>
            <a:off x="5794531" y="1868424"/>
            <a:ext cx="582518" cy="1968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D6D142-30FA-E842-92B0-AD23AA1E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284" y="1828304"/>
            <a:ext cx="3187700" cy="317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7E7EA2-8323-114B-A579-2A4865892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14" y="1808099"/>
            <a:ext cx="477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2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Value-based vs. policy-based RL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approximation: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In large scale RL, we approximate V(s) and Q(</a:t>
            </a:r>
            <a:r>
              <a:rPr lang="en-GB" sz="2000" dirty="0" err="1"/>
              <a:t>s,a</a:t>
            </a:r>
            <a:r>
              <a:rPr lang="en-GB" sz="2000" dirty="0"/>
              <a:t>) with v(s, w) and q(</a:t>
            </a:r>
            <a:r>
              <a:rPr lang="en-GB" sz="2000" dirty="0" err="1"/>
              <a:t>s,a,w</a:t>
            </a:r>
            <a:r>
              <a:rPr lang="en-GB" sz="2000" dirty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We implicitly derive a policy from there: main goal is to learn the values. Policy is just a helper to do this learning efficiently (e.g., we use epsilon-greedy)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This is called </a:t>
            </a:r>
            <a:r>
              <a:rPr lang="en-GB" sz="2000" b="1" dirty="0"/>
              <a:t>value-based RL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r>
              <a:rPr lang="en-GB" sz="2000" dirty="0"/>
              <a:t>Question: Can we learn the policy in a more explicit way?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r>
              <a:rPr lang="en-GB" sz="2000" dirty="0"/>
              <a:t>Idea: Remember policy iteration?</a:t>
            </a:r>
          </a:p>
          <a:p>
            <a:pPr marL="800100" lvl="2" indent="-342900">
              <a:buFont typeface="Arial" charset="0"/>
              <a:buChar char="•"/>
            </a:pPr>
            <a:r>
              <a:rPr lang="en-GB" sz="2000" dirty="0"/>
              <a:t>Iterate over </a:t>
            </a:r>
            <a:r>
              <a:rPr lang="en-GB" sz="2000" b="1" dirty="0"/>
              <a:t>deterministic </a:t>
            </a:r>
            <a:r>
              <a:rPr lang="en-GB" sz="2000" dirty="0"/>
              <a:t>policies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Challenge: search on large policy space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4579FF-61B0-F742-91BE-494344B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Value-based vs. policy-based RL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approximation: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In large scale RL, we approximate V(s) and Q(</a:t>
            </a:r>
            <a:r>
              <a:rPr lang="en-GB" sz="2000" dirty="0" err="1"/>
              <a:t>s,a</a:t>
            </a:r>
            <a:r>
              <a:rPr lang="en-GB" sz="2000" dirty="0"/>
              <a:t>) with v(s, w) and q(</a:t>
            </a:r>
            <a:r>
              <a:rPr lang="en-GB" sz="2000" dirty="0" err="1"/>
              <a:t>s,a,w</a:t>
            </a:r>
            <a:r>
              <a:rPr lang="en-GB" sz="2000" dirty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We implicitly derive a policy from there: main goal is to learn the values. Policy is just a helper to do this learning efficiently (e.g., we use epsilon-greedy)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This is called </a:t>
            </a:r>
            <a:r>
              <a:rPr lang="en-GB" sz="2000" b="1" dirty="0"/>
              <a:t>value-based RL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r>
              <a:rPr lang="en-GB" sz="2000" dirty="0"/>
              <a:t>Question: Can we learn the policy in a more explicit way?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r>
              <a:rPr lang="en-GB" sz="2000" dirty="0"/>
              <a:t>Idea: Remember policy iteration?</a:t>
            </a:r>
          </a:p>
          <a:p>
            <a:pPr marL="800100" lvl="2" indent="-342900">
              <a:buFont typeface="Arial" charset="0"/>
              <a:buChar char="•"/>
            </a:pPr>
            <a:r>
              <a:rPr lang="en-GB" sz="2000" dirty="0"/>
              <a:t>Iterate over </a:t>
            </a:r>
            <a:r>
              <a:rPr lang="en-GB" sz="2000" b="1" dirty="0"/>
              <a:t>deterministic </a:t>
            </a:r>
            <a:r>
              <a:rPr lang="en-GB" sz="2000" dirty="0"/>
              <a:t>policies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Challenge: search on large policy space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r>
              <a:rPr lang="en-GB" sz="2000" dirty="0"/>
              <a:t>Idea 2: Why not parametrise the policies as well?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More compact representation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Can do efficient search directly on the policy space (using gradient descent)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This is called </a:t>
            </a:r>
            <a:r>
              <a:rPr lang="en-GB" sz="2000" b="1" dirty="0"/>
              <a:t>policy-based RL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B86C7-54C9-B448-9C13-B89C4970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8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Value-based vs. policy-based RL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07" y="848946"/>
            <a:ext cx="9258300" cy="4495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4141" y="5851482"/>
            <a:ext cx="97946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GB" dirty="0"/>
              <a:t>Taken from </a:t>
            </a:r>
            <a:r>
              <a:rPr lang="en-GB"/>
              <a:t>David Silver’s slides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F556A-CA31-E140-AEAB-3B31B868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Policy-based RL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Advantages: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Better convergence properties (converges faster)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Effective in high-dimensional or continuous action spaces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learn stochastic policies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deal with adaptive/adversarial environments where deterministic policies fail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400" dirty="0"/>
              <a:t>Disadvantages: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Typically converge to a local rather than global optimum (also gets stuck at saddle points in many cases)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Evaluating a policy is typically inefficient and high variance</a:t>
            </a:r>
          </a:p>
          <a:p>
            <a:endParaRPr lang="en-GB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B21F52-C579-F642-AD21-67F73BB7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9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81" y="857397"/>
            <a:ext cx="5638800" cy="32512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Stochastic policies vs. deterministic policies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Example: Two-player game of rock-paper-scissors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Scissors beats paper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Rock beats scissors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Paper beats rock</a:t>
            </a:r>
          </a:p>
          <a:p>
            <a:endParaRPr lang="en-US" sz="2400" dirty="0"/>
          </a:p>
          <a:p>
            <a:r>
              <a:rPr lang="en-US" sz="2400" dirty="0"/>
              <a:t>Consider policies for iterated rock-paper-scissors</a:t>
            </a:r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 deterministic policy is easily exploited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 uniform random policy of choosing each with 1/3 probability is optimal (i.e. Nash equilibrium)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000" dirty="0"/>
          </a:p>
          <a:p>
            <a:endParaRPr lang="en-GB" sz="2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841B2-8B65-334D-B621-C8923EE1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5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What is the best policy?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We </a:t>
            </a:r>
            <a:r>
              <a:rPr lang="en-US" sz="2000" dirty="0" err="1"/>
              <a:t>parametrise</a:t>
            </a:r>
            <a:r>
              <a:rPr lang="en-US" sz="2000" dirty="0"/>
              <a:t> policies with parameter vector </a:t>
            </a:r>
          </a:p>
          <a:p>
            <a:endParaRPr lang="en-US" sz="2000" dirty="0"/>
          </a:p>
          <a:p>
            <a:r>
              <a:rPr lang="en-US" sz="2000" dirty="0"/>
              <a:t>Goal: Find                  with best policy </a:t>
            </a:r>
          </a:p>
          <a:p>
            <a:endParaRPr lang="en-US" sz="2000" dirty="0"/>
          </a:p>
          <a:p>
            <a:r>
              <a:rPr lang="en-US" sz="2000" dirty="0"/>
              <a:t>But how do we measure the quality of a policy ? We need to define a utility function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GB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250" y="1219919"/>
            <a:ext cx="673100" cy="21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554" y="1802423"/>
            <a:ext cx="812800" cy="228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688" y="2404298"/>
            <a:ext cx="508000" cy="292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17A2EB-EE2E-274F-878D-E92BE321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14764</TotalTime>
  <Words>1562</Words>
  <Application>Microsoft Macintosh PowerPoint</Application>
  <PresentationFormat>Widescreen</PresentationFormat>
  <Paragraphs>355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Introduction to Reinforcement Learning  A mini course @ HCMUS, Vietnam  Lectures 4-6 (cont’d)</vt:lpstr>
      <vt:lpstr>Policy gradient</vt:lpstr>
      <vt:lpstr>Last lecture</vt:lpstr>
      <vt:lpstr>Value-based vs. policy-based RL</vt:lpstr>
      <vt:lpstr>Value-based vs. policy-based RL</vt:lpstr>
      <vt:lpstr>Value-based vs. policy-based RL</vt:lpstr>
      <vt:lpstr>Policy-based RL</vt:lpstr>
      <vt:lpstr>Stochastic policies vs. deterministic policies</vt:lpstr>
      <vt:lpstr>What is the best policy?</vt:lpstr>
      <vt:lpstr>What is the best policy?</vt:lpstr>
      <vt:lpstr>What is the best policy?</vt:lpstr>
      <vt:lpstr>What is the best policy?</vt:lpstr>
      <vt:lpstr>How to find the best policy?</vt:lpstr>
      <vt:lpstr>Recall gradient descent</vt:lpstr>
      <vt:lpstr>How to compute the gradient?</vt:lpstr>
      <vt:lpstr>Computing the gradient with finite differences</vt:lpstr>
      <vt:lpstr>Computing the gradient with finite differences</vt:lpstr>
      <vt:lpstr>Computing the gradient with score function</vt:lpstr>
      <vt:lpstr>Computing the gradient with score function</vt:lpstr>
      <vt:lpstr>Computing the gradient with score function</vt:lpstr>
      <vt:lpstr>Computing the gradient with score function</vt:lpstr>
      <vt:lpstr>Computing the gradient with score function</vt:lpstr>
      <vt:lpstr>Computing the gradient with score function</vt:lpstr>
      <vt:lpstr>The policy gradient theorem</vt:lpstr>
      <vt:lpstr>The policy gradient theorem</vt:lpstr>
      <vt:lpstr>Approximating the gradient</vt:lpstr>
      <vt:lpstr>Approximating the gradient with MC</vt:lpstr>
      <vt:lpstr>The REINFORCE algorithm</vt:lpstr>
      <vt:lpstr>Approximating the gradient with value function approximation</vt:lpstr>
      <vt:lpstr>Approximating the gradient with value function approximation</vt:lpstr>
      <vt:lpstr>Actor-critic algorithms</vt:lpstr>
      <vt:lpstr>Actor-critic algorithms</vt:lpstr>
      <vt:lpstr>Action-value Actor-critic (QAC – Crites &amp; Barto, 1994)</vt:lpstr>
      <vt:lpstr>Other Actor-critic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Tran-Thanh, Long</dc:creator>
  <cp:lastModifiedBy>Tran-Thanh, Long</cp:lastModifiedBy>
  <cp:revision>1223</cp:revision>
  <cp:lastPrinted>2020-10-28T23:15:06Z</cp:lastPrinted>
  <dcterms:created xsi:type="dcterms:W3CDTF">2020-10-26T09:24:34Z</dcterms:created>
  <dcterms:modified xsi:type="dcterms:W3CDTF">2025-04-15T00:24:28Z</dcterms:modified>
</cp:coreProperties>
</file>