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65" r:id="rId3"/>
    <p:sldId id="262" r:id="rId4"/>
    <p:sldId id="266" r:id="rId5"/>
    <p:sldId id="267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0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284157-5757-9149-8822-EF07CA4506ED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9716-64AE-2D4A-9D91-22C999047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1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389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92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8BDD0-3C57-3C44-8676-FDA1A2574E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32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AC68-6E44-6143-B791-EFD9532EB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470D89-C053-8C48-AD5E-9E6D21ECD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6FD05-6641-4E45-802F-391E147E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420A-A090-9541-8620-19C3FA625A41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FA33C-B7ED-9341-BF8F-C81337806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A9A97-D9BC-A145-A175-531779C4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FC7C-CE3B-D949-8327-C1605FCB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4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CAD1-B60D-2D45-8509-CDE82809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DF779-5266-1142-A78F-21227674F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2AED9-8CC8-0746-BAAD-D7E892C8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420A-A090-9541-8620-19C3FA625A41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AFA42-BB50-434F-A4B8-D2E13023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646BB-E908-8548-903D-3DB7A233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FC7C-CE3B-D949-8327-C1605FCB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56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1508E-1F7C-2B4C-ADD1-F83F99BED0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A9886-C376-3047-966C-0AF04FB6C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BD388-A1B1-A746-94F3-C8150FE6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420A-A090-9541-8620-19C3FA625A41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FC1E7-A406-6548-802A-39B52027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25F04-7C7F-364D-B77B-09706BF4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FC7C-CE3B-D949-8327-C1605FCB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0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9868-A6AB-6842-9AA6-8D34C93D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52C2D-BFF0-B748-8320-05B93E285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E511E-B0C6-8348-A8CA-12B0A1D6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420A-A090-9541-8620-19C3FA625A41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3AFC4-071D-AA45-8B25-9185FD4A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B5720-4287-6748-808E-31793502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FC7C-CE3B-D949-8327-C1605FCB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37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E461-1759-584D-81B1-A1B3B6BE6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D0E73-CDA7-6C45-B37C-37AC1731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3E7BB-BF37-7E41-BFB4-8E05959A9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420A-A090-9541-8620-19C3FA625A41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1F50E-FB87-0C47-B31E-C0C7BA23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26B6C-1BEB-7B45-AAC1-FE19CA07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FC7C-CE3B-D949-8327-C1605FCB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42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D9EE3-1CD9-EB4B-AF35-50D5268A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C9E12-F46C-E049-B5E9-BD4339906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C84B4-3868-AB4B-8CD4-870814831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A7EBF2-5FA2-784C-BAD8-9862D3F7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420A-A090-9541-8620-19C3FA625A41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B9E72-877A-8A4A-9996-458D2409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D3A41C-B612-B240-A7CA-7FA0328B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FC7C-CE3B-D949-8327-C1605FCB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9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24E7-B262-204F-9C2B-490AEAFD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65FF-7FCF-7E4E-B8BC-4ED6BEAA9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5C20C-F544-BD4B-8D9F-0956C1410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F3FBA-BDC5-5040-A53F-115EE8759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FD0486-5926-C244-B360-FAD1BA111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85336-CB38-6649-867F-5DE5C651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420A-A090-9541-8620-19C3FA625A41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0916A7-2DF4-3345-B739-405A6C42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F50FC-045F-6540-9566-D4E692A21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FC7C-CE3B-D949-8327-C1605FCB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8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2DB4-7EB8-CF4C-B384-F0A6D7B1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25C18-4543-5146-B452-6B918477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420A-A090-9541-8620-19C3FA625A41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36F88C-92BE-0646-BE5A-FCE4689EE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97230-BC73-2C46-B23B-02ECA463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FC7C-CE3B-D949-8327-C1605FCB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7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78922E-6D6D-2D4F-A0FD-ADEAD4B6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420A-A090-9541-8620-19C3FA625A41}" type="datetimeFigureOut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9157D-DC53-294B-B335-B19ADB3E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1C700-C917-F940-8A89-8C77C53D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FC7C-CE3B-D949-8327-C1605FCB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5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095C-8F73-C346-84C0-F7DAFB95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29D50-4BF0-7448-9A00-D8D25D174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AA417-571A-3F4D-B375-C2ACF7614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8F2A6-C817-4A48-8FE7-B23A0DDB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420A-A090-9541-8620-19C3FA625A41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956B5-C7EA-3B44-AB38-EE85CB3D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B0A34-3A4E-D74D-8C45-C721B4E2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FC7C-CE3B-D949-8327-C1605FCB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925C-C53F-3748-AF62-039EDCE45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DA327-5B3D-044A-9F3E-D2A27D3A3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A040D-D314-A04D-ACC6-EC9944A67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60EA07-F524-4049-A34F-5120CF5D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E420A-A090-9541-8620-19C3FA625A41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E68C6-C220-B54C-AA34-DB9331F7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C0918-B1F6-AF44-BA23-20B460D86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DFC7C-CE3B-D949-8327-C1605FCB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01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9E931-936C-0D46-95F7-B26490C8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4CD4C-BF25-4C4E-8287-2CAE96C24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FA7D8-4937-CF48-9ABC-36DBD2CC3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E420A-A090-9541-8620-19C3FA625A41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4896F-5CA0-A341-9D8B-3EF1C7C56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9F2F9-E05E-504E-90C1-42DC140B8E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DFC7C-CE3B-D949-8327-C1605FCB92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2.png"/><Relationship Id="rId7" Type="http://schemas.openxmlformats.org/officeDocument/2006/relationships/image" Target="../media/image20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4577"/>
            <a:ext cx="9144000" cy="3349428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Reinforcement Learning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A mini course @ HCMUS, Vietnam</a:t>
            </a:r>
            <a:br>
              <a:rPr lang="en-US" sz="4000" dirty="0"/>
            </a:br>
            <a:r>
              <a:rPr lang="en-US"/>
              <a:t> </a:t>
            </a:r>
            <a:r>
              <a:rPr lang="en-US" sz="4000"/>
              <a:t>Lectures 4-6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992427"/>
            <a:ext cx="9144000" cy="1655762"/>
          </a:xfrm>
        </p:spPr>
        <p:txBody>
          <a:bodyPr/>
          <a:lstStyle/>
          <a:p>
            <a:r>
              <a:rPr lang="en-US" dirty="0"/>
              <a:t>Long Tran-Thanh</a:t>
            </a:r>
          </a:p>
          <a:p>
            <a:r>
              <a:rPr lang="en-US" dirty="0" err="1"/>
              <a:t>Long.tran-thanh@warwick.ac.uk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64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Last lectures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1115303"/>
            <a:ext cx="1134489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Function approximation (Lectures 3&amp;4):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000" dirty="0"/>
              <a:t>In large scale RL, we approximate V(s) and Q(</a:t>
            </a:r>
            <a:r>
              <a:rPr lang="en-GB" sz="2000" dirty="0" err="1"/>
              <a:t>s,a</a:t>
            </a:r>
            <a:r>
              <a:rPr lang="en-GB" sz="2000" dirty="0"/>
              <a:t>) with v(s, w) and q(</a:t>
            </a:r>
            <a:r>
              <a:rPr lang="en-GB" sz="2000" dirty="0" err="1"/>
              <a:t>s,a,w</a:t>
            </a:r>
            <a:r>
              <a:rPr lang="en-GB" sz="2000" dirty="0"/>
              <a:t>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000" dirty="0"/>
              <a:t>We implicitly derive a policy from there: main goal is to learn the values. Policy is just a helper to do this learning efficiently (e.g., we use epsilon-greedy)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000" dirty="0"/>
              <a:t>This is called </a:t>
            </a:r>
            <a:r>
              <a:rPr lang="en-GB" sz="2000" b="1" dirty="0"/>
              <a:t>value-based RL</a:t>
            </a:r>
          </a:p>
          <a:p>
            <a:pPr marL="800100" lvl="1" indent="-342900">
              <a:buFont typeface="Arial" charset="0"/>
              <a:buChar char="•"/>
            </a:pPr>
            <a:endParaRPr lang="en-GB" sz="2000" b="1" dirty="0"/>
          </a:p>
          <a:p>
            <a:r>
              <a:rPr lang="en-GB" sz="2400" dirty="0"/>
              <a:t>Direct optimisation on policy space: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More compact representation of policies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000" dirty="0"/>
              <a:t>Can do efficient search directly on the policy space (using gradient descent)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000" dirty="0"/>
              <a:t>This is called </a:t>
            </a:r>
            <a:r>
              <a:rPr lang="en-GB" sz="2000" b="1" dirty="0"/>
              <a:t>policy-based RL</a:t>
            </a:r>
          </a:p>
          <a:p>
            <a:endParaRPr lang="en-GB" sz="2000" b="1" dirty="0"/>
          </a:p>
          <a:p>
            <a:r>
              <a:rPr lang="en-GB" sz="2000" dirty="0"/>
              <a:t>Policy gradient (Lecture 5):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REINFORCE (Williams, 1992)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Actor-Critic (Crites &amp; </a:t>
            </a:r>
            <a:r>
              <a:rPr lang="en-GB" sz="2000" dirty="0" err="1"/>
              <a:t>Barto</a:t>
            </a:r>
            <a:r>
              <a:rPr lang="en-GB" sz="2000" dirty="0"/>
              <a:t>, 1994)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A2C, A3C (</a:t>
            </a:r>
            <a:r>
              <a:rPr lang="en-GB" sz="2000" dirty="0" err="1"/>
              <a:t>Mnih</a:t>
            </a:r>
            <a:r>
              <a:rPr lang="en-GB" sz="2000" dirty="0"/>
              <a:t> </a:t>
            </a:r>
            <a:r>
              <a:rPr lang="en-GB" sz="2000" i="1" dirty="0"/>
              <a:t>et al.</a:t>
            </a:r>
            <a:r>
              <a:rPr lang="en-GB" sz="2000" dirty="0"/>
              <a:t>, 2016)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8B116-2885-F846-8176-B729A35C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5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984577"/>
            <a:ext cx="9144000" cy="2334820"/>
          </a:xfrm>
        </p:spPr>
        <p:txBody>
          <a:bodyPr>
            <a:normAutofit/>
          </a:bodyPr>
          <a:lstStyle/>
          <a:p>
            <a:r>
              <a:rPr lang="en-US" dirty="0"/>
              <a:t>Advanced RL methods</a:t>
            </a:r>
          </a:p>
        </p:txBody>
      </p:sp>
    </p:spTree>
    <p:extLst>
      <p:ext uri="{BB962C8B-B14F-4D97-AF65-F5344CB8AC3E}">
        <p14:creationId xmlns:p14="http://schemas.microsoft.com/office/powerpoint/2010/main" val="135686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Natural policy gradient (</a:t>
            </a:r>
            <a:r>
              <a:rPr lang="en-US" sz="3600" dirty="0" err="1"/>
              <a:t>Kakade</a:t>
            </a:r>
            <a:r>
              <a:rPr lang="en-US" sz="3600" dirty="0"/>
              <a:t>, 2001)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22085" y="929561"/>
            <a:ext cx="11344893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Standard PG revisited:</a:t>
            </a:r>
          </a:p>
          <a:p>
            <a:endParaRPr lang="en-US" sz="2400" dirty="0"/>
          </a:p>
          <a:p>
            <a:pPr marL="800100" lvl="1" indent="-342900">
              <a:buFont typeface="Arial" charset="0"/>
              <a:buChar char="•"/>
            </a:pPr>
            <a:r>
              <a:rPr lang="en-GB" sz="2000" dirty="0"/>
              <a:t>Gradient descent is on the parameter space</a:t>
            </a:r>
          </a:p>
          <a:p>
            <a:pPr marL="800100" lvl="1" indent="-342900">
              <a:buFont typeface="Arial" charset="0"/>
              <a:buChar char="•"/>
            </a:pPr>
            <a:r>
              <a:rPr lang="en-GB" sz="2000" dirty="0"/>
              <a:t>Depends on the choice of feature vectors. </a:t>
            </a:r>
            <a:r>
              <a:rPr lang="en-GB" sz="2000" dirty="0">
                <a:solidFill>
                  <a:srgbClr val="FF0000"/>
                </a:solidFill>
              </a:rPr>
              <a:t>HOW can we get rid of this dependency</a:t>
            </a:r>
            <a:r>
              <a:rPr lang="en-GB" sz="2000" dirty="0"/>
              <a:t>?</a:t>
            </a:r>
          </a:p>
          <a:p>
            <a:pPr lvl="1"/>
            <a:endParaRPr lang="en-GB" sz="2000" dirty="0"/>
          </a:p>
          <a:p>
            <a:r>
              <a:rPr lang="en-GB" sz="2000" dirty="0"/>
              <a:t>Idea: policy = distribution                                                     (</a:t>
            </a:r>
            <a:r>
              <a:rPr lang="en-GB" sz="2000" dirty="0">
                <a:solidFill>
                  <a:schemeClr val="accent6"/>
                </a:solidFill>
              </a:rPr>
              <a:t>independent from choice of parameters</a:t>
            </a:r>
            <a:r>
              <a:rPr lang="en-GB" sz="2000" dirty="0"/>
              <a:t>)</a:t>
            </a:r>
          </a:p>
          <a:p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Would be much more “natural” if we do gradient descent on the probability space of policies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What we need is the “distance” definition for distributions (for parameter space we used e.g., Euclidean)  </a:t>
            </a:r>
            <a:endParaRPr lang="en-GB" sz="2000" b="1" dirty="0"/>
          </a:p>
          <a:p>
            <a:pPr marL="800100" lvl="1" indent="-342900">
              <a:buFont typeface="Arial" charset="0"/>
              <a:buChar char="•"/>
            </a:pPr>
            <a:r>
              <a:rPr lang="en-GB" sz="2000" dirty="0"/>
              <a:t>Solution: KL-divergence:</a:t>
            </a:r>
          </a:p>
          <a:p>
            <a:pPr marL="800100" lvl="1" indent="-342900">
              <a:buFont typeface="Arial" charset="0"/>
              <a:buChar char="•"/>
            </a:pPr>
            <a:endParaRPr lang="en-GB" sz="2000" dirty="0"/>
          </a:p>
          <a:p>
            <a:pPr marL="800100" lvl="1" indent="-342900">
              <a:buFont typeface="Arial" charset="0"/>
              <a:buChar char="•"/>
            </a:pPr>
            <a:r>
              <a:rPr lang="en-GB" sz="2000" dirty="0"/>
              <a:t>When KL-divergence is very small:</a:t>
            </a:r>
          </a:p>
          <a:p>
            <a:pPr marL="1257300" lvl="2" indent="-342900">
              <a:buFont typeface="Arial" charset="0"/>
              <a:buChar char="•"/>
            </a:pPr>
            <a:endParaRPr lang="en-GB" sz="2000" dirty="0"/>
          </a:p>
          <a:p>
            <a:pPr marL="1257300" lvl="2" indent="-342900">
              <a:buFont typeface="Arial" charset="0"/>
              <a:buChar char="•"/>
            </a:pPr>
            <a:r>
              <a:rPr lang="en-GB" sz="2000" dirty="0"/>
              <a:t>Fischer information matrix (curvature of J on the distribution space)</a:t>
            </a:r>
          </a:p>
          <a:p>
            <a:endParaRPr lang="en-GB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8B116-2885-F846-8176-B729A35C9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4FEA0-0070-F241-9CDC-EAC108C4E91F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72CA13-3B4A-324E-81BF-72E528057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3282" y="1059913"/>
            <a:ext cx="1778000" cy="292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08C8E3-22F3-2B4B-875C-C9F5E3A8B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2840" y="1734514"/>
            <a:ext cx="215900" cy="24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A62D01-C080-1745-B9FD-1D04C9D58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777" y="2634717"/>
            <a:ext cx="2794000" cy="292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DE4730-9F89-E748-BCFA-838749DED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0718" y="4041241"/>
            <a:ext cx="5448300" cy="50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3AB2CF-6BD6-824A-B2AA-02885A6547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8180" y="4575700"/>
            <a:ext cx="5486400" cy="660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318365-D51D-694F-B043-E6434DB472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6322" y="5884522"/>
            <a:ext cx="49911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8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E8F789-432E-1242-8FF4-E0471DD8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5" y="-27697"/>
            <a:ext cx="8675136" cy="1143000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Natural policy gradient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9125D-0B38-F749-840D-A392278ADA55}"/>
              </a:ext>
            </a:extLst>
          </p:cNvPr>
          <p:cNvSpPr/>
          <p:nvPr/>
        </p:nvSpPr>
        <p:spPr>
          <a:xfrm>
            <a:off x="122085" y="929561"/>
            <a:ext cx="1134489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Update rule (</a:t>
            </a:r>
            <a:r>
              <a:rPr lang="en-US" sz="2400" dirty="0" err="1"/>
              <a:t>Kakade</a:t>
            </a:r>
            <a:r>
              <a:rPr lang="en-US" sz="2400" dirty="0"/>
              <a:t>, 2001):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Much more robust and natural than PG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BUT: computationally very expensive (inverting 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Approximation of F inverse is needed (ideas from the </a:t>
            </a:r>
            <a:r>
              <a:rPr lang="en-US" sz="2400" dirty="0" err="1"/>
              <a:t>optimisation</a:t>
            </a:r>
            <a:r>
              <a:rPr lang="en-US" sz="2400" dirty="0"/>
              <a:t> literature)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97172E-AFBE-D747-836C-8BC0E3F00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586" y="900985"/>
            <a:ext cx="4271484" cy="71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5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27BFE4-7411-154A-B2AC-025E9D2617F1}"/>
              </a:ext>
            </a:extLst>
          </p:cNvPr>
          <p:cNvSpPr txBox="1">
            <a:spLocks/>
          </p:cNvSpPr>
          <p:nvPr/>
        </p:nvSpPr>
        <p:spPr>
          <a:xfrm>
            <a:off x="122084" y="-27697"/>
            <a:ext cx="117794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TRPO: Trust Region Policy Optimization (Schulman et al., 2015)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98ABAC-6651-914D-8877-D77D55D39CD5}"/>
              </a:ext>
            </a:extLst>
          </p:cNvPr>
          <p:cNvSpPr/>
          <p:nvPr/>
        </p:nvSpPr>
        <p:spPr>
          <a:xfrm>
            <a:off x="122084" y="1229599"/>
            <a:ext cx="1134489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Update rule of PG: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is in fact a solution of the following </a:t>
            </a:r>
            <a:r>
              <a:rPr lang="en-US" sz="2400" dirty="0" err="1"/>
              <a:t>optimisation</a:t>
            </a:r>
            <a:r>
              <a:rPr lang="en-US" sz="2400" dirty="0"/>
              <a:t>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natural PG, the constraint becomes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TRPO uses a surrogate objective function: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685F56-4E58-7143-8427-EA4A45EE0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316" y="1243887"/>
            <a:ext cx="2777160" cy="484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BC530B-5BE9-B748-B501-C3BA2870D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238" y="2692398"/>
            <a:ext cx="4279900" cy="101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CF93AE-0117-0E4F-84F7-A768F7B02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761" y="4178123"/>
            <a:ext cx="2635251" cy="467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5EA7F4-D095-2B47-BCD7-318E883E11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4553" y="4888247"/>
            <a:ext cx="1897665" cy="4444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5F13B9-97F6-1A45-B908-2859C2F9C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8983" y="5508178"/>
            <a:ext cx="4985606" cy="86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91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27BFE4-7411-154A-B2AC-025E9D2617F1}"/>
              </a:ext>
            </a:extLst>
          </p:cNvPr>
          <p:cNvSpPr txBox="1">
            <a:spLocks/>
          </p:cNvSpPr>
          <p:nvPr/>
        </p:nvSpPr>
        <p:spPr>
          <a:xfrm>
            <a:off x="122084" y="-27697"/>
            <a:ext cx="1177940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TRPO: Trust Region Policy Optimization (Schulman et al., 2015)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98ABAC-6651-914D-8877-D77D55D39CD5}"/>
              </a:ext>
            </a:extLst>
          </p:cNvPr>
          <p:cNvSpPr/>
          <p:nvPr/>
        </p:nvSpPr>
        <p:spPr>
          <a:xfrm>
            <a:off x="122084" y="1886824"/>
            <a:ext cx="1134489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Why this is good?</a:t>
            </a:r>
          </a:p>
          <a:p>
            <a:endParaRPr lang="en-US" sz="2400" dirty="0"/>
          </a:p>
          <a:p>
            <a:r>
              <a:rPr lang="en-US" sz="2400" dirty="0"/>
              <a:t>Answer: Using Taylor expansion as approximator, we can get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                                                                                   (policy gradient)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Issue of inverting F -&gt; </a:t>
            </a:r>
            <a:r>
              <a:rPr lang="en-US" sz="2400" dirty="0">
                <a:solidFill>
                  <a:srgbClr val="FF0000"/>
                </a:solidFill>
              </a:rPr>
              <a:t>use conjugate gradient method for </a:t>
            </a:r>
            <a:r>
              <a:rPr lang="en-US" sz="2400" dirty="0" err="1">
                <a:solidFill>
                  <a:srgbClr val="FF0000"/>
                </a:solidFill>
              </a:rPr>
              <a:t>Fx</a:t>
            </a:r>
            <a:r>
              <a:rPr lang="en-US" sz="2400" dirty="0">
                <a:solidFill>
                  <a:srgbClr val="FF0000"/>
                </a:solidFill>
              </a:rPr>
              <a:t> = g (to calculate x)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07164D-41FE-C74B-94FE-4C1C7EA12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8519" y="991080"/>
            <a:ext cx="2429068" cy="8309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7289D7-6265-F24F-A0C0-69CC094E9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354" y="3292966"/>
            <a:ext cx="3748407" cy="10361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20C78B-60BE-4443-BBC6-56E9701F9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354" y="4458605"/>
            <a:ext cx="2611284" cy="5440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1EFB5A3-A8AC-5E45-BD7A-0933FD1F9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6625" y="1192829"/>
            <a:ext cx="4985606" cy="86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0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E8F789-432E-1242-8FF4-E0471DD8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5" y="-27697"/>
            <a:ext cx="1194783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PPO: Proximal Policy Optimization (Schulman </a:t>
            </a:r>
            <a:r>
              <a:rPr lang="en-US" sz="3600" i="1" dirty="0"/>
              <a:t>et al., </a:t>
            </a:r>
            <a:r>
              <a:rPr lang="en-US" sz="3600" dirty="0"/>
              <a:t>2017)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9125D-0B38-F749-840D-A392278ADA55}"/>
              </a:ext>
            </a:extLst>
          </p:cNvPr>
          <p:cNvSpPr/>
          <p:nvPr/>
        </p:nvSpPr>
        <p:spPr>
          <a:xfrm>
            <a:off x="122085" y="2075481"/>
            <a:ext cx="1134489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It’s a challenge to handle the KL divergence constraint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Idea: use clipping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Then use SGD/Adam etc. to </a:t>
            </a:r>
            <a:r>
              <a:rPr lang="en-US" sz="2400" dirty="0" err="1"/>
              <a:t>optimise</a:t>
            </a:r>
            <a:r>
              <a:rPr lang="en-US" sz="2400" dirty="0"/>
              <a:t> this clipped objective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26EC03-190E-6947-B9D9-4E673D88C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943" y="991080"/>
            <a:ext cx="2429068" cy="83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37D5B2-5D91-A345-AA57-FC1D897D5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049" y="1192829"/>
            <a:ext cx="4985606" cy="86836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C258814-763A-DA44-836B-DB6643FC1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6817" y="3288902"/>
            <a:ext cx="9210409" cy="178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5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E8F789-432E-1242-8FF4-E0471DD87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85" y="-27697"/>
            <a:ext cx="1194783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GRPO: Group Relative Policy Optimization (</a:t>
            </a:r>
            <a:r>
              <a:rPr lang="en-US" sz="3600" dirty="0" err="1"/>
              <a:t>DeepSeek</a:t>
            </a:r>
            <a:r>
              <a:rPr lang="en-US" sz="3600" dirty="0"/>
              <a:t>, 2025 – Shao </a:t>
            </a:r>
            <a:r>
              <a:rPr lang="en-US" sz="3600" i="1" dirty="0"/>
              <a:t>et al.</a:t>
            </a:r>
            <a:r>
              <a:rPr lang="en-US" sz="3600" dirty="0"/>
              <a:t>, 2025)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D9125D-0B38-F749-840D-A392278ADA55}"/>
              </a:ext>
            </a:extLst>
          </p:cNvPr>
          <p:cNvSpPr/>
          <p:nvPr/>
        </p:nvSpPr>
        <p:spPr>
          <a:xfrm>
            <a:off x="122085" y="2715466"/>
            <a:ext cx="113448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Instead of calculating V(s) as PPO does, GRPO uses a relative group advantage estimate: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Samples G actions for each state 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Calculate:  </a:t>
            </a:r>
          </a:p>
          <a:p>
            <a:r>
              <a:rPr lang="en-US" sz="2400" dirty="0"/>
              <a:t>                                                                        where             is the empirical mean-std of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PPO to solve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26EC03-190E-6947-B9D9-4E673D88C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81" y="1343022"/>
            <a:ext cx="2429068" cy="830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37D5B2-5D91-A345-AA57-FC1D897D5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9187" y="1544771"/>
            <a:ext cx="4985606" cy="8683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EE9A5A-2591-3246-9646-45A98800E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563" y="1411396"/>
            <a:ext cx="3187700" cy="3175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AA93151-74FF-2F49-ACF6-1689AFE0FC81}"/>
              </a:ext>
            </a:extLst>
          </p:cNvPr>
          <p:cNvSpPr/>
          <p:nvPr/>
        </p:nvSpPr>
        <p:spPr>
          <a:xfrm>
            <a:off x="6886575" y="1343022"/>
            <a:ext cx="1257300" cy="130016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rved Left Arrow 5">
            <a:extLst>
              <a:ext uri="{FF2B5EF4-FFF2-40B4-BE49-F238E27FC236}">
                <a16:creationId xmlns:a16="http://schemas.microsoft.com/office/drawing/2014/main" id="{D64A4435-1DEA-4E47-A00F-37ECECF5AFAE}"/>
              </a:ext>
            </a:extLst>
          </p:cNvPr>
          <p:cNvSpPr/>
          <p:nvPr/>
        </p:nvSpPr>
        <p:spPr>
          <a:xfrm rot="16200000">
            <a:off x="8515570" y="144420"/>
            <a:ext cx="371475" cy="1914085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39846B-3497-034F-8E39-C54E6E77DCD6}"/>
              </a:ext>
            </a:extLst>
          </p:cNvPr>
          <p:cNvSpPr txBox="1"/>
          <p:nvPr/>
        </p:nvSpPr>
        <p:spPr>
          <a:xfrm>
            <a:off x="9034637" y="1794156"/>
            <a:ext cx="2245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Advantage value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70F3E4-0B85-D247-8895-DA2D3AEEA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3943" y="3269529"/>
            <a:ext cx="1752600" cy="203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EC9109-EB29-EC4E-84B2-90669E4CA3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0558" y="3641864"/>
            <a:ext cx="2971800" cy="647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B98773-2FC5-4C40-B9D3-F8CE98D7F8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7879" y="3902197"/>
            <a:ext cx="685800" cy="317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8D070A-5B31-EF47-8359-8548CE2FFA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49912" y="3899916"/>
            <a:ext cx="901700" cy="317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819264-BFF5-5C46-AB8D-EBCFF3FE95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8388" y="5008363"/>
            <a:ext cx="10069582" cy="1615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520</Words>
  <Application>Microsoft Macintosh PowerPoint</Application>
  <PresentationFormat>Widescreen</PresentationFormat>
  <Paragraphs>90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 to Reinforcement Learning  A mini course @ HCMUS, Vietnam  Lectures 4-6</vt:lpstr>
      <vt:lpstr>Last lectures</vt:lpstr>
      <vt:lpstr>Advanced RL methods</vt:lpstr>
      <vt:lpstr>Natural policy gradient (Kakade, 2001)</vt:lpstr>
      <vt:lpstr>Natural policy gradient</vt:lpstr>
      <vt:lpstr>PowerPoint Presentation</vt:lpstr>
      <vt:lpstr>PowerPoint Presentation</vt:lpstr>
      <vt:lpstr>PPO: Proximal Policy Optimization (Schulman et al., 2017) </vt:lpstr>
      <vt:lpstr>GRPO: Group Relative Policy Optimization (DeepSeek, 2025 – Shao et al., 2025)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 Learning  A mini course @ HCMUS, Vietnam  Lecture 6</dc:title>
  <dc:creator>Tran-Thanh, Long</dc:creator>
  <cp:lastModifiedBy>Tran-Thanh, Long</cp:lastModifiedBy>
  <cp:revision>148</cp:revision>
  <dcterms:created xsi:type="dcterms:W3CDTF">2025-04-11T15:05:26Z</dcterms:created>
  <dcterms:modified xsi:type="dcterms:W3CDTF">2025-04-15T06:57:08Z</dcterms:modified>
</cp:coreProperties>
</file>