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8" r:id="rId4"/>
    <p:sldId id="259" r:id="rId5"/>
    <p:sldId id="286" r:id="rId6"/>
    <p:sldId id="260" r:id="rId7"/>
    <p:sldId id="285" r:id="rId8"/>
    <p:sldId id="261" r:id="rId9"/>
    <p:sldId id="287" r:id="rId10"/>
    <p:sldId id="262" r:id="rId11"/>
    <p:sldId id="263" r:id="rId12"/>
    <p:sldId id="289" r:id="rId13"/>
    <p:sldId id="264" r:id="rId14"/>
    <p:sldId id="265" r:id="rId15"/>
    <p:sldId id="276" r:id="rId16"/>
    <p:sldId id="274" r:id="rId17"/>
    <p:sldId id="288" r:id="rId18"/>
    <p:sldId id="275" r:id="rId19"/>
    <p:sldId id="283" r:id="rId20"/>
    <p:sldId id="266" r:id="rId21"/>
    <p:sldId id="268" r:id="rId22"/>
    <p:sldId id="277" r:id="rId23"/>
    <p:sldId id="278" r:id="rId24"/>
    <p:sldId id="279" r:id="rId25"/>
    <p:sldId id="280" r:id="rId26"/>
    <p:sldId id="281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81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D1151-6D36-384C-9A95-69437B8DE82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BA24C-A276-044A-BA1C-F8213018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9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BA24C-A276-044A-BA1C-F82130180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BA24C-A276-044A-BA1C-F821301809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3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3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6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7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5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9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10/11/20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10/11/20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CC31D-3FD1-E74C-AE25-D8CB547CB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tt08r@ecs.soton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75606" y="4509040"/>
            <a:ext cx="6400800" cy="1752600"/>
          </a:xfrm>
        </p:spPr>
        <p:txBody>
          <a:bodyPr/>
          <a:lstStyle/>
          <a:p>
            <a:r>
              <a:rPr lang="en-US" dirty="0"/>
              <a:t>Long Tran-Thanh</a:t>
            </a:r>
          </a:p>
          <a:p>
            <a:r>
              <a:rPr lang="en-US" dirty="0">
                <a:hlinkClick r:id="rId2"/>
              </a:rPr>
              <a:t>long.tran-thanh@warwick.ac.uk</a:t>
            </a:r>
            <a:endParaRPr lang="en-US" dirty="0"/>
          </a:p>
          <a:p>
            <a:r>
              <a:rPr lang="en-US" dirty="0"/>
              <a:t>University of Warwick, UK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2856" y="887545"/>
            <a:ext cx="9486377" cy="2991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800" dirty="0"/>
              <a:t>Introduction to Reinforcement Learning</a:t>
            </a:r>
          </a:p>
          <a:p>
            <a:endParaRPr lang="en-US" dirty="0"/>
          </a:p>
          <a:p>
            <a:r>
              <a:rPr lang="en-US" sz="3900" dirty="0"/>
              <a:t>A mini course @ HCMUS, Vietnam</a:t>
            </a:r>
          </a:p>
          <a:p>
            <a:br>
              <a:rPr lang="en-US" sz="3900" dirty="0"/>
            </a:br>
            <a:r>
              <a:rPr lang="en-US" sz="3600" dirty="0"/>
              <a:t>Lectures 7-9 (cont’d)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96314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Hopeful Cases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6" y="917265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Discrete models: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89879" y="1497127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Small number of arms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(trivial - not 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interesting)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97313" y="1995216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Arms with structures (e.g., combinatorial)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0017" y="2497022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Continuous models: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841920" y="3076884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Linear reward function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849354" y="3574973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Convex</a:t>
            </a:r>
            <a:endParaRPr lang="en-GB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849354" y="4150263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Non-convex unimodal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856788" y="4759862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Non-convex + smoothness conditions (stochastic only)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Combinatorial Bandits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7" y="71367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X: action space </a:t>
            </a:r>
            <a:r>
              <a:rPr lang="mr-IN" sz="22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subset of binary vectors: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852798"/>
            <a:ext cx="1447800" cy="330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7977" y="1322117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Each arm: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3" y="1480286"/>
            <a:ext cx="2438400" cy="292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57976" y="1935468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Adversary chooses                                               at the beginning of each 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(before we choose)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234" y="2099987"/>
            <a:ext cx="2794000" cy="3048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57976" y="2597605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Our reward: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370" y="2486754"/>
            <a:ext cx="3429000" cy="8382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62737" y="340432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Regret: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463" y="3277615"/>
            <a:ext cx="3429000" cy="825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200" y="3488321"/>
            <a:ext cx="3683000" cy="5969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57977" y="422982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Goal: put an efficient bound on the expectation of the regret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57976" y="5130633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Combinatorial Bandits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7" y="71367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X: action space </a:t>
            </a:r>
            <a:r>
              <a:rPr lang="mr-IN" sz="22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subset of binary vectors: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852798"/>
            <a:ext cx="1447800" cy="3302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7977" y="1322117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Each arm: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3" y="1480286"/>
            <a:ext cx="2438400" cy="2921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157976" y="1935468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Adversary chooses                                               at the beginning of each 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(before we choose)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234" y="2099987"/>
            <a:ext cx="2794000" cy="3048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157976" y="2597605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Our reward: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370" y="2486754"/>
            <a:ext cx="3429000" cy="8382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62737" y="340432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Regret: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463" y="3277615"/>
            <a:ext cx="3429000" cy="825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200" y="3488321"/>
            <a:ext cx="3683000" cy="5969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57977" y="422982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Goal: put an efficient bound on the expectation of the regret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57976" y="5130633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b="1" dirty="0">
                <a:solidFill>
                  <a:srgbClr val="000000"/>
                </a:solidFill>
                <a:latin typeface="Calibri"/>
                <a:cs typeface="Calibri"/>
              </a:rPr>
              <a:t>Semi-bandit feedback 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: modification on feedback - we can see not only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f_t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x_t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), but all the v_(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)*x(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values as well (i.e., each entry of the dot product)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Combinatorial Bandits - Algorithms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938" y="1598613"/>
            <a:ext cx="6718300" cy="46609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7976" y="86621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Idea: use FPL as a basis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65362" y="2443163"/>
            <a:ext cx="6921500" cy="19716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186862" y="3139069"/>
            <a:ext cx="2671762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200" dirty="0">
                <a:solidFill>
                  <a:srgbClr val="FF0000"/>
                </a:solidFill>
                <a:latin typeface="Calibri"/>
                <a:cs typeface="Calibri"/>
              </a:rPr>
              <a:t>Extra epsilon-greedy </a:t>
            </a:r>
            <a:r>
              <a:rPr lang="en-GB" sz="2200">
                <a:solidFill>
                  <a:srgbClr val="FF0000"/>
                </a:solidFill>
                <a:latin typeface="Calibri"/>
                <a:cs typeface="Calibri"/>
              </a:rPr>
              <a:t>style exploration</a:t>
            </a:r>
            <a:endParaRPr lang="en-GB" sz="2200" i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93938" y="4224338"/>
            <a:ext cx="6921500" cy="197167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215438" y="4920244"/>
            <a:ext cx="2671762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200" dirty="0">
                <a:solidFill>
                  <a:srgbClr val="00B050"/>
                </a:solidFill>
                <a:latin typeface="Calibri"/>
                <a:cs typeface="Calibri"/>
              </a:rPr>
              <a:t>Extra part: geometric re-sampling</a:t>
            </a:r>
            <a:endParaRPr lang="en-GB" sz="2200" i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Combinatorial Bandits </a:t>
            </a:r>
            <a:r>
              <a:rPr lang="mr-IN" sz="3000" dirty="0"/>
              <a:t>–</a:t>
            </a:r>
            <a:r>
              <a:rPr lang="en-GB" sz="3000" dirty="0"/>
              <a:t> Algorithms (cont’d)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50900"/>
            <a:ext cx="6819900" cy="424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0840" y="5736987"/>
            <a:ext cx="76874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 err="1"/>
              <a:t>Neu</a:t>
            </a:r>
            <a:r>
              <a:rPr lang="en-US" sz="2200" dirty="0"/>
              <a:t> &amp; Bartok (2015): http://</a:t>
            </a:r>
            <a:r>
              <a:rPr lang="en-US" sz="2200" dirty="0" err="1"/>
              <a:t>cs.bme.hu</a:t>
            </a:r>
            <a:r>
              <a:rPr lang="en-US" sz="2200" dirty="0"/>
              <a:t>/~</a:t>
            </a:r>
            <a:r>
              <a:rPr lang="en-US" sz="2200" dirty="0" err="1"/>
              <a:t>gergo</a:t>
            </a:r>
            <a:r>
              <a:rPr lang="en-US" sz="2200" dirty="0"/>
              <a:t>/files/NB16.pdf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7976" y="519499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Further readings: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839" y="6278976"/>
            <a:ext cx="78098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/>
              <a:t>Xu et al. (2016): https://</a:t>
            </a:r>
            <a:r>
              <a:rPr lang="en-US" sz="2200" dirty="0" err="1"/>
              <a:t>eprints.soton.ac.uk</a:t>
            </a:r>
            <a:r>
              <a:rPr lang="en-US" sz="2200" dirty="0"/>
              <a:t>/387256/1/</a:t>
            </a:r>
            <a:r>
              <a:rPr lang="en-US" sz="2200" dirty="0" err="1"/>
              <a:t>main.pdf</a:t>
            </a: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5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Combinatorial Bandits </a:t>
            </a:r>
            <a:r>
              <a:rPr lang="mr-IN" sz="3000" dirty="0"/>
              <a:t>–</a:t>
            </a:r>
            <a:r>
              <a:rPr lang="en-GB" sz="3000" dirty="0"/>
              <a:t> Regret Analysis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7" y="1395412"/>
            <a:ext cx="9347200" cy="3009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Special Case: Stochastic Combinatorial Bandits 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6" y="90874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Stochastic version of the combinatorial bandit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7975" y="159229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V_{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} ~ D_{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}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iid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2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Special Case: Stochastic Combinatorial Bandits 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6" y="90874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Stochastic version of the combinatorial bandit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7975" y="159229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V_{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} ~ D_{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}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iid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0" y="713679"/>
            <a:ext cx="6294618" cy="61769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7975" y="2470913"/>
            <a:ext cx="5699901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Idea: use a combinatorial version of UCB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1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Special Case: Stochastic Combinatorial Bandits (cont’d) 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6" y="1380233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Theorem: the expected regret of LLR is at most O(N^4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lnT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976" y="2872858"/>
            <a:ext cx="103441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Further reading: </a:t>
            </a:r>
            <a:r>
              <a:rPr lang="en-US" sz="2200" dirty="0" err="1"/>
              <a:t>Gai</a:t>
            </a:r>
            <a:r>
              <a:rPr lang="en-US" sz="2200" dirty="0"/>
              <a:t> et al. (2012). Combinatorial Network Optimization With Unknown Variables: Multi-Armed Bandits With Linear Rewards and Individual Observations. </a:t>
            </a:r>
          </a:p>
          <a:p>
            <a:endParaRPr lang="en-US" sz="2200" dirty="0"/>
          </a:p>
          <a:p>
            <a:r>
              <a:rPr lang="en-US" sz="2200" dirty="0"/>
              <a:t>Link: http://</a:t>
            </a:r>
            <a:r>
              <a:rPr lang="en-US" sz="2200" dirty="0" err="1"/>
              <a:t>anrg.usc.edu</a:t>
            </a:r>
            <a:r>
              <a:rPr lang="en-US" sz="2200" dirty="0"/>
              <a:t>/www/papers/TON-Jan2012.pdf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Combinatorial Optimisation with Full Information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7976" y="951611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Similar to the combinatorial bandit model, but now we see all the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v_k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values, not just those which have x_{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t,k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} = 1 (semi-bandit), or only the sum (bandit feedback)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7976" y="186124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Many good algorithms, but the main idea is to take a good bandit algorithm, and then just update all the reward estimate of ALL the arms /actions.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7976" y="2640262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For example: we don’t need the GR part in FPL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3220124"/>
            <a:ext cx="7340600" cy="35306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50925" y="6029325"/>
            <a:ext cx="6921500" cy="59531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7762915" y="6020351"/>
            <a:ext cx="3886200" cy="60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GB" sz="2200">
                <a:solidFill>
                  <a:srgbClr val="00B050"/>
                </a:solidFill>
                <a:latin typeface="Calibri"/>
                <a:cs typeface="Calibri"/>
              </a:rPr>
              <a:t>Update every r at each t</a:t>
            </a:r>
            <a:endParaRPr lang="en-GB" sz="2200" i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577"/>
            <a:ext cx="9144000" cy="2334820"/>
          </a:xfrm>
        </p:spPr>
        <p:txBody>
          <a:bodyPr>
            <a:normAutofit/>
          </a:bodyPr>
          <a:lstStyle/>
          <a:p>
            <a:r>
              <a:rPr lang="en-US" dirty="0"/>
              <a:t>Adversarial 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2015377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Linear Bandits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7" y="71367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X: action space </a:t>
            </a:r>
            <a:r>
              <a:rPr lang="mr-IN" sz="22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subset of </a:t>
            </a:r>
            <a:r>
              <a:rPr lang="en-GB" sz="2200" b="1" dirty="0">
                <a:solidFill>
                  <a:srgbClr val="000000"/>
                </a:solidFill>
                <a:latin typeface="Calibri"/>
                <a:cs typeface="Calibri"/>
              </a:rPr>
              <a:t>real-number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vectors: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7977" y="1322117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Each arm: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7976" y="1935468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Adversary chooses                                               at the beginning of each 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(before we choose)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7976" y="2597605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Our reward: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62737" y="340432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Regret: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57977" y="422982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Goal: put an efficient bound on the expectation of the regret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4" y="2099987"/>
            <a:ext cx="27940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370" y="2486754"/>
            <a:ext cx="3429000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63" y="3277615"/>
            <a:ext cx="3429000" cy="825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0" y="3488321"/>
            <a:ext cx="3683000" cy="596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616" y="847450"/>
            <a:ext cx="9652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75" y="1475524"/>
            <a:ext cx="2476500" cy="3048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4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Linear Bandits </a:t>
            </a:r>
            <a:r>
              <a:rPr lang="mr-IN" sz="3000" dirty="0"/>
              <a:t>–</a:t>
            </a:r>
            <a:r>
              <a:rPr lang="en-GB" sz="3000" dirty="0"/>
              <a:t> Algorithms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6" y="90874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Idea: if X is a </a:t>
            </a:r>
            <a:r>
              <a:rPr lang="en-GB" sz="2200" b="1" dirty="0">
                <a:solidFill>
                  <a:srgbClr val="000000"/>
                </a:solidFill>
                <a:latin typeface="Calibri"/>
                <a:cs typeface="Calibri"/>
              </a:rPr>
              <a:t>finite set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of real-numbered vectors -&gt; use Exp3 style algorithms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44" y="1683675"/>
            <a:ext cx="3073400" cy="698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827087" y="174299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Pseudo reward: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812799" y="276182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Probability of pulling x: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06" y="2658591"/>
            <a:ext cx="4762500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406" y="3884961"/>
            <a:ext cx="4051300" cy="2921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5102264" y="4734670"/>
            <a:ext cx="171845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Exploitation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7792264" y="4734670"/>
            <a:ext cx="171845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Exploration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Right Arrow 12"/>
          <p:cNvSpPr/>
          <p:nvPr/>
        </p:nvSpPr>
        <p:spPr>
          <a:xfrm rot="17815671">
            <a:off x="5679529" y="4362611"/>
            <a:ext cx="59966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3503514">
            <a:off x="7843241" y="4354802"/>
            <a:ext cx="59966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486650" y="3700463"/>
            <a:ext cx="949128" cy="6143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551779" y="3829747"/>
            <a:ext cx="599668" cy="3352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9167432" y="3731451"/>
            <a:ext cx="3191252" cy="75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000" dirty="0">
                <a:solidFill>
                  <a:srgbClr val="000000"/>
                </a:solidFill>
                <a:latin typeface="Calibri"/>
                <a:cs typeface="Calibri"/>
              </a:rPr>
              <a:t>Uniform distribution over the (combinatorial) vector space</a:t>
            </a:r>
            <a:endParaRPr lang="en-GB" sz="20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Linear Bandits </a:t>
            </a:r>
            <a:r>
              <a:rPr lang="mr-IN" sz="3000" dirty="0"/>
              <a:t>–</a:t>
            </a:r>
            <a:r>
              <a:rPr lang="en-GB" sz="3000" dirty="0"/>
              <a:t> Algorithms</a:t>
            </a:r>
            <a:endParaRPr lang="en-US" sz="30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57977" y="71367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Bounded-loss assumption: for any t and action x: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571" y="897248"/>
            <a:ext cx="1079500" cy="241300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57976" y="1545683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Theorem: expected regret is at most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357" y="1664164"/>
            <a:ext cx="1816100" cy="3429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 bwMode="auto">
          <a:xfrm>
            <a:off x="157976" y="2377687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What if X is continuous?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157976" y="3209691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Idea: discretise the space of X -&gt; use the previous version of Exp3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157976" y="391930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Extra regret from fineness of discretisation level: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449" y="4023497"/>
            <a:ext cx="1612900" cy="342900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 bwMode="auto">
          <a:xfrm>
            <a:off x="157975" y="4730362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Can we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avoid discretisation?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Online Convex Optimisation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7977" y="71367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X: action space </a:t>
            </a:r>
            <a:r>
              <a:rPr lang="mr-IN" sz="22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GB" sz="2200" b="1" dirty="0">
                <a:solidFill>
                  <a:srgbClr val="000000"/>
                </a:solidFill>
                <a:latin typeface="Calibri"/>
                <a:cs typeface="Calibri"/>
              </a:rPr>
              <a:t>convex subset 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of real-numbered vectors: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7977" y="1322117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Each arm: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7976" y="1935468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Adversary </a:t>
            </a:r>
            <a:r>
              <a:rPr lang="en-GB" sz="2200" b="1" dirty="0">
                <a:solidFill>
                  <a:srgbClr val="000000"/>
                </a:solidFill>
                <a:latin typeface="Calibri"/>
                <a:cs typeface="Calibri"/>
              </a:rPr>
              <a:t>chooses convex function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           at the beginning of each 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 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(before we choose)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7976" y="2597605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Our reward: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62736" y="3390031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Regret: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57976" y="4215531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Goal: put an efficient bound on the expectation of the regret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2" y="3263322"/>
            <a:ext cx="3429000" cy="825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196" y="847450"/>
            <a:ext cx="965200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1475524"/>
            <a:ext cx="2476500" cy="30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12" y="2108928"/>
            <a:ext cx="584200" cy="29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74" y="2754335"/>
            <a:ext cx="673100" cy="2921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42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Full Information Feedback </a:t>
            </a:r>
            <a:r>
              <a:rPr lang="mr-IN" sz="3000" dirty="0"/>
              <a:t>–</a:t>
            </a:r>
            <a:r>
              <a:rPr lang="en-GB" sz="3000" dirty="0"/>
              <a:t> Algorithm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2571751"/>
            <a:ext cx="5527296" cy="26717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7976" y="176642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Online gradient descent algorithm 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Zinkevich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, 2001)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978776" y="4343399"/>
            <a:ext cx="1878976" cy="500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000624" y="4429123"/>
            <a:ext cx="742950" cy="3428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5743574" y="4329111"/>
            <a:ext cx="604361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Projection step: keeps x_(t+1) within the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action space X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72264" y="5619288"/>
            <a:ext cx="11491139" cy="102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Note that we choose x_{t+1} solely based on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f_t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(so we only use the previous function to choose the next action (!!)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72264" y="1089454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Full information feedback: we see the whole function f_{t} at the end of each t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Full Information Feedback </a:t>
            </a:r>
            <a:r>
              <a:rPr lang="mr-IN" sz="3000" dirty="0"/>
              <a:t>–</a:t>
            </a:r>
            <a:r>
              <a:rPr lang="en-GB" sz="3000" dirty="0"/>
              <a:t> Regret Analysis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1" y="2692401"/>
            <a:ext cx="8047038" cy="15886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7976" y="823450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D: diameter of X (the largest distance between 2 points in X)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7976" y="158229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G: upper bound on the norm of any gradients in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f_t</a:t>
            </a:r>
            <a:endParaRPr lang="en-GB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976" y="4811268"/>
            <a:ext cx="103441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Further reading: </a:t>
            </a:r>
            <a:r>
              <a:rPr lang="en-US" sz="2200" dirty="0" err="1"/>
              <a:t>Elad</a:t>
            </a:r>
            <a:r>
              <a:rPr lang="en-US" sz="2200" dirty="0"/>
              <a:t> </a:t>
            </a:r>
            <a:r>
              <a:rPr lang="en-US" sz="2200" dirty="0" err="1"/>
              <a:t>Hazan</a:t>
            </a:r>
            <a:r>
              <a:rPr lang="en-US" sz="2200" dirty="0"/>
              <a:t> (2015). Introduction to Online Convex Optimization  </a:t>
            </a:r>
          </a:p>
          <a:p>
            <a:endParaRPr lang="en-US" sz="2200" dirty="0"/>
          </a:p>
          <a:p>
            <a:r>
              <a:rPr lang="en-US" sz="2200" dirty="0"/>
              <a:t>Link: http://</a:t>
            </a:r>
            <a:r>
              <a:rPr lang="en-US" sz="2200" dirty="0" err="1"/>
              <a:t>ocobook.cs.princeton.edu</a:t>
            </a:r>
            <a:r>
              <a:rPr lang="en-US" sz="2200" dirty="0"/>
              <a:t>/</a:t>
            </a:r>
            <a:r>
              <a:rPr lang="en-US" sz="2200" dirty="0" err="1"/>
              <a:t>OCObook.pdf</a:t>
            </a:r>
            <a:endParaRPr lang="en-US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Bandit Feedback </a:t>
            </a:r>
            <a:r>
              <a:rPr lang="mr-IN" sz="3000" dirty="0"/>
              <a:t>–</a:t>
            </a:r>
            <a:r>
              <a:rPr lang="en-GB" sz="3000" dirty="0"/>
              <a:t> Algorithms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6" y="713679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Bandit feedback: we only see the value of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f_t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x_t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at the end of each t (i.e., the value of chosen point)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3210" y="1323283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Idea: reduce this problem back to full information case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0" y="2311933"/>
            <a:ext cx="8259762" cy="300460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50414" y="2311933"/>
            <a:ext cx="2907674" cy="500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8658507">
            <a:off x="6837427" y="1844140"/>
            <a:ext cx="742950" cy="27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415213" y="1314647"/>
            <a:ext cx="3200401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E.g., OGD from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Zinkevich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87856" y="3437339"/>
            <a:ext cx="7525116" cy="500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504027" y="3905965"/>
            <a:ext cx="742950" cy="27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9309456" y="3755898"/>
            <a:ext cx="847908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How?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798" y="4205777"/>
            <a:ext cx="7661174" cy="500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Bandit Feedback </a:t>
            </a:r>
            <a:r>
              <a:rPr lang="mr-IN" sz="3000" dirty="0"/>
              <a:t>–</a:t>
            </a:r>
            <a:r>
              <a:rPr lang="en-GB" sz="3000" dirty="0"/>
              <a:t> Algorithms</a:t>
            </a:r>
            <a:endParaRPr lang="en-US" sz="30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7976" y="713679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Bandit feedback: we only see the value of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f_t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x_t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at the end of each t (i.e., the value of chosen point)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3210" y="1323283"/>
            <a:ext cx="12034024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Idea: reduce this problem back to full information case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0" y="2311933"/>
            <a:ext cx="8259762" cy="300460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650414" y="2311933"/>
            <a:ext cx="2907674" cy="500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8658507">
            <a:off x="6837427" y="1844140"/>
            <a:ext cx="742950" cy="27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7415213" y="1314647"/>
            <a:ext cx="3200401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E.g., OGD from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Zinkevich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87856" y="3437339"/>
            <a:ext cx="7525116" cy="500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504027" y="3905965"/>
            <a:ext cx="742950" cy="2797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9309456" y="3755898"/>
            <a:ext cx="847908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How?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1798" y="4205777"/>
            <a:ext cx="7661174" cy="5000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27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9309456" y="4489859"/>
            <a:ext cx="2706332" cy="113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Answer: remember finite differences from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policy gradient?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5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Stochastic vs. Adversarial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73398" y="713679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Adversarial to stochastic: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73397" y="1630943"/>
            <a:ext cx="11174415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Any algorithm with low regret in adversarial setting can also produce low regret in stochastic setting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73398" y="2430114"/>
            <a:ext cx="10643646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Claim: regret in stochastic setting is smaller than regret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in adversarial setting</a:t>
            </a:r>
            <a:endParaRPr lang="en-GB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73398" y="4304682"/>
            <a:ext cx="10643646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Implication 2: The other direction is not true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73398" y="3293638"/>
            <a:ext cx="1154255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Implication 1: if adversarial regret is bounded above by a sub-linear bound -&gt; also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the stochastic bound</a:t>
            </a:r>
            <a:endParaRPr lang="en-GB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(Adversarial) Online Optimisation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73398" y="646430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 generalised version of adversarial bandits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73398" y="1189470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Recall the model of classical multi-armed bandit problem: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73398" y="1854828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: opponent chooses value r(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for each arm </a:t>
            </a:r>
            <a:r>
              <a:rPr lang="en-GB" sz="2200" i="1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from K arms (indexed by 1..K), player chooses arm </a:t>
            </a:r>
            <a:r>
              <a:rPr lang="en-GB" sz="2200" i="1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(t)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04217" y="2594530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Stochastic: r(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~ D(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(drawn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iid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); adversarial: r(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arbitrarily chosen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9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(Adversarial) Online Optimisation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73398" y="646430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 generalised version of adversarial bandits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273398" y="1189470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Recall the model of classical multi-armed bandit problem: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73398" y="1854828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: opponent chooses value v(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for each arm </a:t>
            </a:r>
            <a:r>
              <a:rPr lang="en-GB" sz="2200" i="1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 from K arms (indexed by 1..K), player chooses arm </a:t>
            </a:r>
            <a:r>
              <a:rPr lang="en-GB" sz="2200" i="1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(t)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604217" y="2594530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Stochastic: v(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~ D(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(drawn 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iid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); adversarial: v(</a:t>
            </a:r>
            <a:r>
              <a:rPr lang="en-GB" sz="2200" dirty="0" err="1">
                <a:solidFill>
                  <a:srgbClr val="000000"/>
                </a:solidFill>
                <a:latin typeface="Calibri"/>
                <a:cs typeface="Calibri"/>
              </a:rPr>
              <a:t>t,i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) arbitrarily chosen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273398" y="3230155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More general model: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273397" y="379514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X: action space/space of possible arms (e.g., classical bandit as X = {1,2,..K} set of integers)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273396" y="4415901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: opponent chooses function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273396" y="502178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Player chooses             , and receives  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12" y="4560410"/>
            <a:ext cx="1295400" cy="266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524" y="5196175"/>
            <a:ext cx="698500" cy="2159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30" y="5154517"/>
            <a:ext cx="584200" cy="29210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 bwMode="auto">
          <a:xfrm>
            <a:off x="284547" y="5646251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Goal: minimise regret                                                          (for expected regret, take the expectation)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394" y="5523432"/>
            <a:ext cx="3429000" cy="8255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Online Optimisation: Formulation</a:t>
            </a:r>
            <a:endParaRPr lang="en-US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7977" y="71367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X: action space/space of possible arms (e.g., classical bandit as X = {1,2,..K} set of integers)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7976" y="133443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: opponent chooses function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7976" y="194031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Player chooses             , and receives  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92" y="1478944"/>
            <a:ext cx="12954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4" y="2114709"/>
            <a:ext cx="6985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310" y="2073051"/>
            <a:ext cx="584200" cy="2921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69127" y="256478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Goal: minimise regret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865" y="2441966"/>
            <a:ext cx="3429000" cy="825500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Online Optimisation: Formulation</a:t>
            </a:r>
            <a:endParaRPr lang="en-US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7977" y="71367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X: action space/space of possible arms (e.g., classical bandit as X = {1,2,..K} set of integers)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57976" y="133443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Time step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: opponent chooses function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7976" y="1940319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Player chooses             , and receives   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92" y="1478944"/>
            <a:ext cx="1295400" cy="266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04" y="2114709"/>
            <a:ext cx="698500" cy="21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310" y="2073051"/>
            <a:ext cx="584200" cy="2921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169127" y="2564785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Goal: minimise regret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865" y="2441966"/>
            <a:ext cx="3429000" cy="8255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180280" y="3357872"/>
            <a:ext cx="9116060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How to identify good (i.e., no-regret) A(t)?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169126" y="408135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Degree of feedback (A(t) depends on this)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24649" y="4793460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Full information feedback: at the end of each round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t, 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we see the whole      (we will know its value for each x)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164" y="4821449"/>
            <a:ext cx="203200" cy="266700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 bwMode="auto">
          <a:xfrm>
            <a:off x="524648" y="5488658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Bandit feedback: at the end of each round </a:t>
            </a:r>
            <a:r>
              <a:rPr lang="en-GB" sz="2200" i="1" dirty="0">
                <a:solidFill>
                  <a:srgbClr val="000000"/>
                </a:solidFill>
                <a:latin typeface="Calibri"/>
                <a:cs typeface="Calibri"/>
              </a:rPr>
              <a:t>t, </a:t>
            </a: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we can only see the value of chosen x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Can We Always Efficiently Solve These Problems?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7976" y="902370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Efficiency = computational (i.e., can we solve in polynomial time?)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7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7976" y="86345"/>
            <a:ext cx="11857812" cy="627334"/>
          </a:xfrm>
        </p:spPr>
        <p:txBody>
          <a:bodyPr>
            <a:normAutofit/>
          </a:bodyPr>
          <a:lstStyle/>
          <a:p>
            <a:r>
              <a:rPr lang="en-GB" sz="3000" dirty="0"/>
              <a:t>Can We Always Efficiently Solve These Problems?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37" y="2280527"/>
            <a:ext cx="3225800" cy="2514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7976" y="902370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Efficiency = computational (i.e., can we solve in polynomial time?)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7498" y="1511974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Answer: highly depends on the f functions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67498" y="5421986"/>
            <a:ext cx="11491139" cy="57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342900" indent="-342900" eaLnBrk="1" hangingPunct="1">
              <a:buFont typeface="Arial" charset="0"/>
              <a:buChar char="•"/>
            </a:pPr>
            <a:r>
              <a:rPr lang="en-GB" sz="2200" dirty="0">
                <a:solidFill>
                  <a:srgbClr val="000000"/>
                </a:solidFill>
                <a:latin typeface="Calibri"/>
                <a:cs typeface="Calibri"/>
              </a:rPr>
              <a:t>When f is highly non-convex/non-linear, even with the full knowledge of f in advance, we cannot solve the problem efficiently (i.e., cannot find the global optimum </a:t>
            </a:r>
            <a:r>
              <a:rPr lang="en-GB" sz="2200">
                <a:solidFill>
                  <a:srgbClr val="000000"/>
                </a:solidFill>
                <a:latin typeface="Calibri"/>
                <a:cs typeface="Calibri"/>
              </a:rPr>
              <a:t>in polynomial time)</a:t>
            </a:r>
            <a:endParaRPr lang="en-GB" sz="22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C31D-3FD1-E74C-AE25-D8CB547CB3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1546</Words>
  <Application>Microsoft Macintosh PowerPoint</Application>
  <PresentationFormat>Widescreen</PresentationFormat>
  <Paragraphs>176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Adversarial Online Learning</vt:lpstr>
      <vt:lpstr>Stochastic vs. Adversarial</vt:lpstr>
      <vt:lpstr>(Adversarial) Online Optimisation</vt:lpstr>
      <vt:lpstr>(Adversarial) Online Optimisation</vt:lpstr>
      <vt:lpstr>Online Optimisation: Formulation</vt:lpstr>
      <vt:lpstr>Online Optimisation: Formulation</vt:lpstr>
      <vt:lpstr>Can We Always Efficiently Solve These Problems?</vt:lpstr>
      <vt:lpstr>Can We Always Efficiently Solve These Problems?</vt:lpstr>
      <vt:lpstr>Hopeful Cases</vt:lpstr>
      <vt:lpstr>Combinatorial Bandits</vt:lpstr>
      <vt:lpstr>Combinatorial Bandits</vt:lpstr>
      <vt:lpstr>Combinatorial Bandits - Algorithms</vt:lpstr>
      <vt:lpstr>Combinatorial Bandits – Algorithms (cont’d)</vt:lpstr>
      <vt:lpstr>Combinatorial Bandits – Regret Analysis</vt:lpstr>
      <vt:lpstr>Special Case: Stochastic Combinatorial Bandits </vt:lpstr>
      <vt:lpstr>Special Case: Stochastic Combinatorial Bandits </vt:lpstr>
      <vt:lpstr>Special Case: Stochastic Combinatorial Bandits (cont’d) </vt:lpstr>
      <vt:lpstr>Combinatorial Optimisation with Full Information</vt:lpstr>
      <vt:lpstr>Linear Bandits</vt:lpstr>
      <vt:lpstr>Linear Bandits – Algorithms</vt:lpstr>
      <vt:lpstr>Linear Bandits – Algorithms</vt:lpstr>
      <vt:lpstr>Online Convex Optimisation</vt:lpstr>
      <vt:lpstr>Full Information Feedback – Algorithm</vt:lpstr>
      <vt:lpstr>Full Information Feedback – Regret Analysis</vt:lpstr>
      <vt:lpstr>Bandit Feedback – Algorithms</vt:lpstr>
      <vt:lpstr>Bandit Feedback –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Tran-Thanh, Long</cp:lastModifiedBy>
  <cp:revision>237</cp:revision>
  <dcterms:created xsi:type="dcterms:W3CDTF">2019-03-24T22:16:59Z</dcterms:created>
  <dcterms:modified xsi:type="dcterms:W3CDTF">2025-04-15T15:28:28Z</dcterms:modified>
</cp:coreProperties>
</file>