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0" r:id="rId2"/>
    <p:sldId id="291" r:id="rId3"/>
    <p:sldId id="258" r:id="rId4"/>
    <p:sldId id="257" r:id="rId5"/>
    <p:sldId id="295" r:id="rId6"/>
    <p:sldId id="304" r:id="rId7"/>
    <p:sldId id="306" r:id="rId8"/>
    <p:sldId id="305" r:id="rId9"/>
    <p:sldId id="307" r:id="rId10"/>
    <p:sldId id="314" r:id="rId11"/>
    <p:sldId id="308" r:id="rId12"/>
    <p:sldId id="309" r:id="rId13"/>
    <p:sldId id="310" r:id="rId14"/>
    <p:sldId id="282" r:id="rId15"/>
    <p:sldId id="311" r:id="rId16"/>
    <p:sldId id="265" r:id="rId17"/>
    <p:sldId id="292" r:id="rId18"/>
    <p:sldId id="296" r:id="rId19"/>
    <p:sldId id="293" r:id="rId20"/>
    <p:sldId id="294" r:id="rId21"/>
    <p:sldId id="300" r:id="rId22"/>
    <p:sldId id="301" r:id="rId23"/>
    <p:sldId id="302" r:id="rId24"/>
    <p:sldId id="303" r:id="rId25"/>
    <p:sldId id="297" r:id="rId26"/>
    <p:sldId id="260" r:id="rId27"/>
    <p:sldId id="261" r:id="rId28"/>
    <p:sldId id="262" r:id="rId29"/>
    <p:sldId id="298" r:id="rId30"/>
    <p:sldId id="299" r:id="rId31"/>
    <p:sldId id="313" r:id="rId32"/>
    <p:sldId id="312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>
      <p:cViewPr varScale="1">
        <p:scale>
          <a:sx n="80" d="100"/>
          <a:sy n="8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4124-4BA6-4B16-A605-1D99BBEABDF7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75D77-209D-4A97-A054-0E134CFA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DAE21-2AD6-42DB-ACD4-E83967B29AB1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02EE5-0977-4BEA-84F5-36CE444E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0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7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1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7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7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CAD10-76DF-4D16-AB3F-D6D210ABFA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02EE5-0977-4BEA-84F5-36CE444E75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207D-3B13-42CC-8AD6-270C3B45CD93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B34F-D61F-462B-B11B-324747280E92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CF94-84A2-46DD-B586-AEB55D896F38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1FD6-042D-4579-8AE3-975C81CAA32E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0367-F168-4B36-80AC-411C2F0A0501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814B-C8BE-470F-9AA4-F1A6D2B83D7C}" type="datetime1">
              <a:rPr lang="en-US" smtClean="0"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C2F7-C0CB-451F-9B4F-E80E20AED649}" type="datetime1">
              <a:rPr lang="en-US" smtClean="0"/>
              <a:t>06-Dec-18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F861-1A29-403C-A4E4-AE112666F5FA}" type="datetime1">
              <a:rPr lang="en-US" smtClean="0"/>
              <a:t>06-Dec-18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242-B2A9-44EE-93A4-351FFD5810F6}" type="datetime1">
              <a:rPr lang="en-US" smtClean="0"/>
              <a:t>06-Dec-18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91B6-2289-4F63-8BA3-42DFFCB4C194}" type="datetime1">
              <a:rPr lang="en-US" smtClean="0"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1FD3-22C0-45D8-A939-848FFC597C88}" type="datetime1">
              <a:rPr lang="en-US" smtClean="0"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5152-A18D-406D-B4D1-E1A24D6B304D}" type="datetime1">
              <a:rPr lang="en-US" smtClean="0"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536B-67A5-4FEB-931A-6925DDF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3" y="1453661"/>
            <a:ext cx="5931554" cy="8265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BÁO CÁO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BÀI TẬP LỚN</a:t>
            </a:r>
            <a:endParaRPr lang="vi-VN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17" y="3158089"/>
            <a:ext cx="7516585" cy="132482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ĐỀ TÀI: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 DIỆN PHƯƠNG TIỆN GIAO THÔNG TRÊN VIDEO GIAO THÔNG VIỆT NAM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999" y="533022"/>
            <a:ext cx="4771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Trường ĐH Bách Khoa TP.HCM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 Điện – điện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614" y="239189"/>
            <a:ext cx="2568691" cy="1510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7053" y="4857416"/>
            <a:ext cx="484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Đặng Nguyên Châu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6125" y="240919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Môn học: Xử lý ảnh</a:t>
            </a:r>
            <a:endParaRPr lang="vi-V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90164" y="581405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DETECTION AND CLASSIFICATION OF VEHICLES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00520" y="3488206"/>
            <a:ext cx="1109295" cy="57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4" y="2778285"/>
            <a:ext cx="1537629" cy="1595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511" y="2304567"/>
            <a:ext cx="2040447" cy="206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938" y="2778285"/>
            <a:ext cx="1559845" cy="164766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342962" y="3560568"/>
            <a:ext cx="1109295" cy="57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24" y="4601409"/>
            <a:ext cx="35623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training (dataset):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513" y="2443839"/>
            <a:ext cx="399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</a:t>
            </a:r>
            <a:r>
              <a:rPr lang="en-US" sz="3200" b="1" dirty="0" smtClean="0"/>
              <a:t>2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– Sau: 99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7513" y="1969195"/>
            <a:ext cx="399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</a:t>
            </a:r>
            <a:r>
              <a:rPr lang="en-US" sz="3200" b="1" dirty="0" smtClean="0"/>
              <a:t>2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- </a:t>
            </a:r>
            <a:r>
              <a:rPr lang="en-US" sz="3200" b="1" dirty="0" err="1" smtClean="0"/>
              <a:t>Trước</a:t>
            </a:r>
            <a:r>
              <a:rPr lang="en-US" sz="3200" b="1" dirty="0" smtClean="0"/>
              <a:t>: 40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38349" y="1969195"/>
            <a:ext cx="406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4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- </a:t>
            </a:r>
            <a:r>
              <a:rPr lang="en-US" sz="3200" b="1" dirty="0" err="1" smtClean="0"/>
              <a:t>Trước</a:t>
            </a:r>
            <a:r>
              <a:rPr lang="en-US" sz="3200" b="1" dirty="0" smtClean="0"/>
              <a:t>: 50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7513" y="2888627"/>
            <a:ext cx="426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</a:t>
            </a:r>
            <a:r>
              <a:rPr lang="en-US" sz="3200" b="1" dirty="0" smtClean="0"/>
              <a:t>2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Ngang</a:t>
            </a:r>
            <a:r>
              <a:rPr lang="en-US" sz="3200" b="1" dirty="0" smtClean="0"/>
              <a:t>: 100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06599" y="2443838"/>
            <a:ext cx="409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4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– Sau: 78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06599" y="2888627"/>
            <a:ext cx="422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4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bánh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Ngang</a:t>
            </a:r>
            <a:r>
              <a:rPr lang="en-US" sz="3200" b="1" dirty="0" smtClean="0"/>
              <a:t>: 116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3745705"/>
            <a:ext cx="1517650" cy="8333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0" y="4851400"/>
            <a:ext cx="1574800" cy="8223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037" y="3788850"/>
            <a:ext cx="1598613" cy="8517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037" y="4801800"/>
            <a:ext cx="1590675" cy="835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0975" y="4316194"/>
            <a:ext cx="1889053" cy="8564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22450" y="5089021"/>
            <a:ext cx="399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Unknow</a:t>
            </a:r>
            <a:r>
              <a:rPr lang="en-US" sz="3200" b="1" dirty="0" smtClean="0"/>
              <a:t>: 13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910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1460500"/>
            <a:ext cx="1574800" cy="8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2435306"/>
            <a:ext cx="1590675" cy="8352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21200" y="1331753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2 </a:t>
            </a:r>
            <a:r>
              <a:rPr lang="en-US" b="1" dirty="0" err="1" smtClean="0"/>
              <a:t>bánh</a:t>
            </a:r>
            <a:r>
              <a:rPr lang="en-US" b="1" dirty="0" smtClean="0"/>
              <a:t> - 90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521200" y="1776960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4 </a:t>
            </a:r>
            <a:r>
              <a:rPr lang="en-US" b="1" dirty="0" err="1" smtClean="0"/>
              <a:t>bánh</a:t>
            </a:r>
            <a:r>
              <a:rPr lang="en-US" b="1" dirty="0" smtClean="0"/>
              <a:t> - 90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1199" y="886964"/>
            <a:ext cx="208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21200" y="2940061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2 </a:t>
            </a:r>
            <a:r>
              <a:rPr lang="en-US" b="1" dirty="0" err="1" smtClean="0"/>
              <a:t>bánh</a:t>
            </a:r>
            <a:r>
              <a:rPr lang="en-US" b="1" dirty="0" smtClean="0"/>
              <a:t> - 30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521200" y="3385268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4 </a:t>
            </a:r>
            <a:r>
              <a:rPr lang="en-US" b="1" dirty="0" err="1" smtClean="0"/>
              <a:t>bánh</a:t>
            </a:r>
            <a:r>
              <a:rPr lang="en-US" b="1" dirty="0" smtClean="0"/>
              <a:t> - 30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21200" y="2495272"/>
            <a:ext cx="19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Testing data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2667000" y="1117797"/>
            <a:ext cx="1854199" cy="1165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2667000" y="2319575"/>
            <a:ext cx="1854200" cy="406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9840" y="4669044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2 </a:t>
            </a:r>
            <a:r>
              <a:rPr lang="en-US" b="1" dirty="0" err="1" smtClean="0"/>
              <a:t>bánh</a:t>
            </a:r>
            <a:r>
              <a:rPr lang="en-US" b="1" dirty="0" smtClean="0"/>
              <a:t> - 90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999839" y="5086914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4 </a:t>
            </a:r>
            <a:r>
              <a:rPr lang="en-US" b="1" dirty="0" err="1" smtClean="0"/>
              <a:t>bánh</a:t>
            </a:r>
            <a:r>
              <a:rPr lang="en-US" b="1" dirty="0" smtClean="0"/>
              <a:t> - 90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99839" y="4224255"/>
            <a:ext cx="208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3941399" y="4626643"/>
            <a:ext cx="1670055" cy="5963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NETWORK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5611454" y="4919030"/>
            <a:ext cx="1109295" cy="57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3028950" y="4919031"/>
            <a:ext cx="912449" cy="57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20749" y="4626642"/>
            <a:ext cx="399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FILE.mat</a:t>
            </a:r>
            <a:endParaRPr lang="en-US" sz="3200" b="1" dirty="0"/>
          </a:p>
        </p:txBody>
      </p:sp>
      <p:sp>
        <p:nvSpPr>
          <p:cNvPr id="23" name="Rectangle 22"/>
          <p:cNvSpPr/>
          <p:nvPr/>
        </p:nvSpPr>
        <p:spPr>
          <a:xfrm>
            <a:off x="999839" y="5504784"/>
            <a:ext cx="139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Unknow</a:t>
            </a:r>
            <a:r>
              <a:rPr lang="en-US" b="1" dirty="0" smtClean="0"/>
              <a:t> - 13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590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2749" y="2638872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2 </a:t>
            </a:r>
            <a:r>
              <a:rPr lang="en-US" b="1" dirty="0" err="1" smtClean="0"/>
              <a:t>bánh</a:t>
            </a:r>
            <a:r>
              <a:rPr lang="en-US" b="1" dirty="0" smtClean="0"/>
              <a:t> - 30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62749" y="3084079"/>
            <a:ext cx="153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Xe</a:t>
            </a:r>
            <a:r>
              <a:rPr lang="en-US" b="1" dirty="0" smtClean="0"/>
              <a:t> 4 </a:t>
            </a:r>
            <a:r>
              <a:rPr lang="en-US" b="1" dirty="0" err="1" smtClean="0"/>
              <a:t>bánh</a:t>
            </a:r>
            <a:r>
              <a:rPr lang="en-US" b="1" dirty="0" smtClean="0"/>
              <a:t> - 30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2749" y="2194083"/>
            <a:ext cx="19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Testing data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615100" y="2414213"/>
            <a:ext cx="2239600" cy="11879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FILE.mat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4" idx="1"/>
          </p:cNvCxnSpPr>
          <p:nvPr/>
        </p:nvCxnSpPr>
        <p:spPr>
          <a:xfrm>
            <a:off x="5854700" y="3008204"/>
            <a:ext cx="6032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2755900" y="3008204"/>
            <a:ext cx="8592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7950" y="2469595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Kết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dạng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37615" y="791999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 giá mạng đã Training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5" y="2262552"/>
            <a:ext cx="8030459" cy="32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5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Video: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135" y="2271523"/>
            <a:ext cx="230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mạng</a:t>
            </a:r>
            <a:r>
              <a:rPr lang="en-US" b="1" dirty="0" smtClean="0"/>
              <a:t> Neural Network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07135" y="3511846"/>
            <a:ext cx="232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SVM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15100" y="2594689"/>
            <a:ext cx="2239600" cy="11879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 </a:t>
            </a:r>
            <a:r>
              <a:rPr lang="en-US" sz="2400" b="1" dirty="0" err="1" smtClean="0">
                <a:solidFill>
                  <a:schemeClr val="tx1"/>
                </a:solidFill>
              </a:rPr>
              <a:t>sánh</a:t>
            </a:r>
            <a:r>
              <a:rPr lang="en-US" sz="2400" b="1" dirty="0" smtClean="0">
                <a:solidFill>
                  <a:schemeClr val="tx1"/>
                </a:solidFill>
              </a:rPr>
              <a:t> 2 </a:t>
            </a:r>
            <a:r>
              <a:rPr lang="en-US" sz="2400" b="1" dirty="0" err="1" smtClean="0">
                <a:solidFill>
                  <a:schemeClr val="tx1"/>
                </a:solidFill>
              </a:rPr>
              <a:t>kết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quả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nhận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dạng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4" idx="1"/>
          </p:cNvCxnSpPr>
          <p:nvPr/>
        </p:nvCxnSpPr>
        <p:spPr>
          <a:xfrm>
            <a:off x="5854700" y="3188680"/>
            <a:ext cx="6032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3011850" y="2594689"/>
            <a:ext cx="603250" cy="59399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7950" y="240385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Kết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dạng</a:t>
            </a:r>
            <a:endParaRPr lang="en-US" sz="3200" b="1" dirty="0" smtClean="0"/>
          </a:p>
          <a:p>
            <a:r>
              <a:rPr lang="en-US" sz="3200" b="1" dirty="0" err="1"/>
              <a:t>c</a:t>
            </a:r>
            <a:r>
              <a:rPr lang="en-US" sz="3200" b="1" dirty="0" err="1" smtClean="0"/>
              <a:t>uối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cùng</a:t>
            </a:r>
            <a:endParaRPr lang="en-US" sz="3200" b="1" dirty="0"/>
          </a:p>
        </p:txBody>
      </p: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 flipV="1">
            <a:off x="3034555" y="3188680"/>
            <a:ext cx="580545" cy="6463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lý thuyết liên quan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77109"/>
            <a:ext cx="7753350" cy="154744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trích đặc trưng HOG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Phương pháp tổng quan để tính đặc trưng HOG trên một cửa sổ (Window) bất kỳ: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40373" y="3376246"/>
            <a:ext cx="4939812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 chia cửa sổ cần tính HOG thành nhiều khối (block). Mỗi khối gồm các ô (cell) bằng nhau. Số ô trong mỗi khối bằng nhau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5" y="3387969"/>
            <a:ext cx="2505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58" y="2060087"/>
            <a:ext cx="8022981" cy="14802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khối này chồng lên nhau, khoảng cách giữa 2 khối con liên tiếp phải là hằng số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65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trích đặc trưng HOG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81" y="3470031"/>
            <a:ext cx="4057650" cy="21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35" y="1298087"/>
            <a:ext cx="8022981" cy="47861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 khi phân chia như trên, ta trích đặc trưng như sau: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 toán đặc trưng trên từng vùng: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 toán đặc trưng trên từng cell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 toán đặc trưng trên từng block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 thập đặc trưng của các vùng trên ảnh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 và chuẩn hóa vector đặc trưng cho từng block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 thập các đặc trưng HOG cho các cửa sổ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65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trích đặc trưng HOG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Mạng Neural Network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27" y="1638056"/>
            <a:ext cx="7882304" cy="1192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 sự kết hợp giữa các tầng perceptron hay còn gọi là perceptron đa tầng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57454" y="2438400"/>
            <a:ext cx="3780330" cy="337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 Layer: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Xe máy hoặc xe ô tô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Layer: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 dạng đúng 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Hidden Layer: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 suy luận Logic của NN/ điều chỉnh trọng số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2639157"/>
            <a:ext cx="5099537" cy="265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73" y="88696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Danh sách thành viên</a:t>
            </a:r>
            <a:endParaRPr lang="vi-V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22" y="2567356"/>
            <a:ext cx="6510704" cy="28945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Lê Quang Huy		1511234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Nguyễn Công Kỳ 	1511676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 Đức Minh</a:t>
            </a: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	151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 Văn Thời</a:t>
            </a: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151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3319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436827" cy="7602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15" y="1040179"/>
            <a:ext cx="7886700" cy="9058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36" y="2813538"/>
            <a:ext cx="4895630" cy="357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035" y="578326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Khoảng cách từ một điểm tới một siêu mặt </a:t>
            </a:r>
            <a:r>
              <a:rPr lang="vi-VN" sz="2800" b="1" dirty="0" smtClean="0">
                <a:latin typeface="+mj-lt"/>
              </a:rPr>
              <a:t>phẳng</a:t>
            </a:r>
            <a:r>
              <a:rPr lang="en-US" sz="2800" b="1" dirty="0" smtClean="0">
                <a:latin typeface="+mj-lt"/>
              </a:rPr>
              <a:t>:</a:t>
            </a:r>
          </a:p>
          <a:p>
            <a:endParaRPr lang="vi-VN" sz="2800" b="1" dirty="0">
              <a:latin typeface="+mj-lt"/>
            </a:endParaRPr>
          </a:p>
          <a:p>
            <a:r>
              <a:rPr lang="vi-VN" sz="2800" b="1" dirty="0">
                <a:latin typeface="+mj-lt"/>
              </a:rPr>
              <a:t/>
            </a:r>
            <a:br>
              <a:rPr lang="vi-VN" sz="2800" b="1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473" y="1288004"/>
            <a:ext cx="77374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khoảng cách từ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(x0,y0)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tới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đường 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w1x+w2y+b=0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29" y="2119001"/>
            <a:ext cx="26003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1758" y="3830372"/>
            <a:ext cx="8217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khoảng cách từ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(x0,y0) tới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w1x+w2y+w3z+b=0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7" y="4816107"/>
            <a:ext cx="37338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7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6342" y="1832611"/>
            <a:ext cx="82530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4000" b="1" dirty="0" smtClean="0">
                <a:solidFill>
                  <a:schemeClr val="accent6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2400" dirty="0" smtClean="0">
                <a:latin typeface="+mj-lt"/>
                <a:cs typeface="Times New Roman" pitchFamily="18" charset="0"/>
              </a:rPr>
              <a:t>Khoảng </a:t>
            </a:r>
            <a:r>
              <a:rPr lang="vi-VN" sz="2400" dirty="0">
                <a:latin typeface="+mj-lt"/>
                <a:cs typeface="Times New Roman" pitchFamily="18" charset="0"/>
              </a:rPr>
              <a:t>cách từ một </a:t>
            </a:r>
            <a:r>
              <a:rPr lang="vi-VN" sz="2400" dirty="0" smtClean="0">
                <a:latin typeface="+mj-lt"/>
                <a:cs typeface="Times New Roman" pitchFamily="18" charset="0"/>
              </a:rPr>
              <a:t>điểm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</a:t>
            </a:r>
            <a:r>
              <a:rPr lang="vi-VN" sz="2400" dirty="0">
                <a:latin typeface="+mj-lt"/>
                <a:cs typeface="Times New Roman" pitchFamily="18" charset="0"/>
              </a:rPr>
              <a:t> tới </a:t>
            </a:r>
            <a:r>
              <a:rPr lang="vi-VN" sz="2400" i="1" dirty="0" smtClean="0">
                <a:latin typeface="+mj-lt"/>
                <a:cs typeface="Times New Roman" pitchFamily="18" charset="0"/>
              </a:rPr>
              <a:t>siêu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vi-VN" sz="2400" i="1" dirty="0" smtClean="0">
                <a:latin typeface="+mj-lt"/>
                <a:cs typeface="Times New Roman" pitchFamily="18" charset="0"/>
              </a:rPr>
              <a:t>phẳng</a:t>
            </a:r>
            <a:r>
              <a:rPr lang="vi-VN" sz="2400" dirty="0">
                <a:latin typeface="+mj-lt"/>
                <a:cs typeface="Times New Roman" pitchFamily="18" charset="0"/>
              </a:rPr>
              <a:t> </a:t>
            </a:r>
            <a:r>
              <a:rPr lang="vi-VN" sz="2400" dirty="0" smtClean="0">
                <a:latin typeface="+mj-lt"/>
                <a:cs typeface="Times New Roman" pitchFamily="18" charset="0"/>
              </a:rPr>
              <a:t>có </a:t>
            </a:r>
            <a:r>
              <a:rPr lang="vi-VN" sz="2400" dirty="0">
                <a:latin typeface="+mj-lt"/>
                <a:cs typeface="Times New Roman" pitchFamily="18" charset="0"/>
              </a:rPr>
              <a:t>phương </a:t>
            </a:r>
            <a:r>
              <a:rPr lang="vi-VN" sz="2400" dirty="0" smtClean="0">
                <a:latin typeface="+mj-lt"/>
                <a:cs typeface="Times New Roman" pitchFamily="18" charset="0"/>
              </a:rPr>
              <a:t>trình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w1x+w2y+w3z+…+b=0  (                        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25" y="2454211"/>
            <a:ext cx="18002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58" y="2843272"/>
            <a:ext cx="1647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3" y="4027881"/>
            <a:ext cx="7248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9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10" y="559749"/>
            <a:ext cx="3847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600" b="1" dirty="0" err="1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2600" b="1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710" y="1227128"/>
            <a:ext cx="7511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Margin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57" y="2121878"/>
            <a:ext cx="3044881" cy="303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710" y="5167730"/>
            <a:ext cx="79130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SVM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margin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19" y="614363"/>
            <a:ext cx="53721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8585" y="4950713"/>
            <a:ext cx="7795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Kernel function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SVM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436827" cy="7602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15" y="1192579"/>
            <a:ext cx="7886700" cy="9058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Ở trong bài này, chúng tôi dùng SVM để phân chia 2 lớp dữ liệu là xe máy và xe ô tô.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DEGITAL IMAGE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73" y="2231780"/>
            <a:ext cx="5046727" cy="36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48629" y="1478492"/>
            <a:ext cx="7874047" cy="4453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Chạy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2518862"/>
            <a:ext cx="5513597" cy="30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5204" y="1157409"/>
            <a:ext cx="7886700" cy="26760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Trích đặc trưng dùng HOG: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 điểm: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Đặc trưng có được đại diện tốt cho đối tượng.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 phương pháp khoa học, đã được công nhận và sử dụng.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 xét, đánh giá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05203" y="3783379"/>
            <a:ext cx="7886700" cy="26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Vector đặc trưng quá dài, gây khó khăn cho việc training và tính toán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 xét, đánh giá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706458" cy="173819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 loại bằng Neural Network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 loại cùng lúc được nhiều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28650" y="3713040"/>
            <a:ext cx="7706458" cy="1738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 số mẫu lớn thì tốn bộ nhớ, cần cấu hình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 xét, đánh giá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706458" cy="1996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 loại bằng SVM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Nhanh gọn, áp dụng tốt cho ngõ vào có số đặc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28650" y="3947501"/>
            <a:ext cx="7706458" cy="1738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Chỉ phân loại được 2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Dữ liệu thường có tính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3066" y="1934308"/>
            <a:ext cx="6172200" cy="360289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 thiệu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lý thuyết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Chạy Demo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 xét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Tổng quan bài thuyết trình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 xét, đánh giá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105741"/>
            <a:ext cx="7985961" cy="4525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 giá tổng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 trình cơ bản đã phát hiện đúng và nhận diện được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Nhận xét, đánh giá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37615" y="1818467"/>
            <a:ext cx="7886700" cy="1869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Vẫn còn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1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08892" y="966227"/>
            <a:ext cx="7706458" cy="373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Hướng tối ưu, phát triển đề </a:t>
            </a:r>
            <a:r>
              <a:rPr lang="en-US" sz="32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9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675604"/>
            <a:ext cx="8426811" cy="53251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Giới thiệu đề tài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1" y="2282702"/>
            <a:ext cx="7690194" cy="27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Lưu đồ giải thuật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8" y="1019906"/>
            <a:ext cx="4308231" cy="53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90" y="1239533"/>
            <a:ext cx="2112817" cy="104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urved Connector 21"/>
          <p:cNvCxnSpPr/>
          <p:nvPr/>
        </p:nvCxnSpPr>
        <p:spPr>
          <a:xfrm>
            <a:off x="3094892" y="1862413"/>
            <a:ext cx="2669198" cy="3532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33" y="2383082"/>
            <a:ext cx="2888597" cy="168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urved Connector 29"/>
          <p:cNvCxnSpPr/>
          <p:nvPr/>
        </p:nvCxnSpPr>
        <p:spPr>
          <a:xfrm>
            <a:off x="3094892" y="2344615"/>
            <a:ext cx="2058542" cy="73855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03" y="4232029"/>
            <a:ext cx="2536904" cy="142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Curved Connector 36"/>
          <p:cNvCxnSpPr>
            <a:endCxn id="1031" idx="1"/>
          </p:cNvCxnSpPr>
          <p:nvPr/>
        </p:nvCxnSpPr>
        <p:spPr>
          <a:xfrm>
            <a:off x="2942422" y="2961098"/>
            <a:ext cx="2397581" cy="1983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1: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84258" y="2200369"/>
            <a:ext cx="1937084" cy="613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Tách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ngưỡng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84258" y="3490886"/>
            <a:ext cx="1937084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Tách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cạnh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90837" y="2200369"/>
            <a:ext cx="1937084" cy="613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Dilation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0837" y="3513774"/>
            <a:ext cx="1937084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Dilation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4321342" y="2507175"/>
            <a:ext cx="56949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20" idx="1"/>
          </p:cNvCxnSpPr>
          <p:nvPr/>
        </p:nvCxnSpPr>
        <p:spPr>
          <a:xfrm>
            <a:off x="4321342" y="3797692"/>
            <a:ext cx="569495" cy="2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2671762"/>
            <a:ext cx="1443038" cy="9201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712" y="2052393"/>
            <a:ext cx="1498339" cy="9095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259" y="3388470"/>
            <a:ext cx="1444792" cy="860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07" y="4919418"/>
            <a:ext cx="1498339" cy="9095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715" y="4968597"/>
            <a:ext cx="1444792" cy="8603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80" y="4776008"/>
            <a:ext cx="2049301" cy="119638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7" idx="3"/>
            <a:endCxn id="17" idx="1"/>
          </p:cNvCxnSpPr>
          <p:nvPr/>
        </p:nvCxnSpPr>
        <p:spPr>
          <a:xfrm flipV="1">
            <a:off x="1952626" y="2507175"/>
            <a:ext cx="431632" cy="62466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18" idx="1"/>
          </p:cNvCxnSpPr>
          <p:nvPr/>
        </p:nvCxnSpPr>
        <p:spPr>
          <a:xfrm>
            <a:off x="1952626" y="3131837"/>
            <a:ext cx="431632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29" idx="1"/>
          </p:cNvCxnSpPr>
          <p:nvPr/>
        </p:nvCxnSpPr>
        <p:spPr>
          <a:xfrm flipV="1">
            <a:off x="6827921" y="3818661"/>
            <a:ext cx="450338" cy="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28" idx="1"/>
          </p:cNvCxnSpPr>
          <p:nvPr/>
        </p:nvCxnSpPr>
        <p:spPr>
          <a:xfrm flipV="1">
            <a:off x="6827921" y="2507174"/>
            <a:ext cx="396791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19632" y="506583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11679" y="509661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09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60352" y="1803972"/>
            <a:ext cx="3311692" cy="9808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Gán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nhãn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tách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tượng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khỏi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ảnh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55181" y="4382468"/>
            <a:ext cx="1937084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HOG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17" idx="1"/>
          </p:cNvCxnSpPr>
          <p:nvPr/>
        </p:nvCxnSpPr>
        <p:spPr>
          <a:xfrm>
            <a:off x="6172044" y="2294408"/>
            <a:ext cx="307813" cy="74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  <a:endCxn id="19" idx="1"/>
          </p:cNvCxnSpPr>
          <p:nvPr/>
        </p:nvCxnSpPr>
        <p:spPr>
          <a:xfrm>
            <a:off x="5492265" y="4689274"/>
            <a:ext cx="1767643" cy="12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94" y="1702103"/>
            <a:ext cx="2049301" cy="119638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4" idx="3"/>
            <a:endCxn id="10" idx="1"/>
          </p:cNvCxnSpPr>
          <p:nvPr/>
        </p:nvCxnSpPr>
        <p:spPr>
          <a:xfrm flipV="1">
            <a:off x="2607795" y="2294408"/>
            <a:ext cx="252557" cy="588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3"/>
            <a:endCxn id="11" idx="1"/>
          </p:cNvCxnSpPr>
          <p:nvPr/>
        </p:nvCxnSpPr>
        <p:spPr>
          <a:xfrm>
            <a:off x="1871906" y="4689272"/>
            <a:ext cx="1683275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57" y="1644776"/>
            <a:ext cx="2073806" cy="1314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40" y="3976306"/>
            <a:ext cx="712966" cy="14259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908" y="3825393"/>
            <a:ext cx="4191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51437" y="5053254"/>
            <a:ext cx="16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Trích</a:t>
            </a:r>
            <a:r>
              <a:rPr lang="en-US" b="1" dirty="0" smtClean="0"/>
              <a:t> </a:t>
            </a:r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trưng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24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3: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1" y="2517595"/>
            <a:ext cx="419100" cy="1752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57" y="3830278"/>
            <a:ext cx="1921392" cy="1914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083" y="1375680"/>
            <a:ext cx="2188283" cy="158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0" name="Straight Arrow Connector 49"/>
          <p:cNvCxnSpPr>
            <a:stCxn id="44" idx="3"/>
            <a:endCxn id="49" idx="1"/>
          </p:cNvCxnSpPr>
          <p:nvPr/>
        </p:nvCxnSpPr>
        <p:spPr>
          <a:xfrm flipV="1">
            <a:off x="1739891" y="2166297"/>
            <a:ext cx="1432192" cy="1227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  <a:endCxn id="48" idx="1"/>
          </p:cNvCxnSpPr>
          <p:nvPr/>
        </p:nvCxnSpPr>
        <p:spPr>
          <a:xfrm>
            <a:off x="1739891" y="3393895"/>
            <a:ext cx="1631666" cy="1393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  <a:endCxn id="54" idx="1"/>
          </p:cNvCxnSpPr>
          <p:nvPr/>
        </p:nvCxnSpPr>
        <p:spPr>
          <a:xfrm flipV="1">
            <a:off x="5360366" y="2163652"/>
            <a:ext cx="696295" cy="2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57" idx="1"/>
          </p:cNvCxnSpPr>
          <p:nvPr/>
        </p:nvCxnSpPr>
        <p:spPr>
          <a:xfrm flipV="1">
            <a:off x="5292949" y="4784527"/>
            <a:ext cx="742000" cy="2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6661" y="1809709"/>
            <a:ext cx="2480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Xe</a:t>
            </a:r>
            <a:r>
              <a:rPr lang="en-US" sz="4000" b="1" dirty="0"/>
              <a:t> </a:t>
            </a:r>
            <a:r>
              <a:rPr lang="en-US" sz="4000" b="1" dirty="0" smtClean="0"/>
              <a:t>2 </a:t>
            </a:r>
            <a:r>
              <a:rPr lang="en-US" sz="4000" b="1" dirty="0" err="1" smtClean="0"/>
              <a:t>bánh</a:t>
            </a:r>
            <a:endParaRPr lang="en-US" sz="4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19197" y="2920885"/>
            <a:ext cx="362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Neural Network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4949" y="4430584"/>
            <a:ext cx="2480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Xe</a:t>
            </a:r>
            <a:r>
              <a:rPr lang="en-US" sz="4000" b="1" dirty="0"/>
              <a:t> </a:t>
            </a:r>
            <a:r>
              <a:rPr lang="en-US" sz="4000" b="1" dirty="0" smtClean="0"/>
              <a:t>2 </a:t>
            </a:r>
            <a:r>
              <a:rPr lang="en-US" sz="4000" b="1" dirty="0" err="1" smtClean="0"/>
              <a:t>bánh</a:t>
            </a:r>
            <a:endParaRPr lang="en-US" sz="4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866175" y="5698282"/>
            <a:ext cx="362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SVM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4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536B-67A5-4FEB-931A-6925DDFE69C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5" y="-1"/>
            <a:ext cx="2534185" cy="88696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37615" y="282738"/>
            <a:ext cx="6172200" cy="73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4: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195819"/>
            <a:ext cx="192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Xe</a:t>
            </a:r>
            <a:r>
              <a:rPr lang="en-US" sz="3200" b="1" dirty="0"/>
              <a:t> </a:t>
            </a:r>
            <a:r>
              <a:rPr lang="en-US" sz="3200" b="1" dirty="0" smtClean="0"/>
              <a:t>2 </a:t>
            </a:r>
            <a:r>
              <a:rPr lang="en-US" sz="3200" b="1" dirty="0" err="1" smtClean="0"/>
              <a:t>bánh</a:t>
            </a:r>
            <a:endParaRPr lang="en-US" sz="3200" b="1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DETECTION AND CLASSIFICATION OF VEHICLES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30465" y="3195819"/>
            <a:ext cx="1670055" cy="5963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Gán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nhãn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4" idx="1"/>
          </p:cNvCxnSpPr>
          <p:nvPr/>
        </p:nvCxnSpPr>
        <p:spPr>
          <a:xfrm flipV="1">
            <a:off x="5500520" y="3488206"/>
            <a:ext cx="1109295" cy="57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918016" y="3488207"/>
            <a:ext cx="912449" cy="57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15" y="2749758"/>
            <a:ext cx="1808163" cy="14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1199</Words>
  <Application>Microsoft Office PowerPoint</Application>
  <PresentationFormat>On-screen Show (4:3)</PresentationFormat>
  <Paragraphs>238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BÁO CÁO BÀI TẬP LỚN</vt:lpstr>
      <vt:lpstr>Danh sách thành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trích đặc trưng HOG</vt:lpstr>
      <vt:lpstr>Phương pháp trích đặc trưng HOG</vt:lpstr>
      <vt:lpstr>Mạng Neural Network</vt:lpstr>
      <vt:lpstr>Support Vector Machine</vt:lpstr>
      <vt:lpstr>PowerPoint Presentation</vt:lpstr>
      <vt:lpstr>PowerPoint Presentation</vt:lpstr>
      <vt:lpstr>PowerPoint Presentation</vt:lpstr>
      <vt:lpstr>PowerPoint Presentation</vt:lpstr>
      <vt:lpstr>Support Vector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HUY LÊ QUANG</cp:lastModifiedBy>
  <cp:revision>135</cp:revision>
  <dcterms:created xsi:type="dcterms:W3CDTF">2018-11-17T04:09:36Z</dcterms:created>
  <dcterms:modified xsi:type="dcterms:W3CDTF">2018-12-06T06:04:30Z</dcterms:modified>
</cp:coreProperties>
</file>