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1" r:id="rId1"/>
  </p:sldMasterIdLst>
  <p:notesMasterIdLst>
    <p:notesMasterId r:id="rId26"/>
  </p:notesMasterIdLst>
  <p:handoutMasterIdLst>
    <p:handoutMasterId r:id="rId27"/>
  </p:handoutMasterIdLst>
  <p:sldIdLst>
    <p:sldId id="256" r:id="rId2"/>
    <p:sldId id="257" r:id="rId3"/>
    <p:sldId id="295" r:id="rId4"/>
    <p:sldId id="258" r:id="rId5"/>
    <p:sldId id="296" r:id="rId6"/>
    <p:sldId id="259" r:id="rId7"/>
    <p:sldId id="297" r:id="rId8"/>
    <p:sldId id="260" r:id="rId9"/>
    <p:sldId id="301" r:id="rId10"/>
    <p:sldId id="303" r:id="rId11"/>
    <p:sldId id="302" r:id="rId12"/>
    <p:sldId id="298" r:id="rId13"/>
    <p:sldId id="308" r:id="rId14"/>
    <p:sldId id="309" r:id="rId15"/>
    <p:sldId id="304" r:id="rId16"/>
    <p:sldId id="305" r:id="rId17"/>
    <p:sldId id="261" r:id="rId18"/>
    <p:sldId id="306" r:id="rId19"/>
    <p:sldId id="307" r:id="rId20"/>
    <p:sldId id="299" r:id="rId21"/>
    <p:sldId id="262" r:id="rId22"/>
    <p:sldId id="310" r:id="rId23"/>
    <p:sldId id="311" r:id="rId24"/>
    <p:sldId id="312" r:id="rId25"/>
  </p:sldIdLst>
  <p:sldSz cx="9144000" cy="6858000" type="screen4x3"/>
  <p:notesSz cx="6858000" cy="9190038"/>
  <p:defaultTextStyle>
    <a:defPPr>
      <a:defRPr lang="en-US"/>
    </a:defPPr>
    <a:lvl1pPr algn="l" rtl="0" fontAlgn="base">
      <a:spcBef>
        <a:spcPct val="0"/>
      </a:spcBef>
      <a:spcAft>
        <a:spcPct val="0"/>
      </a:spcAft>
      <a:defRPr sz="4400" kern="1200">
        <a:solidFill>
          <a:schemeClr val="tx1"/>
        </a:solidFill>
        <a:latin typeface="Impact" pitchFamily="34" charset="0"/>
        <a:ea typeface="+mn-ea"/>
        <a:cs typeface="Arial" charset="0"/>
      </a:defRPr>
    </a:lvl1pPr>
    <a:lvl2pPr marL="457200" algn="l" rtl="0" fontAlgn="base">
      <a:spcBef>
        <a:spcPct val="0"/>
      </a:spcBef>
      <a:spcAft>
        <a:spcPct val="0"/>
      </a:spcAft>
      <a:defRPr sz="4400" kern="1200">
        <a:solidFill>
          <a:schemeClr val="tx1"/>
        </a:solidFill>
        <a:latin typeface="Impact" pitchFamily="34" charset="0"/>
        <a:ea typeface="+mn-ea"/>
        <a:cs typeface="Arial" charset="0"/>
      </a:defRPr>
    </a:lvl2pPr>
    <a:lvl3pPr marL="914400" algn="l" rtl="0" fontAlgn="base">
      <a:spcBef>
        <a:spcPct val="0"/>
      </a:spcBef>
      <a:spcAft>
        <a:spcPct val="0"/>
      </a:spcAft>
      <a:defRPr sz="4400" kern="1200">
        <a:solidFill>
          <a:schemeClr val="tx1"/>
        </a:solidFill>
        <a:latin typeface="Impact" pitchFamily="34" charset="0"/>
        <a:ea typeface="+mn-ea"/>
        <a:cs typeface="Arial" charset="0"/>
      </a:defRPr>
    </a:lvl3pPr>
    <a:lvl4pPr marL="1371600" algn="l" rtl="0" fontAlgn="base">
      <a:spcBef>
        <a:spcPct val="0"/>
      </a:spcBef>
      <a:spcAft>
        <a:spcPct val="0"/>
      </a:spcAft>
      <a:defRPr sz="4400" kern="1200">
        <a:solidFill>
          <a:schemeClr val="tx1"/>
        </a:solidFill>
        <a:latin typeface="Impact" pitchFamily="34" charset="0"/>
        <a:ea typeface="+mn-ea"/>
        <a:cs typeface="Arial" charset="0"/>
      </a:defRPr>
    </a:lvl4pPr>
    <a:lvl5pPr marL="1828800" algn="l" rtl="0" fontAlgn="base">
      <a:spcBef>
        <a:spcPct val="0"/>
      </a:spcBef>
      <a:spcAft>
        <a:spcPct val="0"/>
      </a:spcAft>
      <a:defRPr sz="4400" kern="1200">
        <a:solidFill>
          <a:schemeClr val="tx1"/>
        </a:solidFill>
        <a:latin typeface="Impact" pitchFamily="34" charset="0"/>
        <a:ea typeface="+mn-ea"/>
        <a:cs typeface="Arial" charset="0"/>
      </a:defRPr>
    </a:lvl5pPr>
    <a:lvl6pPr marL="2286000" algn="l" defTabSz="914400" rtl="0" eaLnBrk="1" latinLnBrk="0" hangingPunct="1">
      <a:defRPr sz="4400" kern="1200">
        <a:solidFill>
          <a:schemeClr val="tx1"/>
        </a:solidFill>
        <a:latin typeface="Impact" pitchFamily="34" charset="0"/>
        <a:ea typeface="+mn-ea"/>
        <a:cs typeface="Arial" charset="0"/>
      </a:defRPr>
    </a:lvl6pPr>
    <a:lvl7pPr marL="2743200" algn="l" defTabSz="914400" rtl="0" eaLnBrk="1" latinLnBrk="0" hangingPunct="1">
      <a:defRPr sz="4400" kern="1200">
        <a:solidFill>
          <a:schemeClr val="tx1"/>
        </a:solidFill>
        <a:latin typeface="Impact" pitchFamily="34" charset="0"/>
        <a:ea typeface="+mn-ea"/>
        <a:cs typeface="Arial" charset="0"/>
      </a:defRPr>
    </a:lvl7pPr>
    <a:lvl8pPr marL="3200400" algn="l" defTabSz="914400" rtl="0" eaLnBrk="1" latinLnBrk="0" hangingPunct="1">
      <a:defRPr sz="4400" kern="1200">
        <a:solidFill>
          <a:schemeClr val="tx1"/>
        </a:solidFill>
        <a:latin typeface="Impact" pitchFamily="34" charset="0"/>
        <a:ea typeface="+mn-ea"/>
        <a:cs typeface="Arial" charset="0"/>
      </a:defRPr>
    </a:lvl8pPr>
    <a:lvl9pPr marL="3657600" algn="l" defTabSz="914400" rtl="0" eaLnBrk="1" latinLnBrk="0" hangingPunct="1">
      <a:defRPr sz="4400" kern="1200">
        <a:solidFill>
          <a:schemeClr val="tx1"/>
        </a:solidFill>
        <a:latin typeface="Impact"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000066"/>
    <a:srgbClr val="FF6600"/>
    <a:srgbClr val="003300"/>
    <a:srgbClr val="660033"/>
    <a:srgbClr val="0000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93" autoAdjust="0"/>
    <p:restoredTop sz="94617" autoAdjust="0"/>
  </p:normalViewPr>
  <p:slideViewPr>
    <p:cSldViewPr>
      <p:cViewPr varScale="1">
        <p:scale>
          <a:sx n="77" d="100"/>
          <a:sy n="77" d="100"/>
        </p:scale>
        <p:origin x="1204" y="6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4.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234499"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en-US"/>
          </a:p>
        </p:txBody>
      </p:sp>
      <p:sp>
        <p:nvSpPr>
          <p:cNvPr id="234500" name="Rectangle 4"/>
          <p:cNvSpPr>
            <a:spLocks noGrp="1" noChangeArrowheads="1"/>
          </p:cNvSpPr>
          <p:nvPr>
            <p:ph type="ftr" sz="quarter" idx="2"/>
          </p:nvPr>
        </p:nvSpPr>
        <p:spPr bwMode="auto">
          <a:xfrm>
            <a:off x="0" y="8729663"/>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234501" name="Rectangle 5"/>
          <p:cNvSpPr>
            <a:spLocks noGrp="1" noChangeArrowheads="1"/>
          </p:cNvSpPr>
          <p:nvPr>
            <p:ph type="sldNum" sz="quarter" idx="3"/>
          </p:nvPr>
        </p:nvSpPr>
        <p:spPr bwMode="auto">
          <a:xfrm>
            <a:off x="3884613" y="8729663"/>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DB66633F-501C-441E-80A5-B8DC1C61064B}" type="slidenum">
              <a:rPr lang="en-US"/>
              <a:pPr>
                <a:defRPr/>
              </a:pPr>
              <a:t>‹#›</a:t>
            </a:fld>
            <a:endParaRPr lang="en-US"/>
          </a:p>
        </p:txBody>
      </p:sp>
    </p:spTree>
    <p:extLst>
      <p:ext uri="{BB962C8B-B14F-4D97-AF65-F5344CB8AC3E}">
        <p14:creationId xmlns:p14="http://schemas.microsoft.com/office/powerpoint/2010/main" val="2688666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87" name="Rectangle 3"/>
          <p:cNvSpPr>
            <a:spLocks noGrp="1" noChangeArrowheads="1"/>
          </p:cNvSpPr>
          <p:nvPr>
            <p:ph type="dt" idx="1"/>
          </p:nvPr>
        </p:nvSpPr>
        <p:spPr bwMode="auto">
          <a:xfrm>
            <a:off x="3886200" y="0"/>
            <a:ext cx="2971800" cy="458788"/>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31888" y="688975"/>
            <a:ext cx="459581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914400" y="4365625"/>
            <a:ext cx="5029200" cy="4135438"/>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731250"/>
            <a:ext cx="2971800" cy="458788"/>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6200" y="8731250"/>
            <a:ext cx="2971800" cy="458788"/>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C3511D8F-26C6-456F-8C39-12884F6F4F85}" type="slidenum">
              <a:rPr lang="en-US"/>
              <a:pPr>
                <a:defRPr/>
              </a:pPr>
              <a:t>‹#›</a:t>
            </a:fld>
            <a:endParaRPr lang="en-US"/>
          </a:p>
        </p:txBody>
      </p:sp>
    </p:spTree>
    <p:extLst>
      <p:ext uri="{BB962C8B-B14F-4D97-AF65-F5344CB8AC3E}">
        <p14:creationId xmlns:p14="http://schemas.microsoft.com/office/powerpoint/2010/main" val="411565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2DA6D-0734-44D4-8FC7-D465E92C60DE}" type="slidenum">
              <a:rPr lang="en-US"/>
              <a:pPr>
                <a:defRPr/>
              </a:pPr>
              <a:t>‹#›</a:t>
            </a:fld>
            <a:endParaRPr lang="en-US"/>
          </a:p>
        </p:txBody>
      </p:sp>
    </p:spTree>
    <p:extLst>
      <p:ext uri="{BB962C8B-B14F-4D97-AF65-F5344CB8AC3E}">
        <p14:creationId xmlns:p14="http://schemas.microsoft.com/office/powerpoint/2010/main" val="142202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C3485C6-56A9-4C1D-B8B4-368DA287D6E6}" type="datetimeFigureOut">
              <a:rPr lang="en-US"/>
              <a:pPr>
                <a:defRPr/>
              </a:pPr>
              <a:t>12/5/2019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381F7381-4EA9-45E8-ACE6-96ACCC230797}"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134245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1677C37-C05D-40D1-96D9-E75FC63B3A37}" type="datetimeFigureOut">
              <a:rPr lang="en-US"/>
              <a:pPr>
                <a:defRPr/>
              </a:pPr>
              <a:t>12/5/2019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548002D2-CA1D-40A0-BE05-8335F84BD1DE}"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60301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E06296-B32F-46DD-B435-2564F3379C98}" type="datetimeFigureOut">
              <a:rPr lang="en-US"/>
              <a:pPr>
                <a:defRPr/>
              </a:pPr>
              <a:t>12/5/2019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BD55D547-3922-4BB6-9EB3-9B1BB5076553}"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127466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0336FF5-3561-4E71-9027-2A69E6F52A44}" type="datetimeFigureOut">
              <a:rPr lang="en-US"/>
              <a:pPr>
                <a:defRPr/>
              </a:pPr>
              <a:t>12/5/2019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7BC4B299-4894-41EE-99DC-46BC38B995FF}"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150484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70A8550-E09C-4B0C-9973-E5C346F86690}" type="datetimeFigureOut">
              <a:rPr lang="en-US"/>
              <a:pPr>
                <a:defRPr/>
              </a:pPr>
              <a:t>12/5/2019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CF009B53-56D7-4F13-B9C4-DF45AFC86400}"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68610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CEB0076-3EB8-4CD5-AAE7-C4943398B73F}" type="datetimeFigureOut">
              <a:rPr lang="en-US"/>
              <a:pPr>
                <a:defRPr/>
              </a:pPr>
              <a:t>12/5/2019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D8BAED8E-9428-4073-BF59-D36C5368A048}"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373642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A32F763-97D0-457E-B657-A581D24B4A26}" type="datetimeFigureOut">
              <a:rPr lang="en-US"/>
              <a:pPr>
                <a:defRPr/>
              </a:pPr>
              <a:t>12/5/2019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AFDD2F10-588B-422D-A989-FC4D875207FF}"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237586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1D45E3-D17C-403D-AA51-A4797FEE539F}" type="datetimeFigureOut">
              <a:rPr lang="en-US"/>
              <a:pPr>
                <a:defRPr/>
              </a:pPr>
              <a:t>12/5/2019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D3CC131C-69D3-4FCE-BC39-41E8E4F90B99}"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421336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81F8A3D-3F8D-44B5-90B9-C1CBF8137F7C}" type="datetimeFigureOut">
              <a:rPr lang="en-US"/>
              <a:pPr>
                <a:defRPr/>
              </a:pPr>
              <a:t>12/5/2019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FEABB572-0AFC-462F-92A0-6FF8847394BB}"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45613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8C9AB1F-D701-4BA2-AE22-F4BCE92F7C33}" type="datetimeFigureOut">
              <a:rPr lang="en-US"/>
              <a:pPr>
                <a:defRPr/>
              </a:pPr>
              <a:t>12/5/2019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Translated from APTECH WORLD WIDE  book by Duong Thanh Minh/</a:t>
            </a:r>
            <a:r>
              <a:rPr lang="en-US">
                <a:solidFill>
                  <a:schemeClr val="bg2"/>
                </a:solidFill>
              </a:rPr>
              <a:t> 3/ </a:t>
            </a:r>
            <a:fld id="{4F76E4AC-AEAA-491F-B2DC-2F9C12CF3684}" type="slidenum">
              <a:rPr lang="en-US">
                <a:solidFill>
                  <a:schemeClr val="bg2"/>
                </a:solidFill>
              </a:rPr>
              <a:pPr>
                <a:defRPr/>
              </a:pPr>
              <a:t>‹#›</a:t>
            </a:fld>
            <a:r>
              <a:rPr lang="en-US">
                <a:solidFill>
                  <a:schemeClr val="bg2"/>
                </a:solidFill>
              </a:rPr>
              <a:t> of 17</a:t>
            </a:r>
          </a:p>
        </p:txBody>
      </p:sp>
    </p:spTree>
    <p:extLst>
      <p:ext uri="{BB962C8B-B14F-4D97-AF65-F5344CB8AC3E}">
        <p14:creationId xmlns:p14="http://schemas.microsoft.com/office/powerpoint/2010/main" val="166583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6600"/>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0E807EA4-4118-481E-A3B5-19F97B6736DB}" type="datetimeFigureOut">
              <a:rPr lang="en-US"/>
              <a:pPr>
                <a:defRPr/>
              </a:pPr>
              <a:t>12/5/2019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r>
              <a:rPr lang="en-US"/>
              <a:t>Translated from APTECH WORLD WIDE  book by Duong Thanh Minh/</a:t>
            </a:r>
            <a:r>
              <a:rPr lang="en-US">
                <a:solidFill>
                  <a:schemeClr val="bg2"/>
                </a:solidFill>
              </a:rPr>
              <a:t> 3/ </a:t>
            </a:r>
            <a:fld id="{FF977610-BEF9-4026-9D77-3E3F979C8A46}" type="slidenum">
              <a:rPr lang="en-US">
                <a:solidFill>
                  <a:schemeClr val="bg2"/>
                </a:solidFill>
              </a:rPr>
              <a:pPr>
                <a:defRPr/>
              </a:pPr>
              <a:t>‹#›</a:t>
            </a:fld>
            <a:r>
              <a:rPr lang="en-US">
                <a:solidFill>
                  <a:schemeClr val="bg2"/>
                </a:solidFill>
              </a:rPr>
              <a:t> of 17</a:t>
            </a:r>
          </a:p>
        </p:txBody>
      </p:sp>
    </p:spTree>
  </p:cSld>
  <p:clrMap bg1="lt1" tx1="dk1" bg2="lt2" tx2="dk2" accent1="accent1" accent2="accent2" accent3="accent3" accent4="accent4" accent5="accent5" accent6="accent6" hlink="hlink" folHlink="folHlink"/>
  <p:sldLayoutIdLst>
    <p:sldLayoutId id="2147483806"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4"/>
          <p:cNvGrpSpPr>
            <a:grpSpLocks/>
          </p:cNvGrpSpPr>
          <p:nvPr/>
        </p:nvGrpSpPr>
        <p:grpSpPr bwMode="auto">
          <a:xfrm>
            <a:off x="128588" y="685800"/>
            <a:ext cx="8891587" cy="5832475"/>
            <a:chOff x="128587" y="613200"/>
            <a:chExt cx="8928000" cy="5940000"/>
          </a:xfrm>
        </p:grpSpPr>
        <p:sp>
          <p:nvSpPr>
            <p:cNvPr id="6" name="Rounded Rectangle 5"/>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ounded Rectangle 9"/>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099" name="Rectangle 2"/>
          <p:cNvSpPr>
            <a:spLocks noGrp="1" noChangeArrowheads="1"/>
          </p:cNvSpPr>
          <p:nvPr>
            <p:ph type="ctrTitle"/>
          </p:nvPr>
        </p:nvSpPr>
        <p:spPr>
          <a:xfrm>
            <a:off x="685800" y="2133600"/>
            <a:ext cx="7848600" cy="2209800"/>
          </a:xfrm>
        </p:spPr>
        <p:txBody>
          <a:bodyPr/>
          <a:lstStyle/>
          <a:p>
            <a:pPr>
              <a:lnSpc>
                <a:spcPct val="130000"/>
              </a:lnSpc>
            </a:pPr>
            <a:r>
              <a:rPr lang="en-US" sz="3600" b="1" smtClean="0">
                <a:solidFill>
                  <a:srgbClr val="000066"/>
                </a:solidFill>
                <a:latin typeface="Arial" charset="0"/>
                <a:cs typeface="Arial" charset="0"/>
              </a:rPr>
              <a:t>COLLECTIONS</a:t>
            </a:r>
            <a:endParaRPr lang="en-US" sz="3600" b="1" dirty="0" smtClean="0">
              <a:solidFill>
                <a:srgbClr val="000066"/>
              </a:solidFill>
              <a:latin typeface="Arial" charset="0"/>
              <a:cs typeface="Arial" charset="0"/>
            </a:endParaRPr>
          </a:p>
        </p:txBody>
      </p:sp>
      <p:sp>
        <p:nvSpPr>
          <p:cNvPr id="4100" name="Text Box 5"/>
          <p:cNvSpPr txBox="1">
            <a:spLocks noChangeArrowheads="1"/>
          </p:cNvSpPr>
          <p:nvPr/>
        </p:nvSpPr>
        <p:spPr bwMode="auto">
          <a:xfrm>
            <a:off x="2743200" y="1182687"/>
            <a:ext cx="342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Impact" pitchFamily="34" charset="0"/>
                <a:cs typeface="Arial" charset="0"/>
              </a:defRPr>
            </a:lvl1pPr>
            <a:lvl2pPr marL="742950" indent="-285750" eaLnBrk="0" hangingPunct="0">
              <a:defRPr sz="4400">
                <a:solidFill>
                  <a:schemeClr val="tx1"/>
                </a:solidFill>
                <a:latin typeface="Impact" pitchFamily="34" charset="0"/>
                <a:cs typeface="Arial" charset="0"/>
              </a:defRPr>
            </a:lvl2pPr>
            <a:lvl3pPr marL="1143000" indent="-228600" eaLnBrk="0" hangingPunct="0">
              <a:defRPr sz="4400">
                <a:solidFill>
                  <a:schemeClr val="tx1"/>
                </a:solidFill>
                <a:latin typeface="Impact" pitchFamily="34" charset="0"/>
                <a:cs typeface="Arial" charset="0"/>
              </a:defRPr>
            </a:lvl3pPr>
            <a:lvl4pPr marL="1600200" indent="-228600" eaLnBrk="0" hangingPunct="0">
              <a:defRPr sz="4400">
                <a:solidFill>
                  <a:schemeClr val="tx1"/>
                </a:solidFill>
                <a:latin typeface="Impact" pitchFamily="34" charset="0"/>
                <a:cs typeface="Arial" charset="0"/>
              </a:defRPr>
            </a:lvl4pPr>
            <a:lvl5pPr marL="2057400" indent="-228600" eaLnBrk="0" hangingPunct="0">
              <a:defRPr sz="4400">
                <a:solidFill>
                  <a:schemeClr val="tx1"/>
                </a:solidFill>
                <a:latin typeface="Impact" pitchFamily="34" charset="0"/>
                <a:cs typeface="Arial" charset="0"/>
              </a:defRPr>
            </a:lvl5pPr>
            <a:lvl6pPr marL="2514600" indent="-228600" eaLnBrk="0" fontAlgn="base" hangingPunct="0">
              <a:spcBef>
                <a:spcPct val="0"/>
              </a:spcBef>
              <a:spcAft>
                <a:spcPct val="0"/>
              </a:spcAft>
              <a:defRPr sz="4400">
                <a:solidFill>
                  <a:schemeClr val="tx1"/>
                </a:solidFill>
                <a:latin typeface="Impact" pitchFamily="34" charset="0"/>
                <a:cs typeface="Arial" charset="0"/>
              </a:defRPr>
            </a:lvl6pPr>
            <a:lvl7pPr marL="2971800" indent="-228600" eaLnBrk="0" fontAlgn="base" hangingPunct="0">
              <a:spcBef>
                <a:spcPct val="0"/>
              </a:spcBef>
              <a:spcAft>
                <a:spcPct val="0"/>
              </a:spcAft>
              <a:defRPr sz="4400">
                <a:solidFill>
                  <a:schemeClr val="tx1"/>
                </a:solidFill>
                <a:latin typeface="Impact" pitchFamily="34" charset="0"/>
                <a:cs typeface="Arial" charset="0"/>
              </a:defRPr>
            </a:lvl7pPr>
            <a:lvl8pPr marL="3429000" indent="-228600" eaLnBrk="0" fontAlgn="base" hangingPunct="0">
              <a:spcBef>
                <a:spcPct val="0"/>
              </a:spcBef>
              <a:spcAft>
                <a:spcPct val="0"/>
              </a:spcAft>
              <a:defRPr sz="4400">
                <a:solidFill>
                  <a:schemeClr val="tx1"/>
                </a:solidFill>
                <a:latin typeface="Impact" pitchFamily="34" charset="0"/>
                <a:cs typeface="Arial" charset="0"/>
              </a:defRPr>
            </a:lvl8pPr>
            <a:lvl9pPr marL="3886200" indent="-228600" eaLnBrk="0" fontAlgn="base" hangingPunct="0">
              <a:spcBef>
                <a:spcPct val="0"/>
              </a:spcBef>
              <a:spcAft>
                <a:spcPct val="0"/>
              </a:spcAft>
              <a:defRPr sz="4400">
                <a:solidFill>
                  <a:schemeClr val="tx1"/>
                </a:solidFill>
                <a:latin typeface="Impact" pitchFamily="34" charset="0"/>
                <a:cs typeface="Arial" charset="0"/>
              </a:defRPr>
            </a:lvl9pPr>
          </a:lstStyle>
          <a:p>
            <a:pPr algn="ctr" eaLnBrk="1" hangingPunct="1">
              <a:spcBef>
                <a:spcPct val="50000"/>
              </a:spcBef>
            </a:pPr>
            <a:r>
              <a:rPr lang="en-US" sz="3600" b="1" err="1" smtClean="0">
                <a:solidFill>
                  <a:srgbClr val="660033"/>
                </a:solidFill>
                <a:latin typeface="Tahoma" pitchFamily="34" charset="0"/>
                <a:cs typeface="Tahoma" pitchFamily="34" charset="0"/>
              </a:rPr>
              <a:t>Bài</a:t>
            </a:r>
            <a:r>
              <a:rPr lang="en-US" sz="3600" b="1" smtClean="0">
                <a:solidFill>
                  <a:srgbClr val="660033"/>
                </a:solidFill>
                <a:latin typeface="Tahoma" pitchFamily="34" charset="0"/>
                <a:cs typeface="Tahoma" pitchFamily="34" charset="0"/>
              </a:rPr>
              <a:t> 08</a:t>
            </a:r>
            <a:endParaRPr lang="en-US" sz="3600" b="1" dirty="0">
              <a:solidFill>
                <a:srgbClr val="660033"/>
              </a:solidFill>
              <a:latin typeface="Tahoma" pitchFamily="34" charset="0"/>
              <a:cs typeface="Tahoma" pitchFamily="34" charset="0"/>
            </a:endParaRPr>
          </a:p>
        </p:txBody>
      </p:sp>
      <p:sp>
        <p:nvSpPr>
          <p:cNvPr id="4101"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sp>
        <p:nvSpPr>
          <p:cNvPr id="4102" name="Subtitle 2"/>
          <p:cNvSpPr txBox="1">
            <a:spLocks/>
          </p:cNvSpPr>
          <p:nvPr/>
        </p:nvSpPr>
        <p:spPr bwMode="auto">
          <a:xfrm>
            <a:off x="2743200" y="4572000"/>
            <a:ext cx="5638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Impact" pitchFamily="34" charset="0"/>
                <a:cs typeface="Arial" charset="0"/>
              </a:defRPr>
            </a:lvl1pPr>
            <a:lvl2pPr marL="742950" indent="-285750" eaLnBrk="0" hangingPunct="0">
              <a:defRPr sz="4400">
                <a:solidFill>
                  <a:schemeClr val="tx1"/>
                </a:solidFill>
                <a:latin typeface="Impact" pitchFamily="34" charset="0"/>
                <a:cs typeface="Arial" charset="0"/>
              </a:defRPr>
            </a:lvl2pPr>
            <a:lvl3pPr marL="1143000" indent="-228600" eaLnBrk="0" hangingPunct="0">
              <a:defRPr sz="4400">
                <a:solidFill>
                  <a:schemeClr val="tx1"/>
                </a:solidFill>
                <a:latin typeface="Impact" pitchFamily="34" charset="0"/>
                <a:cs typeface="Arial" charset="0"/>
              </a:defRPr>
            </a:lvl3pPr>
            <a:lvl4pPr marL="1600200" indent="-228600" eaLnBrk="0" hangingPunct="0">
              <a:defRPr sz="4400">
                <a:solidFill>
                  <a:schemeClr val="tx1"/>
                </a:solidFill>
                <a:latin typeface="Impact" pitchFamily="34" charset="0"/>
                <a:cs typeface="Arial" charset="0"/>
              </a:defRPr>
            </a:lvl4pPr>
            <a:lvl5pPr marL="2057400" indent="-228600" eaLnBrk="0" hangingPunct="0">
              <a:defRPr sz="4400">
                <a:solidFill>
                  <a:schemeClr val="tx1"/>
                </a:solidFill>
                <a:latin typeface="Impact" pitchFamily="34" charset="0"/>
                <a:cs typeface="Arial" charset="0"/>
              </a:defRPr>
            </a:lvl5pPr>
            <a:lvl6pPr marL="2514600" indent="-228600" eaLnBrk="0" fontAlgn="base" hangingPunct="0">
              <a:spcBef>
                <a:spcPct val="0"/>
              </a:spcBef>
              <a:spcAft>
                <a:spcPct val="0"/>
              </a:spcAft>
              <a:defRPr sz="4400">
                <a:solidFill>
                  <a:schemeClr val="tx1"/>
                </a:solidFill>
                <a:latin typeface="Impact" pitchFamily="34" charset="0"/>
                <a:cs typeface="Arial" charset="0"/>
              </a:defRPr>
            </a:lvl6pPr>
            <a:lvl7pPr marL="2971800" indent="-228600" eaLnBrk="0" fontAlgn="base" hangingPunct="0">
              <a:spcBef>
                <a:spcPct val="0"/>
              </a:spcBef>
              <a:spcAft>
                <a:spcPct val="0"/>
              </a:spcAft>
              <a:defRPr sz="4400">
                <a:solidFill>
                  <a:schemeClr val="tx1"/>
                </a:solidFill>
                <a:latin typeface="Impact" pitchFamily="34" charset="0"/>
                <a:cs typeface="Arial" charset="0"/>
              </a:defRPr>
            </a:lvl7pPr>
            <a:lvl8pPr marL="3429000" indent="-228600" eaLnBrk="0" fontAlgn="base" hangingPunct="0">
              <a:spcBef>
                <a:spcPct val="0"/>
              </a:spcBef>
              <a:spcAft>
                <a:spcPct val="0"/>
              </a:spcAft>
              <a:defRPr sz="4400">
                <a:solidFill>
                  <a:schemeClr val="tx1"/>
                </a:solidFill>
                <a:latin typeface="Impact" pitchFamily="34" charset="0"/>
                <a:cs typeface="Arial" charset="0"/>
              </a:defRPr>
            </a:lvl8pPr>
            <a:lvl9pPr marL="3886200" indent="-228600" eaLnBrk="0" fontAlgn="base" hangingPunct="0">
              <a:spcBef>
                <a:spcPct val="0"/>
              </a:spcBef>
              <a:spcAft>
                <a:spcPct val="0"/>
              </a:spcAft>
              <a:defRPr sz="4400">
                <a:solidFill>
                  <a:schemeClr val="tx1"/>
                </a:solidFill>
                <a:latin typeface="Impact" pitchFamily="34" charset="0"/>
                <a:cs typeface="Arial" charset="0"/>
              </a:defRPr>
            </a:lvl9pPr>
          </a:lstStyle>
          <a:p>
            <a:pPr eaLnBrk="1" hangingPunct="1">
              <a:lnSpc>
                <a:spcPct val="130000"/>
              </a:lnSpc>
              <a:spcBef>
                <a:spcPts val="600"/>
              </a:spcBef>
              <a:buClr>
                <a:schemeClr val="accent1"/>
              </a:buClr>
              <a:buSzPct val="70000"/>
            </a:pPr>
            <a:r>
              <a:rPr lang="en-US" sz="2000" b="1" dirty="0" smtClean="0">
                <a:solidFill>
                  <a:srgbClr val="006600"/>
                </a:solidFill>
                <a:latin typeface="Arial" charset="0"/>
              </a:rPr>
              <a:t>Company: DEVPRO VIỆT NAM</a:t>
            </a:r>
          </a:p>
          <a:p>
            <a:pPr eaLnBrk="1" hangingPunct="1">
              <a:lnSpc>
                <a:spcPct val="130000"/>
              </a:lnSpc>
              <a:spcBef>
                <a:spcPts val="600"/>
              </a:spcBef>
              <a:buClr>
                <a:schemeClr val="accent1"/>
              </a:buClr>
              <a:buSzPct val="70000"/>
            </a:pPr>
            <a:r>
              <a:rPr lang="en-US" sz="2000" b="1" dirty="0" smtClean="0">
                <a:solidFill>
                  <a:srgbClr val="C00000"/>
                </a:solidFill>
                <a:latin typeface="Arial" charset="0"/>
              </a:rPr>
              <a:t>Website: devpro.edu.vn</a:t>
            </a:r>
            <a:endParaRPr lang="en-US" sz="2000" b="1" dirty="0">
              <a:solidFill>
                <a:srgbClr val="C00000"/>
              </a:solidFill>
              <a:latin typeface="Arial" charset="0"/>
            </a:endParaRPr>
          </a:p>
        </p:txBody>
      </p:sp>
      <p:sp>
        <p:nvSpPr>
          <p:cNvPr id="12"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dirty="0" smtClean="0">
                <a:solidFill>
                  <a:srgbClr val="F2FDF7"/>
                </a:solidFill>
                <a:effectLst>
                  <a:outerShdw blurRad="50800" dist="38100" dir="13500000" algn="br" rotWithShape="0">
                    <a:prstClr val="black">
                      <a:alpha val="40000"/>
                    </a:prstClr>
                  </a:outerShdw>
                </a:effectLst>
              </a:rPr>
              <a:t>Java Fundamental</a:t>
            </a:r>
            <a:endParaRPr lang="en-US" sz="2900" b="1" dirty="0" smtClean="0">
              <a:effectLst>
                <a:outerShdw blurRad="50800" dist="38100" dir="13500000" algn="br"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204788" y="762000"/>
            <a:ext cx="8710612" cy="5638800"/>
          </a:xfrm>
        </p:spPr>
        <p:txBody>
          <a:bodyPr/>
          <a:lstStyle/>
          <a:p>
            <a:pPr marL="450850" algn="just">
              <a:spcBef>
                <a:spcPts val="0"/>
              </a:spcBef>
              <a:spcAft>
                <a:spcPts val="0"/>
              </a:spcAft>
              <a:buClr>
                <a:srgbClr val="005398"/>
              </a:buClr>
              <a:buSzPts val="1600"/>
            </a:pPr>
            <a:r>
              <a:rPr lang="vi-VN" sz="2000" smtClean="0">
                <a:solidFill>
                  <a:srgbClr val="006600"/>
                </a:solidFill>
                <a:latin typeface="Arial"/>
                <a:ea typeface="Arial"/>
                <a:cs typeface="Arial"/>
                <a:sym typeface="Arial"/>
              </a:rPr>
              <a:t>Sắp danh sách nhân sự theo lương</a:t>
            </a:r>
          </a:p>
          <a:p>
            <a:pPr marL="107950" indent="0" algn="just">
              <a:spcBef>
                <a:spcPts val="0"/>
              </a:spcBef>
              <a:spcAft>
                <a:spcPts val="0"/>
              </a:spcAft>
              <a:buClr>
                <a:srgbClr val="005398"/>
              </a:buClr>
              <a:buSzPts val="1600"/>
              <a:buNone/>
            </a:pPr>
            <a:r>
              <a:rPr lang="vi-VN" sz="2300" smtClean="0">
                <a:solidFill>
                  <a:srgbClr val="000099"/>
                </a:solidFill>
                <a:latin typeface="Courier New" panose="02070309020205020404" pitchFamily="49" charset="0"/>
                <a:ea typeface="Arial"/>
                <a:cs typeface="Courier New" panose="02070309020205020404" pitchFamily="49" charset="0"/>
                <a:sym typeface="Arial"/>
              </a:rPr>
              <a:t>public static sort(ArrayList&lt;Emp&gt; list){</a:t>
            </a:r>
          </a:p>
          <a:p>
            <a:pPr marL="107950" indent="0" algn="just">
              <a:spcBef>
                <a:spcPts val="0"/>
              </a:spcBef>
              <a:spcAft>
                <a:spcPts val="0"/>
              </a:spcAft>
              <a:buClr>
                <a:srgbClr val="005398"/>
              </a:buClr>
              <a:buSzPts val="1600"/>
              <a:buNone/>
            </a:pPr>
            <a:r>
              <a:rPr lang="vi-VN" sz="2300" smtClean="0">
                <a:solidFill>
                  <a:srgbClr val="000099"/>
                </a:solidFill>
                <a:latin typeface="Courier New" panose="02070309020205020404" pitchFamily="49" charset="0"/>
                <a:ea typeface="Arial"/>
                <a:cs typeface="Courier New" panose="02070309020205020404" pitchFamily="49" charset="0"/>
                <a:sym typeface="Arial"/>
              </a:rPr>
              <a:t>Collection</a:t>
            </a:r>
            <a:r>
              <a:rPr lang="en-US" sz="2300" smtClean="0">
                <a:solidFill>
                  <a:srgbClr val="000099"/>
                </a:solidFill>
                <a:latin typeface="Courier New" panose="02070309020205020404" pitchFamily="49" charset="0"/>
                <a:ea typeface="Arial"/>
                <a:cs typeface="Courier New" panose="02070309020205020404" pitchFamily="49" charset="0"/>
                <a:sym typeface="Arial"/>
              </a:rPr>
              <a:t>s</a:t>
            </a:r>
            <a:r>
              <a:rPr lang="vi-VN" sz="2300" smtClean="0">
                <a:solidFill>
                  <a:srgbClr val="000099"/>
                </a:solidFill>
                <a:latin typeface="Courier New" panose="02070309020205020404" pitchFamily="49" charset="0"/>
                <a:ea typeface="Arial"/>
                <a:cs typeface="Courier New" panose="02070309020205020404" pitchFamily="49" charset="0"/>
                <a:sym typeface="Arial"/>
              </a:rPr>
              <a:t>.sort(list, </a:t>
            </a:r>
            <a:r>
              <a:rPr lang="en-US" sz="2300" smtClean="0">
                <a:solidFill>
                  <a:srgbClr val="000099"/>
                </a:solidFill>
                <a:latin typeface="Courier New" panose="02070309020205020404" pitchFamily="49" charset="0"/>
                <a:ea typeface="Arial"/>
                <a:cs typeface="Courier New" panose="02070309020205020404" pitchFamily="49" charset="0"/>
                <a:sym typeface="Arial"/>
              </a:rPr>
              <a:t>new </a:t>
            </a:r>
            <a:r>
              <a:rPr lang="vi-VN" sz="2300" smtClean="0">
                <a:solidFill>
                  <a:srgbClr val="000099"/>
                </a:solidFill>
                <a:latin typeface="Courier New" panose="02070309020205020404" pitchFamily="49" charset="0"/>
                <a:ea typeface="Arial"/>
                <a:cs typeface="Courier New" panose="02070309020205020404" pitchFamily="49" charset="0"/>
                <a:sym typeface="Arial"/>
              </a:rPr>
              <a:t>Comparator&lt;Emp&gt;(){</a:t>
            </a:r>
          </a:p>
          <a:p>
            <a:pPr marL="107950" indent="0" algn="just">
              <a:spcBef>
                <a:spcPts val="0"/>
              </a:spcBef>
              <a:spcAft>
                <a:spcPts val="0"/>
              </a:spcAft>
              <a:buClr>
                <a:srgbClr val="005398"/>
              </a:buClr>
              <a:buSzPts val="1600"/>
              <a:buNone/>
            </a:pPr>
            <a:r>
              <a:rPr lang="vi-VN" sz="2300">
                <a:solidFill>
                  <a:srgbClr val="000099"/>
                </a:solidFill>
                <a:latin typeface="Courier New" panose="02070309020205020404" pitchFamily="49" charset="0"/>
                <a:ea typeface="Arial"/>
                <a:cs typeface="Courier New" panose="02070309020205020404" pitchFamily="49" charset="0"/>
                <a:sym typeface="Arial"/>
              </a:rPr>
              <a:t>	</a:t>
            </a:r>
            <a:r>
              <a:rPr lang="vi-VN" sz="2300" smtClean="0">
                <a:solidFill>
                  <a:srgbClr val="000099"/>
                </a:solidFill>
                <a:latin typeface="Courier New" panose="02070309020205020404" pitchFamily="49" charset="0"/>
                <a:ea typeface="Arial"/>
                <a:cs typeface="Courier New" panose="02070309020205020404" pitchFamily="49" charset="0"/>
                <a:sym typeface="Arial"/>
              </a:rPr>
              <a:t>@Override</a:t>
            </a:r>
          </a:p>
          <a:p>
            <a:pPr marL="107950" indent="0" algn="just">
              <a:spcBef>
                <a:spcPts val="0"/>
              </a:spcBef>
              <a:spcAft>
                <a:spcPts val="0"/>
              </a:spcAft>
              <a:buClr>
                <a:srgbClr val="005398"/>
              </a:buClr>
              <a:buSzPts val="1600"/>
              <a:buNone/>
            </a:pPr>
            <a:r>
              <a:rPr lang="vi-VN" sz="2300" smtClean="0">
                <a:solidFill>
                  <a:srgbClr val="000099"/>
                </a:solidFill>
                <a:latin typeface="Courier New" panose="02070309020205020404" pitchFamily="49" charset="0"/>
                <a:ea typeface="Arial"/>
                <a:cs typeface="Courier New" panose="02070309020205020404" pitchFamily="49" charset="0"/>
                <a:sym typeface="Arial"/>
              </a:rPr>
              <a:t>public int compare(Emp e1, Emp e2){</a:t>
            </a:r>
          </a:p>
          <a:p>
            <a:pPr marL="107950" indent="0" algn="just">
              <a:spcBef>
                <a:spcPts val="0"/>
              </a:spcBef>
              <a:spcAft>
                <a:spcPts val="0"/>
              </a:spcAft>
              <a:buClr>
                <a:srgbClr val="005398"/>
              </a:buClr>
              <a:buSzPts val="1600"/>
              <a:buNone/>
            </a:pPr>
            <a:r>
              <a:rPr lang="vi-VN" sz="2300" smtClean="0">
                <a:solidFill>
                  <a:srgbClr val="000099"/>
                </a:solidFill>
                <a:latin typeface="Courier New" panose="02070309020205020404" pitchFamily="49" charset="0"/>
                <a:ea typeface="Arial"/>
                <a:cs typeface="Courier New" panose="02070309020205020404" pitchFamily="49" charset="0"/>
                <a:sym typeface="Arial"/>
              </a:rPr>
              <a:t>	if (e1.getSalary() &gt; e2.getSalary()){</a:t>
            </a:r>
          </a:p>
          <a:p>
            <a:pPr marL="107950" indent="0" algn="just">
              <a:spcBef>
                <a:spcPts val="0"/>
              </a:spcBef>
              <a:spcAft>
                <a:spcPts val="0"/>
              </a:spcAft>
              <a:buClr>
                <a:srgbClr val="005398"/>
              </a:buClr>
              <a:buSzPts val="1600"/>
              <a:buNone/>
            </a:pPr>
            <a:r>
              <a:rPr lang="vi-VN" sz="2300">
                <a:solidFill>
                  <a:srgbClr val="000099"/>
                </a:solidFill>
                <a:latin typeface="Courier New" panose="02070309020205020404" pitchFamily="49" charset="0"/>
                <a:ea typeface="Arial"/>
                <a:cs typeface="Courier New" panose="02070309020205020404" pitchFamily="49" charset="0"/>
                <a:sym typeface="Arial"/>
              </a:rPr>
              <a:t>	</a:t>
            </a:r>
            <a:r>
              <a:rPr lang="vi-VN" sz="2300" smtClean="0">
                <a:solidFill>
                  <a:srgbClr val="000099"/>
                </a:solidFill>
                <a:latin typeface="Courier New" panose="02070309020205020404" pitchFamily="49" charset="0"/>
                <a:ea typeface="Arial"/>
                <a:cs typeface="Courier New" panose="02070309020205020404" pitchFamily="49" charset="0"/>
                <a:sym typeface="Arial"/>
              </a:rPr>
              <a:t>	return 1;</a:t>
            </a:r>
          </a:p>
          <a:p>
            <a:pPr marL="107950" indent="0" algn="just">
              <a:spcBef>
                <a:spcPts val="0"/>
              </a:spcBef>
              <a:spcAft>
                <a:spcPts val="0"/>
              </a:spcAft>
              <a:buClr>
                <a:srgbClr val="005398"/>
              </a:buClr>
              <a:buSzPts val="1600"/>
              <a:buNone/>
            </a:pPr>
            <a:r>
              <a:rPr lang="vi-VN" sz="2300">
                <a:solidFill>
                  <a:srgbClr val="000099"/>
                </a:solidFill>
                <a:latin typeface="Courier New" panose="02070309020205020404" pitchFamily="49" charset="0"/>
                <a:ea typeface="Arial"/>
                <a:cs typeface="Courier New" panose="02070309020205020404" pitchFamily="49" charset="0"/>
                <a:sym typeface="Arial"/>
              </a:rPr>
              <a:t>	</a:t>
            </a:r>
            <a:r>
              <a:rPr lang="vi-VN" sz="2300" smtClean="0">
                <a:solidFill>
                  <a:srgbClr val="000099"/>
                </a:solidFill>
                <a:latin typeface="Courier New" panose="02070309020205020404" pitchFamily="49" charset="0"/>
                <a:ea typeface="Arial"/>
                <a:cs typeface="Courier New" panose="02070309020205020404" pitchFamily="49" charset="0"/>
                <a:sym typeface="Arial"/>
              </a:rPr>
              <a:t>}</a:t>
            </a:r>
          </a:p>
          <a:p>
            <a:pPr marL="107950" indent="0" algn="just">
              <a:spcBef>
                <a:spcPts val="0"/>
              </a:spcBef>
              <a:spcAft>
                <a:spcPts val="0"/>
              </a:spcAft>
              <a:buClr>
                <a:srgbClr val="005398"/>
              </a:buClr>
              <a:buSzPts val="1600"/>
              <a:buNone/>
            </a:pPr>
            <a:r>
              <a:rPr lang="vi-VN" sz="2300">
                <a:solidFill>
                  <a:srgbClr val="000099"/>
                </a:solidFill>
                <a:latin typeface="Courier New" panose="02070309020205020404" pitchFamily="49" charset="0"/>
                <a:ea typeface="Arial"/>
                <a:cs typeface="Courier New" panose="02070309020205020404" pitchFamily="49" charset="0"/>
                <a:sym typeface="Arial"/>
              </a:rPr>
              <a:t>	</a:t>
            </a:r>
            <a:r>
              <a:rPr lang="vi-VN" sz="2300" smtClean="0">
                <a:solidFill>
                  <a:srgbClr val="000099"/>
                </a:solidFill>
                <a:latin typeface="Courier New" panose="02070309020205020404" pitchFamily="49" charset="0"/>
                <a:ea typeface="Arial"/>
                <a:cs typeface="Courier New" panose="02070309020205020404" pitchFamily="49" charset="0"/>
                <a:sym typeface="Arial"/>
              </a:rPr>
              <a:t>else </a:t>
            </a:r>
            <a:r>
              <a:rPr lang="vi-VN" sz="2300">
                <a:solidFill>
                  <a:srgbClr val="000099"/>
                </a:solidFill>
                <a:latin typeface="Courier New" panose="02070309020205020404" pitchFamily="49" charset="0"/>
                <a:ea typeface="Arial"/>
                <a:cs typeface="Courier New" panose="02070309020205020404" pitchFamily="49" charset="0"/>
                <a:sym typeface="Arial"/>
              </a:rPr>
              <a:t>if (e1.getSalary() </a:t>
            </a:r>
            <a:r>
              <a:rPr lang="vi-VN" sz="2300" smtClean="0">
                <a:solidFill>
                  <a:srgbClr val="000099"/>
                </a:solidFill>
                <a:latin typeface="Courier New" panose="02070309020205020404" pitchFamily="49" charset="0"/>
                <a:ea typeface="Arial"/>
                <a:cs typeface="Courier New" panose="02070309020205020404" pitchFamily="49" charset="0"/>
                <a:sym typeface="Arial"/>
              </a:rPr>
              <a:t>== </a:t>
            </a:r>
            <a:r>
              <a:rPr lang="vi-VN" sz="2300">
                <a:solidFill>
                  <a:srgbClr val="000099"/>
                </a:solidFill>
                <a:latin typeface="Courier New" panose="02070309020205020404" pitchFamily="49" charset="0"/>
                <a:ea typeface="Arial"/>
                <a:cs typeface="Courier New" panose="02070309020205020404" pitchFamily="49" charset="0"/>
                <a:sym typeface="Arial"/>
              </a:rPr>
              <a:t>e2.getSalary()){</a:t>
            </a:r>
          </a:p>
          <a:p>
            <a:pPr marL="107950" indent="0" algn="just">
              <a:spcBef>
                <a:spcPts val="0"/>
              </a:spcBef>
              <a:spcAft>
                <a:spcPts val="0"/>
              </a:spcAft>
              <a:buClr>
                <a:srgbClr val="005398"/>
              </a:buClr>
              <a:buSzPts val="1600"/>
              <a:buNone/>
            </a:pPr>
            <a:r>
              <a:rPr lang="vi-VN" sz="2300">
                <a:solidFill>
                  <a:srgbClr val="000099"/>
                </a:solidFill>
                <a:latin typeface="Courier New" panose="02070309020205020404" pitchFamily="49" charset="0"/>
                <a:ea typeface="Arial"/>
                <a:cs typeface="Courier New" panose="02070309020205020404" pitchFamily="49" charset="0"/>
                <a:sym typeface="Arial"/>
              </a:rPr>
              <a:t>		return </a:t>
            </a:r>
            <a:r>
              <a:rPr lang="vi-VN" sz="2300" smtClean="0">
                <a:solidFill>
                  <a:srgbClr val="000099"/>
                </a:solidFill>
                <a:latin typeface="Courier New" panose="02070309020205020404" pitchFamily="49" charset="0"/>
                <a:ea typeface="Arial"/>
                <a:cs typeface="Courier New" panose="02070309020205020404" pitchFamily="49" charset="0"/>
                <a:sym typeface="Arial"/>
              </a:rPr>
              <a:t>0;</a:t>
            </a:r>
            <a:endParaRPr lang="vi-VN" sz="2300">
              <a:solidFill>
                <a:srgbClr val="000099"/>
              </a:solidFill>
              <a:latin typeface="Courier New" panose="02070309020205020404" pitchFamily="49" charset="0"/>
              <a:ea typeface="Arial"/>
              <a:cs typeface="Courier New" panose="02070309020205020404" pitchFamily="49" charset="0"/>
              <a:sym typeface="Arial"/>
            </a:endParaRPr>
          </a:p>
          <a:p>
            <a:pPr marL="107950" indent="0" algn="just">
              <a:spcBef>
                <a:spcPts val="0"/>
              </a:spcBef>
              <a:spcAft>
                <a:spcPts val="0"/>
              </a:spcAft>
              <a:buClr>
                <a:srgbClr val="005398"/>
              </a:buClr>
              <a:buSzPts val="1600"/>
              <a:buNone/>
            </a:pPr>
            <a:r>
              <a:rPr lang="vi-VN" sz="2300">
                <a:solidFill>
                  <a:srgbClr val="000099"/>
                </a:solidFill>
                <a:latin typeface="Courier New" panose="02070309020205020404" pitchFamily="49" charset="0"/>
                <a:ea typeface="Arial"/>
                <a:cs typeface="Courier New" panose="02070309020205020404" pitchFamily="49" charset="0"/>
                <a:sym typeface="Arial"/>
              </a:rPr>
              <a:t>	</a:t>
            </a:r>
            <a:r>
              <a:rPr lang="vi-VN" sz="2300" smtClean="0">
                <a:solidFill>
                  <a:srgbClr val="000099"/>
                </a:solidFill>
                <a:latin typeface="Courier New" panose="02070309020205020404" pitchFamily="49" charset="0"/>
                <a:ea typeface="Arial"/>
                <a:cs typeface="Courier New" panose="02070309020205020404" pitchFamily="49" charset="0"/>
                <a:sym typeface="Arial"/>
              </a:rPr>
              <a:t>}</a:t>
            </a:r>
          </a:p>
          <a:p>
            <a:pPr marL="107950" indent="0" algn="just">
              <a:spcBef>
                <a:spcPts val="0"/>
              </a:spcBef>
              <a:spcAft>
                <a:spcPts val="0"/>
              </a:spcAft>
              <a:buClr>
                <a:srgbClr val="005398"/>
              </a:buClr>
              <a:buSzPts val="1600"/>
              <a:buNone/>
            </a:pPr>
            <a:r>
              <a:rPr lang="vi-VN" sz="2300">
                <a:solidFill>
                  <a:srgbClr val="000099"/>
                </a:solidFill>
                <a:latin typeface="Courier New" panose="02070309020205020404" pitchFamily="49" charset="0"/>
                <a:ea typeface="Arial"/>
                <a:cs typeface="Courier New" panose="02070309020205020404" pitchFamily="49" charset="0"/>
                <a:sym typeface="Arial"/>
              </a:rPr>
              <a:t>	</a:t>
            </a:r>
            <a:r>
              <a:rPr lang="vi-VN" sz="2300" smtClean="0">
                <a:solidFill>
                  <a:srgbClr val="000099"/>
                </a:solidFill>
                <a:latin typeface="Courier New" panose="02070309020205020404" pitchFamily="49" charset="0"/>
                <a:ea typeface="Arial"/>
                <a:cs typeface="Courier New" panose="02070309020205020404" pitchFamily="49" charset="0"/>
                <a:sym typeface="Arial"/>
              </a:rPr>
              <a:t>else{ </a:t>
            </a:r>
          </a:p>
          <a:p>
            <a:pPr marL="107950" indent="0" algn="just">
              <a:spcBef>
                <a:spcPts val="0"/>
              </a:spcBef>
              <a:spcAft>
                <a:spcPts val="0"/>
              </a:spcAft>
              <a:buClr>
                <a:srgbClr val="005398"/>
              </a:buClr>
              <a:buSzPts val="1600"/>
              <a:buNone/>
            </a:pPr>
            <a:r>
              <a:rPr lang="vi-VN" sz="2300">
                <a:solidFill>
                  <a:srgbClr val="000099"/>
                </a:solidFill>
                <a:latin typeface="Courier New" panose="02070309020205020404" pitchFamily="49" charset="0"/>
                <a:ea typeface="Arial"/>
                <a:cs typeface="Courier New" panose="02070309020205020404" pitchFamily="49" charset="0"/>
                <a:sym typeface="Arial"/>
              </a:rPr>
              <a:t>	</a:t>
            </a:r>
            <a:r>
              <a:rPr lang="vi-VN" sz="2300" smtClean="0">
                <a:solidFill>
                  <a:srgbClr val="000099"/>
                </a:solidFill>
                <a:latin typeface="Courier New" panose="02070309020205020404" pitchFamily="49" charset="0"/>
                <a:ea typeface="Arial"/>
                <a:cs typeface="Courier New" panose="02070309020205020404" pitchFamily="49" charset="0"/>
                <a:sym typeface="Arial"/>
              </a:rPr>
              <a:t>	return -1;</a:t>
            </a:r>
          </a:p>
          <a:p>
            <a:pPr marL="107950" indent="0" algn="just">
              <a:spcBef>
                <a:spcPts val="0"/>
              </a:spcBef>
              <a:spcAft>
                <a:spcPts val="0"/>
              </a:spcAft>
              <a:buClr>
                <a:srgbClr val="005398"/>
              </a:buClr>
              <a:buSzPts val="1600"/>
              <a:buNone/>
            </a:pPr>
            <a:r>
              <a:rPr lang="vi-VN" sz="2300">
                <a:solidFill>
                  <a:srgbClr val="000099"/>
                </a:solidFill>
                <a:latin typeface="Courier New" panose="02070309020205020404" pitchFamily="49" charset="0"/>
                <a:ea typeface="Arial"/>
                <a:cs typeface="Courier New" panose="02070309020205020404" pitchFamily="49" charset="0"/>
                <a:sym typeface="Arial"/>
              </a:rPr>
              <a:t>	</a:t>
            </a:r>
            <a:r>
              <a:rPr lang="vi-VN" sz="2300" smtClean="0">
                <a:solidFill>
                  <a:srgbClr val="000099"/>
                </a:solidFill>
                <a:latin typeface="Courier New" panose="02070309020205020404" pitchFamily="49" charset="0"/>
                <a:ea typeface="Arial"/>
                <a:cs typeface="Courier New" panose="02070309020205020404" pitchFamily="49" charset="0"/>
                <a:sym typeface="Arial"/>
              </a:rPr>
              <a:t>}</a:t>
            </a:r>
          </a:p>
          <a:p>
            <a:pPr marL="107950" indent="0" algn="just">
              <a:spcBef>
                <a:spcPts val="0"/>
              </a:spcBef>
              <a:spcAft>
                <a:spcPts val="0"/>
              </a:spcAft>
              <a:buClr>
                <a:srgbClr val="005398"/>
              </a:buClr>
              <a:buSzPts val="1600"/>
              <a:buNone/>
            </a:pPr>
            <a:r>
              <a:rPr lang="vi-VN" sz="2300" smtClean="0">
                <a:solidFill>
                  <a:srgbClr val="000099"/>
                </a:solidFill>
                <a:latin typeface="Courier New" panose="02070309020205020404" pitchFamily="49" charset="0"/>
                <a:ea typeface="Arial"/>
                <a:cs typeface="Courier New" panose="02070309020205020404" pitchFamily="49" charset="0"/>
                <a:sym typeface="Arial"/>
              </a:rPr>
              <a:t>}</a:t>
            </a:r>
            <a:endParaRPr lang="vi-VN" sz="2300">
              <a:solidFill>
                <a:srgbClr val="000099"/>
              </a:solidFill>
              <a:latin typeface="Courier New" panose="02070309020205020404" pitchFamily="49" charset="0"/>
              <a:ea typeface="Arial"/>
              <a:cs typeface="Courier New" panose="02070309020205020404" pitchFamily="49" charset="0"/>
              <a:sym typeface="Arial"/>
            </a:endParaRPr>
          </a:p>
          <a:p>
            <a:pPr marL="107950" indent="0" algn="just">
              <a:spcBef>
                <a:spcPts val="0"/>
              </a:spcBef>
              <a:spcAft>
                <a:spcPts val="0"/>
              </a:spcAft>
              <a:buClr>
                <a:srgbClr val="005398"/>
              </a:buClr>
              <a:buSzPts val="1600"/>
              <a:buNone/>
            </a:pPr>
            <a:r>
              <a:rPr lang="vi-VN" sz="2300" smtClean="0">
                <a:solidFill>
                  <a:srgbClr val="000099"/>
                </a:solidFill>
                <a:latin typeface="Courier New" panose="02070309020205020404" pitchFamily="49" charset="0"/>
                <a:ea typeface="Arial"/>
                <a:cs typeface="Courier New" panose="02070309020205020404" pitchFamily="49" charset="0"/>
                <a:sym typeface="Arial"/>
              </a:rPr>
              <a:t>});</a:t>
            </a:r>
          </a:p>
          <a:p>
            <a:pPr marL="341312" indent="-233362" algn="just">
              <a:spcBef>
                <a:spcPts val="0"/>
              </a:spcBef>
              <a:spcAft>
                <a:spcPts val="0"/>
              </a:spcAft>
              <a:buClr>
                <a:srgbClr val="005398"/>
              </a:buClr>
              <a:buSzPts val="1600"/>
              <a:buFont typeface="Arial"/>
              <a:buChar char="–"/>
            </a:pPr>
            <a:endParaRPr lang="vi-VN" sz="2000" dirty="0">
              <a:solidFill>
                <a:srgbClr val="000099"/>
              </a:solidFill>
              <a:latin typeface="Arial"/>
              <a:ea typeface="Arial"/>
              <a:cs typeface="Arial"/>
              <a:sym typeface="Arial"/>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vi-VN" sz="2900" b="1" smtClean="0">
                <a:solidFill>
                  <a:srgbClr val="F2FDF7"/>
                </a:solidFill>
              </a:rPr>
              <a:t>Sort ArrayList by </a:t>
            </a:r>
            <a:r>
              <a:rPr lang="vi-VN" sz="2900" b="1" smtClean="0">
                <a:solidFill>
                  <a:srgbClr val="F2FDF7"/>
                </a:solidFill>
              </a:rPr>
              <a:t>Collection</a:t>
            </a:r>
            <a:r>
              <a:rPr lang="en-US" sz="2900" b="1" smtClean="0">
                <a:solidFill>
                  <a:srgbClr val="F2FDF7"/>
                </a:solidFill>
              </a:rPr>
              <a:t>s</a:t>
            </a:r>
            <a:r>
              <a:rPr lang="vi-VN" sz="2900" b="1" smtClean="0">
                <a:solidFill>
                  <a:srgbClr val="F2FDF7"/>
                </a:solidFill>
              </a:rPr>
              <a:t>.sort</a:t>
            </a:r>
            <a:r>
              <a:rPr lang="vi-VN" sz="2900" b="1" smtClean="0">
                <a:solidFill>
                  <a:srgbClr val="F2FDF7"/>
                </a:solidFill>
              </a:rPr>
              <a:t>()</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3589999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914400"/>
            <a:ext cx="8236249" cy="4648200"/>
          </a:xfrm>
        </p:spPr>
        <p:txBody>
          <a:bodyPr/>
          <a:lstStyle/>
          <a:p>
            <a:pPr marL="0" lvl="0" indent="0" algn="just">
              <a:lnSpc>
                <a:spcPct val="130000"/>
              </a:lnSpc>
              <a:spcBef>
                <a:spcPts val="600"/>
              </a:spcBef>
              <a:spcAft>
                <a:spcPts val="0"/>
              </a:spcAft>
              <a:buNone/>
            </a:pPr>
            <a:r>
              <a:rPr lang="en-US" sz="2000" smtClean="0">
                <a:solidFill>
                  <a:srgbClr val="000099"/>
                </a:solidFill>
                <a:latin typeface="Arial"/>
                <a:ea typeface="Arial"/>
                <a:cs typeface="Arial"/>
                <a:sym typeface="Arial"/>
              </a:rPr>
              <a:t>Cho thông tin về học viên gồm: </a:t>
            </a:r>
            <a:r>
              <a:rPr lang="vi-VN" sz="2000">
                <a:solidFill>
                  <a:srgbClr val="000099"/>
                </a:solidFill>
                <a:latin typeface="Arial"/>
                <a:ea typeface="Arial"/>
                <a:cs typeface="Arial"/>
                <a:sym typeface="Arial"/>
              </a:rPr>
              <a:t>Mã học viên, </a:t>
            </a:r>
            <a:r>
              <a:rPr lang="vi-VN" sz="2000" smtClean="0">
                <a:solidFill>
                  <a:srgbClr val="000099"/>
                </a:solidFill>
                <a:latin typeface="Arial"/>
                <a:ea typeface="Arial"/>
                <a:cs typeface="Arial"/>
                <a:sym typeface="Arial"/>
              </a:rPr>
              <a:t>họ</a:t>
            </a:r>
            <a:r>
              <a:rPr lang="en-US" sz="2000" smtClean="0">
                <a:solidFill>
                  <a:srgbClr val="000099"/>
                </a:solidFill>
                <a:latin typeface="Arial"/>
                <a:ea typeface="Arial"/>
                <a:cs typeface="Arial"/>
                <a:sym typeface="Arial"/>
              </a:rPr>
              <a:t> đệm,</a:t>
            </a:r>
            <a:r>
              <a:rPr lang="vi-VN" sz="2000" smtClean="0">
                <a:solidFill>
                  <a:srgbClr val="000099"/>
                </a:solidFill>
                <a:latin typeface="Arial"/>
                <a:ea typeface="Arial"/>
                <a:cs typeface="Arial"/>
                <a:sym typeface="Arial"/>
              </a:rPr>
              <a:t> </a:t>
            </a:r>
            <a:r>
              <a:rPr lang="vi-VN" sz="2000">
                <a:solidFill>
                  <a:srgbClr val="000099"/>
                </a:solidFill>
                <a:latin typeface="Arial"/>
                <a:ea typeface="Arial"/>
                <a:cs typeface="Arial"/>
                <a:sym typeface="Arial"/>
              </a:rPr>
              <a:t>tên, giới tính, </a:t>
            </a:r>
            <a:r>
              <a:rPr lang="en-US" sz="2000" smtClean="0">
                <a:solidFill>
                  <a:srgbClr val="000099"/>
                </a:solidFill>
                <a:latin typeface="Arial"/>
                <a:ea typeface="Arial"/>
                <a:cs typeface="Arial"/>
                <a:sym typeface="Arial"/>
              </a:rPr>
              <a:t>ngày sinh, </a:t>
            </a:r>
            <a:r>
              <a:rPr lang="vi-VN" sz="2000" smtClean="0">
                <a:solidFill>
                  <a:srgbClr val="000099"/>
                </a:solidFill>
                <a:latin typeface="Arial"/>
                <a:ea typeface="Arial"/>
                <a:cs typeface="Arial"/>
                <a:sym typeface="Arial"/>
              </a:rPr>
              <a:t>tên </a:t>
            </a:r>
            <a:r>
              <a:rPr lang="vi-VN" sz="2000">
                <a:solidFill>
                  <a:srgbClr val="000099"/>
                </a:solidFill>
                <a:latin typeface="Arial"/>
                <a:ea typeface="Arial"/>
                <a:cs typeface="Arial"/>
                <a:sym typeface="Arial"/>
              </a:rPr>
              <a:t>khóa học tham </a:t>
            </a:r>
            <a:r>
              <a:rPr lang="vi-VN" sz="2000" smtClean="0">
                <a:solidFill>
                  <a:srgbClr val="000099"/>
                </a:solidFill>
                <a:latin typeface="Arial"/>
                <a:ea typeface="Arial"/>
                <a:cs typeface="Arial"/>
                <a:sym typeface="Arial"/>
              </a:rPr>
              <a:t>gia</a:t>
            </a:r>
            <a:r>
              <a:rPr lang="en-US" sz="2000" smtClean="0">
                <a:solidFill>
                  <a:srgbClr val="000099"/>
                </a:solidFill>
                <a:latin typeface="Arial"/>
                <a:ea typeface="Arial"/>
                <a:cs typeface="Arial"/>
                <a:sym typeface="Arial"/>
              </a:rPr>
              <a:t>.</a:t>
            </a:r>
          </a:p>
          <a:p>
            <a:pPr marL="0" lvl="0" indent="0" algn="just">
              <a:lnSpc>
                <a:spcPct val="130000"/>
              </a:lnSpc>
              <a:spcBef>
                <a:spcPts val="600"/>
              </a:spcBef>
              <a:spcAft>
                <a:spcPts val="0"/>
              </a:spcAft>
              <a:buNone/>
            </a:pPr>
            <a:r>
              <a:rPr lang="en-US" sz="2000" smtClean="0">
                <a:solidFill>
                  <a:srgbClr val="000099"/>
                </a:solidFill>
                <a:latin typeface="Arial"/>
                <a:ea typeface="Arial"/>
                <a:cs typeface="Arial"/>
                <a:sym typeface="Arial"/>
              </a:rPr>
              <a:t>Yêu cầu:</a:t>
            </a:r>
          </a:p>
          <a:p>
            <a:pPr lvl="0" algn="just">
              <a:lnSpc>
                <a:spcPct val="130000"/>
              </a:lnSpc>
              <a:spcBef>
                <a:spcPts val="600"/>
              </a:spcBef>
              <a:spcAft>
                <a:spcPts val="0"/>
              </a:spcAft>
              <a:buFontTx/>
              <a:buChar char="-"/>
            </a:pPr>
            <a:r>
              <a:rPr lang="vi-VN" sz="2000" smtClean="0">
                <a:solidFill>
                  <a:srgbClr val="000099"/>
                </a:solidFill>
                <a:latin typeface="Arial"/>
                <a:ea typeface="Arial"/>
                <a:cs typeface="Arial"/>
                <a:sym typeface="Arial"/>
              </a:rPr>
              <a:t>Tạo danh sách học viên</a:t>
            </a:r>
            <a:r>
              <a:rPr lang="en-US" sz="2000" smtClean="0">
                <a:solidFill>
                  <a:srgbClr val="000099"/>
                </a:solidFill>
                <a:latin typeface="Arial"/>
                <a:ea typeface="Arial"/>
                <a:cs typeface="Arial"/>
                <a:sym typeface="Arial"/>
              </a:rPr>
              <a:t> (lưu trữ bằng </a:t>
            </a:r>
            <a:r>
              <a:rPr lang="en-US" sz="2000" smtClean="0">
                <a:solidFill>
                  <a:srgbClr val="000099"/>
                </a:solidFill>
                <a:latin typeface="Arial"/>
                <a:ea typeface="Arial"/>
                <a:cs typeface="Arial"/>
                <a:sym typeface="Arial"/>
              </a:rPr>
              <a:t>ArrayList – sử dụng phương thức add để thêm học viên vào ds).</a:t>
            </a:r>
            <a:endParaRPr lang="en-US" sz="2000" smtClean="0">
              <a:solidFill>
                <a:srgbClr val="000099"/>
              </a:solidFill>
              <a:latin typeface="Arial"/>
              <a:ea typeface="Arial"/>
              <a:cs typeface="Arial"/>
              <a:sym typeface="Arial"/>
            </a:endParaRPr>
          </a:p>
          <a:p>
            <a:pPr lvl="0" algn="just">
              <a:lnSpc>
                <a:spcPct val="130000"/>
              </a:lnSpc>
              <a:spcBef>
                <a:spcPts val="600"/>
              </a:spcBef>
              <a:spcAft>
                <a:spcPts val="0"/>
              </a:spcAft>
              <a:buFontTx/>
              <a:buChar char="-"/>
            </a:pPr>
            <a:r>
              <a:rPr lang="en-US" sz="2000" smtClean="0">
                <a:solidFill>
                  <a:srgbClr val="000099"/>
                </a:solidFill>
                <a:latin typeface="Arial"/>
                <a:ea typeface="Arial"/>
                <a:cs typeface="Arial"/>
                <a:sym typeface="Arial"/>
              </a:rPr>
              <a:t>Sử dụng</a:t>
            </a:r>
            <a:r>
              <a:rPr lang="vi-VN" sz="2000" smtClean="0">
                <a:solidFill>
                  <a:srgbClr val="000099"/>
                </a:solidFill>
                <a:latin typeface="Arial"/>
                <a:ea typeface="Arial"/>
                <a:cs typeface="Arial"/>
                <a:sym typeface="Arial"/>
              </a:rPr>
              <a:t> các phương thức của ArrayList </a:t>
            </a:r>
            <a:r>
              <a:rPr lang="en-US" sz="2000" smtClean="0">
                <a:solidFill>
                  <a:srgbClr val="000099"/>
                </a:solidFill>
                <a:latin typeface="Arial"/>
                <a:ea typeface="Arial"/>
                <a:cs typeface="Arial"/>
                <a:sym typeface="Arial"/>
              </a:rPr>
              <a:t>thực hiện các thao tác </a:t>
            </a:r>
            <a:r>
              <a:rPr lang="vi-VN" sz="2000" smtClean="0">
                <a:solidFill>
                  <a:srgbClr val="000099"/>
                </a:solidFill>
                <a:latin typeface="Arial"/>
                <a:ea typeface="Arial"/>
                <a:cs typeface="Arial"/>
                <a:sym typeface="Arial"/>
              </a:rPr>
              <a:t>xử lý danh sách học viên</a:t>
            </a:r>
            <a:r>
              <a:rPr lang="en-US" sz="2000" smtClean="0">
                <a:solidFill>
                  <a:srgbClr val="000099"/>
                </a:solidFill>
                <a:latin typeface="Arial"/>
                <a:ea typeface="Arial"/>
                <a:cs typeface="Arial"/>
                <a:sym typeface="Arial"/>
              </a:rPr>
              <a:t>: thêm, chèn, sửa, xóa, tìm kiếm, sắp xếp, v.v...</a:t>
            </a:r>
            <a:endParaRPr lang="vi-VN" sz="2000" smtClean="0">
              <a:solidFill>
                <a:srgbClr val="000099"/>
              </a:solidFill>
              <a:latin typeface="Arial"/>
              <a:ea typeface="Arial"/>
              <a:cs typeface="Arial"/>
              <a:sym typeface="Arial"/>
            </a:endParaRPr>
          </a:p>
          <a:p>
            <a:pPr marL="341312" indent="-233362" algn="just">
              <a:lnSpc>
                <a:spcPct val="130000"/>
              </a:lnSpc>
              <a:spcBef>
                <a:spcPts val="600"/>
              </a:spcBef>
              <a:spcAft>
                <a:spcPts val="0"/>
              </a:spcAft>
              <a:buClr>
                <a:srgbClr val="005398"/>
              </a:buClr>
              <a:buSzPts val="1600"/>
              <a:buFont typeface="Arial"/>
              <a:buChar char="–"/>
            </a:pPr>
            <a:endParaRPr lang="vi-VN" sz="2000" dirty="0">
              <a:solidFill>
                <a:srgbClr val="000099"/>
              </a:solidFill>
              <a:latin typeface="Arial"/>
              <a:ea typeface="Arial"/>
              <a:cs typeface="Arial"/>
              <a:sym typeface="Arial"/>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vi-VN" sz="2900" b="1" smtClean="0">
                <a:solidFill>
                  <a:srgbClr val="F2FDF7"/>
                </a:solidFill>
              </a:rPr>
              <a:t>Ví dụ</a:t>
            </a:r>
            <a:r>
              <a:rPr lang="en-US" sz="2900" b="1" smtClean="0">
                <a:solidFill>
                  <a:srgbClr val="F2FDF7"/>
                </a:solidFill>
              </a:rPr>
              <a:t> - Sử dụng ArrayList</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2761462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761999"/>
            <a:ext cx="8236249" cy="5756275"/>
          </a:xfrm>
        </p:spPr>
        <p:txBody>
          <a:bodyPr/>
          <a:lstStyle/>
          <a:p>
            <a:pPr marL="341312" indent="-233362" algn="just">
              <a:spcBef>
                <a:spcPts val="600"/>
              </a:spcBef>
              <a:spcAft>
                <a:spcPts val="0"/>
              </a:spcAft>
              <a:buClr>
                <a:srgbClr val="005398"/>
              </a:buClr>
              <a:buSzPts val="1600"/>
              <a:buFont typeface="Arial"/>
              <a:buChar char="–"/>
            </a:pPr>
            <a:r>
              <a:rPr lang="vi-VN" sz="2000" smtClean="0">
                <a:solidFill>
                  <a:srgbClr val="000099"/>
                </a:solidFill>
                <a:latin typeface="Arial"/>
                <a:ea typeface="Arial"/>
                <a:cs typeface="Arial"/>
                <a:sym typeface="Arial"/>
              </a:rPr>
              <a:t>Package: </a:t>
            </a:r>
            <a:r>
              <a:rPr lang="vi-VN" sz="2000" b="1" smtClean="0">
                <a:solidFill>
                  <a:srgbClr val="000099"/>
                </a:solidFill>
                <a:latin typeface="Arial"/>
                <a:ea typeface="Arial"/>
                <a:cs typeface="Arial"/>
                <a:sym typeface="Arial"/>
              </a:rPr>
              <a:t>java.util.LinkList</a:t>
            </a:r>
          </a:p>
          <a:p>
            <a:pPr marL="341312" indent="-233362" algn="just">
              <a:spcBef>
                <a:spcPts val="600"/>
              </a:spcBef>
              <a:spcAft>
                <a:spcPts val="0"/>
              </a:spcAft>
              <a:buClr>
                <a:srgbClr val="005398"/>
              </a:buClr>
              <a:buSzPts val="1600"/>
              <a:buFont typeface="Arial"/>
              <a:buChar char="–"/>
            </a:pPr>
            <a:r>
              <a:rPr lang="vi-VN" sz="2000" smtClean="0">
                <a:solidFill>
                  <a:srgbClr val="000099"/>
                </a:solidFill>
                <a:latin typeface="Arial"/>
                <a:ea typeface="Arial"/>
                <a:cs typeface="Arial"/>
                <a:sym typeface="Arial"/>
              </a:rPr>
              <a:t>LinkList là một cấu trúc dữ liệu được sử dụng để lưu trữ danh sách tuyến tính</a:t>
            </a:r>
            <a:r>
              <a:rPr lang="en-US" sz="2000" smtClean="0">
                <a:solidFill>
                  <a:srgbClr val="000099"/>
                </a:solidFill>
                <a:latin typeface="Arial"/>
                <a:ea typeface="Arial"/>
                <a:cs typeface="Arial"/>
                <a:sym typeface="Arial"/>
              </a:rPr>
              <a:t> gọi là danh sách liên kết</a:t>
            </a:r>
            <a:r>
              <a:rPr lang="vi-VN" sz="2000" smtClean="0">
                <a:solidFill>
                  <a:srgbClr val="000099"/>
                </a:solidFill>
                <a:latin typeface="Arial"/>
                <a:ea typeface="Arial"/>
                <a:cs typeface="Arial"/>
                <a:sym typeface="Arial"/>
              </a:rPr>
              <a:t>.</a:t>
            </a:r>
            <a:endParaRPr lang="en-US" sz="2000" smtClean="0">
              <a:solidFill>
                <a:srgbClr val="000099"/>
              </a:solidFill>
              <a:latin typeface="Arial"/>
              <a:ea typeface="Arial"/>
              <a:cs typeface="Arial"/>
              <a:sym typeface="Arial"/>
            </a:endParaRPr>
          </a:p>
          <a:p>
            <a:pPr marL="341312" indent="-233362" algn="just">
              <a:spcBef>
                <a:spcPts val="600"/>
              </a:spcBef>
              <a:spcAft>
                <a:spcPts val="0"/>
              </a:spcAft>
              <a:buClr>
                <a:srgbClr val="005398"/>
              </a:buClr>
              <a:buSzPts val="1600"/>
              <a:buFont typeface="Arial"/>
              <a:buChar char="–"/>
            </a:pPr>
            <a:r>
              <a:rPr lang="en-US" sz="2000" smtClean="0">
                <a:solidFill>
                  <a:srgbClr val="000099"/>
                </a:solidFill>
                <a:latin typeface="Arial"/>
                <a:ea typeface="Arial"/>
                <a:cs typeface="Arial"/>
                <a:sym typeface="Arial"/>
              </a:rPr>
              <a:t>LinkList được sử dụng khi số lượng phần tử trong danh sách cần lưu trữ lớn.</a:t>
            </a:r>
          </a:p>
          <a:p>
            <a:pPr marL="341312" indent="-233362" algn="just">
              <a:spcBef>
                <a:spcPts val="600"/>
              </a:spcBef>
              <a:spcAft>
                <a:spcPts val="0"/>
              </a:spcAft>
              <a:buClr>
                <a:srgbClr val="005398"/>
              </a:buClr>
              <a:buSzPts val="1600"/>
              <a:buFont typeface="Arial"/>
              <a:buChar char="–"/>
            </a:pPr>
            <a:r>
              <a:rPr lang="en-US" sz="2000" smtClean="0">
                <a:solidFill>
                  <a:srgbClr val="000099"/>
                </a:solidFill>
                <a:latin typeface="Arial"/>
                <a:ea typeface="Arial"/>
                <a:cs typeface="Arial"/>
                <a:sym typeface="Arial"/>
              </a:rPr>
              <a:t>Khởi tạo LinkList: tương tự ArrayList.</a:t>
            </a:r>
          </a:p>
          <a:p>
            <a:pPr marL="341312" indent="-233362" algn="just">
              <a:spcBef>
                <a:spcPts val="600"/>
              </a:spcBef>
              <a:spcAft>
                <a:spcPts val="0"/>
              </a:spcAft>
              <a:buClr>
                <a:srgbClr val="005398"/>
              </a:buClr>
              <a:buSzPts val="1600"/>
              <a:buFont typeface="Arial"/>
              <a:buChar char="–"/>
            </a:pPr>
            <a:r>
              <a:rPr lang="en-US" sz="2000" smtClean="0">
                <a:solidFill>
                  <a:srgbClr val="000099"/>
                </a:solidFill>
                <a:latin typeface="Arial"/>
                <a:ea typeface="Arial"/>
                <a:cs typeface="Arial"/>
                <a:sym typeface="Arial"/>
              </a:rPr>
              <a:t>Ngoài các phương thức tương tự như ArrayList thì LinkList có thêm các phương thức:</a:t>
            </a:r>
          </a:p>
          <a:p>
            <a:pPr marL="508000" lvl="1" indent="0" algn="just">
              <a:spcBef>
                <a:spcPts val="600"/>
              </a:spcBef>
              <a:spcAft>
                <a:spcPts val="0"/>
              </a:spcAft>
              <a:buClr>
                <a:srgbClr val="005398"/>
              </a:buClr>
              <a:buSzPts val="1600"/>
              <a:buNone/>
            </a:pPr>
            <a:r>
              <a:rPr lang="en-US" sz="1600" b="1" smtClean="0">
                <a:solidFill>
                  <a:srgbClr val="000099"/>
                </a:solidFill>
                <a:latin typeface="Arial"/>
                <a:ea typeface="Arial"/>
                <a:cs typeface="Arial"/>
                <a:sym typeface="Arial"/>
              </a:rPr>
              <a:t>   </a:t>
            </a:r>
            <a:r>
              <a:rPr lang="en-US" sz="2200" b="1" smtClean="0">
                <a:solidFill>
                  <a:srgbClr val="000099"/>
                </a:solidFill>
                <a:latin typeface="Courier New" panose="02070309020205020404" pitchFamily="49" charset="0"/>
                <a:ea typeface="Arial"/>
                <a:cs typeface="Courier New" panose="02070309020205020404" pitchFamily="49" charset="0"/>
                <a:sym typeface="Arial"/>
              </a:rPr>
              <a:t>llist.addFirst(obj);</a:t>
            </a:r>
          </a:p>
          <a:p>
            <a:pPr marL="508000" lvl="1" indent="0" algn="just">
              <a:spcBef>
                <a:spcPts val="600"/>
              </a:spcBef>
              <a:spcAft>
                <a:spcPts val="0"/>
              </a:spcAft>
              <a:buClr>
                <a:srgbClr val="005398"/>
              </a:buClr>
              <a:buSzPts val="1600"/>
              <a:buNone/>
            </a:pPr>
            <a:r>
              <a:rPr lang="en-US" sz="2200" b="1" smtClean="0">
                <a:solidFill>
                  <a:srgbClr val="000099"/>
                </a:solidFill>
                <a:latin typeface="Courier New" panose="02070309020205020404" pitchFamily="49" charset="0"/>
                <a:ea typeface="Arial"/>
                <a:cs typeface="Courier New" panose="02070309020205020404" pitchFamily="49" charset="0"/>
                <a:sym typeface="Arial"/>
              </a:rPr>
              <a:t> llist.addLast(obj);</a:t>
            </a:r>
          </a:p>
          <a:p>
            <a:pPr marL="508000" lvl="1" indent="0" algn="just">
              <a:spcBef>
                <a:spcPts val="600"/>
              </a:spcBef>
              <a:spcAft>
                <a:spcPts val="0"/>
              </a:spcAft>
              <a:buClr>
                <a:srgbClr val="005398"/>
              </a:buClr>
              <a:buSzPts val="1600"/>
              <a:buNone/>
            </a:pPr>
            <a:r>
              <a:rPr lang="en-US" sz="2200" b="1">
                <a:solidFill>
                  <a:srgbClr val="000099"/>
                </a:solidFill>
                <a:latin typeface="Courier New" panose="02070309020205020404" pitchFamily="49" charset="0"/>
                <a:ea typeface="Arial"/>
                <a:cs typeface="Courier New" panose="02070309020205020404" pitchFamily="49" charset="0"/>
                <a:sym typeface="Arial"/>
              </a:rPr>
              <a:t> </a:t>
            </a:r>
            <a:r>
              <a:rPr lang="en-US" sz="2200" b="1" smtClean="0">
                <a:solidFill>
                  <a:srgbClr val="000099"/>
                </a:solidFill>
                <a:latin typeface="Courier New" panose="02070309020205020404" pitchFamily="49" charset="0"/>
                <a:ea typeface="Arial"/>
                <a:cs typeface="Courier New" panose="02070309020205020404" pitchFamily="49" charset="0"/>
                <a:sym typeface="Arial"/>
              </a:rPr>
              <a:t>llist.getFirst();</a:t>
            </a:r>
          </a:p>
          <a:p>
            <a:pPr marL="508000" lvl="1" indent="0" algn="just">
              <a:spcBef>
                <a:spcPts val="600"/>
              </a:spcBef>
              <a:spcAft>
                <a:spcPts val="0"/>
              </a:spcAft>
              <a:buClr>
                <a:srgbClr val="005398"/>
              </a:buClr>
              <a:buSzPts val="1600"/>
              <a:buNone/>
            </a:pPr>
            <a:r>
              <a:rPr lang="en-US" sz="2200" b="1" smtClean="0">
                <a:solidFill>
                  <a:srgbClr val="000099"/>
                </a:solidFill>
                <a:latin typeface="Courier New" panose="02070309020205020404" pitchFamily="49" charset="0"/>
                <a:ea typeface="Arial"/>
                <a:cs typeface="Courier New" panose="02070309020205020404" pitchFamily="49" charset="0"/>
                <a:sym typeface="Arial"/>
              </a:rPr>
              <a:t> llist.getLast();</a:t>
            </a:r>
          </a:p>
          <a:p>
            <a:pPr marL="508000" lvl="1" indent="0" algn="just">
              <a:spcBef>
                <a:spcPts val="600"/>
              </a:spcBef>
              <a:spcAft>
                <a:spcPts val="0"/>
              </a:spcAft>
              <a:buClr>
                <a:srgbClr val="005398"/>
              </a:buClr>
              <a:buSzPts val="1600"/>
              <a:buNone/>
            </a:pPr>
            <a:r>
              <a:rPr lang="en-US" sz="2200" b="1" smtClean="0">
                <a:solidFill>
                  <a:srgbClr val="000099"/>
                </a:solidFill>
                <a:latin typeface="Courier New" panose="02070309020205020404" pitchFamily="49" charset="0"/>
                <a:ea typeface="Arial"/>
                <a:cs typeface="Courier New" panose="02070309020205020404" pitchFamily="49" charset="0"/>
                <a:sym typeface="Arial"/>
              </a:rPr>
              <a:t> llist.removeFirst();</a:t>
            </a:r>
            <a:endParaRPr lang="en-US" sz="2200" b="1">
              <a:solidFill>
                <a:srgbClr val="000099"/>
              </a:solidFill>
              <a:latin typeface="Courier New" panose="02070309020205020404" pitchFamily="49" charset="0"/>
              <a:ea typeface="Arial"/>
              <a:cs typeface="Courier New" panose="02070309020205020404" pitchFamily="49" charset="0"/>
              <a:sym typeface="Arial"/>
            </a:endParaRPr>
          </a:p>
          <a:p>
            <a:pPr marL="508000" lvl="1" indent="0" algn="just">
              <a:spcBef>
                <a:spcPts val="600"/>
              </a:spcBef>
              <a:spcAft>
                <a:spcPts val="0"/>
              </a:spcAft>
              <a:buClr>
                <a:srgbClr val="005398"/>
              </a:buClr>
              <a:buSzPts val="1600"/>
              <a:buNone/>
            </a:pPr>
            <a:r>
              <a:rPr lang="en-US" sz="2200" b="1" smtClean="0">
                <a:solidFill>
                  <a:srgbClr val="000099"/>
                </a:solidFill>
                <a:latin typeface="Courier New" panose="02070309020205020404" pitchFamily="49" charset="0"/>
                <a:ea typeface="Arial"/>
                <a:cs typeface="Courier New" panose="02070309020205020404" pitchFamily="49" charset="0"/>
                <a:sym typeface="Arial"/>
              </a:rPr>
              <a:t> llist.removeLast()</a:t>
            </a:r>
            <a:endParaRPr lang="vi-VN" sz="2200" b="1" dirty="0">
              <a:solidFill>
                <a:srgbClr val="000099"/>
              </a:solidFill>
              <a:latin typeface="Courier New" panose="02070309020205020404" pitchFamily="49" charset="0"/>
              <a:ea typeface="Arial"/>
              <a:cs typeface="Courier New" panose="02070309020205020404" pitchFamily="49" charset="0"/>
              <a:sym typeface="Arial"/>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3. </a:t>
            </a:r>
            <a:r>
              <a:rPr lang="vi-VN" sz="2900" b="1" smtClean="0">
                <a:solidFill>
                  <a:srgbClr val="F2FDF7"/>
                </a:solidFill>
              </a:rPr>
              <a:t>LinkList trong java</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1620287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914400"/>
            <a:ext cx="8236249" cy="4648200"/>
          </a:xfrm>
        </p:spPr>
        <p:txBody>
          <a:bodyPr/>
          <a:lstStyle/>
          <a:p>
            <a:pPr marL="450850" algn="just">
              <a:lnSpc>
                <a:spcPct val="130000"/>
              </a:lnSpc>
              <a:spcBef>
                <a:spcPts val="600"/>
              </a:spcBef>
              <a:spcAft>
                <a:spcPts val="0"/>
              </a:spcAft>
              <a:buClr>
                <a:srgbClr val="005398"/>
              </a:buClr>
              <a:buSzPts val="1600"/>
            </a:pPr>
            <a:r>
              <a:rPr lang="vi-VN" sz="2000" smtClean="0">
                <a:solidFill>
                  <a:srgbClr val="000099"/>
                </a:solidFill>
                <a:latin typeface="Arial"/>
                <a:ea typeface="Arial"/>
                <a:cs typeface="Arial"/>
                <a:sym typeface="Arial"/>
              </a:rPr>
              <a:t>Sử dụng for (thường) với list.size() và list.get(i)</a:t>
            </a:r>
          </a:p>
          <a:p>
            <a:pPr marL="450850" algn="just">
              <a:lnSpc>
                <a:spcPct val="130000"/>
              </a:lnSpc>
              <a:spcBef>
                <a:spcPts val="600"/>
              </a:spcBef>
              <a:spcAft>
                <a:spcPts val="0"/>
              </a:spcAft>
              <a:buClr>
                <a:srgbClr val="005398"/>
              </a:buClr>
              <a:buSzPts val="1600"/>
            </a:pPr>
            <a:r>
              <a:rPr lang="vi-VN" sz="2000" smtClean="0">
                <a:solidFill>
                  <a:srgbClr val="000099"/>
                </a:solidFill>
                <a:latin typeface="Arial"/>
                <a:ea typeface="Arial"/>
                <a:cs typeface="Arial"/>
                <a:sym typeface="Arial"/>
              </a:rPr>
              <a:t>Sử dụng for each</a:t>
            </a:r>
          </a:p>
          <a:p>
            <a:pPr marL="450850" algn="just">
              <a:lnSpc>
                <a:spcPct val="130000"/>
              </a:lnSpc>
              <a:spcBef>
                <a:spcPts val="600"/>
              </a:spcBef>
              <a:spcAft>
                <a:spcPts val="0"/>
              </a:spcAft>
              <a:buClr>
                <a:srgbClr val="005398"/>
              </a:buClr>
              <a:buSzPts val="1600"/>
            </a:pPr>
            <a:r>
              <a:rPr lang="vi-VN" sz="2000" smtClean="0">
                <a:solidFill>
                  <a:srgbClr val="000099"/>
                </a:solidFill>
                <a:latin typeface="Arial"/>
                <a:ea typeface="Arial"/>
                <a:cs typeface="Arial"/>
                <a:sym typeface="Arial"/>
              </a:rPr>
              <a:t>Sử dụng Iterator</a:t>
            </a:r>
          </a:p>
          <a:p>
            <a:pPr marL="107950" indent="0" algn="just">
              <a:lnSpc>
                <a:spcPct val="130000"/>
              </a:lnSpc>
              <a:spcBef>
                <a:spcPts val="600"/>
              </a:spcBef>
              <a:spcAft>
                <a:spcPts val="0"/>
              </a:spcAft>
              <a:buClr>
                <a:srgbClr val="005398"/>
              </a:buClr>
              <a:buSzPts val="1600"/>
              <a:buNone/>
            </a:pPr>
            <a:r>
              <a:rPr lang="vi-VN" sz="2400" b="1" smtClean="0">
                <a:solidFill>
                  <a:srgbClr val="000099"/>
                </a:solidFill>
                <a:latin typeface="Courier New" panose="02070309020205020404" pitchFamily="49" charset="0"/>
                <a:ea typeface="Arial"/>
                <a:cs typeface="Courier New" panose="02070309020205020404" pitchFamily="49" charset="0"/>
                <a:sym typeface="Arial"/>
              </a:rPr>
              <a:t>Iterator&lt;</a:t>
            </a:r>
            <a:r>
              <a:rPr lang="en-US" sz="2400" b="1" smtClean="0">
                <a:solidFill>
                  <a:srgbClr val="000099"/>
                </a:solidFill>
                <a:latin typeface="Courier New" panose="02070309020205020404" pitchFamily="49" charset="0"/>
                <a:ea typeface="Arial"/>
                <a:cs typeface="Courier New" panose="02070309020205020404" pitchFamily="49" charset="0"/>
                <a:sym typeface="Arial"/>
              </a:rPr>
              <a:t>Student</a:t>
            </a:r>
            <a:r>
              <a:rPr lang="vi-VN" sz="2400" b="1" smtClean="0">
                <a:solidFill>
                  <a:srgbClr val="000099"/>
                </a:solidFill>
                <a:latin typeface="Courier New" panose="02070309020205020404" pitchFamily="49" charset="0"/>
                <a:ea typeface="Arial"/>
                <a:cs typeface="Courier New" panose="02070309020205020404" pitchFamily="49" charset="0"/>
                <a:sym typeface="Arial"/>
              </a:rPr>
              <a:t>s&gt; itor = </a:t>
            </a:r>
            <a:r>
              <a:rPr lang="en-US" sz="2400" b="1" smtClean="0">
                <a:solidFill>
                  <a:srgbClr val="000099"/>
                </a:solidFill>
                <a:latin typeface="Courier New" panose="02070309020205020404" pitchFamily="49" charset="0"/>
                <a:ea typeface="Arial"/>
                <a:cs typeface="Courier New" panose="02070309020205020404" pitchFamily="49" charset="0"/>
                <a:sym typeface="Arial"/>
              </a:rPr>
              <a:t>l</a:t>
            </a:r>
            <a:r>
              <a:rPr lang="vi-VN" sz="2400" b="1" smtClean="0">
                <a:solidFill>
                  <a:srgbClr val="000099"/>
                </a:solidFill>
                <a:latin typeface="Courier New" panose="02070309020205020404" pitchFamily="49" charset="0"/>
                <a:ea typeface="Arial"/>
                <a:cs typeface="Courier New" panose="02070309020205020404" pitchFamily="49" charset="0"/>
                <a:sym typeface="Arial"/>
              </a:rPr>
              <a:t>list.iterator();</a:t>
            </a:r>
          </a:p>
          <a:p>
            <a:pPr marL="107950" indent="0" algn="just">
              <a:lnSpc>
                <a:spcPct val="130000"/>
              </a:lnSpc>
              <a:spcBef>
                <a:spcPts val="600"/>
              </a:spcBef>
              <a:spcAft>
                <a:spcPts val="0"/>
              </a:spcAft>
              <a:buClr>
                <a:srgbClr val="005398"/>
              </a:buClr>
              <a:buSzPts val="1600"/>
              <a:buNone/>
            </a:pPr>
            <a:r>
              <a:rPr lang="vi-VN" sz="2400" b="1" smtClean="0">
                <a:solidFill>
                  <a:srgbClr val="000099"/>
                </a:solidFill>
                <a:latin typeface="Courier New" panose="02070309020205020404" pitchFamily="49" charset="0"/>
                <a:ea typeface="Arial"/>
                <a:cs typeface="Courier New" panose="02070309020205020404" pitchFamily="49" charset="0"/>
                <a:sym typeface="Arial"/>
              </a:rPr>
              <a:t>while (itor.hasNext()){</a:t>
            </a:r>
          </a:p>
          <a:p>
            <a:pPr marL="107950" indent="0" algn="just">
              <a:lnSpc>
                <a:spcPct val="130000"/>
              </a:lnSpc>
              <a:spcBef>
                <a:spcPts val="600"/>
              </a:spcBef>
              <a:spcAft>
                <a:spcPts val="0"/>
              </a:spcAft>
              <a:buClr>
                <a:srgbClr val="005398"/>
              </a:buClr>
              <a:buSzPts val="1600"/>
              <a:buNone/>
            </a:pPr>
            <a:r>
              <a:rPr lang="vi-VN" sz="2400" b="1">
                <a:solidFill>
                  <a:srgbClr val="000099"/>
                </a:solidFill>
                <a:latin typeface="Courier New" panose="02070309020205020404" pitchFamily="49" charset="0"/>
                <a:ea typeface="Arial"/>
                <a:cs typeface="Courier New" panose="02070309020205020404" pitchFamily="49" charset="0"/>
                <a:sym typeface="Arial"/>
              </a:rPr>
              <a:t>	</a:t>
            </a:r>
            <a:r>
              <a:rPr lang="vi-VN" sz="2400" b="1" smtClean="0">
                <a:solidFill>
                  <a:srgbClr val="000099"/>
                </a:solidFill>
                <a:latin typeface="Courier New" panose="02070309020205020404" pitchFamily="49" charset="0"/>
                <a:ea typeface="Arial"/>
                <a:cs typeface="Courier New" panose="02070309020205020404" pitchFamily="49" charset="0"/>
                <a:sym typeface="Arial"/>
              </a:rPr>
              <a:t>itor.next().display();</a:t>
            </a:r>
          </a:p>
          <a:p>
            <a:pPr marL="107950" indent="0" algn="just">
              <a:lnSpc>
                <a:spcPct val="130000"/>
              </a:lnSpc>
              <a:spcBef>
                <a:spcPts val="600"/>
              </a:spcBef>
              <a:spcAft>
                <a:spcPts val="0"/>
              </a:spcAft>
              <a:buClr>
                <a:srgbClr val="005398"/>
              </a:buClr>
              <a:buSzPts val="1600"/>
              <a:buNone/>
            </a:pPr>
            <a:r>
              <a:rPr lang="vi-VN" sz="2400" b="1" smtClean="0">
                <a:solidFill>
                  <a:srgbClr val="000099"/>
                </a:solidFill>
                <a:latin typeface="Courier New" panose="02070309020205020404" pitchFamily="49" charset="0"/>
                <a:ea typeface="Arial"/>
                <a:cs typeface="Courier New" panose="02070309020205020404" pitchFamily="49" charset="0"/>
                <a:sym typeface="Arial"/>
              </a:rPr>
              <a:t>}</a:t>
            </a:r>
            <a:endParaRPr lang="vi-VN" sz="2400" smtClean="0">
              <a:solidFill>
                <a:srgbClr val="000099"/>
              </a:solidFill>
              <a:latin typeface="Courier New" panose="02070309020205020404" pitchFamily="49" charset="0"/>
              <a:ea typeface="Arial"/>
              <a:cs typeface="Courier New" panose="02070309020205020404" pitchFamily="49" charset="0"/>
              <a:sym typeface="Arial"/>
            </a:endParaRPr>
          </a:p>
          <a:p>
            <a:pPr marL="341312" indent="-233362" algn="just">
              <a:lnSpc>
                <a:spcPct val="130000"/>
              </a:lnSpc>
              <a:spcBef>
                <a:spcPts val="600"/>
              </a:spcBef>
              <a:spcAft>
                <a:spcPts val="0"/>
              </a:spcAft>
              <a:buClr>
                <a:srgbClr val="005398"/>
              </a:buClr>
              <a:buSzPts val="1600"/>
              <a:buFont typeface="Arial"/>
              <a:buChar char="–"/>
            </a:pPr>
            <a:endParaRPr lang="vi-VN" sz="2000" dirty="0">
              <a:solidFill>
                <a:srgbClr val="000099"/>
              </a:solidFill>
              <a:latin typeface="Arial"/>
              <a:ea typeface="Arial"/>
              <a:cs typeface="Arial"/>
              <a:sym typeface="Arial"/>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vi-VN" sz="2900" b="1" smtClean="0">
                <a:solidFill>
                  <a:srgbClr val="F2FDF7"/>
                </a:solidFill>
              </a:rPr>
              <a:t>Duyệt </a:t>
            </a:r>
            <a:r>
              <a:rPr lang="en-US" sz="2900" b="1" smtClean="0">
                <a:solidFill>
                  <a:srgbClr val="F2FDF7"/>
                </a:solidFill>
              </a:rPr>
              <a:t>Link</a:t>
            </a:r>
            <a:r>
              <a:rPr lang="vi-VN" sz="2900" b="1" smtClean="0">
                <a:solidFill>
                  <a:srgbClr val="F2FDF7"/>
                </a:solidFill>
              </a:rPr>
              <a:t>List</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1569121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204788" y="762000"/>
            <a:ext cx="8710612" cy="5638800"/>
          </a:xfrm>
        </p:spPr>
        <p:txBody>
          <a:bodyPr/>
          <a:lstStyle/>
          <a:p>
            <a:pPr marL="450850" algn="just">
              <a:spcBef>
                <a:spcPts val="0"/>
              </a:spcBef>
              <a:spcAft>
                <a:spcPts val="0"/>
              </a:spcAft>
              <a:buClr>
                <a:srgbClr val="005398"/>
              </a:buClr>
              <a:buSzPts val="1600"/>
            </a:pPr>
            <a:r>
              <a:rPr lang="vi-VN" sz="2200" smtClean="0">
                <a:solidFill>
                  <a:srgbClr val="006600"/>
                </a:solidFill>
                <a:latin typeface="Arial"/>
                <a:ea typeface="Arial"/>
                <a:cs typeface="Arial"/>
                <a:sym typeface="Arial"/>
              </a:rPr>
              <a:t>Sắp danh sách </a:t>
            </a:r>
            <a:r>
              <a:rPr lang="en-US" sz="2200" smtClean="0">
                <a:solidFill>
                  <a:srgbClr val="006600"/>
                </a:solidFill>
                <a:latin typeface="Arial"/>
                <a:ea typeface="Arial"/>
                <a:cs typeface="Arial"/>
                <a:sym typeface="Arial"/>
              </a:rPr>
              <a:t>học viên theo tuổi</a:t>
            </a:r>
            <a:endParaRPr lang="vi-VN" sz="2200" smtClean="0">
              <a:solidFill>
                <a:srgbClr val="006600"/>
              </a:solidFill>
              <a:latin typeface="Arial"/>
              <a:ea typeface="Arial"/>
              <a:cs typeface="Arial"/>
              <a:sym typeface="Arial"/>
            </a:endParaRPr>
          </a:p>
          <a:p>
            <a:pPr marL="107950" indent="0" algn="just">
              <a:spcBef>
                <a:spcPts val="0"/>
              </a:spcBef>
              <a:spcAft>
                <a:spcPts val="0"/>
              </a:spcAft>
              <a:buClr>
                <a:srgbClr val="005398"/>
              </a:buClr>
              <a:buSzPts val="1600"/>
              <a:buNone/>
            </a:pPr>
            <a:r>
              <a:rPr lang="vi-VN" sz="2200" smtClean="0">
                <a:solidFill>
                  <a:srgbClr val="000099"/>
                </a:solidFill>
                <a:latin typeface="Courier New" panose="02070309020205020404" pitchFamily="49" charset="0"/>
                <a:ea typeface="Arial"/>
                <a:cs typeface="Courier New" panose="02070309020205020404" pitchFamily="49" charset="0"/>
                <a:sym typeface="Arial"/>
              </a:rPr>
              <a:t>public static sort(</a:t>
            </a:r>
            <a:r>
              <a:rPr lang="en-US" sz="2200" smtClean="0">
                <a:solidFill>
                  <a:srgbClr val="000099"/>
                </a:solidFill>
                <a:latin typeface="Courier New" panose="02070309020205020404" pitchFamily="49" charset="0"/>
                <a:ea typeface="Arial"/>
                <a:cs typeface="Courier New" panose="02070309020205020404" pitchFamily="49" charset="0"/>
                <a:sym typeface="Arial"/>
              </a:rPr>
              <a:t>Link</a:t>
            </a:r>
            <a:r>
              <a:rPr lang="vi-VN" sz="2200" smtClean="0">
                <a:solidFill>
                  <a:srgbClr val="000099"/>
                </a:solidFill>
                <a:latin typeface="Courier New" panose="02070309020205020404" pitchFamily="49" charset="0"/>
                <a:ea typeface="Arial"/>
                <a:cs typeface="Courier New" panose="02070309020205020404" pitchFamily="49" charset="0"/>
                <a:sym typeface="Arial"/>
              </a:rPr>
              <a:t>List&lt;</a:t>
            </a:r>
            <a:r>
              <a:rPr lang="en-US" sz="2200" smtClean="0">
                <a:solidFill>
                  <a:srgbClr val="000099"/>
                </a:solidFill>
                <a:latin typeface="Courier New" panose="02070309020205020404" pitchFamily="49" charset="0"/>
                <a:ea typeface="Arial"/>
                <a:cs typeface="Courier New" panose="02070309020205020404" pitchFamily="49" charset="0"/>
                <a:sym typeface="Arial"/>
              </a:rPr>
              <a:t>Students</a:t>
            </a:r>
            <a:r>
              <a:rPr lang="vi-VN" sz="2200" smtClean="0">
                <a:solidFill>
                  <a:srgbClr val="000099"/>
                </a:solidFill>
                <a:latin typeface="Courier New" panose="02070309020205020404" pitchFamily="49" charset="0"/>
                <a:ea typeface="Arial"/>
                <a:cs typeface="Courier New" panose="02070309020205020404" pitchFamily="49" charset="0"/>
                <a:sym typeface="Arial"/>
              </a:rPr>
              <a:t>&gt; list){</a:t>
            </a:r>
          </a:p>
          <a:p>
            <a:pPr marL="107950" indent="0" algn="just">
              <a:spcBef>
                <a:spcPts val="0"/>
              </a:spcBef>
              <a:spcAft>
                <a:spcPts val="0"/>
              </a:spcAft>
              <a:buClr>
                <a:srgbClr val="005398"/>
              </a:buClr>
              <a:buSzPts val="1600"/>
              <a:buNone/>
            </a:pPr>
            <a:r>
              <a:rPr lang="vi-VN" sz="2200" smtClean="0">
                <a:solidFill>
                  <a:srgbClr val="000099"/>
                </a:solidFill>
                <a:latin typeface="Courier New" panose="02070309020205020404" pitchFamily="49" charset="0"/>
                <a:ea typeface="Arial"/>
                <a:cs typeface="Courier New" panose="02070309020205020404" pitchFamily="49" charset="0"/>
                <a:sym typeface="Arial"/>
              </a:rPr>
              <a:t>Collection</a:t>
            </a:r>
            <a:r>
              <a:rPr lang="en-US" sz="2200" smtClean="0">
                <a:solidFill>
                  <a:srgbClr val="000099"/>
                </a:solidFill>
                <a:latin typeface="Courier New" panose="02070309020205020404" pitchFamily="49" charset="0"/>
                <a:ea typeface="Arial"/>
                <a:cs typeface="Courier New" panose="02070309020205020404" pitchFamily="49" charset="0"/>
                <a:sym typeface="Arial"/>
              </a:rPr>
              <a:t>s</a:t>
            </a:r>
            <a:r>
              <a:rPr lang="vi-VN" sz="2200" smtClean="0">
                <a:solidFill>
                  <a:srgbClr val="000099"/>
                </a:solidFill>
                <a:latin typeface="Courier New" panose="02070309020205020404" pitchFamily="49" charset="0"/>
                <a:ea typeface="Arial"/>
                <a:cs typeface="Courier New" panose="02070309020205020404" pitchFamily="49" charset="0"/>
                <a:sym typeface="Arial"/>
              </a:rPr>
              <a:t>.sort(list, </a:t>
            </a:r>
            <a:r>
              <a:rPr lang="en-US" sz="2200" smtClean="0">
                <a:solidFill>
                  <a:srgbClr val="000099"/>
                </a:solidFill>
                <a:latin typeface="Courier New" panose="02070309020205020404" pitchFamily="49" charset="0"/>
                <a:ea typeface="Arial"/>
                <a:cs typeface="Courier New" panose="02070309020205020404" pitchFamily="49" charset="0"/>
                <a:sym typeface="Arial"/>
              </a:rPr>
              <a:t>new </a:t>
            </a:r>
            <a:r>
              <a:rPr lang="vi-VN" sz="2200" smtClean="0">
                <a:solidFill>
                  <a:srgbClr val="000099"/>
                </a:solidFill>
                <a:latin typeface="Courier New" panose="02070309020205020404" pitchFamily="49" charset="0"/>
                <a:ea typeface="Arial"/>
                <a:cs typeface="Courier New" panose="02070309020205020404" pitchFamily="49" charset="0"/>
                <a:sym typeface="Arial"/>
              </a:rPr>
              <a:t>Comparator&lt;</a:t>
            </a:r>
            <a:r>
              <a:rPr lang="en-US" sz="2200" smtClean="0">
                <a:solidFill>
                  <a:srgbClr val="000099"/>
                </a:solidFill>
                <a:latin typeface="Courier New" panose="02070309020205020404" pitchFamily="49" charset="0"/>
                <a:ea typeface="Arial"/>
                <a:cs typeface="Courier New" panose="02070309020205020404" pitchFamily="49" charset="0"/>
                <a:sym typeface="Arial"/>
              </a:rPr>
              <a:t>Students</a:t>
            </a:r>
            <a:r>
              <a:rPr lang="vi-VN" sz="2200" smtClean="0">
                <a:solidFill>
                  <a:srgbClr val="000099"/>
                </a:solidFill>
                <a:latin typeface="Courier New" panose="02070309020205020404" pitchFamily="49" charset="0"/>
                <a:ea typeface="Arial"/>
                <a:cs typeface="Courier New" panose="02070309020205020404" pitchFamily="49" charset="0"/>
                <a:sym typeface="Arial"/>
              </a:rPr>
              <a:t>&gt;(){</a:t>
            </a:r>
          </a:p>
          <a:p>
            <a:pPr marL="107950" indent="0" algn="just">
              <a:spcBef>
                <a:spcPts val="0"/>
              </a:spcBef>
              <a:spcAft>
                <a:spcPts val="0"/>
              </a:spcAft>
              <a:buClr>
                <a:srgbClr val="005398"/>
              </a:buClr>
              <a:buSzPts val="1600"/>
              <a:buNone/>
            </a:pPr>
            <a:r>
              <a:rPr lang="vi-VN" sz="2200">
                <a:solidFill>
                  <a:srgbClr val="000099"/>
                </a:solidFill>
                <a:latin typeface="Courier New" panose="02070309020205020404" pitchFamily="49" charset="0"/>
                <a:ea typeface="Arial"/>
                <a:cs typeface="Courier New" panose="02070309020205020404" pitchFamily="49" charset="0"/>
                <a:sym typeface="Arial"/>
              </a:rPr>
              <a:t>	</a:t>
            </a:r>
            <a:r>
              <a:rPr lang="vi-VN" sz="2200" smtClean="0">
                <a:solidFill>
                  <a:srgbClr val="000099"/>
                </a:solidFill>
                <a:latin typeface="Courier New" panose="02070309020205020404" pitchFamily="49" charset="0"/>
                <a:ea typeface="Arial"/>
                <a:cs typeface="Courier New" panose="02070309020205020404" pitchFamily="49" charset="0"/>
                <a:sym typeface="Arial"/>
              </a:rPr>
              <a:t>@Override</a:t>
            </a:r>
          </a:p>
          <a:p>
            <a:pPr marL="107950" indent="0" algn="just">
              <a:spcBef>
                <a:spcPts val="0"/>
              </a:spcBef>
              <a:spcAft>
                <a:spcPts val="0"/>
              </a:spcAft>
              <a:buClr>
                <a:srgbClr val="005398"/>
              </a:buClr>
              <a:buSzPts val="1600"/>
              <a:buNone/>
            </a:pPr>
            <a:r>
              <a:rPr lang="vi-VN" sz="2200" smtClean="0">
                <a:solidFill>
                  <a:srgbClr val="000099"/>
                </a:solidFill>
                <a:latin typeface="Courier New" panose="02070309020205020404" pitchFamily="49" charset="0"/>
                <a:ea typeface="Arial"/>
                <a:cs typeface="Courier New" panose="02070309020205020404" pitchFamily="49" charset="0"/>
                <a:sym typeface="Arial"/>
              </a:rPr>
              <a:t>public int compare(Emp e1, Emp e2){</a:t>
            </a:r>
          </a:p>
          <a:p>
            <a:pPr marL="107950" indent="0" algn="just">
              <a:spcBef>
                <a:spcPts val="0"/>
              </a:spcBef>
              <a:spcAft>
                <a:spcPts val="0"/>
              </a:spcAft>
              <a:buClr>
                <a:srgbClr val="005398"/>
              </a:buClr>
              <a:buSzPts val="1600"/>
              <a:buNone/>
            </a:pPr>
            <a:r>
              <a:rPr lang="vi-VN" sz="2200" smtClean="0">
                <a:solidFill>
                  <a:srgbClr val="000099"/>
                </a:solidFill>
                <a:latin typeface="Courier New" panose="02070309020205020404" pitchFamily="49" charset="0"/>
                <a:ea typeface="Arial"/>
                <a:cs typeface="Courier New" panose="02070309020205020404" pitchFamily="49" charset="0"/>
                <a:sym typeface="Arial"/>
              </a:rPr>
              <a:t>	if (e1.get</a:t>
            </a:r>
            <a:r>
              <a:rPr lang="en-US" sz="2200" smtClean="0">
                <a:solidFill>
                  <a:srgbClr val="000099"/>
                </a:solidFill>
                <a:latin typeface="Courier New" panose="02070309020205020404" pitchFamily="49" charset="0"/>
                <a:ea typeface="Arial"/>
                <a:cs typeface="Courier New" panose="02070309020205020404" pitchFamily="49" charset="0"/>
                <a:sym typeface="Arial"/>
              </a:rPr>
              <a:t>Age</a:t>
            </a:r>
            <a:r>
              <a:rPr lang="vi-VN" sz="2200" smtClean="0">
                <a:solidFill>
                  <a:srgbClr val="000099"/>
                </a:solidFill>
                <a:latin typeface="Courier New" panose="02070309020205020404" pitchFamily="49" charset="0"/>
                <a:ea typeface="Arial"/>
                <a:cs typeface="Courier New" panose="02070309020205020404" pitchFamily="49" charset="0"/>
                <a:sym typeface="Arial"/>
              </a:rPr>
              <a:t>() &gt; e2.get</a:t>
            </a:r>
            <a:r>
              <a:rPr lang="en-US" sz="2200">
                <a:solidFill>
                  <a:srgbClr val="000099"/>
                </a:solidFill>
                <a:latin typeface="Courier New" panose="02070309020205020404" pitchFamily="49" charset="0"/>
                <a:ea typeface="Arial"/>
                <a:cs typeface="Courier New" panose="02070309020205020404" pitchFamily="49" charset="0"/>
                <a:sym typeface="Arial"/>
              </a:rPr>
              <a:t>Age</a:t>
            </a:r>
            <a:r>
              <a:rPr lang="vi-VN" sz="2200" smtClean="0">
                <a:solidFill>
                  <a:srgbClr val="000099"/>
                </a:solidFill>
                <a:latin typeface="Courier New" panose="02070309020205020404" pitchFamily="49" charset="0"/>
                <a:ea typeface="Arial"/>
                <a:cs typeface="Courier New" panose="02070309020205020404" pitchFamily="49" charset="0"/>
                <a:sym typeface="Arial"/>
              </a:rPr>
              <a:t>()){</a:t>
            </a:r>
          </a:p>
          <a:p>
            <a:pPr marL="107950" indent="0" algn="just">
              <a:spcBef>
                <a:spcPts val="0"/>
              </a:spcBef>
              <a:spcAft>
                <a:spcPts val="0"/>
              </a:spcAft>
              <a:buClr>
                <a:srgbClr val="005398"/>
              </a:buClr>
              <a:buSzPts val="1600"/>
              <a:buNone/>
            </a:pPr>
            <a:r>
              <a:rPr lang="vi-VN" sz="2200">
                <a:solidFill>
                  <a:srgbClr val="000099"/>
                </a:solidFill>
                <a:latin typeface="Courier New" panose="02070309020205020404" pitchFamily="49" charset="0"/>
                <a:ea typeface="Arial"/>
                <a:cs typeface="Courier New" panose="02070309020205020404" pitchFamily="49" charset="0"/>
                <a:sym typeface="Arial"/>
              </a:rPr>
              <a:t>	</a:t>
            </a:r>
            <a:r>
              <a:rPr lang="vi-VN" sz="2200" smtClean="0">
                <a:solidFill>
                  <a:srgbClr val="000099"/>
                </a:solidFill>
                <a:latin typeface="Courier New" panose="02070309020205020404" pitchFamily="49" charset="0"/>
                <a:ea typeface="Arial"/>
                <a:cs typeface="Courier New" panose="02070309020205020404" pitchFamily="49" charset="0"/>
                <a:sym typeface="Arial"/>
              </a:rPr>
              <a:t>	return 1;</a:t>
            </a:r>
          </a:p>
          <a:p>
            <a:pPr marL="107950" indent="0" algn="just">
              <a:spcBef>
                <a:spcPts val="0"/>
              </a:spcBef>
              <a:spcAft>
                <a:spcPts val="0"/>
              </a:spcAft>
              <a:buClr>
                <a:srgbClr val="005398"/>
              </a:buClr>
              <a:buSzPts val="1600"/>
              <a:buNone/>
            </a:pPr>
            <a:r>
              <a:rPr lang="vi-VN" sz="2200">
                <a:solidFill>
                  <a:srgbClr val="000099"/>
                </a:solidFill>
                <a:latin typeface="Courier New" panose="02070309020205020404" pitchFamily="49" charset="0"/>
                <a:ea typeface="Arial"/>
                <a:cs typeface="Courier New" panose="02070309020205020404" pitchFamily="49" charset="0"/>
                <a:sym typeface="Arial"/>
              </a:rPr>
              <a:t>	</a:t>
            </a:r>
            <a:r>
              <a:rPr lang="vi-VN" sz="2200" smtClean="0">
                <a:solidFill>
                  <a:srgbClr val="000099"/>
                </a:solidFill>
                <a:latin typeface="Courier New" panose="02070309020205020404" pitchFamily="49" charset="0"/>
                <a:ea typeface="Arial"/>
                <a:cs typeface="Courier New" panose="02070309020205020404" pitchFamily="49" charset="0"/>
                <a:sym typeface="Arial"/>
              </a:rPr>
              <a:t>}</a:t>
            </a:r>
          </a:p>
          <a:p>
            <a:pPr marL="107950" indent="0" algn="just">
              <a:spcBef>
                <a:spcPts val="0"/>
              </a:spcBef>
              <a:spcAft>
                <a:spcPts val="0"/>
              </a:spcAft>
              <a:buClr>
                <a:srgbClr val="005398"/>
              </a:buClr>
              <a:buSzPts val="1600"/>
              <a:buNone/>
            </a:pPr>
            <a:r>
              <a:rPr lang="vi-VN" sz="2200">
                <a:solidFill>
                  <a:srgbClr val="000099"/>
                </a:solidFill>
                <a:latin typeface="Courier New" panose="02070309020205020404" pitchFamily="49" charset="0"/>
                <a:ea typeface="Arial"/>
                <a:cs typeface="Courier New" panose="02070309020205020404" pitchFamily="49" charset="0"/>
                <a:sym typeface="Arial"/>
              </a:rPr>
              <a:t>	</a:t>
            </a:r>
            <a:r>
              <a:rPr lang="vi-VN" sz="2200" smtClean="0">
                <a:solidFill>
                  <a:srgbClr val="000099"/>
                </a:solidFill>
                <a:latin typeface="Courier New" panose="02070309020205020404" pitchFamily="49" charset="0"/>
                <a:ea typeface="Arial"/>
                <a:cs typeface="Courier New" panose="02070309020205020404" pitchFamily="49" charset="0"/>
                <a:sym typeface="Arial"/>
              </a:rPr>
              <a:t>else </a:t>
            </a:r>
            <a:r>
              <a:rPr lang="vi-VN" sz="2200">
                <a:solidFill>
                  <a:srgbClr val="000099"/>
                </a:solidFill>
                <a:latin typeface="Courier New" panose="02070309020205020404" pitchFamily="49" charset="0"/>
                <a:ea typeface="Arial"/>
                <a:cs typeface="Courier New" panose="02070309020205020404" pitchFamily="49" charset="0"/>
                <a:sym typeface="Arial"/>
              </a:rPr>
              <a:t>if (</a:t>
            </a:r>
            <a:r>
              <a:rPr lang="vi-VN" sz="2200" smtClean="0">
                <a:solidFill>
                  <a:srgbClr val="000099"/>
                </a:solidFill>
                <a:latin typeface="Courier New" panose="02070309020205020404" pitchFamily="49" charset="0"/>
                <a:ea typeface="Arial"/>
                <a:cs typeface="Courier New" panose="02070309020205020404" pitchFamily="49" charset="0"/>
                <a:sym typeface="Arial"/>
              </a:rPr>
              <a:t>e1.get</a:t>
            </a:r>
            <a:r>
              <a:rPr lang="en-US" sz="2200">
                <a:solidFill>
                  <a:srgbClr val="000099"/>
                </a:solidFill>
                <a:latin typeface="Courier New" panose="02070309020205020404" pitchFamily="49" charset="0"/>
                <a:ea typeface="Arial"/>
                <a:cs typeface="Courier New" panose="02070309020205020404" pitchFamily="49" charset="0"/>
                <a:sym typeface="Arial"/>
              </a:rPr>
              <a:t>Age</a:t>
            </a:r>
            <a:r>
              <a:rPr lang="vi-VN" sz="2200" smtClean="0">
                <a:solidFill>
                  <a:srgbClr val="000099"/>
                </a:solidFill>
                <a:latin typeface="Courier New" panose="02070309020205020404" pitchFamily="49" charset="0"/>
                <a:ea typeface="Arial"/>
                <a:cs typeface="Courier New" panose="02070309020205020404" pitchFamily="49" charset="0"/>
                <a:sym typeface="Arial"/>
              </a:rPr>
              <a:t>() == e2.get</a:t>
            </a:r>
            <a:r>
              <a:rPr lang="en-US" sz="2200">
                <a:solidFill>
                  <a:srgbClr val="000099"/>
                </a:solidFill>
                <a:latin typeface="Courier New" panose="02070309020205020404" pitchFamily="49" charset="0"/>
                <a:ea typeface="Arial"/>
                <a:cs typeface="Courier New" panose="02070309020205020404" pitchFamily="49" charset="0"/>
                <a:sym typeface="Arial"/>
              </a:rPr>
              <a:t>Age</a:t>
            </a:r>
            <a:r>
              <a:rPr lang="vi-VN" sz="2200" smtClean="0">
                <a:solidFill>
                  <a:srgbClr val="000099"/>
                </a:solidFill>
                <a:latin typeface="Courier New" panose="02070309020205020404" pitchFamily="49" charset="0"/>
                <a:ea typeface="Arial"/>
                <a:cs typeface="Courier New" panose="02070309020205020404" pitchFamily="49" charset="0"/>
                <a:sym typeface="Arial"/>
              </a:rPr>
              <a:t>()){</a:t>
            </a:r>
            <a:endParaRPr lang="vi-VN" sz="2200">
              <a:solidFill>
                <a:srgbClr val="000099"/>
              </a:solidFill>
              <a:latin typeface="Courier New" panose="02070309020205020404" pitchFamily="49" charset="0"/>
              <a:ea typeface="Arial"/>
              <a:cs typeface="Courier New" panose="02070309020205020404" pitchFamily="49" charset="0"/>
              <a:sym typeface="Arial"/>
            </a:endParaRPr>
          </a:p>
          <a:p>
            <a:pPr marL="107950" indent="0" algn="just">
              <a:spcBef>
                <a:spcPts val="0"/>
              </a:spcBef>
              <a:spcAft>
                <a:spcPts val="0"/>
              </a:spcAft>
              <a:buClr>
                <a:srgbClr val="005398"/>
              </a:buClr>
              <a:buSzPts val="1600"/>
              <a:buNone/>
            </a:pPr>
            <a:r>
              <a:rPr lang="vi-VN" sz="2200">
                <a:solidFill>
                  <a:srgbClr val="000099"/>
                </a:solidFill>
                <a:latin typeface="Courier New" panose="02070309020205020404" pitchFamily="49" charset="0"/>
                <a:ea typeface="Arial"/>
                <a:cs typeface="Courier New" panose="02070309020205020404" pitchFamily="49" charset="0"/>
                <a:sym typeface="Arial"/>
              </a:rPr>
              <a:t>		return </a:t>
            </a:r>
            <a:r>
              <a:rPr lang="vi-VN" sz="2200" smtClean="0">
                <a:solidFill>
                  <a:srgbClr val="000099"/>
                </a:solidFill>
                <a:latin typeface="Courier New" panose="02070309020205020404" pitchFamily="49" charset="0"/>
                <a:ea typeface="Arial"/>
                <a:cs typeface="Courier New" panose="02070309020205020404" pitchFamily="49" charset="0"/>
                <a:sym typeface="Arial"/>
              </a:rPr>
              <a:t>0;</a:t>
            </a:r>
            <a:endParaRPr lang="vi-VN" sz="2200">
              <a:solidFill>
                <a:srgbClr val="000099"/>
              </a:solidFill>
              <a:latin typeface="Courier New" panose="02070309020205020404" pitchFamily="49" charset="0"/>
              <a:ea typeface="Arial"/>
              <a:cs typeface="Courier New" panose="02070309020205020404" pitchFamily="49" charset="0"/>
              <a:sym typeface="Arial"/>
            </a:endParaRPr>
          </a:p>
          <a:p>
            <a:pPr marL="107950" indent="0" algn="just">
              <a:spcBef>
                <a:spcPts val="0"/>
              </a:spcBef>
              <a:spcAft>
                <a:spcPts val="0"/>
              </a:spcAft>
              <a:buClr>
                <a:srgbClr val="005398"/>
              </a:buClr>
              <a:buSzPts val="1600"/>
              <a:buNone/>
            </a:pPr>
            <a:r>
              <a:rPr lang="vi-VN" sz="2200">
                <a:solidFill>
                  <a:srgbClr val="000099"/>
                </a:solidFill>
                <a:latin typeface="Courier New" panose="02070309020205020404" pitchFamily="49" charset="0"/>
                <a:ea typeface="Arial"/>
                <a:cs typeface="Courier New" panose="02070309020205020404" pitchFamily="49" charset="0"/>
                <a:sym typeface="Arial"/>
              </a:rPr>
              <a:t>	</a:t>
            </a:r>
            <a:r>
              <a:rPr lang="vi-VN" sz="2200" smtClean="0">
                <a:solidFill>
                  <a:srgbClr val="000099"/>
                </a:solidFill>
                <a:latin typeface="Courier New" panose="02070309020205020404" pitchFamily="49" charset="0"/>
                <a:ea typeface="Arial"/>
                <a:cs typeface="Courier New" panose="02070309020205020404" pitchFamily="49" charset="0"/>
                <a:sym typeface="Arial"/>
              </a:rPr>
              <a:t>}</a:t>
            </a:r>
          </a:p>
          <a:p>
            <a:pPr marL="107950" indent="0" algn="just">
              <a:spcBef>
                <a:spcPts val="0"/>
              </a:spcBef>
              <a:spcAft>
                <a:spcPts val="0"/>
              </a:spcAft>
              <a:buClr>
                <a:srgbClr val="005398"/>
              </a:buClr>
              <a:buSzPts val="1600"/>
              <a:buNone/>
            </a:pPr>
            <a:r>
              <a:rPr lang="vi-VN" sz="2200">
                <a:solidFill>
                  <a:srgbClr val="000099"/>
                </a:solidFill>
                <a:latin typeface="Courier New" panose="02070309020205020404" pitchFamily="49" charset="0"/>
                <a:ea typeface="Arial"/>
                <a:cs typeface="Courier New" panose="02070309020205020404" pitchFamily="49" charset="0"/>
                <a:sym typeface="Arial"/>
              </a:rPr>
              <a:t>	</a:t>
            </a:r>
            <a:r>
              <a:rPr lang="vi-VN" sz="2200" smtClean="0">
                <a:solidFill>
                  <a:srgbClr val="000099"/>
                </a:solidFill>
                <a:latin typeface="Courier New" panose="02070309020205020404" pitchFamily="49" charset="0"/>
                <a:ea typeface="Arial"/>
                <a:cs typeface="Courier New" panose="02070309020205020404" pitchFamily="49" charset="0"/>
                <a:sym typeface="Arial"/>
              </a:rPr>
              <a:t>else{ </a:t>
            </a:r>
          </a:p>
          <a:p>
            <a:pPr marL="107950" indent="0" algn="just">
              <a:spcBef>
                <a:spcPts val="0"/>
              </a:spcBef>
              <a:spcAft>
                <a:spcPts val="0"/>
              </a:spcAft>
              <a:buClr>
                <a:srgbClr val="005398"/>
              </a:buClr>
              <a:buSzPts val="1600"/>
              <a:buNone/>
            </a:pPr>
            <a:r>
              <a:rPr lang="vi-VN" sz="2200">
                <a:solidFill>
                  <a:srgbClr val="000099"/>
                </a:solidFill>
                <a:latin typeface="Courier New" panose="02070309020205020404" pitchFamily="49" charset="0"/>
                <a:ea typeface="Arial"/>
                <a:cs typeface="Courier New" panose="02070309020205020404" pitchFamily="49" charset="0"/>
                <a:sym typeface="Arial"/>
              </a:rPr>
              <a:t>	</a:t>
            </a:r>
            <a:r>
              <a:rPr lang="vi-VN" sz="2200" smtClean="0">
                <a:solidFill>
                  <a:srgbClr val="000099"/>
                </a:solidFill>
                <a:latin typeface="Courier New" panose="02070309020205020404" pitchFamily="49" charset="0"/>
                <a:ea typeface="Arial"/>
                <a:cs typeface="Courier New" panose="02070309020205020404" pitchFamily="49" charset="0"/>
                <a:sym typeface="Arial"/>
              </a:rPr>
              <a:t>	return -1;</a:t>
            </a:r>
          </a:p>
          <a:p>
            <a:pPr marL="107950" indent="0" algn="just">
              <a:spcBef>
                <a:spcPts val="0"/>
              </a:spcBef>
              <a:spcAft>
                <a:spcPts val="0"/>
              </a:spcAft>
              <a:buClr>
                <a:srgbClr val="005398"/>
              </a:buClr>
              <a:buSzPts val="1600"/>
              <a:buNone/>
            </a:pPr>
            <a:r>
              <a:rPr lang="vi-VN" sz="2200">
                <a:solidFill>
                  <a:srgbClr val="000099"/>
                </a:solidFill>
                <a:latin typeface="Courier New" panose="02070309020205020404" pitchFamily="49" charset="0"/>
                <a:ea typeface="Arial"/>
                <a:cs typeface="Courier New" panose="02070309020205020404" pitchFamily="49" charset="0"/>
                <a:sym typeface="Arial"/>
              </a:rPr>
              <a:t>	</a:t>
            </a:r>
            <a:r>
              <a:rPr lang="vi-VN" sz="2200" smtClean="0">
                <a:solidFill>
                  <a:srgbClr val="000099"/>
                </a:solidFill>
                <a:latin typeface="Courier New" panose="02070309020205020404" pitchFamily="49" charset="0"/>
                <a:ea typeface="Arial"/>
                <a:cs typeface="Courier New" panose="02070309020205020404" pitchFamily="49" charset="0"/>
                <a:sym typeface="Arial"/>
              </a:rPr>
              <a:t>}</a:t>
            </a:r>
          </a:p>
          <a:p>
            <a:pPr marL="107950" indent="0" algn="just">
              <a:spcBef>
                <a:spcPts val="0"/>
              </a:spcBef>
              <a:spcAft>
                <a:spcPts val="0"/>
              </a:spcAft>
              <a:buClr>
                <a:srgbClr val="005398"/>
              </a:buClr>
              <a:buSzPts val="1600"/>
              <a:buNone/>
            </a:pPr>
            <a:r>
              <a:rPr lang="vi-VN" sz="2200" smtClean="0">
                <a:solidFill>
                  <a:srgbClr val="000099"/>
                </a:solidFill>
                <a:latin typeface="Courier New" panose="02070309020205020404" pitchFamily="49" charset="0"/>
                <a:ea typeface="Arial"/>
                <a:cs typeface="Courier New" panose="02070309020205020404" pitchFamily="49" charset="0"/>
                <a:sym typeface="Arial"/>
              </a:rPr>
              <a:t>}</a:t>
            </a:r>
            <a:endParaRPr lang="vi-VN" sz="2200">
              <a:solidFill>
                <a:srgbClr val="000099"/>
              </a:solidFill>
              <a:latin typeface="Courier New" panose="02070309020205020404" pitchFamily="49" charset="0"/>
              <a:ea typeface="Arial"/>
              <a:cs typeface="Courier New" panose="02070309020205020404" pitchFamily="49" charset="0"/>
              <a:sym typeface="Arial"/>
            </a:endParaRPr>
          </a:p>
          <a:p>
            <a:pPr marL="107950" indent="0" algn="just">
              <a:spcBef>
                <a:spcPts val="0"/>
              </a:spcBef>
              <a:spcAft>
                <a:spcPts val="0"/>
              </a:spcAft>
              <a:buClr>
                <a:srgbClr val="005398"/>
              </a:buClr>
              <a:buSzPts val="1600"/>
              <a:buNone/>
            </a:pPr>
            <a:r>
              <a:rPr lang="vi-VN" sz="2200" smtClean="0">
                <a:solidFill>
                  <a:srgbClr val="000099"/>
                </a:solidFill>
                <a:latin typeface="Courier New" panose="02070309020205020404" pitchFamily="49" charset="0"/>
                <a:ea typeface="Arial"/>
                <a:cs typeface="Courier New" panose="02070309020205020404" pitchFamily="49" charset="0"/>
                <a:sym typeface="Arial"/>
              </a:rPr>
              <a:t>});</a:t>
            </a:r>
          </a:p>
          <a:p>
            <a:pPr marL="341312" indent="-233362" algn="just">
              <a:spcBef>
                <a:spcPts val="0"/>
              </a:spcBef>
              <a:spcAft>
                <a:spcPts val="0"/>
              </a:spcAft>
              <a:buClr>
                <a:srgbClr val="005398"/>
              </a:buClr>
              <a:buSzPts val="1600"/>
              <a:buFont typeface="Arial"/>
              <a:buChar char="–"/>
            </a:pPr>
            <a:endParaRPr lang="vi-VN" sz="2200" dirty="0">
              <a:solidFill>
                <a:srgbClr val="000099"/>
              </a:solidFill>
              <a:latin typeface="Arial"/>
              <a:ea typeface="Arial"/>
              <a:cs typeface="Arial"/>
              <a:sym typeface="Arial"/>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vi-VN" sz="2900" b="1" smtClean="0">
                <a:solidFill>
                  <a:srgbClr val="F2FDF7"/>
                </a:solidFill>
              </a:rPr>
              <a:t>Sort </a:t>
            </a:r>
            <a:r>
              <a:rPr lang="en-US" sz="2900" b="1" smtClean="0">
                <a:solidFill>
                  <a:srgbClr val="F2FDF7"/>
                </a:solidFill>
              </a:rPr>
              <a:t>Link</a:t>
            </a:r>
            <a:r>
              <a:rPr lang="vi-VN" sz="2900" b="1" smtClean="0">
                <a:solidFill>
                  <a:srgbClr val="F2FDF7"/>
                </a:solidFill>
              </a:rPr>
              <a:t>List by </a:t>
            </a:r>
            <a:r>
              <a:rPr lang="vi-VN" sz="2900" b="1" smtClean="0">
                <a:solidFill>
                  <a:srgbClr val="F2FDF7"/>
                </a:solidFill>
              </a:rPr>
              <a:t>Collection</a:t>
            </a:r>
            <a:r>
              <a:rPr lang="en-US" sz="2900" b="1" smtClean="0">
                <a:solidFill>
                  <a:srgbClr val="F2FDF7"/>
                </a:solidFill>
              </a:rPr>
              <a:t>s</a:t>
            </a:r>
            <a:r>
              <a:rPr lang="vi-VN" sz="2900" b="1" smtClean="0">
                <a:solidFill>
                  <a:srgbClr val="F2FDF7"/>
                </a:solidFill>
              </a:rPr>
              <a:t>.sort</a:t>
            </a:r>
            <a:r>
              <a:rPr lang="vi-VN" sz="2900" b="1" smtClean="0">
                <a:solidFill>
                  <a:srgbClr val="F2FDF7"/>
                </a:solidFill>
              </a:rPr>
              <a:t>()</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4029990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761999"/>
            <a:ext cx="8236249" cy="5756275"/>
          </a:xfrm>
        </p:spPr>
        <p:txBody>
          <a:bodyPr/>
          <a:lstStyle/>
          <a:p>
            <a:pPr marL="0" lvl="0" indent="0" algn="just">
              <a:lnSpc>
                <a:spcPct val="130000"/>
              </a:lnSpc>
              <a:spcBef>
                <a:spcPts val="600"/>
              </a:spcBef>
              <a:spcAft>
                <a:spcPts val="0"/>
              </a:spcAft>
              <a:buNone/>
            </a:pPr>
            <a:r>
              <a:rPr lang="en-US" sz="2400">
                <a:solidFill>
                  <a:srgbClr val="000099"/>
                </a:solidFill>
                <a:latin typeface="Arial"/>
                <a:ea typeface="Arial"/>
                <a:cs typeface="Arial"/>
                <a:sym typeface="Arial"/>
              </a:rPr>
              <a:t>Cho thông tin về học viên gồm: </a:t>
            </a:r>
            <a:r>
              <a:rPr lang="vi-VN" sz="2400">
                <a:solidFill>
                  <a:srgbClr val="000099"/>
                </a:solidFill>
                <a:latin typeface="Arial"/>
                <a:ea typeface="Arial"/>
                <a:cs typeface="Arial"/>
                <a:sym typeface="Arial"/>
              </a:rPr>
              <a:t>Mã học viên, họ</a:t>
            </a:r>
            <a:r>
              <a:rPr lang="en-US" sz="2400">
                <a:solidFill>
                  <a:srgbClr val="000099"/>
                </a:solidFill>
                <a:latin typeface="Arial"/>
                <a:ea typeface="Arial"/>
                <a:cs typeface="Arial"/>
                <a:sym typeface="Arial"/>
              </a:rPr>
              <a:t> đệm,</a:t>
            </a:r>
            <a:r>
              <a:rPr lang="vi-VN" sz="2400">
                <a:solidFill>
                  <a:srgbClr val="000099"/>
                </a:solidFill>
                <a:latin typeface="Arial"/>
                <a:ea typeface="Arial"/>
                <a:cs typeface="Arial"/>
                <a:sym typeface="Arial"/>
              </a:rPr>
              <a:t> tên, giới tính, </a:t>
            </a:r>
            <a:r>
              <a:rPr lang="en-US" sz="2400">
                <a:solidFill>
                  <a:srgbClr val="000099"/>
                </a:solidFill>
                <a:latin typeface="Arial"/>
                <a:ea typeface="Arial"/>
                <a:cs typeface="Arial"/>
                <a:sym typeface="Arial"/>
              </a:rPr>
              <a:t>ngày sinh, </a:t>
            </a:r>
            <a:r>
              <a:rPr lang="vi-VN" sz="2400">
                <a:solidFill>
                  <a:srgbClr val="000099"/>
                </a:solidFill>
                <a:latin typeface="Arial"/>
                <a:ea typeface="Arial"/>
                <a:cs typeface="Arial"/>
                <a:sym typeface="Arial"/>
              </a:rPr>
              <a:t>tên khóa học tham gia</a:t>
            </a:r>
            <a:r>
              <a:rPr lang="en-US" sz="2400">
                <a:solidFill>
                  <a:srgbClr val="000099"/>
                </a:solidFill>
                <a:latin typeface="Arial"/>
                <a:ea typeface="Arial"/>
                <a:cs typeface="Arial"/>
                <a:sym typeface="Arial"/>
              </a:rPr>
              <a:t>.</a:t>
            </a:r>
          </a:p>
          <a:p>
            <a:pPr marL="0" lvl="0" indent="0" algn="just">
              <a:lnSpc>
                <a:spcPct val="130000"/>
              </a:lnSpc>
              <a:spcBef>
                <a:spcPts val="600"/>
              </a:spcBef>
              <a:spcAft>
                <a:spcPts val="0"/>
              </a:spcAft>
              <a:buNone/>
            </a:pPr>
            <a:r>
              <a:rPr lang="en-US" sz="2400">
                <a:solidFill>
                  <a:srgbClr val="000099"/>
                </a:solidFill>
                <a:latin typeface="Arial"/>
                <a:ea typeface="Arial"/>
                <a:cs typeface="Arial"/>
                <a:sym typeface="Arial"/>
              </a:rPr>
              <a:t>Yêu cầu:</a:t>
            </a:r>
          </a:p>
          <a:p>
            <a:pPr lvl="0" algn="just">
              <a:lnSpc>
                <a:spcPct val="130000"/>
              </a:lnSpc>
              <a:spcBef>
                <a:spcPts val="600"/>
              </a:spcBef>
              <a:spcAft>
                <a:spcPts val="0"/>
              </a:spcAft>
              <a:buFontTx/>
              <a:buChar char="-"/>
            </a:pPr>
            <a:r>
              <a:rPr lang="vi-VN" sz="2400">
                <a:solidFill>
                  <a:srgbClr val="000099"/>
                </a:solidFill>
                <a:latin typeface="Arial"/>
                <a:ea typeface="Arial"/>
                <a:cs typeface="Arial"/>
                <a:sym typeface="Arial"/>
              </a:rPr>
              <a:t>Tạo danh sách học viên</a:t>
            </a:r>
            <a:r>
              <a:rPr lang="en-US" sz="2400">
                <a:solidFill>
                  <a:srgbClr val="000099"/>
                </a:solidFill>
                <a:latin typeface="Arial"/>
                <a:ea typeface="Arial"/>
                <a:cs typeface="Arial"/>
                <a:sym typeface="Arial"/>
              </a:rPr>
              <a:t> (lưu trữ bằng </a:t>
            </a:r>
            <a:r>
              <a:rPr lang="en-US" sz="2400" smtClean="0">
                <a:solidFill>
                  <a:srgbClr val="000099"/>
                </a:solidFill>
                <a:latin typeface="Arial"/>
                <a:ea typeface="Arial"/>
                <a:cs typeface="Arial"/>
                <a:sym typeface="Arial"/>
              </a:rPr>
              <a:t>LinkList</a:t>
            </a:r>
            <a:r>
              <a:rPr lang="en-US" sz="2400">
                <a:solidFill>
                  <a:srgbClr val="000099"/>
                </a:solidFill>
                <a:latin typeface="Arial"/>
                <a:ea typeface="Arial"/>
                <a:cs typeface="Arial"/>
                <a:sym typeface="Arial"/>
              </a:rPr>
              <a:t>).</a:t>
            </a:r>
          </a:p>
          <a:p>
            <a:pPr lvl="0" algn="just">
              <a:lnSpc>
                <a:spcPct val="130000"/>
              </a:lnSpc>
              <a:spcBef>
                <a:spcPts val="600"/>
              </a:spcBef>
              <a:spcAft>
                <a:spcPts val="0"/>
              </a:spcAft>
              <a:buFontTx/>
              <a:buChar char="-"/>
            </a:pPr>
            <a:r>
              <a:rPr lang="en-US" sz="2400">
                <a:solidFill>
                  <a:srgbClr val="000099"/>
                </a:solidFill>
                <a:latin typeface="Arial"/>
                <a:ea typeface="Arial"/>
                <a:cs typeface="Arial"/>
                <a:sym typeface="Arial"/>
              </a:rPr>
              <a:t>Sử dụng</a:t>
            </a:r>
            <a:r>
              <a:rPr lang="vi-VN" sz="2400">
                <a:solidFill>
                  <a:srgbClr val="000099"/>
                </a:solidFill>
                <a:latin typeface="Arial"/>
                <a:ea typeface="Arial"/>
                <a:cs typeface="Arial"/>
                <a:sym typeface="Arial"/>
              </a:rPr>
              <a:t> các phương thức của </a:t>
            </a:r>
            <a:r>
              <a:rPr lang="en-US" sz="2400">
                <a:solidFill>
                  <a:srgbClr val="000099"/>
                </a:solidFill>
                <a:latin typeface="Arial"/>
                <a:ea typeface="Arial"/>
                <a:cs typeface="Arial"/>
                <a:sym typeface="Arial"/>
              </a:rPr>
              <a:t>Link</a:t>
            </a:r>
            <a:r>
              <a:rPr lang="vi-VN" sz="2400" smtClean="0">
                <a:solidFill>
                  <a:srgbClr val="000099"/>
                </a:solidFill>
                <a:latin typeface="Arial"/>
                <a:ea typeface="Arial"/>
                <a:cs typeface="Arial"/>
                <a:sym typeface="Arial"/>
              </a:rPr>
              <a:t>List </a:t>
            </a:r>
            <a:r>
              <a:rPr lang="en-US" sz="2400">
                <a:solidFill>
                  <a:srgbClr val="000099"/>
                </a:solidFill>
                <a:latin typeface="Arial"/>
                <a:ea typeface="Arial"/>
                <a:cs typeface="Arial"/>
                <a:sym typeface="Arial"/>
              </a:rPr>
              <a:t>thực hiện các thao tác </a:t>
            </a:r>
            <a:r>
              <a:rPr lang="vi-VN" sz="2400">
                <a:solidFill>
                  <a:srgbClr val="000099"/>
                </a:solidFill>
                <a:latin typeface="Arial"/>
                <a:ea typeface="Arial"/>
                <a:cs typeface="Arial"/>
                <a:sym typeface="Arial"/>
              </a:rPr>
              <a:t>xử lý danh sách học viên</a:t>
            </a:r>
            <a:r>
              <a:rPr lang="en-US" sz="2400">
                <a:solidFill>
                  <a:srgbClr val="000099"/>
                </a:solidFill>
                <a:latin typeface="Arial"/>
                <a:ea typeface="Arial"/>
                <a:cs typeface="Arial"/>
                <a:sym typeface="Arial"/>
              </a:rPr>
              <a:t>: </a:t>
            </a:r>
            <a:r>
              <a:rPr lang="en-US" sz="2400" smtClean="0">
                <a:solidFill>
                  <a:srgbClr val="000099"/>
                </a:solidFill>
                <a:latin typeface="Arial"/>
                <a:ea typeface="Arial"/>
                <a:cs typeface="Arial"/>
                <a:sym typeface="Arial"/>
              </a:rPr>
              <a:t>thêm vào đầu, cuối, </a:t>
            </a:r>
            <a:r>
              <a:rPr lang="en-US" sz="2400">
                <a:solidFill>
                  <a:srgbClr val="000099"/>
                </a:solidFill>
                <a:latin typeface="Arial"/>
                <a:ea typeface="Arial"/>
                <a:cs typeface="Arial"/>
                <a:sym typeface="Arial"/>
              </a:rPr>
              <a:t>chèn, sửa, xóa, tìm kiếm, sắp xếp, v.v...</a:t>
            </a:r>
            <a:endParaRPr lang="vi-VN" sz="2400">
              <a:solidFill>
                <a:srgbClr val="000099"/>
              </a:solidFill>
              <a:latin typeface="Arial"/>
              <a:ea typeface="Arial"/>
              <a:cs typeface="Arial"/>
              <a:sym typeface="Arial"/>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vi-VN" sz="2900" b="1" smtClean="0">
                <a:solidFill>
                  <a:srgbClr val="F2FDF7"/>
                </a:solidFill>
              </a:rPr>
              <a:t>LinkList </a:t>
            </a:r>
            <a:r>
              <a:rPr lang="en-US" sz="2900" b="1" smtClean="0">
                <a:solidFill>
                  <a:srgbClr val="F2FDF7"/>
                </a:solidFill>
              </a:rPr>
              <a:t>– Ví dụ</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4146789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vi-VN" sz="2900" b="1" smtClean="0">
                <a:solidFill>
                  <a:srgbClr val="F2FDF7"/>
                </a:solidFill>
              </a:rPr>
              <a:t>LinkList </a:t>
            </a:r>
            <a:r>
              <a:rPr lang="en-US" sz="2900" b="1" smtClean="0">
                <a:solidFill>
                  <a:srgbClr val="F2FDF7"/>
                </a:solidFill>
              </a:rPr>
              <a:t>vs ArrayList</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pic>
        <p:nvPicPr>
          <p:cNvPr id="4" name="Picture 3"/>
          <p:cNvPicPr>
            <a:picLocks noChangeAspect="1"/>
          </p:cNvPicPr>
          <p:nvPr/>
        </p:nvPicPr>
        <p:blipFill rotWithShape="1">
          <a:blip r:embed="rId3"/>
          <a:srcRect l="54686" t="18749" r="6661" b="27084"/>
          <a:stretch/>
        </p:blipFill>
        <p:spPr>
          <a:xfrm>
            <a:off x="304823" y="838199"/>
            <a:ext cx="8388625" cy="5463289"/>
          </a:xfrm>
          <a:prstGeom prst="rect">
            <a:avLst/>
          </a:prstGeom>
        </p:spPr>
      </p:pic>
    </p:spTree>
    <p:extLst>
      <p:ext uri="{BB962C8B-B14F-4D97-AF65-F5344CB8AC3E}">
        <p14:creationId xmlns:p14="http://schemas.microsoft.com/office/powerpoint/2010/main" val="1937398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838200"/>
            <a:ext cx="8236249" cy="5486400"/>
          </a:xfrm>
        </p:spPr>
        <p:txBody>
          <a:bodyPr/>
          <a:lstStyle/>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smtClean="0">
                <a:solidFill>
                  <a:srgbClr val="000099"/>
                </a:solidFill>
                <a:latin typeface="Arial" panose="020B0604020202020204" pitchFamily="34" charset="0"/>
                <a:ea typeface="Verdana"/>
                <a:cs typeface="Arial" panose="020B0604020202020204" pitchFamily="34" charset="0"/>
                <a:sym typeface="Verdana"/>
              </a:rPr>
              <a:t>Là một triển khai của Map Interface</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smtClean="0">
                <a:solidFill>
                  <a:srgbClr val="000099"/>
                </a:solidFill>
                <a:latin typeface="Arial" panose="020B0604020202020204" pitchFamily="34" charset="0"/>
                <a:ea typeface="Verdana"/>
                <a:cs typeface="Arial" panose="020B0604020202020204" pitchFamily="34" charset="0"/>
                <a:sym typeface="Verdana"/>
              </a:rPr>
              <a:t>Lưu trữ dữ liệu dưới dạng cặp key – value</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smtClean="0">
                <a:solidFill>
                  <a:srgbClr val="000099"/>
                </a:solidFill>
                <a:latin typeface="Arial" panose="020B0604020202020204" pitchFamily="34" charset="0"/>
                <a:ea typeface="Verdana"/>
                <a:cs typeface="Arial" panose="020B0604020202020204" pitchFamily="34" charset="0"/>
                <a:sym typeface="Verdana"/>
              </a:rPr>
              <a:t>HashMap chỉ chứa các key duy nhất</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smtClean="0">
                <a:solidFill>
                  <a:srgbClr val="000099"/>
                </a:solidFill>
                <a:latin typeface="Arial" panose="020B0604020202020204" pitchFamily="34" charset="0"/>
                <a:ea typeface="Verdana"/>
                <a:cs typeface="Arial" panose="020B0604020202020204" pitchFamily="34" charset="0"/>
                <a:sym typeface="Verdana"/>
              </a:rPr>
              <a:t>Có thể có 1 key là null, và nhiều value là null</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smtClean="0">
                <a:solidFill>
                  <a:srgbClr val="000099"/>
                </a:solidFill>
                <a:latin typeface="Arial" panose="020B0604020202020204" pitchFamily="34" charset="0"/>
                <a:ea typeface="Verdana"/>
                <a:cs typeface="Arial" panose="020B0604020202020204" pitchFamily="34" charset="0"/>
                <a:sym typeface="Verdana"/>
              </a:rPr>
              <a:t>Duy trì các phần tử không theo thứ tự chèn</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smtClean="0">
                <a:solidFill>
                  <a:srgbClr val="000099"/>
                </a:solidFill>
                <a:latin typeface="Arial" panose="020B0604020202020204" pitchFamily="34" charset="0"/>
                <a:ea typeface="Verdana"/>
                <a:cs typeface="Arial" panose="020B0604020202020204" pitchFamily="34" charset="0"/>
                <a:sym typeface="Verdana"/>
              </a:rPr>
              <a:t>Khởi tạo HashMap: HashMap(&lt;K, V&gt;)</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smtClean="0">
                <a:solidFill>
                  <a:srgbClr val="000099"/>
                </a:solidFill>
                <a:latin typeface="Arial" panose="020B0604020202020204" pitchFamily="34" charset="0"/>
                <a:ea typeface="Verdana"/>
                <a:cs typeface="Arial" panose="020B0604020202020204" pitchFamily="34" charset="0"/>
                <a:sym typeface="Verdana"/>
              </a:rPr>
              <a:t>K là kiểu của key, V là kiểu của value</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b="1" smtClean="0">
                <a:solidFill>
                  <a:srgbClr val="000099"/>
                </a:solidFill>
                <a:latin typeface="Arial" panose="020B0604020202020204" pitchFamily="34" charset="0"/>
                <a:cs typeface="Arial" panose="020B0604020202020204" pitchFamily="34" charset="0"/>
              </a:rPr>
              <a:t>Ví dụ:</a:t>
            </a:r>
          </a:p>
          <a:p>
            <a:pPr marL="0" lvl="0" indent="0" algn="just">
              <a:lnSpc>
                <a:spcPct val="115000"/>
              </a:lnSpc>
              <a:spcBef>
                <a:spcPts val="600"/>
              </a:spcBef>
              <a:spcAft>
                <a:spcPts val="0"/>
              </a:spcAft>
              <a:buClr>
                <a:schemeClr val="dk2"/>
              </a:buClr>
              <a:buSzPct val="100000"/>
              <a:buNone/>
            </a:pPr>
            <a:r>
              <a:rPr lang="en-US" sz="2100" b="1" smtClean="0">
                <a:solidFill>
                  <a:srgbClr val="000099"/>
                </a:solidFill>
                <a:latin typeface="Arial" panose="020B0604020202020204" pitchFamily="34" charset="0"/>
                <a:cs typeface="Arial" panose="020B0604020202020204" pitchFamily="34" charset="0"/>
              </a:rPr>
              <a:t>	</a:t>
            </a:r>
            <a:r>
              <a:rPr lang="en-US" sz="2300" b="1" smtClean="0">
                <a:solidFill>
                  <a:srgbClr val="000099"/>
                </a:solidFill>
                <a:latin typeface="Courier New" panose="02070309020205020404" pitchFamily="49" charset="0"/>
                <a:cs typeface="Courier New" panose="02070309020205020404" pitchFamily="49" charset="0"/>
              </a:rPr>
              <a:t>HashMap&lt;Integer</a:t>
            </a:r>
            <a:r>
              <a:rPr lang="en-US" sz="2300" b="1">
                <a:solidFill>
                  <a:srgbClr val="000099"/>
                </a:solidFill>
                <a:latin typeface="Courier New" panose="02070309020205020404" pitchFamily="49" charset="0"/>
                <a:cs typeface="Courier New" panose="02070309020205020404" pitchFamily="49" charset="0"/>
              </a:rPr>
              <a:t>, String&gt; hashMap = </a:t>
            </a:r>
            <a:endParaRPr lang="en-US" sz="2300" b="1" smtClean="0">
              <a:solidFill>
                <a:srgbClr val="000099"/>
              </a:solidFill>
              <a:latin typeface="Courier New" panose="02070309020205020404" pitchFamily="49" charset="0"/>
              <a:cs typeface="Courier New" panose="02070309020205020404" pitchFamily="49" charset="0"/>
            </a:endParaRPr>
          </a:p>
          <a:p>
            <a:pPr marL="0" lvl="0" indent="0" algn="just">
              <a:lnSpc>
                <a:spcPct val="115000"/>
              </a:lnSpc>
              <a:spcBef>
                <a:spcPts val="600"/>
              </a:spcBef>
              <a:spcAft>
                <a:spcPts val="0"/>
              </a:spcAft>
              <a:buClr>
                <a:schemeClr val="dk2"/>
              </a:buClr>
              <a:buSzPct val="100000"/>
              <a:buNone/>
            </a:pPr>
            <a:r>
              <a:rPr lang="en-US" sz="2300" b="1" smtClean="0">
                <a:solidFill>
                  <a:srgbClr val="000099"/>
                </a:solidFill>
                <a:latin typeface="Courier New" panose="02070309020205020404" pitchFamily="49" charset="0"/>
                <a:cs typeface="Courier New" panose="02070309020205020404" pitchFamily="49" charset="0"/>
              </a:rPr>
              <a:t>		new </a:t>
            </a:r>
            <a:r>
              <a:rPr lang="en-US" sz="2300" b="1">
                <a:solidFill>
                  <a:srgbClr val="000099"/>
                </a:solidFill>
                <a:latin typeface="Courier New" panose="02070309020205020404" pitchFamily="49" charset="0"/>
                <a:cs typeface="Courier New" panose="02070309020205020404" pitchFamily="49" charset="0"/>
              </a:rPr>
              <a:t>HashMap&lt;Integer, String</a:t>
            </a:r>
            <a:r>
              <a:rPr lang="en-US" sz="2300" b="1" smtClean="0">
                <a:solidFill>
                  <a:srgbClr val="000099"/>
                </a:solidFill>
                <a:latin typeface="Courier New" panose="02070309020205020404" pitchFamily="49" charset="0"/>
                <a:cs typeface="Courier New" panose="02070309020205020404" pitchFamily="49" charset="0"/>
              </a:rPr>
              <a:t>&gt;();</a:t>
            </a:r>
            <a:endParaRPr lang="en-US" sz="2300" b="1" dirty="0" smtClean="0">
              <a:solidFill>
                <a:srgbClr val="000099"/>
              </a:solidFill>
              <a:latin typeface="Courier New" panose="02070309020205020404" pitchFamily="49" charset="0"/>
              <a:cs typeface="Courier New" panose="02070309020205020404" pitchFamily="49" charset="0"/>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4. HashMap</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4243909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838200"/>
            <a:ext cx="8236249" cy="5486400"/>
          </a:xfrm>
        </p:spPr>
        <p:txBody>
          <a:bodyPr/>
          <a:lstStyle/>
          <a:p>
            <a:pPr lvl="0" algn="just">
              <a:lnSpc>
                <a:spcPct val="115000"/>
              </a:lnSpc>
              <a:spcBef>
                <a:spcPts val="600"/>
              </a:spcBef>
              <a:spcAft>
                <a:spcPts val="0"/>
              </a:spcAft>
              <a:buClr>
                <a:schemeClr val="dk2"/>
              </a:buClr>
              <a:buSzPct val="100000"/>
              <a:buFont typeface="Arial" panose="020B0604020202020204" pitchFamily="34" charset="0"/>
              <a:buChar char="•"/>
            </a:pPr>
            <a:r>
              <a:rPr lang="vi-VN" sz="2100">
                <a:solidFill>
                  <a:srgbClr val="000099"/>
                </a:solidFill>
                <a:ea typeface="Verdana"/>
                <a:cs typeface="Arial" panose="020B0604020202020204" pitchFamily="34" charset="0"/>
                <a:sym typeface="Verdana"/>
              </a:rPr>
              <a:t>boolean equals(Object obj</a:t>
            </a:r>
            <a:r>
              <a:rPr lang="vi-VN" sz="2100" smtClean="0">
                <a:solidFill>
                  <a:srgbClr val="000099"/>
                </a:solidFill>
                <a:ea typeface="Verdana"/>
                <a:cs typeface="Arial" panose="020B0604020202020204" pitchFamily="34" charset="0"/>
                <a:sym typeface="Verdana"/>
              </a:rPr>
              <a:t>)</a:t>
            </a:r>
            <a:r>
              <a:rPr lang="en-US" sz="2100" smtClean="0">
                <a:solidFill>
                  <a:srgbClr val="000099"/>
                </a:solidFill>
                <a:ea typeface="Verdana"/>
                <a:cs typeface="Arial" panose="020B0604020202020204" pitchFamily="34" charset="0"/>
                <a:sym typeface="Verdana"/>
              </a:rPr>
              <a:t>: </a:t>
            </a:r>
            <a:r>
              <a:rPr lang="vi-VN" sz="2100" smtClean="0">
                <a:solidFill>
                  <a:srgbClr val="000099"/>
                </a:solidFill>
                <a:ea typeface="Verdana"/>
                <a:cs typeface="Arial" panose="020B0604020202020204" pitchFamily="34" charset="0"/>
                <a:sym typeface="Verdana"/>
              </a:rPr>
              <a:t>Trả </a:t>
            </a:r>
            <a:r>
              <a:rPr lang="vi-VN" sz="2100">
                <a:solidFill>
                  <a:srgbClr val="000099"/>
                </a:solidFill>
                <a:ea typeface="Verdana"/>
                <a:cs typeface="Arial" panose="020B0604020202020204" pitchFamily="34" charset="0"/>
                <a:sym typeface="Verdana"/>
              </a:rPr>
              <a:t>về true nếu obj </a:t>
            </a:r>
            <a:r>
              <a:rPr lang="en-US" sz="2100" smtClean="0">
                <a:solidFill>
                  <a:srgbClr val="000099"/>
                </a:solidFill>
                <a:ea typeface="Verdana"/>
                <a:cs typeface="Arial" panose="020B0604020202020204" pitchFamily="34" charset="0"/>
                <a:sym typeface="Verdana"/>
              </a:rPr>
              <a:t>có các</a:t>
            </a:r>
            <a:r>
              <a:rPr lang="vi-VN" sz="2100" smtClean="0">
                <a:solidFill>
                  <a:srgbClr val="000099"/>
                </a:solidFill>
                <a:ea typeface="Verdana"/>
                <a:cs typeface="Arial" panose="020B0604020202020204" pitchFamily="34" charset="0"/>
                <a:sym typeface="Verdana"/>
              </a:rPr>
              <a:t> </a:t>
            </a:r>
            <a:r>
              <a:rPr lang="vi-VN" sz="2100">
                <a:solidFill>
                  <a:srgbClr val="000099"/>
                </a:solidFill>
                <a:ea typeface="Verdana"/>
                <a:cs typeface="Arial" panose="020B0604020202020204" pitchFamily="34" charset="0"/>
                <a:sym typeface="Verdana"/>
              </a:rPr>
              <a:t>key và value </a:t>
            </a:r>
            <a:r>
              <a:rPr lang="vi-VN" sz="2100" smtClean="0">
                <a:solidFill>
                  <a:srgbClr val="000099"/>
                </a:solidFill>
                <a:ea typeface="Verdana"/>
                <a:cs typeface="Arial" panose="020B0604020202020204" pitchFamily="34" charset="0"/>
                <a:sym typeface="Verdana"/>
              </a:rPr>
              <a:t>bằng với</a:t>
            </a:r>
            <a:r>
              <a:rPr lang="en-US" sz="2100" smtClean="0">
                <a:solidFill>
                  <a:srgbClr val="000099"/>
                </a:solidFill>
                <a:ea typeface="Verdana"/>
                <a:cs typeface="Arial" panose="020B0604020202020204" pitchFamily="34" charset="0"/>
                <a:sym typeface="Verdana"/>
              </a:rPr>
              <a:t> các</a:t>
            </a:r>
            <a:r>
              <a:rPr lang="vi-VN" sz="2100" smtClean="0">
                <a:solidFill>
                  <a:srgbClr val="000099"/>
                </a:solidFill>
                <a:ea typeface="Verdana"/>
                <a:cs typeface="Arial" panose="020B0604020202020204" pitchFamily="34" charset="0"/>
                <a:sym typeface="Verdana"/>
              </a:rPr>
              <a:t> </a:t>
            </a:r>
            <a:r>
              <a:rPr lang="vi-VN" sz="2100">
                <a:solidFill>
                  <a:srgbClr val="000099"/>
                </a:solidFill>
                <a:ea typeface="Verdana"/>
                <a:cs typeface="Arial" panose="020B0604020202020204" pitchFamily="34" charset="0"/>
                <a:sym typeface="Verdana"/>
              </a:rPr>
              <a:t>key và value của đối tượng đang </a:t>
            </a:r>
            <a:r>
              <a:rPr lang="vi-VN" sz="2100" smtClean="0">
                <a:solidFill>
                  <a:srgbClr val="000099"/>
                </a:solidFill>
                <a:ea typeface="Verdana"/>
                <a:cs typeface="Arial" panose="020B0604020202020204" pitchFamily="34" charset="0"/>
                <a:sym typeface="Verdana"/>
              </a:rPr>
              <a:t>gọi</a:t>
            </a:r>
            <a:endParaRPr lang="en-US" sz="2100" smtClean="0">
              <a:solidFill>
                <a:srgbClr val="000099"/>
              </a:solidFill>
              <a:ea typeface="Verdana"/>
              <a:cs typeface="Arial" panose="020B0604020202020204" pitchFamily="34" charset="0"/>
              <a:sym typeface="Verdana"/>
            </a:endParaRPr>
          </a:p>
          <a:p>
            <a:pPr lvl="0" algn="just">
              <a:lnSpc>
                <a:spcPct val="115000"/>
              </a:lnSpc>
              <a:spcBef>
                <a:spcPts val="600"/>
              </a:spcBef>
              <a:spcAft>
                <a:spcPts val="0"/>
              </a:spcAft>
              <a:buClr>
                <a:schemeClr val="dk2"/>
              </a:buClr>
              <a:buSzPct val="100000"/>
              <a:buFont typeface="Arial" panose="020B0604020202020204" pitchFamily="34" charset="0"/>
              <a:buChar char="•"/>
            </a:pPr>
            <a:r>
              <a:rPr lang="vi-VN" sz="2100">
                <a:solidFill>
                  <a:srgbClr val="000099"/>
                </a:solidFill>
                <a:ea typeface="Verdana"/>
                <a:cs typeface="Arial" panose="020B0604020202020204" pitchFamily="34" charset="0"/>
                <a:sym typeface="Verdana"/>
              </a:rPr>
              <a:t>Object clone</a:t>
            </a:r>
            <a:r>
              <a:rPr lang="vi-VN" sz="2100" smtClean="0">
                <a:solidFill>
                  <a:srgbClr val="000099"/>
                </a:solidFill>
                <a:ea typeface="Verdana"/>
                <a:cs typeface="Arial" panose="020B0604020202020204" pitchFamily="34" charset="0"/>
                <a:sym typeface="Verdana"/>
              </a:rPr>
              <a:t>()</a:t>
            </a:r>
            <a:r>
              <a:rPr lang="en-US" sz="2100" smtClean="0">
                <a:solidFill>
                  <a:srgbClr val="000099"/>
                </a:solidFill>
                <a:ea typeface="Verdana"/>
                <a:cs typeface="Arial" panose="020B0604020202020204" pitchFamily="34" charset="0"/>
                <a:sym typeface="Verdana"/>
              </a:rPr>
              <a:t>: </a:t>
            </a:r>
            <a:r>
              <a:rPr lang="vi-VN" sz="2100" smtClean="0">
                <a:solidFill>
                  <a:srgbClr val="000099"/>
                </a:solidFill>
                <a:ea typeface="Verdana"/>
                <a:cs typeface="Arial" panose="020B0604020202020204" pitchFamily="34" charset="0"/>
                <a:sym typeface="Verdana"/>
              </a:rPr>
              <a:t>Trả </a:t>
            </a:r>
            <a:r>
              <a:rPr lang="vi-VN" sz="2100">
                <a:solidFill>
                  <a:srgbClr val="000099"/>
                </a:solidFill>
                <a:ea typeface="Verdana"/>
                <a:cs typeface="Arial" panose="020B0604020202020204" pitchFamily="34" charset="0"/>
                <a:sym typeface="Verdana"/>
              </a:rPr>
              <a:t>về một </a:t>
            </a:r>
            <a:r>
              <a:rPr lang="en-US" sz="2100" smtClean="0">
                <a:solidFill>
                  <a:srgbClr val="000099"/>
                </a:solidFill>
                <a:latin typeface="Arial" panose="020B0604020202020204" pitchFamily="34" charset="0"/>
                <a:ea typeface="Verdana"/>
                <a:cs typeface="Arial" panose="020B0604020202020204" pitchFamily="34" charset="0"/>
                <a:sym typeface="Verdana"/>
              </a:rPr>
              <a:t>đối tượng là nhân bản </a:t>
            </a:r>
            <a:r>
              <a:rPr lang="vi-VN" sz="2100" smtClean="0">
                <a:solidFill>
                  <a:srgbClr val="000099"/>
                </a:solidFill>
                <a:ea typeface="Verdana"/>
                <a:cs typeface="Arial" panose="020B0604020202020204" pitchFamily="34" charset="0"/>
                <a:sym typeface="Verdana"/>
              </a:rPr>
              <a:t>của HashMap</a:t>
            </a:r>
            <a:endParaRPr lang="en-US" sz="2100">
              <a:solidFill>
                <a:srgbClr val="000099"/>
              </a:solidFill>
              <a:ea typeface="Verdana"/>
              <a:cs typeface="Arial" panose="020B0604020202020204" pitchFamily="34" charset="0"/>
              <a:sym typeface="Verdana"/>
            </a:endParaRP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a:solidFill>
                  <a:srgbClr val="000099"/>
                </a:solidFill>
                <a:latin typeface="Arial" panose="020B0604020202020204" pitchFamily="34" charset="0"/>
                <a:ea typeface="Verdana"/>
                <a:cs typeface="Arial" panose="020B0604020202020204" pitchFamily="34" charset="0"/>
                <a:sym typeface="Verdana"/>
              </a:rPr>
              <a:t>boolean containsKey(Object key</a:t>
            </a:r>
            <a:r>
              <a:rPr lang="en-US" sz="2100" smtClean="0">
                <a:solidFill>
                  <a:srgbClr val="000099"/>
                </a:solidFill>
                <a:latin typeface="Arial" panose="020B0604020202020204" pitchFamily="34" charset="0"/>
                <a:ea typeface="Verdana"/>
                <a:cs typeface="Arial" panose="020B0604020202020204" pitchFamily="34" charset="0"/>
                <a:sym typeface="Verdana"/>
              </a:rPr>
              <a:t>): Trả </a:t>
            </a:r>
            <a:r>
              <a:rPr lang="en-US" sz="2100">
                <a:solidFill>
                  <a:srgbClr val="000099"/>
                </a:solidFill>
                <a:latin typeface="Arial" panose="020B0604020202020204" pitchFamily="34" charset="0"/>
                <a:ea typeface="Verdana"/>
                <a:cs typeface="Arial" panose="020B0604020202020204" pitchFamily="34" charset="0"/>
                <a:sym typeface="Verdana"/>
              </a:rPr>
              <a:t>về true nếu </a:t>
            </a:r>
            <a:r>
              <a:rPr lang="en-US" sz="2100" smtClean="0">
                <a:solidFill>
                  <a:srgbClr val="000099"/>
                </a:solidFill>
                <a:latin typeface="Arial" panose="020B0604020202020204" pitchFamily="34" charset="0"/>
                <a:ea typeface="Verdana"/>
                <a:cs typeface="Arial" panose="020B0604020202020204" pitchFamily="34" charset="0"/>
                <a:sym typeface="Verdana"/>
              </a:rPr>
              <a:t>HashMap chứa element có key bằng </a:t>
            </a:r>
            <a:r>
              <a:rPr lang="en-US" sz="2100">
                <a:solidFill>
                  <a:srgbClr val="000099"/>
                </a:solidFill>
                <a:latin typeface="Arial" panose="020B0604020202020204" pitchFamily="34" charset="0"/>
                <a:ea typeface="Verdana"/>
                <a:cs typeface="Arial" panose="020B0604020202020204" pitchFamily="34" charset="0"/>
                <a:sym typeface="Verdana"/>
              </a:rPr>
              <a:t>với key đã cho</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a:solidFill>
                  <a:srgbClr val="000099"/>
                </a:solidFill>
                <a:latin typeface="Arial" panose="020B0604020202020204" pitchFamily="34" charset="0"/>
                <a:ea typeface="Verdana"/>
                <a:cs typeface="Arial" panose="020B0604020202020204" pitchFamily="34" charset="0"/>
                <a:sym typeface="Verdana"/>
              </a:rPr>
              <a:t>Object put(Object key, Object value): chèn một </a:t>
            </a:r>
            <a:r>
              <a:rPr lang="en-US" sz="2100" smtClean="0">
                <a:solidFill>
                  <a:srgbClr val="000099"/>
                </a:solidFill>
                <a:latin typeface="Arial" panose="020B0604020202020204" pitchFamily="34" charset="0"/>
                <a:ea typeface="Verdana"/>
                <a:cs typeface="Arial" panose="020B0604020202020204" pitchFamily="34" charset="0"/>
                <a:sym typeface="Verdana"/>
              </a:rPr>
              <a:t>element vào map </a:t>
            </a:r>
            <a:r>
              <a:rPr lang="en-US" sz="2100">
                <a:solidFill>
                  <a:srgbClr val="000099"/>
                </a:solidFill>
                <a:latin typeface="Arial" panose="020B0604020202020204" pitchFamily="34" charset="0"/>
                <a:ea typeface="Verdana"/>
                <a:cs typeface="Arial" panose="020B0604020202020204" pitchFamily="34" charset="0"/>
                <a:sym typeface="Verdana"/>
              </a:rPr>
              <a:t>hiện </a:t>
            </a:r>
            <a:r>
              <a:rPr lang="en-US" sz="2100" smtClean="0">
                <a:solidFill>
                  <a:srgbClr val="000099"/>
                </a:solidFill>
                <a:latin typeface="Arial" panose="020B0604020202020204" pitchFamily="34" charset="0"/>
                <a:ea typeface="Verdana"/>
                <a:cs typeface="Arial" panose="020B0604020202020204" pitchFamily="34" charset="0"/>
                <a:sym typeface="Verdana"/>
              </a:rPr>
              <a:t>tại.</a:t>
            </a:r>
            <a:endParaRPr lang="en-US" sz="2100">
              <a:solidFill>
                <a:srgbClr val="000099"/>
              </a:solidFill>
              <a:latin typeface="Arial" panose="020B0604020202020204" pitchFamily="34" charset="0"/>
              <a:ea typeface="Verdana"/>
              <a:cs typeface="Arial" panose="020B0604020202020204" pitchFamily="34" charset="0"/>
              <a:sym typeface="Verdana"/>
            </a:endParaRP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a:solidFill>
                  <a:srgbClr val="000099"/>
                </a:solidFill>
                <a:latin typeface="Arial" panose="020B0604020202020204" pitchFamily="34" charset="0"/>
                <a:ea typeface="Verdana"/>
                <a:cs typeface="Arial" panose="020B0604020202020204" pitchFamily="34" charset="0"/>
                <a:sym typeface="Verdana"/>
              </a:rPr>
              <a:t>Object get(Object key</a:t>
            </a:r>
            <a:r>
              <a:rPr lang="en-US" sz="2100" smtClean="0">
                <a:solidFill>
                  <a:srgbClr val="000099"/>
                </a:solidFill>
                <a:latin typeface="Arial" panose="020B0604020202020204" pitchFamily="34" charset="0"/>
                <a:ea typeface="Verdana"/>
                <a:cs typeface="Arial" panose="020B0604020202020204" pitchFamily="34" charset="0"/>
                <a:sym typeface="Verdana"/>
              </a:rPr>
              <a:t>):</a:t>
            </a:r>
            <a:r>
              <a:rPr lang="en-US" sz="2100" smtClean="0">
                <a:solidFill>
                  <a:srgbClr val="000099"/>
                </a:solidFill>
                <a:ea typeface="Verdana"/>
                <a:cs typeface="Arial" panose="020B0604020202020204" pitchFamily="34" charset="0"/>
                <a:sym typeface="Verdana"/>
              </a:rPr>
              <a:t> </a:t>
            </a:r>
            <a:r>
              <a:rPr lang="vi-VN" sz="2100">
                <a:solidFill>
                  <a:srgbClr val="000099"/>
                </a:solidFill>
                <a:ea typeface="Verdana"/>
                <a:cs typeface="Arial" panose="020B0604020202020204" pitchFamily="34" charset="0"/>
                <a:sym typeface="Verdana"/>
              </a:rPr>
              <a:t>trả </a:t>
            </a:r>
            <a:r>
              <a:rPr lang="en-US" sz="2100" smtClean="0">
                <a:solidFill>
                  <a:srgbClr val="000099"/>
                </a:solidFill>
                <a:ea typeface="Verdana"/>
                <a:cs typeface="Arial" panose="020B0604020202020204" pitchFamily="34" charset="0"/>
                <a:sym typeface="Verdana"/>
              </a:rPr>
              <a:t>về </a:t>
            </a:r>
            <a:r>
              <a:rPr lang="en-US" sz="2100" smtClean="0">
                <a:solidFill>
                  <a:srgbClr val="000099"/>
                </a:solidFill>
                <a:latin typeface="Arial" panose="020B0604020202020204" pitchFamily="34" charset="0"/>
                <a:ea typeface="Verdana"/>
                <a:cs typeface="Arial" panose="020B0604020202020204" pitchFamily="34" charset="0"/>
                <a:sym typeface="Verdana"/>
              </a:rPr>
              <a:t>value </a:t>
            </a:r>
            <a:r>
              <a:rPr lang="vi-VN" sz="2100" smtClean="0">
                <a:solidFill>
                  <a:srgbClr val="000099"/>
                </a:solidFill>
                <a:latin typeface="Arial" panose="020B0604020202020204" pitchFamily="34" charset="0"/>
                <a:ea typeface="Verdana"/>
                <a:cs typeface="Arial" panose="020B0604020202020204" pitchFamily="34" charset="0"/>
                <a:sym typeface="Verdana"/>
              </a:rPr>
              <a:t> </a:t>
            </a:r>
            <a:r>
              <a:rPr lang="en-US" sz="2100" smtClean="0">
                <a:solidFill>
                  <a:srgbClr val="000099"/>
                </a:solidFill>
                <a:latin typeface="Arial" panose="020B0604020202020204" pitchFamily="34" charset="0"/>
                <a:ea typeface="Verdana"/>
                <a:cs typeface="Arial" panose="020B0604020202020204" pitchFamily="34" charset="0"/>
                <a:sym typeface="Verdana"/>
              </a:rPr>
              <a:t>ứng với key </a:t>
            </a:r>
            <a:r>
              <a:rPr lang="vi-VN" sz="2100" smtClean="0">
                <a:solidFill>
                  <a:srgbClr val="000099"/>
                </a:solidFill>
                <a:ea typeface="Verdana"/>
                <a:cs typeface="Arial" panose="020B0604020202020204" pitchFamily="34" charset="0"/>
                <a:sym typeface="Verdana"/>
              </a:rPr>
              <a:t>được </a:t>
            </a:r>
            <a:r>
              <a:rPr lang="vi-VN" sz="2100">
                <a:solidFill>
                  <a:srgbClr val="000099"/>
                </a:solidFill>
                <a:ea typeface="Verdana"/>
                <a:cs typeface="Arial" panose="020B0604020202020204" pitchFamily="34" charset="0"/>
                <a:sym typeface="Verdana"/>
              </a:rPr>
              <a:t>chỉ định</a:t>
            </a:r>
            <a:endParaRPr lang="en-US" sz="2100">
              <a:solidFill>
                <a:srgbClr val="000099"/>
              </a:solidFill>
              <a:ea typeface="Verdana"/>
              <a:cs typeface="Arial" panose="020B0604020202020204" pitchFamily="34" charset="0"/>
              <a:sym typeface="Verdana"/>
            </a:endParaRP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a:solidFill>
                  <a:srgbClr val="000099"/>
                </a:solidFill>
                <a:latin typeface="Arial" panose="020B0604020202020204" pitchFamily="34" charset="0"/>
                <a:cs typeface="Arial" panose="020B0604020202020204" pitchFamily="34" charset="0"/>
              </a:rPr>
              <a:t>Object remove(Object key</a:t>
            </a:r>
            <a:r>
              <a:rPr lang="en-US" sz="2100" smtClean="0">
                <a:solidFill>
                  <a:srgbClr val="000099"/>
                </a:solidFill>
                <a:latin typeface="Arial" panose="020B0604020202020204" pitchFamily="34" charset="0"/>
                <a:cs typeface="Arial" panose="020B0604020202020204" pitchFamily="34" charset="0"/>
              </a:rPr>
              <a:t>):</a:t>
            </a:r>
            <a:r>
              <a:rPr lang="en-US" sz="2100" smtClean="0">
                <a:solidFill>
                  <a:srgbClr val="000099"/>
                </a:solidFill>
                <a:cs typeface="Arial" panose="020B0604020202020204" pitchFamily="34" charset="0"/>
              </a:rPr>
              <a:t> </a:t>
            </a:r>
            <a:r>
              <a:rPr lang="vi-VN" sz="2100">
                <a:solidFill>
                  <a:srgbClr val="000099"/>
                </a:solidFill>
                <a:cs typeface="Arial" panose="020B0604020202020204" pitchFamily="34" charset="0"/>
              </a:rPr>
              <a:t>xóa </a:t>
            </a:r>
            <a:r>
              <a:rPr lang="en-US" sz="2100" smtClean="0">
                <a:solidFill>
                  <a:srgbClr val="000099"/>
                </a:solidFill>
                <a:latin typeface="Arial" panose="020B0604020202020204" pitchFamily="34" charset="0"/>
                <a:cs typeface="Arial" panose="020B0604020202020204" pitchFamily="34" charset="0"/>
              </a:rPr>
              <a:t>element có</a:t>
            </a:r>
            <a:r>
              <a:rPr lang="vi-VN" sz="2100" smtClean="0">
                <a:solidFill>
                  <a:srgbClr val="000099"/>
                </a:solidFill>
                <a:latin typeface="Arial" panose="020B0604020202020204" pitchFamily="34" charset="0"/>
                <a:cs typeface="Arial" panose="020B0604020202020204" pitchFamily="34" charset="0"/>
              </a:rPr>
              <a:t> </a:t>
            </a:r>
            <a:r>
              <a:rPr lang="vi-VN" sz="2100">
                <a:solidFill>
                  <a:srgbClr val="000099"/>
                </a:solidFill>
                <a:cs typeface="Arial" panose="020B0604020202020204" pitchFamily="34" charset="0"/>
              </a:rPr>
              <a:t>key được chỉ </a:t>
            </a:r>
            <a:r>
              <a:rPr lang="vi-VN" sz="2100" smtClean="0">
                <a:solidFill>
                  <a:srgbClr val="000099"/>
                </a:solidFill>
                <a:cs typeface="Arial" panose="020B0604020202020204" pitchFamily="34" charset="0"/>
              </a:rPr>
              <a:t>định</a:t>
            </a:r>
            <a:endParaRPr lang="en-US" sz="2100" smtClean="0">
              <a:solidFill>
                <a:srgbClr val="000099"/>
              </a:solidFill>
              <a:cs typeface="Arial" panose="020B0604020202020204" pitchFamily="34" charset="0"/>
            </a:endParaRP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a:solidFill>
                  <a:srgbClr val="000099"/>
                </a:solidFill>
                <a:latin typeface="Arial" panose="020B0604020202020204" pitchFamily="34" charset="0"/>
                <a:cs typeface="Arial" panose="020B0604020202020204" pitchFamily="34" charset="0"/>
              </a:rPr>
              <a:t>void clear</a:t>
            </a:r>
            <a:r>
              <a:rPr lang="en-US" sz="2100" smtClean="0">
                <a:solidFill>
                  <a:srgbClr val="000099"/>
                </a:solidFill>
                <a:latin typeface="Arial" panose="020B0604020202020204" pitchFamily="34" charset="0"/>
                <a:cs typeface="Arial" panose="020B0604020202020204" pitchFamily="34" charset="0"/>
              </a:rPr>
              <a:t>(): Xóa </a:t>
            </a:r>
            <a:r>
              <a:rPr lang="en-US" sz="2100">
                <a:solidFill>
                  <a:srgbClr val="000099"/>
                </a:solidFill>
                <a:latin typeface="Arial" panose="020B0604020202020204" pitchFamily="34" charset="0"/>
                <a:cs typeface="Arial" panose="020B0604020202020204" pitchFamily="34" charset="0"/>
              </a:rPr>
              <a:t>bỏ tất cả </a:t>
            </a:r>
            <a:r>
              <a:rPr lang="en-US" sz="2100" smtClean="0">
                <a:solidFill>
                  <a:srgbClr val="000099"/>
                </a:solidFill>
                <a:latin typeface="Arial" panose="020B0604020202020204" pitchFamily="34" charset="0"/>
                <a:cs typeface="Arial" panose="020B0604020202020204" pitchFamily="34" charset="0"/>
              </a:rPr>
              <a:t>elements</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a:solidFill>
                  <a:srgbClr val="000099"/>
                </a:solidFill>
                <a:latin typeface="Arial" panose="020B0604020202020204" pitchFamily="34" charset="0"/>
                <a:cs typeface="Arial" panose="020B0604020202020204" pitchFamily="34" charset="0"/>
              </a:rPr>
              <a:t>boolean containsValue(Object value</a:t>
            </a:r>
            <a:r>
              <a:rPr lang="en-US" sz="2100" smtClean="0">
                <a:solidFill>
                  <a:srgbClr val="000099"/>
                </a:solidFill>
                <a:latin typeface="Arial" panose="020B0604020202020204" pitchFamily="34" charset="0"/>
                <a:cs typeface="Arial" panose="020B0604020202020204" pitchFamily="34" charset="0"/>
              </a:rPr>
              <a:t>): Trả </a:t>
            </a:r>
            <a:r>
              <a:rPr lang="en-US" sz="2100">
                <a:solidFill>
                  <a:srgbClr val="000099"/>
                </a:solidFill>
                <a:latin typeface="Arial" panose="020B0604020202020204" pitchFamily="34" charset="0"/>
                <a:cs typeface="Arial" panose="020B0604020202020204" pitchFamily="34" charset="0"/>
              </a:rPr>
              <a:t>về true nếu </a:t>
            </a:r>
            <a:r>
              <a:rPr lang="vi-VN" sz="2100">
                <a:solidFill>
                  <a:srgbClr val="000099"/>
                </a:solidFill>
                <a:ea typeface="Verdana"/>
                <a:cs typeface="Arial" panose="020B0604020202020204" pitchFamily="34" charset="0"/>
                <a:sym typeface="Verdana"/>
              </a:rPr>
              <a:t>HashMap</a:t>
            </a:r>
            <a:r>
              <a:rPr lang="en-US" sz="2100" smtClean="0">
                <a:solidFill>
                  <a:srgbClr val="000099"/>
                </a:solidFill>
                <a:cs typeface="Arial" panose="020B0604020202020204" pitchFamily="34" charset="0"/>
              </a:rPr>
              <a:t> </a:t>
            </a:r>
            <a:r>
              <a:rPr lang="en-US" sz="2100" smtClean="0">
                <a:solidFill>
                  <a:srgbClr val="000099"/>
                </a:solidFill>
                <a:latin typeface="Arial" panose="020B0604020202020204" pitchFamily="34" charset="0"/>
                <a:cs typeface="Arial" panose="020B0604020202020204" pitchFamily="34" charset="0"/>
              </a:rPr>
              <a:t>chứa element có value bằng với </a:t>
            </a:r>
            <a:r>
              <a:rPr lang="en-US" sz="2100">
                <a:solidFill>
                  <a:srgbClr val="000099"/>
                </a:solidFill>
                <a:latin typeface="Arial" panose="020B0604020202020204" pitchFamily="34" charset="0"/>
                <a:cs typeface="Arial" panose="020B0604020202020204" pitchFamily="34" charset="0"/>
              </a:rPr>
              <a:t>value đã </a:t>
            </a:r>
            <a:r>
              <a:rPr lang="en-US" sz="2100" smtClean="0">
                <a:solidFill>
                  <a:srgbClr val="000099"/>
                </a:solidFill>
                <a:latin typeface="Arial" panose="020B0604020202020204" pitchFamily="34" charset="0"/>
                <a:cs typeface="Arial" panose="020B0604020202020204" pitchFamily="34" charset="0"/>
              </a:rPr>
              <a:t>cho</a:t>
            </a:r>
            <a:r>
              <a:rPr lang="en-US" sz="2100" smtClean="0">
                <a:solidFill>
                  <a:srgbClr val="000099"/>
                </a:solidFill>
                <a:cs typeface="Arial" panose="020B0604020202020204" pitchFamily="34" charset="0"/>
              </a:rPr>
              <a:t>.</a:t>
            </a:r>
            <a:endParaRPr lang="en-US" sz="2100">
              <a:solidFill>
                <a:srgbClr val="000099"/>
              </a:solidFill>
              <a:cs typeface="Arial" panose="020B0604020202020204" pitchFamily="34" charset="0"/>
            </a:endParaRPr>
          </a:p>
          <a:p>
            <a:pPr marL="0" lvl="0" indent="0" algn="just">
              <a:lnSpc>
                <a:spcPct val="115000"/>
              </a:lnSpc>
              <a:spcBef>
                <a:spcPts val="600"/>
              </a:spcBef>
              <a:spcAft>
                <a:spcPts val="0"/>
              </a:spcAft>
              <a:buClr>
                <a:schemeClr val="dk2"/>
              </a:buClr>
              <a:buSzPct val="100000"/>
              <a:buNone/>
            </a:pPr>
            <a:r>
              <a:rPr lang="en-US" sz="2100" smtClean="0">
                <a:solidFill>
                  <a:srgbClr val="000099"/>
                </a:solidFill>
                <a:cs typeface="Arial" panose="020B0604020202020204" pitchFamily="34" charset="0"/>
              </a:rPr>
              <a:t>	</a:t>
            </a:r>
            <a:endParaRPr lang="en-US" sz="2100" dirty="0" smtClean="0">
              <a:solidFill>
                <a:srgbClr val="000099"/>
              </a:solidFill>
              <a:cs typeface="Courier New" panose="02070309020205020404" pitchFamily="49" charset="0"/>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HashMap – Một số phương thức</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381282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838200"/>
            <a:ext cx="8236249" cy="5486400"/>
          </a:xfrm>
        </p:spPr>
        <p:txBody>
          <a:bodyPr/>
          <a:lstStyle/>
          <a:p>
            <a:pPr lvl="0" algn="just">
              <a:lnSpc>
                <a:spcPct val="115000"/>
              </a:lnSpc>
              <a:spcBef>
                <a:spcPts val="600"/>
              </a:spcBef>
              <a:spcAft>
                <a:spcPts val="0"/>
              </a:spcAft>
              <a:buClr>
                <a:schemeClr val="dk2"/>
              </a:buClr>
              <a:buSzPct val="100000"/>
              <a:buFont typeface="Arial" panose="020B0604020202020204" pitchFamily="34" charset="0"/>
              <a:buChar char="•"/>
            </a:pPr>
            <a:r>
              <a:rPr lang="vi-VN" sz="2100">
                <a:solidFill>
                  <a:srgbClr val="000099"/>
                </a:solidFill>
                <a:ea typeface="Verdana"/>
                <a:cs typeface="Arial" panose="020B0604020202020204" pitchFamily="34" charset="0"/>
                <a:sym typeface="Verdana"/>
              </a:rPr>
              <a:t>Set entrySet</a:t>
            </a:r>
            <a:r>
              <a:rPr lang="vi-VN" sz="2100" smtClean="0">
                <a:solidFill>
                  <a:srgbClr val="000099"/>
                </a:solidFill>
                <a:ea typeface="Verdana"/>
                <a:cs typeface="Arial" panose="020B0604020202020204" pitchFamily="34" charset="0"/>
                <a:sym typeface="Verdana"/>
              </a:rPr>
              <a:t>()</a:t>
            </a:r>
            <a:r>
              <a:rPr lang="en-US" sz="2100" smtClean="0">
                <a:solidFill>
                  <a:srgbClr val="000099"/>
                </a:solidFill>
                <a:ea typeface="Verdana"/>
                <a:cs typeface="Arial" panose="020B0604020202020204" pitchFamily="34" charset="0"/>
                <a:sym typeface="Verdana"/>
              </a:rPr>
              <a:t>: </a:t>
            </a:r>
            <a:r>
              <a:rPr lang="vi-VN" sz="2100" smtClean="0">
                <a:solidFill>
                  <a:srgbClr val="000099"/>
                </a:solidFill>
                <a:ea typeface="Verdana"/>
                <a:cs typeface="Arial" panose="020B0604020202020204" pitchFamily="34" charset="0"/>
                <a:sym typeface="Verdana"/>
              </a:rPr>
              <a:t>Trả </a:t>
            </a:r>
            <a:r>
              <a:rPr lang="vi-VN" sz="2100">
                <a:solidFill>
                  <a:srgbClr val="000099"/>
                </a:solidFill>
                <a:ea typeface="Verdana"/>
                <a:cs typeface="Arial" panose="020B0604020202020204" pitchFamily="34" charset="0"/>
                <a:sym typeface="Verdana"/>
              </a:rPr>
              <a:t>về một tập hợp các </a:t>
            </a:r>
            <a:r>
              <a:rPr lang="en-US" sz="2100" smtClean="0">
                <a:solidFill>
                  <a:srgbClr val="000099"/>
                </a:solidFill>
                <a:latin typeface="Arial" panose="020B0604020202020204" pitchFamily="34" charset="0"/>
                <a:ea typeface="Verdana"/>
                <a:cs typeface="Arial" panose="020B0604020202020204" pitchFamily="34" charset="0"/>
                <a:sym typeface="Verdana"/>
              </a:rPr>
              <a:t>element</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a:solidFill>
                  <a:srgbClr val="000099"/>
                </a:solidFill>
                <a:latin typeface="Arial" panose="020B0604020202020204" pitchFamily="34" charset="0"/>
                <a:ea typeface="Verdana"/>
                <a:cs typeface="Arial" panose="020B0604020202020204" pitchFamily="34" charset="0"/>
                <a:sym typeface="Verdana"/>
              </a:rPr>
              <a:t>Set keySet</a:t>
            </a:r>
            <a:r>
              <a:rPr lang="en-US" sz="2100" smtClean="0">
                <a:solidFill>
                  <a:srgbClr val="000099"/>
                </a:solidFill>
                <a:latin typeface="Arial" panose="020B0604020202020204" pitchFamily="34" charset="0"/>
                <a:ea typeface="Verdana"/>
                <a:cs typeface="Arial" panose="020B0604020202020204" pitchFamily="34" charset="0"/>
                <a:sym typeface="Verdana"/>
              </a:rPr>
              <a:t>(): T</a:t>
            </a:r>
            <a:r>
              <a:rPr lang="vi-VN" sz="2100" smtClean="0">
                <a:solidFill>
                  <a:srgbClr val="000099"/>
                </a:solidFill>
                <a:ea typeface="Verdana"/>
                <a:cs typeface="Arial" panose="020B0604020202020204" pitchFamily="34" charset="0"/>
                <a:sym typeface="Verdana"/>
              </a:rPr>
              <a:t>rả </a:t>
            </a:r>
            <a:r>
              <a:rPr lang="en-US" sz="2100" smtClean="0">
                <a:solidFill>
                  <a:srgbClr val="000099"/>
                </a:solidFill>
                <a:latin typeface="Arial" panose="020B0604020202020204" pitchFamily="34" charset="0"/>
                <a:ea typeface="Verdana"/>
                <a:cs typeface="Arial" panose="020B0604020202020204" pitchFamily="34" charset="0"/>
                <a:sym typeface="Verdana"/>
              </a:rPr>
              <a:t>về</a:t>
            </a:r>
            <a:r>
              <a:rPr lang="en-US" sz="2100" smtClean="0">
                <a:solidFill>
                  <a:srgbClr val="000099"/>
                </a:solidFill>
                <a:ea typeface="Verdana"/>
                <a:cs typeface="Arial" panose="020B0604020202020204" pitchFamily="34" charset="0"/>
                <a:sym typeface="Verdana"/>
              </a:rPr>
              <a:t> </a:t>
            </a:r>
            <a:r>
              <a:rPr lang="vi-VN" sz="2100" smtClean="0">
                <a:solidFill>
                  <a:srgbClr val="000099"/>
                </a:solidFill>
                <a:ea typeface="Verdana"/>
                <a:cs typeface="Arial" panose="020B0604020202020204" pitchFamily="34" charset="0"/>
                <a:sym typeface="Verdana"/>
              </a:rPr>
              <a:t>đối </a:t>
            </a:r>
            <a:r>
              <a:rPr lang="vi-VN" sz="2100">
                <a:solidFill>
                  <a:srgbClr val="000099"/>
                </a:solidFill>
                <a:ea typeface="Verdana"/>
                <a:cs typeface="Arial" panose="020B0604020202020204" pitchFamily="34" charset="0"/>
                <a:sym typeface="Verdana"/>
              </a:rPr>
              <a:t>tượng Set có chứa tất cả các keys</a:t>
            </a:r>
            <a:endParaRPr lang="en-US" sz="2100">
              <a:solidFill>
                <a:srgbClr val="000099"/>
              </a:solidFill>
              <a:latin typeface="Arial" panose="020B0604020202020204" pitchFamily="34" charset="0"/>
              <a:ea typeface="Verdana"/>
              <a:cs typeface="Arial" panose="020B0604020202020204" pitchFamily="34" charset="0"/>
              <a:sym typeface="Verdana"/>
            </a:endParaRPr>
          </a:p>
          <a:p>
            <a:pPr lvl="0" algn="just">
              <a:lnSpc>
                <a:spcPct val="115000"/>
              </a:lnSpc>
              <a:spcBef>
                <a:spcPts val="600"/>
              </a:spcBef>
              <a:spcAft>
                <a:spcPts val="0"/>
              </a:spcAft>
              <a:buClr>
                <a:schemeClr val="dk2"/>
              </a:buClr>
              <a:buSzPct val="100000"/>
              <a:buFont typeface="Arial" panose="020B0604020202020204" pitchFamily="34" charset="0"/>
              <a:buChar char="•"/>
            </a:pPr>
            <a:r>
              <a:rPr lang="vi-VN" sz="2100">
                <a:solidFill>
                  <a:srgbClr val="000099"/>
                </a:solidFill>
                <a:ea typeface="Verdana"/>
                <a:cs typeface="Arial" panose="020B0604020202020204" pitchFamily="34" charset="0"/>
                <a:sym typeface="Verdana"/>
              </a:rPr>
              <a:t>boolean isEmpty</a:t>
            </a:r>
            <a:r>
              <a:rPr lang="vi-VN" sz="2100" smtClean="0">
                <a:solidFill>
                  <a:srgbClr val="000099"/>
                </a:solidFill>
                <a:ea typeface="Verdana"/>
                <a:cs typeface="Arial" panose="020B0604020202020204" pitchFamily="34" charset="0"/>
                <a:sym typeface="Verdana"/>
              </a:rPr>
              <a:t>()</a:t>
            </a:r>
            <a:r>
              <a:rPr lang="en-US" sz="2100" smtClean="0">
                <a:solidFill>
                  <a:srgbClr val="000099"/>
                </a:solidFill>
                <a:ea typeface="Verdana"/>
                <a:cs typeface="Arial" panose="020B0604020202020204" pitchFamily="34" charset="0"/>
                <a:sym typeface="Verdana"/>
              </a:rPr>
              <a:t>: </a:t>
            </a:r>
            <a:r>
              <a:rPr lang="vi-VN" sz="2100" smtClean="0">
                <a:solidFill>
                  <a:srgbClr val="000099"/>
                </a:solidFill>
                <a:ea typeface="Verdana"/>
                <a:cs typeface="Arial" panose="020B0604020202020204" pitchFamily="34" charset="0"/>
                <a:sym typeface="Verdana"/>
              </a:rPr>
              <a:t>Trả </a:t>
            </a:r>
            <a:r>
              <a:rPr lang="vi-VN" sz="2100">
                <a:solidFill>
                  <a:srgbClr val="000099"/>
                </a:solidFill>
                <a:ea typeface="Verdana"/>
                <a:cs typeface="Arial" panose="020B0604020202020204" pitchFamily="34" charset="0"/>
                <a:sym typeface="Verdana"/>
              </a:rPr>
              <a:t>về true nếu </a:t>
            </a:r>
            <a:r>
              <a:rPr lang="en-US" sz="2100" smtClean="0">
                <a:solidFill>
                  <a:srgbClr val="000099"/>
                </a:solidFill>
                <a:latin typeface="Arial" panose="020B0604020202020204" pitchFamily="34" charset="0"/>
                <a:ea typeface="Verdana"/>
                <a:cs typeface="Arial" panose="020B0604020202020204" pitchFamily="34" charset="0"/>
                <a:sym typeface="Verdana"/>
              </a:rPr>
              <a:t>HashMap</a:t>
            </a:r>
            <a:r>
              <a:rPr lang="vi-VN" sz="2100" smtClean="0">
                <a:solidFill>
                  <a:srgbClr val="000099"/>
                </a:solidFill>
                <a:ea typeface="Verdana"/>
                <a:cs typeface="Arial" panose="020B0604020202020204" pitchFamily="34" charset="0"/>
                <a:sym typeface="Verdana"/>
              </a:rPr>
              <a:t> </a:t>
            </a:r>
            <a:r>
              <a:rPr lang="vi-VN" sz="2100">
                <a:solidFill>
                  <a:srgbClr val="000099"/>
                </a:solidFill>
                <a:ea typeface="Verdana"/>
                <a:cs typeface="Arial" panose="020B0604020202020204" pitchFamily="34" charset="0"/>
                <a:sym typeface="Verdana"/>
              </a:rPr>
              <a:t>không chứa </a:t>
            </a:r>
            <a:r>
              <a:rPr lang="en-US" sz="2100" smtClean="0">
                <a:solidFill>
                  <a:srgbClr val="000099"/>
                </a:solidFill>
                <a:latin typeface="Arial" panose="020B0604020202020204" pitchFamily="34" charset="0"/>
                <a:ea typeface="Verdana"/>
                <a:cs typeface="Arial" panose="020B0604020202020204" pitchFamily="34" charset="0"/>
                <a:sym typeface="Verdana"/>
              </a:rPr>
              <a:t>element</a:t>
            </a:r>
            <a:r>
              <a:rPr lang="vi-VN" sz="2100" smtClean="0">
                <a:solidFill>
                  <a:srgbClr val="000099"/>
                </a:solidFill>
                <a:ea typeface="Verdana"/>
                <a:cs typeface="Arial" panose="020B0604020202020204" pitchFamily="34" charset="0"/>
                <a:sym typeface="Verdana"/>
              </a:rPr>
              <a:t> </a:t>
            </a:r>
            <a:r>
              <a:rPr lang="vi-VN" sz="2100">
                <a:solidFill>
                  <a:srgbClr val="000099"/>
                </a:solidFill>
                <a:ea typeface="Verdana"/>
                <a:cs typeface="Arial" panose="020B0604020202020204" pitchFamily="34" charset="0"/>
                <a:sym typeface="Verdana"/>
              </a:rPr>
              <a:t>nào</a:t>
            </a:r>
            <a:endParaRPr lang="en-US" sz="2100">
              <a:solidFill>
                <a:srgbClr val="000099"/>
              </a:solidFill>
              <a:ea typeface="Verdana"/>
              <a:cs typeface="Arial" panose="020B0604020202020204" pitchFamily="34" charset="0"/>
              <a:sym typeface="Verdana"/>
            </a:endParaRPr>
          </a:p>
          <a:p>
            <a:pPr lvl="0" algn="just">
              <a:lnSpc>
                <a:spcPct val="115000"/>
              </a:lnSpc>
              <a:spcBef>
                <a:spcPts val="600"/>
              </a:spcBef>
              <a:spcAft>
                <a:spcPts val="0"/>
              </a:spcAft>
              <a:buClr>
                <a:schemeClr val="dk2"/>
              </a:buClr>
              <a:buSzPct val="100000"/>
              <a:buFont typeface="Arial" panose="020B0604020202020204" pitchFamily="34" charset="0"/>
              <a:buChar char="•"/>
            </a:pPr>
            <a:r>
              <a:rPr lang="vi-VN" sz="2100">
                <a:solidFill>
                  <a:srgbClr val="000099"/>
                </a:solidFill>
                <a:ea typeface="Verdana"/>
                <a:cs typeface="Arial" panose="020B0604020202020204" pitchFamily="34" charset="0"/>
                <a:sym typeface="Verdana"/>
              </a:rPr>
              <a:t>Set keySet</a:t>
            </a:r>
            <a:r>
              <a:rPr lang="vi-VN" sz="2100" smtClean="0">
                <a:solidFill>
                  <a:srgbClr val="000099"/>
                </a:solidFill>
                <a:ea typeface="Verdana"/>
                <a:cs typeface="Arial" panose="020B0604020202020204" pitchFamily="34" charset="0"/>
                <a:sym typeface="Verdana"/>
              </a:rPr>
              <a:t>()</a:t>
            </a:r>
            <a:r>
              <a:rPr lang="en-US" sz="2100" smtClean="0">
                <a:solidFill>
                  <a:srgbClr val="000099"/>
                </a:solidFill>
                <a:ea typeface="Verdana"/>
                <a:cs typeface="Arial" panose="020B0604020202020204" pitchFamily="34" charset="0"/>
                <a:sym typeface="Verdana"/>
              </a:rPr>
              <a:t>: </a:t>
            </a:r>
            <a:r>
              <a:rPr lang="vi-VN" sz="2100" smtClean="0">
                <a:solidFill>
                  <a:srgbClr val="000099"/>
                </a:solidFill>
                <a:ea typeface="Verdana"/>
                <a:cs typeface="Arial" panose="020B0604020202020204" pitchFamily="34" charset="0"/>
                <a:sym typeface="Verdana"/>
              </a:rPr>
              <a:t>Trả </a:t>
            </a:r>
            <a:r>
              <a:rPr lang="vi-VN" sz="2100">
                <a:solidFill>
                  <a:srgbClr val="000099"/>
                </a:solidFill>
                <a:ea typeface="Verdana"/>
                <a:cs typeface="Arial" panose="020B0604020202020204" pitchFamily="34" charset="0"/>
                <a:sym typeface="Verdana"/>
              </a:rPr>
              <a:t>về </a:t>
            </a:r>
            <a:r>
              <a:rPr lang="vi-VN" sz="2100" smtClean="0">
                <a:solidFill>
                  <a:srgbClr val="000099"/>
                </a:solidFill>
                <a:ea typeface="Verdana"/>
                <a:cs typeface="Arial" panose="020B0604020202020204" pitchFamily="34" charset="0"/>
                <a:sym typeface="Verdana"/>
              </a:rPr>
              <a:t>tập các </a:t>
            </a:r>
            <a:r>
              <a:rPr lang="vi-VN" sz="2100">
                <a:solidFill>
                  <a:srgbClr val="000099"/>
                </a:solidFill>
                <a:ea typeface="Verdana"/>
                <a:cs typeface="Arial" panose="020B0604020202020204" pitchFamily="34" charset="0"/>
                <a:sym typeface="Verdana"/>
              </a:rPr>
              <a:t>key được chứa trong </a:t>
            </a:r>
            <a:r>
              <a:rPr lang="en-US" sz="2100">
                <a:solidFill>
                  <a:srgbClr val="000099"/>
                </a:solidFill>
                <a:latin typeface="Arial" panose="020B0604020202020204" pitchFamily="34" charset="0"/>
                <a:ea typeface="Verdana"/>
                <a:cs typeface="Arial" panose="020B0604020202020204" pitchFamily="34" charset="0"/>
                <a:sym typeface="Verdana"/>
              </a:rPr>
              <a:t>HashMap</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a:solidFill>
                  <a:srgbClr val="000099"/>
                </a:solidFill>
                <a:latin typeface="Arial" panose="020B0604020202020204" pitchFamily="34" charset="0"/>
                <a:ea typeface="Verdana"/>
                <a:cs typeface="Arial" panose="020B0604020202020204" pitchFamily="34" charset="0"/>
                <a:sym typeface="Verdana"/>
              </a:rPr>
              <a:t>putAll(Map m</a:t>
            </a:r>
            <a:r>
              <a:rPr lang="en-US" sz="2100" smtClean="0">
                <a:solidFill>
                  <a:srgbClr val="000099"/>
                </a:solidFill>
                <a:latin typeface="Arial" panose="020B0604020202020204" pitchFamily="34" charset="0"/>
                <a:ea typeface="Verdana"/>
                <a:cs typeface="Arial" panose="020B0604020202020204" pitchFamily="34" charset="0"/>
                <a:sym typeface="Verdana"/>
              </a:rPr>
              <a:t>): Sao </a:t>
            </a:r>
            <a:r>
              <a:rPr lang="en-US" sz="2100">
                <a:solidFill>
                  <a:srgbClr val="000099"/>
                </a:solidFill>
                <a:latin typeface="Arial" panose="020B0604020202020204" pitchFamily="34" charset="0"/>
                <a:ea typeface="Verdana"/>
                <a:cs typeface="Arial" panose="020B0604020202020204" pitchFamily="34" charset="0"/>
                <a:sym typeface="Verdana"/>
              </a:rPr>
              <a:t>chép tất cả </a:t>
            </a:r>
            <a:r>
              <a:rPr lang="en-US" sz="2100" smtClean="0">
                <a:solidFill>
                  <a:srgbClr val="000099"/>
                </a:solidFill>
                <a:latin typeface="Arial" panose="020B0604020202020204" pitchFamily="34" charset="0"/>
                <a:ea typeface="Verdana"/>
                <a:cs typeface="Arial" panose="020B0604020202020204" pitchFamily="34" charset="0"/>
                <a:sym typeface="Verdana"/>
              </a:rPr>
              <a:t>elements của map </a:t>
            </a:r>
            <a:r>
              <a:rPr lang="en-US" sz="2100">
                <a:solidFill>
                  <a:srgbClr val="000099"/>
                </a:solidFill>
                <a:latin typeface="Arial" panose="020B0604020202020204" pitchFamily="34" charset="0"/>
                <a:ea typeface="Verdana"/>
                <a:cs typeface="Arial" panose="020B0604020202020204" pitchFamily="34" charset="0"/>
                <a:sym typeface="Verdana"/>
              </a:rPr>
              <a:t>đã xác định </a:t>
            </a:r>
            <a:r>
              <a:rPr lang="en-US" sz="2100" smtClean="0">
                <a:solidFill>
                  <a:srgbClr val="000099"/>
                </a:solidFill>
                <a:latin typeface="Arial" panose="020B0604020202020204" pitchFamily="34" charset="0"/>
                <a:ea typeface="Verdana"/>
                <a:cs typeface="Arial" panose="020B0604020202020204" pitchFamily="34" charset="0"/>
                <a:sym typeface="Verdana"/>
              </a:rPr>
              <a:t>vào HashMap.</a:t>
            </a:r>
            <a:endParaRPr lang="en-US" sz="2100">
              <a:solidFill>
                <a:srgbClr val="000099"/>
              </a:solidFill>
              <a:latin typeface="Arial" panose="020B0604020202020204" pitchFamily="34" charset="0"/>
              <a:ea typeface="Verdana"/>
              <a:cs typeface="Arial" panose="020B0604020202020204" pitchFamily="34" charset="0"/>
              <a:sym typeface="Verdana"/>
            </a:endParaRP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a:solidFill>
                  <a:srgbClr val="000099"/>
                </a:solidFill>
                <a:latin typeface="Arial" panose="020B0604020202020204" pitchFamily="34" charset="0"/>
                <a:ea typeface="Verdana"/>
                <a:cs typeface="Arial" panose="020B0604020202020204" pitchFamily="34" charset="0"/>
                <a:sym typeface="Verdana"/>
              </a:rPr>
              <a:t>int size</a:t>
            </a:r>
            <a:r>
              <a:rPr lang="en-US" sz="2100" smtClean="0">
                <a:solidFill>
                  <a:srgbClr val="000099"/>
                </a:solidFill>
                <a:latin typeface="Arial" panose="020B0604020202020204" pitchFamily="34" charset="0"/>
                <a:ea typeface="Verdana"/>
                <a:cs typeface="Arial" panose="020B0604020202020204" pitchFamily="34" charset="0"/>
                <a:sym typeface="Verdana"/>
              </a:rPr>
              <a:t>(): Trả </a:t>
            </a:r>
            <a:r>
              <a:rPr lang="en-US" sz="2100">
                <a:solidFill>
                  <a:srgbClr val="000099"/>
                </a:solidFill>
                <a:latin typeface="Arial" panose="020B0604020202020204" pitchFamily="34" charset="0"/>
                <a:ea typeface="Verdana"/>
                <a:cs typeface="Arial" panose="020B0604020202020204" pitchFamily="34" charset="0"/>
                <a:sym typeface="Verdana"/>
              </a:rPr>
              <a:t>về số </a:t>
            </a:r>
            <a:r>
              <a:rPr lang="en-US" sz="2100" smtClean="0">
                <a:solidFill>
                  <a:srgbClr val="000099"/>
                </a:solidFill>
                <a:latin typeface="Arial" panose="020B0604020202020204" pitchFamily="34" charset="0"/>
                <a:ea typeface="Verdana"/>
                <a:cs typeface="Arial" panose="020B0604020202020204" pitchFamily="34" charset="0"/>
                <a:sym typeface="Verdana"/>
              </a:rPr>
              <a:t>element chứa trong </a:t>
            </a:r>
            <a:r>
              <a:rPr lang="vi-VN" sz="2100">
                <a:solidFill>
                  <a:srgbClr val="000099"/>
                </a:solidFill>
                <a:ea typeface="Verdana"/>
                <a:cs typeface="Arial" panose="020B0604020202020204" pitchFamily="34" charset="0"/>
                <a:sym typeface="Verdana"/>
              </a:rPr>
              <a:t>HashMap</a:t>
            </a:r>
            <a:endParaRPr lang="en-US" sz="2100">
              <a:solidFill>
                <a:srgbClr val="000099"/>
              </a:solidFill>
              <a:ea typeface="Verdana"/>
              <a:cs typeface="Arial" panose="020B0604020202020204" pitchFamily="34" charset="0"/>
              <a:sym typeface="Verdana"/>
            </a:endParaRPr>
          </a:p>
          <a:p>
            <a:pPr lvl="0" algn="just">
              <a:lnSpc>
                <a:spcPct val="115000"/>
              </a:lnSpc>
              <a:spcBef>
                <a:spcPts val="600"/>
              </a:spcBef>
              <a:spcAft>
                <a:spcPts val="0"/>
              </a:spcAft>
              <a:buClr>
                <a:schemeClr val="dk2"/>
              </a:buClr>
              <a:buSzPct val="100000"/>
              <a:buFont typeface="Arial" panose="020B0604020202020204" pitchFamily="34" charset="0"/>
              <a:buChar char="•"/>
            </a:pPr>
            <a:r>
              <a:rPr lang="vi-VN" sz="2100">
                <a:solidFill>
                  <a:srgbClr val="000099"/>
                </a:solidFill>
                <a:cs typeface="Arial" panose="020B0604020202020204" pitchFamily="34" charset="0"/>
              </a:rPr>
              <a:t>Collection values</a:t>
            </a:r>
            <a:r>
              <a:rPr lang="vi-VN" sz="2100" smtClean="0">
                <a:solidFill>
                  <a:srgbClr val="000099"/>
                </a:solidFill>
                <a:cs typeface="Arial" panose="020B0604020202020204" pitchFamily="34" charset="0"/>
              </a:rPr>
              <a:t>()</a:t>
            </a:r>
            <a:r>
              <a:rPr lang="en-US" sz="2100" smtClean="0">
                <a:solidFill>
                  <a:srgbClr val="000099"/>
                </a:solidFill>
                <a:cs typeface="Arial" panose="020B0604020202020204" pitchFamily="34" charset="0"/>
              </a:rPr>
              <a:t>: </a:t>
            </a:r>
            <a:r>
              <a:rPr lang="vi-VN" sz="2100" smtClean="0">
                <a:solidFill>
                  <a:srgbClr val="000099"/>
                </a:solidFill>
                <a:cs typeface="Arial" panose="020B0604020202020204" pitchFamily="34" charset="0"/>
              </a:rPr>
              <a:t>Trả </a:t>
            </a:r>
            <a:r>
              <a:rPr lang="vi-VN" sz="2100">
                <a:solidFill>
                  <a:srgbClr val="000099"/>
                </a:solidFill>
                <a:cs typeface="Arial" panose="020B0604020202020204" pitchFamily="34" charset="0"/>
              </a:rPr>
              <a:t>về </a:t>
            </a:r>
            <a:r>
              <a:rPr lang="vi-VN" sz="2100" smtClean="0">
                <a:solidFill>
                  <a:srgbClr val="000099"/>
                </a:solidFill>
                <a:cs typeface="Arial" panose="020B0604020202020204" pitchFamily="34" charset="0"/>
              </a:rPr>
              <a:t>tập các </a:t>
            </a:r>
            <a:r>
              <a:rPr lang="vi-VN" sz="2100">
                <a:solidFill>
                  <a:srgbClr val="000099"/>
                </a:solidFill>
                <a:cs typeface="Arial" panose="020B0604020202020204" pitchFamily="34" charset="0"/>
              </a:rPr>
              <a:t>value </a:t>
            </a:r>
            <a:r>
              <a:rPr lang="en-US" sz="2100" smtClean="0">
                <a:solidFill>
                  <a:srgbClr val="000099"/>
                </a:solidFill>
                <a:cs typeface="Arial" panose="020B0604020202020204" pitchFamily="34" charset="0"/>
              </a:rPr>
              <a:t>của các elemets </a:t>
            </a:r>
            <a:r>
              <a:rPr lang="vi-VN" sz="2100" smtClean="0">
                <a:solidFill>
                  <a:srgbClr val="000099"/>
                </a:solidFill>
                <a:cs typeface="Arial" panose="020B0604020202020204" pitchFamily="34" charset="0"/>
              </a:rPr>
              <a:t>chứa </a:t>
            </a:r>
            <a:r>
              <a:rPr lang="vi-VN" sz="2100">
                <a:solidFill>
                  <a:srgbClr val="000099"/>
                </a:solidFill>
                <a:cs typeface="Arial" panose="020B0604020202020204" pitchFamily="34" charset="0"/>
              </a:rPr>
              <a:t>trong </a:t>
            </a:r>
            <a:r>
              <a:rPr lang="en-US" sz="2100">
                <a:solidFill>
                  <a:srgbClr val="000099"/>
                </a:solidFill>
                <a:latin typeface="Arial" panose="020B0604020202020204" pitchFamily="34" charset="0"/>
                <a:ea typeface="Verdana"/>
                <a:cs typeface="Arial" panose="020B0604020202020204" pitchFamily="34" charset="0"/>
                <a:sym typeface="Verdana"/>
              </a:rPr>
              <a:t>HashMap</a:t>
            </a:r>
            <a:r>
              <a:rPr lang="en-US" sz="2100" smtClean="0">
                <a:solidFill>
                  <a:srgbClr val="000099"/>
                </a:solidFill>
                <a:cs typeface="Arial" panose="020B0604020202020204" pitchFamily="34" charset="0"/>
              </a:rPr>
              <a:t>.</a:t>
            </a:r>
          </a:p>
          <a:p>
            <a:pPr lvl="0" algn="just">
              <a:lnSpc>
                <a:spcPct val="115000"/>
              </a:lnSpc>
              <a:spcBef>
                <a:spcPts val="600"/>
              </a:spcBef>
              <a:spcAft>
                <a:spcPts val="0"/>
              </a:spcAft>
              <a:buClr>
                <a:schemeClr val="dk2"/>
              </a:buClr>
              <a:buSzPct val="100000"/>
              <a:buFont typeface="Arial" panose="020B0604020202020204" pitchFamily="34" charset="0"/>
              <a:buChar char="•"/>
            </a:pPr>
            <a:endParaRPr lang="en-US" sz="2100">
              <a:solidFill>
                <a:srgbClr val="000099"/>
              </a:solidFill>
              <a:cs typeface="Arial" panose="020B0604020202020204" pitchFamily="34" charset="0"/>
            </a:endParaRPr>
          </a:p>
          <a:p>
            <a:pPr marL="0" lvl="0" indent="0" algn="just">
              <a:lnSpc>
                <a:spcPct val="115000"/>
              </a:lnSpc>
              <a:spcBef>
                <a:spcPts val="600"/>
              </a:spcBef>
              <a:spcAft>
                <a:spcPts val="0"/>
              </a:spcAft>
              <a:buClr>
                <a:schemeClr val="dk2"/>
              </a:buClr>
              <a:buSzPct val="100000"/>
              <a:buNone/>
            </a:pPr>
            <a:r>
              <a:rPr lang="en-US" sz="2100" smtClean="0">
                <a:solidFill>
                  <a:srgbClr val="000099"/>
                </a:solidFill>
                <a:cs typeface="Arial" panose="020B0604020202020204" pitchFamily="34" charset="0"/>
              </a:rPr>
              <a:t>	</a:t>
            </a:r>
            <a:endParaRPr lang="en-US" sz="2100" dirty="0" smtClean="0">
              <a:solidFill>
                <a:srgbClr val="000099"/>
              </a:solidFill>
              <a:cs typeface="Courier New" panose="02070309020205020404" pitchFamily="49" charset="0"/>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HashMap – Một số phương thức</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2960067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685800" y="914400"/>
            <a:ext cx="8077200" cy="5410200"/>
          </a:xfrm>
        </p:spPr>
        <p:txBody>
          <a:bodyPr/>
          <a:lstStyle/>
          <a:p>
            <a:pPr algn="just">
              <a:lnSpc>
                <a:spcPct val="120000"/>
              </a:lnSpc>
              <a:spcBef>
                <a:spcPts val="600"/>
              </a:spcBef>
              <a:buClr>
                <a:srgbClr val="000066"/>
              </a:buClr>
            </a:pPr>
            <a:r>
              <a:rPr lang="en-US" sz="2400" b="1" smtClean="0">
                <a:solidFill>
                  <a:srgbClr val="FF6600"/>
                </a:solidFill>
                <a:latin typeface="Arial" charset="0"/>
                <a:cs typeface="Arial" charset="0"/>
              </a:rPr>
              <a:t>Giới thiệu</a:t>
            </a:r>
            <a:endParaRPr lang="en-US" sz="2400" b="1" dirty="0" smtClean="0">
              <a:solidFill>
                <a:srgbClr val="FF6600"/>
              </a:solidFill>
              <a:latin typeface="Arial" charset="0"/>
              <a:cs typeface="Arial" charset="0"/>
            </a:endParaRPr>
          </a:p>
          <a:p>
            <a:pPr algn="just">
              <a:lnSpc>
                <a:spcPct val="120000"/>
              </a:lnSpc>
              <a:spcBef>
                <a:spcPts val="600"/>
              </a:spcBef>
              <a:buClr>
                <a:srgbClr val="000066"/>
              </a:buClr>
            </a:pPr>
            <a:r>
              <a:rPr lang="en-US" sz="2400" b="1" smtClean="0">
                <a:solidFill>
                  <a:srgbClr val="FF6600"/>
                </a:solidFill>
                <a:latin typeface="Arial" charset="0"/>
                <a:cs typeface="Arial" charset="0"/>
              </a:rPr>
              <a:t>Một số class thông dụng</a:t>
            </a:r>
            <a:endParaRPr lang="en-US" sz="2400" b="1" dirty="0" smtClean="0">
              <a:solidFill>
                <a:srgbClr val="FF6600"/>
              </a:solidFill>
              <a:latin typeface="Arial" charset="0"/>
              <a:cs typeface="Arial" charset="0"/>
            </a:endParaRPr>
          </a:p>
          <a:p>
            <a:pPr marL="457200" lvl="1" indent="0" algn="just">
              <a:lnSpc>
                <a:spcPct val="120000"/>
              </a:lnSpc>
              <a:spcBef>
                <a:spcPts val="600"/>
              </a:spcBef>
              <a:buClr>
                <a:srgbClr val="000066"/>
              </a:buClr>
              <a:buNone/>
            </a:pPr>
            <a:r>
              <a:rPr lang="en-US" sz="2000" b="1" smtClean="0">
                <a:solidFill>
                  <a:srgbClr val="000066"/>
                </a:solidFill>
                <a:latin typeface="Arial" charset="0"/>
                <a:cs typeface="Arial" charset="0"/>
              </a:rPr>
              <a:t>ArrayList</a:t>
            </a:r>
          </a:p>
          <a:p>
            <a:pPr marL="457200" lvl="1" indent="0" algn="just">
              <a:lnSpc>
                <a:spcPct val="120000"/>
              </a:lnSpc>
              <a:spcBef>
                <a:spcPts val="600"/>
              </a:spcBef>
              <a:buClr>
                <a:srgbClr val="000066"/>
              </a:buClr>
              <a:buNone/>
            </a:pPr>
            <a:r>
              <a:rPr lang="en-US" sz="2000" b="1" smtClean="0">
                <a:solidFill>
                  <a:srgbClr val="000066"/>
                </a:solidFill>
                <a:latin typeface="Arial" charset="0"/>
                <a:cs typeface="Arial" charset="0"/>
              </a:rPr>
              <a:t>LinkedList</a:t>
            </a:r>
          </a:p>
          <a:p>
            <a:pPr marL="457200" lvl="1" indent="0" algn="just">
              <a:lnSpc>
                <a:spcPct val="120000"/>
              </a:lnSpc>
              <a:spcBef>
                <a:spcPts val="600"/>
              </a:spcBef>
              <a:buClr>
                <a:srgbClr val="000066"/>
              </a:buClr>
              <a:buNone/>
            </a:pPr>
            <a:r>
              <a:rPr lang="en-US" sz="2000" b="1" smtClean="0">
                <a:solidFill>
                  <a:srgbClr val="000066"/>
                </a:solidFill>
                <a:latin typeface="Arial" charset="0"/>
                <a:cs typeface="Arial" charset="0"/>
              </a:rPr>
              <a:t>HashMap</a:t>
            </a:r>
          </a:p>
          <a:p>
            <a:pPr marL="457200" lvl="1" indent="0" algn="just">
              <a:lnSpc>
                <a:spcPct val="120000"/>
              </a:lnSpc>
              <a:spcBef>
                <a:spcPts val="600"/>
              </a:spcBef>
              <a:buClr>
                <a:srgbClr val="000066"/>
              </a:buClr>
              <a:buNone/>
            </a:pPr>
            <a:r>
              <a:rPr lang="en-US" sz="2000" b="1" smtClean="0">
                <a:solidFill>
                  <a:srgbClr val="000066"/>
                </a:solidFill>
                <a:latin typeface="Arial" charset="0"/>
                <a:cs typeface="Arial" charset="0"/>
              </a:rPr>
              <a:t>…</a:t>
            </a:r>
            <a:endParaRPr lang="en-US" sz="2000" b="1" dirty="0" smtClean="0">
              <a:solidFill>
                <a:srgbClr val="000066"/>
              </a:solidFill>
              <a:latin typeface="Arial" charset="0"/>
              <a:cs typeface="Arial" charset="0"/>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dirty="0" err="1" smtClean="0">
                <a:solidFill>
                  <a:srgbClr val="F2FDF7"/>
                </a:solidFill>
              </a:rPr>
              <a:t>Nội</a:t>
            </a:r>
            <a:r>
              <a:rPr lang="en-US" sz="2900" b="1" dirty="0" smtClean="0">
                <a:solidFill>
                  <a:srgbClr val="F2FDF7"/>
                </a:solidFill>
              </a:rPr>
              <a:t> dung</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128589" y="838199"/>
            <a:ext cx="8710612" cy="5680075"/>
          </a:xfrm>
        </p:spPr>
        <p:txBody>
          <a:bodyPr/>
          <a:lstStyle/>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b="1" smtClean="0">
                <a:solidFill>
                  <a:srgbClr val="000099"/>
                </a:solidFill>
                <a:latin typeface="Arial" panose="020B0604020202020204" pitchFamily="34" charset="0"/>
                <a:ea typeface="Verdana"/>
                <a:cs typeface="Arial" panose="020B0604020202020204" pitchFamily="34" charset="0"/>
                <a:sym typeface="Verdana"/>
              </a:rPr>
              <a:t>Sử dụng phương thức keyset()</a:t>
            </a:r>
          </a:p>
          <a:p>
            <a:pPr marL="0" lvl="0" indent="0" algn="just">
              <a:lnSpc>
                <a:spcPct val="115000"/>
              </a:lnSpc>
              <a:spcBef>
                <a:spcPts val="600"/>
              </a:spcBef>
              <a:spcAft>
                <a:spcPts val="0"/>
              </a:spcAft>
              <a:buClr>
                <a:schemeClr val="dk2"/>
              </a:buClr>
              <a:buSzPct val="100000"/>
              <a:buNone/>
            </a:pPr>
            <a:r>
              <a:rPr lang="en-US" sz="2100" b="1" smtClean="0">
                <a:solidFill>
                  <a:srgbClr val="000099"/>
                </a:solidFill>
                <a:latin typeface="Courier New" panose="02070309020205020404" pitchFamily="49" charset="0"/>
                <a:ea typeface="Verdana"/>
                <a:cs typeface="Courier New" panose="02070309020205020404" pitchFamily="49" charset="0"/>
                <a:sym typeface="Verdana"/>
              </a:rPr>
              <a:t>for </a:t>
            </a:r>
            <a:r>
              <a:rPr lang="en-US" sz="2100" b="1">
                <a:solidFill>
                  <a:srgbClr val="000099"/>
                </a:solidFill>
                <a:latin typeface="Courier New" panose="02070309020205020404" pitchFamily="49" charset="0"/>
                <a:ea typeface="Verdana"/>
                <a:cs typeface="Courier New" panose="02070309020205020404" pitchFamily="49" charset="0"/>
                <a:sym typeface="Verdana"/>
              </a:rPr>
              <a:t>(Integer key : </a:t>
            </a:r>
            <a:r>
              <a:rPr lang="en-US" sz="2000" b="1">
                <a:solidFill>
                  <a:srgbClr val="000099"/>
                </a:solidFill>
                <a:latin typeface="Courier New" panose="02070309020205020404" pitchFamily="49" charset="0"/>
                <a:cs typeface="Courier New" panose="02070309020205020404" pitchFamily="49" charset="0"/>
              </a:rPr>
              <a:t>hashMap</a:t>
            </a:r>
            <a:r>
              <a:rPr lang="en-US" sz="2100" b="1" smtClean="0">
                <a:solidFill>
                  <a:srgbClr val="000099"/>
                </a:solidFill>
                <a:latin typeface="Courier New" panose="02070309020205020404" pitchFamily="49" charset="0"/>
                <a:ea typeface="Verdana"/>
                <a:cs typeface="Courier New" panose="02070309020205020404" pitchFamily="49" charset="0"/>
                <a:sym typeface="Verdana"/>
              </a:rPr>
              <a:t>.keySet</a:t>
            </a:r>
            <a:r>
              <a:rPr lang="en-US" sz="2100" b="1">
                <a:solidFill>
                  <a:srgbClr val="000099"/>
                </a:solidFill>
                <a:latin typeface="Courier New" panose="02070309020205020404" pitchFamily="49" charset="0"/>
                <a:ea typeface="Verdana"/>
                <a:cs typeface="Courier New" panose="02070309020205020404" pitchFamily="49" charset="0"/>
                <a:sym typeface="Verdana"/>
              </a:rPr>
              <a:t>()) {</a:t>
            </a:r>
          </a:p>
          <a:p>
            <a:pPr marL="0" lvl="0" indent="0" algn="just">
              <a:lnSpc>
                <a:spcPct val="115000"/>
              </a:lnSpc>
              <a:spcBef>
                <a:spcPts val="600"/>
              </a:spcBef>
              <a:spcAft>
                <a:spcPts val="0"/>
              </a:spcAft>
              <a:buClr>
                <a:schemeClr val="dk2"/>
              </a:buClr>
              <a:buSzPct val="100000"/>
              <a:buNone/>
            </a:pPr>
            <a:r>
              <a:rPr lang="en-US" sz="2100" b="1" smtClean="0">
                <a:solidFill>
                  <a:srgbClr val="000099"/>
                </a:solidFill>
                <a:latin typeface="Courier New" panose="02070309020205020404" pitchFamily="49" charset="0"/>
                <a:ea typeface="Verdana"/>
                <a:cs typeface="Courier New" panose="02070309020205020404" pitchFamily="49" charset="0"/>
                <a:sym typeface="Verdana"/>
              </a:rPr>
              <a:t>	Student </a:t>
            </a:r>
            <a:r>
              <a:rPr lang="en-US" sz="2100" b="1">
                <a:solidFill>
                  <a:srgbClr val="000099"/>
                </a:solidFill>
                <a:latin typeface="Courier New" panose="02070309020205020404" pitchFamily="49" charset="0"/>
                <a:ea typeface="Verdana"/>
                <a:cs typeface="Courier New" panose="02070309020205020404" pitchFamily="49" charset="0"/>
                <a:sym typeface="Verdana"/>
              </a:rPr>
              <a:t>value = </a:t>
            </a:r>
            <a:r>
              <a:rPr lang="en-US" sz="2000" b="1">
                <a:solidFill>
                  <a:srgbClr val="000099"/>
                </a:solidFill>
                <a:latin typeface="Courier New" panose="02070309020205020404" pitchFamily="49" charset="0"/>
                <a:cs typeface="Courier New" panose="02070309020205020404" pitchFamily="49" charset="0"/>
              </a:rPr>
              <a:t>hashMap</a:t>
            </a:r>
            <a:r>
              <a:rPr lang="en-US" sz="2100" b="1" smtClean="0">
                <a:solidFill>
                  <a:srgbClr val="000099"/>
                </a:solidFill>
                <a:latin typeface="Courier New" panose="02070309020205020404" pitchFamily="49" charset="0"/>
                <a:ea typeface="Verdana"/>
                <a:cs typeface="Courier New" panose="02070309020205020404" pitchFamily="49" charset="0"/>
                <a:sym typeface="Verdana"/>
              </a:rPr>
              <a:t>.get(key</a:t>
            </a:r>
            <a:r>
              <a:rPr lang="en-US" sz="2100" b="1">
                <a:solidFill>
                  <a:srgbClr val="000099"/>
                </a:solidFill>
                <a:latin typeface="Courier New" panose="02070309020205020404" pitchFamily="49" charset="0"/>
                <a:ea typeface="Verdana"/>
                <a:cs typeface="Courier New" panose="02070309020205020404" pitchFamily="49" charset="0"/>
                <a:sym typeface="Verdana"/>
              </a:rPr>
              <a:t>);</a:t>
            </a:r>
          </a:p>
          <a:p>
            <a:pPr marL="0" lvl="0" indent="0" algn="just">
              <a:lnSpc>
                <a:spcPct val="115000"/>
              </a:lnSpc>
              <a:spcBef>
                <a:spcPts val="600"/>
              </a:spcBef>
              <a:spcAft>
                <a:spcPts val="0"/>
              </a:spcAft>
              <a:buClr>
                <a:schemeClr val="dk2"/>
              </a:buClr>
              <a:buSzPct val="100000"/>
              <a:buNone/>
            </a:pPr>
            <a:r>
              <a:rPr lang="en-US" sz="2100" b="1" smtClean="0">
                <a:solidFill>
                  <a:srgbClr val="000099"/>
                </a:solidFill>
                <a:latin typeface="Courier New" panose="02070309020205020404" pitchFamily="49" charset="0"/>
                <a:ea typeface="Verdana"/>
                <a:cs typeface="Courier New" panose="02070309020205020404" pitchFamily="49" charset="0"/>
                <a:sym typeface="Verdana"/>
              </a:rPr>
              <a:t>	System.out.println(key </a:t>
            </a:r>
            <a:r>
              <a:rPr lang="en-US" sz="2100" b="1">
                <a:solidFill>
                  <a:srgbClr val="000099"/>
                </a:solidFill>
                <a:latin typeface="Courier New" panose="02070309020205020404" pitchFamily="49" charset="0"/>
                <a:ea typeface="Verdana"/>
                <a:cs typeface="Courier New" panose="02070309020205020404" pitchFamily="49" charset="0"/>
                <a:sym typeface="Verdana"/>
              </a:rPr>
              <a:t>+ " = " + value);</a:t>
            </a:r>
          </a:p>
          <a:p>
            <a:pPr marL="0" lvl="0" indent="0" algn="just">
              <a:lnSpc>
                <a:spcPct val="115000"/>
              </a:lnSpc>
              <a:spcBef>
                <a:spcPts val="600"/>
              </a:spcBef>
              <a:spcAft>
                <a:spcPts val="0"/>
              </a:spcAft>
              <a:buClr>
                <a:schemeClr val="dk2"/>
              </a:buClr>
              <a:buSzPct val="100000"/>
              <a:buNone/>
            </a:pPr>
            <a:r>
              <a:rPr lang="en-US" sz="2100" b="1" smtClean="0">
                <a:solidFill>
                  <a:srgbClr val="000099"/>
                </a:solidFill>
                <a:latin typeface="Courier New" panose="02070309020205020404" pitchFamily="49" charset="0"/>
                <a:ea typeface="Verdana"/>
                <a:cs typeface="Courier New" panose="02070309020205020404" pitchFamily="49" charset="0"/>
                <a:sym typeface="Verdana"/>
              </a:rPr>
              <a:t>}</a:t>
            </a:r>
          </a:p>
          <a:p>
            <a:pPr lvl="0" algn="just">
              <a:lnSpc>
                <a:spcPct val="115000"/>
              </a:lnSpc>
              <a:spcBef>
                <a:spcPts val="600"/>
              </a:spcBef>
              <a:spcAft>
                <a:spcPts val="0"/>
              </a:spcAft>
              <a:buClr>
                <a:schemeClr val="dk2"/>
              </a:buClr>
              <a:buSzPct val="100000"/>
              <a:buFont typeface="Arial" panose="020B0604020202020204" pitchFamily="34" charset="0"/>
              <a:buChar char="•"/>
            </a:pPr>
            <a:r>
              <a:rPr lang="en-US" sz="2100" b="1" smtClean="0">
                <a:solidFill>
                  <a:srgbClr val="000099"/>
                </a:solidFill>
                <a:latin typeface="Arial" panose="020B0604020202020204" pitchFamily="34" charset="0"/>
                <a:ea typeface="Verdana"/>
                <a:cs typeface="Arial" panose="020B0604020202020204" pitchFamily="34" charset="0"/>
                <a:sym typeface="Verdana"/>
              </a:rPr>
              <a:t>Sử dung phương thức entrySet()</a:t>
            </a:r>
            <a:r>
              <a:rPr lang="en-US" sz="2100" smtClean="0">
                <a:solidFill>
                  <a:srgbClr val="000099"/>
                </a:solidFill>
                <a:latin typeface="Arial" panose="020B0604020202020204" pitchFamily="34" charset="0"/>
                <a:ea typeface="Verdana"/>
                <a:cs typeface="Arial" panose="020B0604020202020204" pitchFamily="34" charset="0"/>
                <a:sym typeface="Verdana"/>
              </a:rPr>
              <a:t>.</a:t>
            </a:r>
          </a:p>
          <a:p>
            <a:pPr marL="107950" indent="0" algn="just">
              <a:spcBef>
                <a:spcPts val="480"/>
              </a:spcBef>
              <a:spcAft>
                <a:spcPts val="0"/>
              </a:spcAft>
              <a:buClr>
                <a:srgbClr val="005398"/>
              </a:buClr>
              <a:buSzPts val="1600"/>
              <a:buNone/>
            </a:pPr>
            <a:r>
              <a:rPr lang="en-US" sz="2000" b="1" smtClean="0">
                <a:solidFill>
                  <a:srgbClr val="000099"/>
                </a:solidFill>
                <a:latin typeface="Courier New" panose="02070309020205020404" pitchFamily="49" charset="0"/>
                <a:ea typeface="Verdana"/>
                <a:cs typeface="Courier New" panose="02070309020205020404" pitchFamily="49" charset="0"/>
                <a:sym typeface="Verdana"/>
              </a:rPr>
              <a:t>for (Entry&lt;Integer,Student&gt; entry : hashMap.entrySet()) {</a:t>
            </a:r>
          </a:p>
          <a:p>
            <a:pPr marL="107950" indent="0" algn="just">
              <a:spcBef>
                <a:spcPts val="480"/>
              </a:spcBef>
              <a:spcAft>
                <a:spcPts val="0"/>
              </a:spcAft>
              <a:buClr>
                <a:srgbClr val="005398"/>
              </a:buClr>
              <a:buSzPts val="1600"/>
              <a:buNone/>
            </a:pPr>
            <a:r>
              <a:rPr lang="en-US" sz="2000" b="1" smtClean="0">
                <a:solidFill>
                  <a:srgbClr val="000099"/>
                </a:solidFill>
                <a:latin typeface="Courier New" panose="02070309020205020404" pitchFamily="49" charset="0"/>
                <a:ea typeface="Verdana"/>
                <a:cs typeface="Courier New" panose="02070309020205020404" pitchFamily="49" charset="0"/>
                <a:sym typeface="Verdana"/>
              </a:rPr>
              <a:t>     Integer </a:t>
            </a:r>
            <a:r>
              <a:rPr lang="en-US" sz="2000" b="1">
                <a:solidFill>
                  <a:srgbClr val="000099"/>
                </a:solidFill>
                <a:latin typeface="Courier New" panose="02070309020205020404" pitchFamily="49" charset="0"/>
                <a:ea typeface="Verdana"/>
                <a:cs typeface="Courier New" panose="02070309020205020404" pitchFamily="49" charset="0"/>
                <a:sym typeface="Verdana"/>
              </a:rPr>
              <a:t>key = entry.getKey();</a:t>
            </a:r>
          </a:p>
          <a:p>
            <a:pPr marL="107950" indent="0" algn="just">
              <a:spcBef>
                <a:spcPts val="480"/>
              </a:spcBef>
              <a:spcAft>
                <a:spcPts val="0"/>
              </a:spcAft>
              <a:buClr>
                <a:srgbClr val="005398"/>
              </a:buClr>
              <a:buSzPts val="1600"/>
              <a:buNone/>
            </a:pPr>
            <a:r>
              <a:rPr lang="en-US" sz="2000" b="1">
                <a:solidFill>
                  <a:srgbClr val="000099"/>
                </a:solidFill>
                <a:latin typeface="Courier New" panose="02070309020205020404" pitchFamily="49" charset="0"/>
                <a:ea typeface="Verdana"/>
                <a:cs typeface="Courier New" panose="02070309020205020404" pitchFamily="49" charset="0"/>
                <a:sym typeface="Verdana"/>
              </a:rPr>
              <a:t>     </a:t>
            </a:r>
            <a:r>
              <a:rPr lang="en-US" sz="2000" b="1" smtClean="0">
                <a:solidFill>
                  <a:srgbClr val="000099"/>
                </a:solidFill>
                <a:latin typeface="Courier New" panose="02070309020205020404" pitchFamily="49" charset="0"/>
                <a:ea typeface="Verdana"/>
                <a:cs typeface="Courier New" panose="02070309020205020404" pitchFamily="49" charset="0"/>
                <a:sym typeface="Verdana"/>
              </a:rPr>
              <a:t>Student </a:t>
            </a:r>
            <a:r>
              <a:rPr lang="en-US" sz="2000" b="1">
                <a:solidFill>
                  <a:srgbClr val="000099"/>
                </a:solidFill>
                <a:latin typeface="Courier New" panose="02070309020205020404" pitchFamily="49" charset="0"/>
                <a:ea typeface="Verdana"/>
                <a:cs typeface="Courier New" panose="02070309020205020404" pitchFamily="49" charset="0"/>
                <a:sym typeface="Verdana"/>
              </a:rPr>
              <a:t>value = entry.getValue();</a:t>
            </a:r>
          </a:p>
          <a:p>
            <a:pPr marL="107950" indent="0" algn="just">
              <a:spcBef>
                <a:spcPts val="480"/>
              </a:spcBef>
              <a:spcAft>
                <a:spcPts val="0"/>
              </a:spcAft>
              <a:buClr>
                <a:srgbClr val="005398"/>
              </a:buClr>
              <a:buSzPts val="1600"/>
              <a:buNone/>
            </a:pPr>
            <a:r>
              <a:rPr lang="en-US" sz="2000" b="1">
                <a:solidFill>
                  <a:srgbClr val="000099"/>
                </a:solidFill>
                <a:latin typeface="Courier New" panose="02070309020205020404" pitchFamily="49" charset="0"/>
                <a:ea typeface="Verdana"/>
                <a:cs typeface="Courier New" panose="02070309020205020404" pitchFamily="49" charset="0"/>
                <a:sym typeface="Verdana"/>
              </a:rPr>
              <a:t>     </a:t>
            </a:r>
            <a:r>
              <a:rPr lang="en-US" sz="2000" b="1" smtClean="0">
                <a:solidFill>
                  <a:srgbClr val="000099"/>
                </a:solidFill>
                <a:latin typeface="Courier New" panose="02070309020205020404" pitchFamily="49" charset="0"/>
                <a:ea typeface="Verdana"/>
                <a:cs typeface="Courier New" panose="02070309020205020404" pitchFamily="49" charset="0"/>
                <a:sym typeface="Verdana"/>
              </a:rPr>
              <a:t>System.out.println(key </a:t>
            </a:r>
            <a:r>
              <a:rPr lang="en-US" sz="2000" b="1">
                <a:solidFill>
                  <a:srgbClr val="000099"/>
                </a:solidFill>
                <a:latin typeface="Courier New" panose="02070309020205020404" pitchFamily="49" charset="0"/>
                <a:ea typeface="Verdana"/>
                <a:cs typeface="Courier New" panose="02070309020205020404" pitchFamily="49" charset="0"/>
                <a:sym typeface="Verdana"/>
              </a:rPr>
              <a:t>+ " = " + value);</a:t>
            </a:r>
          </a:p>
          <a:p>
            <a:pPr marL="107950" indent="0" algn="just">
              <a:spcBef>
                <a:spcPts val="480"/>
              </a:spcBef>
              <a:spcAft>
                <a:spcPts val="0"/>
              </a:spcAft>
              <a:buClr>
                <a:srgbClr val="005398"/>
              </a:buClr>
              <a:buSzPts val="1600"/>
              <a:buNone/>
            </a:pPr>
            <a:r>
              <a:rPr lang="en-US" sz="2100" b="1" smtClean="0">
                <a:solidFill>
                  <a:srgbClr val="000099"/>
                </a:solidFill>
                <a:latin typeface="Courier New" panose="02070309020205020404" pitchFamily="49" charset="0"/>
                <a:ea typeface="Verdana"/>
                <a:cs typeface="Courier New" panose="02070309020205020404" pitchFamily="49" charset="0"/>
                <a:sym typeface="Verdana"/>
              </a:rPr>
              <a:t>}</a:t>
            </a:r>
            <a:endParaRPr lang="en-US" sz="2100" b="1" dirty="0" smtClean="0">
              <a:solidFill>
                <a:srgbClr val="000099"/>
              </a:solidFill>
              <a:latin typeface="Courier New" panose="02070309020205020404" pitchFamily="49" charset="0"/>
              <a:cs typeface="Courier New" panose="02070309020205020404" pitchFamily="49" charset="0"/>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Duyệt HashMap</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138791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838199"/>
            <a:ext cx="8236249" cy="3886201"/>
          </a:xfrm>
        </p:spPr>
        <p:txBody>
          <a:bodyPr/>
          <a:lstStyle/>
          <a:p>
            <a:pPr marL="160337">
              <a:spcBef>
                <a:spcPts val="500"/>
              </a:spcBef>
              <a:spcAft>
                <a:spcPts val="0"/>
              </a:spcAft>
              <a:buClr>
                <a:srgbClr val="005398"/>
              </a:buClr>
              <a:buSzPts val="2400"/>
              <a:buFont typeface="Arial" panose="020B0604020202020204" pitchFamily="34" charset="0"/>
              <a:buChar char="•"/>
            </a:pPr>
            <a:r>
              <a:rPr lang="en-US" sz="2400" smtClean="0">
                <a:solidFill>
                  <a:srgbClr val="000099"/>
                </a:solidFill>
                <a:latin typeface="Arial" panose="020B0604020202020204" pitchFamily="34" charset="0"/>
                <a:cs typeface="Arial" panose="020B0604020202020204" pitchFamily="34" charset="0"/>
              </a:rPr>
              <a:t>Xây dựng từ điển với các yêu cầu</a:t>
            </a:r>
          </a:p>
          <a:p>
            <a:pPr marL="617537" lvl="1" indent="-342900">
              <a:spcBef>
                <a:spcPts val="500"/>
              </a:spcBef>
              <a:spcAft>
                <a:spcPts val="0"/>
              </a:spcAft>
              <a:buClr>
                <a:srgbClr val="005398"/>
              </a:buClr>
              <a:buSzPts val="2400"/>
              <a:buFont typeface="Arial" panose="020B0604020202020204" pitchFamily="34" charset="0"/>
              <a:buChar char="-"/>
            </a:pPr>
            <a:r>
              <a:rPr lang="en-US" sz="2000" smtClean="0">
                <a:solidFill>
                  <a:srgbClr val="000099"/>
                </a:solidFill>
                <a:latin typeface="Arial" panose="020B0604020202020204" pitchFamily="34" charset="0"/>
                <a:cs typeface="Arial" panose="020B0604020202020204" pitchFamily="34" charset="0"/>
              </a:rPr>
              <a:t>Tạo mới từ điển</a:t>
            </a:r>
          </a:p>
          <a:p>
            <a:pPr marL="617537" lvl="1" indent="-342900">
              <a:spcBef>
                <a:spcPts val="500"/>
              </a:spcBef>
              <a:spcAft>
                <a:spcPts val="0"/>
              </a:spcAft>
              <a:buClr>
                <a:srgbClr val="005398"/>
              </a:buClr>
              <a:buSzPts val="2400"/>
              <a:buFont typeface="Arial" panose="020B0604020202020204" pitchFamily="34" charset="0"/>
              <a:buChar char="-"/>
            </a:pPr>
            <a:r>
              <a:rPr lang="en-US" sz="2000" smtClean="0">
                <a:solidFill>
                  <a:srgbClr val="000099"/>
                </a:solidFill>
                <a:latin typeface="Arial" panose="020B0604020202020204" pitchFamily="34" charset="0"/>
                <a:cs typeface="Arial" panose="020B0604020202020204" pitchFamily="34" charset="0"/>
              </a:rPr>
              <a:t>Tra cứu từ trong từ điển</a:t>
            </a:r>
          </a:p>
          <a:p>
            <a:pPr marL="617537" lvl="1" indent="-342900">
              <a:spcBef>
                <a:spcPts val="500"/>
              </a:spcBef>
              <a:spcAft>
                <a:spcPts val="0"/>
              </a:spcAft>
              <a:buClr>
                <a:srgbClr val="005398"/>
              </a:buClr>
              <a:buSzPts val="2400"/>
              <a:buFont typeface="Arial" panose="020B0604020202020204" pitchFamily="34" charset="0"/>
              <a:buChar char="-"/>
            </a:pPr>
            <a:r>
              <a:rPr lang="en-US" sz="2000">
                <a:solidFill>
                  <a:srgbClr val="000099"/>
                </a:solidFill>
                <a:latin typeface="Arial" panose="020B0604020202020204" pitchFamily="34" charset="0"/>
                <a:cs typeface="Arial" panose="020B0604020202020204" pitchFamily="34" charset="0"/>
              </a:rPr>
              <a:t>Thêm </a:t>
            </a:r>
            <a:r>
              <a:rPr lang="en-US" sz="2000" smtClean="0">
                <a:solidFill>
                  <a:srgbClr val="000099"/>
                </a:solidFill>
                <a:latin typeface="Arial" panose="020B0604020202020204" pitchFamily="34" charset="0"/>
                <a:cs typeface="Arial" panose="020B0604020202020204" pitchFamily="34" charset="0"/>
              </a:rPr>
              <a:t>từ</a:t>
            </a:r>
            <a:endParaRPr lang="en-US" sz="2000">
              <a:solidFill>
                <a:srgbClr val="000099"/>
              </a:solidFill>
              <a:latin typeface="Arial" panose="020B0604020202020204" pitchFamily="34" charset="0"/>
              <a:cs typeface="Arial" panose="020B0604020202020204" pitchFamily="34" charset="0"/>
            </a:endParaRPr>
          </a:p>
          <a:p>
            <a:pPr marL="617537" lvl="1" indent="-342900">
              <a:spcBef>
                <a:spcPts val="500"/>
              </a:spcBef>
              <a:spcAft>
                <a:spcPts val="0"/>
              </a:spcAft>
              <a:buClr>
                <a:srgbClr val="005398"/>
              </a:buClr>
              <a:buSzPts val="2400"/>
              <a:buFont typeface="Arial" panose="020B0604020202020204" pitchFamily="34" charset="0"/>
              <a:buChar char="-"/>
            </a:pPr>
            <a:r>
              <a:rPr lang="en-US" sz="2000" smtClean="0">
                <a:solidFill>
                  <a:srgbClr val="000099"/>
                </a:solidFill>
                <a:latin typeface="Arial" panose="020B0604020202020204" pitchFamily="34" charset="0"/>
                <a:cs typeface="Arial" panose="020B0604020202020204" pitchFamily="34" charset="0"/>
              </a:rPr>
              <a:t>Sửa từ trong từ điển</a:t>
            </a:r>
          </a:p>
          <a:p>
            <a:pPr marL="617537" lvl="1" indent="-342900">
              <a:spcBef>
                <a:spcPts val="500"/>
              </a:spcBef>
              <a:spcAft>
                <a:spcPts val="0"/>
              </a:spcAft>
              <a:buClr>
                <a:srgbClr val="005398"/>
              </a:buClr>
              <a:buSzPts val="2400"/>
              <a:buFont typeface="Arial" panose="020B0604020202020204" pitchFamily="34" charset="0"/>
              <a:buChar char="-"/>
            </a:pPr>
            <a:r>
              <a:rPr lang="en-US" sz="2000" smtClean="0">
                <a:solidFill>
                  <a:srgbClr val="000099"/>
                </a:solidFill>
                <a:latin typeface="Arial" panose="020B0604020202020204" pitchFamily="34" charset="0"/>
                <a:cs typeface="Arial" panose="020B0604020202020204" pitchFamily="34" charset="0"/>
              </a:rPr>
              <a:t>Xóa từ</a:t>
            </a:r>
          </a:p>
          <a:p>
            <a:pPr marL="617537" lvl="1" indent="-342900">
              <a:spcBef>
                <a:spcPts val="500"/>
              </a:spcBef>
              <a:spcAft>
                <a:spcPts val="0"/>
              </a:spcAft>
              <a:buClr>
                <a:srgbClr val="005398"/>
              </a:buClr>
              <a:buSzPts val="2400"/>
              <a:buFont typeface="Arial" panose="020B0604020202020204" pitchFamily="34" charset="0"/>
              <a:buChar char="-"/>
            </a:pPr>
            <a:r>
              <a:rPr lang="en-US" sz="2000" smtClean="0">
                <a:solidFill>
                  <a:srgbClr val="000099"/>
                </a:solidFill>
                <a:latin typeface="Arial" panose="020B0604020202020204" pitchFamily="34" charset="0"/>
                <a:cs typeface="Arial" panose="020B0604020202020204" pitchFamily="34" charset="0"/>
              </a:rPr>
              <a:t>…</a:t>
            </a:r>
            <a:endParaRPr lang="en-US" sz="2000" dirty="0">
              <a:solidFill>
                <a:srgbClr val="000099"/>
              </a:solidFill>
              <a:latin typeface="Arial" panose="020B0604020202020204" pitchFamily="34" charset="0"/>
              <a:cs typeface="Arial" panose="020B0604020202020204" pitchFamily="34" charset="0"/>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HashMap – Ví dụ</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2073848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838199"/>
            <a:ext cx="8236249" cy="533401"/>
          </a:xfrm>
        </p:spPr>
        <p:txBody>
          <a:bodyPr/>
          <a:lstStyle/>
          <a:p>
            <a:pPr marL="160337">
              <a:spcBef>
                <a:spcPts val="500"/>
              </a:spcBef>
              <a:spcAft>
                <a:spcPts val="0"/>
              </a:spcAft>
              <a:buClr>
                <a:srgbClr val="005398"/>
              </a:buClr>
              <a:buSzPts val="2400"/>
              <a:buFont typeface="Arial" panose="020B0604020202020204" pitchFamily="34" charset="0"/>
              <a:buChar char="•"/>
            </a:pPr>
            <a:r>
              <a:rPr lang="en-US" sz="2400" smtClean="0">
                <a:solidFill>
                  <a:srgbClr val="000099"/>
                </a:solidFill>
                <a:latin typeface="Arial" panose="020B0604020202020204" pitchFamily="34" charset="0"/>
                <a:cs typeface="Arial" panose="020B0604020202020204" pitchFamily="34" charset="0"/>
              </a:rPr>
              <a:t>Chương trình quản lý bán hàng gồm các bảng dữ liệu:</a:t>
            </a:r>
          </a:p>
        </p:txBody>
      </p:sp>
      <p:sp>
        <p:nvSpPr>
          <p:cNvPr id="10" name="Text Box 108"/>
          <p:cNvSpPr txBox="1">
            <a:spLocks noChangeArrowheads="1"/>
          </p:cNvSpPr>
          <p:nvPr/>
        </p:nvSpPr>
        <p:spPr bwMode="auto">
          <a:xfrm>
            <a:off x="296863" y="47625"/>
            <a:ext cx="8085137" cy="538609"/>
          </a:xfrm>
          <a:prstGeom prst="rect">
            <a:avLst/>
          </a:prstGeom>
          <a:noFill/>
          <a:ln>
            <a:noFill/>
          </a:ln>
          <a:effectLs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Bài tập: Sử dụng ArrayList hoặc LinkList</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446596530"/>
              </p:ext>
            </p:extLst>
          </p:nvPr>
        </p:nvGraphicFramePr>
        <p:xfrm>
          <a:off x="1312863" y="1535462"/>
          <a:ext cx="2192337" cy="1283937"/>
        </p:xfrm>
        <a:graphic>
          <a:graphicData uri="http://schemas.openxmlformats.org/drawingml/2006/table">
            <a:tbl>
              <a:tblPr firstRow="1" bandRow="1">
                <a:tableStyleId>{5C22544A-7EE6-4342-B048-85BDC9FD1C3A}</a:tableStyleId>
              </a:tblPr>
              <a:tblGrid>
                <a:gridCol w="2192337">
                  <a:extLst>
                    <a:ext uri="{9D8B030D-6E8A-4147-A177-3AD203B41FA5}">
                      <a16:colId xmlns:a16="http://schemas.microsoft.com/office/drawing/2014/main" val="1622645331"/>
                    </a:ext>
                  </a:extLst>
                </a:gridCol>
              </a:tblGrid>
              <a:tr h="427979">
                <a:tc>
                  <a:txBody>
                    <a:bodyPr/>
                    <a:lstStyle/>
                    <a:p>
                      <a:r>
                        <a:rPr lang="en-US" smtClean="0"/>
                        <a:t>LoaiHang</a:t>
                      </a:r>
                      <a:endParaRPr lang="en-US"/>
                    </a:p>
                  </a:txBody>
                  <a:tcPr/>
                </a:tc>
                <a:extLst>
                  <a:ext uri="{0D108BD9-81ED-4DB2-BD59-A6C34878D82A}">
                    <a16:rowId xmlns:a16="http://schemas.microsoft.com/office/drawing/2014/main" val="2570948555"/>
                  </a:ext>
                </a:extLst>
              </a:tr>
              <a:tr h="427979">
                <a:tc>
                  <a:txBody>
                    <a:bodyPr/>
                    <a:lstStyle/>
                    <a:p>
                      <a:r>
                        <a:rPr lang="en-US" smtClean="0"/>
                        <a:t>ID</a:t>
                      </a:r>
                      <a:endParaRPr lang="en-US"/>
                    </a:p>
                  </a:txBody>
                  <a:tcPr/>
                </a:tc>
                <a:extLst>
                  <a:ext uri="{0D108BD9-81ED-4DB2-BD59-A6C34878D82A}">
                    <a16:rowId xmlns:a16="http://schemas.microsoft.com/office/drawing/2014/main" val="1343696833"/>
                  </a:ext>
                </a:extLst>
              </a:tr>
              <a:tr h="427979">
                <a:tc>
                  <a:txBody>
                    <a:bodyPr/>
                    <a:lstStyle/>
                    <a:p>
                      <a:r>
                        <a:rPr lang="en-US" smtClean="0"/>
                        <a:t>TenLoai</a:t>
                      </a:r>
                      <a:endParaRPr lang="en-US"/>
                    </a:p>
                  </a:txBody>
                  <a:tcPr/>
                </a:tc>
                <a:extLst>
                  <a:ext uri="{0D108BD9-81ED-4DB2-BD59-A6C34878D82A}">
                    <a16:rowId xmlns:a16="http://schemas.microsoft.com/office/drawing/2014/main" val="41533847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19882051"/>
              </p:ext>
            </p:extLst>
          </p:nvPr>
        </p:nvGraphicFramePr>
        <p:xfrm>
          <a:off x="1308624" y="3175313"/>
          <a:ext cx="2196575" cy="2768286"/>
        </p:xfrm>
        <a:graphic>
          <a:graphicData uri="http://schemas.openxmlformats.org/drawingml/2006/table">
            <a:tbl>
              <a:tblPr firstRow="1" bandRow="1">
                <a:tableStyleId>{5C22544A-7EE6-4342-B048-85BDC9FD1C3A}</a:tableStyleId>
              </a:tblPr>
              <a:tblGrid>
                <a:gridCol w="2196575">
                  <a:extLst>
                    <a:ext uri="{9D8B030D-6E8A-4147-A177-3AD203B41FA5}">
                      <a16:colId xmlns:a16="http://schemas.microsoft.com/office/drawing/2014/main" val="1622645331"/>
                    </a:ext>
                  </a:extLst>
                </a:gridCol>
              </a:tblGrid>
              <a:tr h="461381">
                <a:tc>
                  <a:txBody>
                    <a:bodyPr/>
                    <a:lstStyle/>
                    <a:p>
                      <a:r>
                        <a:rPr lang="en-US" smtClean="0"/>
                        <a:t>Hang</a:t>
                      </a:r>
                      <a:endParaRPr lang="en-US"/>
                    </a:p>
                  </a:txBody>
                  <a:tcPr/>
                </a:tc>
                <a:extLst>
                  <a:ext uri="{0D108BD9-81ED-4DB2-BD59-A6C34878D82A}">
                    <a16:rowId xmlns:a16="http://schemas.microsoft.com/office/drawing/2014/main" val="2570948555"/>
                  </a:ext>
                </a:extLst>
              </a:tr>
              <a:tr h="461381">
                <a:tc>
                  <a:txBody>
                    <a:bodyPr/>
                    <a:lstStyle/>
                    <a:p>
                      <a:r>
                        <a:rPr lang="en-US" smtClean="0"/>
                        <a:t>ID</a:t>
                      </a:r>
                      <a:endParaRPr lang="en-US"/>
                    </a:p>
                  </a:txBody>
                  <a:tcPr/>
                </a:tc>
                <a:extLst>
                  <a:ext uri="{0D108BD9-81ED-4DB2-BD59-A6C34878D82A}">
                    <a16:rowId xmlns:a16="http://schemas.microsoft.com/office/drawing/2014/main" val="1343696833"/>
                  </a:ext>
                </a:extLst>
              </a:tr>
              <a:tr h="461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ID_LoaiHang</a:t>
                      </a:r>
                      <a:endParaRPr lang="en-US" smtClean="0"/>
                    </a:p>
                  </a:txBody>
                  <a:tcPr/>
                </a:tc>
                <a:extLst>
                  <a:ext uri="{0D108BD9-81ED-4DB2-BD59-A6C34878D82A}">
                    <a16:rowId xmlns:a16="http://schemas.microsoft.com/office/drawing/2014/main" val="415338470"/>
                  </a:ext>
                </a:extLst>
              </a:tr>
              <a:tr h="461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TenHang</a:t>
                      </a:r>
                    </a:p>
                  </a:txBody>
                  <a:tcPr/>
                </a:tc>
                <a:extLst>
                  <a:ext uri="{0D108BD9-81ED-4DB2-BD59-A6C34878D82A}">
                    <a16:rowId xmlns:a16="http://schemas.microsoft.com/office/drawing/2014/main" val="4214029248"/>
                  </a:ext>
                </a:extLst>
              </a:tr>
              <a:tr h="461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SoLuong</a:t>
                      </a:r>
                    </a:p>
                  </a:txBody>
                  <a:tcPr/>
                </a:tc>
                <a:extLst>
                  <a:ext uri="{0D108BD9-81ED-4DB2-BD59-A6C34878D82A}">
                    <a16:rowId xmlns:a16="http://schemas.microsoft.com/office/drawing/2014/main" val="4179772792"/>
                  </a:ext>
                </a:extLst>
              </a:tr>
              <a:tr h="461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DonGia</a:t>
                      </a:r>
                    </a:p>
                  </a:txBody>
                  <a:tcPr/>
                </a:tc>
                <a:extLst>
                  <a:ext uri="{0D108BD9-81ED-4DB2-BD59-A6C34878D82A}">
                    <a16:rowId xmlns:a16="http://schemas.microsoft.com/office/drawing/2014/main" val="2998008127"/>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3360251"/>
              </p:ext>
            </p:extLst>
          </p:nvPr>
        </p:nvGraphicFramePr>
        <p:xfrm>
          <a:off x="4753436" y="3602037"/>
          <a:ext cx="2087626" cy="1707160"/>
        </p:xfrm>
        <a:graphic>
          <a:graphicData uri="http://schemas.openxmlformats.org/drawingml/2006/table">
            <a:tbl>
              <a:tblPr firstRow="1" bandRow="1">
                <a:tableStyleId>{5C22544A-7EE6-4342-B048-85BDC9FD1C3A}</a:tableStyleId>
              </a:tblPr>
              <a:tblGrid>
                <a:gridCol w="2087626">
                  <a:extLst>
                    <a:ext uri="{9D8B030D-6E8A-4147-A177-3AD203B41FA5}">
                      <a16:colId xmlns:a16="http://schemas.microsoft.com/office/drawing/2014/main" val="1622645331"/>
                    </a:ext>
                  </a:extLst>
                </a:gridCol>
              </a:tblGrid>
              <a:tr h="426790">
                <a:tc>
                  <a:txBody>
                    <a:bodyPr/>
                    <a:lstStyle/>
                    <a:p>
                      <a:r>
                        <a:rPr lang="en-US" smtClean="0"/>
                        <a:t>GioHang</a:t>
                      </a:r>
                      <a:endParaRPr lang="en-US"/>
                    </a:p>
                  </a:txBody>
                  <a:tcPr/>
                </a:tc>
                <a:extLst>
                  <a:ext uri="{0D108BD9-81ED-4DB2-BD59-A6C34878D82A}">
                    <a16:rowId xmlns:a16="http://schemas.microsoft.com/office/drawing/2014/main" val="2570948555"/>
                  </a:ext>
                </a:extLst>
              </a:tr>
              <a:tr h="426790">
                <a:tc>
                  <a:txBody>
                    <a:bodyPr/>
                    <a:lstStyle/>
                    <a:p>
                      <a:r>
                        <a:rPr lang="en-US" smtClean="0"/>
                        <a:t>ID</a:t>
                      </a:r>
                      <a:endParaRPr lang="en-US"/>
                    </a:p>
                  </a:txBody>
                  <a:tcPr/>
                </a:tc>
                <a:extLst>
                  <a:ext uri="{0D108BD9-81ED-4DB2-BD59-A6C34878D82A}">
                    <a16:rowId xmlns:a16="http://schemas.microsoft.com/office/drawing/2014/main" val="1343696833"/>
                  </a:ext>
                </a:extLst>
              </a:tr>
              <a:tr h="426790">
                <a:tc>
                  <a:txBody>
                    <a:bodyPr/>
                    <a:lstStyle/>
                    <a:p>
                      <a:r>
                        <a:rPr lang="en-US" smtClean="0"/>
                        <a:t>ID_KhachHang</a:t>
                      </a:r>
                      <a:endParaRPr lang="en-US"/>
                    </a:p>
                  </a:txBody>
                  <a:tcPr/>
                </a:tc>
                <a:extLst>
                  <a:ext uri="{0D108BD9-81ED-4DB2-BD59-A6C34878D82A}">
                    <a16:rowId xmlns:a16="http://schemas.microsoft.com/office/drawing/2014/main" val="415338470"/>
                  </a:ext>
                </a:extLst>
              </a:tr>
              <a:tr h="426790">
                <a:tc>
                  <a:txBody>
                    <a:bodyPr/>
                    <a:lstStyle/>
                    <a:p>
                      <a:r>
                        <a:rPr lang="en-US" smtClean="0"/>
                        <a:t>Danh_Sach</a:t>
                      </a:r>
                      <a:r>
                        <a:rPr lang="en-US" baseline="0" smtClean="0"/>
                        <a:t>_Hang</a:t>
                      </a:r>
                      <a:endParaRPr lang="en-US"/>
                    </a:p>
                  </a:txBody>
                  <a:tcPr/>
                </a:tc>
                <a:extLst>
                  <a:ext uri="{0D108BD9-81ED-4DB2-BD59-A6C34878D82A}">
                    <a16:rowId xmlns:a16="http://schemas.microsoft.com/office/drawing/2014/main" val="421402924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30428066"/>
              </p:ext>
            </p:extLst>
          </p:nvPr>
        </p:nvGraphicFramePr>
        <p:xfrm>
          <a:off x="4753436" y="1533830"/>
          <a:ext cx="2091864" cy="1706856"/>
        </p:xfrm>
        <a:graphic>
          <a:graphicData uri="http://schemas.openxmlformats.org/drawingml/2006/table">
            <a:tbl>
              <a:tblPr firstRow="1" bandRow="1">
                <a:tableStyleId>{5C22544A-7EE6-4342-B048-85BDC9FD1C3A}</a:tableStyleId>
              </a:tblPr>
              <a:tblGrid>
                <a:gridCol w="2091864">
                  <a:extLst>
                    <a:ext uri="{9D8B030D-6E8A-4147-A177-3AD203B41FA5}">
                      <a16:colId xmlns:a16="http://schemas.microsoft.com/office/drawing/2014/main" val="1622645331"/>
                    </a:ext>
                  </a:extLst>
                </a:gridCol>
              </a:tblGrid>
              <a:tr h="426714">
                <a:tc>
                  <a:txBody>
                    <a:bodyPr/>
                    <a:lstStyle/>
                    <a:p>
                      <a:r>
                        <a:rPr lang="en-US" smtClean="0"/>
                        <a:t>KhachHang</a:t>
                      </a:r>
                      <a:endParaRPr lang="en-US"/>
                    </a:p>
                  </a:txBody>
                  <a:tcPr/>
                </a:tc>
                <a:extLst>
                  <a:ext uri="{0D108BD9-81ED-4DB2-BD59-A6C34878D82A}">
                    <a16:rowId xmlns:a16="http://schemas.microsoft.com/office/drawing/2014/main" val="2570948555"/>
                  </a:ext>
                </a:extLst>
              </a:tr>
              <a:tr h="426714">
                <a:tc>
                  <a:txBody>
                    <a:bodyPr/>
                    <a:lstStyle/>
                    <a:p>
                      <a:r>
                        <a:rPr lang="en-US" smtClean="0"/>
                        <a:t>ID</a:t>
                      </a:r>
                      <a:endParaRPr lang="en-US"/>
                    </a:p>
                  </a:txBody>
                  <a:tcPr/>
                </a:tc>
                <a:extLst>
                  <a:ext uri="{0D108BD9-81ED-4DB2-BD59-A6C34878D82A}">
                    <a16:rowId xmlns:a16="http://schemas.microsoft.com/office/drawing/2014/main" val="1343696833"/>
                  </a:ext>
                </a:extLst>
              </a:tr>
              <a:tr h="426714">
                <a:tc>
                  <a:txBody>
                    <a:bodyPr/>
                    <a:lstStyle/>
                    <a:p>
                      <a:r>
                        <a:rPr lang="en-US" smtClean="0"/>
                        <a:t>TenKhachHang</a:t>
                      </a:r>
                      <a:endParaRPr lang="en-US"/>
                    </a:p>
                  </a:txBody>
                  <a:tcPr/>
                </a:tc>
                <a:extLst>
                  <a:ext uri="{0D108BD9-81ED-4DB2-BD59-A6C34878D82A}">
                    <a16:rowId xmlns:a16="http://schemas.microsoft.com/office/drawing/2014/main" val="415338470"/>
                  </a:ext>
                </a:extLst>
              </a:tr>
              <a:tr h="426714">
                <a:tc>
                  <a:txBody>
                    <a:bodyPr/>
                    <a:lstStyle/>
                    <a:p>
                      <a:endParaRPr lang="en-US"/>
                    </a:p>
                  </a:txBody>
                  <a:tcPr/>
                </a:tc>
                <a:extLst>
                  <a:ext uri="{0D108BD9-81ED-4DB2-BD59-A6C34878D82A}">
                    <a16:rowId xmlns:a16="http://schemas.microsoft.com/office/drawing/2014/main" val="4214029248"/>
                  </a:ext>
                </a:extLst>
              </a:tr>
            </a:tbl>
          </a:graphicData>
        </a:graphic>
      </p:graphicFrame>
    </p:spTree>
    <p:extLst>
      <p:ext uri="{BB962C8B-B14F-4D97-AF65-F5344CB8AC3E}">
        <p14:creationId xmlns:p14="http://schemas.microsoft.com/office/powerpoint/2010/main" val="3294523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838199"/>
            <a:ext cx="8236249" cy="5410201"/>
          </a:xfrm>
        </p:spPr>
        <p:txBody>
          <a:bodyPr/>
          <a:lstStyle/>
          <a:p>
            <a:pPr marL="160337">
              <a:lnSpc>
                <a:spcPct val="114000"/>
              </a:lnSpc>
              <a:spcBef>
                <a:spcPts val="500"/>
              </a:spcBef>
              <a:spcAft>
                <a:spcPts val="0"/>
              </a:spcAft>
              <a:buClr>
                <a:srgbClr val="005398"/>
              </a:buClr>
              <a:buSzPts val="2400"/>
              <a:buFont typeface="Arial" panose="020B0604020202020204" pitchFamily="34" charset="0"/>
              <a:buChar char="•"/>
            </a:pPr>
            <a:r>
              <a:rPr lang="en-US" sz="2400" dirty="0" err="1" smtClean="0">
                <a:solidFill>
                  <a:srgbClr val="000099"/>
                </a:solidFill>
                <a:latin typeface="Arial" panose="020B0604020202020204" pitchFamily="34" charset="0"/>
                <a:cs typeface="Arial" panose="020B0604020202020204" pitchFamily="34" charset="0"/>
              </a:rPr>
              <a:t>Cài</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đặt</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chương</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trình</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thực</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hiện</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thao</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tác</a:t>
            </a:r>
            <a:r>
              <a:rPr lang="en-US" sz="2400" dirty="0" smtClean="0">
                <a:solidFill>
                  <a:srgbClr val="000099"/>
                </a:solidFill>
                <a:latin typeface="Arial" panose="020B0604020202020204" pitchFamily="34" charset="0"/>
                <a:cs typeface="Arial" panose="020B0604020202020204" pitchFamily="34" charset="0"/>
              </a:rPr>
              <a:t>:</a:t>
            </a:r>
          </a:p>
          <a:p>
            <a:pPr marL="617537" lvl="1" indent="-342900" algn="just">
              <a:lnSpc>
                <a:spcPct val="114000"/>
              </a:lnSpc>
              <a:spcBef>
                <a:spcPts val="500"/>
              </a:spcBef>
              <a:spcAft>
                <a:spcPts val="0"/>
              </a:spcAft>
              <a:buClr>
                <a:srgbClr val="005398"/>
              </a:buClr>
              <a:buSzPts val="2400"/>
              <a:buFont typeface="Arial" panose="020B0604020202020204" pitchFamily="34" charset="0"/>
              <a:buChar char="−"/>
            </a:pPr>
            <a:r>
              <a:rPr lang="en-US" sz="1800" smtClean="0">
                <a:solidFill>
                  <a:srgbClr val="000099"/>
                </a:solidFill>
                <a:latin typeface="Arial" panose="020B0604020202020204" pitchFamily="34" charset="0"/>
                <a:cs typeface="Arial" panose="020B0604020202020204" pitchFamily="34" charset="0"/>
              </a:rPr>
              <a:t>Cập nhật </a:t>
            </a:r>
            <a:r>
              <a:rPr lang="en-US" sz="1800" dirty="0" err="1" smtClean="0">
                <a:solidFill>
                  <a:srgbClr val="000099"/>
                </a:solidFill>
                <a:latin typeface="Arial" panose="020B0604020202020204" pitchFamily="34" charset="0"/>
                <a:cs typeface="Arial" panose="020B0604020202020204" pitchFamily="34" charset="0"/>
              </a:rPr>
              <a:t>danh</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sách</a:t>
            </a:r>
            <a:r>
              <a:rPr lang="en-US" sz="1800" dirty="0" smtClean="0">
                <a:solidFill>
                  <a:srgbClr val="000099"/>
                </a:solidFill>
                <a:latin typeface="Arial" panose="020B0604020202020204" pitchFamily="34" charset="0"/>
                <a:cs typeface="Arial" panose="020B0604020202020204" pitchFamily="34" charset="0"/>
              </a:rPr>
              <a:t> </a:t>
            </a:r>
            <a:r>
              <a:rPr lang="en-US" sz="1800" err="1" smtClean="0">
                <a:solidFill>
                  <a:srgbClr val="000099"/>
                </a:solidFill>
                <a:latin typeface="Arial" panose="020B0604020202020204" pitchFamily="34" charset="0"/>
                <a:cs typeface="Arial" panose="020B0604020202020204" pitchFamily="34" charset="0"/>
              </a:rPr>
              <a:t>loại</a:t>
            </a:r>
            <a:r>
              <a:rPr lang="en-US" sz="1800" smtClean="0">
                <a:solidFill>
                  <a:srgbClr val="000099"/>
                </a:solidFill>
                <a:latin typeface="Arial" panose="020B0604020202020204" pitchFamily="34" charset="0"/>
                <a:cs typeface="Arial" panose="020B0604020202020204" pitchFamily="34" charset="0"/>
              </a:rPr>
              <a:t> hàng: Xem, Thêm, sửa, xóa, sắp xếp theo tên loại hàng.</a:t>
            </a:r>
            <a:endParaRPr lang="en-US" sz="1800" dirty="0" smtClean="0">
              <a:solidFill>
                <a:srgbClr val="000099"/>
              </a:solidFill>
              <a:latin typeface="Arial" panose="020B0604020202020204" pitchFamily="34" charset="0"/>
              <a:cs typeface="Arial" panose="020B0604020202020204" pitchFamily="34" charset="0"/>
            </a:endParaRPr>
          </a:p>
          <a:p>
            <a:pPr marL="617537" lvl="1" indent="-342900" algn="just">
              <a:lnSpc>
                <a:spcPct val="114000"/>
              </a:lnSpc>
              <a:spcBef>
                <a:spcPts val="500"/>
              </a:spcBef>
              <a:spcAft>
                <a:spcPts val="0"/>
              </a:spcAft>
              <a:buClr>
                <a:srgbClr val="005398"/>
              </a:buClr>
              <a:buSzPts val="2400"/>
              <a:buFont typeface="Arial" panose="020B0604020202020204" pitchFamily="34" charset="0"/>
              <a:buChar char="−"/>
            </a:pPr>
            <a:r>
              <a:rPr lang="en-US" sz="1800" smtClean="0">
                <a:solidFill>
                  <a:srgbClr val="000099"/>
                </a:solidFill>
                <a:latin typeface="Arial" panose="020B0604020202020204" pitchFamily="34" charset="0"/>
                <a:cs typeface="Arial" panose="020B0604020202020204" pitchFamily="34" charset="0"/>
              </a:rPr>
              <a:t>Cập nhật </a:t>
            </a:r>
            <a:r>
              <a:rPr lang="en-US" sz="1800" dirty="0" err="1" smtClean="0">
                <a:solidFill>
                  <a:srgbClr val="000099"/>
                </a:solidFill>
                <a:latin typeface="Arial" panose="020B0604020202020204" pitchFamily="34" charset="0"/>
                <a:cs typeface="Arial" panose="020B0604020202020204" pitchFamily="34" charset="0"/>
              </a:rPr>
              <a:t>danh</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sách</a:t>
            </a:r>
            <a:r>
              <a:rPr lang="en-US" sz="1800" dirty="0" smtClean="0">
                <a:solidFill>
                  <a:srgbClr val="000099"/>
                </a:solidFill>
                <a:latin typeface="Arial" panose="020B0604020202020204" pitchFamily="34" charset="0"/>
                <a:cs typeface="Arial" panose="020B0604020202020204" pitchFamily="34" charset="0"/>
              </a:rPr>
              <a:t> </a:t>
            </a:r>
            <a:r>
              <a:rPr lang="en-US" sz="1800" err="1" smtClean="0">
                <a:solidFill>
                  <a:srgbClr val="000099"/>
                </a:solidFill>
                <a:latin typeface="Arial" panose="020B0604020202020204" pitchFamily="34" charset="0"/>
                <a:cs typeface="Arial" panose="020B0604020202020204" pitchFamily="34" charset="0"/>
              </a:rPr>
              <a:t>hàng</a:t>
            </a:r>
            <a:r>
              <a:rPr lang="en-US" sz="1800" smtClean="0">
                <a:solidFill>
                  <a:srgbClr val="000099"/>
                </a:solidFill>
                <a:latin typeface="Arial" panose="020B0604020202020204" pitchFamily="34" charset="0"/>
                <a:cs typeface="Arial" panose="020B0604020202020204" pitchFamily="34" charset="0"/>
              </a:rPr>
              <a:t> (xem, thêm, sửa, xóa, sắp xếp theo tên hàng) trong </a:t>
            </a:r>
            <a:r>
              <a:rPr lang="en-US" sz="1800" dirty="0" err="1" smtClean="0">
                <a:solidFill>
                  <a:srgbClr val="000099"/>
                </a:solidFill>
                <a:latin typeface="Arial" panose="020B0604020202020204" pitchFamily="34" charset="0"/>
                <a:cs typeface="Arial" panose="020B0604020202020204" pitchFamily="34" charset="0"/>
              </a:rPr>
              <a:t>đó</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loại</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hàng</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chỉ</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được</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chọn</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trong</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danh</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sách</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loại</a:t>
            </a:r>
            <a:r>
              <a:rPr lang="en-US" sz="1800" dirty="0" smtClean="0">
                <a:solidFill>
                  <a:srgbClr val="000099"/>
                </a:solidFill>
                <a:latin typeface="Arial" panose="020B0604020202020204" pitchFamily="34" charset="0"/>
                <a:cs typeface="Arial" panose="020B0604020202020204" pitchFamily="34" charset="0"/>
              </a:rPr>
              <a:t> </a:t>
            </a:r>
            <a:r>
              <a:rPr lang="en-US" sz="1800" dirty="0" err="1" smtClean="0">
                <a:solidFill>
                  <a:srgbClr val="000099"/>
                </a:solidFill>
                <a:latin typeface="Arial" panose="020B0604020202020204" pitchFamily="34" charset="0"/>
                <a:cs typeface="Arial" panose="020B0604020202020204" pitchFamily="34" charset="0"/>
              </a:rPr>
              <a:t>hàng</a:t>
            </a:r>
            <a:r>
              <a:rPr lang="en-US" sz="1800" dirty="0" smtClean="0">
                <a:solidFill>
                  <a:srgbClr val="000099"/>
                </a:solidFill>
                <a:latin typeface="Arial" panose="020B0604020202020204" pitchFamily="34" charset="0"/>
                <a:cs typeface="Arial" panose="020B0604020202020204" pitchFamily="34" charset="0"/>
              </a:rPr>
              <a:t>.</a:t>
            </a:r>
          </a:p>
          <a:p>
            <a:pPr marL="617537" lvl="1" indent="-342900" algn="just">
              <a:lnSpc>
                <a:spcPct val="114000"/>
              </a:lnSpc>
              <a:spcBef>
                <a:spcPts val="500"/>
              </a:spcBef>
              <a:spcAft>
                <a:spcPts val="0"/>
              </a:spcAft>
              <a:buClr>
                <a:srgbClr val="005398"/>
              </a:buClr>
              <a:buSzPts val="2400"/>
              <a:buFont typeface="Arial" panose="020B0604020202020204" pitchFamily="34" charset="0"/>
              <a:buChar char="−"/>
            </a:pPr>
            <a:r>
              <a:rPr lang="en-US" sz="1800" smtClean="0">
                <a:solidFill>
                  <a:srgbClr val="000099"/>
                </a:solidFill>
                <a:latin typeface="Arial" panose="020B0604020202020204" pitchFamily="34" charset="0"/>
                <a:cs typeface="Arial" panose="020B0604020202020204" pitchFamily="34" charset="0"/>
              </a:rPr>
              <a:t>Cập nhật danh </a:t>
            </a:r>
            <a:r>
              <a:rPr lang="en-US" sz="1800" dirty="0" err="1" smtClean="0">
                <a:solidFill>
                  <a:srgbClr val="000099"/>
                </a:solidFill>
                <a:latin typeface="Arial" panose="020B0604020202020204" pitchFamily="34" charset="0"/>
                <a:cs typeface="Arial" panose="020B0604020202020204" pitchFamily="34" charset="0"/>
              </a:rPr>
              <a:t>sách</a:t>
            </a:r>
            <a:r>
              <a:rPr lang="en-US" sz="1800" dirty="0" smtClean="0">
                <a:solidFill>
                  <a:srgbClr val="000099"/>
                </a:solidFill>
                <a:latin typeface="Arial" panose="020B0604020202020204" pitchFamily="34" charset="0"/>
                <a:cs typeface="Arial" panose="020B0604020202020204" pitchFamily="34" charset="0"/>
              </a:rPr>
              <a:t> </a:t>
            </a:r>
            <a:r>
              <a:rPr lang="en-US" sz="1800" err="1" smtClean="0">
                <a:solidFill>
                  <a:srgbClr val="000099"/>
                </a:solidFill>
                <a:latin typeface="Arial" panose="020B0604020202020204" pitchFamily="34" charset="0"/>
                <a:cs typeface="Arial" panose="020B0604020202020204" pitchFamily="34" charset="0"/>
              </a:rPr>
              <a:t>khách</a:t>
            </a:r>
            <a:r>
              <a:rPr lang="en-US" sz="1800" smtClean="0">
                <a:solidFill>
                  <a:srgbClr val="000099"/>
                </a:solidFill>
                <a:latin typeface="Arial" panose="020B0604020202020204" pitchFamily="34" charset="0"/>
                <a:cs typeface="Arial" panose="020B0604020202020204" pitchFamily="34" charset="0"/>
              </a:rPr>
              <a:t> hàng: Xem, thêm, sửa, xóa, sắp xếp theo tên khách hàng.</a:t>
            </a:r>
            <a:endParaRPr lang="en-US" sz="1800" dirty="0" smtClean="0">
              <a:solidFill>
                <a:srgbClr val="000099"/>
              </a:solidFill>
              <a:latin typeface="Arial" panose="020B0604020202020204" pitchFamily="34" charset="0"/>
              <a:cs typeface="Arial" panose="020B0604020202020204" pitchFamily="34" charset="0"/>
            </a:endParaRPr>
          </a:p>
          <a:p>
            <a:pPr marL="617537" lvl="1" indent="-342900" algn="just">
              <a:lnSpc>
                <a:spcPct val="114000"/>
              </a:lnSpc>
              <a:spcBef>
                <a:spcPts val="500"/>
              </a:spcBef>
              <a:spcAft>
                <a:spcPts val="0"/>
              </a:spcAft>
              <a:buClr>
                <a:srgbClr val="005398"/>
              </a:buClr>
              <a:buSzPts val="2400"/>
              <a:buFont typeface="Arial" panose="020B0604020202020204" pitchFamily="34" charset="0"/>
              <a:buChar char="−"/>
            </a:pPr>
            <a:r>
              <a:rPr lang="en-US" sz="1800" smtClean="0">
                <a:solidFill>
                  <a:srgbClr val="000099"/>
                </a:solidFill>
                <a:latin typeface="Arial" panose="020B0604020202020204" pitchFamily="34" charset="0"/>
                <a:cs typeface="Arial" panose="020B0604020202020204" pitchFamily="34" charset="0"/>
              </a:rPr>
              <a:t>Tạo 1 giỏ hàng mới cho khách (khách hàng có trong DS khách hàng).</a:t>
            </a:r>
          </a:p>
          <a:p>
            <a:pPr marL="617537" lvl="1" indent="-342900" algn="just">
              <a:lnSpc>
                <a:spcPct val="114000"/>
              </a:lnSpc>
              <a:spcBef>
                <a:spcPts val="500"/>
              </a:spcBef>
              <a:spcAft>
                <a:spcPts val="0"/>
              </a:spcAft>
              <a:buClr>
                <a:srgbClr val="005398"/>
              </a:buClr>
              <a:buSzPts val="2400"/>
              <a:buFont typeface="Arial" panose="020B0604020202020204" pitchFamily="34" charset="0"/>
              <a:buChar char="−"/>
            </a:pPr>
            <a:r>
              <a:rPr lang="en-US" sz="1800" smtClean="0">
                <a:solidFill>
                  <a:srgbClr val="000099"/>
                </a:solidFill>
                <a:latin typeface="Arial" panose="020B0604020202020204" pitchFamily="34" charset="0"/>
                <a:cs typeface="Arial" panose="020B0604020202020204" pitchFamily="34" charset="0"/>
              </a:rPr>
              <a:t>Cập nhật giỏ hàng: Thêm, sửa, xóa hàng </a:t>
            </a:r>
            <a:r>
              <a:rPr lang="en-US" sz="1800" smtClean="0">
                <a:solidFill>
                  <a:srgbClr val="000099"/>
                </a:solidFill>
                <a:latin typeface="Arial" panose="020B0604020202020204" pitchFamily="34" charset="0"/>
                <a:cs typeface="Arial" panose="020B0604020202020204" pitchFamily="34" charset="0"/>
              </a:rPr>
              <a:t>trong giỏ </a:t>
            </a:r>
            <a:r>
              <a:rPr lang="en-US" sz="1800" smtClean="0">
                <a:solidFill>
                  <a:srgbClr val="000099"/>
                </a:solidFill>
                <a:latin typeface="Arial" panose="020B0604020202020204" pitchFamily="34" charset="0"/>
                <a:cs typeface="Arial" panose="020B0604020202020204" pitchFamily="34" charset="0"/>
              </a:rPr>
              <a:t>(hàng trong giỏ phải </a:t>
            </a:r>
            <a:r>
              <a:rPr lang="en-US" sz="1800" smtClean="0">
                <a:solidFill>
                  <a:srgbClr val="000099"/>
                </a:solidFill>
                <a:latin typeface="Arial" panose="020B0604020202020204" pitchFamily="34" charset="0"/>
                <a:cs typeface="Arial" panose="020B0604020202020204" pitchFamily="34" charset="0"/>
              </a:rPr>
              <a:t>có trong danh sách hàng. Khi thêm một hàng vào giỏ cần kiểm tra số lượng hàng trong danh sách có đủ để mua hay không? Trừ đi số lượng hàng trong danh sách hàng nếu hàng được </a:t>
            </a:r>
            <a:r>
              <a:rPr lang="en-US" sz="1800" smtClean="0">
                <a:solidFill>
                  <a:srgbClr val="000099"/>
                </a:solidFill>
                <a:latin typeface="Arial" panose="020B0604020202020204" pitchFamily="34" charset="0"/>
                <a:cs typeface="Arial" panose="020B0604020202020204" pitchFamily="34" charset="0"/>
              </a:rPr>
              <a:t>mua). Hiển thị chi tiết giỏ hàng (có thông tin tổng số tiền phải thanh toán).</a:t>
            </a:r>
            <a:endParaRPr lang="en-US" sz="1800" smtClean="0">
              <a:solidFill>
                <a:srgbClr val="000099"/>
              </a:solidFill>
              <a:latin typeface="Arial" panose="020B0604020202020204" pitchFamily="34" charset="0"/>
              <a:cs typeface="Arial" panose="020B0604020202020204" pitchFamily="34" charset="0"/>
            </a:endParaRPr>
          </a:p>
          <a:p>
            <a:pPr marL="617537" lvl="1" indent="-342900" algn="just">
              <a:lnSpc>
                <a:spcPct val="114000"/>
              </a:lnSpc>
              <a:spcBef>
                <a:spcPts val="500"/>
              </a:spcBef>
              <a:spcAft>
                <a:spcPts val="0"/>
              </a:spcAft>
              <a:buClr>
                <a:srgbClr val="005398"/>
              </a:buClr>
              <a:buSzPts val="2400"/>
              <a:buFont typeface="Arial" panose="020B0604020202020204" pitchFamily="34" charset="0"/>
              <a:buChar char="−"/>
            </a:pPr>
            <a:r>
              <a:rPr lang="en-US" sz="1800" smtClean="0">
                <a:solidFill>
                  <a:srgbClr val="000099"/>
                </a:solidFill>
                <a:latin typeface="Arial" panose="020B0604020202020204" pitchFamily="34" charset="0"/>
                <a:cs typeface="Arial" panose="020B0604020202020204" pitchFamily="34" charset="0"/>
              </a:rPr>
              <a:t>Hiển thị danh sách các giỏ </a:t>
            </a:r>
            <a:r>
              <a:rPr lang="en-US" sz="1800" smtClean="0">
                <a:solidFill>
                  <a:srgbClr val="000099"/>
                </a:solidFill>
                <a:latin typeface="Arial" panose="020B0604020202020204" pitchFamily="34" charset="0"/>
                <a:cs typeface="Arial" panose="020B0604020202020204" pitchFamily="34" charset="0"/>
              </a:rPr>
              <a:t>hàng.</a:t>
            </a:r>
            <a:endParaRPr lang="en-US" sz="1800" smtClean="0">
              <a:solidFill>
                <a:srgbClr val="000099"/>
              </a:solidFill>
              <a:latin typeface="Arial" panose="020B0604020202020204" pitchFamily="34" charset="0"/>
              <a:cs typeface="Arial" panose="020B0604020202020204" pitchFamily="34" charset="0"/>
            </a:endParaRPr>
          </a:p>
          <a:p>
            <a:pPr marL="617537" lvl="1" indent="-342900" algn="just">
              <a:lnSpc>
                <a:spcPct val="114000"/>
              </a:lnSpc>
              <a:spcBef>
                <a:spcPts val="500"/>
              </a:spcBef>
              <a:spcAft>
                <a:spcPts val="0"/>
              </a:spcAft>
              <a:buClr>
                <a:srgbClr val="005398"/>
              </a:buClr>
              <a:buSzPts val="2400"/>
              <a:buFont typeface="Arial" panose="020B0604020202020204" pitchFamily="34" charset="0"/>
              <a:buChar char="−"/>
            </a:pPr>
            <a:r>
              <a:rPr lang="en-US" sz="1800" smtClean="0">
                <a:solidFill>
                  <a:srgbClr val="000099"/>
                </a:solidFill>
                <a:latin typeface="Arial" panose="020B0604020202020204" pitchFamily="34" charset="0"/>
                <a:cs typeface="Arial" panose="020B0604020202020204" pitchFamily="34" charset="0"/>
              </a:rPr>
              <a:t>Các chức năng tìm kiếm: Loại hàng, hàng, khách hàng, giỏ hàng.</a:t>
            </a:r>
            <a:endParaRPr lang="en-US" sz="1800" dirty="0" smtClean="0">
              <a:solidFill>
                <a:srgbClr val="000099"/>
              </a:solidFill>
              <a:latin typeface="Arial" panose="020B0604020202020204" pitchFamily="34" charset="0"/>
              <a:cs typeface="Arial" panose="020B0604020202020204" pitchFamily="34" charset="0"/>
            </a:endParaRPr>
          </a:p>
        </p:txBody>
      </p:sp>
      <p:sp>
        <p:nvSpPr>
          <p:cNvPr id="10" name="Text Box 108"/>
          <p:cNvSpPr txBox="1">
            <a:spLocks noChangeArrowheads="1"/>
          </p:cNvSpPr>
          <p:nvPr/>
        </p:nvSpPr>
        <p:spPr bwMode="auto">
          <a:xfrm>
            <a:off x="296863" y="47625"/>
            <a:ext cx="8085137" cy="538609"/>
          </a:xfrm>
          <a:prstGeom prst="rect">
            <a:avLst/>
          </a:prstGeom>
          <a:noFill/>
          <a:ln>
            <a:noFill/>
          </a:ln>
          <a:effectLs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Bài tập: Sử dụng ArrayList hoặc LinkList</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1716124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838199"/>
            <a:ext cx="8236249" cy="5410201"/>
          </a:xfrm>
        </p:spPr>
        <p:txBody>
          <a:bodyPr/>
          <a:lstStyle/>
          <a:p>
            <a:pPr marL="160337">
              <a:spcBef>
                <a:spcPts val="500"/>
              </a:spcBef>
              <a:spcAft>
                <a:spcPts val="0"/>
              </a:spcAft>
              <a:buClr>
                <a:srgbClr val="005398"/>
              </a:buClr>
              <a:buSzPts val="2400"/>
              <a:buFont typeface="Arial" panose="020B0604020202020204" pitchFamily="34" charset="0"/>
              <a:buChar char="•"/>
            </a:pPr>
            <a:r>
              <a:rPr lang="en-US" sz="2400" dirty="0" err="1" smtClean="0">
                <a:solidFill>
                  <a:srgbClr val="000099"/>
                </a:solidFill>
                <a:latin typeface="Arial" panose="020B0604020202020204" pitchFamily="34" charset="0"/>
                <a:cs typeface="Arial" panose="020B0604020202020204" pitchFamily="34" charset="0"/>
              </a:rPr>
              <a:t>Cài</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đặt</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chương</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trình</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giới</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thiệu</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các</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địa</a:t>
            </a:r>
            <a:r>
              <a:rPr lang="en-US" sz="2400" dirty="0" smtClean="0">
                <a:solidFill>
                  <a:srgbClr val="000099"/>
                </a:solidFill>
                <a:latin typeface="Arial" panose="020B0604020202020204" pitchFamily="34" charset="0"/>
                <a:cs typeface="Arial" panose="020B0604020202020204" pitchFamily="34" charset="0"/>
              </a:rPr>
              <a:t> </a:t>
            </a:r>
            <a:r>
              <a:rPr lang="en-US" sz="2400" dirty="0" err="1" smtClean="0">
                <a:solidFill>
                  <a:srgbClr val="000099"/>
                </a:solidFill>
                <a:latin typeface="Arial" panose="020B0604020202020204" pitchFamily="34" charset="0"/>
                <a:cs typeface="Arial" panose="020B0604020202020204" pitchFamily="34" charset="0"/>
              </a:rPr>
              <a:t>điểm</a:t>
            </a:r>
            <a:r>
              <a:rPr lang="en-US" sz="2400" dirty="0" smtClean="0">
                <a:solidFill>
                  <a:srgbClr val="000099"/>
                </a:solidFill>
                <a:latin typeface="Arial" panose="020B0604020202020204" pitchFamily="34" charset="0"/>
                <a:cs typeface="Arial" panose="020B0604020202020204" pitchFamily="34" charset="0"/>
              </a:rPr>
              <a:t> du </a:t>
            </a:r>
            <a:r>
              <a:rPr lang="en-US" sz="2400" dirty="0" err="1" smtClean="0">
                <a:solidFill>
                  <a:srgbClr val="000099"/>
                </a:solidFill>
                <a:latin typeface="Arial" panose="020B0604020202020204" pitchFamily="34" charset="0"/>
                <a:cs typeface="Arial" panose="020B0604020202020204" pitchFamily="34" charset="0"/>
              </a:rPr>
              <a:t>lịch</a:t>
            </a:r>
            <a:r>
              <a:rPr lang="en-US" sz="2400" dirty="0" smtClean="0">
                <a:solidFill>
                  <a:srgbClr val="000099"/>
                </a:solidFill>
                <a:latin typeface="Arial" panose="020B0604020202020204" pitchFamily="34" charset="0"/>
                <a:cs typeface="Arial" panose="020B0604020202020204" pitchFamily="34" charset="0"/>
              </a:rPr>
              <a:t>:</a:t>
            </a:r>
          </a:p>
          <a:p>
            <a:pPr marL="560387" lvl="1">
              <a:spcBef>
                <a:spcPts val="500"/>
              </a:spcBef>
              <a:spcAft>
                <a:spcPts val="0"/>
              </a:spcAft>
              <a:buClr>
                <a:srgbClr val="005398"/>
              </a:buClr>
              <a:buSzPts val="2400"/>
              <a:buFont typeface="Arial" panose="020B0604020202020204" pitchFamily="34" charset="0"/>
              <a:buChar char="•"/>
            </a:pPr>
            <a:r>
              <a:rPr lang="en-US" sz="2000" dirty="0" err="1" smtClean="0">
                <a:solidFill>
                  <a:srgbClr val="000099"/>
                </a:solidFill>
                <a:latin typeface="Arial" panose="020B0604020202020204" pitchFamily="34" charset="0"/>
                <a:cs typeface="Arial" panose="020B0604020202020204" pitchFamily="34" charset="0"/>
              </a:rPr>
              <a:t>Tạo</a:t>
            </a:r>
            <a:r>
              <a:rPr lang="en-US" sz="2000" dirty="0" smtClean="0">
                <a:solidFill>
                  <a:srgbClr val="000099"/>
                </a:solidFill>
                <a:latin typeface="Arial" panose="020B0604020202020204" pitchFamily="34" charset="0"/>
                <a:cs typeface="Arial" panose="020B0604020202020204" pitchFamily="34" charset="0"/>
              </a:rPr>
              <a:t> </a:t>
            </a:r>
            <a:r>
              <a:rPr lang="en-US" sz="2000" dirty="0" err="1" smtClean="0">
                <a:solidFill>
                  <a:srgbClr val="000099"/>
                </a:solidFill>
                <a:latin typeface="Arial" panose="020B0604020202020204" pitchFamily="34" charset="0"/>
                <a:cs typeface="Arial" panose="020B0604020202020204" pitchFamily="34" charset="0"/>
              </a:rPr>
              <a:t>danh</a:t>
            </a:r>
            <a:r>
              <a:rPr lang="en-US" sz="2000" dirty="0" smtClean="0">
                <a:solidFill>
                  <a:srgbClr val="000099"/>
                </a:solidFill>
                <a:latin typeface="Arial" panose="020B0604020202020204" pitchFamily="34" charset="0"/>
                <a:cs typeface="Arial" panose="020B0604020202020204" pitchFamily="34" charset="0"/>
              </a:rPr>
              <a:t> </a:t>
            </a:r>
            <a:r>
              <a:rPr lang="en-US" sz="2000" dirty="0" err="1" smtClean="0">
                <a:solidFill>
                  <a:srgbClr val="000099"/>
                </a:solidFill>
                <a:latin typeface="Arial" panose="020B0604020202020204" pitchFamily="34" charset="0"/>
                <a:cs typeface="Arial" panose="020B0604020202020204" pitchFamily="34" charset="0"/>
              </a:rPr>
              <a:t>sách</a:t>
            </a:r>
            <a:r>
              <a:rPr lang="en-US" sz="2000" dirty="0" smtClean="0">
                <a:solidFill>
                  <a:srgbClr val="000099"/>
                </a:solidFill>
                <a:latin typeface="Arial" panose="020B0604020202020204" pitchFamily="34" charset="0"/>
                <a:cs typeface="Arial" panose="020B0604020202020204" pitchFamily="34" charset="0"/>
              </a:rPr>
              <a:t> ban </a:t>
            </a:r>
            <a:r>
              <a:rPr lang="en-US" sz="2000" dirty="0" err="1" smtClean="0">
                <a:solidFill>
                  <a:srgbClr val="000099"/>
                </a:solidFill>
                <a:latin typeface="Arial" panose="020B0604020202020204" pitchFamily="34" charset="0"/>
                <a:cs typeface="Arial" panose="020B0604020202020204" pitchFamily="34" charset="0"/>
              </a:rPr>
              <a:t>đầu</a:t>
            </a:r>
            <a:endParaRPr lang="en-US" sz="2000" dirty="0" smtClean="0">
              <a:solidFill>
                <a:srgbClr val="000099"/>
              </a:solidFill>
              <a:latin typeface="Arial" panose="020B0604020202020204" pitchFamily="34" charset="0"/>
              <a:cs typeface="Arial" panose="020B0604020202020204" pitchFamily="34" charset="0"/>
            </a:endParaRPr>
          </a:p>
          <a:p>
            <a:pPr marL="560387" lvl="1">
              <a:spcBef>
                <a:spcPts val="500"/>
              </a:spcBef>
              <a:spcAft>
                <a:spcPts val="0"/>
              </a:spcAft>
              <a:buClr>
                <a:srgbClr val="005398"/>
              </a:buClr>
              <a:buSzPts val="2400"/>
              <a:buFont typeface="Arial" panose="020B0604020202020204" pitchFamily="34" charset="0"/>
              <a:buChar char="•"/>
            </a:pPr>
            <a:r>
              <a:rPr lang="en-US" sz="2000" dirty="0" smtClean="0">
                <a:solidFill>
                  <a:srgbClr val="000099"/>
                </a:solidFill>
                <a:latin typeface="Arial" panose="020B0604020202020204" pitchFamily="34" charset="0"/>
                <a:cs typeface="Arial" panose="020B0604020202020204" pitchFamily="34" charset="0"/>
              </a:rPr>
              <a:t>Cho </a:t>
            </a:r>
            <a:r>
              <a:rPr lang="en-US" sz="2000" dirty="0" err="1" smtClean="0">
                <a:solidFill>
                  <a:srgbClr val="000099"/>
                </a:solidFill>
                <a:latin typeface="Arial" panose="020B0604020202020204" pitchFamily="34" charset="0"/>
                <a:cs typeface="Arial" panose="020B0604020202020204" pitchFamily="34" charset="0"/>
              </a:rPr>
              <a:t>phép</a:t>
            </a:r>
            <a:r>
              <a:rPr lang="en-US" sz="2000" dirty="0" smtClean="0">
                <a:solidFill>
                  <a:srgbClr val="000099"/>
                </a:solidFill>
                <a:latin typeface="Arial" panose="020B0604020202020204" pitchFamily="34" charset="0"/>
                <a:cs typeface="Arial" panose="020B0604020202020204" pitchFamily="34" charset="0"/>
              </a:rPr>
              <a:t> </a:t>
            </a:r>
            <a:r>
              <a:rPr lang="en-US" sz="2000" dirty="0" err="1" smtClean="0">
                <a:solidFill>
                  <a:srgbClr val="000099"/>
                </a:solidFill>
                <a:latin typeface="Arial" panose="020B0604020202020204" pitchFamily="34" charset="0"/>
                <a:cs typeface="Arial" panose="020B0604020202020204" pitchFamily="34" charset="0"/>
              </a:rPr>
              <a:t>thêm</a:t>
            </a:r>
            <a:r>
              <a:rPr lang="en-US" sz="2000" dirty="0" smtClean="0">
                <a:solidFill>
                  <a:srgbClr val="000099"/>
                </a:solidFill>
                <a:latin typeface="Arial" panose="020B0604020202020204" pitchFamily="34" charset="0"/>
                <a:cs typeface="Arial" panose="020B0604020202020204" pitchFamily="34" charset="0"/>
              </a:rPr>
              <a:t> / </a:t>
            </a:r>
            <a:r>
              <a:rPr lang="en-US" sz="2000" dirty="0" err="1" smtClean="0">
                <a:solidFill>
                  <a:srgbClr val="000099"/>
                </a:solidFill>
                <a:latin typeface="Arial" panose="020B0604020202020204" pitchFamily="34" charset="0"/>
                <a:cs typeface="Arial" panose="020B0604020202020204" pitchFamily="34" charset="0"/>
              </a:rPr>
              <a:t>sửa</a:t>
            </a:r>
            <a:r>
              <a:rPr lang="en-US" sz="2000" dirty="0" smtClean="0">
                <a:solidFill>
                  <a:srgbClr val="000099"/>
                </a:solidFill>
                <a:latin typeface="Arial" panose="020B0604020202020204" pitchFamily="34" charset="0"/>
                <a:cs typeface="Arial" panose="020B0604020202020204" pitchFamily="34" charset="0"/>
              </a:rPr>
              <a:t> / </a:t>
            </a:r>
            <a:r>
              <a:rPr lang="en-US" sz="2000" dirty="0" err="1" smtClean="0">
                <a:solidFill>
                  <a:srgbClr val="000099"/>
                </a:solidFill>
                <a:latin typeface="Arial" panose="020B0604020202020204" pitchFamily="34" charset="0"/>
                <a:cs typeface="Arial" panose="020B0604020202020204" pitchFamily="34" charset="0"/>
              </a:rPr>
              <a:t>xóa</a:t>
            </a:r>
            <a:r>
              <a:rPr lang="en-US" sz="2000" dirty="0" smtClean="0">
                <a:solidFill>
                  <a:srgbClr val="000099"/>
                </a:solidFill>
                <a:latin typeface="Arial" panose="020B0604020202020204" pitchFamily="34" charset="0"/>
                <a:cs typeface="Arial" panose="020B0604020202020204" pitchFamily="34" charset="0"/>
              </a:rPr>
              <a:t> </a:t>
            </a:r>
            <a:r>
              <a:rPr lang="en-US" sz="2000" dirty="0" err="1" smtClean="0">
                <a:solidFill>
                  <a:srgbClr val="000099"/>
                </a:solidFill>
                <a:latin typeface="Arial" panose="020B0604020202020204" pitchFamily="34" charset="0"/>
                <a:cs typeface="Arial" panose="020B0604020202020204" pitchFamily="34" charset="0"/>
              </a:rPr>
              <a:t>địa</a:t>
            </a:r>
            <a:r>
              <a:rPr lang="en-US" sz="2000" dirty="0" smtClean="0">
                <a:solidFill>
                  <a:srgbClr val="000099"/>
                </a:solidFill>
                <a:latin typeface="Arial" panose="020B0604020202020204" pitchFamily="34" charset="0"/>
                <a:cs typeface="Arial" panose="020B0604020202020204" pitchFamily="34" charset="0"/>
              </a:rPr>
              <a:t> </a:t>
            </a:r>
            <a:r>
              <a:rPr lang="en-US" sz="2000" dirty="0" err="1" smtClean="0">
                <a:solidFill>
                  <a:srgbClr val="000099"/>
                </a:solidFill>
                <a:latin typeface="Arial" panose="020B0604020202020204" pitchFamily="34" charset="0"/>
                <a:cs typeface="Arial" panose="020B0604020202020204" pitchFamily="34" charset="0"/>
              </a:rPr>
              <a:t>điểm</a:t>
            </a:r>
            <a:endParaRPr lang="en-US" sz="2000" dirty="0" smtClean="0">
              <a:solidFill>
                <a:srgbClr val="000099"/>
              </a:solidFill>
              <a:latin typeface="Arial" panose="020B0604020202020204" pitchFamily="34" charset="0"/>
              <a:cs typeface="Arial" panose="020B0604020202020204" pitchFamily="34" charset="0"/>
            </a:endParaRPr>
          </a:p>
          <a:p>
            <a:pPr marL="560387" lvl="1">
              <a:spcBef>
                <a:spcPts val="500"/>
              </a:spcBef>
              <a:spcAft>
                <a:spcPts val="0"/>
              </a:spcAft>
              <a:buClr>
                <a:srgbClr val="005398"/>
              </a:buClr>
              <a:buSzPts val="2400"/>
              <a:buFont typeface="Arial" panose="020B0604020202020204" pitchFamily="34" charset="0"/>
              <a:buChar char="•"/>
            </a:pPr>
            <a:r>
              <a:rPr lang="en-US" sz="2000" dirty="0" smtClean="0">
                <a:solidFill>
                  <a:srgbClr val="000099"/>
                </a:solidFill>
                <a:latin typeface="Arial" panose="020B0604020202020204" pitchFamily="34" charset="0"/>
                <a:cs typeface="Arial" panose="020B0604020202020204" pitchFamily="34" charset="0"/>
              </a:rPr>
              <a:t>Cho </a:t>
            </a:r>
            <a:r>
              <a:rPr lang="en-US" sz="2000" dirty="0" err="1" smtClean="0">
                <a:solidFill>
                  <a:srgbClr val="000099"/>
                </a:solidFill>
                <a:latin typeface="Arial" panose="020B0604020202020204" pitchFamily="34" charset="0"/>
                <a:cs typeface="Arial" panose="020B0604020202020204" pitchFamily="34" charset="0"/>
              </a:rPr>
              <a:t>phép</a:t>
            </a:r>
            <a:r>
              <a:rPr lang="en-US" sz="2000" dirty="0" smtClean="0">
                <a:solidFill>
                  <a:srgbClr val="000099"/>
                </a:solidFill>
                <a:latin typeface="Arial" panose="020B0604020202020204" pitchFamily="34" charset="0"/>
                <a:cs typeface="Arial" panose="020B0604020202020204" pitchFamily="34" charset="0"/>
              </a:rPr>
              <a:t> </a:t>
            </a:r>
            <a:r>
              <a:rPr lang="en-US" sz="2000" dirty="0" err="1" smtClean="0">
                <a:solidFill>
                  <a:srgbClr val="000099"/>
                </a:solidFill>
                <a:latin typeface="Arial" panose="020B0604020202020204" pitchFamily="34" charset="0"/>
                <a:cs typeface="Arial" panose="020B0604020202020204" pitchFamily="34" charset="0"/>
              </a:rPr>
              <a:t>tìm</a:t>
            </a:r>
            <a:r>
              <a:rPr lang="en-US" sz="2000" dirty="0" smtClean="0">
                <a:solidFill>
                  <a:srgbClr val="000099"/>
                </a:solidFill>
                <a:latin typeface="Arial" panose="020B0604020202020204" pitchFamily="34" charset="0"/>
                <a:cs typeface="Arial" panose="020B0604020202020204" pitchFamily="34" charset="0"/>
              </a:rPr>
              <a:t> </a:t>
            </a:r>
            <a:r>
              <a:rPr lang="en-US" sz="2000" dirty="0" err="1" smtClean="0">
                <a:solidFill>
                  <a:srgbClr val="000099"/>
                </a:solidFill>
                <a:latin typeface="Arial" panose="020B0604020202020204" pitchFamily="34" charset="0"/>
                <a:cs typeface="Arial" panose="020B0604020202020204" pitchFamily="34" charset="0"/>
              </a:rPr>
              <a:t>kiếm</a:t>
            </a:r>
            <a:r>
              <a:rPr lang="en-US" sz="2000" dirty="0" smtClean="0">
                <a:solidFill>
                  <a:srgbClr val="000099"/>
                </a:solidFill>
                <a:latin typeface="Arial" panose="020B0604020202020204" pitchFamily="34" charset="0"/>
                <a:cs typeface="Arial" panose="020B0604020202020204" pitchFamily="34" charset="0"/>
              </a:rPr>
              <a:t> </a:t>
            </a:r>
            <a:r>
              <a:rPr lang="en-US" sz="2000" dirty="0" err="1" smtClean="0">
                <a:solidFill>
                  <a:srgbClr val="000099"/>
                </a:solidFill>
                <a:latin typeface="Arial" panose="020B0604020202020204" pitchFamily="34" charset="0"/>
                <a:cs typeface="Arial" panose="020B0604020202020204" pitchFamily="34" charset="0"/>
              </a:rPr>
              <a:t>địa</a:t>
            </a:r>
            <a:r>
              <a:rPr lang="en-US" sz="2000" dirty="0" smtClean="0">
                <a:solidFill>
                  <a:srgbClr val="000099"/>
                </a:solidFill>
                <a:latin typeface="Arial" panose="020B0604020202020204" pitchFamily="34" charset="0"/>
                <a:cs typeface="Arial" panose="020B0604020202020204" pitchFamily="34" charset="0"/>
              </a:rPr>
              <a:t> </a:t>
            </a:r>
            <a:r>
              <a:rPr lang="en-US" sz="2000" dirty="0" err="1" smtClean="0">
                <a:solidFill>
                  <a:srgbClr val="000099"/>
                </a:solidFill>
                <a:latin typeface="Arial" panose="020B0604020202020204" pitchFamily="34" charset="0"/>
                <a:cs typeface="Arial" panose="020B0604020202020204" pitchFamily="34" charset="0"/>
              </a:rPr>
              <a:t>điểm</a:t>
            </a:r>
            <a:r>
              <a:rPr lang="en-US" sz="2000" smtClean="0">
                <a:solidFill>
                  <a:srgbClr val="000099"/>
                </a:solidFill>
                <a:latin typeface="Arial" panose="020B0604020202020204" pitchFamily="34" charset="0"/>
                <a:cs typeface="Arial" panose="020B0604020202020204" pitchFamily="34" charset="0"/>
              </a:rPr>
              <a:t> </a:t>
            </a:r>
            <a:endParaRPr lang="en-US" sz="2000" dirty="0" smtClean="0">
              <a:solidFill>
                <a:srgbClr val="000099"/>
              </a:solidFill>
              <a:latin typeface="Arial" panose="020B0604020202020204" pitchFamily="34" charset="0"/>
              <a:cs typeface="Arial" panose="020B0604020202020204" pitchFamily="34" charset="0"/>
            </a:endParaRPr>
          </a:p>
        </p:txBody>
      </p:sp>
      <p:sp>
        <p:nvSpPr>
          <p:cNvPr id="10" name="Text Box 108"/>
          <p:cNvSpPr txBox="1">
            <a:spLocks noChangeArrowheads="1"/>
          </p:cNvSpPr>
          <p:nvPr/>
        </p:nvSpPr>
        <p:spPr bwMode="auto">
          <a:xfrm>
            <a:off x="296863" y="47625"/>
            <a:ext cx="8085137" cy="538609"/>
          </a:xfrm>
          <a:prstGeom prst="rect">
            <a:avLst/>
          </a:prstGeom>
          <a:noFill/>
          <a:ln>
            <a:noFill/>
          </a:ln>
          <a:effectLs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Bài tập: HashMap</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4259293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685800" y="914400"/>
            <a:ext cx="8077200" cy="5410200"/>
          </a:xfrm>
        </p:spPr>
        <p:txBody>
          <a:bodyPr/>
          <a:lstStyle/>
          <a:p>
            <a:pPr marL="341312" lvl="0" indent="-341312" algn="just">
              <a:lnSpc>
                <a:spcPct val="130000"/>
              </a:lnSpc>
              <a:spcBef>
                <a:spcPts val="600"/>
              </a:spcBef>
              <a:spcAft>
                <a:spcPts val="0"/>
              </a:spcAft>
              <a:buClr>
                <a:schemeClr val="dk2"/>
              </a:buClr>
              <a:buSzPts val="2600"/>
              <a:buFont typeface="Arial"/>
              <a:buChar char="•"/>
            </a:pPr>
            <a:r>
              <a:rPr lang="vi-VN" sz="2400" smtClean="0">
                <a:solidFill>
                  <a:srgbClr val="000099"/>
                </a:solidFill>
                <a:latin typeface="Arial"/>
                <a:ea typeface="Arial"/>
                <a:cs typeface="Arial"/>
                <a:sym typeface="Arial"/>
              </a:rPr>
              <a:t>Collection</a:t>
            </a:r>
            <a:r>
              <a:rPr lang="en-US" sz="2400">
                <a:solidFill>
                  <a:srgbClr val="000099"/>
                </a:solidFill>
                <a:latin typeface="Arial"/>
                <a:ea typeface="Arial"/>
                <a:cs typeface="Arial"/>
                <a:sym typeface="Arial"/>
              </a:rPr>
              <a:t>s</a:t>
            </a:r>
            <a:r>
              <a:rPr lang="vi-VN" sz="2400" smtClean="0">
                <a:solidFill>
                  <a:srgbClr val="000099"/>
                </a:solidFill>
                <a:latin typeface="Arial"/>
                <a:ea typeface="Arial"/>
                <a:cs typeface="Arial"/>
                <a:sym typeface="Arial"/>
              </a:rPr>
              <a:t> </a:t>
            </a:r>
            <a:r>
              <a:rPr lang="en-US" sz="2400" smtClean="0">
                <a:solidFill>
                  <a:srgbClr val="000099"/>
                </a:solidFill>
                <a:latin typeface="Arial"/>
                <a:ea typeface="Arial"/>
                <a:cs typeface="Arial"/>
                <a:sym typeface="Arial"/>
              </a:rPr>
              <a:t>cung cấp</a:t>
            </a:r>
            <a:r>
              <a:rPr lang="vi-VN" sz="2400" smtClean="0">
                <a:solidFill>
                  <a:srgbClr val="000099"/>
                </a:solidFill>
                <a:latin typeface="Arial"/>
                <a:ea typeface="Arial"/>
                <a:cs typeface="Arial"/>
                <a:sym typeface="Arial"/>
              </a:rPr>
              <a:t> </a:t>
            </a:r>
            <a:r>
              <a:rPr lang="vi-VN" sz="2400">
                <a:solidFill>
                  <a:srgbClr val="000099"/>
                </a:solidFill>
                <a:latin typeface="Arial"/>
                <a:ea typeface="Arial"/>
                <a:cs typeface="Arial"/>
                <a:sym typeface="Arial"/>
              </a:rPr>
              <a:t>một bộ các class để làm việc với một </a:t>
            </a:r>
            <a:r>
              <a:rPr lang="vi-VN" sz="2400" smtClean="0">
                <a:solidFill>
                  <a:srgbClr val="000099"/>
                </a:solidFill>
                <a:latin typeface="Arial"/>
                <a:ea typeface="Arial"/>
                <a:cs typeface="Arial"/>
                <a:sym typeface="Arial"/>
              </a:rPr>
              <a:t>nhóm </a:t>
            </a:r>
            <a:r>
              <a:rPr lang="vi-VN" sz="2400">
                <a:solidFill>
                  <a:srgbClr val="000099"/>
                </a:solidFill>
                <a:latin typeface="Arial"/>
                <a:ea typeface="Arial"/>
                <a:cs typeface="Arial"/>
                <a:sym typeface="Arial"/>
              </a:rPr>
              <a:t>nhiều các đối tượng </a:t>
            </a:r>
            <a:r>
              <a:rPr lang="en-US" sz="2400" smtClean="0">
                <a:solidFill>
                  <a:srgbClr val="000099"/>
                </a:solidFill>
                <a:latin typeface="Arial"/>
                <a:ea typeface="Arial"/>
                <a:cs typeface="Arial"/>
                <a:sym typeface="Arial"/>
              </a:rPr>
              <a:t>(danh sách).</a:t>
            </a:r>
          </a:p>
          <a:p>
            <a:pPr marL="341312" lvl="0" indent="-341312" algn="just">
              <a:lnSpc>
                <a:spcPct val="130000"/>
              </a:lnSpc>
              <a:spcBef>
                <a:spcPts val="600"/>
              </a:spcBef>
              <a:spcAft>
                <a:spcPts val="0"/>
              </a:spcAft>
              <a:buClr>
                <a:schemeClr val="dk2"/>
              </a:buClr>
              <a:buSzPts val="2600"/>
              <a:buFont typeface="Arial"/>
              <a:buChar char="•"/>
            </a:pPr>
            <a:r>
              <a:rPr lang="en-US" sz="2400" smtClean="0">
                <a:solidFill>
                  <a:srgbClr val="000099"/>
                </a:solidFill>
                <a:latin typeface="Arial"/>
                <a:ea typeface="Arial"/>
                <a:cs typeface="Arial"/>
                <a:sym typeface="Arial"/>
              </a:rPr>
              <a:t>Các lớp này </a:t>
            </a:r>
            <a:r>
              <a:rPr lang="vi-VN" sz="2400" smtClean="0">
                <a:solidFill>
                  <a:srgbClr val="000099"/>
                </a:solidFill>
                <a:latin typeface="Arial"/>
                <a:ea typeface="Arial"/>
                <a:cs typeface="Arial"/>
                <a:sym typeface="Arial"/>
              </a:rPr>
              <a:t>cung </a:t>
            </a:r>
            <a:r>
              <a:rPr lang="vi-VN" sz="2400">
                <a:solidFill>
                  <a:srgbClr val="000099"/>
                </a:solidFill>
                <a:latin typeface="Arial"/>
                <a:ea typeface="Arial"/>
                <a:cs typeface="Arial"/>
                <a:sym typeface="Arial"/>
              </a:rPr>
              <a:t>cấp </a:t>
            </a:r>
            <a:r>
              <a:rPr lang="vi-VN" sz="2400" smtClean="0">
                <a:solidFill>
                  <a:srgbClr val="000099"/>
                </a:solidFill>
                <a:latin typeface="Arial"/>
                <a:ea typeface="Arial"/>
                <a:cs typeface="Arial"/>
                <a:sym typeface="Arial"/>
              </a:rPr>
              <a:t>các </a:t>
            </a:r>
            <a:r>
              <a:rPr lang="en-US" sz="2400" smtClean="0">
                <a:solidFill>
                  <a:srgbClr val="000099"/>
                </a:solidFill>
                <a:latin typeface="Arial"/>
                <a:ea typeface="Arial"/>
                <a:cs typeface="Arial"/>
                <a:sym typeface="Arial"/>
              </a:rPr>
              <a:t>phương thức</a:t>
            </a:r>
            <a:r>
              <a:rPr lang="vi-VN" sz="2400" smtClean="0">
                <a:solidFill>
                  <a:srgbClr val="000099"/>
                </a:solidFill>
                <a:latin typeface="Arial"/>
                <a:ea typeface="Arial"/>
                <a:cs typeface="Arial"/>
                <a:sym typeface="Arial"/>
              </a:rPr>
              <a:t> </a:t>
            </a:r>
            <a:r>
              <a:rPr lang="vi-VN" sz="2400">
                <a:solidFill>
                  <a:srgbClr val="000099"/>
                </a:solidFill>
                <a:latin typeface="Arial"/>
                <a:ea typeface="Arial"/>
                <a:cs typeface="Arial"/>
                <a:sym typeface="Arial"/>
              </a:rPr>
              <a:t>để </a:t>
            </a:r>
            <a:r>
              <a:rPr lang="en-US" sz="2400" smtClean="0">
                <a:solidFill>
                  <a:srgbClr val="000099"/>
                </a:solidFill>
                <a:latin typeface="Arial"/>
                <a:ea typeface="Arial"/>
                <a:cs typeface="Arial"/>
                <a:sym typeface="Arial"/>
              </a:rPr>
              <a:t>xử lý danh sách</a:t>
            </a:r>
            <a:r>
              <a:rPr lang="vi-VN" sz="2400" smtClean="0">
                <a:solidFill>
                  <a:srgbClr val="000099"/>
                </a:solidFill>
                <a:latin typeface="Arial"/>
                <a:ea typeface="Arial"/>
                <a:cs typeface="Arial"/>
                <a:sym typeface="Arial"/>
              </a:rPr>
              <a:t>: </a:t>
            </a:r>
            <a:r>
              <a:rPr lang="en-US" sz="2400" smtClean="0">
                <a:solidFill>
                  <a:srgbClr val="000099"/>
                </a:solidFill>
                <a:latin typeface="Arial"/>
                <a:ea typeface="Arial"/>
                <a:cs typeface="Arial"/>
                <a:sym typeface="Arial"/>
              </a:rPr>
              <a:t>thêm mới, sửa , xóa, chèn thêm, thay thế, </a:t>
            </a:r>
            <a:r>
              <a:rPr lang="vi-VN" sz="2400" smtClean="0">
                <a:solidFill>
                  <a:srgbClr val="000099"/>
                </a:solidFill>
                <a:latin typeface="Arial"/>
                <a:ea typeface="Arial"/>
                <a:cs typeface="Arial"/>
                <a:sym typeface="Arial"/>
              </a:rPr>
              <a:t>sắp </a:t>
            </a:r>
            <a:r>
              <a:rPr lang="vi-VN" sz="2400">
                <a:solidFill>
                  <a:srgbClr val="000099"/>
                </a:solidFill>
                <a:latin typeface="Arial"/>
                <a:ea typeface="Arial"/>
                <a:cs typeface="Arial"/>
                <a:sym typeface="Arial"/>
              </a:rPr>
              <a:t>xếp, tìm kiếm</a:t>
            </a:r>
            <a:r>
              <a:rPr lang="vi-VN" sz="2400" smtClean="0">
                <a:solidFill>
                  <a:srgbClr val="000099"/>
                </a:solidFill>
                <a:latin typeface="Arial"/>
                <a:ea typeface="Arial"/>
                <a:cs typeface="Arial"/>
                <a:sym typeface="Arial"/>
              </a:rPr>
              <a:t>, ...</a:t>
            </a:r>
            <a:endParaRPr lang="en-US" sz="2400" smtClean="0">
              <a:solidFill>
                <a:srgbClr val="000099"/>
              </a:solidFill>
              <a:latin typeface="Arial"/>
              <a:ea typeface="Arial"/>
              <a:cs typeface="Arial"/>
              <a:sym typeface="Arial"/>
            </a:endParaRPr>
          </a:p>
          <a:p>
            <a:pPr marL="341312" lvl="0" indent="-341312" algn="just">
              <a:lnSpc>
                <a:spcPct val="130000"/>
              </a:lnSpc>
              <a:spcBef>
                <a:spcPts val="600"/>
              </a:spcBef>
              <a:spcAft>
                <a:spcPts val="0"/>
              </a:spcAft>
              <a:buClr>
                <a:schemeClr val="dk2"/>
              </a:buClr>
              <a:buSzPts val="2600"/>
              <a:buFont typeface="Arial"/>
              <a:buChar char="•"/>
            </a:pPr>
            <a:r>
              <a:rPr lang="en-US" sz="2400" smtClean="0">
                <a:solidFill>
                  <a:srgbClr val="000099"/>
                </a:solidFill>
                <a:latin typeface="Arial"/>
                <a:ea typeface="Arial"/>
                <a:cs typeface="Arial"/>
                <a:sym typeface="Arial"/>
              </a:rPr>
              <a:t>Collections </a:t>
            </a:r>
            <a:r>
              <a:rPr lang="en-US" sz="2400" smtClean="0">
                <a:solidFill>
                  <a:srgbClr val="000099"/>
                </a:solidFill>
                <a:latin typeface="Arial"/>
                <a:ea typeface="Arial"/>
                <a:cs typeface="Arial"/>
                <a:sym typeface="Arial"/>
              </a:rPr>
              <a:t>khắc phục nhược điểm của mảng là cố định số lượng các phần tử mảng khi chương trình đang được thực thi.</a:t>
            </a:r>
            <a:endParaRPr lang="vi-VN" sz="2400" dirty="0" err="1">
              <a:solidFill>
                <a:srgbClr val="000099"/>
              </a:solidFill>
              <a:latin typeface="Arial"/>
              <a:ea typeface="Arial"/>
              <a:cs typeface="Arial"/>
              <a:sym typeface="Arial"/>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1. </a:t>
            </a:r>
            <a:r>
              <a:rPr lang="en-US" sz="2900" b="1" smtClean="0">
                <a:solidFill>
                  <a:srgbClr val="F2FDF7"/>
                </a:solidFill>
              </a:rPr>
              <a:t>Collections </a:t>
            </a:r>
            <a:r>
              <a:rPr lang="en-US" sz="2900" b="1" dirty="0" err="1" smtClean="0">
                <a:solidFill>
                  <a:srgbClr val="F2FDF7"/>
                </a:solidFill>
              </a:rPr>
              <a:t>trong</a:t>
            </a:r>
            <a:r>
              <a:rPr lang="en-US" sz="2900" b="1" dirty="0" smtClean="0">
                <a:solidFill>
                  <a:srgbClr val="F2FDF7"/>
                </a:solidFill>
              </a:rPr>
              <a:t> java</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spTree>
    <p:extLst>
      <p:ext uri="{BB962C8B-B14F-4D97-AF65-F5344CB8AC3E}">
        <p14:creationId xmlns:p14="http://schemas.microsoft.com/office/powerpoint/2010/main" val="3942670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Collections</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2" name="Google Shape;168;p28" descr="collllll.PNG"/>
          <p:cNvPicPr preferRelativeResize="0"/>
          <p:nvPr/>
        </p:nvPicPr>
        <p:blipFill rotWithShape="1">
          <a:blip r:embed="rId2">
            <a:alphaModFix/>
          </a:blip>
          <a:srcRect/>
          <a:stretch/>
        </p:blipFill>
        <p:spPr>
          <a:xfrm>
            <a:off x="315060" y="838200"/>
            <a:ext cx="8447940" cy="5506816"/>
          </a:xfrm>
          <a:prstGeom prst="rect">
            <a:avLst/>
          </a:prstGeom>
          <a:noFill/>
          <a:ln>
            <a:noFill/>
          </a:ln>
        </p:spPr>
      </p:pic>
    </p:spTree>
    <p:extLst>
      <p:ext uri="{BB962C8B-B14F-4D97-AF65-F5344CB8AC3E}">
        <p14:creationId xmlns:p14="http://schemas.microsoft.com/office/powerpoint/2010/main" val="915126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Collections</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2" name="Google Shape;174;p29" descr="mappppp.PNG"/>
          <p:cNvPicPr preferRelativeResize="0"/>
          <p:nvPr/>
        </p:nvPicPr>
        <p:blipFill rotWithShape="1">
          <a:blip r:embed="rId2">
            <a:alphaModFix/>
          </a:blip>
          <a:srcRect t="9170"/>
          <a:stretch/>
        </p:blipFill>
        <p:spPr>
          <a:xfrm>
            <a:off x="685800" y="1600200"/>
            <a:ext cx="7695805" cy="3773843"/>
          </a:xfrm>
          <a:prstGeom prst="rect">
            <a:avLst/>
          </a:prstGeom>
          <a:noFill/>
          <a:ln>
            <a:noFill/>
          </a:ln>
        </p:spPr>
      </p:pic>
    </p:spTree>
    <p:extLst>
      <p:ext uri="{BB962C8B-B14F-4D97-AF65-F5344CB8AC3E}">
        <p14:creationId xmlns:p14="http://schemas.microsoft.com/office/powerpoint/2010/main" val="3375612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49263" y="762000"/>
            <a:ext cx="8237537" cy="5638800"/>
          </a:xfrm>
        </p:spPr>
        <p:txBody>
          <a:bodyPr/>
          <a:lstStyle/>
          <a:p>
            <a:pPr algn="just">
              <a:lnSpc>
                <a:spcPct val="130000"/>
              </a:lnSpc>
              <a:spcBef>
                <a:spcPts val="600"/>
              </a:spcBef>
              <a:spcAft>
                <a:spcPts val="0"/>
              </a:spcAft>
            </a:pPr>
            <a:r>
              <a:rPr lang="en-US" sz="2200" b="1" smtClean="0">
                <a:solidFill>
                  <a:srgbClr val="000066"/>
                </a:solidFill>
                <a:latin typeface="Arial"/>
                <a:ea typeface="Arial"/>
                <a:cs typeface="Arial"/>
                <a:sym typeface="Arial"/>
              </a:rPr>
              <a:t>ArrayList hỗ trợ mảng động (có thể thêm hay bớt số phần tử khi chương trình đang thực thi).</a:t>
            </a:r>
            <a:endParaRPr lang="vi-VN" sz="2200" b="1" smtClean="0">
              <a:solidFill>
                <a:srgbClr val="000066"/>
              </a:solidFill>
              <a:latin typeface="Arial"/>
              <a:ea typeface="Arial"/>
              <a:cs typeface="Arial"/>
              <a:sym typeface="Arial"/>
            </a:endParaRPr>
          </a:p>
          <a:p>
            <a:pPr algn="just">
              <a:lnSpc>
                <a:spcPct val="130000"/>
              </a:lnSpc>
              <a:spcBef>
                <a:spcPts val="600"/>
              </a:spcBef>
              <a:spcAft>
                <a:spcPts val="0"/>
              </a:spcAft>
            </a:pPr>
            <a:r>
              <a:rPr lang="vi-VN" sz="2200" b="1" smtClean="0">
                <a:solidFill>
                  <a:srgbClr val="000066"/>
                </a:solidFill>
                <a:latin typeface="Arial"/>
                <a:ea typeface="Arial"/>
                <a:cs typeface="Arial"/>
                <a:sym typeface="Arial"/>
              </a:rPr>
              <a:t>Khởi tạo (Constructor)</a:t>
            </a:r>
          </a:p>
          <a:p>
            <a:pPr marL="0" indent="0" algn="just">
              <a:lnSpc>
                <a:spcPct val="130000"/>
              </a:lnSpc>
              <a:spcBef>
                <a:spcPts val="600"/>
              </a:spcBef>
              <a:spcAft>
                <a:spcPts val="0"/>
              </a:spcAft>
              <a:buNone/>
            </a:pPr>
            <a:r>
              <a:rPr lang="vi-VN" sz="2000" smtClean="0">
                <a:solidFill>
                  <a:srgbClr val="006600"/>
                </a:solidFill>
                <a:latin typeface="Courier New" pitchFamily="49" charset="0"/>
                <a:ea typeface="굴림" charset="-127"/>
                <a:cs typeface="Courier New" pitchFamily="49" charset="0"/>
              </a:rPr>
              <a:t>	</a:t>
            </a:r>
            <a:r>
              <a:rPr lang="en-US" sz="2500" b="1" smtClean="0">
                <a:solidFill>
                  <a:srgbClr val="006600"/>
                </a:solidFill>
                <a:latin typeface="Courier New" pitchFamily="49" charset="0"/>
                <a:ea typeface="굴림" charset="-127"/>
                <a:cs typeface="Courier New" pitchFamily="49" charset="0"/>
              </a:rPr>
              <a:t>ArrayList</a:t>
            </a:r>
            <a:r>
              <a:rPr lang="vi-VN" sz="2500" b="1" smtClean="0">
                <a:solidFill>
                  <a:srgbClr val="006600"/>
                </a:solidFill>
                <a:latin typeface="Courier New" pitchFamily="49" charset="0"/>
                <a:ea typeface="굴림" charset="-127"/>
                <a:cs typeface="Courier New" pitchFamily="49" charset="0"/>
              </a:rPr>
              <a:t>[&lt;ClassName&gt;]</a:t>
            </a:r>
            <a:r>
              <a:rPr lang="en-US" sz="2500" b="1" smtClean="0">
                <a:solidFill>
                  <a:srgbClr val="006600"/>
                </a:solidFill>
                <a:latin typeface="Courier New" pitchFamily="49" charset="0"/>
                <a:ea typeface="굴림" charset="-127"/>
                <a:cs typeface="Courier New" pitchFamily="49" charset="0"/>
              </a:rPr>
              <a:t> </a:t>
            </a:r>
            <a:r>
              <a:rPr lang="vi-VN" sz="2500" b="1" smtClean="0">
                <a:solidFill>
                  <a:srgbClr val="006600"/>
                </a:solidFill>
                <a:latin typeface="Courier New" pitchFamily="49" charset="0"/>
                <a:ea typeface="굴림" charset="-127"/>
                <a:cs typeface="Courier New" pitchFamily="49" charset="0"/>
              </a:rPr>
              <a:t>list</a:t>
            </a:r>
            <a:r>
              <a:rPr lang="en-US" sz="2500" b="1" smtClean="0">
                <a:solidFill>
                  <a:srgbClr val="006600"/>
                </a:solidFill>
                <a:latin typeface="Courier New" pitchFamily="49" charset="0"/>
                <a:ea typeface="굴림" charset="-127"/>
                <a:cs typeface="Courier New" pitchFamily="49" charset="0"/>
              </a:rPr>
              <a:t> </a:t>
            </a:r>
            <a:r>
              <a:rPr lang="en-US" sz="2500" b="1">
                <a:solidFill>
                  <a:srgbClr val="006600"/>
                </a:solidFill>
                <a:latin typeface="Courier New" pitchFamily="49" charset="0"/>
                <a:ea typeface="굴림" charset="-127"/>
                <a:cs typeface="Courier New" pitchFamily="49" charset="0"/>
              </a:rPr>
              <a:t>= </a:t>
            </a:r>
            <a:endParaRPr lang="vi-VN" sz="2500" b="1" smtClean="0">
              <a:solidFill>
                <a:srgbClr val="006600"/>
              </a:solidFill>
              <a:latin typeface="Courier New" pitchFamily="49" charset="0"/>
              <a:ea typeface="굴림" charset="-127"/>
              <a:cs typeface="Courier New" pitchFamily="49" charset="0"/>
            </a:endParaRPr>
          </a:p>
          <a:p>
            <a:pPr marL="0" indent="0" algn="just">
              <a:lnSpc>
                <a:spcPct val="130000"/>
              </a:lnSpc>
              <a:spcBef>
                <a:spcPts val="600"/>
              </a:spcBef>
              <a:spcAft>
                <a:spcPts val="0"/>
              </a:spcAft>
              <a:buNone/>
            </a:pPr>
            <a:r>
              <a:rPr lang="vi-VN" sz="2500" b="1">
                <a:solidFill>
                  <a:srgbClr val="006600"/>
                </a:solidFill>
                <a:latin typeface="Courier New" pitchFamily="49" charset="0"/>
                <a:ea typeface="굴림" charset="-127"/>
                <a:cs typeface="Courier New" pitchFamily="49" charset="0"/>
              </a:rPr>
              <a:t>	</a:t>
            </a:r>
            <a:r>
              <a:rPr lang="vi-VN" sz="2500" b="1" smtClean="0">
                <a:solidFill>
                  <a:srgbClr val="006600"/>
                </a:solidFill>
                <a:latin typeface="Courier New" pitchFamily="49" charset="0"/>
                <a:ea typeface="굴림" charset="-127"/>
                <a:cs typeface="Courier New" pitchFamily="49" charset="0"/>
              </a:rPr>
              <a:t>	</a:t>
            </a:r>
            <a:r>
              <a:rPr lang="en-US" sz="2500" b="1" smtClean="0">
                <a:solidFill>
                  <a:srgbClr val="FF0000"/>
                </a:solidFill>
                <a:latin typeface="Courier New" pitchFamily="49" charset="0"/>
                <a:ea typeface="굴림" charset="-127"/>
                <a:cs typeface="Courier New" pitchFamily="49" charset="0"/>
              </a:rPr>
              <a:t>new</a:t>
            </a:r>
            <a:r>
              <a:rPr lang="en-US" sz="2500" b="1" smtClean="0">
                <a:solidFill>
                  <a:srgbClr val="0000CC"/>
                </a:solidFill>
                <a:latin typeface="Courier New" pitchFamily="49" charset="0"/>
                <a:ea typeface="굴림" charset="-127"/>
                <a:cs typeface="Courier New" pitchFamily="49" charset="0"/>
              </a:rPr>
              <a:t> </a:t>
            </a:r>
            <a:r>
              <a:rPr lang="en-US" sz="2500" b="1">
                <a:solidFill>
                  <a:srgbClr val="006600"/>
                </a:solidFill>
                <a:latin typeface="Courier New" pitchFamily="49" charset="0"/>
                <a:ea typeface="굴림" charset="-127"/>
                <a:cs typeface="Courier New" pitchFamily="49" charset="0"/>
              </a:rPr>
              <a:t>ArrayList</a:t>
            </a:r>
            <a:r>
              <a:rPr lang="en-US" sz="2500" b="1" smtClean="0">
                <a:solidFill>
                  <a:srgbClr val="006600"/>
                </a:solidFill>
                <a:latin typeface="Courier New" pitchFamily="49" charset="0"/>
                <a:ea typeface="굴림" charset="-127"/>
                <a:cs typeface="Courier New" pitchFamily="49" charset="0"/>
              </a:rPr>
              <a:t>(</a:t>
            </a:r>
            <a:r>
              <a:rPr lang="vi-VN" sz="2500" b="1">
                <a:solidFill>
                  <a:srgbClr val="006600"/>
                </a:solidFill>
                <a:latin typeface="Courier New" pitchFamily="49" charset="0"/>
                <a:ea typeface="굴림" charset="-127"/>
                <a:cs typeface="Courier New" pitchFamily="49" charset="0"/>
              </a:rPr>
              <a:t>[&lt;ClassName&gt;]</a:t>
            </a:r>
            <a:r>
              <a:rPr lang="en-US" sz="2500" b="1" smtClean="0">
                <a:solidFill>
                  <a:srgbClr val="006600"/>
                </a:solidFill>
                <a:latin typeface="Courier New" pitchFamily="49" charset="0"/>
                <a:ea typeface="굴림" charset="-127"/>
                <a:cs typeface="Courier New" pitchFamily="49" charset="0"/>
              </a:rPr>
              <a:t>);</a:t>
            </a:r>
            <a:endParaRPr lang="vi-VN" sz="2500" b="1">
              <a:solidFill>
                <a:srgbClr val="000066"/>
              </a:solidFill>
              <a:latin typeface="Arial"/>
              <a:ea typeface="Arial"/>
              <a:cs typeface="Arial"/>
              <a:sym typeface="Arial"/>
            </a:endParaRPr>
          </a:p>
          <a:p>
            <a:pPr algn="just">
              <a:lnSpc>
                <a:spcPct val="130000"/>
              </a:lnSpc>
              <a:spcBef>
                <a:spcPts val="600"/>
              </a:spcBef>
              <a:spcAft>
                <a:spcPts val="0"/>
              </a:spcAft>
            </a:pPr>
            <a:r>
              <a:rPr lang="vi-VN" sz="2000" b="1" smtClean="0">
                <a:solidFill>
                  <a:srgbClr val="000066"/>
                </a:solidFill>
                <a:latin typeface="Arial"/>
                <a:ea typeface="Arial"/>
                <a:cs typeface="Arial"/>
                <a:sym typeface="Arial"/>
              </a:rPr>
              <a:t>Ví dụ:</a:t>
            </a:r>
          </a:p>
          <a:p>
            <a:pPr marL="0" indent="0" algn="just">
              <a:lnSpc>
                <a:spcPct val="130000"/>
              </a:lnSpc>
              <a:spcBef>
                <a:spcPts val="600"/>
              </a:spcBef>
              <a:spcAft>
                <a:spcPts val="0"/>
              </a:spcAft>
              <a:buNone/>
            </a:pPr>
            <a:r>
              <a:rPr lang="en-US" sz="2300" b="1" smtClean="0">
                <a:solidFill>
                  <a:srgbClr val="006600"/>
                </a:solidFill>
                <a:latin typeface="Courier New" pitchFamily="49" charset="0"/>
                <a:ea typeface="굴림" charset="-127"/>
                <a:cs typeface="Courier New" pitchFamily="49" charset="0"/>
              </a:rPr>
              <a:t>	ArrayList </a:t>
            </a:r>
            <a:r>
              <a:rPr lang="vi-VN" sz="2300" b="1" smtClean="0">
                <a:solidFill>
                  <a:srgbClr val="006600"/>
                </a:solidFill>
                <a:latin typeface="Courier New" pitchFamily="49" charset="0"/>
                <a:ea typeface="굴림" charset="-127"/>
                <a:cs typeface="Courier New" pitchFamily="49" charset="0"/>
              </a:rPr>
              <a:t>list_1</a:t>
            </a:r>
            <a:r>
              <a:rPr lang="en-US" sz="2300" b="1" smtClean="0">
                <a:solidFill>
                  <a:srgbClr val="006600"/>
                </a:solidFill>
                <a:latin typeface="Courier New" pitchFamily="49" charset="0"/>
                <a:ea typeface="굴림" charset="-127"/>
                <a:cs typeface="Courier New" pitchFamily="49" charset="0"/>
              </a:rPr>
              <a:t> </a:t>
            </a:r>
            <a:r>
              <a:rPr lang="en-US" sz="2300" b="1">
                <a:solidFill>
                  <a:srgbClr val="006600"/>
                </a:solidFill>
                <a:latin typeface="Courier New" pitchFamily="49" charset="0"/>
                <a:ea typeface="굴림" charset="-127"/>
                <a:cs typeface="Courier New" pitchFamily="49" charset="0"/>
              </a:rPr>
              <a:t>= </a:t>
            </a:r>
            <a:r>
              <a:rPr lang="en-US" sz="2300" b="1" smtClean="0">
                <a:solidFill>
                  <a:srgbClr val="FF0000"/>
                </a:solidFill>
                <a:latin typeface="Courier New" pitchFamily="49" charset="0"/>
                <a:ea typeface="굴림" charset="-127"/>
                <a:cs typeface="Courier New" pitchFamily="49" charset="0"/>
              </a:rPr>
              <a:t>new</a:t>
            </a:r>
            <a:r>
              <a:rPr lang="en-US" sz="2300" b="1" smtClean="0">
                <a:solidFill>
                  <a:srgbClr val="0000CC"/>
                </a:solidFill>
                <a:latin typeface="Courier New" pitchFamily="49" charset="0"/>
                <a:ea typeface="굴림" charset="-127"/>
                <a:cs typeface="Courier New" pitchFamily="49" charset="0"/>
              </a:rPr>
              <a:t> </a:t>
            </a:r>
            <a:r>
              <a:rPr lang="en-US" sz="2300" b="1" smtClean="0">
                <a:solidFill>
                  <a:srgbClr val="006600"/>
                </a:solidFill>
                <a:latin typeface="Courier New" pitchFamily="49" charset="0"/>
                <a:ea typeface="굴림" charset="-127"/>
                <a:cs typeface="Courier New" pitchFamily="49" charset="0"/>
              </a:rPr>
              <a:t>ArrayList();</a:t>
            </a:r>
            <a:endParaRPr lang="vi-VN" sz="2300" b="1">
              <a:solidFill>
                <a:srgbClr val="000066"/>
              </a:solidFill>
              <a:latin typeface="Arial"/>
              <a:ea typeface="Arial"/>
              <a:cs typeface="Arial"/>
              <a:sym typeface="Arial"/>
            </a:endParaRPr>
          </a:p>
          <a:p>
            <a:pPr marL="0" indent="0" algn="just">
              <a:lnSpc>
                <a:spcPct val="130000"/>
              </a:lnSpc>
              <a:spcBef>
                <a:spcPts val="600"/>
              </a:spcBef>
              <a:spcAft>
                <a:spcPts val="0"/>
              </a:spcAft>
              <a:buNone/>
            </a:pPr>
            <a:r>
              <a:rPr lang="en-US" sz="2300" b="1" smtClean="0">
                <a:solidFill>
                  <a:srgbClr val="006600"/>
                </a:solidFill>
                <a:latin typeface="Courier New" pitchFamily="49" charset="0"/>
                <a:ea typeface="굴림" charset="-127"/>
                <a:cs typeface="Courier New" pitchFamily="49" charset="0"/>
              </a:rPr>
              <a:t>	ArrayList</a:t>
            </a:r>
            <a:r>
              <a:rPr lang="vi-VN" sz="2300" b="1" smtClean="0">
                <a:solidFill>
                  <a:srgbClr val="006600"/>
                </a:solidFill>
                <a:latin typeface="Courier New" pitchFamily="49" charset="0"/>
                <a:ea typeface="굴림" charset="-127"/>
                <a:cs typeface="Courier New" pitchFamily="49" charset="0"/>
              </a:rPr>
              <a:t>&lt;Person&gt;</a:t>
            </a:r>
            <a:r>
              <a:rPr lang="en-US" sz="2300" b="1" smtClean="0">
                <a:solidFill>
                  <a:srgbClr val="006600"/>
                </a:solidFill>
                <a:latin typeface="Courier New" pitchFamily="49" charset="0"/>
                <a:ea typeface="굴림" charset="-127"/>
                <a:cs typeface="Courier New" pitchFamily="49" charset="0"/>
              </a:rPr>
              <a:t> </a:t>
            </a:r>
            <a:r>
              <a:rPr lang="vi-VN" sz="2300" b="1">
                <a:solidFill>
                  <a:srgbClr val="006600"/>
                </a:solidFill>
                <a:latin typeface="Courier New" pitchFamily="49" charset="0"/>
                <a:ea typeface="굴림" charset="-127"/>
                <a:cs typeface="Courier New" pitchFamily="49" charset="0"/>
              </a:rPr>
              <a:t>list</a:t>
            </a:r>
            <a:r>
              <a:rPr lang="en-US" sz="2300" b="1">
                <a:solidFill>
                  <a:srgbClr val="006600"/>
                </a:solidFill>
                <a:latin typeface="Courier New" pitchFamily="49" charset="0"/>
                <a:ea typeface="굴림" charset="-127"/>
                <a:cs typeface="Courier New" pitchFamily="49" charset="0"/>
              </a:rPr>
              <a:t> = </a:t>
            </a:r>
            <a:endParaRPr lang="vi-VN" sz="2300" b="1">
              <a:solidFill>
                <a:srgbClr val="006600"/>
              </a:solidFill>
              <a:latin typeface="Courier New" pitchFamily="49" charset="0"/>
              <a:ea typeface="굴림" charset="-127"/>
              <a:cs typeface="Courier New" pitchFamily="49" charset="0"/>
            </a:endParaRPr>
          </a:p>
          <a:p>
            <a:pPr marL="0" indent="0" algn="just">
              <a:lnSpc>
                <a:spcPct val="130000"/>
              </a:lnSpc>
              <a:spcBef>
                <a:spcPts val="600"/>
              </a:spcBef>
              <a:spcAft>
                <a:spcPts val="0"/>
              </a:spcAft>
              <a:buNone/>
            </a:pPr>
            <a:r>
              <a:rPr lang="vi-VN" sz="2300" b="1">
                <a:solidFill>
                  <a:srgbClr val="006600"/>
                </a:solidFill>
                <a:latin typeface="Courier New" pitchFamily="49" charset="0"/>
                <a:ea typeface="굴림" charset="-127"/>
                <a:cs typeface="Courier New" pitchFamily="49" charset="0"/>
              </a:rPr>
              <a:t>		</a:t>
            </a:r>
            <a:r>
              <a:rPr lang="en-US" sz="2300" b="1">
                <a:solidFill>
                  <a:srgbClr val="FF0000"/>
                </a:solidFill>
                <a:latin typeface="Courier New" pitchFamily="49" charset="0"/>
                <a:ea typeface="굴림" charset="-127"/>
                <a:cs typeface="Courier New" pitchFamily="49" charset="0"/>
              </a:rPr>
              <a:t>new</a:t>
            </a:r>
            <a:r>
              <a:rPr lang="en-US" sz="2300" b="1">
                <a:solidFill>
                  <a:srgbClr val="0000CC"/>
                </a:solidFill>
                <a:latin typeface="Courier New" pitchFamily="49" charset="0"/>
                <a:ea typeface="굴림" charset="-127"/>
                <a:cs typeface="Courier New" pitchFamily="49" charset="0"/>
              </a:rPr>
              <a:t> </a:t>
            </a:r>
            <a:r>
              <a:rPr lang="en-US" sz="2300" b="1">
                <a:solidFill>
                  <a:srgbClr val="006600"/>
                </a:solidFill>
                <a:latin typeface="Courier New" pitchFamily="49" charset="0"/>
                <a:ea typeface="굴림" charset="-127"/>
                <a:cs typeface="Courier New" pitchFamily="49" charset="0"/>
              </a:rPr>
              <a:t>ArrayList</a:t>
            </a:r>
            <a:r>
              <a:rPr lang="en-US" sz="2300" b="1" smtClean="0">
                <a:solidFill>
                  <a:srgbClr val="006600"/>
                </a:solidFill>
                <a:latin typeface="Courier New" pitchFamily="49" charset="0"/>
                <a:ea typeface="굴림" charset="-127"/>
                <a:cs typeface="Courier New" pitchFamily="49" charset="0"/>
              </a:rPr>
              <a:t>(</a:t>
            </a:r>
            <a:r>
              <a:rPr lang="vi-VN" sz="2300" b="1" smtClean="0">
                <a:solidFill>
                  <a:srgbClr val="006600"/>
                </a:solidFill>
                <a:latin typeface="Courier New" pitchFamily="49" charset="0"/>
                <a:ea typeface="굴림" charset="-127"/>
                <a:cs typeface="Courier New" pitchFamily="49" charset="0"/>
              </a:rPr>
              <a:t>&lt;Person&gt;</a:t>
            </a:r>
            <a:r>
              <a:rPr lang="en-US" sz="2300" b="1" smtClean="0">
                <a:solidFill>
                  <a:srgbClr val="006600"/>
                </a:solidFill>
                <a:latin typeface="Courier New" pitchFamily="49" charset="0"/>
                <a:ea typeface="굴림" charset="-127"/>
                <a:cs typeface="Courier New" pitchFamily="49" charset="0"/>
              </a:rPr>
              <a:t>);</a:t>
            </a:r>
            <a:endParaRPr lang="vi-VN" sz="2300" b="1">
              <a:solidFill>
                <a:srgbClr val="000066"/>
              </a:solidFill>
              <a:latin typeface="Arial"/>
              <a:ea typeface="Arial"/>
              <a:cs typeface="Arial"/>
              <a:sym typeface="Arial"/>
            </a:endParaRPr>
          </a:p>
          <a:p>
            <a:pPr marL="0" indent="0" algn="just">
              <a:lnSpc>
                <a:spcPct val="130000"/>
              </a:lnSpc>
              <a:spcBef>
                <a:spcPts val="600"/>
              </a:spcBef>
              <a:spcAft>
                <a:spcPts val="0"/>
              </a:spcAft>
              <a:buNone/>
            </a:pPr>
            <a:endParaRPr lang="vi-VN" sz="2000" b="1" smtClean="0">
              <a:solidFill>
                <a:srgbClr val="000066"/>
              </a:solidFill>
              <a:latin typeface="Arial"/>
              <a:ea typeface="Arial"/>
              <a:cs typeface="Arial"/>
              <a:sym typeface="Arial"/>
            </a:endParaRPr>
          </a:p>
          <a:p>
            <a:pPr algn="just">
              <a:lnSpc>
                <a:spcPct val="130000"/>
              </a:lnSpc>
              <a:spcBef>
                <a:spcPts val="600"/>
              </a:spcBef>
              <a:spcAft>
                <a:spcPts val="0"/>
              </a:spcAft>
            </a:pPr>
            <a:endParaRPr lang="en-US" sz="1200" b="1" dirty="0">
              <a:solidFill>
                <a:srgbClr val="000066"/>
              </a:solidFill>
              <a:latin typeface="Arial"/>
              <a:ea typeface="Arial"/>
              <a:cs typeface="Arial"/>
              <a:sym typeface="Arial"/>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2. ArrayList class</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spTree>
    <p:extLst>
      <p:ext uri="{BB962C8B-B14F-4D97-AF65-F5344CB8AC3E}">
        <p14:creationId xmlns:p14="http://schemas.microsoft.com/office/powerpoint/2010/main" val="244108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685800" y="838200"/>
            <a:ext cx="7848600" cy="5486400"/>
          </a:xfrm>
        </p:spPr>
        <p:txBody>
          <a:bodyPr/>
          <a:lstStyle/>
          <a:p>
            <a:pPr marL="0" lvl="0" indent="0" algn="just">
              <a:lnSpc>
                <a:spcPct val="130000"/>
              </a:lnSpc>
              <a:spcBef>
                <a:spcPts val="600"/>
              </a:spcBef>
              <a:spcAft>
                <a:spcPts val="0"/>
              </a:spcAft>
              <a:buNone/>
            </a:pPr>
            <a:r>
              <a:rPr lang="vi-VN" sz="2000" b="1" smtClean="0">
                <a:solidFill>
                  <a:srgbClr val="000099"/>
                </a:solidFill>
                <a:latin typeface="Arial"/>
                <a:ea typeface="Arial"/>
                <a:cs typeface="Arial"/>
                <a:sym typeface="Arial"/>
              </a:rPr>
              <a:t> list.size(): </a:t>
            </a:r>
            <a:r>
              <a:rPr lang="vi-VN" sz="2000" smtClean="0">
                <a:solidFill>
                  <a:srgbClr val="000099"/>
                </a:solidFill>
                <a:latin typeface="Arial"/>
                <a:ea typeface="Arial"/>
                <a:cs typeface="Arial"/>
                <a:sym typeface="Arial"/>
              </a:rPr>
              <a:t>trả về số lượng phần tử của list</a:t>
            </a:r>
          </a:p>
          <a:p>
            <a:pPr marL="0" lvl="0" indent="0" algn="just">
              <a:lnSpc>
                <a:spcPct val="130000"/>
              </a:lnSpc>
              <a:spcBef>
                <a:spcPts val="600"/>
              </a:spcBef>
              <a:spcAft>
                <a:spcPts val="0"/>
              </a:spcAft>
              <a:buNone/>
            </a:pPr>
            <a:r>
              <a:rPr lang="vi-VN" sz="2000" b="1" smtClean="0">
                <a:solidFill>
                  <a:srgbClr val="000099"/>
                </a:solidFill>
                <a:latin typeface="Arial"/>
                <a:ea typeface="Arial"/>
                <a:cs typeface="Arial"/>
                <a:sym typeface="Arial"/>
              </a:rPr>
              <a:t> list.add(obj): </a:t>
            </a:r>
            <a:r>
              <a:rPr lang="vi-VN" sz="2000" smtClean="0">
                <a:solidFill>
                  <a:srgbClr val="000099"/>
                </a:solidFill>
                <a:latin typeface="Arial"/>
                <a:ea typeface="Arial"/>
                <a:cs typeface="Arial"/>
                <a:sym typeface="Arial"/>
              </a:rPr>
              <a:t>thêm đối tượng obj vào cuối list</a:t>
            </a:r>
          </a:p>
          <a:p>
            <a:pPr marL="0" indent="0" algn="just">
              <a:lnSpc>
                <a:spcPct val="130000"/>
              </a:lnSpc>
              <a:spcBef>
                <a:spcPts val="600"/>
              </a:spcBef>
              <a:spcAft>
                <a:spcPts val="0"/>
              </a:spcAft>
              <a:buNone/>
            </a:pPr>
            <a:r>
              <a:rPr lang="vi-VN" sz="2000" b="1">
                <a:solidFill>
                  <a:srgbClr val="000099"/>
                </a:solidFill>
                <a:latin typeface="Arial"/>
                <a:ea typeface="Arial"/>
                <a:cs typeface="Arial"/>
                <a:sym typeface="Arial"/>
              </a:rPr>
              <a:t> </a:t>
            </a:r>
            <a:r>
              <a:rPr lang="vi-VN" sz="2000" b="1" smtClean="0">
                <a:solidFill>
                  <a:srgbClr val="000099"/>
                </a:solidFill>
                <a:latin typeface="Arial"/>
                <a:ea typeface="Arial"/>
                <a:cs typeface="Arial"/>
                <a:sym typeface="Arial"/>
              </a:rPr>
              <a:t>list.add(i, obj</a:t>
            </a:r>
            <a:r>
              <a:rPr lang="vi-VN" sz="2000" b="1">
                <a:solidFill>
                  <a:srgbClr val="000099"/>
                </a:solidFill>
                <a:latin typeface="Arial"/>
                <a:ea typeface="Arial"/>
                <a:cs typeface="Arial"/>
                <a:sym typeface="Arial"/>
              </a:rPr>
              <a:t>): </a:t>
            </a:r>
            <a:r>
              <a:rPr lang="vi-VN" sz="2000" smtClean="0">
                <a:solidFill>
                  <a:srgbClr val="000099"/>
                </a:solidFill>
                <a:latin typeface="Arial"/>
                <a:ea typeface="Arial"/>
                <a:cs typeface="Arial"/>
                <a:sym typeface="Arial"/>
              </a:rPr>
              <a:t>chèn </a:t>
            </a:r>
            <a:r>
              <a:rPr lang="vi-VN" sz="2000">
                <a:solidFill>
                  <a:srgbClr val="000099"/>
                </a:solidFill>
                <a:latin typeface="Arial"/>
                <a:ea typeface="Arial"/>
                <a:cs typeface="Arial"/>
                <a:sym typeface="Arial"/>
              </a:rPr>
              <a:t>đối tượng </a:t>
            </a:r>
            <a:r>
              <a:rPr lang="vi-VN" sz="2000" smtClean="0">
                <a:solidFill>
                  <a:srgbClr val="000099"/>
                </a:solidFill>
                <a:latin typeface="Arial"/>
                <a:ea typeface="Arial"/>
                <a:cs typeface="Arial"/>
                <a:sym typeface="Arial"/>
              </a:rPr>
              <a:t>obj vào vị trí có chỉ số i trong list</a:t>
            </a:r>
          </a:p>
          <a:p>
            <a:pPr marL="0" indent="0" algn="just">
              <a:lnSpc>
                <a:spcPct val="130000"/>
              </a:lnSpc>
              <a:spcBef>
                <a:spcPts val="600"/>
              </a:spcBef>
              <a:spcAft>
                <a:spcPts val="0"/>
              </a:spcAft>
              <a:buNone/>
            </a:pPr>
            <a:r>
              <a:rPr lang="vi-VN" sz="2000" b="1" smtClean="0">
                <a:solidFill>
                  <a:srgbClr val="000099"/>
                </a:solidFill>
                <a:latin typeface="Arial"/>
                <a:ea typeface="Arial"/>
                <a:cs typeface="Arial"/>
                <a:sym typeface="Arial"/>
              </a:rPr>
              <a:t> list.addAll(collection): </a:t>
            </a:r>
            <a:r>
              <a:rPr lang="vi-VN" sz="2000" smtClean="0">
                <a:solidFill>
                  <a:srgbClr val="000099"/>
                </a:solidFill>
                <a:latin typeface="Arial"/>
                <a:ea typeface="Arial"/>
                <a:cs typeface="Arial"/>
                <a:sym typeface="Arial"/>
              </a:rPr>
              <a:t>Thêm collection vào cuối list</a:t>
            </a:r>
          </a:p>
          <a:p>
            <a:pPr marL="0" indent="0" algn="just">
              <a:lnSpc>
                <a:spcPct val="130000"/>
              </a:lnSpc>
              <a:spcBef>
                <a:spcPts val="600"/>
              </a:spcBef>
              <a:spcAft>
                <a:spcPts val="0"/>
              </a:spcAft>
              <a:buNone/>
            </a:pPr>
            <a:r>
              <a:rPr lang="vi-VN" sz="2000" b="1">
                <a:solidFill>
                  <a:srgbClr val="000099"/>
                </a:solidFill>
                <a:latin typeface="Arial"/>
                <a:ea typeface="Arial"/>
                <a:cs typeface="Arial"/>
                <a:sym typeface="Arial"/>
              </a:rPr>
              <a:t> </a:t>
            </a:r>
            <a:r>
              <a:rPr lang="vi-VN" sz="2000" b="1" smtClean="0">
                <a:solidFill>
                  <a:srgbClr val="000099"/>
                </a:solidFill>
                <a:latin typeface="Arial"/>
                <a:ea typeface="Arial"/>
                <a:cs typeface="Arial"/>
                <a:sym typeface="Arial"/>
              </a:rPr>
              <a:t>list.addAll(i, collection): </a:t>
            </a:r>
            <a:r>
              <a:rPr lang="vi-VN" sz="2000" smtClean="0">
                <a:solidFill>
                  <a:srgbClr val="000099"/>
                </a:solidFill>
                <a:latin typeface="Arial"/>
                <a:ea typeface="Arial"/>
                <a:cs typeface="Arial"/>
                <a:sym typeface="Arial"/>
              </a:rPr>
              <a:t>Chèn collection vào list tại vị trí chỉ số i</a:t>
            </a:r>
          </a:p>
          <a:p>
            <a:pPr marL="0" indent="0" algn="just">
              <a:lnSpc>
                <a:spcPct val="130000"/>
              </a:lnSpc>
              <a:spcBef>
                <a:spcPts val="600"/>
              </a:spcBef>
              <a:spcAft>
                <a:spcPts val="0"/>
              </a:spcAft>
              <a:buNone/>
            </a:pPr>
            <a:r>
              <a:rPr lang="vi-VN" sz="2000" b="1" smtClean="0">
                <a:solidFill>
                  <a:srgbClr val="000099"/>
                </a:solidFill>
                <a:latin typeface="Arial"/>
                <a:ea typeface="Arial"/>
                <a:cs typeface="Arial"/>
                <a:sym typeface="Arial"/>
              </a:rPr>
              <a:t> list.clear(): </a:t>
            </a:r>
            <a:r>
              <a:rPr lang="vi-VN" sz="2000" smtClean="0">
                <a:solidFill>
                  <a:srgbClr val="000099"/>
                </a:solidFill>
                <a:latin typeface="Arial"/>
                <a:ea typeface="Arial"/>
                <a:cs typeface="Arial"/>
                <a:sym typeface="Arial"/>
              </a:rPr>
              <a:t>Xóa mọi phần tử trong list</a:t>
            </a:r>
            <a:endParaRPr lang="en-US" sz="2000" smtClean="0">
              <a:solidFill>
                <a:srgbClr val="000099"/>
              </a:solidFill>
              <a:latin typeface="Arial"/>
              <a:ea typeface="Arial"/>
              <a:cs typeface="Arial"/>
              <a:sym typeface="Arial"/>
            </a:endParaRPr>
          </a:p>
          <a:p>
            <a:pPr marL="0" indent="0" algn="just">
              <a:lnSpc>
                <a:spcPct val="130000"/>
              </a:lnSpc>
              <a:spcBef>
                <a:spcPts val="600"/>
              </a:spcBef>
              <a:spcAft>
                <a:spcPts val="0"/>
              </a:spcAft>
              <a:buNone/>
            </a:pPr>
            <a:r>
              <a:rPr lang="en-US" sz="2000">
                <a:solidFill>
                  <a:srgbClr val="000099"/>
                </a:solidFill>
                <a:latin typeface="Arial"/>
                <a:ea typeface="Arial"/>
                <a:cs typeface="Arial"/>
                <a:sym typeface="Arial"/>
              </a:rPr>
              <a:t> </a:t>
            </a:r>
            <a:r>
              <a:rPr lang="en-US" sz="2000" b="1" smtClean="0">
                <a:solidFill>
                  <a:srgbClr val="000099"/>
                </a:solidFill>
                <a:latin typeface="Arial"/>
                <a:ea typeface="Arial"/>
                <a:cs typeface="Arial"/>
                <a:sym typeface="Arial"/>
              </a:rPr>
              <a:t>list.clone(): </a:t>
            </a:r>
            <a:r>
              <a:rPr lang="en-US" sz="2000" smtClean="0">
                <a:solidFill>
                  <a:srgbClr val="000099"/>
                </a:solidFill>
                <a:latin typeface="Arial"/>
                <a:ea typeface="Arial"/>
                <a:cs typeface="Arial"/>
                <a:sym typeface="Arial"/>
              </a:rPr>
              <a:t>Trả về một đối tượng là nhân bản của list</a:t>
            </a:r>
            <a:endParaRPr lang="vi-VN" sz="2000" smtClean="0">
              <a:solidFill>
                <a:srgbClr val="000099"/>
              </a:solidFill>
              <a:latin typeface="Arial"/>
              <a:ea typeface="Arial"/>
              <a:cs typeface="Arial"/>
              <a:sym typeface="Arial"/>
            </a:endParaRPr>
          </a:p>
          <a:p>
            <a:pPr marL="0" indent="0" algn="just">
              <a:lnSpc>
                <a:spcPct val="130000"/>
              </a:lnSpc>
              <a:spcBef>
                <a:spcPts val="600"/>
              </a:spcBef>
              <a:spcAft>
                <a:spcPts val="0"/>
              </a:spcAft>
              <a:buNone/>
            </a:pPr>
            <a:r>
              <a:rPr lang="vi-VN" sz="2000" b="1" smtClean="0">
                <a:solidFill>
                  <a:srgbClr val="000099"/>
                </a:solidFill>
                <a:latin typeface="Arial"/>
                <a:ea typeface="Arial"/>
                <a:cs typeface="Arial"/>
                <a:sym typeface="Arial"/>
              </a:rPr>
              <a:t> list.contains(obj): </a:t>
            </a:r>
            <a:r>
              <a:rPr lang="vi-VN" sz="2000" smtClean="0">
                <a:solidFill>
                  <a:srgbClr val="000099"/>
                </a:solidFill>
                <a:latin typeface="Arial"/>
                <a:ea typeface="Arial"/>
                <a:cs typeface="Arial"/>
                <a:sym typeface="Arial"/>
              </a:rPr>
              <a:t>Trả về true nếu obj thuộc list, ngược lại trả về false</a:t>
            </a:r>
            <a:endParaRPr lang="en-US" sz="2000">
              <a:solidFill>
                <a:srgbClr val="000099"/>
              </a:solidFill>
              <a:latin typeface="Arial"/>
              <a:ea typeface="Arial"/>
              <a:cs typeface="Arial"/>
              <a:sym typeface="Arial"/>
            </a:endParaRPr>
          </a:p>
          <a:p>
            <a:pPr marL="0" lvl="0" indent="0" algn="just">
              <a:lnSpc>
                <a:spcPct val="130000"/>
              </a:lnSpc>
              <a:spcBef>
                <a:spcPts val="600"/>
              </a:spcBef>
              <a:spcAft>
                <a:spcPts val="0"/>
              </a:spcAft>
              <a:buNone/>
            </a:pPr>
            <a:r>
              <a:rPr lang="vi-VN" sz="2000" b="1" smtClean="0">
                <a:solidFill>
                  <a:srgbClr val="000099"/>
                </a:solidFill>
                <a:latin typeface="Arial"/>
                <a:ea typeface="Arial"/>
                <a:cs typeface="Arial"/>
                <a:sym typeface="Arial"/>
              </a:rPr>
              <a:t> list.get(i): </a:t>
            </a:r>
            <a:r>
              <a:rPr lang="vi-VN" sz="2000" smtClean="0">
                <a:solidFill>
                  <a:srgbClr val="000099"/>
                </a:solidFill>
                <a:latin typeface="Arial"/>
                <a:ea typeface="Arial"/>
                <a:cs typeface="Arial"/>
                <a:sym typeface="Arial"/>
              </a:rPr>
              <a:t>Trả về phần tử tại vị trí chỉ số i</a:t>
            </a:r>
            <a:endParaRPr lang="en-US" sz="2000" b="1" dirty="0">
              <a:solidFill>
                <a:srgbClr val="000099"/>
              </a:solidFill>
              <a:latin typeface="Arial"/>
              <a:ea typeface="Arial"/>
              <a:cs typeface="Arial"/>
              <a:sym typeface="Arial"/>
            </a:endParaRPr>
          </a:p>
          <a:p>
            <a:pPr marL="0" indent="0" algn="just">
              <a:lnSpc>
                <a:spcPct val="130000"/>
              </a:lnSpc>
              <a:spcBef>
                <a:spcPts val="600"/>
              </a:spcBef>
              <a:spcAft>
                <a:spcPts val="0"/>
              </a:spcAft>
              <a:buNone/>
            </a:pPr>
            <a:endParaRPr lang="en-US" sz="2000" b="1" dirty="0">
              <a:solidFill>
                <a:srgbClr val="000099"/>
              </a:solidFill>
              <a:latin typeface="Arial"/>
              <a:ea typeface="Arial"/>
              <a:cs typeface="Arial"/>
              <a:sym typeface="Arial"/>
            </a:endParaRPr>
          </a:p>
          <a:p>
            <a:pPr marL="0" lvl="0" indent="0" algn="just">
              <a:lnSpc>
                <a:spcPct val="130000"/>
              </a:lnSpc>
              <a:spcBef>
                <a:spcPts val="600"/>
              </a:spcBef>
              <a:spcAft>
                <a:spcPts val="0"/>
              </a:spcAft>
              <a:buNone/>
            </a:pPr>
            <a:endParaRPr lang="en-US" sz="2000" b="1" dirty="0">
              <a:solidFill>
                <a:srgbClr val="000099"/>
              </a:solidFill>
              <a:latin typeface="Arial"/>
              <a:ea typeface="Arial"/>
              <a:cs typeface="Arial"/>
              <a:sym typeface="Arial"/>
            </a:endParaRPr>
          </a:p>
        </p:txBody>
      </p:sp>
      <p:sp>
        <p:nvSpPr>
          <p:cNvPr id="10" name="Text Box 108"/>
          <p:cNvSpPr txBox="1">
            <a:spLocks noChangeArrowheads="1"/>
          </p:cNvSpPr>
          <p:nvPr/>
        </p:nvSpPr>
        <p:spPr bwMode="auto">
          <a:xfrm>
            <a:off x="296863" y="47625"/>
            <a:ext cx="8618537" cy="538609"/>
          </a:xfrm>
          <a:prstGeom prst="rect">
            <a:avLst/>
          </a:prstGeom>
          <a:noFill/>
          <a:ln>
            <a:noFill/>
          </a:ln>
          <a:effectLs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2.1. </a:t>
            </a:r>
            <a:r>
              <a:rPr lang="vi-VN" sz="2900" b="1" smtClean="0">
                <a:solidFill>
                  <a:srgbClr val="F2FDF7"/>
                </a:solidFill>
              </a:rPr>
              <a:t>Một số</a:t>
            </a:r>
            <a:r>
              <a:rPr lang="en-US" sz="2900" b="1" smtClean="0">
                <a:solidFill>
                  <a:srgbClr val="F2FDF7"/>
                </a:solidFill>
              </a:rPr>
              <a:t> </a:t>
            </a:r>
            <a:r>
              <a:rPr lang="vi-VN" sz="2900" b="1" smtClean="0">
                <a:solidFill>
                  <a:srgbClr val="F2FDF7"/>
                </a:solidFill>
              </a:rPr>
              <a:t>phương thức xử lý ArrayList</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spTree>
    <p:extLst>
      <p:ext uri="{BB962C8B-B14F-4D97-AF65-F5344CB8AC3E}">
        <p14:creationId xmlns:p14="http://schemas.microsoft.com/office/powerpoint/2010/main" val="3236911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609600" y="914400"/>
            <a:ext cx="8001000" cy="4648200"/>
          </a:xfrm>
        </p:spPr>
        <p:txBody>
          <a:bodyPr/>
          <a:lstStyle/>
          <a:p>
            <a:pPr marL="0" lvl="0" indent="0" algn="just">
              <a:lnSpc>
                <a:spcPct val="130000"/>
              </a:lnSpc>
              <a:spcBef>
                <a:spcPts val="600"/>
              </a:spcBef>
              <a:spcAft>
                <a:spcPts val="0"/>
              </a:spcAft>
              <a:buNone/>
            </a:pPr>
            <a:r>
              <a:rPr lang="vi-VN" sz="2000" b="1" smtClean="0">
                <a:solidFill>
                  <a:srgbClr val="000099"/>
                </a:solidFill>
                <a:latin typeface="Arial"/>
                <a:ea typeface="Arial"/>
                <a:cs typeface="Arial"/>
                <a:sym typeface="Arial"/>
              </a:rPr>
              <a:t> list.indexOf(obj</a:t>
            </a:r>
            <a:r>
              <a:rPr lang="vi-VN" sz="2000" b="1">
                <a:solidFill>
                  <a:srgbClr val="000099"/>
                </a:solidFill>
                <a:latin typeface="Arial"/>
                <a:ea typeface="Arial"/>
                <a:cs typeface="Arial"/>
                <a:sym typeface="Arial"/>
              </a:rPr>
              <a:t>): </a:t>
            </a:r>
            <a:r>
              <a:rPr lang="vi-VN" sz="2000">
                <a:solidFill>
                  <a:srgbClr val="000099"/>
                </a:solidFill>
                <a:latin typeface="Arial"/>
                <a:ea typeface="Arial"/>
                <a:cs typeface="Arial"/>
                <a:sym typeface="Arial"/>
              </a:rPr>
              <a:t>Trả về chỉ số tại vị trí đầu tiên chứa obj, nếu không có obj trong list trả về - 1</a:t>
            </a:r>
          </a:p>
          <a:p>
            <a:pPr marL="0" lvl="0" indent="0" algn="just">
              <a:lnSpc>
                <a:spcPct val="130000"/>
              </a:lnSpc>
              <a:spcBef>
                <a:spcPts val="600"/>
              </a:spcBef>
              <a:spcAft>
                <a:spcPts val="0"/>
              </a:spcAft>
              <a:buNone/>
            </a:pPr>
            <a:r>
              <a:rPr lang="vi-VN" sz="2000" b="1">
                <a:solidFill>
                  <a:srgbClr val="000099"/>
                </a:solidFill>
                <a:latin typeface="Arial"/>
                <a:ea typeface="Arial"/>
                <a:cs typeface="Arial"/>
                <a:sym typeface="Arial"/>
              </a:rPr>
              <a:t> list.lastIndexOf(obj): </a:t>
            </a:r>
            <a:r>
              <a:rPr lang="vi-VN" sz="2000">
                <a:solidFill>
                  <a:srgbClr val="000099"/>
                </a:solidFill>
                <a:latin typeface="Arial"/>
                <a:ea typeface="Arial"/>
                <a:cs typeface="Arial"/>
                <a:sym typeface="Arial"/>
              </a:rPr>
              <a:t>Trả về chỉ số tại vị trí cuối cùng chứa obj, nếu không có obj trong list trả về - 1</a:t>
            </a:r>
          </a:p>
          <a:p>
            <a:pPr marL="0" lvl="0" indent="0" algn="just">
              <a:lnSpc>
                <a:spcPct val="130000"/>
              </a:lnSpc>
              <a:spcBef>
                <a:spcPts val="600"/>
              </a:spcBef>
              <a:spcAft>
                <a:spcPts val="0"/>
              </a:spcAft>
              <a:buNone/>
            </a:pPr>
            <a:r>
              <a:rPr lang="vi-VN" sz="2000" b="1" smtClean="0">
                <a:solidFill>
                  <a:srgbClr val="000099"/>
                </a:solidFill>
                <a:latin typeface="Arial"/>
                <a:ea typeface="Arial"/>
                <a:cs typeface="Arial"/>
                <a:sym typeface="Arial"/>
              </a:rPr>
              <a:t> list.remove(i</a:t>
            </a:r>
            <a:r>
              <a:rPr lang="vi-VN" sz="2000" b="1">
                <a:solidFill>
                  <a:srgbClr val="000099"/>
                </a:solidFill>
                <a:latin typeface="Arial"/>
                <a:ea typeface="Arial"/>
                <a:cs typeface="Arial"/>
                <a:sym typeface="Arial"/>
              </a:rPr>
              <a:t>): </a:t>
            </a:r>
            <a:r>
              <a:rPr lang="vi-VN" sz="2000">
                <a:solidFill>
                  <a:srgbClr val="000099"/>
                </a:solidFill>
                <a:latin typeface="Arial"/>
                <a:ea typeface="Arial"/>
                <a:cs typeface="Arial"/>
                <a:sym typeface="Arial"/>
              </a:rPr>
              <a:t>Xóa phần tử tại vị trí chỉ số </a:t>
            </a:r>
            <a:r>
              <a:rPr lang="vi-VN" sz="2000" smtClean="0">
                <a:solidFill>
                  <a:srgbClr val="000099"/>
                </a:solidFill>
                <a:latin typeface="Arial"/>
                <a:ea typeface="Arial"/>
                <a:cs typeface="Arial"/>
                <a:sym typeface="Arial"/>
              </a:rPr>
              <a:t>i</a:t>
            </a:r>
            <a:endParaRPr lang="vi-VN" sz="2000">
              <a:solidFill>
                <a:srgbClr val="000099"/>
              </a:solidFill>
              <a:latin typeface="Arial"/>
              <a:ea typeface="Arial"/>
              <a:cs typeface="Arial"/>
              <a:sym typeface="Arial"/>
            </a:endParaRPr>
          </a:p>
          <a:p>
            <a:pPr marL="0" lvl="0" indent="0" algn="just">
              <a:lnSpc>
                <a:spcPct val="130000"/>
              </a:lnSpc>
              <a:spcBef>
                <a:spcPts val="600"/>
              </a:spcBef>
              <a:spcAft>
                <a:spcPts val="0"/>
              </a:spcAft>
              <a:buNone/>
            </a:pPr>
            <a:r>
              <a:rPr lang="vi-VN" sz="2000" b="1">
                <a:solidFill>
                  <a:srgbClr val="000099"/>
                </a:solidFill>
                <a:latin typeface="Arial"/>
                <a:ea typeface="Arial"/>
                <a:cs typeface="Arial"/>
                <a:sym typeface="Arial"/>
              </a:rPr>
              <a:t> list.set(i, obj): </a:t>
            </a:r>
            <a:r>
              <a:rPr lang="vi-VN" sz="2000">
                <a:solidFill>
                  <a:srgbClr val="000099"/>
                </a:solidFill>
                <a:latin typeface="Arial"/>
                <a:ea typeface="Arial"/>
                <a:cs typeface="Arial"/>
                <a:sym typeface="Arial"/>
              </a:rPr>
              <a:t>Thay thế phần tử tại vị trí chỉ số i bằng obj</a:t>
            </a:r>
            <a:r>
              <a:rPr lang="vi-VN" sz="2000" smtClean="0">
                <a:solidFill>
                  <a:srgbClr val="000099"/>
                </a:solidFill>
                <a:latin typeface="Arial"/>
                <a:ea typeface="Arial"/>
                <a:cs typeface="Arial"/>
                <a:sym typeface="Arial"/>
              </a:rPr>
              <a:t>.</a:t>
            </a: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vi-VN" sz="2900" b="1">
                <a:solidFill>
                  <a:srgbClr val="F2FDF7"/>
                </a:solidFill>
              </a:rPr>
              <a:t>Một số</a:t>
            </a:r>
            <a:r>
              <a:rPr lang="en-US" sz="2900" b="1">
                <a:solidFill>
                  <a:srgbClr val="F2FDF7"/>
                </a:solidFill>
              </a:rPr>
              <a:t> </a:t>
            </a:r>
            <a:r>
              <a:rPr lang="vi-VN" sz="2900" b="1">
                <a:solidFill>
                  <a:srgbClr val="F2FDF7"/>
                </a:solidFill>
              </a:rPr>
              <a:t>phương thức xử lý ArrayList</a:t>
            </a:r>
            <a:endParaRPr lang="en-US" sz="2900" b="1" dirty="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1793608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
          <p:cNvGrpSpPr>
            <a:grpSpLocks/>
          </p:cNvGrpSpPr>
          <p:nvPr/>
        </p:nvGrpSpPr>
        <p:grpSpPr bwMode="auto">
          <a:xfrm>
            <a:off x="128588" y="685800"/>
            <a:ext cx="8891587" cy="5832475"/>
            <a:chOff x="128587" y="613200"/>
            <a:chExt cx="8928000" cy="5940000"/>
          </a:xfrm>
        </p:grpSpPr>
        <p:sp>
          <p:nvSpPr>
            <p:cNvPr id="5" name="Rounded Rectangle 4"/>
            <p:cNvSpPr/>
            <p:nvPr/>
          </p:nvSpPr>
          <p:spPr>
            <a:xfrm>
              <a:off x="128587" y="613200"/>
              <a:ext cx="8928000" cy="59400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128587" y="613200"/>
              <a:ext cx="2183782" cy="1485809"/>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6824985" y="618051"/>
              <a:ext cx="2231602" cy="152461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128587"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ounded Rectangle 8"/>
            <p:cNvSpPr/>
            <p:nvPr/>
          </p:nvSpPr>
          <p:spPr>
            <a:xfrm>
              <a:off x="6872805" y="5069008"/>
              <a:ext cx="2183782" cy="1484192"/>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123" name="Rectangle 3"/>
          <p:cNvSpPr>
            <a:spLocks noGrp="1" noChangeArrowheads="1"/>
          </p:cNvSpPr>
          <p:nvPr>
            <p:ph idx="1"/>
          </p:nvPr>
        </p:nvSpPr>
        <p:spPr>
          <a:xfrm>
            <a:off x="457199" y="914400"/>
            <a:ext cx="8236249" cy="4648200"/>
          </a:xfrm>
        </p:spPr>
        <p:txBody>
          <a:bodyPr/>
          <a:lstStyle/>
          <a:p>
            <a:pPr marL="450850" algn="just">
              <a:lnSpc>
                <a:spcPct val="130000"/>
              </a:lnSpc>
              <a:spcBef>
                <a:spcPts val="600"/>
              </a:spcBef>
              <a:spcAft>
                <a:spcPts val="0"/>
              </a:spcAft>
              <a:buClr>
                <a:srgbClr val="005398"/>
              </a:buClr>
              <a:buSzPts val="1600"/>
            </a:pPr>
            <a:r>
              <a:rPr lang="vi-VN" sz="2000" smtClean="0">
                <a:solidFill>
                  <a:srgbClr val="000099"/>
                </a:solidFill>
                <a:latin typeface="Arial"/>
                <a:ea typeface="Arial"/>
                <a:cs typeface="Arial"/>
                <a:sym typeface="Arial"/>
              </a:rPr>
              <a:t>Sử dụng for (thường) với list.size() và list.get(i)</a:t>
            </a:r>
          </a:p>
          <a:p>
            <a:pPr marL="450850" algn="just">
              <a:lnSpc>
                <a:spcPct val="130000"/>
              </a:lnSpc>
              <a:spcBef>
                <a:spcPts val="600"/>
              </a:spcBef>
              <a:spcAft>
                <a:spcPts val="0"/>
              </a:spcAft>
              <a:buClr>
                <a:srgbClr val="005398"/>
              </a:buClr>
              <a:buSzPts val="1600"/>
            </a:pPr>
            <a:r>
              <a:rPr lang="vi-VN" sz="2000" smtClean="0">
                <a:solidFill>
                  <a:srgbClr val="000099"/>
                </a:solidFill>
                <a:latin typeface="Arial"/>
                <a:ea typeface="Arial"/>
                <a:cs typeface="Arial"/>
                <a:sym typeface="Arial"/>
              </a:rPr>
              <a:t>Sử dụng for each</a:t>
            </a:r>
          </a:p>
          <a:p>
            <a:pPr marL="450850" algn="just">
              <a:lnSpc>
                <a:spcPct val="130000"/>
              </a:lnSpc>
              <a:spcBef>
                <a:spcPts val="600"/>
              </a:spcBef>
              <a:spcAft>
                <a:spcPts val="0"/>
              </a:spcAft>
              <a:buClr>
                <a:srgbClr val="005398"/>
              </a:buClr>
              <a:buSzPts val="1600"/>
            </a:pPr>
            <a:r>
              <a:rPr lang="vi-VN" sz="2000" smtClean="0">
                <a:solidFill>
                  <a:srgbClr val="000099"/>
                </a:solidFill>
                <a:latin typeface="Arial"/>
                <a:ea typeface="Arial"/>
                <a:cs typeface="Arial"/>
                <a:sym typeface="Arial"/>
              </a:rPr>
              <a:t>Sử dụng Iterator</a:t>
            </a:r>
          </a:p>
          <a:p>
            <a:pPr marL="107950" indent="0" algn="just">
              <a:lnSpc>
                <a:spcPct val="130000"/>
              </a:lnSpc>
              <a:spcBef>
                <a:spcPts val="600"/>
              </a:spcBef>
              <a:spcAft>
                <a:spcPts val="0"/>
              </a:spcAft>
              <a:buClr>
                <a:srgbClr val="005398"/>
              </a:buClr>
              <a:buSzPts val="1600"/>
              <a:buNone/>
            </a:pPr>
            <a:r>
              <a:rPr lang="vi-VN" sz="2400" b="1" smtClean="0">
                <a:solidFill>
                  <a:srgbClr val="000099"/>
                </a:solidFill>
                <a:latin typeface="Courier New" panose="02070309020205020404" pitchFamily="49" charset="0"/>
                <a:ea typeface="Arial"/>
                <a:cs typeface="Courier New" panose="02070309020205020404" pitchFamily="49" charset="0"/>
                <a:sym typeface="Arial"/>
              </a:rPr>
              <a:t>Iterator&lt;</a:t>
            </a:r>
            <a:r>
              <a:rPr lang="en-US" sz="2400" b="1" smtClean="0">
                <a:solidFill>
                  <a:srgbClr val="000099"/>
                </a:solidFill>
                <a:latin typeface="Courier New" panose="02070309020205020404" pitchFamily="49" charset="0"/>
                <a:ea typeface="Arial"/>
                <a:cs typeface="Courier New" panose="02070309020205020404" pitchFamily="49" charset="0"/>
                <a:sym typeface="Arial"/>
              </a:rPr>
              <a:t>Emp</a:t>
            </a:r>
            <a:r>
              <a:rPr lang="vi-VN" sz="2400" b="1" smtClean="0">
                <a:solidFill>
                  <a:srgbClr val="000099"/>
                </a:solidFill>
                <a:latin typeface="Courier New" panose="02070309020205020404" pitchFamily="49" charset="0"/>
                <a:ea typeface="Arial"/>
                <a:cs typeface="Courier New" panose="02070309020205020404" pitchFamily="49" charset="0"/>
                <a:sym typeface="Arial"/>
              </a:rPr>
              <a:t>&gt; itor = list.iterator();</a:t>
            </a:r>
          </a:p>
          <a:p>
            <a:pPr marL="107950" indent="0" algn="just">
              <a:lnSpc>
                <a:spcPct val="130000"/>
              </a:lnSpc>
              <a:spcBef>
                <a:spcPts val="600"/>
              </a:spcBef>
              <a:spcAft>
                <a:spcPts val="0"/>
              </a:spcAft>
              <a:buClr>
                <a:srgbClr val="005398"/>
              </a:buClr>
              <a:buSzPts val="1600"/>
              <a:buNone/>
            </a:pPr>
            <a:r>
              <a:rPr lang="vi-VN" sz="2400" b="1" smtClean="0">
                <a:solidFill>
                  <a:srgbClr val="000099"/>
                </a:solidFill>
                <a:latin typeface="Courier New" panose="02070309020205020404" pitchFamily="49" charset="0"/>
                <a:ea typeface="Arial"/>
                <a:cs typeface="Courier New" panose="02070309020205020404" pitchFamily="49" charset="0"/>
                <a:sym typeface="Arial"/>
              </a:rPr>
              <a:t>while (itor.hasNext()){</a:t>
            </a:r>
          </a:p>
          <a:p>
            <a:pPr marL="107950" indent="0" algn="just">
              <a:lnSpc>
                <a:spcPct val="130000"/>
              </a:lnSpc>
              <a:spcBef>
                <a:spcPts val="600"/>
              </a:spcBef>
              <a:spcAft>
                <a:spcPts val="0"/>
              </a:spcAft>
              <a:buClr>
                <a:srgbClr val="005398"/>
              </a:buClr>
              <a:buSzPts val="1600"/>
              <a:buNone/>
            </a:pPr>
            <a:r>
              <a:rPr lang="vi-VN" sz="2400" b="1">
                <a:solidFill>
                  <a:srgbClr val="000099"/>
                </a:solidFill>
                <a:latin typeface="Courier New" panose="02070309020205020404" pitchFamily="49" charset="0"/>
                <a:ea typeface="Arial"/>
                <a:cs typeface="Courier New" panose="02070309020205020404" pitchFamily="49" charset="0"/>
                <a:sym typeface="Arial"/>
              </a:rPr>
              <a:t>	</a:t>
            </a:r>
            <a:r>
              <a:rPr lang="vi-VN" sz="2400" b="1" smtClean="0">
                <a:solidFill>
                  <a:srgbClr val="000099"/>
                </a:solidFill>
                <a:latin typeface="Courier New" panose="02070309020205020404" pitchFamily="49" charset="0"/>
                <a:ea typeface="Arial"/>
                <a:cs typeface="Courier New" panose="02070309020205020404" pitchFamily="49" charset="0"/>
                <a:sym typeface="Arial"/>
              </a:rPr>
              <a:t>itor.next().display();</a:t>
            </a:r>
          </a:p>
          <a:p>
            <a:pPr marL="107950" indent="0" algn="just">
              <a:lnSpc>
                <a:spcPct val="130000"/>
              </a:lnSpc>
              <a:spcBef>
                <a:spcPts val="600"/>
              </a:spcBef>
              <a:spcAft>
                <a:spcPts val="0"/>
              </a:spcAft>
              <a:buClr>
                <a:srgbClr val="005398"/>
              </a:buClr>
              <a:buSzPts val="1600"/>
              <a:buNone/>
            </a:pPr>
            <a:r>
              <a:rPr lang="vi-VN" sz="2400" b="1" smtClean="0">
                <a:solidFill>
                  <a:srgbClr val="000099"/>
                </a:solidFill>
                <a:latin typeface="Courier New" panose="02070309020205020404" pitchFamily="49" charset="0"/>
                <a:ea typeface="Arial"/>
                <a:cs typeface="Courier New" panose="02070309020205020404" pitchFamily="49" charset="0"/>
                <a:sym typeface="Arial"/>
              </a:rPr>
              <a:t>}</a:t>
            </a:r>
            <a:endParaRPr lang="vi-VN" sz="2400" smtClean="0">
              <a:solidFill>
                <a:srgbClr val="000099"/>
              </a:solidFill>
              <a:latin typeface="Courier New" panose="02070309020205020404" pitchFamily="49" charset="0"/>
              <a:ea typeface="Arial"/>
              <a:cs typeface="Courier New" panose="02070309020205020404" pitchFamily="49" charset="0"/>
              <a:sym typeface="Arial"/>
            </a:endParaRPr>
          </a:p>
          <a:p>
            <a:pPr marL="341312" indent="-233362" algn="just">
              <a:lnSpc>
                <a:spcPct val="130000"/>
              </a:lnSpc>
              <a:spcBef>
                <a:spcPts val="600"/>
              </a:spcBef>
              <a:spcAft>
                <a:spcPts val="0"/>
              </a:spcAft>
              <a:buClr>
                <a:srgbClr val="005398"/>
              </a:buClr>
              <a:buSzPts val="1600"/>
              <a:buFont typeface="Arial"/>
              <a:buChar char="–"/>
            </a:pPr>
            <a:endParaRPr lang="vi-VN" sz="2000" dirty="0">
              <a:solidFill>
                <a:srgbClr val="000099"/>
              </a:solidFill>
              <a:latin typeface="Arial"/>
              <a:ea typeface="Arial"/>
              <a:cs typeface="Arial"/>
              <a:sym typeface="Arial"/>
            </a:endParaRPr>
          </a:p>
        </p:txBody>
      </p:sp>
      <p:sp>
        <p:nvSpPr>
          <p:cNvPr id="10" name="Text Box 108"/>
          <p:cNvSpPr txBox="1">
            <a:spLocks noChangeArrowheads="1"/>
          </p:cNvSpPr>
          <p:nvPr/>
        </p:nvSpPr>
        <p:spPr bwMode="auto">
          <a:xfrm>
            <a:off x="296863" y="47625"/>
            <a:ext cx="7094537" cy="538163"/>
          </a:xfrm>
          <a:prstGeom prst="rect">
            <a:avLst/>
          </a:prstGeom>
          <a:noFill/>
          <a:ln>
            <a:noFill/>
          </a:ln>
          <a:effectLs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2900" b="1" smtClean="0">
                <a:solidFill>
                  <a:srgbClr val="F2FDF7"/>
                </a:solidFill>
              </a:rPr>
              <a:t>2.2. </a:t>
            </a:r>
            <a:r>
              <a:rPr lang="vi-VN" sz="2900" b="1" smtClean="0">
                <a:solidFill>
                  <a:srgbClr val="F2FDF7"/>
                </a:solidFill>
              </a:rPr>
              <a:t>Duyệt ArrayList</a:t>
            </a:r>
            <a:endParaRPr lang="en-US" sz="2900" b="1" dirty="0" smtClean="0"/>
          </a:p>
        </p:txBody>
      </p:sp>
      <p:sp>
        <p:nvSpPr>
          <p:cNvPr id="5125" name="Hình chữ nhật 1"/>
          <p:cNvSpPr>
            <a:spLocks noChangeArrowheads="1"/>
          </p:cNvSpPr>
          <p:nvPr/>
        </p:nvSpPr>
        <p:spPr bwMode="auto">
          <a:xfrm>
            <a:off x="192088" y="6588125"/>
            <a:ext cx="33004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100">
                <a:solidFill>
                  <a:srgbClr val="FFFFFF"/>
                </a:solidFill>
                <a:latin typeface="Arial" charset="0"/>
              </a:rPr>
              <a:t>Design by Minh An</a:t>
            </a:r>
          </a:p>
        </p:txBody>
      </p:sp>
      <p:pic>
        <p:nvPicPr>
          <p:cNvPr id="11" name="Google Shape;87;p15"/>
          <p:cNvPicPr preferRelativeResize="0"/>
          <p:nvPr/>
        </p:nvPicPr>
        <p:blipFill rotWithShape="1">
          <a:blip r:embed="rId2">
            <a:alphaModFix/>
          </a:blip>
          <a:srcRect l="22985" t="2615" r="20917"/>
          <a:stretch/>
        </p:blipFill>
        <p:spPr>
          <a:xfrm>
            <a:off x="8693449" y="14287"/>
            <a:ext cx="317201" cy="525082"/>
          </a:xfrm>
          <a:prstGeom prst="rect">
            <a:avLst/>
          </a:prstGeom>
          <a:noFill/>
          <a:ln>
            <a:noFill/>
          </a:ln>
        </p:spPr>
      </p:pic>
    </p:spTree>
    <p:extLst>
      <p:ext uri="{BB962C8B-B14F-4D97-AF65-F5344CB8AC3E}">
        <p14:creationId xmlns:p14="http://schemas.microsoft.com/office/powerpoint/2010/main" val="3894000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8136</TotalTime>
  <Words>1489</Words>
  <Application>Microsoft Office PowerPoint</Application>
  <PresentationFormat>On-screen Show (4:3)</PresentationFormat>
  <Paragraphs>222</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굴림</vt:lpstr>
      <vt:lpstr>Impact</vt:lpstr>
      <vt:lpstr>Tahoma</vt:lpstr>
      <vt:lpstr>Times New Roman</vt:lpstr>
      <vt:lpstr>Verdana</vt:lpstr>
      <vt:lpstr>Office Theme</vt:lpstr>
      <vt:lpstr>COLLECTIONS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Aptech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Genesis of Java</dc:title>
  <dc:creator>Shridevi Sethuraman</dc:creator>
  <cp:lastModifiedBy>MinhAn</cp:lastModifiedBy>
  <cp:revision>757</cp:revision>
  <cp:lastPrinted>1999-04-02T07:13:32Z</cp:lastPrinted>
  <dcterms:created xsi:type="dcterms:W3CDTF">1999-02-08T10:06:25Z</dcterms:created>
  <dcterms:modified xsi:type="dcterms:W3CDTF">2019-12-05T06:48:45Z</dcterms:modified>
</cp:coreProperties>
</file>