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54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69D26DC-05EE-4220-BFCD-BBEAE5A2C1F4}"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75454-BD78-4BCF-94AA-46C94E292A8C}" type="slidenum">
              <a:rPr lang="en-US" smtClean="0"/>
              <a:t>‹#›</a:t>
            </a:fld>
            <a:endParaRPr lang="en-US"/>
          </a:p>
        </p:txBody>
      </p:sp>
    </p:spTree>
    <p:extLst>
      <p:ext uri="{BB962C8B-B14F-4D97-AF65-F5344CB8AC3E}">
        <p14:creationId xmlns:p14="http://schemas.microsoft.com/office/powerpoint/2010/main" val="3540162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9D26DC-05EE-4220-BFCD-BBEAE5A2C1F4}"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75454-BD78-4BCF-94AA-46C94E292A8C}" type="slidenum">
              <a:rPr lang="en-US" smtClean="0"/>
              <a:t>‹#›</a:t>
            </a:fld>
            <a:endParaRPr lang="en-US"/>
          </a:p>
        </p:txBody>
      </p:sp>
    </p:spTree>
    <p:extLst>
      <p:ext uri="{BB962C8B-B14F-4D97-AF65-F5344CB8AC3E}">
        <p14:creationId xmlns:p14="http://schemas.microsoft.com/office/powerpoint/2010/main" val="332230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9D26DC-05EE-4220-BFCD-BBEAE5A2C1F4}"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75454-BD78-4BCF-94AA-46C94E292A8C}" type="slidenum">
              <a:rPr lang="en-US" smtClean="0"/>
              <a:t>‹#›</a:t>
            </a:fld>
            <a:endParaRPr lang="en-US"/>
          </a:p>
        </p:txBody>
      </p:sp>
    </p:spTree>
    <p:extLst>
      <p:ext uri="{BB962C8B-B14F-4D97-AF65-F5344CB8AC3E}">
        <p14:creationId xmlns:p14="http://schemas.microsoft.com/office/powerpoint/2010/main" val="1795304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9D26DC-05EE-4220-BFCD-BBEAE5A2C1F4}"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75454-BD78-4BCF-94AA-46C94E292A8C}" type="slidenum">
              <a:rPr lang="en-US" smtClean="0"/>
              <a:t>‹#›</a:t>
            </a:fld>
            <a:endParaRPr lang="en-US"/>
          </a:p>
        </p:txBody>
      </p:sp>
    </p:spTree>
    <p:extLst>
      <p:ext uri="{BB962C8B-B14F-4D97-AF65-F5344CB8AC3E}">
        <p14:creationId xmlns:p14="http://schemas.microsoft.com/office/powerpoint/2010/main" val="2894360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69D26DC-05EE-4220-BFCD-BBEAE5A2C1F4}"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75454-BD78-4BCF-94AA-46C94E292A8C}" type="slidenum">
              <a:rPr lang="en-US" smtClean="0"/>
              <a:t>‹#›</a:t>
            </a:fld>
            <a:endParaRPr lang="en-US"/>
          </a:p>
        </p:txBody>
      </p:sp>
    </p:spTree>
    <p:extLst>
      <p:ext uri="{BB962C8B-B14F-4D97-AF65-F5344CB8AC3E}">
        <p14:creationId xmlns:p14="http://schemas.microsoft.com/office/powerpoint/2010/main" val="1903794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69D26DC-05EE-4220-BFCD-BBEAE5A2C1F4}"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675454-BD78-4BCF-94AA-46C94E292A8C}" type="slidenum">
              <a:rPr lang="en-US" smtClean="0"/>
              <a:t>‹#›</a:t>
            </a:fld>
            <a:endParaRPr lang="en-US"/>
          </a:p>
        </p:txBody>
      </p:sp>
    </p:spTree>
    <p:extLst>
      <p:ext uri="{BB962C8B-B14F-4D97-AF65-F5344CB8AC3E}">
        <p14:creationId xmlns:p14="http://schemas.microsoft.com/office/powerpoint/2010/main" val="990315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69D26DC-05EE-4220-BFCD-BBEAE5A2C1F4}" type="datetimeFigureOut">
              <a:rPr lang="en-US" smtClean="0"/>
              <a:t>1/18/2021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675454-BD78-4BCF-94AA-46C94E292A8C}" type="slidenum">
              <a:rPr lang="en-US" smtClean="0"/>
              <a:t>‹#›</a:t>
            </a:fld>
            <a:endParaRPr lang="en-US"/>
          </a:p>
        </p:txBody>
      </p:sp>
    </p:spTree>
    <p:extLst>
      <p:ext uri="{BB962C8B-B14F-4D97-AF65-F5344CB8AC3E}">
        <p14:creationId xmlns:p14="http://schemas.microsoft.com/office/powerpoint/2010/main" val="556827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69D26DC-05EE-4220-BFCD-BBEAE5A2C1F4}" type="datetimeFigureOut">
              <a:rPr lang="en-US" smtClean="0"/>
              <a:t>1/18/2021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675454-BD78-4BCF-94AA-46C94E292A8C}" type="slidenum">
              <a:rPr lang="en-US" smtClean="0"/>
              <a:t>‹#›</a:t>
            </a:fld>
            <a:endParaRPr lang="en-US"/>
          </a:p>
        </p:txBody>
      </p:sp>
    </p:spTree>
    <p:extLst>
      <p:ext uri="{BB962C8B-B14F-4D97-AF65-F5344CB8AC3E}">
        <p14:creationId xmlns:p14="http://schemas.microsoft.com/office/powerpoint/2010/main" val="2490051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9D26DC-05EE-4220-BFCD-BBEAE5A2C1F4}" type="datetimeFigureOut">
              <a:rPr lang="en-US" smtClean="0"/>
              <a:t>1/18/2021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675454-BD78-4BCF-94AA-46C94E292A8C}" type="slidenum">
              <a:rPr lang="en-US" smtClean="0"/>
              <a:t>‹#›</a:t>
            </a:fld>
            <a:endParaRPr lang="en-US"/>
          </a:p>
        </p:txBody>
      </p:sp>
    </p:spTree>
    <p:extLst>
      <p:ext uri="{BB962C8B-B14F-4D97-AF65-F5344CB8AC3E}">
        <p14:creationId xmlns:p14="http://schemas.microsoft.com/office/powerpoint/2010/main" val="92561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69D26DC-05EE-4220-BFCD-BBEAE5A2C1F4}"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675454-BD78-4BCF-94AA-46C94E292A8C}" type="slidenum">
              <a:rPr lang="en-US" smtClean="0"/>
              <a:t>‹#›</a:t>
            </a:fld>
            <a:endParaRPr lang="en-US"/>
          </a:p>
        </p:txBody>
      </p:sp>
    </p:spTree>
    <p:extLst>
      <p:ext uri="{BB962C8B-B14F-4D97-AF65-F5344CB8AC3E}">
        <p14:creationId xmlns:p14="http://schemas.microsoft.com/office/powerpoint/2010/main" val="3587808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69D26DC-05EE-4220-BFCD-BBEAE5A2C1F4}"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675454-BD78-4BCF-94AA-46C94E292A8C}" type="slidenum">
              <a:rPr lang="en-US" smtClean="0"/>
              <a:t>‹#›</a:t>
            </a:fld>
            <a:endParaRPr lang="en-US"/>
          </a:p>
        </p:txBody>
      </p:sp>
    </p:spTree>
    <p:extLst>
      <p:ext uri="{BB962C8B-B14F-4D97-AF65-F5344CB8AC3E}">
        <p14:creationId xmlns:p14="http://schemas.microsoft.com/office/powerpoint/2010/main" val="1681318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9D26DC-05EE-4220-BFCD-BBEAE5A2C1F4}" type="datetimeFigureOut">
              <a:rPr lang="en-US" smtClean="0"/>
              <a:t>1/18/2021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675454-BD78-4BCF-94AA-46C94E292A8C}" type="slidenum">
              <a:rPr lang="en-US" smtClean="0"/>
              <a:t>‹#›</a:t>
            </a:fld>
            <a:endParaRPr lang="en-US"/>
          </a:p>
        </p:txBody>
      </p:sp>
    </p:spTree>
    <p:extLst>
      <p:ext uri="{BB962C8B-B14F-4D97-AF65-F5344CB8AC3E}">
        <p14:creationId xmlns:p14="http://schemas.microsoft.com/office/powerpoint/2010/main" val="3376278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hyperlink" Target="https://vi.wikipedia.org/wiki/T%E1%BA%ADp_tin:Do_thi_G_tung_buoc_(5).png" TargetMode="External"/><Relationship Id="rId1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hyperlink" Target="https://vi.wikipedia.org/wiki/T%E1%BA%ADp_tin:Do_thi_G_tung_buoc_(2).png" TargetMode="External"/><Relationship Id="rId12" Type="http://schemas.openxmlformats.org/officeDocument/2006/relationships/image" Target="../media/image7.png"/><Relationship Id="rId17" Type="http://schemas.openxmlformats.org/officeDocument/2006/relationships/hyperlink" Target="https://vi.wikipedia.org/wiki/T%E1%BA%ADp_tin:Do_thi_G_tung_buoc_(7).png" TargetMode="External"/><Relationship Id="rId2" Type="http://schemas.openxmlformats.org/officeDocument/2006/relationships/image" Target="../media/image1.jpeg"/><Relationship Id="rId16" Type="http://schemas.openxmlformats.org/officeDocument/2006/relationships/image" Target="../media/image9.png"/><Relationship Id="rId20" Type="http://schemas.openxmlformats.org/officeDocument/2006/relationships/image" Target="../media/image11.png"/><Relationship Id="rId1" Type="http://schemas.openxmlformats.org/officeDocument/2006/relationships/slideLayout" Target="../slideLayouts/slideLayout4.xml"/><Relationship Id="rId6" Type="http://schemas.openxmlformats.org/officeDocument/2006/relationships/image" Target="../media/image4.png"/><Relationship Id="rId11" Type="http://schemas.openxmlformats.org/officeDocument/2006/relationships/hyperlink" Target="https://vi.wikipedia.org/wiki/T%E1%BA%ADp_tin:Do_thi_G_tung_buoc_(4).png" TargetMode="External"/><Relationship Id="rId5" Type="http://schemas.openxmlformats.org/officeDocument/2006/relationships/hyperlink" Target="https://vi.wikipedia.org/wiki/T%E1%BA%ADp_tin:Do_thi_G_tung_buoc_(1).png" TargetMode="External"/><Relationship Id="rId15" Type="http://schemas.openxmlformats.org/officeDocument/2006/relationships/hyperlink" Target="https://vi.wikipedia.org/wiki/T%E1%BA%ADp_tin:Do_thi_G_tung_buoc_(6).png" TargetMode="External"/><Relationship Id="rId10" Type="http://schemas.openxmlformats.org/officeDocument/2006/relationships/image" Target="../media/image6.png"/><Relationship Id="rId19" Type="http://schemas.openxmlformats.org/officeDocument/2006/relationships/hyperlink" Target="https://vi.wikipedia.org/wiki/T%E1%BA%ADp_tin:Do_thi_G_tung_buoc_(8).png" TargetMode="External"/><Relationship Id="rId4" Type="http://schemas.openxmlformats.org/officeDocument/2006/relationships/image" Target="../media/image3.png"/><Relationship Id="rId9" Type="http://schemas.openxmlformats.org/officeDocument/2006/relationships/hyperlink" Target="https://vi.wikipedia.org/wiki/T%E1%BA%ADp_tin:Do_thi_G_tung_buoc_(3).png" TargetMode="External"/><Relationship Id="rId1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16600" b="1" smtClean="0">
                <a:solidFill>
                  <a:srgbClr val="FF0000"/>
                </a:solidFill>
                <a:latin typeface="+mn-lt"/>
              </a:rPr>
              <a:t>KRUSKAL</a:t>
            </a:r>
            <a:endParaRPr lang="en-US" sz="16600" b="1">
              <a:solidFill>
                <a:srgbClr val="FF0000"/>
              </a:solidFill>
              <a:latin typeface="+mn-lt"/>
            </a:endParaRPr>
          </a:p>
        </p:txBody>
      </p:sp>
      <p:sp>
        <p:nvSpPr>
          <p:cNvPr id="3" name="Subtitle 2"/>
          <p:cNvSpPr>
            <a:spLocks noGrp="1"/>
          </p:cNvSpPr>
          <p:nvPr>
            <p:ph type="subTitle" idx="1"/>
          </p:nvPr>
        </p:nvSpPr>
        <p:spPr/>
        <p:txBody>
          <a:bodyPr>
            <a:normAutofit/>
          </a:bodyPr>
          <a:lstStyle/>
          <a:p>
            <a:r>
              <a:rPr lang="en-US" sz="3600" b="1" smtClean="0">
                <a:solidFill>
                  <a:schemeClr val="accent1">
                    <a:lumMod val="75000"/>
                  </a:schemeClr>
                </a:solidFill>
                <a:latin typeface=".VnFree" panose="020B7200000000000000" pitchFamily="34" charset="0"/>
              </a:rPr>
              <a:t>DESIGN   BY   QUANG</a:t>
            </a:r>
            <a:endParaRPr lang="en-US" sz="3600" b="1">
              <a:solidFill>
                <a:schemeClr val="accent1">
                  <a:lumMod val="75000"/>
                </a:schemeClr>
              </a:solidFill>
              <a:latin typeface=".VnFree" panose="020B7200000000000000" pitchFamily="34" charset="0"/>
            </a:endParaRPr>
          </a:p>
        </p:txBody>
      </p:sp>
      <p:sp>
        <p:nvSpPr>
          <p:cNvPr id="5" name="Subtitle 2"/>
          <p:cNvSpPr txBox="1">
            <a:spLocks/>
          </p:cNvSpPr>
          <p:nvPr/>
        </p:nvSpPr>
        <p:spPr>
          <a:xfrm>
            <a:off x="2886221" y="5144563"/>
            <a:ext cx="9144000" cy="1655762"/>
          </a:xfrm>
          <a:prstGeom prst="rect">
            <a:avLst/>
          </a:prstGeom>
        </p:spPr>
        <p:txBody>
          <a:bodyPr vert="horz" lIns="91440" tIns="45720" rIns="91440" bIns="45720" rtlCol="0">
            <a:normAutofit fontScale="70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3600" b="1" smtClean="0">
                <a:solidFill>
                  <a:schemeClr val="bg1"/>
                </a:solidFill>
              </a:rPr>
              <a:t>Nguyễn Hữu Vinh Quang</a:t>
            </a:r>
          </a:p>
          <a:p>
            <a:pPr algn="r"/>
            <a:r>
              <a:rPr lang="en-US" sz="3600" b="1" smtClean="0">
                <a:solidFill>
                  <a:schemeClr val="bg1"/>
                </a:solidFill>
              </a:rPr>
              <a:t>60130835</a:t>
            </a:r>
          </a:p>
          <a:p>
            <a:pPr algn="r"/>
            <a:r>
              <a:rPr lang="en-US" sz="3600" b="1" smtClean="0">
                <a:solidFill>
                  <a:schemeClr val="bg1"/>
                </a:solidFill>
              </a:rPr>
              <a:t>60CNTT-2</a:t>
            </a:r>
          </a:p>
          <a:p>
            <a:pPr algn="r"/>
            <a:r>
              <a:rPr lang="en-US" sz="3600" b="1" smtClean="0">
                <a:solidFill>
                  <a:schemeClr val="bg1"/>
                </a:solidFill>
              </a:rPr>
              <a:t>Giảng viên hướng dẫn: Nguyễn Thủy Đoan Trang</a:t>
            </a:r>
          </a:p>
          <a:p>
            <a:pPr algn="r"/>
            <a:endParaRPr lang="en-US" sz="3600">
              <a:solidFill>
                <a:schemeClr val="bg1"/>
              </a:solidFill>
            </a:endParaRPr>
          </a:p>
        </p:txBody>
      </p:sp>
    </p:spTree>
    <p:extLst>
      <p:ext uri="{BB962C8B-B14F-4D97-AF65-F5344CB8AC3E}">
        <p14:creationId xmlns:p14="http://schemas.microsoft.com/office/powerpoint/2010/main" val="32683607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92426" y="191617"/>
            <a:ext cx="10515600" cy="1325563"/>
          </a:xfrm>
        </p:spPr>
        <p:txBody>
          <a:bodyPr/>
          <a:lstStyle/>
          <a:p>
            <a:pPr algn="ctr"/>
            <a:r>
              <a:rPr lang="en-US" b="1" i="1" smtClean="0"/>
              <a:t>THUẬT TOÁN KRUSKAL</a:t>
            </a:r>
            <a:endParaRPr lang="en-US" b="1" i="1"/>
          </a:p>
        </p:txBody>
      </p:sp>
      <p:pic>
        <p:nvPicPr>
          <p:cNvPr id="6" name="Content Placeholder 5"/>
          <p:cNvPicPr>
            <a:picLocks noGrp="1"/>
          </p:cNvPicPr>
          <p:nvPr>
            <p:ph sz="half" idx="1"/>
          </p:nvPr>
        </p:nvPicPr>
        <p:blipFill>
          <a:blip r:embed="rId2"/>
          <a:stretch>
            <a:fillRect/>
          </a:stretch>
        </p:blipFill>
        <p:spPr>
          <a:xfrm>
            <a:off x="838200" y="1516823"/>
            <a:ext cx="10017035" cy="4575681"/>
          </a:xfrm>
          <a:prstGeom prst="rect">
            <a:avLst/>
          </a:prstGeom>
        </p:spPr>
      </p:pic>
      <p:pic>
        <p:nvPicPr>
          <p:cNvPr id="7" name="Picture 6"/>
          <p:cNvPicPr/>
          <p:nvPr/>
        </p:nvPicPr>
        <p:blipFill>
          <a:blip r:embed="rId3"/>
          <a:stretch>
            <a:fillRect/>
          </a:stretch>
        </p:blipFill>
        <p:spPr>
          <a:xfrm>
            <a:off x="3225641" y="1556827"/>
            <a:ext cx="5740718" cy="5301173"/>
          </a:xfrm>
          <a:prstGeom prst="rect">
            <a:avLst/>
          </a:prstGeom>
        </p:spPr>
      </p:pic>
      <p:sp>
        <p:nvSpPr>
          <p:cNvPr id="8" name="Rectangle 7"/>
          <p:cNvSpPr/>
          <p:nvPr/>
        </p:nvSpPr>
        <p:spPr>
          <a:xfrm>
            <a:off x="-156519" y="1238937"/>
            <a:ext cx="12613561" cy="13929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1627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nodeType="clickEffect">
                                  <p:stCondLst>
                                    <p:cond delay="0"/>
                                  </p:stCondLst>
                                  <p:childTnLst>
                                    <p:anim calcmode="lin" valueType="num">
                                      <p:cBhvr additive="base">
                                        <p:cTn id="6" dur="500"/>
                                        <p:tgtEl>
                                          <p:spTgt spid="6"/>
                                        </p:tgtEl>
                                        <p:attrNameLst>
                                          <p:attrName>ppt_x</p:attrName>
                                        </p:attrNameLst>
                                      </p:cBhvr>
                                      <p:tavLst>
                                        <p:tav tm="0">
                                          <p:val>
                                            <p:strVal val="ppt_x"/>
                                          </p:val>
                                        </p:tav>
                                        <p:tav tm="100000">
                                          <p:val>
                                            <p:strVal val="0-ppt_w/2"/>
                                          </p:val>
                                        </p:tav>
                                      </p:tavLst>
                                    </p:anim>
                                    <p:anim calcmode="lin" valueType="num">
                                      <p:cBhvr additive="base">
                                        <p:cTn id="7" dur="500"/>
                                        <p:tgtEl>
                                          <p:spTgt spid="6"/>
                                        </p:tgtEl>
                                        <p:attrNameLst>
                                          <p:attrName>ppt_y</p:attrName>
                                        </p:attrNameLst>
                                      </p:cBhvr>
                                      <p:tavLst>
                                        <p:tav tm="0">
                                          <p:val>
                                            <p:strVal val="ppt_y"/>
                                          </p:val>
                                        </p:tav>
                                        <p:tav tm="100000">
                                          <p:val>
                                            <p:strVal val="ppt_y"/>
                                          </p:val>
                                        </p:tav>
                                      </p:tavLst>
                                    </p:anim>
                                    <p:set>
                                      <p:cBhvr>
                                        <p:cTn id="8" dur="1" fill="hold">
                                          <p:stCondLst>
                                            <p:cond delay="499"/>
                                          </p:stCondLst>
                                        </p:cTn>
                                        <p:tgtEl>
                                          <p:spTgt spid="6"/>
                                        </p:tgtEl>
                                        <p:attrNameLst>
                                          <p:attrName>style.visibility</p:attrName>
                                        </p:attrNameLst>
                                      </p:cBhvr>
                                      <p:to>
                                        <p:strVal val="hidden"/>
                                      </p:to>
                                    </p:set>
                                  </p:childTnLst>
                                </p:cTn>
                              </p:par>
                              <p:par>
                                <p:cTn id="9" presetID="2" presetClass="entr" presetSubtype="2"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smtClean="0"/>
              <a:t>CHƯƠNG TRÌNH CHÍNH</a:t>
            </a:r>
            <a:endParaRPr lang="en-US" b="1" i="1"/>
          </a:p>
        </p:txBody>
      </p:sp>
      <p:sp>
        <p:nvSpPr>
          <p:cNvPr id="4" name="Content Placeholder 3"/>
          <p:cNvSpPr>
            <a:spLocks noGrp="1"/>
          </p:cNvSpPr>
          <p:nvPr>
            <p:ph sz="half" idx="2"/>
          </p:nvPr>
        </p:nvSpPr>
        <p:spPr/>
        <p:txBody>
          <a:bodyPr/>
          <a:lstStyle/>
          <a:p>
            <a:endParaRPr lang="en-US"/>
          </a:p>
        </p:txBody>
      </p:sp>
      <p:pic>
        <p:nvPicPr>
          <p:cNvPr id="5" name="Content Placeholder 4"/>
          <p:cNvPicPr>
            <a:picLocks noGrp="1"/>
          </p:cNvPicPr>
          <p:nvPr>
            <p:ph sz="half" idx="1"/>
          </p:nvPr>
        </p:nvPicPr>
        <p:blipFill>
          <a:blip r:embed="rId2"/>
          <a:stretch>
            <a:fillRect/>
          </a:stretch>
        </p:blipFill>
        <p:spPr>
          <a:xfrm>
            <a:off x="984068" y="1553181"/>
            <a:ext cx="10001794" cy="5304819"/>
          </a:xfrm>
          <a:prstGeom prst="rect">
            <a:avLst/>
          </a:prstGeom>
        </p:spPr>
      </p:pic>
      <p:sp>
        <p:nvSpPr>
          <p:cNvPr id="6" name="Rectangle 5"/>
          <p:cNvSpPr/>
          <p:nvPr/>
        </p:nvSpPr>
        <p:spPr>
          <a:xfrm rot="5400000">
            <a:off x="5128494" y="5393446"/>
            <a:ext cx="12006470" cy="19859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40721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smtClean="0"/>
              <a:t>CHƯƠNG 3. XÂY DỰNG ĐỒ HỌA</a:t>
            </a:r>
            <a:endParaRPr lang="en-US" b="1" i="1"/>
          </a:p>
        </p:txBody>
      </p:sp>
      <p:sp>
        <p:nvSpPr>
          <p:cNvPr id="4" name="Content Placeholder 3"/>
          <p:cNvSpPr>
            <a:spLocks noGrp="1"/>
          </p:cNvSpPr>
          <p:nvPr>
            <p:ph sz="half" idx="2"/>
          </p:nvPr>
        </p:nvSpPr>
        <p:spPr/>
        <p:txBody>
          <a:bodyPr/>
          <a:lstStyle/>
          <a:p>
            <a:endParaRPr lang="en-US"/>
          </a:p>
        </p:txBody>
      </p:sp>
      <p:pic>
        <p:nvPicPr>
          <p:cNvPr id="5" name="Content Placeholder 4"/>
          <p:cNvPicPr>
            <a:picLocks noGrp="1"/>
          </p:cNvPicPr>
          <p:nvPr>
            <p:ph sz="half" idx="1"/>
          </p:nvPr>
        </p:nvPicPr>
        <p:blipFill>
          <a:blip r:embed="rId2"/>
          <a:stretch>
            <a:fillRect/>
          </a:stretch>
        </p:blipFill>
        <p:spPr>
          <a:xfrm>
            <a:off x="917665" y="1343489"/>
            <a:ext cx="10356669" cy="5315610"/>
          </a:xfrm>
          <a:prstGeom prst="rect">
            <a:avLst/>
          </a:prstGeom>
        </p:spPr>
      </p:pic>
    </p:spTree>
    <p:extLst>
      <p:ext uri="{BB962C8B-B14F-4D97-AF65-F5344CB8AC3E}">
        <p14:creationId xmlns:p14="http://schemas.microsoft.com/office/powerpoint/2010/main" val="5211570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Xây dựng đồ họa</a:t>
            </a:r>
            <a:endParaRPr lang="en-US"/>
          </a:p>
        </p:txBody>
      </p:sp>
      <p:pic>
        <p:nvPicPr>
          <p:cNvPr id="5" name="Content Placeholder 4"/>
          <p:cNvPicPr>
            <a:picLocks noGrp="1"/>
          </p:cNvPicPr>
          <p:nvPr>
            <p:ph sz="half" idx="1"/>
          </p:nvPr>
        </p:nvPicPr>
        <p:blipFill>
          <a:blip r:embed="rId2"/>
          <a:stretch>
            <a:fillRect/>
          </a:stretch>
        </p:blipFill>
        <p:spPr>
          <a:xfrm>
            <a:off x="838200" y="2383019"/>
            <a:ext cx="4589435" cy="1901598"/>
          </a:xfrm>
          <a:prstGeom prst="rect">
            <a:avLst/>
          </a:prstGeom>
        </p:spPr>
      </p:pic>
      <p:pic>
        <p:nvPicPr>
          <p:cNvPr id="6" name="Content Placeholder 5"/>
          <p:cNvPicPr>
            <a:picLocks noGrp="1"/>
          </p:cNvPicPr>
          <p:nvPr>
            <p:ph sz="half" idx="2"/>
          </p:nvPr>
        </p:nvPicPr>
        <p:blipFill rotWithShape="1">
          <a:blip r:embed="rId3"/>
          <a:srcRect r="25062"/>
          <a:stretch/>
        </p:blipFill>
        <p:spPr bwMode="auto">
          <a:xfrm>
            <a:off x="5910943" y="1887206"/>
            <a:ext cx="5181600" cy="354890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507201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Xây dựng đồ họa</a:t>
            </a:r>
          </a:p>
        </p:txBody>
      </p:sp>
      <p:pic>
        <p:nvPicPr>
          <p:cNvPr id="5" name="Content Placeholder 4"/>
          <p:cNvPicPr>
            <a:picLocks noGrp="1"/>
          </p:cNvPicPr>
          <p:nvPr>
            <p:ph sz="half" idx="1"/>
          </p:nvPr>
        </p:nvPicPr>
        <p:blipFill>
          <a:blip r:embed="rId2"/>
          <a:stretch>
            <a:fillRect/>
          </a:stretch>
        </p:blipFill>
        <p:spPr>
          <a:xfrm>
            <a:off x="838200" y="1310261"/>
            <a:ext cx="5053017" cy="5333063"/>
          </a:xfrm>
          <a:prstGeom prst="rect">
            <a:avLst/>
          </a:prstGeom>
        </p:spPr>
      </p:pic>
      <p:pic>
        <p:nvPicPr>
          <p:cNvPr id="6" name="Content Placeholder 5"/>
          <p:cNvPicPr>
            <a:picLocks noGrp="1"/>
          </p:cNvPicPr>
          <p:nvPr>
            <p:ph sz="half" idx="2"/>
          </p:nvPr>
        </p:nvPicPr>
        <p:blipFill rotWithShape="1">
          <a:blip r:embed="rId3"/>
          <a:srcRect l="74473"/>
          <a:stretch/>
        </p:blipFill>
        <p:spPr bwMode="auto">
          <a:xfrm>
            <a:off x="7432726" y="1494744"/>
            <a:ext cx="2468920" cy="496409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98135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Biểu diễn đầu vào</a:t>
            </a:r>
            <a:endParaRPr lang="en-US" b="1"/>
          </a:p>
        </p:txBody>
      </p:sp>
      <p:pic>
        <p:nvPicPr>
          <p:cNvPr id="6" name="Content Placeholder 5"/>
          <p:cNvPicPr>
            <a:picLocks noGrp="1" noChangeAspect="1"/>
          </p:cNvPicPr>
          <p:nvPr>
            <p:ph sz="half" idx="2"/>
          </p:nvPr>
        </p:nvPicPr>
        <p:blipFill>
          <a:blip r:embed="rId2"/>
          <a:stretch>
            <a:fillRect/>
          </a:stretch>
        </p:blipFill>
        <p:spPr>
          <a:xfrm>
            <a:off x="6545516" y="1900194"/>
            <a:ext cx="4126839" cy="4167970"/>
          </a:xfrm>
          <a:prstGeom prst="rect">
            <a:avLst/>
          </a:prstGeom>
        </p:spPr>
      </p:pic>
      <p:pic>
        <p:nvPicPr>
          <p:cNvPr id="5" name="Content Placeholder 4"/>
          <p:cNvPicPr>
            <a:picLocks noGrp="1"/>
          </p:cNvPicPr>
          <p:nvPr>
            <p:ph sz="half" idx="1"/>
          </p:nvPr>
        </p:nvPicPr>
        <p:blipFill>
          <a:blip r:embed="rId3"/>
          <a:stretch>
            <a:fillRect/>
          </a:stretch>
        </p:blipFill>
        <p:spPr>
          <a:xfrm>
            <a:off x="976464" y="1900194"/>
            <a:ext cx="4771193" cy="4276769"/>
          </a:xfrm>
          <a:prstGeom prst="rect">
            <a:avLst/>
          </a:prstGeom>
        </p:spPr>
      </p:pic>
    </p:spTree>
    <p:extLst>
      <p:ext uri="{BB962C8B-B14F-4D97-AF65-F5344CB8AC3E}">
        <p14:creationId xmlns:p14="http://schemas.microsoft.com/office/powerpoint/2010/main" val="41043317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Biểu diễn đầu ra</a:t>
            </a:r>
            <a:endParaRPr lang="en-US" b="1"/>
          </a:p>
        </p:txBody>
      </p:sp>
      <p:pic>
        <p:nvPicPr>
          <p:cNvPr id="5" name="Content Placeholder 4"/>
          <p:cNvPicPr>
            <a:picLocks noGrp="1" noChangeAspect="1"/>
          </p:cNvPicPr>
          <p:nvPr>
            <p:ph sz="half" idx="1"/>
          </p:nvPr>
        </p:nvPicPr>
        <p:blipFill>
          <a:blip r:embed="rId2"/>
          <a:stretch>
            <a:fillRect/>
          </a:stretch>
        </p:blipFill>
        <p:spPr>
          <a:xfrm>
            <a:off x="2039610" y="1825625"/>
            <a:ext cx="2778780" cy="4351338"/>
          </a:xfrm>
          <a:prstGeom prst="rect">
            <a:avLst/>
          </a:prstGeom>
        </p:spPr>
      </p:pic>
      <p:pic>
        <p:nvPicPr>
          <p:cNvPr id="6" name="Content Placeholder 5"/>
          <p:cNvPicPr>
            <a:picLocks noGrp="1"/>
          </p:cNvPicPr>
          <p:nvPr>
            <p:ph sz="half" idx="2"/>
          </p:nvPr>
        </p:nvPicPr>
        <p:blipFill rotWithShape="1">
          <a:blip r:embed="rId3"/>
          <a:srcRect r="2557" b="2614"/>
          <a:stretch/>
        </p:blipFill>
        <p:spPr bwMode="auto">
          <a:xfrm>
            <a:off x="5813479" y="2504892"/>
            <a:ext cx="5540321" cy="240674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580634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rot="5400000">
            <a:off x="3839007" y="2343309"/>
            <a:ext cx="218483" cy="844513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380514" y="1485422"/>
            <a:ext cx="1580606" cy="317801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7876902" y="1690688"/>
            <a:ext cx="3357154" cy="5729015"/>
          </a:xfrm>
          <a:prstGeom prst="roundRect">
            <a:avLst/>
          </a:prstGeom>
          <a:solidFill>
            <a:schemeClr val="bg1"/>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Xây dựng các yếu tố của đồ thị</a:t>
            </a:r>
            <a:endParaRPr lang="en-US"/>
          </a:p>
        </p:txBody>
      </p:sp>
      <p:sp>
        <p:nvSpPr>
          <p:cNvPr id="4" name="Content Placeholder 3"/>
          <p:cNvSpPr>
            <a:spLocks noGrp="1"/>
          </p:cNvSpPr>
          <p:nvPr>
            <p:ph sz="half" idx="2"/>
          </p:nvPr>
        </p:nvSpPr>
        <p:spPr>
          <a:xfrm>
            <a:off x="7876902" y="1825625"/>
            <a:ext cx="3476897" cy="4351338"/>
          </a:xfrm>
        </p:spPr>
        <p:txBody>
          <a:bodyPr/>
          <a:lstStyle/>
          <a:p>
            <a:r>
              <a:rPr lang="en-US" smtClean="0"/>
              <a:t>Chương trình tạo điểm, các đường và trọng số giữa các đỉnh</a:t>
            </a:r>
          </a:p>
          <a:p>
            <a:endParaRPr lang="en-US"/>
          </a:p>
        </p:txBody>
      </p:sp>
      <p:pic>
        <p:nvPicPr>
          <p:cNvPr id="5" name="Content Placeholder 4"/>
          <p:cNvPicPr>
            <a:picLocks noGrp="1"/>
          </p:cNvPicPr>
          <p:nvPr>
            <p:ph sz="half" idx="1"/>
          </p:nvPr>
        </p:nvPicPr>
        <p:blipFill>
          <a:blip r:embed="rId2"/>
          <a:stretch>
            <a:fillRect/>
          </a:stretch>
        </p:blipFill>
        <p:spPr>
          <a:xfrm>
            <a:off x="446313" y="1690688"/>
            <a:ext cx="6934201" cy="4631012"/>
          </a:xfrm>
          <a:prstGeom prst="rect">
            <a:avLst/>
          </a:prstGeom>
        </p:spPr>
      </p:pic>
    </p:spTree>
    <p:extLst>
      <p:ext uri="{BB962C8B-B14F-4D97-AF65-F5344CB8AC3E}">
        <p14:creationId xmlns:p14="http://schemas.microsoft.com/office/powerpoint/2010/main" val="21307773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300" y="2586694"/>
            <a:ext cx="1985191" cy="1325563"/>
          </a:xfrm>
        </p:spPr>
        <p:txBody>
          <a:bodyPr>
            <a:noAutofit/>
          </a:bodyPr>
          <a:lstStyle/>
          <a:p>
            <a:pPr algn="r"/>
            <a:r>
              <a:rPr lang="en-US" smtClean="0"/>
              <a:t>Code đồ họa xử lý chương trình</a:t>
            </a:r>
            <a:endParaRPr lang="en-US"/>
          </a:p>
        </p:txBody>
      </p:sp>
      <p:pic>
        <p:nvPicPr>
          <p:cNvPr id="5" name="Content Placeholder 4"/>
          <p:cNvPicPr>
            <a:picLocks noGrp="1"/>
          </p:cNvPicPr>
          <p:nvPr>
            <p:ph sz="half" idx="1"/>
          </p:nvPr>
        </p:nvPicPr>
        <p:blipFill>
          <a:blip r:embed="rId2"/>
          <a:stretch>
            <a:fillRect/>
          </a:stretch>
        </p:blipFill>
        <p:spPr>
          <a:xfrm>
            <a:off x="0" y="22951"/>
            <a:ext cx="7414157" cy="5489575"/>
          </a:xfrm>
          <a:prstGeom prst="rect">
            <a:avLst/>
          </a:prstGeom>
        </p:spPr>
      </p:pic>
      <p:pic>
        <p:nvPicPr>
          <p:cNvPr id="6" name="Picture 5"/>
          <p:cNvPicPr/>
          <p:nvPr/>
        </p:nvPicPr>
        <p:blipFill>
          <a:blip r:embed="rId3"/>
          <a:stretch>
            <a:fillRect/>
          </a:stretch>
        </p:blipFill>
        <p:spPr>
          <a:xfrm>
            <a:off x="0" y="5512526"/>
            <a:ext cx="5564777" cy="1289570"/>
          </a:xfrm>
          <a:prstGeom prst="rect">
            <a:avLst/>
          </a:prstGeom>
        </p:spPr>
      </p:pic>
      <p:sp>
        <p:nvSpPr>
          <p:cNvPr id="7" name="Rectangle 6"/>
          <p:cNvSpPr/>
          <p:nvPr/>
        </p:nvSpPr>
        <p:spPr>
          <a:xfrm rot="5400000">
            <a:off x="7456194" y="3814875"/>
            <a:ext cx="7739270" cy="10952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5400000">
            <a:off x="7774980" y="3844764"/>
            <a:ext cx="7739270" cy="32841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11890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rot="5400000">
            <a:off x="-1143066" y="5527601"/>
            <a:ext cx="7739270" cy="32841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5400000">
            <a:off x="1375697" y="2643025"/>
            <a:ext cx="4323347" cy="36879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rot="5400000">
            <a:off x="-2097889" y="3705427"/>
            <a:ext cx="7739270" cy="32841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55765" y="2827421"/>
            <a:ext cx="10696303" cy="9103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title"/>
          </p:nvPr>
        </p:nvSpPr>
        <p:spPr>
          <a:xfrm>
            <a:off x="955765" y="2638062"/>
            <a:ext cx="10696303" cy="1325563"/>
          </a:xfrm>
        </p:spPr>
        <p:txBody>
          <a:bodyPr>
            <a:noAutofit/>
          </a:bodyPr>
          <a:lstStyle/>
          <a:p>
            <a:r>
              <a:rPr lang="en-US" sz="5400" b="1" i="1" spc="300" smtClean="0">
                <a:latin typeface="+mn-lt"/>
              </a:rPr>
              <a:t>THANKS  FOR  YOUR  ATTENTION</a:t>
            </a:r>
            <a:endParaRPr lang="en-US" sz="5400" b="1" i="1" spc="300">
              <a:latin typeface="+mn-lt"/>
            </a:endParaRPr>
          </a:p>
        </p:txBody>
      </p:sp>
      <p:sp>
        <p:nvSpPr>
          <p:cNvPr id="9" name="Rectangle 8"/>
          <p:cNvSpPr/>
          <p:nvPr/>
        </p:nvSpPr>
        <p:spPr>
          <a:xfrm rot="5400000">
            <a:off x="2434281" y="8890514"/>
            <a:ext cx="7739270" cy="32841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31682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smtClean="0">
                <a:cs typeface="Times New Roman" panose="02020603050405020304" pitchFamily="18" charset="0"/>
              </a:rPr>
              <a:t>LÝ DO CHỌN ĐỀ TÀI</a:t>
            </a:r>
            <a:endParaRPr lang="en-US" b="1" i="1">
              <a:cs typeface="Times New Roman" panose="02020603050405020304" pitchFamily="18" charset="0"/>
            </a:endParaRPr>
          </a:p>
        </p:txBody>
      </p:sp>
      <p:sp>
        <p:nvSpPr>
          <p:cNvPr id="3" name="Content Placeholder 2"/>
          <p:cNvSpPr>
            <a:spLocks noGrp="1"/>
          </p:cNvSpPr>
          <p:nvPr>
            <p:ph idx="1"/>
          </p:nvPr>
        </p:nvSpPr>
        <p:spPr/>
        <p:txBody>
          <a:bodyPr/>
          <a:lstStyle/>
          <a:p>
            <a:pPr marL="0" indent="0">
              <a:lnSpc>
                <a:spcPct val="150000"/>
              </a:lnSpc>
              <a:buNone/>
            </a:pPr>
            <a:r>
              <a:rPr lang="en-US"/>
              <a:t>Nhằm giải quyết việc tốn thời gian trong việc tìm kiếm cây khung nhỏ nhất. Giải quyết các bài toán tìm kiếm cây khung nhỏ nhất với đồ thị nhiều đỉnh, nhiều cạnh hay hay các đồ thị có các trọng số lớn, các đồ thị có nhiều cạnh và trọng số lớn,…</a:t>
            </a:r>
          </a:p>
          <a:p>
            <a:endParaRPr lang="en-US"/>
          </a:p>
        </p:txBody>
      </p:sp>
      <p:sp>
        <p:nvSpPr>
          <p:cNvPr id="4" name="Rectangle 3"/>
          <p:cNvSpPr/>
          <p:nvPr/>
        </p:nvSpPr>
        <p:spPr>
          <a:xfrm>
            <a:off x="0" y="4558937"/>
            <a:ext cx="11353800" cy="23513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89724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flipV="1">
            <a:off x="2076995" y="-2"/>
            <a:ext cx="300446" cy="643999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815737" y="600891"/>
            <a:ext cx="770709" cy="8360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b="1" i="1" smtClean="0"/>
              <a:t>CHƯƠNG 1</a:t>
            </a:r>
            <a:r>
              <a:rPr lang="en-US" smtClean="0"/>
              <a:t>. Cơ sở lý thuyết</a:t>
            </a:r>
            <a:endParaRPr lang="en-US"/>
          </a:p>
        </p:txBody>
      </p:sp>
      <p:pic>
        <p:nvPicPr>
          <p:cNvPr id="6" name="Content Placeholder 5" descr="D:\Downloads\Đồ_thị_G_trong_lý_thuyết_đồ_thị.jpg"/>
          <p:cNvPicPr>
            <a:picLocks noGrp="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3529012" y="1690688"/>
            <a:ext cx="5133975" cy="4076700"/>
          </a:xfrm>
          <a:prstGeom prst="rect">
            <a:avLst/>
          </a:prstGeom>
          <a:noFill/>
          <a:ln>
            <a:noFill/>
          </a:ln>
        </p:spPr>
      </p:pic>
      <p:sp>
        <p:nvSpPr>
          <p:cNvPr id="7" name="Content Placeholder 6"/>
          <p:cNvSpPr>
            <a:spLocks noGrp="1"/>
          </p:cNvSpPr>
          <p:nvPr>
            <p:ph sz="half" idx="2"/>
          </p:nvPr>
        </p:nvSpPr>
        <p:spPr>
          <a:xfrm>
            <a:off x="3481387" y="1690688"/>
            <a:ext cx="5181600" cy="4351338"/>
          </a:xfrm>
        </p:spPr>
        <p:txBody>
          <a:bodyPr/>
          <a:lstStyle/>
          <a:p>
            <a:pPr>
              <a:lnSpc>
                <a:spcPct val="150000"/>
              </a:lnSpc>
              <a:buFont typeface="Courier New" panose="02070309020205020404" pitchFamily="49" charset="0"/>
              <a:buChar char="o"/>
            </a:pPr>
            <a:r>
              <a:rPr lang="vi-VN" smtClean="0"/>
              <a:t>Đồ thị vô hướng</a:t>
            </a:r>
            <a:endParaRPr lang="en-US" smtClean="0"/>
          </a:p>
          <a:p>
            <a:pPr>
              <a:lnSpc>
                <a:spcPct val="150000"/>
              </a:lnSpc>
              <a:buFont typeface="Courier New" panose="02070309020205020404" pitchFamily="49" charset="0"/>
              <a:buChar char="o"/>
            </a:pPr>
            <a:r>
              <a:rPr lang="vi-VN" smtClean="0"/>
              <a:t>Đồ thị có hướng	</a:t>
            </a:r>
            <a:endParaRPr lang="en-US" smtClean="0"/>
          </a:p>
          <a:p>
            <a:pPr>
              <a:lnSpc>
                <a:spcPct val="150000"/>
              </a:lnSpc>
              <a:buFont typeface="Courier New" panose="02070309020205020404" pitchFamily="49" charset="0"/>
              <a:buChar char="o"/>
            </a:pPr>
            <a:r>
              <a:rPr lang="vi-VN" smtClean="0"/>
              <a:t>Đơn đồ thị và Đa đồ thị	</a:t>
            </a:r>
            <a:endParaRPr lang="en-US" smtClean="0"/>
          </a:p>
          <a:p>
            <a:pPr>
              <a:lnSpc>
                <a:spcPct val="150000"/>
              </a:lnSpc>
              <a:buFont typeface="Courier New" panose="02070309020205020404" pitchFamily="49" charset="0"/>
              <a:buChar char="o"/>
            </a:pPr>
            <a:r>
              <a:rPr lang="vi-VN" smtClean="0"/>
              <a:t>Đồ thị hỗn hợp	</a:t>
            </a:r>
          </a:p>
          <a:p>
            <a:pPr marL="0" indent="0">
              <a:buNone/>
            </a:pPr>
            <a:endParaRPr lang="en-US"/>
          </a:p>
        </p:txBody>
      </p:sp>
    </p:spTree>
    <p:extLst>
      <p:ext uri="{BB962C8B-B14F-4D97-AF65-F5344CB8AC3E}">
        <p14:creationId xmlns:p14="http://schemas.microsoft.com/office/powerpoint/2010/main" val="277711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nodeType="clickEffect">
                                  <p:stCondLst>
                                    <p:cond delay="0"/>
                                  </p:stCondLst>
                                  <p:childTnLst>
                                    <p:anim calcmode="lin" valueType="num">
                                      <p:cBhvr additive="base">
                                        <p:cTn id="6" dur="500"/>
                                        <p:tgtEl>
                                          <p:spTgt spid="6"/>
                                        </p:tgtEl>
                                        <p:attrNameLst>
                                          <p:attrName>ppt_x</p:attrName>
                                        </p:attrNameLst>
                                      </p:cBhvr>
                                      <p:tavLst>
                                        <p:tav tm="0">
                                          <p:val>
                                            <p:strVal val="ppt_x"/>
                                          </p:val>
                                        </p:tav>
                                        <p:tav tm="100000">
                                          <p:val>
                                            <p:strVal val="0-ppt_w/2"/>
                                          </p:val>
                                        </p:tav>
                                      </p:tavLst>
                                    </p:anim>
                                    <p:anim calcmode="lin" valueType="num">
                                      <p:cBhvr additive="base">
                                        <p:cTn id="7" dur="500"/>
                                        <p:tgtEl>
                                          <p:spTgt spid="6"/>
                                        </p:tgtEl>
                                        <p:attrNameLst>
                                          <p:attrName>ppt_y</p:attrName>
                                        </p:attrNameLst>
                                      </p:cBhvr>
                                      <p:tavLst>
                                        <p:tav tm="0">
                                          <p:val>
                                            <p:strVal val="ppt_y"/>
                                          </p:val>
                                        </p:tav>
                                        <p:tav tm="100000">
                                          <p:val>
                                            <p:strVal val="ppt_y"/>
                                          </p:val>
                                        </p:tav>
                                      </p:tavLst>
                                    </p:anim>
                                    <p:set>
                                      <p:cBhvr>
                                        <p:cTn id="8" dur="1" fill="hold">
                                          <p:stCondLst>
                                            <p:cond delay="499"/>
                                          </p:stCondLst>
                                        </p:cTn>
                                        <p:tgtEl>
                                          <p:spTgt spid="6"/>
                                        </p:tgtEl>
                                        <p:attrNameLst>
                                          <p:attrName>style.visibility</p:attrName>
                                        </p:attrNameLst>
                                      </p:cBhvr>
                                      <p:to>
                                        <p:strVal val="hidden"/>
                                      </p:to>
                                    </p:set>
                                  </p:childTnLst>
                                </p:cTn>
                              </p:par>
                              <p:par>
                                <p:cTn id="9" presetID="2" presetClass="entr" presetSubtype="2"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 calcmode="lin" valueType="num">
                                      <p:cBhvr additive="base">
                                        <p:cTn id="11" dur="50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 calcmode="lin" valueType="num">
                                      <p:cBhvr additive="base">
                                        <p:cTn id="15" dur="500" fill="hold"/>
                                        <p:tgtEl>
                                          <p:spTgt spid="7">
                                            <p:txEl>
                                              <p:pRg st="1" end="1"/>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7">
                                            <p:txEl>
                                              <p:pRg st="1" end="1"/>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anim calcmode="lin" valueType="num">
                                      <p:cBhvr additive="base">
                                        <p:cTn id="23" dur="500" fill="hold"/>
                                        <p:tgtEl>
                                          <p:spTgt spid="7">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Thuật toán </a:t>
            </a:r>
            <a:r>
              <a:rPr lang="en-US" b="1" i="1" smtClean="0"/>
              <a:t>KRUSKAL</a:t>
            </a:r>
            <a:endParaRPr lang="en-US" b="1" i="1"/>
          </a:p>
        </p:txBody>
      </p:sp>
      <p:sp>
        <p:nvSpPr>
          <p:cNvPr id="3" name="Content Placeholder 2"/>
          <p:cNvSpPr>
            <a:spLocks noGrp="1"/>
          </p:cNvSpPr>
          <p:nvPr>
            <p:ph sz="half" idx="1"/>
          </p:nvPr>
        </p:nvSpPr>
        <p:spPr>
          <a:xfrm>
            <a:off x="609600" y="1422400"/>
            <a:ext cx="5181600" cy="4351338"/>
          </a:xfrm>
        </p:spPr>
        <p:txBody>
          <a:bodyPr>
            <a:normAutofit/>
          </a:bodyPr>
          <a:lstStyle/>
          <a:p>
            <a:pPr marL="0" indent="0">
              <a:buNone/>
            </a:pPr>
            <a:r>
              <a:rPr lang="en-US" b="1" i="1" smtClean="0"/>
              <a:t>TÍNH CHẤT: </a:t>
            </a:r>
          </a:p>
          <a:p>
            <a:pPr>
              <a:buFont typeface="Wingdings" panose="05000000000000000000" pitchFamily="2" charset="2"/>
              <a:buChar char="ü"/>
            </a:pPr>
            <a:r>
              <a:rPr lang="en-US" smtClean="0"/>
              <a:t>Có </a:t>
            </a:r>
            <a:r>
              <a:rPr lang="en-US"/>
              <a:t>thể có vô </a:t>
            </a:r>
            <a:r>
              <a:rPr lang="en-US" smtClean="0"/>
              <a:t>số</a:t>
            </a:r>
          </a:p>
          <a:p>
            <a:pPr>
              <a:buFont typeface="Wingdings" panose="05000000000000000000" pitchFamily="2" charset="2"/>
              <a:buChar char="ü"/>
            </a:pPr>
            <a:r>
              <a:rPr lang="en-US"/>
              <a:t>Tính duy </a:t>
            </a:r>
            <a:r>
              <a:rPr lang="en-US" smtClean="0"/>
              <a:t>nhất</a:t>
            </a:r>
          </a:p>
          <a:p>
            <a:pPr>
              <a:buFont typeface="Wingdings" panose="05000000000000000000" pitchFamily="2" charset="2"/>
              <a:buChar char="ü"/>
            </a:pPr>
            <a:r>
              <a:rPr lang="en-US"/>
              <a:t>Đồ thị có chi phí nhỏ </a:t>
            </a:r>
            <a:r>
              <a:rPr lang="en-US" smtClean="0"/>
              <a:t>nhất</a:t>
            </a:r>
          </a:p>
          <a:p>
            <a:pPr>
              <a:buFont typeface="Wingdings" panose="05000000000000000000" pitchFamily="2" charset="2"/>
              <a:buChar char="ü"/>
            </a:pPr>
            <a:r>
              <a:rPr lang="en-US"/>
              <a:t>Tính chất </a:t>
            </a:r>
            <a:r>
              <a:rPr lang="en-US" smtClean="0"/>
              <a:t>vòng</a:t>
            </a:r>
          </a:p>
          <a:p>
            <a:pPr>
              <a:buFont typeface="Wingdings" panose="05000000000000000000" pitchFamily="2" charset="2"/>
              <a:buChar char="ü"/>
            </a:pPr>
            <a:r>
              <a:rPr lang="en-US"/>
              <a:t>Tính chất </a:t>
            </a:r>
            <a:r>
              <a:rPr lang="en-US" smtClean="0"/>
              <a:t>cắt</a:t>
            </a:r>
          </a:p>
          <a:p>
            <a:pPr>
              <a:buFont typeface="Wingdings" panose="05000000000000000000" pitchFamily="2" charset="2"/>
              <a:buChar char="ü"/>
            </a:pPr>
            <a:r>
              <a:rPr lang="en-US"/>
              <a:t>Cạnh có chi phí nhỏ nhất</a:t>
            </a:r>
            <a:endParaRPr lang="en-US" i="1"/>
          </a:p>
          <a:p>
            <a:endParaRPr lang="en-US"/>
          </a:p>
        </p:txBody>
      </p:sp>
      <p:sp>
        <p:nvSpPr>
          <p:cNvPr id="4" name="Content Placeholder 3"/>
          <p:cNvSpPr>
            <a:spLocks noGrp="1"/>
          </p:cNvSpPr>
          <p:nvPr>
            <p:ph sz="half" idx="2"/>
          </p:nvPr>
        </p:nvSpPr>
        <p:spPr>
          <a:xfrm>
            <a:off x="5064369" y="1422400"/>
            <a:ext cx="6893365" cy="5316025"/>
          </a:xfrm>
        </p:spPr>
        <p:txBody>
          <a:bodyPr>
            <a:noAutofit/>
          </a:bodyPr>
          <a:lstStyle/>
          <a:p>
            <a:pPr marL="0" indent="0">
              <a:buNone/>
            </a:pPr>
            <a:r>
              <a:rPr lang="en-US" b="1" i="1" smtClean="0"/>
              <a:t>TƯ TƯỞNG THUẬT TOÁN</a:t>
            </a:r>
            <a:endParaRPr lang="en-US" smtClean="0"/>
          </a:p>
          <a:p>
            <a:pPr lvl="0">
              <a:lnSpc>
                <a:spcPct val="120000"/>
              </a:lnSpc>
              <a:spcBef>
                <a:spcPts val="0"/>
              </a:spcBef>
              <a:buFont typeface="Wingdings" panose="05000000000000000000" pitchFamily="2" charset="2"/>
              <a:buChar char="ü"/>
            </a:pPr>
            <a:r>
              <a:rPr lang="en-US" sz="2400" smtClean="0"/>
              <a:t>Thuật </a:t>
            </a:r>
            <a:r>
              <a:rPr lang="en-US" sz="2400"/>
              <a:t>toán không xét các cạnh với thứ tự tuỳ ý.</a:t>
            </a:r>
          </a:p>
          <a:p>
            <a:pPr lvl="0">
              <a:lnSpc>
                <a:spcPct val="120000"/>
              </a:lnSpc>
              <a:spcBef>
                <a:spcPts val="0"/>
              </a:spcBef>
              <a:buFont typeface="Wingdings" panose="05000000000000000000" pitchFamily="2" charset="2"/>
              <a:buChar char="ü"/>
            </a:pPr>
            <a:r>
              <a:rPr lang="en-US" sz="2400"/>
              <a:t>Thuật toán xét các cạnh theo thứ tự đã sắp xếp theo trọng số.</a:t>
            </a:r>
          </a:p>
          <a:p>
            <a:pPr lvl="0">
              <a:lnSpc>
                <a:spcPct val="120000"/>
              </a:lnSpc>
              <a:spcBef>
                <a:spcPts val="0"/>
              </a:spcBef>
              <a:buFont typeface="Wingdings" panose="05000000000000000000" pitchFamily="2" charset="2"/>
              <a:buChar char="ü"/>
            </a:pPr>
            <a:r>
              <a:rPr lang="en-US" sz="2400"/>
              <a:t>Để xây dựng tập n-1 cạnh của cây khung nhỏ nhất - tạm gọi là tập K, Kruskal đề nghị cách kết nạp lần lượt các cạnh vào tập đó theo nguyên tắc như sau:</a:t>
            </a:r>
          </a:p>
          <a:p>
            <a:pPr lvl="0">
              <a:lnSpc>
                <a:spcPct val="120000"/>
              </a:lnSpc>
              <a:spcBef>
                <a:spcPts val="0"/>
              </a:spcBef>
              <a:buFont typeface="Wingdings" panose="05000000000000000000" pitchFamily="2" charset="2"/>
              <a:buChar char="ü"/>
            </a:pPr>
            <a:r>
              <a:rPr lang="en-US" sz="2400"/>
              <a:t>Ưu tiên các cạnh có trọng số nhỏ hơn.</a:t>
            </a:r>
          </a:p>
          <a:p>
            <a:pPr lvl="0">
              <a:lnSpc>
                <a:spcPct val="120000"/>
              </a:lnSpc>
              <a:spcBef>
                <a:spcPts val="0"/>
              </a:spcBef>
              <a:buFont typeface="Wingdings" panose="05000000000000000000" pitchFamily="2" charset="2"/>
              <a:buChar char="ü"/>
            </a:pPr>
            <a:r>
              <a:rPr lang="en-US" sz="2400"/>
              <a:t>Kết nạp cạnh khi nó không tạo chu trình với tập cạnh đã kết nạp trước đó.</a:t>
            </a:r>
          </a:p>
          <a:p>
            <a:pPr marL="0" indent="0">
              <a:lnSpc>
                <a:spcPct val="120000"/>
              </a:lnSpc>
              <a:spcBef>
                <a:spcPts val="0"/>
              </a:spcBef>
              <a:buNone/>
            </a:pPr>
            <a:r>
              <a:rPr lang="en-US" sz="2400"/>
              <a:t>Đó là một nguyên tắc chính xác và đúng đắn, đảm bảo tập K nếu thu đủ n - 1 cạnh sẽ là cây khung nhỏ nhất.</a:t>
            </a:r>
          </a:p>
          <a:p>
            <a:endParaRPr lang="en-US" sz="2400"/>
          </a:p>
        </p:txBody>
      </p:sp>
      <p:sp>
        <p:nvSpPr>
          <p:cNvPr id="5" name="Rectangle 4"/>
          <p:cNvSpPr/>
          <p:nvPr/>
        </p:nvSpPr>
        <p:spPr>
          <a:xfrm>
            <a:off x="0" y="5146765"/>
            <a:ext cx="4689566" cy="41801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129993"/>
            <a:ext cx="11353800" cy="23513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82170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smtClean="0"/>
              <a:t>VÍ DỤ</a:t>
            </a:r>
            <a:endParaRPr lang="en-US" b="1" i="1"/>
          </a:p>
        </p:txBody>
      </p:sp>
      <p:pic>
        <p:nvPicPr>
          <p:cNvPr id="5" name="Content Placeholder 4" descr="D:\Downloads\Đồ_thị_G_trong_lý_thuyết_đồ_thị.jpg"/>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62012" y="1962944"/>
            <a:ext cx="5133975" cy="4076700"/>
          </a:xfrm>
          <a:prstGeom prst="rect">
            <a:avLst/>
          </a:prstGeom>
          <a:noFill/>
          <a:ln>
            <a:noFill/>
          </a:ln>
        </p:spPr>
      </p:pic>
      <p:pic>
        <p:nvPicPr>
          <p:cNvPr id="7" name="Picture 6"/>
          <p:cNvPicPr>
            <a:picLocks noChangeAspect="1"/>
          </p:cNvPicPr>
          <p:nvPr/>
        </p:nvPicPr>
        <p:blipFill>
          <a:blip r:embed="rId3"/>
          <a:stretch>
            <a:fillRect/>
          </a:stretch>
        </p:blipFill>
        <p:spPr>
          <a:xfrm>
            <a:off x="6622882" y="888755"/>
            <a:ext cx="3816518" cy="5573327"/>
          </a:xfrm>
          <a:prstGeom prst="rect">
            <a:avLst/>
          </a:prstGeom>
        </p:spPr>
      </p:pic>
      <p:sp>
        <p:nvSpPr>
          <p:cNvPr id="8" name="Content Placeholder 3"/>
          <p:cNvSpPr txBox="1">
            <a:spLocks/>
          </p:cNvSpPr>
          <p:nvPr/>
        </p:nvSpPr>
        <p:spPr>
          <a:xfrm>
            <a:off x="6324600" y="5175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i="1" smtClean="0"/>
              <a:t>1. </a:t>
            </a:r>
            <a:r>
              <a:rPr lang="en-US" smtClean="0"/>
              <a:t>Liệt kê các cạnh và trọng số</a:t>
            </a:r>
          </a:p>
          <a:p>
            <a:pPr marL="0" indent="0">
              <a:buFont typeface="Arial" panose="020B0604020202020204" pitchFamily="34" charset="0"/>
              <a:buNone/>
            </a:pPr>
            <a:endParaRPr lang="en-US"/>
          </a:p>
        </p:txBody>
      </p:sp>
      <p:sp>
        <p:nvSpPr>
          <p:cNvPr id="4" name="Content Placeholder 3"/>
          <p:cNvSpPr>
            <a:spLocks noGrp="1"/>
          </p:cNvSpPr>
          <p:nvPr>
            <p:ph sz="half" idx="2"/>
          </p:nvPr>
        </p:nvSpPr>
        <p:spPr>
          <a:xfrm>
            <a:off x="6324600" y="517525"/>
            <a:ext cx="5969000" cy="4351338"/>
          </a:xfrm>
        </p:spPr>
        <p:txBody>
          <a:bodyPr/>
          <a:lstStyle/>
          <a:p>
            <a:pPr marL="0" indent="0">
              <a:buNone/>
            </a:pPr>
            <a:r>
              <a:rPr lang="en-US" b="1" i="1" smtClean="0"/>
              <a:t>2.</a:t>
            </a:r>
            <a:r>
              <a:rPr lang="en-US" smtClean="0"/>
              <a:t> Sắp xếp theo chiều tăng dần trọng số</a:t>
            </a:r>
            <a:endParaRPr lang="en-US" b="1" i="1"/>
          </a:p>
        </p:txBody>
      </p:sp>
      <p:pic>
        <p:nvPicPr>
          <p:cNvPr id="10" name="Picture 9"/>
          <p:cNvPicPr>
            <a:picLocks noChangeAspect="1"/>
          </p:cNvPicPr>
          <p:nvPr/>
        </p:nvPicPr>
        <p:blipFill>
          <a:blip r:embed="rId4"/>
          <a:stretch>
            <a:fillRect/>
          </a:stretch>
        </p:blipFill>
        <p:spPr>
          <a:xfrm>
            <a:off x="6657544" y="924989"/>
            <a:ext cx="3607119" cy="5500857"/>
          </a:xfrm>
          <a:prstGeom prst="rect">
            <a:avLst/>
          </a:prstGeom>
        </p:spPr>
      </p:pic>
      <p:pic>
        <p:nvPicPr>
          <p:cNvPr id="9" name="Picture 8" descr="https://upload.wikimedia.org/wikipedia/commons/thumb/4/41/Do_thi_G_tung_buoc_%281%29.png/200px-Do_thi_G_tung_buoc_%281%29.png">
            <a:hlinkClick r:id="rId5"/>
          </p:cNvPr>
          <p:cNvPicPr/>
          <p:nvPr/>
        </p:nvPicPr>
        <p:blipFill>
          <a:blip r:embed="rId6">
            <a:extLst>
              <a:ext uri="{28A0092B-C50C-407E-A947-70E740481C1C}">
                <a14:useLocalDpi xmlns:a14="http://schemas.microsoft.com/office/drawing/2010/main" val="0"/>
              </a:ext>
            </a:extLst>
          </a:blip>
          <a:srcRect/>
          <a:stretch>
            <a:fillRect/>
          </a:stretch>
        </p:blipFill>
        <p:spPr bwMode="auto">
          <a:xfrm>
            <a:off x="871327" y="2047783"/>
            <a:ext cx="5124660" cy="4074105"/>
          </a:xfrm>
          <a:prstGeom prst="rect">
            <a:avLst/>
          </a:prstGeom>
          <a:noFill/>
          <a:ln>
            <a:noFill/>
          </a:ln>
        </p:spPr>
      </p:pic>
      <p:pic>
        <p:nvPicPr>
          <p:cNvPr id="11" name="Picture 10" descr="https://upload.wikimedia.org/wikipedia/commons/thumb/b/b0/Do_thi_G_tung_buoc_%282%29.png/200px-Do_thi_G_tung_buoc_%282%29.png">
            <a:hlinkClick r:id="rId7"/>
          </p:cNvPr>
          <p:cNvPicPr/>
          <p:nvPr/>
        </p:nvPicPr>
        <p:blipFill>
          <a:blip r:embed="rId8">
            <a:extLst>
              <a:ext uri="{28A0092B-C50C-407E-A947-70E740481C1C}">
                <a14:useLocalDpi xmlns:a14="http://schemas.microsoft.com/office/drawing/2010/main" val="0"/>
              </a:ext>
            </a:extLst>
          </a:blip>
          <a:srcRect/>
          <a:stretch>
            <a:fillRect/>
          </a:stretch>
        </p:blipFill>
        <p:spPr bwMode="auto">
          <a:xfrm>
            <a:off x="748758" y="1690688"/>
            <a:ext cx="5575842" cy="4432794"/>
          </a:xfrm>
          <a:prstGeom prst="rect">
            <a:avLst/>
          </a:prstGeom>
          <a:noFill/>
          <a:ln>
            <a:noFill/>
          </a:ln>
        </p:spPr>
      </p:pic>
      <p:pic>
        <p:nvPicPr>
          <p:cNvPr id="12" name="Picture 11" descr="https://upload.wikimedia.org/wikipedia/commons/thumb/6/6f/Do_thi_G_tung_buoc_%283%29.png/200px-Do_thi_G_tung_buoc_%283%29.png">
            <a:hlinkClick r:id="rId9"/>
          </p:cNvPr>
          <p:cNvPicPr/>
          <p:nvPr/>
        </p:nvPicPr>
        <p:blipFill>
          <a:blip r:embed="rId10">
            <a:extLst>
              <a:ext uri="{28A0092B-C50C-407E-A947-70E740481C1C}">
                <a14:useLocalDpi xmlns:a14="http://schemas.microsoft.com/office/drawing/2010/main" val="0"/>
              </a:ext>
            </a:extLst>
          </a:blip>
          <a:srcRect/>
          <a:stretch>
            <a:fillRect/>
          </a:stretch>
        </p:blipFill>
        <p:spPr bwMode="auto">
          <a:xfrm>
            <a:off x="749392" y="1765300"/>
            <a:ext cx="5609869" cy="4459846"/>
          </a:xfrm>
          <a:prstGeom prst="rect">
            <a:avLst/>
          </a:prstGeom>
          <a:noFill/>
          <a:ln>
            <a:noFill/>
          </a:ln>
        </p:spPr>
      </p:pic>
      <p:pic>
        <p:nvPicPr>
          <p:cNvPr id="13" name="Picture 12" descr="https://upload.wikimedia.org/wikipedia/commons/thumb/c/c6/Do_thi_G_tung_buoc_%284%29.png/200px-Do_thi_G_tung_buoc_%284%29.png">
            <a:hlinkClick r:id="rId11"/>
          </p:cNvPr>
          <p:cNvPicPr/>
          <p:nvPr/>
        </p:nvPicPr>
        <p:blipFill>
          <a:blip r:embed="rId12">
            <a:extLst>
              <a:ext uri="{28A0092B-C50C-407E-A947-70E740481C1C}">
                <a14:useLocalDpi xmlns:a14="http://schemas.microsoft.com/office/drawing/2010/main" val="0"/>
              </a:ext>
            </a:extLst>
          </a:blip>
          <a:srcRect/>
          <a:stretch>
            <a:fillRect/>
          </a:stretch>
        </p:blipFill>
        <p:spPr bwMode="auto">
          <a:xfrm>
            <a:off x="836665" y="1879106"/>
            <a:ext cx="5560569" cy="4420652"/>
          </a:xfrm>
          <a:prstGeom prst="rect">
            <a:avLst/>
          </a:prstGeom>
          <a:noFill/>
          <a:ln>
            <a:noFill/>
          </a:ln>
        </p:spPr>
      </p:pic>
      <p:pic>
        <p:nvPicPr>
          <p:cNvPr id="14" name="Picture 13" descr="https://upload.wikimedia.org/wikipedia/commons/thumb/b/b7/Do_thi_G_tung_buoc_%285%29.png/200px-Do_thi_G_tung_buoc_%285%29.png">
            <a:hlinkClick r:id="rId13"/>
          </p:cNvPr>
          <p:cNvPicPr/>
          <p:nvPr/>
        </p:nvPicPr>
        <p:blipFill>
          <a:blip r:embed="rId14">
            <a:extLst>
              <a:ext uri="{28A0092B-C50C-407E-A947-70E740481C1C}">
                <a14:useLocalDpi xmlns:a14="http://schemas.microsoft.com/office/drawing/2010/main" val="0"/>
              </a:ext>
            </a:extLst>
          </a:blip>
          <a:srcRect/>
          <a:stretch>
            <a:fillRect/>
          </a:stretch>
        </p:blipFill>
        <p:spPr bwMode="auto">
          <a:xfrm>
            <a:off x="833354" y="1690688"/>
            <a:ext cx="5580688" cy="4436647"/>
          </a:xfrm>
          <a:prstGeom prst="rect">
            <a:avLst/>
          </a:prstGeom>
          <a:noFill/>
          <a:ln>
            <a:noFill/>
          </a:ln>
        </p:spPr>
      </p:pic>
      <p:pic>
        <p:nvPicPr>
          <p:cNvPr id="15" name="Picture 14" descr="https://upload.wikimedia.org/wikipedia/commons/thumb/0/04/Do_thi_G_tung_buoc_%286%29.png/200px-Do_thi_G_tung_buoc_%286%29.png">
            <a:hlinkClick r:id="rId15"/>
          </p:cNvPr>
          <p:cNvPicPr/>
          <p:nvPr/>
        </p:nvPicPr>
        <p:blipFill>
          <a:blip r:embed="rId16">
            <a:extLst>
              <a:ext uri="{28A0092B-C50C-407E-A947-70E740481C1C}">
                <a14:useLocalDpi xmlns:a14="http://schemas.microsoft.com/office/drawing/2010/main" val="0"/>
              </a:ext>
            </a:extLst>
          </a:blip>
          <a:srcRect/>
          <a:stretch>
            <a:fillRect/>
          </a:stretch>
        </p:blipFill>
        <p:spPr bwMode="auto">
          <a:xfrm>
            <a:off x="861148" y="1589024"/>
            <a:ext cx="5609334" cy="4459421"/>
          </a:xfrm>
          <a:prstGeom prst="rect">
            <a:avLst/>
          </a:prstGeom>
          <a:noFill/>
          <a:ln>
            <a:noFill/>
          </a:ln>
        </p:spPr>
      </p:pic>
      <p:pic>
        <p:nvPicPr>
          <p:cNvPr id="16" name="Picture 15" descr="https://upload.wikimedia.org/wikipedia/commons/thumb/3/31/Do_thi_G_tung_buoc_%287%29.png/200px-Do_thi_G_tung_buoc_%287%29.png">
            <a:hlinkClick r:id="rId17"/>
          </p:cNvPr>
          <p:cNvPicPr/>
          <p:nvPr/>
        </p:nvPicPr>
        <p:blipFill>
          <a:blip r:embed="rId18">
            <a:extLst>
              <a:ext uri="{28A0092B-C50C-407E-A947-70E740481C1C}">
                <a14:useLocalDpi xmlns:a14="http://schemas.microsoft.com/office/drawing/2010/main" val="0"/>
              </a:ext>
            </a:extLst>
          </a:blip>
          <a:srcRect/>
          <a:stretch>
            <a:fillRect/>
          </a:stretch>
        </p:blipFill>
        <p:spPr bwMode="auto">
          <a:xfrm>
            <a:off x="861147" y="1686835"/>
            <a:ext cx="5577377" cy="4434015"/>
          </a:xfrm>
          <a:prstGeom prst="rect">
            <a:avLst/>
          </a:prstGeom>
          <a:noFill/>
          <a:ln>
            <a:noFill/>
          </a:ln>
        </p:spPr>
      </p:pic>
      <p:pic>
        <p:nvPicPr>
          <p:cNvPr id="17" name="Picture 16" descr="https://upload.wikimedia.org/wikipedia/commons/thumb/5/5b/Do_thi_G_tung_buoc_%288%29.png/200px-Do_thi_G_tung_buoc_%288%29.png">
            <a:hlinkClick r:id="rId19"/>
          </p:cNvPr>
          <p:cNvPicPr/>
          <p:nvPr/>
        </p:nvPicPr>
        <p:blipFill>
          <a:blip r:embed="rId20">
            <a:extLst>
              <a:ext uri="{28A0092B-C50C-407E-A947-70E740481C1C}">
                <a14:useLocalDpi xmlns:a14="http://schemas.microsoft.com/office/drawing/2010/main" val="0"/>
              </a:ext>
            </a:extLst>
          </a:blip>
          <a:srcRect/>
          <a:stretch>
            <a:fillRect/>
          </a:stretch>
        </p:blipFill>
        <p:spPr bwMode="auto">
          <a:xfrm>
            <a:off x="873191" y="1685241"/>
            <a:ext cx="5670428" cy="4507990"/>
          </a:xfrm>
          <a:prstGeom prst="rect">
            <a:avLst/>
          </a:prstGeom>
          <a:noFill/>
          <a:ln>
            <a:noFill/>
          </a:ln>
        </p:spPr>
      </p:pic>
    </p:spTree>
    <p:extLst>
      <p:ext uri="{BB962C8B-B14F-4D97-AF65-F5344CB8AC3E}">
        <p14:creationId xmlns:p14="http://schemas.microsoft.com/office/powerpoint/2010/main" val="93536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1" fill="hold" grpId="0" nodeType="clickEffect">
                                  <p:stCondLst>
                                    <p:cond delay="0"/>
                                  </p:stCondLst>
                                  <p:childTnLst>
                                    <p:anim calcmode="lin" valueType="num">
                                      <p:cBhvr additive="base">
                                        <p:cTn id="6" dur="500"/>
                                        <p:tgtEl>
                                          <p:spTgt spid="8"/>
                                        </p:tgtEl>
                                        <p:attrNameLst>
                                          <p:attrName>ppt_x</p:attrName>
                                        </p:attrNameLst>
                                      </p:cBhvr>
                                      <p:tavLst>
                                        <p:tav tm="0">
                                          <p:val>
                                            <p:strVal val="ppt_x"/>
                                          </p:val>
                                        </p:tav>
                                        <p:tav tm="100000">
                                          <p:val>
                                            <p:strVal val="ppt_x"/>
                                          </p:val>
                                        </p:tav>
                                      </p:tavLst>
                                    </p:anim>
                                    <p:anim calcmode="lin" valueType="num">
                                      <p:cBhvr additive="base">
                                        <p:cTn id="7" dur="500"/>
                                        <p:tgtEl>
                                          <p:spTgt spid="8"/>
                                        </p:tgtEl>
                                        <p:attrNameLst>
                                          <p:attrName>ppt_y</p:attrName>
                                        </p:attrNameLst>
                                      </p:cBhvr>
                                      <p:tavLst>
                                        <p:tav tm="0">
                                          <p:val>
                                            <p:strVal val="ppt_y"/>
                                          </p:val>
                                        </p:tav>
                                        <p:tav tm="100000">
                                          <p:val>
                                            <p:strVal val="0-ppt_h/2"/>
                                          </p:val>
                                        </p:tav>
                                      </p:tavLst>
                                    </p:anim>
                                    <p:set>
                                      <p:cBhvr>
                                        <p:cTn id="8" dur="1" fill="hold">
                                          <p:stCondLst>
                                            <p:cond delay="499"/>
                                          </p:stCondLst>
                                        </p:cTn>
                                        <p:tgtEl>
                                          <p:spTgt spid="8"/>
                                        </p:tgtEl>
                                        <p:attrNameLst>
                                          <p:attrName>style.visibility</p:attrName>
                                        </p:attrNameLst>
                                      </p:cBhvr>
                                      <p:to>
                                        <p:strVal val="hidden"/>
                                      </p:to>
                                    </p:set>
                                  </p:childTnLst>
                                </p:cTn>
                              </p:par>
                              <p:par>
                                <p:cTn id="9" presetID="2" presetClass="exit" presetSubtype="1" fill="hold" nodeType="withEffect">
                                  <p:stCondLst>
                                    <p:cond delay="0"/>
                                  </p:stCondLst>
                                  <p:childTnLst>
                                    <p:anim calcmode="lin" valueType="num">
                                      <p:cBhvr additive="base">
                                        <p:cTn id="10" dur="500"/>
                                        <p:tgtEl>
                                          <p:spTgt spid="7"/>
                                        </p:tgtEl>
                                        <p:attrNameLst>
                                          <p:attrName>ppt_x</p:attrName>
                                        </p:attrNameLst>
                                      </p:cBhvr>
                                      <p:tavLst>
                                        <p:tav tm="0">
                                          <p:val>
                                            <p:strVal val="ppt_x"/>
                                          </p:val>
                                        </p:tav>
                                        <p:tav tm="100000">
                                          <p:val>
                                            <p:strVal val="ppt_x"/>
                                          </p:val>
                                        </p:tav>
                                      </p:tavLst>
                                    </p:anim>
                                    <p:anim calcmode="lin" valueType="num">
                                      <p:cBhvr additive="base">
                                        <p:cTn id="11" dur="500"/>
                                        <p:tgtEl>
                                          <p:spTgt spid="7"/>
                                        </p:tgtEl>
                                        <p:attrNameLst>
                                          <p:attrName>ppt_y</p:attrName>
                                        </p:attrNameLst>
                                      </p:cBhvr>
                                      <p:tavLst>
                                        <p:tav tm="0">
                                          <p:val>
                                            <p:strVal val="ppt_y"/>
                                          </p:val>
                                        </p:tav>
                                        <p:tav tm="100000">
                                          <p:val>
                                            <p:strVal val="0-ppt_h/2"/>
                                          </p:val>
                                        </p:tav>
                                      </p:tavLst>
                                    </p:anim>
                                    <p:set>
                                      <p:cBhvr>
                                        <p:cTn id="12" dur="1" fill="hold">
                                          <p:stCondLst>
                                            <p:cond delay="499"/>
                                          </p:stCondLst>
                                        </p:cTn>
                                        <p:tgtEl>
                                          <p:spTgt spid="7"/>
                                        </p:tgtEl>
                                        <p:attrNameLst>
                                          <p:attrName>style.visibility</p:attrName>
                                        </p:attrNameLst>
                                      </p:cBhvr>
                                      <p:to>
                                        <p:strVal val="hidden"/>
                                      </p:to>
                                    </p:set>
                                  </p:childTnLst>
                                </p:cTn>
                              </p:par>
                              <p:par>
                                <p:cTn id="13" presetID="2" presetClass="entr" presetSubtype="4" fill="hold" grpId="0" nodeType="with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 calcmode="lin" valueType="num">
                                      <p:cBhvr additive="base">
                                        <p:cTn id="15"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1" fill="hold" nodeType="clickEffect">
                                  <p:stCondLst>
                                    <p:cond delay="0"/>
                                  </p:stCondLst>
                                  <p:childTnLst>
                                    <p:anim calcmode="lin" valueType="num">
                                      <p:cBhvr additive="base">
                                        <p:cTn id="24" dur="500"/>
                                        <p:tgtEl>
                                          <p:spTgt spid="5"/>
                                        </p:tgtEl>
                                        <p:attrNameLst>
                                          <p:attrName>ppt_x</p:attrName>
                                        </p:attrNameLst>
                                      </p:cBhvr>
                                      <p:tavLst>
                                        <p:tav tm="0">
                                          <p:val>
                                            <p:strVal val="ppt_x"/>
                                          </p:val>
                                        </p:tav>
                                        <p:tav tm="100000">
                                          <p:val>
                                            <p:strVal val="ppt_x"/>
                                          </p:val>
                                        </p:tav>
                                      </p:tavLst>
                                    </p:anim>
                                    <p:anim calcmode="lin" valueType="num">
                                      <p:cBhvr additive="base">
                                        <p:cTn id="25" dur="500"/>
                                        <p:tgtEl>
                                          <p:spTgt spid="5"/>
                                        </p:tgtEl>
                                        <p:attrNameLst>
                                          <p:attrName>ppt_y</p:attrName>
                                        </p:attrNameLst>
                                      </p:cBhvr>
                                      <p:tavLst>
                                        <p:tav tm="0">
                                          <p:val>
                                            <p:strVal val="ppt_y"/>
                                          </p:val>
                                        </p:tav>
                                        <p:tav tm="100000">
                                          <p:val>
                                            <p:strVal val="0-ppt_h/2"/>
                                          </p:val>
                                        </p:tav>
                                      </p:tavLst>
                                    </p:anim>
                                    <p:set>
                                      <p:cBhvr>
                                        <p:cTn id="26" dur="1" fill="hold">
                                          <p:stCondLst>
                                            <p:cond delay="499"/>
                                          </p:stCondLst>
                                        </p:cTn>
                                        <p:tgtEl>
                                          <p:spTgt spid="5"/>
                                        </p:tgtEl>
                                        <p:attrNameLst>
                                          <p:attrName>style.visibility</p:attrName>
                                        </p:attrNameLst>
                                      </p:cBhvr>
                                      <p:to>
                                        <p:strVal val="hidden"/>
                                      </p:to>
                                    </p:set>
                                  </p:childTnLst>
                                </p:cTn>
                              </p:par>
                              <p:par>
                                <p:cTn id="27" presetID="2" presetClass="entr" presetSubtype="4"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xit" presetSubtype="1" fill="hold" nodeType="clickEffect">
                                  <p:stCondLst>
                                    <p:cond delay="0"/>
                                  </p:stCondLst>
                                  <p:childTnLst>
                                    <p:anim calcmode="lin" valueType="num">
                                      <p:cBhvr additive="base">
                                        <p:cTn id="34" dur="500"/>
                                        <p:tgtEl>
                                          <p:spTgt spid="9"/>
                                        </p:tgtEl>
                                        <p:attrNameLst>
                                          <p:attrName>ppt_x</p:attrName>
                                        </p:attrNameLst>
                                      </p:cBhvr>
                                      <p:tavLst>
                                        <p:tav tm="0">
                                          <p:val>
                                            <p:strVal val="ppt_x"/>
                                          </p:val>
                                        </p:tav>
                                        <p:tav tm="100000">
                                          <p:val>
                                            <p:strVal val="ppt_x"/>
                                          </p:val>
                                        </p:tav>
                                      </p:tavLst>
                                    </p:anim>
                                    <p:anim calcmode="lin" valueType="num">
                                      <p:cBhvr additive="base">
                                        <p:cTn id="35" dur="500"/>
                                        <p:tgtEl>
                                          <p:spTgt spid="9"/>
                                        </p:tgtEl>
                                        <p:attrNameLst>
                                          <p:attrName>ppt_y</p:attrName>
                                        </p:attrNameLst>
                                      </p:cBhvr>
                                      <p:tavLst>
                                        <p:tav tm="0">
                                          <p:val>
                                            <p:strVal val="ppt_y"/>
                                          </p:val>
                                        </p:tav>
                                        <p:tav tm="100000">
                                          <p:val>
                                            <p:strVal val="0-ppt_h/2"/>
                                          </p:val>
                                        </p:tav>
                                      </p:tavLst>
                                    </p:anim>
                                    <p:set>
                                      <p:cBhvr>
                                        <p:cTn id="36" dur="1" fill="hold">
                                          <p:stCondLst>
                                            <p:cond delay="499"/>
                                          </p:stCondLst>
                                        </p:cTn>
                                        <p:tgtEl>
                                          <p:spTgt spid="9"/>
                                        </p:tgtEl>
                                        <p:attrNameLst>
                                          <p:attrName>style.visibility</p:attrName>
                                        </p:attrNameLst>
                                      </p:cBhvr>
                                      <p:to>
                                        <p:strVal val="hidden"/>
                                      </p:to>
                                    </p:set>
                                  </p:childTnLst>
                                </p:cTn>
                              </p:par>
                              <p:par>
                                <p:cTn id="37" presetID="2" presetClass="entr" presetSubtype="4" fill="hold"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xit" presetSubtype="1" fill="hold" nodeType="clickEffect">
                                  <p:stCondLst>
                                    <p:cond delay="0"/>
                                  </p:stCondLst>
                                  <p:childTnLst>
                                    <p:anim calcmode="lin" valueType="num">
                                      <p:cBhvr additive="base">
                                        <p:cTn id="44" dur="500"/>
                                        <p:tgtEl>
                                          <p:spTgt spid="11"/>
                                        </p:tgtEl>
                                        <p:attrNameLst>
                                          <p:attrName>ppt_x</p:attrName>
                                        </p:attrNameLst>
                                      </p:cBhvr>
                                      <p:tavLst>
                                        <p:tav tm="0">
                                          <p:val>
                                            <p:strVal val="ppt_x"/>
                                          </p:val>
                                        </p:tav>
                                        <p:tav tm="100000">
                                          <p:val>
                                            <p:strVal val="ppt_x"/>
                                          </p:val>
                                        </p:tav>
                                      </p:tavLst>
                                    </p:anim>
                                    <p:anim calcmode="lin" valueType="num">
                                      <p:cBhvr additive="base">
                                        <p:cTn id="45" dur="500"/>
                                        <p:tgtEl>
                                          <p:spTgt spid="11"/>
                                        </p:tgtEl>
                                        <p:attrNameLst>
                                          <p:attrName>ppt_y</p:attrName>
                                        </p:attrNameLst>
                                      </p:cBhvr>
                                      <p:tavLst>
                                        <p:tav tm="0">
                                          <p:val>
                                            <p:strVal val="ppt_y"/>
                                          </p:val>
                                        </p:tav>
                                        <p:tav tm="100000">
                                          <p:val>
                                            <p:strVal val="0-ppt_h/2"/>
                                          </p:val>
                                        </p:tav>
                                      </p:tavLst>
                                    </p:anim>
                                    <p:set>
                                      <p:cBhvr>
                                        <p:cTn id="46" dur="1" fill="hold">
                                          <p:stCondLst>
                                            <p:cond delay="499"/>
                                          </p:stCondLst>
                                        </p:cTn>
                                        <p:tgtEl>
                                          <p:spTgt spid="11"/>
                                        </p:tgtEl>
                                        <p:attrNameLst>
                                          <p:attrName>style.visibility</p:attrName>
                                        </p:attrNameLst>
                                      </p:cBhvr>
                                      <p:to>
                                        <p:strVal val="hidden"/>
                                      </p:to>
                                    </p:set>
                                  </p:childTnLst>
                                </p:cTn>
                              </p:par>
                              <p:par>
                                <p:cTn id="47" presetID="2" presetClass="entr" presetSubtype="4" fill="hold" nodeType="with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additive="base">
                                        <p:cTn id="49" dur="500" fill="hold"/>
                                        <p:tgtEl>
                                          <p:spTgt spid="12"/>
                                        </p:tgtEl>
                                        <p:attrNameLst>
                                          <p:attrName>ppt_x</p:attrName>
                                        </p:attrNameLst>
                                      </p:cBhvr>
                                      <p:tavLst>
                                        <p:tav tm="0">
                                          <p:val>
                                            <p:strVal val="#ppt_x"/>
                                          </p:val>
                                        </p:tav>
                                        <p:tav tm="100000">
                                          <p:val>
                                            <p:strVal val="#ppt_x"/>
                                          </p:val>
                                        </p:tav>
                                      </p:tavLst>
                                    </p:anim>
                                    <p:anim calcmode="lin" valueType="num">
                                      <p:cBhvr additive="base">
                                        <p:cTn id="5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xit" presetSubtype="1" fill="hold" nodeType="clickEffect">
                                  <p:stCondLst>
                                    <p:cond delay="0"/>
                                  </p:stCondLst>
                                  <p:childTnLst>
                                    <p:anim calcmode="lin" valueType="num">
                                      <p:cBhvr additive="base">
                                        <p:cTn id="54" dur="500"/>
                                        <p:tgtEl>
                                          <p:spTgt spid="12"/>
                                        </p:tgtEl>
                                        <p:attrNameLst>
                                          <p:attrName>ppt_x</p:attrName>
                                        </p:attrNameLst>
                                      </p:cBhvr>
                                      <p:tavLst>
                                        <p:tav tm="0">
                                          <p:val>
                                            <p:strVal val="ppt_x"/>
                                          </p:val>
                                        </p:tav>
                                        <p:tav tm="100000">
                                          <p:val>
                                            <p:strVal val="ppt_x"/>
                                          </p:val>
                                        </p:tav>
                                      </p:tavLst>
                                    </p:anim>
                                    <p:anim calcmode="lin" valueType="num">
                                      <p:cBhvr additive="base">
                                        <p:cTn id="55" dur="500"/>
                                        <p:tgtEl>
                                          <p:spTgt spid="12"/>
                                        </p:tgtEl>
                                        <p:attrNameLst>
                                          <p:attrName>ppt_y</p:attrName>
                                        </p:attrNameLst>
                                      </p:cBhvr>
                                      <p:tavLst>
                                        <p:tav tm="0">
                                          <p:val>
                                            <p:strVal val="ppt_y"/>
                                          </p:val>
                                        </p:tav>
                                        <p:tav tm="100000">
                                          <p:val>
                                            <p:strVal val="0-ppt_h/2"/>
                                          </p:val>
                                        </p:tav>
                                      </p:tavLst>
                                    </p:anim>
                                    <p:set>
                                      <p:cBhvr>
                                        <p:cTn id="56" dur="1" fill="hold">
                                          <p:stCondLst>
                                            <p:cond delay="499"/>
                                          </p:stCondLst>
                                        </p:cTn>
                                        <p:tgtEl>
                                          <p:spTgt spid="12"/>
                                        </p:tgtEl>
                                        <p:attrNameLst>
                                          <p:attrName>style.visibility</p:attrName>
                                        </p:attrNameLst>
                                      </p:cBhvr>
                                      <p:to>
                                        <p:strVal val="hidden"/>
                                      </p:to>
                                    </p:set>
                                  </p:childTnLst>
                                </p:cTn>
                              </p:par>
                              <p:par>
                                <p:cTn id="57" presetID="2" presetClass="entr" presetSubtype="4" fill="hold" nodeType="withEffect">
                                  <p:stCondLst>
                                    <p:cond delay="0"/>
                                  </p:stCondLst>
                                  <p:childTnLst>
                                    <p:set>
                                      <p:cBhvr>
                                        <p:cTn id="58" dur="1" fill="hold">
                                          <p:stCondLst>
                                            <p:cond delay="0"/>
                                          </p:stCondLst>
                                        </p:cTn>
                                        <p:tgtEl>
                                          <p:spTgt spid="13"/>
                                        </p:tgtEl>
                                        <p:attrNameLst>
                                          <p:attrName>style.visibility</p:attrName>
                                        </p:attrNameLst>
                                      </p:cBhvr>
                                      <p:to>
                                        <p:strVal val="visible"/>
                                      </p:to>
                                    </p:set>
                                    <p:anim calcmode="lin" valueType="num">
                                      <p:cBhvr additive="base">
                                        <p:cTn id="59" dur="500" fill="hold"/>
                                        <p:tgtEl>
                                          <p:spTgt spid="13"/>
                                        </p:tgtEl>
                                        <p:attrNameLst>
                                          <p:attrName>ppt_x</p:attrName>
                                        </p:attrNameLst>
                                      </p:cBhvr>
                                      <p:tavLst>
                                        <p:tav tm="0">
                                          <p:val>
                                            <p:strVal val="#ppt_x"/>
                                          </p:val>
                                        </p:tav>
                                        <p:tav tm="100000">
                                          <p:val>
                                            <p:strVal val="#ppt_x"/>
                                          </p:val>
                                        </p:tav>
                                      </p:tavLst>
                                    </p:anim>
                                    <p:anim calcmode="lin" valueType="num">
                                      <p:cBhvr additive="base">
                                        <p:cTn id="6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xit" presetSubtype="1" fill="hold" nodeType="clickEffect">
                                  <p:stCondLst>
                                    <p:cond delay="0"/>
                                  </p:stCondLst>
                                  <p:childTnLst>
                                    <p:anim calcmode="lin" valueType="num">
                                      <p:cBhvr additive="base">
                                        <p:cTn id="64" dur="500"/>
                                        <p:tgtEl>
                                          <p:spTgt spid="13"/>
                                        </p:tgtEl>
                                        <p:attrNameLst>
                                          <p:attrName>ppt_x</p:attrName>
                                        </p:attrNameLst>
                                      </p:cBhvr>
                                      <p:tavLst>
                                        <p:tav tm="0">
                                          <p:val>
                                            <p:strVal val="ppt_x"/>
                                          </p:val>
                                        </p:tav>
                                        <p:tav tm="100000">
                                          <p:val>
                                            <p:strVal val="ppt_x"/>
                                          </p:val>
                                        </p:tav>
                                      </p:tavLst>
                                    </p:anim>
                                    <p:anim calcmode="lin" valueType="num">
                                      <p:cBhvr additive="base">
                                        <p:cTn id="65" dur="500"/>
                                        <p:tgtEl>
                                          <p:spTgt spid="13"/>
                                        </p:tgtEl>
                                        <p:attrNameLst>
                                          <p:attrName>ppt_y</p:attrName>
                                        </p:attrNameLst>
                                      </p:cBhvr>
                                      <p:tavLst>
                                        <p:tav tm="0">
                                          <p:val>
                                            <p:strVal val="ppt_y"/>
                                          </p:val>
                                        </p:tav>
                                        <p:tav tm="100000">
                                          <p:val>
                                            <p:strVal val="0-ppt_h/2"/>
                                          </p:val>
                                        </p:tav>
                                      </p:tavLst>
                                    </p:anim>
                                    <p:set>
                                      <p:cBhvr>
                                        <p:cTn id="66" dur="1" fill="hold">
                                          <p:stCondLst>
                                            <p:cond delay="499"/>
                                          </p:stCondLst>
                                        </p:cTn>
                                        <p:tgtEl>
                                          <p:spTgt spid="13"/>
                                        </p:tgtEl>
                                        <p:attrNameLst>
                                          <p:attrName>style.visibility</p:attrName>
                                        </p:attrNameLst>
                                      </p:cBhvr>
                                      <p:to>
                                        <p:strVal val="hidden"/>
                                      </p:to>
                                    </p:set>
                                  </p:childTnLst>
                                </p:cTn>
                              </p:par>
                              <p:par>
                                <p:cTn id="67" presetID="2" presetClass="entr" presetSubtype="4" fill="hold" nodeType="withEffect">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cBhvr additive="base">
                                        <p:cTn id="69" dur="500" fill="hold"/>
                                        <p:tgtEl>
                                          <p:spTgt spid="14"/>
                                        </p:tgtEl>
                                        <p:attrNameLst>
                                          <p:attrName>ppt_x</p:attrName>
                                        </p:attrNameLst>
                                      </p:cBhvr>
                                      <p:tavLst>
                                        <p:tav tm="0">
                                          <p:val>
                                            <p:strVal val="#ppt_x"/>
                                          </p:val>
                                        </p:tav>
                                        <p:tav tm="100000">
                                          <p:val>
                                            <p:strVal val="#ppt_x"/>
                                          </p:val>
                                        </p:tav>
                                      </p:tavLst>
                                    </p:anim>
                                    <p:anim calcmode="lin" valueType="num">
                                      <p:cBhvr additive="base">
                                        <p:cTn id="7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xit" presetSubtype="1" fill="hold" nodeType="clickEffect">
                                  <p:stCondLst>
                                    <p:cond delay="0"/>
                                  </p:stCondLst>
                                  <p:childTnLst>
                                    <p:anim calcmode="lin" valueType="num">
                                      <p:cBhvr additive="base">
                                        <p:cTn id="74" dur="500"/>
                                        <p:tgtEl>
                                          <p:spTgt spid="14"/>
                                        </p:tgtEl>
                                        <p:attrNameLst>
                                          <p:attrName>ppt_x</p:attrName>
                                        </p:attrNameLst>
                                      </p:cBhvr>
                                      <p:tavLst>
                                        <p:tav tm="0">
                                          <p:val>
                                            <p:strVal val="ppt_x"/>
                                          </p:val>
                                        </p:tav>
                                        <p:tav tm="100000">
                                          <p:val>
                                            <p:strVal val="ppt_x"/>
                                          </p:val>
                                        </p:tav>
                                      </p:tavLst>
                                    </p:anim>
                                    <p:anim calcmode="lin" valueType="num">
                                      <p:cBhvr additive="base">
                                        <p:cTn id="75" dur="500"/>
                                        <p:tgtEl>
                                          <p:spTgt spid="14"/>
                                        </p:tgtEl>
                                        <p:attrNameLst>
                                          <p:attrName>ppt_y</p:attrName>
                                        </p:attrNameLst>
                                      </p:cBhvr>
                                      <p:tavLst>
                                        <p:tav tm="0">
                                          <p:val>
                                            <p:strVal val="ppt_y"/>
                                          </p:val>
                                        </p:tav>
                                        <p:tav tm="100000">
                                          <p:val>
                                            <p:strVal val="0-ppt_h/2"/>
                                          </p:val>
                                        </p:tav>
                                      </p:tavLst>
                                    </p:anim>
                                    <p:set>
                                      <p:cBhvr>
                                        <p:cTn id="76" dur="1" fill="hold">
                                          <p:stCondLst>
                                            <p:cond delay="499"/>
                                          </p:stCondLst>
                                        </p:cTn>
                                        <p:tgtEl>
                                          <p:spTgt spid="14"/>
                                        </p:tgtEl>
                                        <p:attrNameLst>
                                          <p:attrName>style.visibility</p:attrName>
                                        </p:attrNameLst>
                                      </p:cBhvr>
                                      <p:to>
                                        <p:strVal val="hidden"/>
                                      </p:to>
                                    </p:set>
                                  </p:childTnLst>
                                </p:cTn>
                              </p:par>
                              <p:par>
                                <p:cTn id="77" presetID="2" presetClass="entr" presetSubtype="4" fill="hold" nodeType="withEffect">
                                  <p:stCondLst>
                                    <p:cond delay="0"/>
                                  </p:stCondLst>
                                  <p:childTnLst>
                                    <p:set>
                                      <p:cBhvr>
                                        <p:cTn id="78" dur="1" fill="hold">
                                          <p:stCondLst>
                                            <p:cond delay="0"/>
                                          </p:stCondLst>
                                        </p:cTn>
                                        <p:tgtEl>
                                          <p:spTgt spid="15"/>
                                        </p:tgtEl>
                                        <p:attrNameLst>
                                          <p:attrName>style.visibility</p:attrName>
                                        </p:attrNameLst>
                                      </p:cBhvr>
                                      <p:to>
                                        <p:strVal val="visible"/>
                                      </p:to>
                                    </p:set>
                                    <p:anim calcmode="lin" valueType="num">
                                      <p:cBhvr additive="base">
                                        <p:cTn id="79" dur="500" fill="hold"/>
                                        <p:tgtEl>
                                          <p:spTgt spid="15"/>
                                        </p:tgtEl>
                                        <p:attrNameLst>
                                          <p:attrName>ppt_x</p:attrName>
                                        </p:attrNameLst>
                                      </p:cBhvr>
                                      <p:tavLst>
                                        <p:tav tm="0">
                                          <p:val>
                                            <p:strVal val="#ppt_x"/>
                                          </p:val>
                                        </p:tav>
                                        <p:tav tm="100000">
                                          <p:val>
                                            <p:strVal val="#ppt_x"/>
                                          </p:val>
                                        </p:tav>
                                      </p:tavLst>
                                    </p:anim>
                                    <p:anim calcmode="lin" valueType="num">
                                      <p:cBhvr additive="base">
                                        <p:cTn id="8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xit" presetSubtype="1" fill="hold" nodeType="clickEffect">
                                  <p:stCondLst>
                                    <p:cond delay="0"/>
                                  </p:stCondLst>
                                  <p:childTnLst>
                                    <p:anim calcmode="lin" valueType="num">
                                      <p:cBhvr additive="base">
                                        <p:cTn id="84" dur="500"/>
                                        <p:tgtEl>
                                          <p:spTgt spid="15"/>
                                        </p:tgtEl>
                                        <p:attrNameLst>
                                          <p:attrName>ppt_x</p:attrName>
                                        </p:attrNameLst>
                                      </p:cBhvr>
                                      <p:tavLst>
                                        <p:tav tm="0">
                                          <p:val>
                                            <p:strVal val="ppt_x"/>
                                          </p:val>
                                        </p:tav>
                                        <p:tav tm="100000">
                                          <p:val>
                                            <p:strVal val="ppt_x"/>
                                          </p:val>
                                        </p:tav>
                                      </p:tavLst>
                                    </p:anim>
                                    <p:anim calcmode="lin" valueType="num">
                                      <p:cBhvr additive="base">
                                        <p:cTn id="85" dur="500"/>
                                        <p:tgtEl>
                                          <p:spTgt spid="15"/>
                                        </p:tgtEl>
                                        <p:attrNameLst>
                                          <p:attrName>ppt_y</p:attrName>
                                        </p:attrNameLst>
                                      </p:cBhvr>
                                      <p:tavLst>
                                        <p:tav tm="0">
                                          <p:val>
                                            <p:strVal val="ppt_y"/>
                                          </p:val>
                                        </p:tav>
                                        <p:tav tm="100000">
                                          <p:val>
                                            <p:strVal val="0-ppt_h/2"/>
                                          </p:val>
                                        </p:tav>
                                      </p:tavLst>
                                    </p:anim>
                                    <p:set>
                                      <p:cBhvr>
                                        <p:cTn id="86" dur="1" fill="hold">
                                          <p:stCondLst>
                                            <p:cond delay="499"/>
                                          </p:stCondLst>
                                        </p:cTn>
                                        <p:tgtEl>
                                          <p:spTgt spid="15"/>
                                        </p:tgtEl>
                                        <p:attrNameLst>
                                          <p:attrName>style.visibility</p:attrName>
                                        </p:attrNameLst>
                                      </p:cBhvr>
                                      <p:to>
                                        <p:strVal val="hidden"/>
                                      </p:to>
                                    </p:set>
                                  </p:childTnLst>
                                </p:cTn>
                              </p:par>
                              <p:par>
                                <p:cTn id="87" presetID="2" presetClass="entr" presetSubtype="4" fill="hold" nodeType="withEffect">
                                  <p:stCondLst>
                                    <p:cond delay="0"/>
                                  </p:stCondLst>
                                  <p:childTnLst>
                                    <p:set>
                                      <p:cBhvr>
                                        <p:cTn id="88" dur="1" fill="hold">
                                          <p:stCondLst>
                                            <p:cond delay="0"/>
                                          </p:stCondLst>
                                        </p:cTn>
                                        <p:tgtEl>
                                          <p:spTgt spid="16"/>
                                        </p:tgtEl>
                                        <p:attrNameLst>
                                          <p:attrName>style.visibility</p:attrName>
                                        </p:attrNameLst>
                                      </p:cBhvr>
                                      <p:to>
                                        <p:strVal val="visible"/>
                                      </p:to>
                                    </p:set>
                                    <p:anim calcmode="lin" valueType="num">
                                      <p:cBhvr additive="base">
                                        <p:cTn id="89" dur="500" fill="hold"/>
                                        <p:tgtEl>
                                          <p:spTgt spid="16"/>
                                        </p:tgtEl>
                                        <p:attrNameLst>
                                          <p:attrName>ppt_x</p:attrName>
                                        </p:attrNameLst>
                                      </p:cBhvr>
                                      <p:tavLst>
                                        <p:tav tm="0">
                                          <p:val>
                                            <p:strVal val="#ppt_x"/>
                                          </p:val>
                                        </p:tav>
                                        <p:tav tm="100000">
                                          <p:val>
                                            <p:strVal val="#ppt_x"/>
                                          </p:val>
                                        </p:tav>
                                      </p:tavLst>
                                    </p:anim>
                                    <p:anim calcmode="lin" valueType="num">
                                      <p:cBhvr additive="base">
                                        <p:cTn id="9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xit" presetSubtype="1" fill="hold" nodeType="clickEffect">
                                  <p:stCondLst>
                                    <p:cond delay="0"/>
                                  </p:stCondLst>
                                  <p:childTnLst>
                                    <p:anim calcmode="lin" valueType="num">
                                      <p:cBhvr additive="base">
                                        <p:cTn id="94" dur="500"/>
                                        <p:tgtEl>
                                          <p:spTgt spid="16"/>
                                        </p:tgtEl>
                                        <p:attrNameLst>
                                          <p:attrName>ppt_x</p:attrName>
                                        </p:attrNameLst>
                                      </p:cBhvr>
                                      <p:tavLst>
                                        <p:tav tm="0">
                                          <p:val>
                                            <p:strVal val="ppt_x"/>
                                          </p:val>
                                        </p:tav>
                                        <p:tav tm="100000">
                                          <p:val>
                                            <p:strVal val="ppt_x"/>
                                          </p:val>
                                        </p:tav>
                                      </p:tavLst>
                                    </p:anim>
                                    <p:anim calcmode="lin" valueType="num">
                                      <p:cBhvr additive="base">
                                        <p:cTn id="95" dur="500"/>
                                        <p:tgtEl>
                                          <p:spTgt spid="16"/>
                                        </p:tgtEl>
                                        <p:attrNameLst>
                                          <p:attrName>ppt_y</p:attrName>
                                        </p:attrNameLst>
                                      </p:cBhvr>
                                      <p:tavLst>
                                        <p:tav tm="0">
                                          <p:val>
                                            <p:strVal val="ppt_y"/>
                                          </p:val>
                                        </p:tav>
                                        <p:tav tm="100000">
                                          <p:val>
                                            <p:strVal val="0-ppt_h/2"/>
                                          </p:val>
                                        </p:tav>
                                      </p:tavLst>
                                    </p:anim>
                                    <p:set>
                                      <p:cBhvr>
                                        <p:cTn id="96" dur="1" fill="hold">
                                          <p:stCondLst>
                                            <p:cond delay="499"/>
                                          </p:stCondLst>
                                        </p:cTn>
                                        <p:tgtEl>
                                          <p:spTgt spid="16"/>
                                        </p:tgtEl>
                                        <p:attrNameLst>
                                          <p:attrName>style.visibility</p:attrName>
                                        </p:attrNameLst>
                                      </p:cBhvr>
                                      <p:to>
                                        <p:strVal val="hidden"/>
                                      </p:to>
                                    </p:set>
                                  </p:childTnLst>
                                </p:cTn>
                              </p:par>
                              <p:par>
                                <p:cTn id="97" presetID="2" presetClass="entr" presetSubtype="4" fill="hold" nodeType="withEffect">
                                  <p:stCondLst>
                                    <p:cond delay="0"/>
                                  </p:stCondLst>
                                  <p:childTnLst>
                                    <p:set>
                                      <p:cBhvr>
                                        <p:cTn id="98" dur="1" fill="hold">
                                          <p:stCondLst>
                                            <p:cond delay="0"/>
                                          </p:stCondLst>
                                        </p:cTn>
                                        <p:tgtEl>
                                          <p:spTgt spid="17"/>
                                        </p:tgtEl>
                                        <p:attrNameLst>
                                          <p:attrName>style.visibility</p:attrName>
                                        </p:attrNameLst>
                                      </p:cBhvr>
                                      <p:to>
                                        <p:strVal val="visible"/>
                                      </p:to>
                                    </p:set>
                                    <p:anim calcmode="lin" valueType="num">
                                      <p:cBhvr additive="base">
                                        <p:cTn id="99" dur="500" fill="hold"/>
                                        <p:tgtEl>
                                          <p:spTgt spid="17"/>
                                        </p:tgtEl>
                                        <p:attrNameLst>
                                          <p:attrName>ppt_x</p:attrName>
                                        </p:attrNameLst>
                                      </p:cBhvr>
                                      <p:tavLst>
                                        <p:tav tm="0">
                                          <p:val>
                                            <p:strVal val="#ppt_x"/>
                                          </p:val>
                                        </p:tav>
                                        <p:tav tm="100000">
                                          <p:val>
                                            <p:strVal val="#ppt_x"/>
                                          </p:val>
                                        </p:tav>
                                      </p:tavLst>
                                    </p:anim>
                                    <p:anim calcmode="lin" valueType="num">
                                      <p:cBhvr additive="base">
                                        <p:cTn id="10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smtClean="0"/>
              <a:t>KẾT QUẢ VÍ DỤ</a:t>
            </a:r>
            <a:endParaRPr lang="en-US" b="1" i="1"/>
          </a:p>
        </p:txBody>
      </p:sp>
      <p:pic>
        <p:nvPicPr>
          <p:cNvPr id="5" name="Content Placeholder 4" descr="D:\Downloads\Do_thi_G_tung_buoc_(9).png"/>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38201" y="1690688"/>
            <a:ext cx="8234082" cy="3703807"/>
          </a:xfrm>
          <a:prstGeom prst="rect">
            <a:avLst/>
          </a:prstGeom>
          <a:noFill/>
          <a:ln>
            <a:noFill/>
          </a:ln>
        </p:spPr>
      </p:pic>
      <p:sp>
        <p:nvSpPr>
          <p:cNvPr id="4" name="Content Placeholder 3"/>
          <p:cNvSpPr>
            <a:spLocks noGrp="1"/>
          </p:cNvSpPr>
          <p:nvPr>
            <p:ph sz="half" idx="2"/>
          </p:nvPr>
        </p:nvSpPr>
        <p:spPr>
          <a:xfrm>
            <a:off x="7247965" y="5178144"/>
            <a:ext cx="5181600" cy="4351338"/>
          </a:xfrm>
        </p:spPr>
        <p:txBody>
          <a:bodyPr/>
          <a:lstStyle/>
          <a:p>
            <a:pPr marL="0" indent="0">
              <a:buNone/>
            </a:pPr>
            <a:r>
              <a:rPr lang="en-US" smtClean="0"/>
              <a:t>Tổng chi phí là</a:t>
            </a:r>
          </a:p>
          <a:p>
            <a:pPr marL="0" indent="0">
              <a:buNone/>
            </a:pPr>
            <a:r>
              <a:rPr lang="en-US" sz="3600" b="1"/>
              <a:t>3 + 1 + 3 + 2 + 5 + 1 = 15</a:t>
            </a:r>
          </a:p>
        </p:txBody>
      </p:sp>
      <p:sp>
        <p:nvSpPr>
          <p:cNvPr id="6" name="Rectangle 5"/>
          <p:cNvSpPr/>
          <p:nvPr/>
        </p:nvSpPr>
        <p:spPr>
          <a:xfrm>
            <a:off x="0" y="6281720"/>
            <a:ext cx="12006470" cy="19859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92285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7065376" y="4441371"/>
            <a:ext cx="1075432" cy="2416627"/>
          </a:xfrm>
          <a:prstGeom prst="rect">
            <a:avLst/>
          </a:prstGeom>
          <a:solidFill>
            <a:srgbClr val="FF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065376" y="4441373"/>
            <a:ext cx="1075432" cy="2416627"/>
          </a:xfrm>
          <a:prstGeom prst="rect">
            <a:avLst/>
          </a:prstGeom>
          <a:solidFill>
            <a:srgbClr val="FF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b="1" i="1" smtClean="0"/>
              <a:t>CHƯƠNG 2. XÂY DỰNG CHƯƠNG TRÌNH</a:t>
            </a:r>
            <a:endParaRPr lang="en-US" b="1" i="1"/>
          </a:p>
        </p:txBody>
      </p:sp>
      <p:sp>
        <p:nvSpPr>
          <p:cNvPr id="4" name="Content Placeholder 3"/>
          <p:cNvSpPr>
            <a:spLocks noGrp="1"/>
          </p:cNvSpPr>
          <p:nvPr>
            <p:ph sz="half" idx="2"/>
          </p:nvPr>
        </p:nvSpPr>
        <p:spPr/>
        <p:txBody>
          <a:bodyPr/>
          <a:lstStyle/>
          <a:p>
            <a:pPr marL="0" indent="0">
              <a:buNone/>
            </a:pPr>
            <a:r>
              <a:rPr lang="en-US" smtClean="0"/>
              <a:t>Khai báo thư viện và các biến quan trọng</a:t>
            </a:r>
            <a:endParaRPr lang="en-US"/>
          </a:p>
        </p:txBody>
      </p:sp>
      <p:pic>
        <p:nvPicPr>
          <p:cNvPr id="5" name="Content Placeholder 4"/>
          <p:cNvPicPr>
            <a:picLocks noGrp="1"/>
          </p:cNvPicPr>
          <p:nvPr>
            <p:ph sz="half" idx="1"/>
          </p:nvPr>
        </p:nvPicPr>
        <p:blipFill>
          <a:blip r:embed="rId2"/>
          <a:stretch>
            <a:fillRect/>
          </a:stretch>
        </p:blipFill>
        <p:spPr>
          <a:xfrm>
            <a:off x="838200" y="3571664"/>
            <a:ext cx="4059520" cy="1230950"/>
          </a:xfrm>
          <a:prstGeom prst="rect">
            <a:avLst/>
          </a:prstGeom>
        </p:spPr>
      </p:pic>
      <p:pic>
        <p:nvPicPr>
          <p:cNvPr id="6" name="Picture 5"/>
          <p:cNvPicPr>
            <a:picLocks noChangeAspect="1"/>
          </p:cNvPicPr>
          <p:nvPr/>
        </p:nvPicPr>
        <p:blipFill>
          <a:blip r:embed="rId3"/>
          <a:stretch>
            <a:fillRect/>
          </a:stretch>
        </p:blipFill>
        <p:spPr>
          <a:xfrm>
            <a:off x="838200" y="1690688"/>
            <a:ext cx="3735124" cy="1786363"/>
          </a:xfrm>
          <a:prstGeom prst="rect">
            <a:avLst/>
          </a:prstGeom>
        </p:spPr>
      </p:pic>
      <p:sp>
        <p:nvSpPr>
          <p:cNvPr id="8" name="Rectangle 7"/>
          <p:cNvSpPr/>
          <p:nvPr/>
        </p:nvSpPr>
        <p:spPr>
          <a:xfrm>
            <a:off x="819696" y="4990010"/>
            <a:ext cx="11353800" cy="235132"/>
          </a:xfrm>
          <a:prstGeom prst="rect">
            <a:avLst/>
          </a:prstGeom>
          <a:solidFill>
            <a:schemeClr val="accent1">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0088026" y="3122023"/>
            <a:ext cx="324396" cy="3735977"/>
          </a:xfrm>
          <a:prstGeom prst="rect">
            <a:avLst/>
          </a:prstGeom>
          <a:solidFill>
            <a:schemeClr val="accent1">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64005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b="1" i="1" smtClean="0"/>
              <a:t>CHƯƠNG 2. XÂY DỰNG CHƯƠNG TRÌNH</a:t>
            </a:r>
            <a:endParaRPr lang="en-US" b="1" i="1"/>
          </a:p>
        </p:txBody>
      </p:sp>
      <p:pic>
        <p:nvPicPr>
          <p:cNvPr id="6" name="Content Placeholder 5"/>
          <p:cNvPicPr>
            <a:picLocks noGrp="1"/>
          </p:cNvPicPr>
          <p:nvPr>
            <p:ph sz="half" idx="1"/>
          </p:nvPr>
        </p:nvPicPr>
        <p:blipFill>
          <a:blip r:embed="rId2"/>
          <a:stretch>
            <a:fillRect/>
          </a:stretch>
        </p:blipFill>
        <p:spPr>
          <a:xfrm>
            <a:off x="838200" y="1690688"/>
            <a:ext cx="5113694" cy="2379288"/>
          </a:xfrm>
          <a:prstGeom prst="rect">
            <a:avLst/>
          </a:prstGeom>
        </p:spPr>
      </p:pic>
      <p:pic>
        <p:nvPicPr>
          <p:cNvPr id="7" name="Content Placeholder 6"/>
          <p:cNvPicPr>
            <a:picLocks noGrp="1"/>
          </p:cNvPicPr>
          <p:nvPr>
            <p:ph sz="half" idx="2"/>
          </p:nvPr>
        </p:nvPicPr>
        <p:blipFill>
          <a:blip r:embed="rId3"/>
          <a:stretch>
            <a:fillRect/>
          </a:stretch>
        </p:blipFill>
        <p:spPr>
          <a:xfrm>
            <a:off x="5951894" y="1392190"/>
            <a:ext cx="5850148" cy="5355571"/>
          </a:xfrm>
          <a:prstGeom prst="rect">
            <a:avLst/>
          </a:prstGeom>
        </p:spPr>
      </p:pic>
      <p:pic>
        <p:nvPicPr>
          <p:cNvPr id="8" name="Picture 7"/>
          <p:cNvPicPr/>
          <p:nvPr/>
        </p:nvPicPr>
        <p:blipFill>
          <a:blip r:embed="rId4"/>
          <a:stretch>
            <a:fillRect/>
          </a:stretch>
        </p:blipFill>
        <p:spPr>
          <a:xfrm>
            <a:off x="5642138" y="3615858"/>
            <a:ext cx="6469659" cy="3131903"/>
          </a:xfrm>
          <a:prstGeom prst="rect">
            <a:avLst/>
          </a:prstGeom>
        </p:spPr>
      </p:pic>
      <p:sp>
        <p:nvSpPr>
          <p:cNvPr id="9" name="Title 1"/>
          <p:cNvSpPr txBox="1">
            <a:spLocks/>
          </p:cNvSpPr>
          <p:nvPr/>
        </p:nvSpPr>
        <p:spPr>
          <a:xfrm>
            <a:off x="0" y="466958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i="1" smtClean="0"/>
              <a:t>CHUYỂN ĐỔI SANG MA TRẬN KỀ -&gt;&gt;</a:t>
            </a:r>
            <a:endParaRPr lang="en-US" sz="3200" b="1" i="1"/>
          </a:p>
        </p:txBody>
      </p:sp>
      <p:sp>
        <p:nvSpPr>
          <p:cNvPr id="10" name="Rectangle 9"/>
          <p:cNvSpPr/>
          <p:nvPr/>
        </p:nvSpPr>
        <p:spPr>
          <a:xfrm>
            <a:off x="-34762" y="129993"/>
            <a:ext cx="11353800" cy="23513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0718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1" fill="hold" nodeType="clickEffect">
                                  <p:stCondLst>
                                    <p:cond delay="0"/>
                                  </p:stCondLst>
                                  <p:childTnLst>
                                    <p:anim calcmode="lin" valueType="num">
                                      <p:cBhvr additive="base">
                                        <p:cTn id="6" dur="250"/>
                                        <p:tgtEl>
                                          <p:spTgt spid="7"/>
                                        </p:tgtEl>
                                        <p:attrNameLst>
                                          <p:attrName>ppt_x</p:attrName>
                                        </p:attrNameLst>
                                      </p:cBhvr>
                                      <p:tavLst>
                                        <p:tav tm="0">
                                          <p:val>
                                            <p:strVal val="ppt_x"/>
                                          </p:val>
                                        </p:tav>
                                        <p:tav tm="100000">
                                          <p:val>
                                            <p:strVal val="ppt_x"/>
                                          </p:val>
                                        </p:tav>
                                      </p:tavLst>
                                    </p:anim>
                                    <p:anim calcmode="lin" valueType="num">
                                      <p:cBhvr additive="base">
                                        <p:cTn id="7" dur="250"/>
                                        <p:tgtEl>
                                          <p:spTgt spid="7"/>
                                        </p:tgtEl>
                                        <p:attrNameLst>
                                          <p:attrName>ppt_y</p:attrName>
                                        </p:attrNameLst>
                                      </p:cBhvr>
                                      <p:tavLst>
                                        <p:tav tm="0">
                                          <p:val>
                                            <p:strVal val="ppt_y"/>
                                          </p:val>
                                        </p:tav>
                                        <p:tav tm="100000">
                                          <p:val>
                                            <p:strVal val="0-ppt_h/2"/>
                                          </p:val>
                                        </p:tav>
                                      </p:tavLst>
                                    </p:anim>
                                    <p:set>
                                      <p:cBhvr>
                                        <p:cTn id="8" dur="1" fill="hold">
                                          <p:stCondLst>
                                            <p:cond delay="249"/>
                                          </p:stCondLst>
                                        </p:cTn>
                                        <p:tgtEl>
                                          <p:spTgt spid="7"/>
                                        </p:tgtEl>
                                        <p:attrNameLst>
                                          <p:attrName>style.visibility</p:attrName>
                                        </p:attrNameLst>
                                      </p:cBhvr>
                                      <p:to>
                                        <p:strVal val="hidden"/>
                                      </p:to>
                                    </p:set>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250" fill="hold"/>
                                        <p:tgtEl>
                                          <p:spTgt spid="8"/>
                                        </p:tgtEl>
                                        <p:attrNameLst>
                                          <p:attrName>ppt_x</p:attrName>
                                        </p:attrNameLst>
                                      </p:cBhvr>
                                      <p:tavLst>
                                        <p:tav tm="0">
                                          <p:val>
                                            <p:strVal val="#ppt_x"/>
                                          </p:val>
                                        </p:tav>
                                        <p:tav tm="100000">
                                          <p:val>
                                            <p:strVal val="#ppt_x"/>
                                          </p:val>
                                        </p:tav>
                                      </p:tavLst>
                                    </p:anim>
                                    <p:anim calcmode="lin" valueType="num">
                                      <p:cBhvr additive="base">
                                        <p:cTn id="12" dur="25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750" fill="hold"/>
                                        <p:tgtEl>
                                          <p:spTgt spid="9"/>
                                        </p:tgtEl>
                                        <p:attrNameLst>
                                          <p:attrName>ppt_x</p:attrName>
                                        </p:attrNameLst>
                                      </p:cBhvr>
                                      <p:tavLst>
                                        <p:tav tm="0">
                                          <p:val>
                                            <p:strVal val="0-#ppt_w/2"/>
                                          </p:val>
                                        </p:tav>
                                        <p:tav tm="100000">
                                          <p:val>
                                            <p:strVal val="#ppt_x"/>
                                          </p:val>
                                        </p:tav>
                                      </p:tavLst>
                                    </p:anim>
                                    <p:anim calcmode="lin" valueType="num">
                                      <p:cBhvr additive="base">
                                        <p:cTn id="16" dur="75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pPr algn="r"/>
            <a:r>
              <a:rPr lang="en-US" b="1" i="1" smtClean="0"/>
              <a:t>XUẤT KẾT QUẢ</a:t>
            </a:r>
            <a:endParaRPr lang="en-US" b="1" i="1"/>
          </a:p>
        </p:txBody>
      </p:sp>
      <p:pic>
        <p:nvPicPr>
          <p:cNvPr id="6" name="Content Placeholder 5"/>
          <p:cNvPicPr>
            <a:picLocks noGrp="1"/>
          </p:cNvPicPr>
          <p:nvPr>
            <p:ph sz="half" idx="1"/>
          </p:nvPr>
        </p:nvPicPr>
        <p:blipFill>
          <a:blip r:embed="rId2"/>
          <a:stretch>
            <a:fillRect/>
          </a:stretch>
        </p:blipFill>
        <p:spPr>
          <a:xfrm>
            <a:off x="460294" y="1518758"/>
            <a:ext cx="6367825" cy="2284925"/>
          </a:xfrm>
          <a:prstGeom prst="rect">
            <a:avLst/>
          </a:prstGeom>
        </p:spPr>
      </p:pic>
      <p:pic>
        <p:nvPicPr>
          <p:cNvPr id="7" name="Content Placeholder 6"/>
          <p:cNvPicPr>
            <a:picLocks noGrp="1"/>
          </p:cNvPicPr>
          <p:nvPr>
            <p:ph sz="half" idx="2"/>
          </p:nvPr>
        </p:nvPicPr>
        <p:blipFill>
          <a:blip r:embed="rId3"/>
          <a:stretch>
            <a:fillRect/>
          </a:stretch>
        </p:blipFill>
        <p:spPr>
          <a:xfrm>
            <a:off x="5989919" y="3638246"/>
            <a:ext cx="5363881" cy="3226247"/>
          </a:xfrm>
          <a:prstGeom prst="rect">
            <a:avLst/>
          </a:prstGeom>
        </p:spPr>
      </p:pic>
      <p:sp>
        <p:nvSpPr>
          <p:cNvPr id="9" name="Rectangle 8"/>
          <p:cNvSpPr/>
          <p:nvPr/>
        </p:nvSpPr>
        <p:spPr>
          <a:xfrm>
            <a:off x="6515100" y="1690688"/>
            <a:ext cx="5888935" cy="31039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97125" y="6282567"/>
            <a:ext cx="4490830" cy="23750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67381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TotalTime>
  <Words>390</Words>
  <Application>Microsoft Office PowerPoint</Application>
  <PresentationFormat>Widescreen</PresentationFormat>
  <Paragraphs>50</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.VnFree</vt:lpstr>
      <vt:lpstr>Arial</vt:lpstr>
      <vt:lpstr>Calibri</vt:lpstr>
      <vt:lpstr>Calibri Light</vt:lpstr>
      <vt:lpstr>Courier New</vt:lpstr>
      <vt:lpstr>Times New Roman</vt:lpstr>
      <vt:lpstr>Wingdings</vt:lpstr>
      <vt:lpstr>Office Theme</vt:lpstr>
      <vt:lpstr>KRUSKAL</vt:lpstr>
      <vt:lpstr>LÝ DO CHỌN ĐỀ TÀI</vt:lpstr>
      <vt:lpstr>CHƯƠNG 1. Cơ sở lý thuyết</vt:lpstr>
      <vt:lpstr>Thuật toán KRUSKAL</vt:lpstr>
      <vt:lpstr>VÍ DỤ</vt:lpstr>
      <vt:lpstr>KẾT QUẢ VÍ DỤ</vt:lpstr>
      <vt:lpstr>CHƯƠNG 2. XÂY DỰNG CHƯƠNG TRÌNH</vt:lpstr>
      <vt:lpstr>CHƯƠNG 2. XÂY DỰNG CHƯƠNG TRÌNH</vt:lpstr>
      <vt:lpstr>XUẤT KẾT QUẢ</vt:lpstr>
      <vt:lpstr>THUẬT TOÁN KRUSKAL</vt:lpstr>
      <vt:lpstr>CHƯƠNG TRÌNH CHÍNH</vt:lpstr>
      <vt:lpstr>CHƯƠNG 3. XÂY DỰNG ĐỒ HỌA</vt:lpstr>
      <vt:lpstr>Xây dựng đồ họa</vt:lpstr>
      <vt:lpstr>Xây dựng đồ họa</vt:lpstr>
      <vt:lpstr>Biểu diễn đầu vào</vt:lpstr>
      <vt:lpstr>Biểu diễn đầu ra</vt:lpstr>
      <vt:lpstr>Xây dựng các yếu tố của đồ thị</vt:lpstr>
      <vt:lpstr>Code đồ họa xử lý chương trình</vt:lpstr>
      <vt:lpstr>THANKS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Quang Nguyễn Hữu Vinh</dc:creator>
  <cp:lastModifiedBy>Quang Nguyễn Hữu Vinh</cp:lastModifiedBy>
  <cp:revision>12</cp:revision>
  <dcterms:created xsi:type="dcterms:W3CDTF">2021-01-17T18:48:07Z</dcterms:created>
  <dcterms:modified xsi:type="dcterms:W3CDTF">2021-01-18T02:58:37Z</dcterms:modified>
</cp:coreProperties>
</file>