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Times New Roman" charset="1" panose="02030502070405020303"/>
      <p:regular r:id="rId31"/>
    </p:embeddedFont>
    <p:embeddedFont>
      <p:font typeface="Arial" charset="1" panose="020B0502020202020204"/>
      <p:regular r:id="rId32"/>
    </p:embeddedFont>
    <p:embeddedFont>
      <p:font typeface="Times New Roman Ultra-Bold" charset="1" panose="02030902070405020303"/>
      <p:regular r:id="rId34"/>
    </p:embeddedFont>
    <p:embeddedFont>
      <p:font typeface="Arial Bold" charset="1" panose="020B0802020202020204"/>
      <p:regular r:id="rId36"/>
    </p:embeddedFont>
    <p:embeddedFont>
      <p:font typeface="Times New Roman Italics" charset="1" panose="02030502070405090303"/>
      <p:regular r:id="rId5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notesMasters/notesMaster1.xml" Type="http://schemas.openxmlformats.org/officeDocument/2006/relationships/notesMaster"/><Relationship Id="rId29" Target="theme/theme2.xml" Type="http://schemas.openxmlformats.org/officeDocument/2006/relationships/theme"/><Relationship Id="rId3" Target="viewProps.xml" Type="http://schemas.openxmlformats.org/officeDocument/2006/relationships/viewProps"/><Relationship Id="rId30" Target="notesSlides/notesSlide1.xml" Type="http://schemas.openxmlformats.org/officeDocument/2006/relationships/notesSlide"/><Relationship Id="rId31" Target="fonts/font31.fntdata" Type="http://schemas.openxmlformats.org/officeDocument/2006/relationships/font"/><Relationship Id="rId32" Target="fonts/font32.fntdata" Type="http://schemas.openxmlformats.org/officeDocument/2006/relationships/font"/><Relationship Id="rId33" Target="notesSlides/notesSlide2.xml" Type="http://schemas.openxmlformats.org/officeDocument/2006/relationships/notesSlide"/><Relationship Id="rId34" Target="fonts/font34.fntdata" Type="http://schemas.openxmlformats.org/officeDocument/2006/relationships/font"/><Relationship Id="rId35" Target="notesSlides/notesSlide3.xml" Type="http://schemas.openxmlformats.org/officeDocument/2006/relationships/notesSlide"/><Relationship Id="rId36" Target="fonts/font36.fntdata" Type="http://schemas.openxmlformats.org/officeDocument/2006/relationships/font"/><Relationship Id="rId37" Target="notesSlides/notesSlide4.xml" Type="http://schemas.openxmlformats.org/officeDocument/2006/relationships/notesSlide"/><Relationship Id="rId38" Target="notesSlides/notesSlide5.xml" Type="http://schemas.openxmlformats.org/officeDocument/2006/relationships/notesSlide"/><Relationship Id="rId39" Target="notesSlides/notesSlide6.xml" Type="http://schemas.openxmlformats.org/officeDocument/2006/relationships/notesSlide"/><Relationship Id="rId4" Target="theme/theme1.xml" Type="http://schemas.openxmlformats.org/officeDocument/2006/relationships/theme"/><Relationship Id="rId40" Target="notesSlides/notesSlide7.xml" Type="http://schemas.openxmlformats.org/officeDocument/2006/relationships/notesSlide"/><Relationship Id="rId41" Target="notesSlides/notesSlide8.xml" Type="http://schemas.openxmlformats.org/officeDocument/2006/relationships/notesSlide"/><Relationship Id="rId42" Target="notesSlides/notesSlide9.xml" Type="http://schemas.openxmlformats.org/officeDocument/2006/relationships/notesSlide"/><Relationship Id="rId43" Target="notesSlides/notesSlide10.xml" Type="http://schemas.openxmlformats.org/officeDocument/2006/relationships/notesSlide"/><Relationship Id="rId44" Target="notesSlides/notesSlide11.xml" Type="http://schemas.openxmlformats.org/officeDocument/2006/relationships/notesSlide"/><Relationship Id="rId45" Target="notesSlides/notesSlide12.xml" Type="http://schemas.openxmlformats.org/officeDocument/2006/relationships/notesSlide"/><Relationship Id="rId46" Target="notesSlides/notesSlide13.xml" Type="http://schemas.openxmlformats.org/officeDocument/2006/relationships/notesSlide"/><Relationship Id="rId47" Target="notesSlides/notesSlide14.xml" Type="http://schemas.openxmlformats.org/officeDocument/2006/relationships/notesSlide"/><Relationship Id="rId48" Target="notesSlides/notesSlide15.xml" Type="http://schemas.openxmlformats.org/officeDocument/2006/relationships/notesSlide"/><Relationship Id="rId49" Target="notesSlides/notesSlide16.xml" Type="http://schemas.openxmlformats.org/officeDocument/2006/relationships/notesSlide"/><Relationship Id="rId5" Target="tableStyles.xml" Type="http://schemas.openxmlformats.org/officeDocument/2006/relationships/tableStyles"/><Relationship Id="rId50" Target="notesSlides/notesSlide17.xml" Type="http://schemas.openxmlformats.org/officeDocument/2006/relationships/notesSlide"/><Relationship Id="rId51" Target="notesSlides/notesSlide18.xml" Type="http://schemas.openxmlformats.org/officeDocument/2006/relationships/notesSlide"/><Relationship Id="rId52" Target="notesSlides/notesSlide19.xml" Type="http://schemas.openxmlformats.org/officeDocument/2006/relationships/notesSlide"/><Relationship Id="rId53" Target="notesSlides/notesSlide20.xml" Type="http://schemas.openxmlformats.org/officeDocument/2006/relationships/notesSlide"/><Relationship Id="rId54" Target="fonts/font54.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Generate Cypher Query:</a:t>
            </a:r>
          </a:p>
          <a:p>
            <a:r>
              <a:rPr lang="en-US"/>
              <a:t>"Đầu tiên, khi nhận câu hỏi từ người dùng, LLM sẽ phân tích nội dung và tạo ra truy vấn Cypher phù hợp. Điều này giúp chuyển ngôn ngữ tự nhiên thành một dạng truy vấn mà hệ thống có thể xử lý được."</a:t>
            </a:r>
          </a:p>
          <a:p>
            <a:r>
              <a:rPr lang="en-US"/>
              <a:t/>
            </a:r>
          </a:p>
          <a:p>
            <a:r>
              <a:rPr lang="en-US"/>
              <a:t>2. Validate Query:</a:t>
            </a:r>
          </a:p>
          <a:p>
            <a:r>
              <a:rPr lang="en-US"/>
              <a:t>Sau khi tạo truy vấn, LLM sẽ kiểm tra tính chính xác về cú pháp và logic. Nhờ đó, đảm bảo truy vấn khi thực thi trên Neo4j luôn chính xác và hợp lý."</a:t>
            </a:r>
          </a:p>
          <a:p>
            <a:r>
              <a:rPr lang="en-US"/>
              <a:t/>
            </a:r>
          </a:p>
          <a:p>
            <a:r>
              <a:rPr lang="en-US"/>
              <a:t>3. Execute Query:</a:t>
            </a:r>
          </a:p>
          <a:p>
            <a:r>
              <a:rPr lang="en-US"/>
              <a:t>"Tiếp theo, sau khi đã được kiểm tra, truy vấn được thực thi trên cơ sở dữ liệu Neo4j. Hệ thống sẽ duyệt qua Knowledge Graph để trích xuất các dữ liệu liên quan theo yêu cầu của truy vấn."</a:t>
            </a:r>
          </a:p>
          <a:p>
            <a:r>
              <a:rPr lang="en-US"/>
              <a:t/>
            </a:r>
          </a:p>
          <a:p>
            <a:r>
              <a:rPr lang="en-US"/>
              <a:t>4. Generate Answer:</a:t>
            </a:r>
          </a:p>
          <a:p>
            <a:r>
              <a:rPr lang="en-US"/>
              <a:t>"Cuối cùng, LLM sử dụng dữ liệu thu thập được để tạo ra câu trả lời tự nhiên và đầy đủ ngữ cảnh, giúp người dùng hiểu rõ thông tin mà hệ thống cung cấp."</a:t>
            </a:r>
          </a:p>
          <a:p>
            <a:r>
              <a:rPr lang="en-US"/>
              <a:t/>
            </a:r>
          </a:p>
          <a:p>
            <a:r>
              <a:rPr lang="en-US"/>
              <a:t>Các ưu điểm:</a:t>
            </a:r>
          </a:p>
          <a:p>
            <a:r>
              <a:rPr lang="en-US"/>
              <a:t>Đơn giản hóa kiến trúc: Giảm số bước xử lý trung gian so với quy trình nhiều bước trong phương pháp truyền thống, những vấn giữ được độ chính xác.</a:t>
            </a:r>
          </a:p>
          <a:p>
            <a:r>
              <a:rPr lang="en-US"/>
              <a:t/>
            </a:r>
          </a:p>
          <a:p>
            <a:r>
              <a:rPr lang="en-US"/>
              <a:t>Tự động hóa cao: Tận dụng khả năng hiểu ngôn ngữ tự nhiên và tạo truy vấn một cách tự động của LLM.</a:t>
            </a:r>
          </a:p>
          <a:p>
            <a:r>
              <a:rPr lang="en-US"/>
              <a:t/>
            </a:r>
          </a:p>
          <a:p>
            <a:r>
              <a:rPr lang="en-US"/>
              <a:t>Tối ưu hiệu suất và chính xác: Thêm bước xác thực truy vấn giúp đảm bảo kết quả chính xác trước khi thực thi</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Mặc dù SQL Database là một lựa chọn phổ biến cho dữ liệu có cấu trúc. Tuy nhiên, trong các bài toán phức tạp yêu cầu truy xuất dữ liệu theo nhiều mối quan hệ liên kết, Graph Database lại có những lợi thế vượt trội hơn hẳn.</a:t>
            </a:r>
          </a:p>
          <a:p>
            <a:r>
              <a:rPr lang="en-US"/>
              <a:t/>
            </a:r>
          </a:p>
          <a:p>
            <a:r>
              <a:rPr lang="en-US"/>
              <a:t>1. Kiến trúc dữ liệu phù hợp hơn:</a:t>
            </a:r>
          </a:p>
          <a:p>
            <a:r>
              <a:rPr lang="en-US"/>
              <a:t>SQL Database sử dụng bảng và hàng để lưu trữ dữ liệu, trong khi Graph Database tổ chức dữ liệu theo mô hình nút và mối quan hệ. Điều này giúp GraphDB trở nên tối ưu hơn cho các bài toán yêu cầu truy vấn nhiều bước (multi-hop queries).</a:t>
            </a:r>
          </a:p>
          <a:p>
            <a:r>
              <a:rPr lang="en-US"/>
              <a:t/>
            </a:r>
          </a:p>
          <a:p>
            <a:r>
              <a:rPr lang="en-US"/>
              <a:t>2. Truy vấn nhanh và linh hoạt hơn:</a:t>
            </a:r>
          </a:p>
          <a:p>
            <a:r>
              <a:rPr lang="en-US"/>
              <a:t>Trong SQL, khi cần lấy dữ liệu từ nhiều bảng, chúng ta phải sử dụng các phép JOIN phức tạp, điều này có thể làm giảm hiệu suất. GraphDB sử dụng các truy vấn đồ thị như Cypher, hay GraphQL để tìm kiếm nhanh chóng theo mối quan hệ trực tiếp, giúp tối ưu hóa thời gian xử lý.</a:t>
            </a:r>
          </a:p>
          <a:p>
            <a:r>
              <a:rPr lang="en-US"/>
              <a:t/>
            </a:r>
          </a:p>
          <a:p>
            <a:r>
              <a:rPr lang="en-US"/>
              <a:t>3. Hiểu ngữ cảnh và truy xuất thông tin sâu hơn:</a:t>
            </a:r>
          </a:p>
          <a:p>
            <a:r>
              <a:rPr lang="en-US"/>
              <a:t>GraphDB không chỉ lưu trữ dữ liệu mà còn nắm bắt các mối quan hệ giữa các thực thể một cách tự nhiên. Điều này cho phép hệ thống truy xuất dữ liệu có ngữ cảnh sâu hơn, giúp cải thiện khả năng phân tích và suy luận dữ liệu.</a:t>
            </a:r>
          </a:p>
          <a:p>
            <a:r>
              <a:rPr lang="en-US"/>
              <a:t/>
            </a:r>
          </a:p>
          <a:p>
            <a:r>
              <a:rPr lang="en-US"/>
              <a:t>4. Hỗ trợ truy vấn phức tạp và reasoning</a:t>
            </a:r>
          </a:p>
          <a:p>
            <a:r>
              <a:rPr lang="en-US"/>
              <a:t>So với SQLDB, GraphDB có thể xử lý tốt hơn các truy vấn phức tạp với nhiều lớp quan hệ, đặc biệt là trong các hệ thống gợi ý, truy xuất tri thức (RAG), và các ứng dụng AI/NLP.</a:t>
            </a:r>
          </a:p>
          <a:p>
            <a:r>
              <a:rPr lang="en-US"/>
              <a:t/>
            </a:r>
          </a:p>
          <a:p>
            <a:r>
              <a:rPr lang="en-US"/>
              <a:t>5. Khả năng tích hợp với tìm kiếm lai (Hybrid Search)</a:t>
            </a:r>
          </a:p>
          <a:p>
            <a:r>
              <a:rPr lang="en-US"/>
              <a:t>GraphDB có thể tích hợp với các vector embedding để thực hiện tìm kiếm tương đồng, giúp cải thiện khả năng tìm kiếm thông tin trong hệ thống có dữ liệu phi cấu trúc hoặc bán cấu trúc.</a:t>
            </a:r>
          </a:p>
          <a:p>
            <a:r>
              <a:rPr lang="en-US"/>
              <a:t/>
            </a:r>
          </a:p>
          <a:p>
            <a:r>
              <a:rPr lang="en-US"/>
              <a:t>6. Hiệu suất truy xuất dữ liệu theo thời gian thực (Real-time RAG Performance)</a:t>
            </a:r>
          </a:p>
          <a:p>
            <a:r>
              <a:rPr lang="en-US"/>
              <a:t>GraphDB nhanh hơn khi làm việc với các hệ thống truy xuất tri thức (Knowledge Graph) so với SQLDB, vốn chỉ tối ưu cho việc tìm kiếm dữ liệu có cấu trúc dạng bảng.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Ví dụ truy vấn SQL (Tìm tất cả các bài báo có sự đồng tác giả của các nhà nghiên cứu từ các tổ chức khác nhau trong lĩnh vực AI)</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Hiệu suất cao cho truy vấn quan hệ phức tạp</a:t>
            </a:r>
          </a:p>
          <a:p>
            <a:r>
              <a:rPr lang="en-US"/>
              <a:t>Thời gian truy vấn không tăng theo cấp số nhân khi thêm các mối quan hệ</a:t>
            </a:r>
          </a:p>
          <a:p>
            <a:r>
              <a:rPr lang="en-US"/>
              <a:t/>
            </a:r>
          </a:p>
          <a:p>
            <a:r>
              <a:rPr lang="en-US"/>
              <a:t>Truy vấn trực quan và tự nhiên</a:t>
            </a:r>
          </a:p>
          <a:p>
            <a:r>
              <a:rPr lang="en-US"/>
              <a:t>Ngôn ngữ truy vấn phản ánh cách con người suy nghĩ về kết nối dữ liệu</a:t>
            </a:r>
          </a:p>
          <a:p>
            <a:r>
              <a:rPr lang="en-US"/>
              <a:t/>
            </a:r>
          </a:p>
          <a:p>
            <a:r>
              <a:rPr lang="en-US"/>
              <a:t>Khả năng phát hiện mẫu phức tạp</a:t>
            </a:r>
          </a:p>
          <a:p>
            <a:r>
              <a:rPr lang="en-US"/>
              <a:t>Dễ dàng tìm kiếm các mẫu kết nối phức tạp</a:t>
            </a:r>
          </a:p>
          <a:p>
            <a:r>
              <a:rPr lang="en-US"/>
              <a:t/>
            </a:r>
          </a:p>
          <a:p>
            <a:r>
              <a:rPr lang="en-US"/>
              <a:t>Các ứng dụng thực tế</a:t>
            </a:r>
          </a:p>
          <a:p>
            <a:r>
              <a:rPr lang="en-US"/>
              <a:t>Phân tích mạng xã hội, phát hiện gian lận, hệ thống gợi ý, phân tích chuỗi cung ứng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p>
          <a:p>
            <a:r>
              <a:rPr lang="en-US"/>
              <a:t> Một ReAct Agent là một AI Agent sử dụng framework "Reasoning và Acting" (ReAct) để kết hợp suy luận chuỗi tư duy (Chain of Thought - CoT) với việc sử dụng công cụ bên ngoài.</a:t>
            </a:r>
          </a:p>
          <a:p>
            <a:r>
              <a:rPr lang="en-US"/>
              <a:t/>
            </a:r>
          </a:p>
          <a:p>
            <a:r>
              <a:rPr lang="en-US"/>
              <a:t/>
            </a:r>
          </a:p>
          <a:p>
            <a:r>
              <a:rPr lang="en-US"/>
              <a:t>Phần trên - Quy trình thiết lập và triển khai ReAct agent:</a:t>
            </a:r>
          </a:p>
          <a:p>
            <a:r>
              <a:rPr lang="en-US"/>
              <a:t/>
            </a:r>
          </a:p>
          <a:p>
            <a:r>
              <a:rPr lang="en-US"/>
              <a:t>Bước 1: Khởi tạo Tools - Định nghĩa các công cụ mà agent có thể sử dụng</a:t>
            </a:r>
          </a:p>
          <a:p>
            <a:r>
              <a:rPr lang="en-US"/>
              <a:t>Bước 2: Tạo Agent - Tải prompt từ hub để định nghĩa cách agent sẽ suy luận</a:t>
            </a:r>
          </a:p>
          <a:p>
            <a:r>
              <a:rPr lang="en-US"/>
              <a:t>Bước 3: Thiết lập Executor - Tạo AgentExecutor để quản lý luồng thực thi</a:t>
            </a:r>
          </a:p>
          <a:p>
            <a:r>
              <a:rPr lang="en-US"/>
              <a:t>Bước 4: Gọi Agent - Thực thi agent với đầu vào từ người dùng</a:t>
            </a:r>
          </a:p>
          <a:p>
            <a:r>
              <a:rPr lang="en-US"/>
              <a:t/>
            </a:r>
          </a:p>
          <a:p>
            <a:r>
              <a:rPr lang="en-US"/>
              <a:t/>
            </a:r>
          </a:p>
          <a:p>
            <a:r>
              <a:rPr lang="en-US"/>
              <a:t>Phần dưới bên trái - Chu trình ReAct (Reasoning + Acting):</a:t>
            </a:r>
          </a:p>
          <a:p>
            <a:r>
              <a:rPr lang="en-US"/>
              <a:t/>
            </a:r>
          </a:p>
          <a:p>
            <a:r>
              <a:rPr lang="en-US"/>
              <a:t>Thought (Suy luận): Agent suy nghĩ về vấn đề</a:t>
            </a:r>
          </a:p>
          <a:p>
            <a:r>
              <a:rPr lang="en-US"/>
              <a:t>Action (Hành động): Agent chọn công cụ và tham số</a:t>
            </a:r>
          </a:p>
          <a:p>
            <a:r>
              <a:rPr lang="en-US"/>
              <a:t>Observation (Quan sát): Agent nhận kết quả từ công cụ</a:t>
            </a:r>
          </a:p>
          <a:p>
            <a:r>
              <a:rPr lang="en-US"/>
              <a:t>Với mũi tên chu trình thể hiện quá trình lặp đi lặp lại</a:t>
            </a:r>
          </a:p>
          <a:p>
            <a:r>
              <a:rPr lang="en-US"/>
              <a:t/>
            </a:r>
          </a:p>
          <a:p>
            <a:r>
              <a:rPr lang="en-US"/>
              <a:t/>
            </a:r>
          </a:p>
          <a:p>
            <a:r>
              <a:rPr lang="en-US"/>
              <a:t>Phần dưới bên phải - Giải thích cốt lõi:</a:t>
            </a:r>
          </a:p>
          <a:p>
            <a:r>
              <a:rPr lang="en-US"/>
              <a:t/>
            </a:r>
          </a:p>
          <a:p>
            <a:r>
              <a:rPr lang="en-US"/>
              <a:t>Giải thích rằng ReAct là sự kết hợp của Reasoning và Acting</a:t>
            </a:r>
          </a:p>
          <a:p>
            <a:r>
              <a:rPr lang="en-US"/>
              <a:t>Nhấn mạnh đây là mô hình suy luận trước khi quyết định hành động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Trình bày về kiến trúc của hệ:</a:t>
            </a:r>
          </a:p>
          <a:p>
            <a:r>
              <a:rPr lang="en-US"/>
              <a:t>1. Luồng hoạt động tổng quan</a:t>
            </a:r>
          </a:p>
          <a:p>
            <a:r>
              <a:rPr lang="en-US"/>
              <a:t>•	Người dùng có thể đặt câu hỏi thông qua giao diện Streamlit hoặc qua FastAPI.</a:t>
            </a:r>
          </a:p>
          <a:p>
            <a:r>
              <a:rPr lang="en-US"/>
              <a:t>•	Hệ thống sẽ tiếp nhận câu hỏi và chuyển nó đến một agent thông minh sử dụng mô hình ReAct (Reasoning + Acting).</a:t>
            </a:r>
          </a:p>
          <a:p>
            <a:r>
              <a:rPr lang="en-US"/>
              <a:t>2. Cơ chế xử lý của ReAct agent</a:t>
            </a:r>
          </a:p>
          <a:p>
            <a:r>
              <a:rPr lang="en-US"/>
              <a:t>•	Agent này có hai lựa chọn:</a:t>
            </a:r>
          </a:p>
          <a:p>
            <a:r>
              <a:rPr lang="en-US"/>
              <a:t>1.	Nếu câu hỏi là những thông tin không liên quan đến dataset nó sẽ gửi đến mô hình ngôn ngữ lớn (LLM) của OpenAI để tạo phản hồi.</a:t>
            </a:r>
          </a:p>
          <a:p>
            <a:r>
              <a:rPr lang="en-US"/>
              <a:t>2.	Nếu câu hỏi liên quan đến dữ liệu, nó sẽ kích hoạt mô-đun RAG (Retrieval-Augmented Generation) để tìm kiếm thông tin.</a:t>
            </a:r>
          </a:p>
          <a:p>
            <a:r>
              <a:rPr lang="en-US"/>
              <a:t>3. Hoạt động của RAG và LangChain</a:t>
            </a:r>
          </a:p>
          <a:p>
            <a:r>
              <a:rPr lang="en-US"/>
              <a:t>•	RAG sử dụng LangChain để truy vấn dữ liệu từ Neo4j Graph Database.</a:t>
            </a:r>
          </a:p>
          <a:p>
            <a:r>
              <a:rPr lang="en-US"/>
              <a:t>•	Dữ liệu trong Neo4j được xử lý và sắp xếp thành một tập dữ liệu có tổ chức.</a:t>
            </a:r>
          </a:p>
          <a:p>
            <a:r>
              <a:rPr lang="en-US"/>
              <a:t>4. Công cụ hỗ trợ</a:t>
            </a:r>
          </a:p>
          <a:p>
            <a:r>
              <a:rPr lang="en-US"/>
              <a:t>•	LangSmith giúp theo dõi và giám sát quá trình xử lý truy vấn của LangChain.</a:t>
            </a:r>
          </a:p>
          <a:p>
            <a:r>
              <a:rPr lang="en-US"/>
              <a:t>5. Kết quả trả về</a:t>
            </a:r>
          </a:p>
          <a:p>
            <a:r>
              <a:rPr lang="en-US"/>
              <a:t>•	Sau khi truy vấn hoàn tất, hệ thống sẽ tổng hợp phản hồi và gửi kết quả về cho người dùng qua Streamlit hoặc FastAPI.</a:t>
            </a:r>
          </a:p>
          <a:p>
            <a:r>
              <a:rPr lang="en-US"/>
              <a:t>Tóm lại, hệ thống này kết hợp sức mạnh của LLM và graphRAG, tận dụng Neo4j để cung cấp thông tin chính xác hơn, giúp chatbot có khả năng suy luận và truy xuất dữ liệu hiệu quả hơn.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Implementation (Triển khai):</a:t>
            </a:r>
          </a:p>
          <a:p>
            <a:r>
              <a:rPr lang="en-US"/>
              <a:t/>
            </a:r>
          </a:p>
          <a:p>
            <a:r>
              <a:rPr lang="en-US"/>
              <a:t>Phát triển hệ thống:</a:t>
            </a:r>
          </a:p>
          <a:p>
            <a:r>
              <a:rPr lang="en-US"/>
              <a:t>"Em đã phát triển dự án bằng ngôn ngữ Python, sử dụng Streamlit cho giao diện người dùng và FastAPI để cung cấp API cho các ứng dụng bên ngoài. Việc này cho phép hệ thống linh hoạt và dễ tích hợp vào các nền tảng khác nhau."</a:t>
            </a:r>
          </a:p>
          <a:p>
            <a:r>
              <a:rPr lang="en-US"/>
              <a:t/>
            </a:r>
          </a:p>
          <a:p>
            <a:r>
              <a:rPr lang="en-US"/>
              <a:t>Tích hợp Neo4j và LangChain:</a:t>
            </a:r>
          </a:p>
          <a:p>
            <a:r>
              <a:rPr lang="en-US"/>
              <a:t>"Dữ liệu được lưu trữ và quản lý trong Neo4j, nơi em ánh xạ tập dữ liệu CSV thành các nút và mối quan hệ theo schema đã trình bày. Em sử dụng LangChain để giao tiếp giữa mô hình ngôn ngữ (LLM) và Neo4j, giúp tạo truy vấn Cypher tự động và xử lý kết quả một cách hiệu quả."</a:t>
            </a:r>
          </a:p>
          <a:p>
            <a:r>
              <a:rPr lang="en-US"/>
              <a:t/>
            </a:r>
          </a:p>
          <a:p>
            <a:r>
              <a:rPr lang="en-US"/>
              <a:t>Agent ReAct và LLM:</a:t>
            </a:r>
          </a:p>
          <a:p>
            <a:r>
              <a:rPr lang="en-US"/>
              <a:t>"Hệ thống có một agent thông minh dựa trên mô hình ReAct, cho phép lựa chọn giữa việc gửi truy vấn trực tiếp đến LLM của OpenAI hoặc kích hoạt module RAG khi cần truy xuất thông tin có cấu trúc. Điều này đảm bảo rằng hệ thống luôn đưa ra câu trả lời chính xác và có ngữ cảnh."</a:t>
            </a:r>
          </a:p>
          <a:p>
            <a:r>
              <a:rPr lang="en-US"/>
              <a:t/>
            </a:r>
          </a:p>
          <a:p>
            <a:r>
              <a:rPr lang="en-US"/>
              <a:t>Công cụ hỗ trợ theo dõi:</a:t>
            </a:r>
          </a:p>
          <a:p>
            <a:r>
              <a:rPr lang="en-US"/>
              <a:t>"Em cũng tích hợp LangSmith để theo dõi quá trình xử lý và đảm bảo các truy vấn được thực hiện đúng và hiệu quả, giúp quá trình kiểm tra và tối ưu hệ thống dễ dàng hơn."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"Bây giờ, em sẽ giới thiệu về tập dữ liệu và cách nó được cấu trúc trong đồ thị tri thức của dự án GraphRAG."</a:t>
            </a:r>
          </a:p>
          <a:p>
            <a:r>
              <a:rPr lang="en-US"/>
              <a:t>Tập dữ liệu:</a:t>
            </a:r>
          </a:p>
          <a:p>
            <a:r>
              <a:rPr lang="en-US"/>
              <a:t>"Dự án của em sử dụng một tập dữ liệu CSV với hơn 50,000 dòng, chứa thông tin chi tiết về bệnh nhân. Ví dụ như:</a:t>
            </a:r>
          </a:p>
          <a:p>
            <a:r>
              <a:rPr lang="en-US"/>
              <a:t>•	Tên bệnh nhân</a:t>
            </a:r>
          </a:p>
          <a:p>
            <a:r>
              <a:rPr lang="en-US"/>
              <a:t>•	Tuổi</a:t>
            </a:r>
          </a:p>
          <a:p>
            <a:r>
              <a:rPr lang="en-US"/>
              <a:t>•	Bác sĩ điều trị</a:t>
            </a:r>
          </a:p>
          <a:p>
            <a:r>
              <a:rPr lang="en-US"/>
              <a:t>•	Bệnh viện</a:t>
            </a:r>
          </a:p>
          <a:p>
            <a:r>
              <a:rPr lang="en-US"/>
              <a:t>Cấu trúc đồ thị tri thức (Schema):</a:t>
            </a:r>
          </a:p>
          <a:p>
            <a:r>
              <a:rPr lang="en-US"/>
              <a:t>"Để tận dụng sức mạnh của đồ thị tri thức, em đã ánh xạ dữ liệu này vào Neo4j (là một graphdb), với các nút và mối quan hệ cụ thể.</a:t>
            </a:r>
          </a:p>
          <a:p>
            <a:r>
              <a:rPr lang="en-US"/>
              <a:t>Các nút chính trong đồ thị bao gồm:</a:t>
            </a:r>
          </a:p>
          <a:p>
            <a:r>
              <a:rPr lang="en-US"/>
              <a:t>•	Patient (Bệnh nhân): với các thuộc tính như tên, tuổi, giới tính, nhóm máu, loại nhập viện, ngày nhập viện và ngày xuất viện.</a:t>
            </a:r>
          </a:p>
          <a:p>
            <a:r>
              <a:rPr lang="en-US"/>
              <a:t>•	Doctor (Bác sĩ): với thuộc tính tên bác sĩ.</a:t>
            </a:r>
          </a:p>
          <a:p>
            <a:r>
              <a:rPr lang="en-US"/>
              <a:t>"Các mối quan hệ giữa các nút được thiết lập để phản ánh các kết nối trong dữ liệu thực tế. Một số ví dụ:</a:t>
            </a:r>
          </a:p>
          <a:p>
            <a:r>
              <a:rPr lang="en-US"/>
              <a:t>•	Một bệnh nhân HAS_DISEASE (mắc bệnh) với một bệnh cụ thể.</a:t>
            </a:r>
          </a:p>
          <a:p>
            <a:r>
              <a:rPr lang="en-US"/>
              <a:t>•	Một bác sĩ WORKS_AT (làm việc tại) một bệnh viện.</a:t>
            </a:r>
          </a:p>
          <a:p>
            <a:r>
              <a:rPr lang="en-US"/>
              <a:t>Tại sao cấu trúc này quan trọng?:</a:t>
            </a:r>
          </a:p>
          <a:p>
            <a:r>
              <a:rPr lang="en-US"/>
              <a:t>"Cấu trúc đồ thị này rất quan trọng vì nó cho phép GraphRAG trả lời các câu hỏi phức tạp bằng cách duyệt qua các mối quan hệ. Ví dụ, nếu bạn hỏi: 'Bệnh nhân nào được điều trị bởi bác sĩ X tại bệnh viện Y?', hệ thống có thể nhanh chóng tìm đường dẫn từ nút bệnh nhân đến nút bác sĩ và bệnh viện thông qua các mối quan hệ tương ứng."</a:t>
            </a:r>
          </a:p>
          <a:p>
            <a:r>
              <a:rPr lang="en-US"/>
              <a:t>"Tóm lại, tập dữ liệu và schema là nền tảng của dự án GraphRAG. Chúng biến dữ liệu thô thành một đồ thị tri thức có thể truy vấn được, giúp hệ thống cung cấp câu trả lời chính xác và có ngữ cảnh. Đây là bước quan trọng để khai thác tối đa giá trị từ dữ liệu."</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"Bây giờ, em sẽ giới thiệu về tập dữ liệu và cách nó được cấu trúc trong đồ thị tri thức của dự án GraphRAG."</a:t>
            </a:r>
          </a:p>
          <a:p>
            <a:r>
              <a:rPr lang="en-US"/>
              <a:t>Tập dữ liệu:</a:t>
            </a:r>
          </a:p>
          <a:p>
            <a:r>
              <a:rPr lang="en-US"/>
              <a:t>"Dự án của em sử dụng một tập dữ liệu CSV với hơn 50,000 dòng, chứa thông tin chi tiết về bệnh nhân. Ví dụ như:</a:t>
            </a:r>
          </a:p>
          <a:p>
            <a:r>
              <a:rPr lang="en-US"/>
              <a:t>•	Tên bệnh nhân</a:t>
            </a:r>
          </a:p>
          <a:p>
            <a:r>
              <a:rPr lang="en-US"/>
              <a:t>•	Tuổi</a:t>
            </a:r>
          </a:p>
          <a:p>
            <a:r>
              <a:rPr lang="en-US"/>
              <a:t>•	Bác sĩ điều trị</a:t>
            </a:r>
          </a:p>
          <a:p>
            <a:r>
              <a:rPr lang="en-US"/>
              <a:t>•	Bệnh viện</a:t>
            </a:r>
          </a:p>
          <a:p>
            <a:r>
              <a:rPr lang="en-US"/>
              <a:t>Cấu trúc đồ thị tri thức (Schema):</a:t>
            </a:r>
          </a:p>
          <a:p>
            <a:r>
              <a:rPr lang="en-US"/>
              <a:t>"Để tận dụng sức mạnh của đồ thị tri thức, em đã ánh xạ dữ liệu này vào Neo4j (là một graphdb), với các nút và mối quan hệ cụ thể.</a:t>
            </a:r>
          </a:p>
          <a:p>
            <a:r>
              <a:rPr lang="en-US"/>
              <a:t>Các nút chính trong đồ thị bao gồm:</a:t>
            </a:r>
          </a:p>
          <a:p>
            <a:r>
              <a:rPr lang="en-US"/>
              <a:t>•	Patient (Bệnh nhân): với các thuộc tính như tên, tuổi, giới tính, nhóm máu, loại nhập viện, ngày nhập viện và ngày xuất viện.</a:t>
            </a:r>
          </a:p>
          <a:p>
            <a:r>
              <a:rPr lang="en-US"/>
              <a:t>•	Doctor (Bác sĩ): với thuộc tính tên bác sĩ.</a:t>
            </a:r>
          </a:p>
          <a:p>
            <a:r>
              <a:rPr lang="en-US"/>
              <a:t>"Các mối quan hệ giữa các nút được thiết lập để phản ánh các kết nối trong dữ liệu thực tế. Một số ví dụ:</a:t>
            </a:r>
          </a:p>
          <a:p>
            <a:r>
              <a:rPr lang="en-US"/>
              <a:t>•	Một bệnh nhân HAS_DISEASE (mắc bệnh) với một bệnh cụ thể.</a:t>
            </a:r>
          </a:p>
          <a:p>
            <a:r>
              <a:rPr lang="en-US"/>
              <a:t>•	Một bác sĩ WORKS_AT (làm việc tại) một bệnh viện.</a:t>
            </a:r>
          </a:p>
          <a:p>
            <a:r>
              <a:rPr lang="en-US"/>
              <a:t>Tại sao cấu trúc này quan trọng?:</a:t>
            </a:r>
          </a:p>
          <a:p>
            <a:r>
              <a:rPr lang="en-US"/>
              <a:t>"Cấu trúc đồ thị này rất quan trọng vì nó cho phép GraphRAG trả lời các câu hỏi phức tạp bằng cách duyệt qua các mối quan hệ. Ví dụ, nếu bạn hỏi: 'Bệnh nhân nào được điều trị bởi bác sĩ X tại bệnh viện Y?', hệ thống có thể nhanh chóng tìm đường dẫn từ nút bệnh nhân đến nút bác sĩ và bệnh viện thông qua các mối quan hệ tương ứng."</a:t>
            </a:r>
          </a:p>
          <a:p>
            <a:r>
              <a:rPr lang="en-US"/>
              <a:t>"Tóm lại, tập dữ liệu và schema là nền tảng của dự án GraphRAG. Chúng biến dữ liệu thô thành một đồ thị tri thức có thể truy vấn được, giúp hệ thống cung cấp câu trả lời chính xác và có ngữ cảnh. Đây là bước quan trọng để khai thác tối đa giá trị từ dữ liệu."</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Trước khi đi sâu vào chi tiết, em xin trình bày ngắn gọn cấu trúc của buổi thuyết trình hôm nay để mọi người dễ theo dõi.</a:t>
            </a:r>
          </a:p>
          <a:p>
            <a:r>
              <a:rPr lang="en-US"/>
              <a:t/>
            </a:r>
          </a:p>
          <a:p>
            <a:r>
              <a:rPr lang="en-US"/>
              <a:t>AI Agent là một hệ thống hoặc chương trình máy tính sử dụng trí tuệ nhân tạo để thực hiện nhiệm vụ một cách tự động.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p>
          <a:p>
            <a:r>
              <a:rPr lang="en-US"/>
              <a:t>Project Summary: Em đã kết hợp giữa Knowledge Graph và LLM thông qua GraphRAG, nhằm giải quyết các truy vấn phức tạp trong dữ liệu bệnh nhân.</a:t>
            </a:r>
          </a:p>
          <a:p>
            <a:r>
              <a:rPr lang="en-US"/>
              <a:t/>
            </a:r>
          </a:p>
          <a:p>
            <a:r>
              <a:rPr lang="en-US"/>
              <a:t>Outstanding Advantages: Phương pháp này giúp truy xuất thông tin nhanh và chính xác, đồng thời tận dụng được mối quan hệ dữ liệu một cách toàn diện.</a:t>
            </a:r>
          </a:p>
          <a:p>
            <a:r>
              <a:rPr lang="en-US"/>
              <a:t/>
            </a:r>
          </a:p>
          <a:p>
            <a:r>
              <a:rPr lang="en-US"/>
              <a:t>Future Prospects: Trong tương lai, chúng tôi có kế hoạch mở rộng nguồn dữ liệu và áp dụng mô hình này sang nhiều ngành khác, không chỉ giới hạn trong y tế.</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Dự án này tập trung vào việc hỗ trợ bác sĩ truy xuất thông tin nhanh chóng và chính xác từ dữ liệu khám bệnh của bệnh nhân. Em đã kết hợp công nghệ Knowledge Graph và mô hình ngôn ngữ lớn (LLM)  để xây dựng một hệ thống thông minh, giúp định hướng và khai thác dữ liệu khám bệnh một cách hiệu quả.</a:t>
            </a:r>
          </a:p>
          <a:p>
            <a:r>
              <a:rPr lang="en-US"/>
              <a:t/>
            </a:r>
          </a:p>
          <a:p>
            <a:r>
              <a:rPr lang="en-US"/>
              <a:t>Ưu điểm</a:t>
            </a:r>
          </a:p>
          <a:p>
            <a:r>
              <a:rPr lang="en-US"/>
              <a:t>Độ chính xác cao hơn</a:t>
            </a:r>
          </a:p>
          <a:p>
            <a:r>
              <a:rPr lang="en-US"/>
              <a:t>Hiểu bối cảnh phức tạp</a:t>
            </a:r>
          </a:p>
          <a:p>
            <a:r>
              <a:rPr lang="en-US"/>
              <a:t>Khả năng diễn giải được nâng cao</a:t>
            </a:r>
          </a:p>
          <a:p>
            <a:r>
              <a:rPr lang="en-US"/>
              <a:t>Cải thiện việc ra quyết định</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Knowledge Graph là cấu trúc dữ liệu biểu diễn thông tin dưới dạng các thực thể (entities) và mối quan hệ (relationships) giữa chúng</a:t>
            </a:r>
          </a:p>
          <a:p>
            <a:r>
              <a:rPr lang="en-US"/>
              <a:t/>
            </a:r>
          </a:p>
          <a:p>
            <a:r>
              <a:rPr lang="en-US"/>
              <a:t>Mục đích:</a:t>
            </a:r>
          </a:p>
          <a:p>
            <a:r>
              <a:rPr lang="en-US"/>
              <a:t>Knowledge graph cho phép xử lý các truy vấn đòi hỏi sự kết hợp và phân tích nhiều mối liên hệ giữa các thực thể, từ đó giúp suy ra thông tin gián tiếp.</a:t>
            </a:r>
          </a:p>
          <a:p>
            <a:r>
              <a:rPr lang="en-US"/>
              <a:t/>
            </a:r>
          </a:p>
          <a:p>
            <a:r>
              <a:rPr lang="en-US"/>
              <a:t>Cung cấp cơ sở dữ liệu liên kết cho các ứng dụng như tìm kiếm ngữ nghĩa, hệ thống hỏi đáp (Q&amp;A) và các giải pháp trí tuệ nhân tạo, giúp cải thiện độ chính xác và hiệu quả.</a:t>
            </a:r>
          </a:p>
          <a:p>
            <a:r>
              <a:rPr lang="en-US"/>
              <a:t/>
            </a:r>
          </a:p>
          <a:p>
            <a:r>
              <a:rPr lang="en-US"/>
              <a:t>Nhờ vào cấu trúc đồ thị thể hiện rõ các mối liên hệ, knowledge graph giúp máy tính hiểu rõ hơn bối cảnh của dữ liệu, hỗ trợ việc lập luận và ra quyết định dựa trên thông tin có cấu trúc.</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Organizing Principles trong knowledge graph là các quy tắc và cấu trúc giúp sắp xếp, phân loại và liên kết dữ liệu một cách nhất quán. Chúng bao gồm:</a:t>
            </a:r>
          </a:p>
          <a:p>
            <a:r>
              <a:rPr lang="en-US"/>
              <a:t/>
            </a:r>
          </a:p>
          <a:p>
            <a:r>
              <a:rPr lang="en-US"/>
              <a:t>Định nghĩa ontology: Xác định các loại thực thể, mối quan hệ và thuộc tính.</a:t>
            </a:r>
          </a:p>
          <a:p>
            <a:r>
              <a:rPr lang="en-US"/>
              <a:t/>
            </a:r>
          </a:p>
          <a:p>
            <a:r>
              <a:rPr lang="en-US"/>
              <a:t>Cấu trúc liên kết: Xác định cách các node kết nối với nhau qua các relationship.</a:t>
            </a:r>
          </a:p>
          <a:p>
            <a:r>
              <a:rPr lang="en-US"/>
              <a:t/>
            </a:r>
          </a:p>
          <a:p>
            <a:r>
              <a:rPr lang="en-US"/>
              <a:t>Những nguyên tắc này đảm bảo dữ liệu được tổ chức rõ ràng, dễ dàng truy vấn và mở rộng.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Khả năng mở rộng khi dữ liệu lớn</a:t>
            </a:r>
          </a:p>
          <a:p>
            <a:r>
              <a:rPr lang="en-US"/>
              <a:t>Hiệu suất truy vấn trên đồ thị có kích thước lớn</a:t>
            </a:r>
          </a:p>
          <a:p>
            <a:r>
              <a:rPr lang="en-US"/>
              <a:t>Chi phí lưu trữ và xử lý</a:t>
            </a:r>
          </a:p>
          <a:p>
            <a:r>
              <a:rPr lang="en-US"/>
              <a:t>Duy trì biểu đồ kiến ​​thức được cập nhật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RAG (Retrieval-Augmented Generation) là một kỹ thuật kết hợp giữa truy xuất thông tin (retrieval) và tạo sinh nội dung (generation). Nó hoạt động bằng cách truy xuất dữ liệu liên quan từ một nguồn bên ngoài rồi dùng dữ liệu đó làm cơ sở để tạo ra câu trả lời chính xác và đầy đủ hơn.</a:t>
            </a:r>
          </a:p>
          <a:p>
            <a:r>
              <a:rPr lang="en-US"/>
              <a:t/>
            </a:r>
          </a:p>
          <a:p>
            <a:r>
              <a:rPr lang="en-US"/>
              <a:t>Giai đoạn Chỉ mục (Indexing Stage)</a:t>
            </a:r>
          </a:p>
          <a:p>
            <a:r>
              <a:rPr lang="en-US"/>
              <a:t>Tiền xử lý tài liệu:</a:t>
            </a:r>
          </a:p>
          <a:p>
            <a:r>
              <a:rPr lang="en-US"/>
              <a:t/>
            </a:r>
          </a:p>
          <a:p>
            <a:r>
              <a:rPr lang="en-US"/>
              <a:t>Chunking: Tài liệu dài được chia thành các đoạn nhỏ (chunk) để dễ xử lý và đảm bảo rằng mỗi đoạn chứa đủ ngữ cảnh cần thiết.</a:t>
            </a:r>
          </a:p>
          <a:p>
            <a:r>
              <a:rPr lang="en-US"/>
              <a:t/>
            </a:r>
          </a:p>
          <a:p>
            <a:r>
              <a:rPr lang="en-US"/>
              <a:t>Làm sạch dữ liệu: Loại bỏ những ký tự, định dạng không cần thiết để chuẩn hóa nội dung.</a:t>
            </a:r>
          </a:p>
          <a:p>
            <a:r>
              <a:rPr lang="en-US"/>
              <a:t/>
            </a:r>
          </a:p>
          <a:p>
            <a:r>
              <a:rPr lang="en-US"/>
              <a:t>Biến đổi thành vector:</a:t>
            </a:r>
          </a:p>
          <a:p>
            <a:r>
              <a:rPr lang="en-US"/>
              <a:t/>
            </a:r>
          </a:p>
          <a:p>
            <a:r>
              <a:rPr lang="en-US"/>
              <a:t>Embedding: Sử dụng các mô hình embedding (ví dụ: Sentence-BERT, OpenAI embeddings) để chuyển từng đoạn văn bản thành các vector số học.</a:t>
            </a:r>
          </a:p>
          <a:p>
            <a:r>
              <a:rPr lang="en-US"/>
              <a:t/>
            </a:r>
          </a:p>
          <a:p>
            <a:r>
              <a:rPr lang="en-US"/>
              <a:t>Lưu trữ vào vector database: Các vector này được lưu trữ trong cơ sở dữ liệu vector (vector store) như FAISS, Pinecone, hay Milvus. Cơ sở dữ liệu này cho phép tìm kiếm theo độ tương đồng giữa các vector.</a:t>
            </a:r>
          </a:p>
          <a:p>
            <a:r>
              <a:rPr lang="en-US"/>
              <a:t/>
            </a:r>
          </a:p>
          <a:p>
            <a:r>
              <a:rPr lang="en-US"/>
              <a:t>Kỹ thuật liên quan:</a:t>
            </a:r>
          </a:p>
          <a:p>
            <a:r>
              <a:rPr lang="en-US"/>
              <a:t/>
            </a:r>
          </a:p>
          <a:p>
            <a:r>
              <a:rPr lang="en-US"/>
              <a:t>Normalization và Dimensionality Reduction (nếu cần): Đôi khi giảm số chiều của vector để tăng tốc độ truy vấn.</a:t>
            </a:r>
          </a:p>
          <a:p>
            <a:r>
              <a:rPr lang="en-US"/>
              <a:t/>
            </a:r>
          </a:p>
          <a:p>
            <a:r>
              <a:rPr lang="en-US"/>
              <a:t/>
            </a:r>
          </a:p>
          <a:p>
            <a:r>
              <a:rPr lang="en-US"/>
              <a:t>Giai đoạn Truy xuất (Retrieval Stage)</a:t>
            </a:r>
          </a:p>
          <a:p>
            <a:r>
              <a:rPr lang="en-US"/>
              <a:t>Tiếp nhận truy vấn của người dùng:</a:t>
            </a:r>
          </a:p>
          <a:p>
            <a:r>
              <a:rPr lang="en-US"/>
              <a:t/>
            </a:r>
          </a:p>
          <a:p>
            <a:r>
              <a:rPr lang="en-US"/>
              <a:t>Khi người dùng đưa ra câu hỏi hoặc yêu cầu, hệ thống sẽ tiến hành xử lý truy vấn.</a:t>
            </a:r>
          </a:p>
          <a:p>
            <a:r>
              <a:rPr lang="en-US"/>
              <a:t/>
            </a:r>
          </a:p>
          <a:p>
            <a:r>
              <a:rPr lang="en-US"/>
              <a:t>Chuyển đổi truy vấn thành vector:</a:t>
            </a:r>
          </a:p>
          <a:p>
            <a:r>
              <a:rPr lang="en-US"/>
              <a:t/>
            </a:r>
          </a:p>
          <a:p>
            <a:r>
              <a:rPr lang="en-US"/>
              <a:t>Embedding truy vấn: Tương tự như tài liệu, truy vấn của người dùng cũng được chuyển đổi thành vector qua mô hình embedding.</a:t>
            </a:r>
          </a:p>
          <a:p>
            <a:r>
              <a:rPr lang="en-US"/>
              <a:t/>
            </a:r>
          </a:p>
          <a:p>
            <a:r>
              <a:rPr lang="en-US"/>
              <a:t>Tìm kiếm trong vector database:</a:t>
            </a:r>
          </a:p>
          <a:p>
            <a:r>
              <a:rPr lang="en-US"/>
              <a:t/>
            </a:r>
          </a:p>
          <a:p>
            <a:r>
              <a:rPr lang="en-US"/>
              <a:t>Tìm kiếm theo độ tương đồng: Dùng các thuật toán như cosine similarity hoặc Euclidean distance để tìm các vector (tức các chunk) có độ tương đồng cao với vector của truy vấn.</a:t>
            </a:r>
          </a:p>
          <a:p>
            <a:r>
              <a:rPr lang="en-US"/>
              <a:t/>
            </a:r>
          </a:p>
          <a:p>
            <a:r>
              <a:rPr lang="en-US"/>
              <a:t>Kết quả tìm kiếm: Hệ thống sẽ trả về các đoạn văn bản liên quan nhất dựa trên kết quả tìm kiếm.</a:t>
            </a:r>
          </a:p>
          <a:p>
            <a:r>
              <a:rPr lang="en-US"/>
              <a:t/>
            </a:r>
          </a:p>
          <a:p>
            <a:r>
              <a:rPr lang="en-US"/>
              <a:t>Nhược điểm của RAG:</a:t>
            </a:r>
          </a:p>
          <a:p>
            <a:r>
              <a:rPr lang="en-US"/>
              <a:t/>
            </a:r>
          </a:p>
          <a:p>
            <a:r>
              <a:rPr lang="en-US"/>
              <a:t>Mặc dù RAG kết hợp tốt giữa việc truy xuất thông tin và tạo sinh nội dung, nhưng nó còn hạn chế ở chỗ không tận dụng được mối liên hệ ngữ cảnh sâu sắc giữa các thông tin. Điều này có thể khiến mô hình bỏ qua các mối liên hệ phức tạp và làm giảm độ chính xác của câu trả lời.</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Lý do chuyển sang GraphRAG:</a:t>
            </a:r>
          </a:p>
          <a:p>
            <a:r>
              <a:rPr lang="en-US"/>
              <a:t/>
            </a:r>
          </a:p>
          <a:p>
            <a:r>
              <a:rPr lang="en-US"/>
              <a:t>GraphRAG tích hợp cấu trúc đồ thị (knowledge graph) để thể hiện mối liên hệ giữa các thực thể, từ đó nắm bắt ngữ cảnh tốt hơn. Điều này giúp tạo ra những câu trả lời chính xác, giàu thông tin và linh hoạt hơn. </a:t>
            </a:r>
          </a:p>
          <a:p>
            <a:r>
              <a:rPr lang="en-US"/>
              <a:t/>
            </a:r>
          </a:p>
          <a:p>
            <a:r>
              <a:rPr lang="en-US"/>
              <a:t>Truy vấn đồ thị</a:t>
            </a:r>
          </a:p>
          <a:p>
            <a:r>
              <a:rPr lang="en-US"/>
              <a:t>Tạo văn bản</a:t>
            </a:r>
          </a:p>
          <a:p>
            <a:r>
              <a:rPr lang="en-US"/>
              <a:t>Trả lời bối cảnh</a:t>
            </a:r>
          </a:p>
          <a:p>
            <a:r>
              <a:rPr lang="en-US"/>
              <a:t/>
            </a:r>
          </a:p>
          <a:p>
            <a:r>
              <a:rPr lang="en-US"/>
              <a:t>Đặc điểm của GraphRAG:</a:t>
            </a:r>
          </a:p>
          <a:p>
            <a:r>
              <a:rPr lang="en-US"/>
              <a:t>Lưu trữ thông tin dưới dạng đồ thị</a:t>
            </a:r>
          </a:p>
          <a:p>
            <a:r>
              <a:rPr lang="en-US"/>
              <a:t>Nắm bắt mối quan hệ giữa các thực thể</a:t>
            </a:r>
          </a:p>
          <a:p>
            <a:r>
              <a:rPr lang="en-US"/>
              <a:t>Truy vấn thông qua các đường dẫn đồ thị</a:t>
            </a:r>
          </a:p>
          <a:p>
            <a:r>
              <a:rPr lang="en-US"/>
              <a:t/>
            </a:r>
          </a:p>
          <a:p>
            <a:r>
              <a:rPr lang="en-US"/>
              <a:t>Lợi ích so với RAG thông thường:</a:t>
            </a:r>
          </a:p>
          <a:p>
            <a:r>
              <a:rPr lang="en-US"/>
              <a:t>Xử lý hiệu quả dữ liệu có cấu trúc phức tạp</a:t>
            </a:r>
          </a:p>
          <a:p>
            <a:r>
              <a:rPr lang="en-US"/>
              <a:t>Hiểu sâu hơn về ngữ cảnh và mối liên hệ</a:t>
            </a:r>
          </a:p>
          <a:p>
            <a:r>
              <a:rPr lang="en-US"/>
              <a:t>Câu trả lời có tính kết nối và toàn diện hơn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Truy vấn đồ thị:</a:t>
            </a:r>
          </a:p>
          <a:p>
            <a:r>
              <a:rPr lang="en-US"/>
              <a:t>Sử dụng thuật toán duyệt đồ thị đặc biệt</a:t>
            </a:r>
          </a:p>
          <a:p>
            <a:r>
              <a:rPr lang="en-US"/>
              <a:t>Tìm đường dẫn tối ưu chứa thông tin liên quan</a:t>
            </a:r>
          </a:p>
          <a:p>
            <a:r>
              <a:rPr lang="en-US"/>
              <a:t/>
            </a:r>
          </a:p>
          <a:p>
            <a:r>
              <a:rPr lang="en-US"/>
              <a:t>Tập hợp ngữ cảnh:</a:t>
            </a:r>
          </a:p>
          <a:p>
            <a:r>
              <a:rPr lang="en-US"/>
              <a:t>Tổng hợp thông tin từ các nút và đường dẫn</a:t>
            </a:r>
          </a:p>
          <a:p>
            <a:r>
              <a:rPr lang="en-US"/>
              <a:t/>
            </a:r>
          </a:p>
          <a:p>
            <a:r>
              <a:rPr lang="en-US"/>
              <a:t>Tạo câu trả lời:</a:t>
            </a:r>
          </a:p>
          <a:p>
            <a:r>
              <a:rPr lang="en-US"/>
              <a:t>Sử dụng LLM với ngữ cảnh quan hệ đã trích xuất</a:t>
            </a:r>
          </a:p>
          <a:p>
            <a:r>
              <a:rPr lang="en-US"/>
              <a:t/>
            </a:r>
          </a:p>
          <a:p>
            <a:r>
              <a:rPr lang="en-US"/>
              <a:t>📌 Kết luận:</a:t>
            </a:r>
          </a:p>
          <a:p>
            <a:r>
              <a:rPr lang="en-US"/>
              <a:t>GraphRAG giúp tận dụng sức mạnh của cả Knowledge Graph và LLM để nâng cao độ chính xác của kết quả truy vấn, cải thiện việc hiểu ngữ cảnh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7.png" Type="http://schemas.openxmlformats.org/officeDocument/2006/relationships/image"/><Relationship Id="rId4" Target="../media/image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9.png" Type="http://schemas.openxmlformats.org/officeDocument/2006/relationships/image"/><Relationship Id="rId4" Target="../media/image10.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1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2" Target="../notesSlides/notesSlide16.xml" Type="http://schemas.openxmlformats.org/officeDocument/2006/relationships/notesSlide"/><Relationship Id="rId3" Target="../media/image12.pn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png" Type="http://schemas.openxmlformats.org/officeDocument/2006/relationships/image"/><Relationship Id="rId7" Target="../media/image16.png" Type="http://schemas.openxmlformats.org/officeDocument/2006/relationships/image"/><Relationship Id="rId8" Target="../media/image17.png" Type="http://schemas.openxmlformats.org/officeDocument/2006/relationships/image"/><Relationship Id="rId9" Target="../media/image1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 Id="rId3" Target="../media/image2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 Id="rId3" Target="../media/image2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 Id="rId3" Target="../media/image24.pn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202023" y="3196531"/>
            <a:ext cx="9883953" cy="3261999"/>
          </a:xfrm>
          <a:prstGeom prst="rect">
            <a:avLst/>
          </a:prstGeom>
        </p:spPr>
        <p:txBody>
          <a:bodyPr anchor="t" rtlCol="false" tIns="0" lIns="0" bIns="0" rIns="0">
            <a:spAutoFit/>
          </a:bodyPr>
          <a:lstStyle/>
          <a:p>
            <a:pPr algn="ctr">
              <a:lnSpc>
                <a:spcPts val="7990"/>
              </a:lnSpc>
            </a:pPr>
            <a:r>
              <a:rPr lang="en-US" sz="8500" spc="-527">
                <a:solidFill>
                  <a:srgbClr val="303030"/>
                </a:solidFill>
                <a:latin typeface="Times New Roman"/>
                <a:ea typeface="Times New Roman"/>
                <a:cs typeface="Times New Roman"/>
                <a:sym typeface="Times New Roman"/>
              </a:rPr>
              <a:t>DOCTOR ASSISTANT WITH GRAPHRAG</a:t>
            </a:r>
          </a:p>
        </p:txBody>
      </p:sp>
      <p:sp>
        <p:nvSpPr>
          <p:cNvPr name="TextBox 3" id="3"/>
          <p:cNvSpPr txBox="true"/>
          <p:nvPr/>
        </p:nvSpPr>
        <p:spPr>
          <a:xfrm rot="0">
            <a:off x="6801212" y="6675879"/>
            <a:ext cx="4685576" cy="739775"/>
          </a:xfrm>
          <a:prstGeom prst="rect">
            <a:avLst/>
          </a:prstGeom>
        </p:spPr>
        <p:txBody>
          <a:bodyPr anchor="t" rtlCol="false" tIns="0" lIns="0" bIns="0" rIns="0">
            <a:spAutoFit/>
          </a:bodyPr>
          <a:lstStyle/>
          <a:p>
            <a:pPr algn="ctr">
              <a:lnSpc>
                <a:spcPts val="2800"/>
              </a:lnSpc>
              <a:spcBef>
                <a:spcPct val="0"/>
              </a:spcBef>
            </a:pPr>
            <a:r>
              <a:rPr lang="en-US" sz="2000" spc="370">
                <a:solidFill>
                  <a:srgbClr val="000000"/>
                </a:solidFill>
                <a:latin typeface="Arial"/>
                <a:ea typeface="Arial"/>
                <a:cs typeface="Arial"/>
                <a:sym typeface="Arial"/>
              </a:rPr>
              <a:t>INTERNSHIP PROJECT AT TMA SOLUTIONS</a:t>
            </a:r>
          </a:p>
        </p:txBody>
      </p:sp>
      <p:sp>
        <p:nvSpPr>
          <p:cNvPr name="Freeform 4" id="4"/>
          <p:cNvSpPr/>
          <p:nvPr/>
        </p:nvSpPr>
        <p:spPr>
          <a:xfrm flipH="false" flipV="false" rot="0">
            <a:off x="-862834" y="5925635"/>
            <a:ext cx="3783068" cy="2000297"/>
          </a:xfrm>
          <a:custGeom>
            <a:avLst/>
            <a:gdLst/>
            <a:ahLst/>
            <a:cxnLst/>
            <a:rect r="r" b="b" t="t" l="l"/>
            <a:pathLst>
              <a:path h="2000297" w="3783068">
                <a:moveTo>
                  <a:pt x="0" y="0"/>
                </a:moveTo>
                <a:lnTo>
                  <a:pt x="3783068" y="0"/>
                </a:lnTo>
                <a:lnTo>
                  <a:pt x="3783068" y="2000297"/>
                </a:lnTo>
                <a:lnTo>
                  <a:pt x="0" y="20002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5479817" y="-669331"/>
            <a:ext cx="3170177" cy="2999780"/>
          </a:xfrm>
          <a:custGeom>
            <a:avLst/>
            <a:gdLst/>
            <a:ahLst/>
            <a:cxnLst/>
            <a:rect r="r" b="b" t="t" l="l"/>
            <a:pathLst>
              <a:path h="2999780" w="3170177">
                <a:moveTo>
                  <a:pt x="0" y="0"/>
                </a:moveTo>
                <a:lnTo>
                  <a:pt x="3170178" y="0"/>
                </a:lnTo>
                <a:lnTo>
                  <a:pt x="3170178" y="2999781"/>
                </a:lnTo>
                <a:lnTo>
                  <a:pt x="0" y="29997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6801212" y="1917700"/>
            <a:ext cx="5523280" cy="739775"/>
          </a:xfrm>
          <a:prstGeom prst="rect">
            <a:avLst/>
          </a:prstGeom>
        </p:spPr>
        <p:txBody>
          <a:bodyPr anchor="t" rtlCol="false" tIns="0" lIns="0" bIns="0" rIns="0">
            <a:spAutoFit/>
          </a:bodyPr>
          <a:lstStyle/>
          <a:p>
            <a:pPr algn="l">
              <a:lnSpc>
                <a:spcPts val="2800"/>
              </a:lnSpc>
            </a:pPr>
            <a:r>
              <a:rPr lang="en-US" sz="2000" spc="370">
                <a:solidFill>
                  <a:srgbClr val="000000"/>
                </a:solidFill>
                <a:latin typeface="Arial"/>
                <a:ea typeface="Arial"/>
                <a:cs typeface="Arial"/>
                <a:sym typeface="Arial"/>
              </a:rPr>
              <a:t>PRESENTER: LE KIM QUANG</a:t>
            </a:r>
          </a:p>
          <a:p>
            <a:pPr algn="l">
              <a:lnSpc>
                <a:spcPts val="2800"/>
              </a:lnSpc>
              <a:spcBef>
                <a:spcPct val="0"/>
              </a:spcBef>
            </a:pPr>
            <a:r>
              <a:rPr lang="en-US" sz="2000" spc="370">
                <a:solidFill>
                  <a:srgbClr val="000000"/>
                </a:solidFill>
                <a:latin typeface="Arial"/>
                <a:ea typeface="Arial"/>
                <a:cs typeface="Arial"/>
                <a:sym typeface="Arial"/>
              </a:rPr>
              <a:t>MENTOR: NGUYEN VAN TRIEU</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a:off x="17981715" y="2481579"/>
            <a:ext cx="0" cy="7212232"/>
          </a:xfrm>
          <a:prstGeom prst="line">
            <a:avLst/>
          </a:prstGeom>
          <a:ln cap="flat" w="247650">
            <a:solidFill>
              <a:srgbClr val="4BA7DD"/>
            </a:solidFill>
            <a:prstDash val="solid"/>
            <a:headEnd type="none" len="sm" w="sm"/>
            <a:tailEnd type="none" len="sm" w="sm"/>
          </a:ln>
        </p:spPr>
      </p:sp>
      <p:sp>
        <p:nvSpPr>
          <p:cNvPr name="AutoShape 3" id="3"/>
          <p:cNvSpPr/>
          <p:nvPr/>
        </p:nvSpPr>
        <p:spPr>
          <a:xfrm>
            <a:off x="321033" y="2481579"/>
            <a:ext cx="0" cy="7176589"/>
          </a:xfrm>
          <a:prstGeom prst="line">
            <a:avLst/>
          </a:prstGeom>
          <a:ln cap="flat" w="247650">
            <a:solidFill>
              <a:srgbClr val="4BA7DD"/>
            </a:solidFill>
            <a:prstDash val="solid"/>
            <a:headEnd type="none" len="sm" w="sm"/>
            <a:tailEnd type="none" len="sm" w="sm"/>
          </a:ln>
        </p:spPr>
      </p:sp>
      <p:grpSp>
        <p:nvGrpSpPr>
          <p:cNvPr name="Group 4" id="4"/>
          <p:cNvGrpSpPr/>
          <p:nvPr/>
        </p:nvGrpSpPr>
        <p:grpSpPr>
          <a:xfrm rot="0">
            <a:off x="1363112" y="2576237"/>
            <a:ext cx="4916354" cy="1650492"/>
            <a:chOff x="0" y="0"/>
            <a:chExt cx="1294842" cy="434697"/>
          </a:xfrm>
        </p:grpSpPr>
        <p:sp>
          <p:nvSpPr>
            <p:cNvPr name="Freeform 5" id="5"/>
            <p:cNvSpPr/>
            <p:nvPr/>
          </p:nvSpPr>
          <p:spPr>
            <a:xfrm flipH="false" flipV="false" rot="0">
              <a:off x="0" y="0"/>
              <a:ext cx="1294842" cy="434697"/>
            </a:xfrm>
            <a:custGeom>
              <a:avLst/>
              <a:gdLst/>
              <a:ahLst/>
              <a:cxnLst/>
              <a:rect r="r" b="b" t="t" l="l"/>
              <a:pathLst>
                <a:path h="434697" w="1294842">
                  <a:moveTo>
                    <a:pt x="33069" y="0"/>
                  </a:moveTo>
                  <a:lnTo>
                    <a:pt x="1261773" y="0"/>
                  </a:lnTo>
                  <a:cubicBezTo>
                    <a:pt x="1280037" y="0"/>
                    <a:pt x="1294842" y="14806"/>
                    <a:pt x="1294842" y="33069"/>
                  </a:cubicBezTo>
                  <a:lnTo>
                    <a:pt x="1294842" y="401628"/>
                  </a:lnTo>
                  <a:cubicBezTo>
                    <a:pt x="1294842" y="419892"/>
                    <a:pt x="1280037" y="434697"/>
                    <a:pt x="1261773" y="434697"/>
                  </a:cubicBezTo>
                  <a:lnTo>
                    <a:pt x="33069" y="434697"/>
                  </a:lnTo>
                  <a:cubicBezTo>
                    <a:pt x="14806" y="434697"/>
                    <a:pt x="0" y="419892"/>
                    <a:pt x="0" y="401628"/>
                  </a:cubicBezTo>
                  <a:lnTo>
                    <a:pt x="0" y="33069"/>
                  </a:lnTo>
                  <a:cubicBezTo>
                    <a:pt x="0" y="14806"/>
                    <a:pt x="14806" y="0"/>
                    <a:pt x="33069" y="0"/>
                  </a:cubicBezTo>
                  <a:close/>
                </a:path>
              </a:pathLst>
            </a:custGeom>
            <a:solidFill>
              <a:srgbClr val="3F6DAD"/>
            </a:solidFill>
            <a:ln w="38100" cap="rnd">
              <a:solidFill>
                <a:srgbClr val="003E92"/>
              </a:solidFill>
              <a:prstDash val="solid"/>
              <a:round/>
            </a:ln>
          </p:spPr>
        </p:sp>
        <p:sp>
          <p:nvSpPr>
            <p:cNvPr name="TextBox 6" id="6"/>
            <p:cNvSpPr txBox="true"/>
            <p:nvPr/>
          </p:nvSpPr>
          <p:spPr>
            <a:xfrm>
              <a:off x="0" y="-114300"/>
              <a:ext cx="1294842" cy="548997"/>
            </a:xfrm>
            <a:prstGeom prst="rect">
              <a:avLst/>
            </a:prstGeom>
          </p:spPr>
          <p:txBody>
            <a:bodyPr anchor="ctr" rtlCol="false" tIns="50800" lIns="50800" bIns="50800" rIns="50800"/>
            <a:lstStyle/>
            <a:p>
              <a:pPr algn="l">
                <a:lnSpc>
                  <a:spcPts val="4199"/>
                </a:lnSpc>
              </a:pPr>
              <a:r>
                <a:rPr lang="en-US" sz="2999" spc="-65" b="true">
                  <a:solidFill>
                    <a:srgbClr val="FFFFFF"/>
                  </a:solidFill>
                  <a:latin typeface="Arial Bold"/>
                  <a:ea typeface="Arial Bold"/>
                  <a:cs typeface="Arial Bold"/>
                  <a:sym typeface="Arial Bold"/>
                </a:rPr>
                <a:t>1. Generate Cypher Query: </a:t>
              </a:r>
            </a:p>
            <a:p>
              <a:pPr algn="l">
                <a:lnSpc>
                  <a:spcPts val="3779"/>
                </a:lnSpc>
              </a:pPr>
              <a:r>
                <a:rPr lang="en-US" sz="2699" spc="-59">
                  <a:solidFill>
                    <a:srgbClr val="FFFFFF"/>
                  </a:solidFill>
                  <a:latin typeface="Arial"/>
                  <a:ea typeface="Arial"/>
                  <a:cs typeface="Arial"/>
                  <a:sym typeface="Arial"/>
                </a:rPr>
                <a:t>LLM parses the question</a:t>
              </a:r>
              <a:r>
                <a:rPr lang="en-US" sz="2699" spc="-59">
                  <a:solidFill>
                    <a:srgbClr val="FFFFFF"/>
                  </a:solidFill>
                  <a:latin typeface="Arial"/>
                  <a:ea typeface="Arial"/>
                  <a:cs typeface="Arial"/>
                  <a:sym typeface="Arial"/>
                </a:rPr>
                <a:t> and generates the query</a:t>
              </a:r>
            </a:p>
          </p:txBody>
        </p:sp>
      </p:grpSp>
      <p:grpSp>
        <p:nvGrpSpPr>
          <p:cNvPr name="Group 7" id="7"/>
          <p:cNvGrpSpPr/>
          <p:nvPr/>
        </p:nvGrpSpPr>
        <p:grpSpPr>
          <a:xfrm rot="0">
            <a:off x="7021642" y="4986432"/>
            <a:ext cx="4241513" cy="1464088"/>
            <a:chOff x="0" y="0"/>
            <a:chExt cx="1117106" cy="385603"/>
          </a:xfrm>
        </p:grpSpPr>
        <p:sp>
          <p:nvSpPr>
            <p:cNvPr name="Freeform 8" id="8"/>
            <p:cNvSpPr/>
            <p:nvPr/>
          </p:nvSpPr>
          <p:spPr>
            <a:xfrm flipH="false" flipV="false" rot="0">
              <a:off x="0" y="0"/>
              <a:ext cx="1117106" cy="385603"/>
            </a:xfrm>
            <a:custGeom>
              <a:avLst/>
              <a:gdLst/>
              <a:ahLst/>
              <a:cxnLst/>
              <a:rect r="r" b="b" t="t" l="l"/>
              <a:pathLst>
                <a:path h="385603" w="1117106">
                  <a:moveTo>
                    <a:pt x="38331" y="0"/>
                  </a:moveTo>
                  <a:lnTo>
                    <a:pt x="1078775" y="0"/>
                  </a:lnTo>
                  <a:cubicBezTo>
                    <a:pt x="1088941" y="0"/>
                    <a:pt x="1098691" y="4038"/>
                    <a:pt x="1105879" y="11227"/>
                  </a:cubicBezTo>
                  <a:cubicBezTo>
                    <a:pt x="1113068" y="18415"/>
                    <a:pt x="1117106" y="28165"/>
                    <a:pt x="1117106" y="38331"/>
                  </a:cubicBezTo>
                  <a:lnTo>
                    <a:pt x="1117106" y="347273"/>
                  </a:lnTo>
                  <a:cubicBezTo>
                    <a:pt x="1117106" y="357439"/>
                    <a:pt x="1113068" y="367188"/>
                    <a:pt x="1105879" y="374377"/>
                  </a:cubicBezTo>
                  <a:cubicBezTo>
                    <a:pt x="1098691" y="381565"/>
                    <a:pt x="1088941" y="385603"/>
                    <a:pt x="1078775" y="385603"/>
                  </a:cubicBezTo>
                  <a:lnTo>
                    <a:pt x="38331" y="385603"/>
                  </a:lnTo>
                  <a:cubicBezTo>
                    <a:pt x="17161" y="385603"/>
                    <a:pt x="0" y="368442"/>
                    <a:pt x="0" y="347273"/>
                  </a:cubicBezTo>
                  <a:lnTo>
                    <a:pt x="0" y="38331"/>
                  </a:lnTo>
                  <a:cubicBezTo>
                    <a:pt x="0" y="28165"/>
                    <a:pt x="4038" y="18415"/>
                    <a:pt x="11227" y="11227"/>
                  </a:cubicBezTo>
                  <a:cubicBezTo>
                    <a:pt x="18415" y="4038"/>
                    <a:pt x="28165" y="0"/>
                    <a:pt x="38331" y="0"/>
                  </a:cubicBezTo>
                  <a:close/>
                </a:path>
              </a:pathLst>
            </a:custGeom>
            <a:solidFill>
              <a:srgbClr val="0CB463"/>
            </a:solidFill>
            <a:ln w="38100" cap="rnd">
              <a:solidFill>
                <a:srgbClr val="03660E"/>
              </a:solidFill>
              <a:prstDash val="solid"/>
              <a:round/>
            </a:ln>
          </p:spPr>
        </p:sp>
        <p:sp>
          <p:nvSpPr>
            <p:cNvPr name="TextBox 9" id="9"/>
            <p:cNvSpPr txBox="true"/>
            <p:nvPr/>
          </p:nvSpPr>
          <p:spPr>
            <a:xfrm>
              <a:off x="0" y="-123825"/>
              <a:ext cx="1117106" cy="509428"/>
            </a:xfrm>
            <a:prstGeom prst="rect">
              <a:avLst/>
            </a:prstGeom>
          </p:spPr>
          <p:txBody>
            <a:bodyPr anchor="ctr" rtlCol="false" tIns="50800" lIns="50800" bIns="50800" rIns="50800"/>
            <a:lstStyle/>
            <a:p>
              <a:pPr algn="l">
                <a:lnSpc>
                  <a:spcPts val="4200"/>
                </a:lnSpc>
              </a:pPr>
              <a:r>
                <a:rPr lang="en-US" sz="3000" spc="-65" b="true">
                  <a:solidFill>
                    <a:srgbClr val="FFFFFF"/>
                  </a:solidFill>
                  <a:latin typeface="Arial Bold"/>
                  <a:ea typeface="Arial Bold"/>
                  <a:cs typeface="Arial Bold"/>
                  <a:sym typeface="Arial Bold"/>
                </a:rPr>
                <a:t>3. Execute Query: </a:t>
              </a:r>
            </a:p>
            <a:p>
              <a:pPr algn="l">
                <a:lnSpc>
                  <a:spcPts val="3779"/>
                </a:lnSpc>
              </a:pPr>
              <a:r>
                <a:rPr lang="en-US" sz="2699" spc="-59">
                  <a:solidFill>
                    <a:srgbClr val="FFFFFF"/>
                  </a:solidFill>
                  <a:latin typeface="Arial"/>
                  <a:ea typeface="Arial"/>
                  <a:cs typeface="Arial"/>
                  <a:sym typeface="Arial"/>
                </a:rPr>
                <a:t>Execute qu</a:t>
              </a:r>
              <a:r>
                <a:rPr lang="en-US" sz="2699" spc="-59">
                  <a:solidFill>
                    <a:srgbClr val="FFFFFF"/>
                  </a:solidFill>
                  <a:latin typeface="Arial"/>
                  <a:ea typeface="Arial"/>
                  <a:cs typeface="Arial"/>
                  <a:sym typeface="Arial"/>
                </a:rPr>
                <a:t>ery on Neo4j</a:t>
              </a:r>
            </a:p>
          </p:txBody>
        </p:sp>
      </p:grpSp>
      <p:grpSp>
        <p:nvGrpSpPr>
          <p:cNvPr name="Group 10" id="10"/>
          <p:cNvGrpSpPr/>
          <p:nvPr/>
        </p:nvGrpSpPr>
        <p:grpSpPr>
          <a:xfrm rot="0">
            <a:off x="1168758" y="7067597"/>
            <a:ext cx="15947281" cy="2281428"/>
            <a:chOff x="0" y="0"/>
            <a:chExt cx="4200107" cy="600870"/>
          </a:xfrm>
        </p:grpSpPr>
        <p:sp>
          <p:nvSpPr>
            <p:cNvPr name="Freeform 11" id="11"/>
            <p:cNvSpPr/>
            <p:nvPr/>
          </p:nvSpPr>
          <p:spPr>
            <a:xfrm flipH="false" flipV="false" rot="0">
              <a:off x="0" y="0"/>
              <a:ext cx="4200107" cy="600870"/>
            </a:xfrm>
            <a:custGeom>
              <a:avLst/>
              <a:gdLst/>
              <a:ahLst/>
              <a:cxnLst/>
              <a:rect r="r" b="b" t="t" l="l"/>
              <a:pathLst>
                <a:path h="600870" w="4200107">
                  <a:moveTo>
                    <a:pt x="10195" y="0"/>
                  </a:moveTo>
                  <a:lnTo>
                    <a:pt x="4189912" y="0"/>
                  </a:lnTo>
                  <a:cubicBezTo>
                    <a:pt x="4192616" y="0"/>
                    <a:pt x="4195209" y="1074"/>
                    <a:pt x="4197121" y="2986"/>
                  </a:cubicBezTo>
                  <a:cubicBezTo>
                    <a:pt x="4199033" y="4898"/>
                    <a:pt x="4200107" y="7491"/>
                    <a:pt x="4200107" y="10195"/>
                  </a:cubicBezTo>
                  <a:lnTo>
                    <a:pt x="4200107" y="590675"/>
                  </a:lnTo>
                  <a:cubicBezTo>
                    <a:pt x="4200107" y="593379"/>
                    <a:pt x="4199033" y="595972"/>
                    <a:pt x="4197121" y="597884"/>
                  </a:cubicBezTo>
                  <a:cubicBezTo>
                    <a:pt x="4195209" y="599796"/>
                    <a:pt x="4192616" y="600870"/>
                    <a:pt x="4189912" y="600870"/>
                  </a:cubicBezTo>
                  <a:lnTo>
                    <a:pt x="10195" y="600870"/>
                  </a:lnTo>
                  <a:cubicBezTo>
                    <a:pt x="7491" y="600870"/>
                    <a:pt x="4898" y="599796"/>
                    <a:pt x="2986" y="597884"/>
                  </a:cubicBezTo>
                  <a:cubicBezTo>
                    <a:pt x="1074" y="595972"/>
                    <a:pt x="0" y="593379"/>
                    <a:pt x="0" y="590675"/>
                  </a:cubicBezTo>
                  <a:lnTo>
                    <a:pt x="0" y="10195"/>
                  </a:lnTo>
                  <a:cubicBezTo>
                    <a:pt x="0" y="7491"/>
                    <a:pt x="1074" y="4898"/>
                    <a:pt x="2986" y="2986"/>
                  </a:cubicBezTo>
                  <a:cubicBezTo>
                    <a:pt x="4898" y="1074"/>
                    <a:pt x="7491" y="0"/>
                    <a:pt x="10195" y="0"/>
                  </a:cubicBezTo>
                  <a:close/>
                </a:path>
              </a:pathLst>
            </a:custGeom>
            <a:solidFill>
              <a:srgbClr val="000000">
                <a:alpha val="0"/>
              </a:srgbClr>
            </a:solidFill>
            <a:ln w="38100" cap="rnd">
              <a:solidFill>
                <a:srgbClr val="575757"/>
              </a:solidFill>
              <a:prstDash val="solid"/>
              <a:round/>
            </a:ln>
          </p:spPr>
        </p:sp>
        <p:sp>
          <p:nvSpPr>
            <p:cNvPr name="TextBox 12" id="12"/>
            <p:cNvSpPr txBox="true"/>
            <p:nvPr/>
          </p:nvSpPr>
          <p:spPr>
            <a:xfrm>
              <a:off x="0" y="-142875"/>
              <a:ext cx="4200107" cy="743745"/>
            </a:xfrm>
            <a:prstGeom prst="rect">
              <a:avLst/>
            </a:prstGeom>
          </p:spPr>
          <p:txBody>
            <a:bodyPr anchor="ctr" rtlCol="false" tIns="50800" lIns="50800" bIns="50800" rIns="50800"/>
            <a:lstStyle/>
            <a:p>
              <a:pPr algn="ctr">
                <a:lnSpc>
                  <a:spcPts val="4900"/>
                </a:lnSpc>
              </a:pPr>
              <a:r>
                <a:rPr lang="en-US" b="true" sz="3500" spc="-77">
                  <a:solidFill>
                    <a:srgbClr val="303030"/>
                  </a:solidFill>
                  <a:latin typeface="Arial Bold"/>
                  <a:ea typeface="Arial Bold"/>
                  <a:cs typeface="Arial Bold"/>
                  <a:sym typeface="Arial Bold"/>
                </a:rPr>
                <a:t>Advantages Over Traditional GraphRAG</a:t>
              </a:r>
            </a:p>
            <a:p>
              <a:pPr algn="l" marL="604518" indent="-302259" lvl="1">
                <a:lnSpc>
                  <a:spcPts val="3919"/>
                </a:lnSpc>
                <a:buFont typeface="Arial"/>
                <a:buChar char="•"/>
              </a:pPr>
              <a:r>
                <a:rPr lang="en-US" sz="2799" spc="-61">
                  <a:solidFill>
                    <a:srgbClr val="000000"/>
                  </a:solidFill>
                  <a:latin typeface="Arial"/>
                  <a:ea typeface="Arial"/>
                  <a:cs typeface="Arial"/>
                  <a:sym typeface="Arial"/>
                </a:rPr>
                <a:t>Simpli</a:t>
              </a:r>
              <a:r>
                <a:rPr lang="en-US" sz="2799" spc="-61">
                  <a:solidFill>
                    <a:srgbClr val="000000"/>
                  </a:solidFill>
                  <a:latin typeface="Arial"/>
                  <a:ea typeface="Arial"/>
                  <a:cs typeface="Arial"/>
                  <a:sym typeface="Arial"/>
                </a:rPr>
                <a:t>fy architecture, reduce intermediate processing steps</a:t>
              </a:r>
            </a:p>
            <a:p>
              <a:pPr algn="l" marL="604518" indent="-302259" lvl="1">
                <a:lnSpc>
                  <a:spcPts val="3919"/>
                </a:lnSpc>
                <a:buFont typeface="Arial"/>
                <a:buChar char="•"/>
              </a:pPr>
              <a:r>
                <a:rPr lang="en-US" sz="2799" spc="-61">
                  <a:solidFill>
                    <a:srgbClr val="000000"/>
                  </a:solidFill>
                  <a:latin typeface="Arial"/>
                  <a:ea typeface="Arial"/>
                  <a:cs typeface="Arial"/>
                  <a:sym typeface="Arial"/>
                </a:rPr>
                <a:t>High automation with LLM at the core</a:t>
              </a:r>
            </a:p>
            <a:p>
              <a:pPr algn="l" marL="604518" indent="-302259" lvl="1">
                <a:lnSpc>
                  <a:spcPts val="3919"/>
                </a:lnSpc>
                <a:buFont typeface="Arial"/>
                <a:buChar char="•"/>
              </a:pPr>
              <a:r>
                <a:rPr lang="en-US" sz="2799" spc="-61">
                  <a:solidFill>
                    <a:srgbClr val="000000"/>
                  </a:solidFill>
                  <a:latin typeface="Arial"/>
                  <a:ea typeface="Arial"/>
                  <a:cs typeface="Arial"/>
                  <a:sym typeface="Arial"/>
                </a:rPr>
                <a:t>Optimize performance and accuracy with query validation</a:t>
              </a:r>
            </a:p>
          </p:txBody>
        </p:sp>
      </p:grpSp>
      <p:sp>
        <p:nvSpPr>
          <p:cNvPr name="AutoShape 13" id="13"/>
          <p:cNvSpPr/>
          <p:nvPr/>
        </p:nvSpPr>
        <p:spPr>
          <a:xfrm flipV="true">
            <a:off x="6279465" y="5718476"/>
            <a:ext cx="742177" cy="0"/>
          </a:xfrm>
          <a:prstGeom prst="line">
            <a:avLst/>
          </a:prstGeom>
          <a:ln cap="flat" w="38100">
            <a:solidFill>
              <a:srgbClr val="4209B4"/>
            </a:solidFill>
            <a:prstDash val="solid"/>
            <a:headEnd type="none" len="sm" w="sm"/>
            <a:tailEnd type="triangle" len="med" w="lg"/>
          </a:ln>
        </p:spPr>
      </p:sp>
      <p:sp>
        <p:nvSpPr>
          <p:cNvPr name="AutoShape 14" id="14"/>
          <p:cNvSpPr/>
          <p:nvPr/>
        </p:nvSpPr>
        <p:spPr>
          <a:xfrm>
            <a:off x="3821289" y="4226728"/>
            <a:ext cx="0" cy="759704"/>
          </a:xfrm>
          <a:prstGeom prst="line">
            <a:avLst/>
          </a:prstGeom>
          <a:ln cap="flat" w="38100">
            <a:solidFill>
              <a:srgbClr val="3F6DAD"/>
            </a:solidFill>
            <a:prstDash val="solid"/>
            <a:headEnd type="none" len="sm" w="sm"/>
            <a:tailEnd type="triangle" len="med" w="lg"/>
          </a:ln>
        </p:spPr>
      </p:sp>
      <p:grpSp>
        <p:nvGrpSpPr>
          <p:cNvPr name="Group 15" id="15"/>
          <p:cNvGrpSpPr/>
          <p:nvPr/>
        </p:nvGrpSpPr>
        <p:grpSpPr>
          <a:xfrm rot="0">
            <a:off x="1363112" y="4986432"/>
            <a:ext cx="4916354" cy="1464088"/>
            <a:chOff x="0" y="0"/>
            <a:chExt cx="1294842" cy="385603"/>
          </a:xfrm>
        </p:grpSpPr>
        <p:sp>
          <p:nvSpPr>
            <p:cNvPr name="Freeform 16" id="16"/>
            <p:cNvSpPr/>
            <p:nvPr/>
          </p:nvSpPr>
          <p:spPr>
            <a:xfrm flipH="false" flipV="false" rot="0">
              <a:off x="0" y="0"/>
              <a:ext cx="1294842" cy="385603"/>
            </a:xfrm>
            <a:custGeom>
              <a:avLst/>
              <a:gdLst/>
              <a:ahLst/>
              <a:cxnLst/>
              <a:rect r="r" b="b" t="t" l="l"/>
              <a:pathLst>
                <a:path h="385603" w="1294842">
                  <a:moveTo>
                    <a:pt x="33069" y="0"/>
                  </a:moveTo>
                  <a:lnTo>
                    <a:pt x="1261773" y="0"/>
                  </a:lnTo>
                  <a:cubicBezTo>
                    <a:pt x="1280037" y="0"/>
                    <a:pt x="1294842" y="14806"/>
                    <a:pt x="1294842" y="33069"/>
                  </a:cubicBezTo>
                  <a:lnTo>
                    <a:pt x="1294842" y="352534"/>
                  </a:lnTo>
                  <a:cubicBezTo>
                    <a:pt x="1294842" y="370798"/>
                    <a:pt x="1280037" y="385603"/>
                    <a:pt x="1261773" y="385603"/>
                  </a:cubicBezTo>
                  <a:lnTo>
                    <a:pt x="33069" y="385603"/>
                  </a:lnTo>
                  <a:cubicBezTo>
                    <a:pt x="14806" y="385603"/>
                    <a:pt x="0" y="370798"/>
                    <a:pt x="0" y="352534"/>
                  </a:cubicBezTo>
                  <a:lnTo>
                    <a:pt x="0" y="33069"/>
                  </a:lnTo>
                  <a:cubicBezTo>
                    <a:pt x="0" y="14806"/>
                    <a:pt x="14806" y="0"/>
                    <a:pt x="33069" y="0"/>
                  </a:cubicBezTo>
                  <a:close/>
                </a:path>
              </a:pathLst>
            </a:custGeom>
            <a:solidFill>
              <a:srgbClr val="773FE6"/>
            </a:solidFill>
            <a:ln w="38100" cap="rnd">
              <a:solidFill>
                <a:srgbClr val="4209B4"/>
              </a:solidFill>
              <a:prstDash val="solid"/>
              <a:round/>
            </a:ln>
          </p:spPr>
        </p:sp>
        <p:sp>
          <p:nvSpPr>
            <p:cNvPr name="TextBox 17" id="17"/>
            <p:cNvSpPr txBox="true"/>
            <p:nvPr/>
          </p:nvSpPr>
          <p:spPr>
            <a:xfrm>
              <a:off x="0" y="-114300"/>
              <a:ext cx="1294842" cy="499903"/>
            </a:xfrm>
            <a:prstGeom prst="rect">
              <a:avLst/>
            </a:prstGeom>
          </p:spPr>
          <p:txBody>
            <a:bodyPr anchor="ctr" rtlCol="false" tIns="50800" lIns="50800" bIns="50800" rIns="50800"/>
            <a:lstStyle/>
            <a:p>
              <a:pPr algn="l">
                <a:lnSpc>
                  <a:spcPts val="4199"/>
                </a:lnSpc>
              </a:pPr>
              <a:r>
                <a:rPr lang="en-US" sz="2999" spc="-65" b="true">
                  <a:solidFill>
                    <a:srgbClr val="FFFFFF"/>
                  </a:solidFill>
                  <a:latin typeface="Arial Bold"/>
                  <a:ea typeface="Arial Bold"/>
                  <a:cs typeface="Arial Bold"/>
                  <a:sym typeface="Arial Bold"/>
                </a:rPr>
                <a:t>2. Vali</a:t>
              </a:r>
              <a:r>
                <a:rPr lang="en-US" sz="2999" spc="-65" b="true">
                  <a:solidFill>
                    <a:srgbClr val="FFFFFF"/>
                  </a:solidFill>
                  <a:latin typeface="Arial Bold"/>
                  <a:ea typeface="Arial Bold"/>
                  <a:cs typeface="Arial Bold"/>
                  <a:sym typeface="Arial Bold"/>
                </a:rPr>
                <a:t>date Query: </a:t>
              </a:r>
            </a:p>
            <a:p>
              <a:pPr algn="l">
                <a:lnSpc>
                  <a:spcPts val="3779"/>
                </a:lnSpc>
              </a:pPr>
              <a:r>
                <a:rPr lang="en-US" sz="2699" spc="-59">
                  <a:solidFill>
                    <a:srgbClr val="FFFFFF"/>
                  </a:solidFill>
                  <a:latin typeface="Arial"/>
                  <a:ea typeface="Arial"/>
                  <a:cs typeface="Arial"/>
                  <a:sym typeface="Arial"/>
                </a:rPr>
                <a:t>LLM checks syntax and logic</a:t>
              </a:r>
            </a:p>
          </p:txBody>
        </p:sp>
      </p:grpSp>
      <p:grpSp>
        <p:nvGrpSpPr>
          <p:cNvPr name="Group 18" id="18"/>
          <p:cNvGrpSpPr/>
          <p:nvPr/>
        </p:nvGrpSpPr>
        <p:grpSpPr>
          <a:xfrm rot="0">
            <a:off x="12227710" y="4893230"/>
            <a:ext cx="4569622" cy="1650492"/>
            <a:chOff x="0" y="0"/>
            <a:chExt cx="1203522" cy="434697"/>
          </a:xfrm>
        </p:grpSpPr>
        <p:sp>
          <p:nvSpPr>
            <p:cNvPr name="Freeform 19" id="19"/>
            <p:cNvSpPr/>
            <p:nvPr/>
          </p:nvSpPr>
          <p:spPr>
            <a:xfrm flipH="false" flipV="false" rot="0">
              <a:off x="0" y="0"/>
              <a:ext cx="1203522" cy="434697"/>
            </a:xfrm>
            <a:custGeom>
              <a:avLst/>
              <a:gdLst/>
              <a:ahLst/>
              <a:cxnLst/>
              <a:rect r="r" b="b" t="t" l="l"/>
              <a:pathLst>
                <a:path h="434697" w="1203522">
                  <a:moveTo>
                    <a:pt x="35579" y="0"/>
                  </a:moveTo>
                  <a:lnTo>
                    <a:pt x="1167943" y="0"/>
                  </a:lnTo>
                  <a:cubicBezTo>
                    <a:pt x="1187593" y="0"/>
                    <a:pt x="1203522" y="15929"/>
                    <a:pt x="1203522" y="35579"/>
                  </a:cubicBezTo>
                  <a:lnTo>
                    <a:pt x="1203522" y="399119"/>
                  </a:lnTo>
                  <a:cubicBezTo>
                    <a:pt x="1203522" y="418768"/>
                    <a:pt x="1187593" y="434697"/>
                    <a:pt x="1167943" y="434697"/>
                  </a:cubicBezTo>
                  <a:lnTo>
                    <a:pt x="35579" y="434697"/>
                  </a:lnTo>
                  <a:cubicBezTo>
                    <a:pt x="15929" y="434697"/>
                    <a:pt x="0" y="418768"/>
                    <a:pt x="0" y="399119"/>
                  </a:cubicBezTo>
                  <a:lnTo>
                    <a:pt x="0" y="35579"/>
                  </a:lnTo>
                  <a:cubicBezTo>
                    <a:pt x="0" y="15929"/>
                    <a:pt x="15929" y="0"/>
                    <a:pt x="35579" y="0"/>
                  </a:cubicBezTo>
                  <a:close/>
                </a:path>
              </a:pathLst>
            </a:custGeom>
            <a:solidFill>
              <a:srgbClr val="FF5757"/>
            </a:solidFill>
            <a:ln w="38100" cap="rnd">
              <a:solidFill>
                <a:srgbClr val="860202"/>
              </a:solidFill>
              <a:prstDash val="solid"/>
              <a:round/>
            </a:ln>
          </p:spPr>
        </p:sp>
        <p:sp>
          <p:nvSpPr>
            <p:cNvPr name="TextBox 20" id="20"/>
            <p:cNvSpPr txBox="true"/>
            <p:nvPr/>
          </p:nvSpPr>
          <p:spPr>
            <a:xfrm>
              <a:off x="0" y="-114300"/>
              <a:ext cx="1203522" cy="548997"/>
            </a:xfrm>
            <a:prstGeom prst="rect">
              <a:avLst/>
            </a:prstGeom>
          </p:spPr>
          <p:txBody>
            <a:bodyPr anchor="ctr" rtlCol="false" tIns="50800" lIns="50800" bIns="50800" rIns="50800"/>
            <a:lstStyle/>
            <a:p>
              <a:pPr algn="l">
                <a:lnSpc>
                  <a:spcPts val="4199"/>
                </a:lnSpc>
              </a:pPr>
              <a:r>
                <a:rPr lang="en-US" sz="2999" spc="-65" b="true">
                  <a:solidFill>
                    <a:srgbClr val="FFFFFF"/>
                  </a:solidFill>
                  <a:latin typeface="Arial Bold"/>
                  <a:ea typeface="Arial Bold"/>
                  <a:cs typeface="Arial Bold"/>
                  <a:sym typeface="Arial Bold"/>
                </a:rPr>
                <a:t>4. Generate Answer:</a:t>
              </a:r>
            </a:p>
            <a:p>
              <a:pPr algn="l">
                <a:lnSpc>
                  <a:spcPts val="3779"/>
                </a:lnSpc>
              </a:pPr>
              <a:r>
                <a:rPr lang="en-US" sz="2699" spc="-59">
                  <a:solidFill>
                    <a:srgbClr val="FFFFFF"/>
                  </a:solidFill>
                  <a:latin typeface="Arial"/>
                  <a:ea typeface="Arial"/>
                  <a:cs typeface="Arial"/>
                  <a:sym typeface="Arial"/>
                </a:rPr>
                <a:t>LLM </a:t>
              </a:r>
              <a:r>
                <a:rPr lang="en-US" sz="2699" spc="-59">
                  <a:solidFill>
                    <a:srgbClr val="FFFFFF"/>
                  </a:solidFill>
                  <a:latin typeface="Arial"/>
                  <a:ea typeface="Arial"/>
                  <a:cs typeface="Arial"/>
                  <a:sym typeface="Arial"/>
                </a:rPr>
                <a:t>turns results into natural answers</a:t>
              </a:r>
            </a:p>
          </p:txBody>
        </p:sp>
      </p:grpSp>
      <p:grpSp>
        <p:nvGrpSpPr>
          <p:cNvPr name="Group 21" id="21"/>
          <p:cNvGrpSpPr/>
          <p:nvPr/>
        </p:nvGrpSpPr>
        <p:grpSpPr>
          <a:xfrm rot="0">
            <a:off x="10162910" y="3372254"/>
            <a:ext cx="694506" cy="669817"/>
            <a:chOff x="0" y="0"/>
            <a:chExt cx="842759" cy="812800"/>
          </a:xfrm>
        </p:grpSpPr>
        <p:sp>
          <p:nvSpPr>
            <p:cNvPr name="Freeform 22" id="22"/>
            <p:cNvSpPr/>
            <p:nvPr/>
          </p:nvSpPr>
          <p:spPr>
            <a:xfrm flipH="false" flipV="false" rot="0">
              <a:off x="0" y="0"/>
              <a:ext cx="842759" cy="812800"/>
            </a:xfrm>
            <a:custGeom>
              <a:avLst/>
              <a:gdLst/>
              <a:ahLst/>
              <a:cxnLst/>
              <a:rect r="r" b="b" t="t" l="l"/>
              <a:pathLst>
                <a:path h="812800" w="842759">
                  <a:moveTo>
                    <a:pt x="421380" y="0"/>
                  </a:moveTo>
                  <a:cubicBezTo>
                    <a:pt x="188658" y="0"/>
                    <a:pt x="0" y="181951"/>
                    <a:pt x="0" y="406400"/>
                  </a:cubicBezTo>
                  <a:cubicBezTo>
                    <a:pt x="0" y="630849"/>
                    <a:pt x="188658" y="812800"/>
                    <a:pt x="421380" y="812800"/>
                  </a:cubicBezTo>
                  <a:cubicBezTo>
                    <a:pt x="654101" y="812800"/>
                    <a:pt x="842759" y="630849"/>
                    <a:pt x="842759" y="406400"/>
                  </a:cubicBezTo>
                  <a:cubicBezTo>
                    <a:pt x="842759" y="181951"/>
                    <a:pt x="654101" y="0"/>
                    <a:pt x="421380" y="0"/>
                  </a:cubicBezTo>
                  <a:close/>
                </a:path>
              </a:pathLst>
            </a:custGeom>
            <a:solidFill>
              <a:srgbClr val="4209B4"/>
            </a:solidFill>
          </p:spPr>
        </p:sp>
        <p:sp>
          <p:nvSpPr>
            <p:cNvPr name="TextBox 23" id="23"/>
            <p:cNvSpPr txBox="true"/>
            <p:nvPr/>
          </p:nvSpPr>
          <p:spPr>
            <a:xfrm>
              <a:off x="79009" y="-9525"/>
              <a:ext cx="684742" cy="746125"/>
            </a:xfrm>
            <a:prstGeom prst="rect">
              <a:avLst/>
            </a:prstGeom>
          </p:spPr>
          <p:txBody>
            <a:bodyPr anchor="ctr" rtlCol="false" tIns="50800" lIns="50800" bIns="50800" rIns="50800"/>
            <a:lstStyle/>
            <a:p>
              <a:pPr algn="ctr">
                <a:lnSpc>
                  <a:spcPts val="2940"/>
                </a:lnSpc>
              </a:pPr>
            </a:p>
          </p:txBody>
        </p:sp>
      </p:grpSp>
      <p:grpSp>
        <p:nvGrpSpPr>
          <p:cNvPr name="Group 24" id="24"/>
          <p:cNvGrpSpPr/>
          <p:nvPr/>
        </p:nvGrpSpPr>
        <p:grpSpPr>
          <a:xfrm rot="0">
            <a:off x="8769062" y="4035687"/>
            <a:ext cx="669817" cy="66981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209B4"/>
            </a:solidFill>
          </p:spPr>
        </p:sp>
        <p:sp>
          <p:nvSpPr>
            <p:cNvPr name="TextBox 26" id="26"/>
            <p:cNvSpPr txBox="true"/>
            <p:nvPr/>
          </p:nvSpPr>
          <p:spPr>
            <a:xfrm>
              <a:off x="76200" y="-9525"/>
              <a:ext cx="660400" cy="746125"/>
            </a:xfrm>
            <a:prstGeom prst="rect">
              <a:avLst/>
            </a:prstGeom>
          </p:spPr>
          <p:txBody>
            <a:bodyPr anchor="ctr" rtlCol="false" tIns="50800" lIns="50800" bIns="50800" rIns="50800"/>
            <a:lstStyle/>
            <a:p>
              <a:pPr algn="ctr">
                <a:lnSpc>
                  <a:spcPts val="2940"/>
                </a:lnSpc>
              </a:pPr>
            </a:p>
          </p:txBody>
        </p:sp>
      </p:grpSp>
      <p:grpSp>
        <p:nvGrpSpPr>
          <p:cNvPr name="Group 27" id="27"/>
          <p:cNvGrpSpPr/>
          <p:nvPr/>
        </p:nvGrpSpPr>
        <p:grpSpPr>
          <a:xfrm rot="0">
            <a:off x="8245433" y="2146670"/>
            <a:ext cx="669817" cy="66981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209B4"/>
            </a:solidFill>
          </p:spPr>
        </p:sp>
        <p:sp>
          <p:nvSpPr>
            <p:cNvPr name="TextBox 29" id="29"/>
            <p:cNvSpPr txBox="true"/>
            <p:nvPr/>
          </p:nvSpPr>
          <p:spPr>
            <a:xfrm>
              <a:off x="76200" y="-9525"/>
              <a:ext cx="660400" cy="746125"/>
            </a:xfrm>
            <a:prstGeom prst="rect">
              <a:avLst/>
            </a:prstGeom>
          </p:spPr>
          <p:txBody>
            <a:bodyPr anchor="ctr" rtlCol="false" tIns="50800" lIns="50800" bIns="50800" rIns="50800"/>
            <a:lstStyle/>
            <a:p>
              <a:pPr algn="ctr">
                <a:lnSpc>
                  <a:spcPts val="2940"/>
                </a:lnSpc>
              </a:pPr>
            </a:p>
          </p:txBody>
        </p:sp>
      </p:grpSp>
      <p:sp>
        <p:nvSpPr>
          <p:cNvPr name="AutoShape 30" id="30"/>
          <p:cNvSpPr/>
          <p:nvPr/>
        </p:nvSpPr>
        <p:spPr>
          <a:xfrm flipH="true">
            <a:off x="9406933" y="3854363"/>
            <a:ext cx="791229" cy="373297"/>
          </a:xfrm>
          <a:prstGeom prst="line">
            <a:avLst/>
          </a:prstGeom>
          <a:ln cap="flat" w="28575">
            <a:solidFill>
              <a:srgbClr val="4209B4"/>
            </a:solidFill>
            <a:prstDash val="solid"/>
            <a:headEnd type="none" len="sm" w="sm"/>
            <a:tailEnd type="none" len="sm" w="sm"/>
          </a:ln>
        </p:spPr>
      </p:sp>
      <p:sp>
        <p:nvSpPr>
          <p:cNvPr name="AutoShape 31" id="31"/>
          <p:cNvSpPr/>
          <p:nvPr/>
        </p:nvSpPr>
        <p:spPr>
          <a:xfrm>
            <a:off x="8863092" y="2661147"/>
            <a:ext cx="1357016" cy="861809"/>
          </a:xfrm>
          <a:prstGeom prst="line">
            <a:avLst/>
          </a:prstGeom>
          <a:ln cap="flat" w="28575">
            <a:solidFill>
              <a:srgbClr val="4209B4"/>
            </a:solidFill>
            <a:prstDash val="solid"/>
            <a:headEnd type="none" len="sm" w="sm"/>
            <a:tailEnd type="none" len="sm" w="sm"/>
          </a:ln>
        </p:spPr>
      </p:sp>
      <p:sp>
        <p:nvSpPr>
          <p:cNvPr name="AutoShape 32" id="32"/>
          <p:cNvSpPr/>
          <p:nvPr/>
        </p:nvSpPr>
        <p:spPr>
          <a:xfrm>
            <a:off x="8669827" y="2804399"/>
            <a:ext cx="344659" cy="1243376"/>
          </a:xfrm>
          <a:prstGeom prst="line">
            <a:avLst/>
          </a:prstGeom>
          <a:ln cap="flat" w="28575">
            <a:solidFill>
              <a:srgbClr val="4209B4"/>
            </a:solidFill>
            <a:prstDash val="solid"/>
            <a:headEnd type="none" len="sm" w="sm"/>
            <a:tailEnd type="none" len="sm" w="sm"/>
          </a:ln>
        </p:spPr>
      </p:sp>
      <p:sp>
        <p:nvSpPr>
          <p:cNvPr name="TextBox 33" id="33"/>
          <p:cNvSpPr txBox="true"/>
          <p:nvPr/>
        </p:nvSpPr>
        <p:spPr>
          <a:xfrm rot="0">
            <a:off x="2642680" y="1057275"/>
            <a:ext cx="13261532" cy="800735"/>
          </a:xfrm>
          <a:prstGeom prst="rect">
            <a:avLst/>
          </a:prstGeom>
        </p:spPr>
        <p:txBody>
          <a:bodyPr anchor="t" rtlCol="false" tIns="0" lIns="0" bIns="0" rIns="0">
            <a:spAutoFit/>
          </a:bodyPr>
          <a:lstStyle/>
          <a:p>
            <a:pPr algn="ctr">
              <a:lnSpc>
                <a:spcPts val="5169"/>
              </a:lnSpc>
            </a:pPr>
            <a:r>
              <a:rPr lang="en-US" sz="5499" spc="-340">
                <a:solidFill>
                  <a:srgbClr val="303030"/>
                </a:solidFill>
                <a:latin typeface="Times New Roman"/>
                <a:ea typeface="Times New Roman"/>
                <a:cs typeface="Times New Roman"/>
                <a:sym typeface="Times New Roman"/>
              </a:rPr>
              <a:t>GraphRAG's Innovative Working Process</a:t>
            </a:r>
          </a:p>
        </p:txBody>
      </p:sp>
      <p:sp>
        <p:nvSpPr>
          <p:cNvPr name="AutoShape 34" id="34"/>
          <p:cNvSpPr/>
          <p:nvPr/>
        </p:nvSpPr>
        <p:spPr>
          <a:xfrm>
            <a:off x="11263155" y="5718476"/>
            <a:ext cx="964555" cy="0"/>
          </a:xfrm>
          <a:prstGeom prst="line">
            <a:avLst/>
          </a:prstGeom>
          <a:ln cap="flat" w="38100">
            <a:solidFill>
              <a:srgbClr val="03660E"/>
            </a:solidFill>
            <a:prstDash val="solid"/>
            <a:headEnd type="none" len="sm" w="sm"/>
            <a:tailEnd type="triangle" len="med" w="lg"/>
          </a:ln>
        </p:spPr>
      </p:sp>
      <p:sp>
        <p:nvSpPr>
          <p:cNvPr name="TextBox 35" id="35"/>
          <p:cNvSpPr txBox="true"/>
          <p:nvPr/>
        </p:nvSpPr>
        <p:spPr>
          <a:xfrm rot="0">
            <a:off x="11260562" y="2560353"/>
            <a:ext cx="6187753" cy="1146810"/>
          </a:xfrm>
          <a:prstGeom prst="rect">
            <a:avLst/>
          </a:prstGeom>
        </p:spPr>
        <p:txBody>
          <a:bodyPr anchor="t" rtlCol="false" tIns="0" lIns="0" bIns="0" rIns="0">
            <a:spAutoFit/>
          </a:bodyPr>
          <a:lstStyle/>
          <a:p>
            <a:pPr algn="l">
              <a:lnSpc>
                <a:spcPts val="2940"/>
              </a:lnSpc>
              <a:spcBef>
                <a:spcPct val="0"/>
              </a:spcBef>
            </a:pPr>
            <a:r>
              <a:rPr lang="en-US" sz="2100" spc="-46">
                <a:solidFill>
                  <a:srgbClr val="303030"/>
                </a:solidFill>
                <a:latin typeface="Arial"/>
                <a:ea typeface="Arial"/>
                <a:cs typeface="Arial"/>
                <a:sym typeface="Arial"/>
              </a:rPr>
              <a:t>MATCH (p:Patient)-[:HAS_CONDITION]-&gt;(c:Condition)</a:t>
            </a:r>
          </a:p>
          <a:p>
            <a:pPr algn="l">
              <a:lnSpc>
                <a:spcPts val="2940"/>
              </a:lnSpc>
              <a:spcBef>
                <a:spcPct val="0"/>
              </a:spcBef>
            </a:pPr>
            <a:r>
              <a:rPr lang="en-US" sz="2100" spc="-46">
                <a:solidFill>
                  <a:srgbClr val="303030"/>
                </a:solidFill>
                <a:latin typeface="Arial"/>
                <a:ea typeface="Arial"/>
                <a:cs typeface="Arial"/>
                <a:sym typeface="Arial"/>
              </a:rPr>
              <a:t>WHERE c.name = "Diabetes"</a:t>
            </a:r>
          </a:p>
          <a:p>
            <a:pPr algn="l">
              <a:lnSpc>
                <a:spcPts val="2940"/>
              </a:lnSpc>
              <a:spcBef>
                <a:spcPct val="0"/>
              </a:spcBef>
            </a:pPr>
            <a:r>
              <a:rPr lang="en-US" sz="2100" spc="-46">
                <a:solidFill>
                  <a:srgbClr val="303030"/>
                </a:solidFill>
                <a:latin typeface="Arial"/>
                <a:ea typeface="Arial"/>
                <a:cs typeface="Arial"/>
                <a:sym typeface="Arial"/>
              </a:rPr>
              <a:t>RETURN p.name, p.age;</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512228" y="367665"/>
          <a:ext cx="17263543" cy="9551670"/>
        </p:xfrm>
        <a:graphic>
          <a:graphicData uri="http://schemas.openxmlformats.org/drawingml/2006/table">
            <a:tbl>
              <a:tblPr/>
              <a:tblGrid>
                <a:gridCol w="3065669"/>
                <a:gridCol w="7370138"/>
                <a:gridCol w="6827736"/>
              </a:tblGrid>
              <a:tr h="985004">
                <a:tc>
                  <a:txBody>
                    <a:bodyPr anchor="t" rtlCol="false"/>
                    <a:lstStyle/>
                    <a:p>
                      <a:pPr algn="ctr">
                        <a:lnSpc>
                          <a:spcPts val="4200"/>
                        </a:lnSpc>
                        <a:defRPr/>
                      </a:pPr>
                      <a:r>
                        <a:rPr lang="en-US" sz="3000" b="true">
                          <a:solidFill>
                            <a:srgbClr val="000000"/>
                          </a:solidFill>
                          <a:latin typeface="Arial Bold"/>
                          <a:ea typeface="Arial Bold"/>
                          <a:cs typeface="Arial Bold"/>
                          <a:sym typeface="Arial Bold"/>
                        </a:rPr>
                        <a:t>Characteristic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b="true">
                          <a:solidFill>
                            <a:srgbClr val="000000"/>
                          </a:solidFill>
                          <a:latin typeface="Arial Bold"/>
                          <a:ea typeface="Arial Bold"/>
                          <a:cs typeface="Arial Bold"/>
                          <a:sym typeface="Arial Bold"/>
                        </a:rPr>
                        <a:t>Graph Database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b="true">
                          <a:solidFill>
                            <a:srgbClr val="000000"/>
                          </a:solidFill>
                          <a:latin typeface="Arial Bold"/>
                          <a:ea typeface="Arial Bold"/>
                          <a:cs typeface="Arial Bold"/>
                          <a:sym typeface="Arial Bold"/>
                        </a:rPr>
                        <a:t>SQL Database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93741">
                <a:tc>
                  <a:txBody>
                    <a:bodyPr anchor="t" rtlCol="false"/>
                    <a:lstStyle/>
                    <a:p>
                      <a:pPr algn="l">
                        <a:lnSpc>
                          <a:spcPts val="2800"/>
                        </a:lnSpc>
                        <a:defRPr/>
                      </a:pPr>
                      <a:r>
                        <a:rPr lang="en-US" sz="2000" b="true">
                          <a:solidFill>
                            <a:srgbClr val="000000"/>
                          </a:solidFill>
                          <a:latin typeface="Arial Bold"/>
                          <a:ea typeface="Arial Bold"/>
                          <a:cs typeface="Arial Bold"/>
                          <a:sym typeface="Arial Bold"/>
                        </a:rPr>
                        <a:t>Data Structure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rial"/>
                          <a:ea typeface="Arial"/>
                          <a:cs typeface="Arial"/>
                          <a:sym typeface="Arial"/>
                        </a:rPr>
                        <a:t>Graph model: Nodes and relationships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rial"/>
                          <a:ea typeface="Arial"/>
                          <a:cs typeface="Arial"/>
                          <a:sym typeface="Arial"/>
                        </a:rPr>
                        <a:t>Relational tables and rows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93741">
                <a:tc>
                  <a:txBody>
                    <a:bodyPr anchor="t" rtlCol="false"/>
                    <a:lstStyle/>
                    <a:p>
                      <a:pPr algn="l">
                        <a:lnSpc>
                          <a:spcPts val="2800"/>
                        </a:lnSpc>
                        <a:defRPr/>
                      </a:pPr>
                      <a:r>
                        <a:rPr lang="en-US" sz="2000" b="true">
                          <a:solidFill>
                            <a:srgbClr val="000000"/>
                          </a:solidFill>
                          <a:latin typeface="Arial Bold"/>
                          <a:ea typeface="Arial Bold"/>
                          <a:cs typeface="Arial Bold"/>
                          <a:sym typeface="Arial Bold"/>
                        </a:rPr>
                        <a:t>Query Language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rial"/>
                          <a:ea typeface="Arial"/>
                          <a:cs typeface="Arial"/>
                          <a:sym typeface="Arial"/>
                        </a:rPr>
                        <a:t>Graph queries (Cypher, Gremlin, GraphQL)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rial"/>
                          <a:ea typeface="Arial"/>
                          <a:cs typeface="Arial"/>
                          <a:sym typeface="Arial"/>
                        </a:rPr>
                        <a:t>SQL (SELECT, JOIN, etc.)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93741">
                <a:tc>
                  <a:txBody>
                    <a:bodyPr anchor="t" rtlCol="false"/>
                    <a:lstStyle/>
                    <a:p>
                      <a:pPr algn="l">
                        <a:lnSpc>
                          <a:spcPts val="2800"/>
                        </a:lnSpc>
                        <a:defRPr/>
                      </a:pPr>
                      <a:r>
                        <a:rPr lang="en-US" sz="2000" b="true">
                          <a:solidFill>
                            <a:srgbClr val="000000"/>
                          </a:solidFill>
                          <a:latin typeface="Arial Bold"/>
                          <a:ea typeface="Arial Bold"/>
                          <a:cs typeface="Arial Bold"/>
                          <a:sym typeface="Arial Bold"/>
                        </a:rPr>
                        <a:t>Best For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rial"/>
                          <a:ea typeface="Arial"/>
                          <a:cs typeface="Arial"/>
                          <a:sym typeface="Arial"/>
                        </a:rPr>
                        <a:t>Multi-hop relationships, interconnected data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rial"/>
                          <a:ea typeface="Arial"/>
                          <a:cs typeface="Arial"/>
                          <a:sym typeface="Arial"/>
                        </a:rPr>
                        <a:t>Structured, transactional data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93741">
                <a:tc>
                  <a:txBody>
                    <a:bodyPr anchor="t" rtlCol="false"/>
                    <a:lstStyle/>
                    <a:p>
                      <a:pPr algn="l">
                        <a:lnSpc>
                          <a:spcPts val="2800"/>
                        </a:lnSpc>
                        <a:defRPr/>
                      </a:pPr>
                      <a:r>
                        <a:rPr lang="en-US" sz="2000" b="true">
                          <a:solidFill>
                            <a:srgbClr val="000000"/>
                          </a:solidFill>
                          <a:latin typeface="Arial Bold"/>
                          <a:ea typeface="Arial Bold"/>
                          <a:cs typeface="Arial Bold"/>
                          <a:sym typeface="Arial Bold"/>
                        </a:rPr>
                        <a:t>Query Complexity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rial"/>
                          <a:ea typeface="Arial"/>
                          <a:cs typeface="Arial"/>
                          <a:sym typeface="Arial"/>
                        </a:rPr>
                        <a:t>Efficient for multi-hop traversal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rial"/>
                          <a:ea typeface="Arial"/>
                          <a:cs typeface="Arial"/>
                          <a:sym typeface="Arial"/>
                        </a:rPr>
                        <a:t>Can become slow with complex JOINs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47577">
                <a:tc>
                  <a:txBody>
                    <a:bodyPr anchor="t" rtlCol="false"/>
                    <a:lstStyle/>
                    <a:p>
                      <a:pPr algn="l">
                        <a:lnSpc>
                          <a:spcPts val="2800"/>
                        </a:lnSpc>
                        <a:defRPr/>
                      </a:pPr>
                      <a:r>
                        <a:rPr lang="en-US" sz="2000" b="true">
                          <a:solidFill>
                            <a:srgbClr val="000000"/>
                          </a:solidFill>
                          <a:latin typeface="Arial Bold"/>
                          <a:ea typeface="Arial Bold"/>
                          <a:cs typeface="Arial Bold"/>
                          <a:sym typeface="Arial Bold"/>
                        </a:rPr>
                        <a:t>Contextual Understanding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rial"/>
                          <a:ea typeface="Arial"/>
                          <a:cs typeface="Arial"/>
                          <a:sym typeface="Arial"/>
                        </a:rPr>
                        <a:t>Captures rich relationships and connections between entities. </a:t>
                      </a:r>
                      <a:endParaRPr lang="en-US" sz="1100"/>
                    </a:p>
                    <a:p>
                      <a:pPr algn="l">
                        <a:lnSpc>
                          <a:spcPts val="2800"/>
                        </a:lnSpc>
                      </a:pPr>
                      <a:r>
                        <a:rPr lang="en-US" sz="2000">
                          <a:solidFill>
                            <a:srgbClr val="000000"/>
                          </a:solidFill>
                          <a:latin typeface="Arial"/>
                          <a:ea typeface="Arial"/>
                          <a:cs typeface="Arial"/>
                          <a:sym typeface="Arial"/>
                        </a:rPr>
                        <a:t>Enables context-aware retrieval through multi-hop queries.</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rial"/>
                          <a:ea typeface="Arial"/>
                          <a:cs typeface="Arial"/>
                          <a:sym typeface="Arial"/>
                        </a:rPr>
                        <a:t>Retrieves structured, factual and numerical data reliably.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47577">
                <a:tc>
                  <a:txBody>
                    <a:bodyPr anchor="t" rtlCol="false"/>
                    <a:lstStyle/>
                    <a:p>
                      <a:pPr algn="l">
                        <a:lnSpc>
                          <a:spcPts val="2800"/>
                        </a:lnSpc>
                        <a:defRPr/>
                      </a:pPr>
                      <a:r>
                        <a:rPr lang="en-US" sz="2000" b="true">
                          <a:solidFill>
                            <a:srgbClr val="000000"/>
                          </a:solidFill>
                          <a:latin typeface="Arial Bold"/>
                          <a:ea typeface="Arial Bold"/>
                          <a:cs typeface="Arial Bold"/>
                          <a:sym typeface="Arial Bold"/>
                        </a:rPr>
                        <a:t>Query Generation &amp; Reasoning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rial"/>
                          <a:ea typeface="Arial"/>
                          <a:cs typeface="Arial"/>
                          <a:sym typeface="Arial"/>
                        </a:rPr>
                        <a:t>Supports complex, multi-hop queries that traverse several layers of relationships.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rial"/>
                          <a:ea typeface="Arial"/>
                          <a:cs typeface="Arial"/>
                          <a:sym typeface="Arial"/>
                        </a:rPr>
                        <a:t>Efficient for simple lookups and aggregations using SQL joins, but struggles with deep relationship reasoning.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47577">
                <a:tc>
                  <a:txBody>
                    <a:bodyPr anchor="t" rtlCol="false"/>
                    <a:lstStyle/>
                    <a:p>
                      <a:pPr algn="l">
                        <a:lnSpc>
                          <a:spcPts val="2800"/>
                        </a:lnSpc>
                        <a:defRPr/>
                      </a:pPr>
                      <a:r>
                        <a:rPr lang="en-US" sz="2000" b="true">
                          <a:solidFill>
                            <a:srgbClr val="000000"/>
                          </a:solidFill>
                          <a:latin typeface="Arial Bold"/>
                          <a:ea typeface="Arial Bold"/>
                          <a:cs typeface="Arial Bold"/>
                          <a:sym typeface="Arial Bold"/>
                        </a:rPr>
                        <a:t>Hybrid Search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rial"/>
                          <a:ea typeface="Arial"/>
                          <a:cs typeface="Arial"/>
                          <a:sym typeface="Arial"/>
                        </a:rPr>
                        <a:t>Can integrate embeddings for similarity search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rial"/>
                          <a:ea typeface="Arial"/>
                          <a:cs typeface="Arial"/>
                          <a:sym typeface="Arial"/>
                        </a:rPr>
                        <a:t>Excels in keyword-based and transactional data searches with fast indexing.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51403">
                <a:tc>
                  <a:txBody>
                    <a:bodyPr anchor="t" rtlCol="false"/>
                    <a:lstStyle/>
                    <a:p>
                      <a:pPr algn="l">
                        <a:lnSpc>
                          <a:spcPts val="2800"/>
                        </a:lnSpc>
                        <a:defRPr/>
                      </a:pPr>
                      <a:r>
                        <a:rPr lang="en-US" sz="2000" b="true">
                          <a:solidFill>
                            <a:srgbClr val="000000"/>
                          </a:solidFill>
                          <a:latin typeface="Arial Bold"/>
                          <a:ea typeface="Arial Bold"/>
                          <a:cs typeface="Arial Bold"/>
                          <a:sym typeface="Arial Bold"/>
                        </a:rPr>
                        <a:t>Real-time RAG Performance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rial"/>
                          <a:ea typeface="Arial"/>
                          <a:cs typeface="Arial"/>
                          <a:sym typeface="Arial"/>
                        </a:rPr>
                        <a:t>Faster for interconnected knowledge graphs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rial"/>
                          <a:ea typeface="Arial"/>
                          <a:cs typeface="Arial"/>
                          <a:sym typeface="Arial"/>
                        </a:rPr>
                        <a:t>Faster for structured tabular lookups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97566">
                <a:tc>
                  <a:txBody>
                    <a:bodyPr anchor="t" rtlCol="false"/>
                    <a:lstStyle/>
                    <a:p>
                      <a:pPr algn="l">
                        <a:lnSpc>
                          <a:spcPts val="2800"/>
                        </a:lnSpc>
                        <a:defRPr/>
                      </a:pPr>
                      <a:r>
                        <a:rPr lang="en-US" sz="2000" b="true">
                          <a:solidFill>
                            <a:srgbClr val="000000"/>
                          </a:solidFill>
                          <a:latin typeface="Arial Bold"/>
                          <a:ea typeface="Arial Bold"/>
                          <a:cs typeface="Arial Bold"/>
                          <a:sym typeface="Arial Bold"/>
                        </a:rPr>
                        <a:t>Cost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rial"/>
                          <a:ea typeface="Arial"/>
                          <a:cs typeface="Arial"/>
                          <a:sym typeface="Arial"/>
                        </a:rPr>
                        <a:t>Higher storage costs for large graphs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rial"/>
                          <a:ea typeface="Arial"/>
                          <a:cs typeface="Arial"/>
                          <a:sym typeface="Arial"/>
                        </a:rPr>
                        <a:t>More cost-effective for structured data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7383125" y="2057400"/>
            <a:ext cx="0" cy="7922784"/>
          </a:xfrm>
          <a:prstGeom prst="line">
            <a:avLst/>
          </a:prstGeom>
          <a:ln cap="flat" w="247650">
            <a:solidFill>
              <a:srgbClr val="4BA7DD"/>
            </a:solidFill>
            <a:prstDash val="solid"/>
            <a:headEnd type="none" len="sm" w="sm"/>
            <a:tailEnd type="none" len="sm" w="sm"/>
          </a:ln>
        </p:spPr>
      </p:sp>
      <p:sp>
        <p:nvSpPr>
          <p:cNvPr name="AutoShape 3" id="3"/>
          <p:cNvSpPr/>
          <p:nvPr/>
        </p:nvSpPr>
        <p:spPr>
          <a:xfrm flipH="true">
            <a:off x="904875" y="2129946"/>
            <a:ext cx="0" cy="7922784"/>
          </a:xfrm>
          <a:prstGeom prst="line">
            <a:avLst/>
          </a:prstGeom>
          <a:ln cap="flat" w="247650">
            <a:solidFill>
              <a:srgbClr val="4BA7DD"/>
            </a:solidFill>
            <a:prstDash val="solid"/>
            <a:headEnd type="none" len="sm" w="sm"/>
            <a:tailEnd type="none" len="sm" w="sm"/>
          </a:ln>
        </p:spPr>
      </p:sp>
      <p:sp>
        <p:nvSpPr>
          <p:cNvPr name="Freeform 4" id="4"/>
          <p:cNvSpPr/>
          <p:nvPr/>
        </p:nvSpPr>
        <p:spPr>
          <a:xfrm flipH="false" flipV="false" rot="0">
            <a:off x="1238706" y="2129946"/>
            <a:ext cx="9404259" cy="5007768"/>
          </a:xfrm>
          <a:custGeom>
            <a:avLst/>
            <a:gdLst/>
            <a:ahLst/>
            <a:cxnLst/>
            <a:rect r="r" b="b" t="t" l="l"/>
            <a:pathLst>
              <a:path h="5007768" w="9404259">
                <a:moveTo>
                  <a:pt x="0" y="0"/>
                </a:moveTo>
                <a:lnTo>
                  <a:pt x="9404259" y="0"/>
                </a:lnTo>
                <a:lnTo>
                  <a:pt x="9404259" y="5007768"/>
                </a:lnTo>
                <a:lnTo>
                  <a:pt x="0" y="5007768"/>
                </a:lnTo>
                <a:lnTo>
                  <a:pt x="0" y="0"/>
                </a:lnTo>
                <a:close/>
              </a:path>
            </a:pathLst>
          </a:custGeom>
          <a:blipFill>
            <a:blip r:embed="rId3"/>
            <a:stretch>
              <a:fillRect l="0" t="0" r="0" b="0"/>
            </a:stretch>
          </a:blipFill>
        </p:spPr>
      </p:sp>
      <p:sp>
        <p:nvSpPr>
          <p:cNvPr name="Freeform 5" id="5"/>
          <p:cNvSpPr/>
          <p:nvPr/>
        </p:nvSpPr>
        <p:spPr>
          <a:xfrm flipH="false" flipV="false" rot="0">
            <a:off x="1238706" y="7676599"/>
            <a:ext cx="9900548" cy="2376131"/>
          </a:xfrm>
          <a:custGeom>
            <a:avLst/>
            <a:gdLst/>
            <a:ahLst/>
            <a:cxnLst/>
            <a:rect r="r" b="b" t="t" l="l"/>
            <a:pathLst>
              <a:path h="2376131" w="9900548">
                <a:moveTo>
                  <a:pt x="0" y="0"/>
                </a:moveTo>
                <a:lnTo>
                  <a:pt x="9900548" y="0"/>
                </a:lnTo>
                <a:lnTo>
                  <a:pt x="9900548" y="2376132"/>
                </a:lnTo>
                <a:lnTo>
                  <a:pt x="0" y="2376132"/>
                </a:lnTo>
                <a:lnTo>
                  <a:pt x="0" y="0"/>
                </a:lnTo>
                <a:close/>
              </a:path>
            </a:pathLst>
          </a:custGeom>
          <a:blipFill>
            <a:blip r:embed="rId4"/>
            <a:stretch>
              <a:fillRect l="0" t="0" r="0" b="0"/>
            </a:stretch>
          </a:blipFill>
        </p:spPr>
      </p:sp>
      <p:grpSp>
        <p:nvGrpSpPr>
          <p:cNvPr name="Group 6" id="6"/>
          <p:cNvGrpSpPr/>
          <p:nvPr/>
        </p:nvGrpSpPr>
        <p:grpSpPr>
          <a:xfrm rot="0">
            <a:off x="12353752" y="3415248"/>
            <a:ext cx="4559188" cy="1393710"/>
            <a:chOff x="0" y="0"/>
            <a:chExt cx="1200774" cy="367068"/>
          </a:xfrm>
        </p:grpSpPr>
        <p:sp>
          <p:nvSpPr>
            <p:cNvPr name="Freeform 7" id="7"/>
            <p:cNvSpPr/>
            <p:nvPr/>
          </p:nvSpPr>
          <p:spPr>
            <a:xfrm flipH="false" flipV="false" rot="0">
              <a:off x="0" y="0"/>
              <a:ext cx="1200774" cy="367068"/>
            </a:xfrm>
            <a:custGeom>
              <a:avLst/>
              <a:gdLst/>
              <a:ahLst/>
              <a:cxnLst/>
              <a:rect r="r" b="b" t="t" l="l"/>
              <a:pathLst>
                <a:path h="367068" w="1200774">
                  <a:moveTo>
                    <a:pt x="86603" y="0"/>
                  </a:moveTo>
                  <a:lnTo>
                    <a:pt x="1114171" y="0"/>
                  </a:lnTo>
                  <a:cubicBezTo>
                    <a:pt x="1162000" y="0"/>
                    <a:pt x="1200774" y="38773"/>
                    <a:pt x="1200774" y="86603"/>
                  </a:cubicBezTo>
                  <a:lnTo>
                    <a:pt x="1200774" y="280465"/>
                  </a:lnTo>
                  <a:cubicBezTo>
                    <a:pt x="1200774" y="328294"/>
                    <a:pt x="1162000" y="367068"/>
                    <a:pt x="1114171" y="367068"/>
                  </a:cubicBezTo>
                  <a:lnTo>
                    <a:pt x="86603" y="367068"/>
                  </a:lnTo>
                  <a:cubicBezTo>
                    <a:pt x="63634" y="367068"/>
                    <a:pt x="41606" y="357944"/>
                    <a:pt x="25365" y="341702"/>
                  </a:cubicBezTo>
                  <a:cubicBezTo>
                    <a:pt x="9124" y="325461"/>
                    <a:pt x="0" y="303433"/>
                    <a:pt x="0" y="280465"/>
                  </a:cubicBezTo>
                  <a:lnTo>
                    <a:pt x="0" y="86603"/>
                  </a:lnTo>
                  <a:cubicBezTo>
                    <a:pt x="0" y="38773"/>
                    <a:pt x="38773" y="0"/>
                    <a:pt x="86603" y="0"/>
                  </a:cubicBezTo>
                  <a:close/>
                </a:path>
              </a:pathLst>
            </a:custGeom>
            <a:solidFill>
              <a:srgbClr val="3F6DAD"/>
            </a:solidFill>
          </p:spPr>
        </p:sp>
        <p:sp>
          <p:nvSpPr>
            <p:cNvPr name="TextBox 8" id="8"/>
            <p:cNvSpPr txBox="true"/>
            <p:nvPr/>
          </p:nvSpPr>
          <p:spPr>
            <a:xfrm>
              <a:off x="0" y="-114300"/>
              <a:ext cx="1200774" cy="481368"/>
            </a:xfrm>
            <a:prstGeom prst="rect">
              <a:avLst/>
            </a:prstGeom>
          </p:spPr>
          <p:txBody>
            <a:bodyPr anchor="ctr" rtlCol="false" tIns="50800" lIns="50800" bIns="50800" rIns="50800"/>
            <a:lstStyle/>
            <a:p>
              <a:pPr algn="ctr">
                <a:lnSpc>
                  <a:spcPts val="3919"/>
                </a:lnSpc>
              </a:pPr>
              <a:r>
                <a:rPr lang="en-US" b="true" sz="2799" spc="-61">
                  <a:solidFill>
                    <a:srgbClr val="FFFFFF"/>
                  </a:solidFill>
                  <a:latin typeface="Arial Bold"/>
                  <a:ea typeface="Arial Bold"/>
                  <a:cs typeface="Arial Bold"/>
                  <a:sym typeface="Arial Bold"/>
                </a:rPr>
                <a:t>Example SQL Query</a:t>
              </a:r>
            </a:p>
          </p:txBody>
        </p:sp>
      </p:grpSp>
      <p:sp>
        <p:nvSpPr>
          <p:cNvPr name="TextBox 9" id="9"/>
          <p:cNvSpPr txBox="true"/>
          <p:nvPr/>
        </p:nvSpPr>
        <p:spPr>
          <a:xfrm rot="0">
            <a:off x="2513234" y="318770"/>
            <a:ext cx="13261532" cy="1448435"/>
          </a:xfrm>
          <a:prstGeom prst="rect">
            <a:avLst/>
          </a:prstGeom>
        </p:spPr>
        <p:txBody>
          <a:bodyPr anchor="t" rtlCol="false" tIns="0" lIns="0" bIns="0" rIns="0">
            <a:spAutoFit/>
          </a:bodyPr>
          <a:lstStyle/>
          <a:p>
            <a:pPr algn="ctr">
              <a:lnSpc>
                <a:spcPts val="5169"/>
              </a:lnSpc>
            </a:pPr>
            <a:r>
              <a:rPr lang="en-US" sz="5499" spc="-340">
                <a:solidFill>
                  <a:srgbClr val="303030"/>
                </a:solidFill>
                <a:latin typeface="Times New Roman"/>
                <a:ea typeface="Times New Roman"/>
                <a:cs typeface="Times New Roman"/>
                <a:sym typeface="Times New Roman"/>
              </a:rPr>
              <a:t>Example: Find all papers co-authored by researchers from different institutions in AI</a:t>
            </a:r>
          </a:p>
        </p:txBody>
      </p:sp>
      <p:grpSp>
        <p:nvGrpSpPr>
          <p:cNvPr name="Group 10" id="10"/>
          <p:cNvGrpSpPr/>
          <p:nvPr/>
        </p:nvGrpSpPr>
        <p:grpSpPr>
          <a:xfrm rot="0">
            <a:off x="12353752" y="8148760"/>
            <a:ext cx="4559188" cy="1393710"/>
            <a:chOff x="0" y="0"/>
            <a:chExt cx="1200774" cy="367068"/>
          </a:xfrm>
        </p:grpSpPr>
        <p:sp>
          <p:nvSpPr>
            <p:cNvPr name="Freeform 11" id="11"/>
            <p:cNvSpPr/>
            <p:nvPr/>
          </p:nvSpPr>
          <p:spPr>
            <a:xfrm flipH="false" flipV="false" rot="0">
              <a:off x="0" y="0"/>
              <a:ext cx="1200774" cy="367068"/>
            </a:xfrm>
            <a:custGeom>
              <a:avLst/>
              <a:gdLst/>
              <a:ahLst/>
              <a:cxnLst/>
              <a:rect r="r" b="b" t="t" l="l"/>
              <a:pathLst>
                <a:path h="367068" w="1200774">
                  <a:moveTo>
                    <a:pt x="86603" y="0"/>
                  </a:moveTo>
                  <a:lnTo>
                    <a:pt x="1114171" y="0"/>
                  </a:lnTo>
                  <a:cubicBezTo>
                    <a:pt x="1162000" y="0"/>
                    <a:pt x="1200774" y="38773"/>
                    <a:pt x="1200774" y="86603"/>
                  </a:cubicBezTo>
                  <a:lnTo>
                    <a:pt x="1200774" y="280465"/>
                  </a:lnTo>
                  <a:cubicBezTo>
                    <a:pt x="1200774" y="328294"/>
                    <a:pt x="1162000" y="367068"/>
                    <a:pt x="1114171" y="367068"/>
                  </a:cubicBezTo>
                  <a:lnTo>
                    <a:pt x="86603" y="367068"/>
                  </a:lnTo>
                  <a:cubicBezTo>
                    <a:pt x="63634" y="367068"/>
                    <a:pt x="41606" y="357944"/>
                    <a:pt x="25365" y="341702"/>
                  </a:cubicBezTo>
                  <a:cubicBezTo>
                    <a:pt x="9124" y="325461"/>
                    <a:pt x="0" y="303433"/>
                    <a:pt x="0" y="280465"/>
                  </a:cubicBezTo>
                  <a:lnTo>
                    <a:pt x="0" y="86603"/>
                  </a:lnTo>
                  <a:cubicBezTo>
                    <a:pt x="0" y="38773"/>
                    <a:pt x="38773" y="0"/>
                    <a:pt x="86603" y="0"/>
                  </a:cubicBezTo>
                  <a:close/>
                </a:path>
              </a:pathLst>
            </a:custGeom>
            <a:solidFill>
              <a:srgbClr val="3F6DAD"/>
            </a:solidFill>
          </p:spPr>
        </p:sp>
        <p:sp>
          <p:nvSpPr>
            <p:cNvPr name="TextBox 12" id="12"/>
            <p:cNvSpPr txBox="true"/>
            <p:nvPr/>
          </p:nvSpPr>
          <p:spPr>
            <a:xfrm>
              <a:off x="0" y="-114300"/>
              <a:ext cx="1200774" cy="481368"/>
            </a:xfrm>
            <a:prstGeom prst="rect">
              <a:avLst/>
            </a:prstGeom>
          </p:spPr>
          <p:txBody>
            <a:bodyPr anchor="ctr" rtlCol="false" tIns="50800" lIns="50800" bIns="50800" rIns="50800"/>
            <a:lstStyle/>
            <a:p>
              <a:pPr algn="ctr">
                <a:lnSpc>
                  <a:spcPts val="3919"/>
                </a:lnSpc>
              </a:pPr>
              <a:r>
                <a:rPr lang="en-US" b="true" sz="2799" spc="-61">
                  <a:solidFill>
                    <a:srgbClr val="FFFFFF"/>
                  </a:solidFill>
                  <a:latin typeface="Arial Bold"/>
                  <a:ea typeface="Arial Bold"/>
                  <a:cs typeface="Arial Bold"/>
                  <a:sym typeface="Arial Bold"/>
                </a:rPr>
                <a:t>Example Cypher Query</a:t>
              </a:r>
            </a:p>
          </p:txBody>
        </p:sp>
      </p:grpSp>
      <p:sp>
        <p:nvSpPr>
          <p:cNvPr name="AutoShape 13" id="13"/>
          <p:cNvSpPr/>
          <p:nvPr/>
        </p:nvSpPr>
        <p:spPr>
          <a:xfrm flipH="true">
            <a:off x="10620474" y="4112103"/>
            <a:ext cx="1733278" cy="0"/>
          </a:xfrm>
          <a:prstGeom prst="line">
            <a:avLst/>
          </a:prstGeom>
          <a:ln cap="flat" w="38100">
            <a:solidFill>
              <a:srgbClr val="4BA7DD"/>
            </a:solidFill>
            <a:prstDash val="solid"/>
            <a:headEnd type="none" len="sm" w="sm"/>
            <a:tailEnd type="triangle" len="med" w="lg"/>
          </a:ln>
        </p:spPr>
      </p:sp>
      <p:sp>
        <p:nvSpPr>
          <p:cNvPr name="AutoShape 14" id="14"/>
          <p:cNvSpPr/>
          <p:nvPr/>
        </p:nvSpPr>
        <p:spPr>
          <a:xfrm flipH="true" flipV="true">
            <a:off x="11139254" y="8845615"/>
            <a:ext cx="1214498" cy="19050"/>
          </a:xfrm>
          <a:prstGeom prst="line">
            <a:avLst/>
          </a:prstGeom>
          <a:ln cap="flat" w="38100">
            <a:solidFill>
              <a:srgbClr val="4BA7DD"/>
            </a:solidFill>
            <a:prstDash val="solid"/>
            <a:headEnd type="none" len="sm" w="sm"/>
            <a:tailEnd type="triangle" len="med" w="lg"/>
          </a:ln>
        </p:spPr>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a:off x="17981715" y="2481579"/>
            <a:ext cx="0" cy="7212232"/>
          </a:xfrm>
          <a:prstGeom prst="line">
            <a:avLst/>
          </a:prstGeom>
          <a:ln cap="flat" w="247650">
            <a:solidFill>
              <a:srgbClr val="4BA7DD"/>
            </a:solidFill>
            <a:prstDash val="solid"/>
            <a:headEnd type="none" len="sm" w="sm"/>
            <a:tailEnd type="none" len="sm" w="sm"/>
          </a:ln>
        </p:spPr>
      </p:sp>
      <p:sp>
        <p:nvSpPr>
          <p:cNvPr name="AutoShape 3" id="3"/>
          <p:cNvSpPr/>
          <p:nvPr/>
        </p:nvSpPr>
        <p:spPr>
          <a:xfrm>
            <a:off x="321033" y="2481579"/>
            <a:ext cx="0" cy="7176589"/>
          </a:xfrm>
          <a:prstGeom prst="line">
            <a:avLst/>
          </a:prstGeom>
          <a:ln cap="flat" w="247650">
            <a:solidFill>
              <a:srgbClr val="4BA7DD"/>
            </a:solidFill>
            <a:prstDash val="solid"/>
            <a:headEnd type="none" len="sm" w="sm"/>
            <a:tailEnd type="none" len="sm" w="sm"/>
          </a:ln>
        </p:spPr>
      </p:sp>
      <p:grpSp>
        <p:nvGrpSpPr>
          <p:cNvPr name="Group 4" id="4"/>
          <p:cNvGrpSpPr/>
          <p:nvPr/>
        </p:nvGrpSpPr>
        <p:grpSpPr>
          <a:xfrm rot="0">
            <a:off x="1177733" y="2481579"/>
            <a:ext cx="15947281" cy="6950583"/>
            <a:chOff x="0" y="0"/>
            <a:chExt cx="4200107" cy="1830606"/>
          </a:xfrm>
        </p:grpSpPr>
        <p:sp>
          <p:nvSpPr>
            <p:cNvPr name="Freeform 5" id="5"/>
            <p:cNvSpPr/>
            <p:nvPr/>
          </p:nvSpPr>
          <p:spPr>
            <a:xfrm flipH="false" flipV="false" rot="0">
              <a:off x="0" y="0"/>
              <a:ext cx="4200107" cy="1830606"/>
            </a:xfrm>
            <a:custGeom>
              <a:avLst/>
              <a:gdLst/>
              <a:ahLst/>
              <a:cxnLst/>
              <a:rect r="r" b="b" t="t" l="l"/>
              <a:pathLst>
                <a:path h="1830606" w="4200107">
                  <a:moveTo>
                    <a:pt x="10195" y="0"/>
                  </a:moveTo>
                  <a:lnTo>
                    <a:pt x="4189912" y="0"/>
                  </a:lnTo>
                  <a:cubicBezTo>
                    <a:pt x="4192616" y="0"/>
                    <a:pt x="4195209" y="1074"/>
                    <a:pt x="4197121" y="2986"/>
                  </a:cubicBezTo>
                  <a:cubicBezTo>
                    <a:pt x="4199033" y="4898"/>
                    <a:pt x="4200107" y="7491"/>
                    <a:pt x="4200107" y="10195"/>
                  </a:cubicBezTo>
                  <a:lnTo>
                    <a:pt x="4200107" y="1820411"/>
                  </a:lnTo>
                  <a:cubicBezTo>
                    <a:pt x="4200107" y="1823115"/>
                    <a:pt x="4199033" y="1825708"/>
                    <a:pt x="4197121" y="1827620"/>
                  </a:cubicBezTo>
                  <a:cubicBezTo>
                    <a:pt x="4195209" y="1829532"/>
                    <a:pt x="4192616" y="1830606"/>
                    <a:pt x="4189912" y="1830606"/>
                  </a:cubicBezTo>
                  <a:lnTo>
                    <a:pt x="10195" y="1830606"/>
                  </a:lnTo>
                  <a:cubicBezTo>
                    <a:pt x="7491" y="1830606"/>
                    <a:pt x="4898" y="1829532"/>
                    <a:pt x="2986" y="1827620"/>
                  </a:cubicBezTo>
                  <a:cubicBezTo>
                    <a:pt x="1074" y="1825708"/>
                    <a:pt x="0" y="1823115"/>
                    <a:pt x="0" y="1820411"/>
                  </a:cubicBezTo>
                  <a:lnTo>
                    <a:pt x="0" y="10195"/>
                  </a:lnTo>
                  <a:cubicBezTo>
                    <a:pt x="0" y="7491"/>
                    <a:pt x="1074" y="4898"/>
                    <a:pt x="2986" y="2986"/>
                  </a:cubicBezTo>
                  <a:cubicBezTo>
                    <a:pt x="4898" y="1074"/>
                    <a:pt x="7491" y="0"/>
                    <a:pt x="10195" y="0"/>
                  </a:cubicBezTo>
                  <a:close/>
                </a:path>
              </a:pathLst>
            </a:custGeom>
            <a:solidFill>
              <a:srgbClr val="000000">
                <a:alpha val="0"/>
              </a:srgbClr>
            </a:solidFill>
            <a:ln w="38100" cap="rnd">
              <a:solidFill>
                <a:srgbClr val="575757"/>
              </a:solidFill>
              <a:prstDash val="solid"/>
              <a:round/>
            </a:ln>
          </p:spPr>
        </p:sp>
        <p:sp>
          <p:nvSpPr>
            <p:cNvPr name="TextBox 6" id="6"/>
            <p:cNvSpPr txBox="true"/>
            <p:nvPr/>
          </p:nvSpPr>
          <p:spPr>
            <a:xfrm>
              <a:off x="0" y="-152400"/>
              <a:ext cx="4200107" cy="1983006"/>
            </a:xfrm>
            <a:prstGeom prst="rect">
              <a:avLst/>
            </a:prstGeom>
          </p:spPr>
          <p:txBody>
            <a:bodyPr anchor="ctr" rtlCol="false" tIns="50800" lIns="50800" bIns="50800" rIns="50800"/>
            <a:lstStyle/>
            <a:p>
              <a:pPr algn="ctr">
                <a:lnSpc>
                  <a:spcPts val="5599"/>
                </a:lnSpc>
              </a:pPr>
              <a:r>
                <a:rPr lang="en-US" b="true" sz="3999" spc="-87">
                  <a:solidFill>
                    <a:srgbClr val="303030"/>
                  </a:solidFill>
                  <a:latin typeface="Arial Bold"/>
                  <a:ea typeface="Arial Bold"/>
                  <a:cs typeface="Arial Bold"/>
                  <a:sym typeface="Arial Bold"/>
                </a:rPr>
                <a:t>Key Benefits of Multi-hop Query</a:t>
              </a:r>
            </a:p>
            <a:p>
              <a:pPr algn="ctr">
                <a:lnSpc>
                  <a:spcPts val="4900"/>
                </a:lnSpc>
              </a:pPr>
            </a:p>
            <a:p>
              <a:pPr algn="l">
                <a:lnSpc>
                  <a:spcPts val="3919"/>
                </a:lnSpc>
              </a:pPr>
              <a:r>
                <a:rPr lang="en-US" sz="2799" spc="-61" b="true">
                  <a:solidFill>
                    <a:srgbClr val="303030"/>
                  </a:solidFill>
                  <a:latin typeface="Arial Bold"/>
                  <a:ea typeface="Arial Bold"/>
                  <a:cs typeface="Arial Bold"/>
                  <a:sym typeface="Arial Bold"/>
                </a:rPr>
                <a:t>               High performance for complex relational queries</a:t>
              </a:r>
            </a:p>
            <a:p>
              <a:pPr algn="l">
                <a:lnSpc>
                  <a:spcPts val="3919"/>
                </a:lnSpc>
              </a:pPr>
              <a:r>
                <a:rPr lang="en-US" sz="2799" spc="-61">
                  <a:solidFill>
                    <a:srgbClr val="303030"/>
                  </a:solidFill>
                  <a:latin typeface="Arial"/>
                  <a:ea typeface="Arial"/>
                  <a:cs typeface="Arial"/>
                  <a:sym typeface="Arial"/>
                </a:rPr>
                <a:t>               </a:t>
              </a:r>
              <a:r>
                <a:rPr lang="en-US" sz="2799" spc="-61">
                  <a:solidFill>
                    <a:srgbClr val="303030"/>
                  </a:solidFill>
                  <a:latin typeface="Arial"/>
                  <a:ea typeface="Arial"/>
                  <a:cs typeface="Arial"/>
                  <a:sym typeface="Arial"/>
                </a:rPr>
                <a:t>Query time does not increase exponentially when adding relationships</a:t>
              </a:r>
            </a:p>
            <a:p>
              <a:pPr algn="l">
                <a:lnSpc>
                  <a:spcPts val="3919"/>
                </a:lnSpc>
              </a:pPr>
            </a:p>
            <a:p>
              <a:pPr algn="l">
                <a:lnSpc>
                  <a:spcPts val="3919"/>
                </a:lnSpc>
              </a:pPr>
              <a:r>
                <a:rPr lang="en-US" sz="2799" spc="-61" b="true">
                  <a:solidFill>
                    <a:srgbClr val="000000"/>
                  </a:solidFill>
                  <a:latin typeface="Arial Bold"/>
                  <a:ea typeface="Arial Bold"/>
                  <a:cs typeface="Arial Bold"/>
                  <a:sym typeface="Arial Bold"/>
                </a:rPr>
                <a:t>               Intuitive and natural queries</a:t>
              </a:r>
            </a:p>
            <a:p>
              <a:pPr algn="l">
                <a:lnSpc>
                  <a:spcPts val="3919"/>
                </a:lnSpc>
              </a:pPr>
              <a:r>
                <a:rPr lang="en-US" sz="2799" spc="-61">
                  <a:solidFill>
                    <a:srgbClr val="000000"/>
                  </a:solidFill>
                  <a:latin typeface="Arial"/>
                  <a:ea typeface="Arial"/>
                  <a:cs typeface="Arial"/>
                  <a:sym typeface="Arial"/>
                </a:rPr>
                <a:t>               Query language reflects how humans think about data connections</a:t>
              </a:r>
            </a:p>
            <a:p>
              <a:pPr algn="l">
                <a:lnSpc>
                  <a:spcPts val="3919"/>
                </a:lnSpc>
              </a:pPr>
            </a:p>
            <a:p>
              <a:pPr algn="l">
                <a:lnSpc>
                  <a:spcPts val="3919"/>
                </a:lnSpc>
              </a:pPr>
              <a:r>
                <a:rPr lang="en-US" sz="2799" spc="-61" b="true">
                  <a:solidFill>
                    <a:srgbClr val="000000"/>
                  </a:solidFill>
                  <a:latin typeface="Arial Bold"/>
                  <a:ea typeface="Arial Bold"/>
                  <a:cs typeface="Arial Bold"/>
                  <a:sym typeface="Arial Bold"/>
                </a:rPr>
                <a:t>               Complex pattern discovery</a:t>
              </a:r>
            </a:p>
            <a:p>
              <a:pPr algn="l">
                <a:lnSpc>
                  <a:spcPts val="3919"/>
                </a:lnSpc>
              </a:pPr>
              <a:r>
                <a:rPr lang="en-US" sz="2799" spc="-61" b="true">
                  <a:solidFill>
                    <a:srgbClr val="000000"/>
                  </a:solidFill>
                  <a:latin typeface="Arial Bold"/>
                  <a:ea typeface="Arial Bold"/>
                  <a:cs typeface="Arial Bold"/>
                  <a:sym typeface="Arial Bold"/>
                </a:rPr>
                <a:t>               </a:t>
              </a:r>
              <a:r>
                <a:rPr lang="en-US" sz="2799" spc="-61">
                  <a:solidFill>
                    <a:srgbClr val="000000"/>
                  </a:solidFill>
                  <a:latin typeface="Arial"/>
                  <a:ea typeface="Arial"/>
                  <a:cs typeface="Arial"/>
                  <a:sym typeface="Arial"/>
                </a:rPr>
                <a:t>Easily find complex connection patterns</a:t>
              </a:r>
            </a:p>
            <a:p>
              <a:pPr algn="l">
                <a:lnSpc>
                  <a:spcPts val="3919"/>
                </a:lnSpc>
              </a:pPr>
            </a:p>
            <a:p>
              <a:pPr algn="l">
                <a:lnSpc>
                  <a:spcPts val="3919"/>
                </a:lnSpc>
              </a:pPr>
              <a:r>
                <a:rPr lang="en-US" sz="2799" spc="-61" b="true">
                  <a:solidFill>
                    <a:srgbClr val="000000"/>
                  </a:solidFill>
                  <a:latin typeface="Arial Bold"/>
                  <a:ea typeface="Arial Bold"/>
                  <a:cs typeface="Arial Bold"/>
                  <a:sym typeface="Arial Bold"/>
                </a:rPr>
                <a:t>               Practical applications</a:t>
              </a:r>
            </a:p>
            <a:p>
              <a:pPr algn="l">
                <a:lnSpc>
                  <a:spcPts val="3919"/>
                </a:lnSpc>
              </a:pPr>
              <a:r>
                <a:rPr lang="en-US" sz="2799" spc="-61">
                  <a:solidFill>
                    <a:srgbClr val="000000"/>
                  </a:solidFill>
                  <a:latin typeface="Arial"/>
                  <a:ea typeface="Arial"/>
                  <a:cs typeface="Arial"/>
                  <a:sym typeface="Arial"/>
                </a:rPr>
                <a:t>              Social network analysis, fraud detection, recommender systems, supply chain analysis</a:t>
              </a:r>
            </a:p>
          </p:txBody>
        </p:sp>
      </p:grpSp>
      <p:grpSp>
        <p:nvGrpSpPr>
          <p:cNvPr name="Group 7" id="7"/>
          <p:cNvGrpSpPr/>
          <p:nvPr/>
        </p:nvGrpSpPr>
        <p:grpSpPr>
          <a:xfrm rot="0">
            <a:off x="1725628" y="3909073"/>
            <a:ext cx="696474" cy="69647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F6DAD"/>
            </a:solidFill>
            <a:ln w="19050" cap="sq">
              <a:solidFill>
                <a:srgbClr val="000000"/>
              </a:solidFill>
              <a:prstDash val="solid"/>
              <a:miter/>
            </a:ln>
          </p:spPr>
        </p:sp>
        <p:sp>
          <p:nvSpPr>
            <p:cNvPr name="TextBox 9" id="9"/>
            <p:cNvSpPr txBox="true"/>
            <p:nvPr/>
          </p:nvSpPr>
          <p:spPr>
            <a:xfrm>
              <a:off x="76200" y="-19050"/>
              <a:ext cx="660400" cy="755650"/>
            </a:xfrm>
            <a:prstGeom prst="rect">
              <a:avLst/>
            </a:prstGeom>
          </p:spPr>
          <p:txBody>
            <a:bodyPr anchor="ctr" rtlCol="false" tIns="50800" lIns="50800" bIns="50800" rIns="50800"/>
            <a:lstStyle/>
            <a:p>
              <a:pPr algn="ctr">
                <a:lnSpc>
                  <a:spcPts val="3499"/>
                </a:lnSpc>
              </a:pPr>
            </a:p>
          </p:txBody>
        </p:sp>
      </p:grpSp>
      <p:sp>
        <p:nvSpPr>
          <p:cNvPr name="TextBox 10" id="10"/>
          <p:cNvSpPr txBox="true"/>
          <p:nvPr/>
        </p:nvSpPr>
        <p:spPr>
          <a:xfrm rot="0">
            <a:off x="2642680" y="1057275"/>
            <a:ext cx="13261532" cy="800735"/>
          </a:xfrm>
          <a:prstGeom prst="rect">
            <a:avLst/>
          </a:prstGeom>
        </p:spPr>
        <p:txBody>
          <a:bodyPr anchor="t" rtlCol="false" tIns="0" lIns="0" bIns="0" rIns="0">
            <a:spAutoFit/>
          </a:bodyPr>
          <a:lstStyle/>
          <a:p>
            <a:pPr algn="ctr">
              <a:lnSpc>
                <a:spcPts val="5169"/>
              </a:lnSpc>
            </a:pPr>
            <a:r>
              <a:rPr lang="en-US" sz="5499" spc="-340">
                <a:solidFill>
                  <a:srgbClr val="303030"/>
                </a:solidFill>
                <a:latin typeface="Times New Roman"/>
                <a:ea typeface="Times New Roman"/>
                <a:cs typeface="Times New Roman"/>
                <a:sym typeface="Times New Roman"/>
              </a:rPr>
              <a:t>Multi-hop Query: Strengths of Graph Database</a:t>
            </a:r>
          </a:p>
        </p:txBody>
      </p:sp>
      <p:grpSp>
        <p:nvGrpSpPr>
          <p:cNvPr name="Group 11" id="11"/>
          <p:cNvGrpSpPr/>
          <p:nvPr/>
        </p:nvGrpSpPr>
        <p:grpSpPr>
          <a:xfrm rot="0">
            <a:off x="1725628" y="5387499"/>
            <a:ext cx="696474" cy="69647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F6DAD"/>
            </a:solidFill>
            <a:ln w="19050" cap="sq">
              <a:solidFill>
                <a:srgbClr val="000000"/>
              </a:solidFill>
              <a:prstDash val="solid"/>
              <a:miter/>
            </a:ln>
          </p:spPr>
        </p:sp>
        <p:sp>
          <p:nvSpPr>
            <p:cNvPr name="TextBox 13" id="13"/>
            <p:cNvSpPr txBox="true"/>
            <p:nvPr/>
          </p:nvSpPr>
          <p:spPr>
            <a:xfrm>
              <a:off x="76200" y="-19050"/>
              <a:ext cx="660400" cy="755650"/>
            </a:xfrm>
            <a:prstGeom prst="rect">
              <a:avLst/>
            </a:prstGeom>
          </p:spPr>
          <p:txBody>
            <a:bodyPr anchor="ctr" rtlCol="false" tIns="50800" lIns="50800" bIns="50800" rIns="50800"/>
            <a:lstStyle/>
            <a:p>
              <a:pPr algn="ctr">
                <a:lnSpc>
                  <a:spcPts val="3499"/>
                </a:lnSpc>
              </a:pPr>
            </a:p>
          </p:txBody>
        </p:sp>
      </p:grpSp>
      <p:grpSp>
        <p:nvGrpSpPr>
          <p:cNvPr name="Group 14" id="14"/>
          <p:cNvGrpSpPr/>
          <p:nvPr/>
        </p:nvGrpSpPr>
        <p:grpSpPr>
          <a:xfrm rot="0">
            <a:off x="1725628" y="6903123"/>
            <a:ext cx="696474" cy="696474"/>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F6DAD"/>
            </a:solidFill>
            <a:ln w="19050" cap="sq">
              <a:solidFill>
                <a:srgbClr val="000000"/>
              </a:solidFill>
              <a:prstDash val="solid"/>
              <a:miter/>
            </a:ln>
          </p:spPr>
        </p:sp>
        <p:sp>
          <p:nvSpPr>
            <p:cNvPr name="TextBox 16" id="16"/>
            <p:cNvSpPr txBox="true"/>
            <p:nvPr/>
          </p:nvSpPr>
          <p:spPr>
            <a:xfrm>
              <a:off x="76200" y="-19050"/>
              <a:ext cx="660400" cy="755650"/>
            </a:xfrm>
            <a:prstGeom prst="rect">
              <a:avLst/>
            </a:prstGeom>
          </p:spPr>
          <p:txBody>
            <a:bodyPr anchor="ctr" rtlCol="false" tIns="50800" lIns="50800" bIns="50800" rIns="50800"/>
            <a:lstStyle/>
            <a:p>
              <a:pPr algn="ctr">
                <a:lnSpc>
                  <a:spcPts val="3499"/>
                </a:lnSpc>
              </a:pPr>
            </a:p>
          </p:txBody>
        </p:sp>
      </p:grpSp>
      <p:grpSp>
        <p:nvGrpSpPr>
          <p:cNvPr name="Group 17" id="17"/>
          <p:cNvGrpSpPr/>
          <p:nvPr/>
        </p:nvGrpSpPr>
        <p:grpSpPr>
          <a:xfrm rot="0">
            <a:off x="1725628" y="8417783"/>
            <a:ext cx="696474" cy="696474"/>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F6DAD"/>
            </a:solidFill>
            <a:ln w="19050" cap="sq">
              <a:solidFill>
                <a:srgbClr val="000000"/>
              </a:solidFill>
              <a:prstDash val="solid"/>
              <a:miter/>
            </a:ln>
          </p:spPr>
        </p:sp>
        <p:sp>
          <p:nvSpPr>
            <p:cNvPr name="TextBox 19" id="19"/>
            <p:cNvSpPr txBox="true"/>
            <p:nvPr/>
          </p:nvSpPr>
          <p:spPr>
            <a:xfrm>
              <a:off x="76200" y="-19050"/>
              <a:ext cx="660400" cy="755650"/>
            </a:xfrm>
            <a:prstGeom prst="rect">
              <a:avLst/>
            </a:prstGeom>
          </p:spPr>
          <p:txBody>
            <a:bodyPr anchor="ctr" rtlCol="false" tIns="50800" lIns="50800" bIns="50800" rIns="50800"/>
            <a:lstStyle/>
            <a:p>
              <a:pPr algn="ctr">
                <a:lnSpc>
                  <a:spcPts val="3499"/>
                </a:lnSpc>
              </a:pP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7981715" y="2481579"/>
            <a:ext cx="0" cy="7212232"/>
          </a:xfrm>
          <a:prstGeom prst="line">
            <a:avLst/>
          </a:prstGeom>
          <a:ln cap="flat" w="247650">
            <a:solidFill>
              <a:srgbClr val="4BA7DD"/>
            </a:solidFill>
            <a:prstDash val="solid"/>
            <a:headEnd type="none" len="sm" w="sm"/>
            <a:tailEnd type="none" len="sm" w="sm"/>
          </a:ln>
        </p:spPr>
      </p:sp>
      <p:sp>
        <p:nvSpPr>
          <p:cNvPr name="AutoShape 3" id="3"/>
          <p:cNvSpPr/>
          <p:nvPr/>
        </p:nvSpPr>
        <p:spPr>
          <a:xfrm>
            <a:off x="321033" y="2481579"/>
            <a:ext cx="0" cy="7176589"/>
          </a:xfrm>
          <a:prstGeom prst="line">
            <a:avLst/>
          </a:prstGeom>
          <a:ln cap="flat" w="247650">
            <a:solidFill>
              <a:srgbClr val="4BA7DD"/>
            </a:solidFill>
            <a:prstDash val="solid"/>
            <a:headEnd type="none" len="sm" w="sm"/>
            <a:tailEnd type="none" len="sm" w="sm"/>
          </a:ln>
        </p:spPr>
      </p:sp>
      <p:grpSp>
        <p:nvGrpSpPr>
          <p:cNvPr name="Group 4" id="4"/>
          <p:cNvGrpSpPr/>
          <p:nvPr/>
        </p:nvGrpSpPr>
        <p:grpSpPr>
          <a:xfrm rot="0">
            <a:off x="1170360" y="1858010"/>
            <a:ext cx="15947281" cy="3902583"/>
            <a:chOff x="0" y="0"/>
            <a:chExt cx="4200107" cy="1027841"/>
          </a:xfrm>
        </p:grpSpPr>
        <p:sp>
          <p:nvSpPr>
            <p:cNvPr name="Freeform 5" id="5"/>
            <p:cNvSpPr/>
            <p:nvPr/>
          </p:nvSpPr>
          <p:spPr>
            <a:xfrm flipH="false" flipV="false" rot="0">
              <a:off x="0" y="0"/>
              <a:ext cx="4200107" cy="1027841"/>
            </a:xfrm>
            <a:custGeom>
              <a:avLst/>
              <a:gdLst/>
              <a:ahLst/>
              <a:cxnLst/>
              <a:rect r="r" b="b" t="t" l="l"/>
              <a:pathLst>
                <a:path h="1027841" w="4200107">
                  <a:moveTo>
                    <a:pt x="10195" y="0"/>
                  </a:moveTo>
                  <a:lnTo>
                    <a:pt x="4189912" y="0"/>
                  </a:lnTo>
                  <a:cubicBezTo>
                    <a:pt x="4192616" y="0"/>
                    <a:pt x="4195209" y="1074"/>
                    <a:pt x="4197121" y="2986"/>
                  </a:cubicBezTo>
                  <a:cubicBezTo>
                    <a:pt x="4199033" y="4898"/>
                    <a:pt x="4200107" y="7491"/>
                    <a:pt x="4200107" y="10195"/>
                  </a:cubicBezTo>
                  <a:lnTo>
                    <a:pt x="4200107" y="1017646"/>
                  </a:lnTo>
                  <a:cubicBezTo>
                    <a:pt x="4200107" y="1020350"/>
                    <a:pt x="4199033" y="1022943"/>
                    <a:pt x="4197121" y="1024855"/>
                  </a:cubicBezTo>
                  <a:cubicBezTo>
                    <a:pt x="4195209" y="1026767"/>
                    <a:pt x="4192616" y="1027841"/>
                    <a:pt x="4189912" y="1027841"/>
                  </a:cubicBezTo>
                  <a:lnTo>
                    <a:pt x="10195" y="1027841"/>
                  </a:lnTo>
                  <a:cubicBezTo>
                    <a:pt x="7491" y="1027841"/>
                    <a:pt x="4898" y="1026767"/>
                    <a:pt x="2986" y="1024855"/>
                  </a:cubicBezTo>
                  <a:cubicBezTo>
                    <a:pt x="1074" y="1022943"/>
                    <a:pt x="0" y="1020350"/>
                    <a:pt x="0" y="1017646"/>
                  </a:cubicBezTo>
                  <a:lnTo>
                    <a:pt x="0" y="10195"/>
                  </a:lnTo>
                  <a:cubicBezTo>
                    <a:pt x="0" y="7491"/>
                    <a:pt x="1074" y="4898"/>
                    <a:pt x="2986" y="2986"/>
                  </a:cubicBezTo>
                  <a:cubicBezTo>
                    <a:pt x="4898" y="1074"/>
                    <a:pt x="7491" y="0"/>
                    <a:pt x="10195" y="0"/>
                  </a:cubicBezTo>
                  <a:close/>
                </a:path>
              </a:pathLst>
            </a:custGeom>
            <a:solidFill>
              <a:srgbClr val="000000">
                <a:alpha val="0"/>
              </a:srgbClr>
            </a:solidFill>
            <a:ln w="38100" cap="rnd">
              <a:solidFill>
                <a:srgbClr val="575757"/>
              </a:solidFill>
              <a:prstDash val="solid"/>
              <a:round/>
            </a:ln>
          </p:spPr>
        </p:sp>
        <p:sp>
          <p:nvSpPr>
            <p:cNvPr name="TextBox 6" id="6"/>
            <p:cNvSpPr txBox="true"/>
            <p:nvPr/>
          </p:nvSpPr>
          <p:spPr>
            <a:xfrm>
              <a:off x="0" y="-152400"/>
              <a:ext cx="4200107" cy="1180241"/>
            </a:xfrm>
            <a:prstGeom prst="rect">
              <a:avLst/>
            </a:prstGeom>
          </p:spPr>
          <p:txBody>
            <a:bodyPr anchor="ctr" rtlCol="false" tIns="50800" lIns="50800" bIns="50800" rIns="50800"/>
            <a:lstStyle/>
            <a:p>
              <a:pPr algn="ctr">
                <a:lnSpc>
                  <a:spcPts val="5599"/>
                </a:lnSpc>
              </a:pPr>
              <a:r>
                <a:rPr lang="en-US" b="true" sz="3999" spc="-87">
                  <a:solidFill>
                    <a:srgbClr val="303030"/>
                  </a:solidFill>
                  <a:latin typeface="Arial Bold"/>
                  <a:ea typeface="Arial Bold"/>
                  <a:cs typeface="Arial Bold"/>
                  <a:sym typeface="Arial Bold"/>
                </a:rPr>
                <a:t>ReAct Agent Mechanism</a:t>
              </a:r>
            </a:p>
            <a:p>
              <a:pPr algn="ctr">
                <a:lnSpc>
                  <a:spcPts val="5599"/>
                </a:lnSpc>
              </a:pPr>
            </a:p>
            <a:p>
              <a:pPr algn="ctr">
                <a:lnSpc>
                  <a:spcPts val="5599"/>
                </a:lnSpc>
              </a:pPr>
            </a:p>
            <a:p>
              <a:pPr algn="ctr">
                <a:lnSpc>
                  <a:spcPts val="4900"/>
                </a:lnSpc>
              </a:pPr>
            </a:p>
            <a:p>
              <a:pPr algn="l">
                <a:lnSpc>
                  <a:spcPts val="3919"/>
                </a:lnSpc>
              </a:pPr>
              <a:r>
                <a:rPr lang="en-US" sz="2799" spc="-61" b="true">
                  <a:solidFill>
                    <a:srgbClr val="303030"/>
                  </a:solidFill>
                  <a:latin typeface="Arial Bold"/>
                  <a:ea typeface="Arial Bold"/>
                  <a:cs typeface="Arial Bold"/>
                  <a:sym typeface="Arial Bold"/>
                </a:rPr>
                <a:t>               </a:t>
              </a:r>
            </a:p>
            <a:p>
              <a:pPr algn="l">
                <a:lnSpc>
                  <a:spcPts val="3919"/>
                </a:lnSpc>
              </a:pPr>
            </a:p>
          </p:txBody>
        </p:sp>
      </p:grpSp>
      <p:grpSp>
        <p:nvGrpSpPr>
          <p:cNvPr name="Group 7" id="7"/>
          <p:cNvGrpSpPr/>
          <p:nvPr/>
        </p:nvGrpSpPr>
        <p:grpSpPr>
          <a:xfrm rot="0">
            <a:off x="1635111" y="2754074"/>
            <a:ext cx="2945015" cy="1463623"/>
            <a:chOff x="0" y="0"/>
            <a:chExt cx="775642" cy="385481"/>
          </a:xfrm>
        </p:grpSpPr>
        <p:sp>
          <p:nvSpPr>
            <p:cNvPr name="Freeform 8" id="8"/>
            <p:cNvSpPr/>
            <p:nvPr/>
          </p:nvSpPr>
          <p:spPr>
            <a:xfrm flipH="false" flipV="false" rot="0">
              <a:off x="0" y="0"/>
              <a:ext cx="775642" cy="385481"/>
            </a:xfrm>
            <a:custGeom>
              <a:avLst/>
              <a:gdLst/>
              <a:ahLst/>
              <a:cxnLst/>
              <a:rect r="r" b="b" t="t" l="l"/>
              <a:pathLst>
                <a:path h="385481" w="775642">
                  <a:moveTo>
                    <a:pt x="42061" y="0"/>
                  </a:moveTo>
                  <a:lnTo>
                    <a:pt x="733581" y="0"/>
                  </a:lnTo>
                  <a:cubicBezTo>
                    <a:pt x="756810" y="0"/>
                    <a:pt x="775642" y="18831"/>
                    <a:pt x="775642" y="42061"/>
                  </a:cubicBezTo>
                  <a:lnTo>
                    <a:pt x="775642" y="343420"/>
                  </a:lnTo>
                  <a:cubicBezTo>
                    <a:pt x="775642" y="354575"/>
                    <a:pt x="771210" y="365274"/>
                    <a:pt x="763322" y="373162"/>
                  </a:cubicBezTo>
                  <a:cubicBezTo>
                    <a:pt x="755434" y="381050"/>
                    <a:pt x="744736" y="385481"/>
                    <a:pt x="733581" y="385481"/>
                  </a:cubicBezTo>
                  <a:lnTo>
                    <a:pt x="42061" y="385481"/>
                  </a:lnTo>
                  <a:cubicBezTo>
                    <a:pt x="18831" y="385481"/>
                    <a:pt x="0" y="366650"/>
                    <a:pt x="0" y="343420"/>
                  </a:cubicBezTo>
                  <a:lnTo>
                    <a:pt x="0" y="42061"/>
                  </a:lnTo>
                  <a:cubicBezTo>
                    <a:pt x="0" y="30906"/>
                    <a:pt x="4431" y="20207"/>
                    <a:pt x="12319" y="12319"/>
                  </a:cubicBezTo>
                  <a:cubicBezTo>
                    <a:pt x="20207" y="4431"/>
                    <a:pt x="30906" y="0"/>
                    <a:pt x="42061" y="0"/>
                  </a:cubicBezTo>
                  <a:close/>
                </a:path>
              </a:pathLst>
            </a:custGeom>
            <a:solidFill>
              <a:srgbClr val="B9DDF1"/>
            </a:solidFill>
            <a:ln w="38100" cap="sq">
              <a:solidFill>
                <a:srgbClr val="000000"/>
              </a:solidFill>
              <a:prstDash val="solid"/>
              <a:miter/>
            </a:ln>
          </p:spPr>
        </p:sp>
        <p:sp>
          <p:nvSpPr>
            <p:cNvPr name="TextBox 9" id="9"/>
            <p:cNvSpPr txBox="true"/>
            <p:nvPr/>
          </p:nvSpPr>
          <p:spPr>
            <a:xfrm>
              <a:off x="0" y="-85725"/>
              <a:ext cx="775642" cy="471206"/>
            </a:xfrm>
            <a:prstGeom prst="rect">
              <a:avLst/>
            </a:prstGeom>
          </p:spPr>
          <p:txBody>
            <a:bodyPr anchor="ctr" rtlCol="false" tIns="50800" lIns="50800" bIns="50800" rIns="50800"/>
            <a:lstStyle/>
            <a:p>
              <a:pPr algn="ctr">
                <a:lnSpc>
                  <a:spcPts val="2940"/>
                </a:lnSpc>
              </a:pPr>
              <a:r>
                <a:rPr lang="en-US" b="true" sz="2100" spc="-46">
                  <a:solidFill>
                    <a:srgbClr val="000000"/>
                  </a:solidFill>
                  <a:latin typeface="Arial Bold"/>
                  <a:ea typeface="Arial Bold"/>
                  <a:cs typeface="Arial Bold"/>
                  <a:sym typeface="Arial Bold"/>
                </a:rPr>
                <a:t>1.Initialize Tools</a:t>
              </a:r>
            </a:p>
            <a:p>
              <a:pPr algn="ctr">
                <a:lnSpc>
                  <a:spcPts val="2940"/>
                </a:lnSpc>
              </a:pPr>
              <a:r>
                <a:rPr lang="en-US" sz="2100" spc="-46">
                  <a:solidFill>
                    <a:srgbClr val="000000"/>
                  </a:solidFill>
                  <a:latin typeface="Arial"/>
                  <a:ea typeface="Arial"/>
                  <a:cs typeface="Arial"/>
                  <a:sym typeface="Arial"/>
                </a:rPr>
                <a:t>tools = [TavilySearch, Calculator,...]</a:t>
              </a:r>
            </a:p>
          </p:txBody>
        </p:sp>
      </p:grpSp>
      <p:grpSp>
        <p:nvGrpSpPr>
          <p:cNvPr name="Group 10" id="10"/>
          <p:cNvGrpSpPr/>
          <p:nvPr/>
        </p:nvGrpSpPr>
        <p:grpSpPr>
          <a:xfrm rot="0">
            <a:off x="5417667" y="2754074"/>
            <a:ext cx="2945015" cy="1463623"/>
            <a:chOff x="0" y="0"/>
            <a:chExt cx="775642" cy="385481"/>
          </a:xfrm>
        </p:grpSpPr>
        <p:sp>
          <p:nvSpPr>
            <p:cNvPr name="Freeform 11" id="11"/>
            <p:cNvSpPr/>
            <p:nvPr/>
          </p:nvSpPr>
          <p:spPr>
            <a:xfrm flipH="false" flipV="false" rot="0">
              <a:off x="0" y="0"/>
              <a:ext cx="775642" cy="385481"/>
            </a:xfrm>
            <a:custGeom>
              <a:avLst/>
              <a:gdLst/>
              <a:ahLst/>
              <a:cxnLst/>
              <a:rect r="r" b="b" t="t" l="l"/>
              <a:pathLst>
                <a:path h="385481" w="775642">
                  <a:moveTo>
                    <a:pt x="42061" y="0"/>
                  </a:moveTo>
                  <a:lnTo>
                    <a:pt x="733581" y="0"/>
                  </a:lnTo>
                  <a:cubicBezTo>
                    <a:pt x="756810" y="0"/>
                    <a:pt x="775642" y="18831"/>
                    <a:pt x="775642" y="42061"/>
                  </a:cubicBezTo>
                  <a:lnTo>
                    <a:pt x="775642" y="343420"/>
                  </a:lnTo>
                  <a:cubicBezTo>
                    <a:pt x="775642" y="354575"/>
                    <a:pt x="771210" y="365274"/>
                    <a:pt x="763322" y="373162"/>
                  </a:cubicBezTo>
                  <a:cubicBezTo>
                    <a:pt x="755434" y="381050"/>
                    <a:pt x="744736" y="385481"/>
                    <a:pt x="733581" y="385481"/>
                  </a:cubicBezTo>
                  <a:lnTo>
                    <a:pt x="42061" y="385481"/>
                  </a:lnTo>
                  <a:cubicBezTo>
                    <a:pt x="18831" y="385481"/>
                    <a:pt x="0" y="366650"/>
                    <a:pt x="0" y="343420"/>
                  </a:cubicBezTo>
                  <a:lnTo>
                    <a:pt x="0" y="42061"/>
                  </a:lnTo>
                  <a:cubicBezTo>
                    <a:pt x="0" y="30906"/>
                    <a:pt x="4431" y="20207"/>
                    <a:pt x="12319" y="12319"/>
                  </a:cubicBezTo>
                  <a:cubicBezTo>
                    <a:pt x="20207" y="4431"/>
                    <a:pt x="30906" y="0"/>
                    <a:pt x="42061" y="0"/>
                  </a:cubicBezTo>
                  <a:close/>
                </a:path>
              </a:pathLst>
            </a:custGeom>
            <a:solidFill>
              <a:srgbClr val="B9DDF1"/>
            </a:solidFill>
            <a:ln w="38100" cap="sq">
              <a:solidFill>
                <a:srgbClr val="000000"/>
              </a:solidFill>
              <a:prstDash val="solid"/>
              <a:miter/>
            </a:ln>
          </p:spPr>
        </p:sp>
        <p:sp>
          <p:nvSpPr>
            <p:cNvPr name="TextBox 12" id="12"/>
            <p:cNvSpPr txBox="true"/>
            <p:nvPr/>
          </p:nvSpPr>
          <p:spPr>
            <a:xfrm>
              <a:off x="0" y="-85725"/>
              <a:ext cx="775642" cy="471206"/>
            </a:xfrm>
            <a:prstGeom prst="rect">
              <a:avLst/>
            </a:prstGeom>
          </p:spPr>
          <p:txBody>
            <a:bodyPr anchor="ctr" rtlCol="false" tIns="50800" lIns="50800" bIns="50800" rIns="50800"/>
            <a:lstStyle/>
            <a:p>
              <a:pPr algn="ctr">
                <a:lnSpc>
                  <a:spcPts val="2940"/>
                </a:lnSpc>
              </a:pPr>
              <a:r>
                <a:rPr lang="en-US" b="true" sz="2100" spc="-46">
                  <a:solidFill>
                    <a:srgbClr val="000000"/>
                  </a:solidFill>
                  <a:latin typeface="Arial Bold"/>
                  <a:ea typeface="Arial Bold"/>
                  <a:cs typeface="Arial Bold"/>
                  <a:sym typeface="Arial Bold"/>
                </a:rPr>
                <a:t>2.Create Agent</a:t>
              </a:r>
            </a:p>
            <a:p>
              <a:pPr algn="ctr">
                <a:lnSpc>
                  <a:spcPts val="2940"/>
                </a:lnSpc>
              </a:pPr>
              <a:r>
                <a:rPr lang="en-US" sz="2100" spc="-46">
                  <a:solidFill>
                    <a:srgbClr val="000000"/>
                  </a:solidFill>
                  <a:latin typeface="Arial"/>
                  <a:ea typeface="Arial"/>
                  <a:cs typeface="Arial"/>
                  <a:sym typeface="Arial"/>
                </a:rPr>
                <a:t>prompt = hub.pull (“hwchase17/react”)</a:t>
              </a:r>
            </a:p>
          </p:txBody>
        </p:sp>
      </p:grpSp>
      <p:grpSp>
        <p:nvGrpSpPr>
          <p:cNvPr name="Group 13" id="13"/>
          <p:cNvGrpSpPr/>
          <p:nvPr/>
        </p:nvGrpSpPr>
        <p:grpSpPr>
          <a:xfrm rot="0">
            <a:off x="9273446" y="2754074"/>
            <a:ext cx="2945015" cy="1463623"/>
            <a:chOff x="0" y="0"/>
            <a:chExt cx="775642" cy="385481"/>
          </a:xfrm>
        </p:grpSpPr>
        <p:sp>
          <p:nvSpPr>
            <p:cNvPr name="Freeform 14" id="14"/>
            <p:cNvSpPr/>
            <p:nvPr/>
          </p:nvSpPr>
          <p:spPr>
            <a:xfrm flipH="false" flipV="false" rot="0">
              <a:off x="0" y="0"/>
              <a:ext cx="775642" cy="385481"/>
            </a:xfrm>
            <a:custGeom>
              <a:avLst/>
              <a:gdLst/>
              <a:ahLst/>
              <a:cxnLst/>
              <a:rect r="r" b="b" t="t" l="l"/>
              <a:pathLst>
                <a:path h="385481" w="775642">
                  <a:moveTo>
                    <a:pt x="42061" y="0"/>
                  </a:moveTo>
                  <a:lnTo>
                    <a:pt x="733581" y="0"/>
                  </a:lnTo>
                  <a:cubicBezTo>
                    <a:pt x="756810" y="0"/>
                    <a:pt x="775642" y="18831"/>
                    <a:pt x="775642" y="42061"/>
                  </a:cubicBezTo>
                  <a:lnTo>
                    <a:pt x="775642" y="343420"/>
                  </a:lnTo>
                  <a:cubicBezTo>
                    <a:pt x="775642" y="354575"/>
                    <a:pt x="771210" y="365274"/>
                    <a:pt x="763322" y="373162"/>
                  </a:cubicBezTo>
                  <a:cubicBezTo>
                    <a:pt x="755434" y="381050"/>
                    <a:pt x="744736" y="385481"/>
                    <a:pt x="733581" y="385481"/>
                  </a:cubicBezTo>
                  <a:lnTo>
                    <a:pt x="42061" y="385481"/>
                  </a:lnTo>
                  <a:cubicBezTo>
                    <a:pt x="18831" y="385481"/>
                    <a:pt x="0" y="366650"/>
                    <a:pt x="0" y="343420"/>
                  </a:cubicBezTo>
                  <a:lnTo>
                    <a:pt x="0" y="42061"/>
                  </a:lnTo>
                  <a:cubicBezTo>
                    <a:pt x="0" y="30906"/>
                    <a:pt x="4431" y="20207"/>
                    <a:pt x="12319" y="12319"/>
                  </a:cubicBezTo>
                  <a:cubicBezTo>
                    <a:pt x="20207" y="4431"/>
                    <a:pt x="30906" y="0"/>
                    <a:pt x="42061" y="0"/>
                  </a:cubicBezTo>
                  <a:close/>
                </a:path>
              </a:pathLst>
            </a:custGeom>
            <a:solidFill>
              <a:srgbClr val="B9DDF1"/>
            </a:solidFill>
            <a:ln w="38100" cap="sq">
              <a:solidFill>
                <a:srgbClr val="000000"/>
              </a:solidFill>
              <a:prstDash val="solid"/>
              <a:miter/>
            </a:ln>
          </p:spPr>
        </p:sp>
        <p:sp>
          <p:nvSpPr>
            <p:cNvPr name="TextBox 15" id="15"/>
            <p:cNvSpPr txBox="true"/>
            <p:nvPr/>
          </p:nvSpPr>
          <p:spPr>
            <a:xfrm>
              <a:off x="0" y="-85725"/>
              <a:ext cx="775642" cy="471206"/>
            </a:xfrm>
            <a:prstGeom prst="rect">
              <a:avLst/>
            </a:prstGeom>
          </p:spPr>
          <p:txBody>
            <a:bodyPr anchor="ctr" rtlCol="false" tIns="50800" lIns="50800" bIns="50800" rIns="50800"/>
            <a:lstStyle/>
            <a:p>
              <a:pPr algn="ctr">
                <a:lnSpc>
                  <a:spcPts val="2940"/>
                </a:lnSpc>
              </a:pPr>
              <a:r>
                <a:rPr lang="en-US" b="true" sz="2100" spc="-46">
                  <a:solidFill>
                    <a:srgbClr val="000000"/>
                  </a:solidFill>
                  <a:latin typeface="Arial Bold"/>
                  <a:ea typeface="Arial Bold"/>
                  <a:cs typeface="Arial Bold"/>
                  <a:sym typeface="Arial Bold"/>
                </a:rPr>
                <a:t>3.Set up Executor</a:t>
              </a:r>
            </a:p>
            <a:p>
              <a:pPr algn="ctr">
                <a:lnSpc>
                  <a:spcPts val="2940"/>
                </a:lnSpc>
              </a:pPr>
              <a:r>
                <a:rPr lang="en-US" sz="2100" spc="-46">
                  <a:solidFill>
                    <a:srgbClr val="000000"/>
                  </a:solidFill>
                  <a:latin typeface="Arial"/>
                  <a:ea typeface="Arial"/>
                  <a:cs typeface="Arial"/>
                  <a:sym typeface="Arial"/>
                </a:rPr>
                <a:t>agent_executor = Agent.Executor( ... )</a:t>
              </a:r>
            </a:p>
          </p:txBody>
        </p:sp>
      </p:grpSp>
      <p:grpSp>
        <p:nvGrpSpPr>
          <p:cNvPr name="Group 16" id="16"/>
          <p:cNvGrpSpPr/>
          <p:nvPr/>
        </p:nvGrpSpPr>
        <p:grpSpPr>
          <a:xfrm rot="0">
            <a:off x="13265173" y="2754074"/>
            <a:ext cx="3083670" cy="1463623"/>
            <a:chOff x="0" y="0"/>
            <a:chExt cx="812160" cy="385481"/>
          </a:xfrm>
        </p:grpSpPr>
        <p:sp>
          <p:nvSpPr>
            <p:cNvPr name="Freeform 17" id="17"/>
            <p:cNvSpPr/>
            <p:nvPr/>
          </p:nvSpPr>
          <p:spPr>
            <a:xfrm flipH="false" flipV="false" rot="0">
              <a:off x="0" y="0"/>
              <a:ext cx="812160" cy="385481"/>
            </a:xfrm>
            <a:custGeom>
              <a:avLst/>
              <a:gdLst/>
              <a:ahLst/>
              <a:cxnLst/>
              <a:rect r="r" b="b" t="t" l="l"/>
              <a:pathLst>
                <a:path h="385481" w="812160">
                  <a:moveTo>
                    <a:pt x="40170" y="0"/>
                  </a:moveTo>
                  <a:lnTo>
                    <a:pt x="771990" y="0"/>
                  </a:lnTo>
                  <a:cubicBezTo>
                    <a:pt x="782644" y="0"/>
                    <a:pt x="792861" y="4232"/>
                    <a:pt x="800394" y="11765"/>
                  </a:cubicBezTo>
                  <a:cubicBezTo>
                    <a:pt x="807928" y="19299"/>
                    <a:pt x="812160" y="29516"/>
                    <a:pt x="812160" y="40170"/>
                  </a:cubicBezTo>
                  <a:lnTo>
                    <a:pt x="812160" y="345311"/>
                  </a:lnTo>
                  <a:cubicBezTo>
                    <a:pt x="812160" y="355965"/>
                    <a:pt x="807928" y="366182"/>
                    <a:pt x="800394" y="373715"/>
                  </a:cubicBezTo>
                  <a:cubicBezTo>
                    <a:pt x="792861" y="381249"/>
                    <a:pt x="782644" y="385481"/>
                    <a:pt x="771990" y="385481"/>
                  </a:cubicBezTo>
                  <a:lnTo>
                    <a:pt x="40170" y="385481"/>
                  </a:lnTo>
                  <a:cubicBezTo>
                    <a:pt x="29516" y="385481"/>
                    <a:pt x="19299" y="381249"/>
                    <a:pt x="11765" y="373715"/>
                  </a:cubicBezTo>
                  <a:cubicBezTo>
                    <a:pt x="4232" y="366182"/>
                    <a:pt x="0" y="355965"/>
                    <a:pt x="0" y="345311"/>
                  </a:cubicBezTo>
                  <a:lnTo>
                    <a:pt x="0" y="40170"/>
                  </a:lnTo>
                  <a:cubicBezTo>
                    <a:pt x="0" y="29516"/>
                    <a:pt x="4232" y="19299"/>
                    <a:pt x="11765" y="11765"/>
                  </a:cubicBezTo>
                  <a:cubicBezTo>
                    <a:pt x="19299" y="4232"/>
                    <a:pt x="29516" y="0"/>
                    <a:pt x="40170" y="0"/>
                  </a:cubicBezTo>
                  <a:close/>
                </a:path>
              </a:pathLst>
            </a:custGeom>
            <a:solidFill>
              <a:srgbClr val="CCF8E3"/>
            </a:solidFill>
            <a:ln w="38100" cap="sq">
              <a:solidFill>
                <a:srgbClr val="000000"/>
              </a:solidFill>
              <a:prstDash val="solid"/>
              <a:miter/>
            </a:ln>
          </p:spPr>
        </p:sp>
        <p:sp>
          <p:nvSpPr>
            <p:cNvPr name="TextBox 18" id="18"/>
            <p:cNvSpPr txBox="true"/>
            <p:nvPr/>
          </p:nvSpPr>
          <p:spPr>
            <a:xfrm>
              <a:off x="0" y="-85725"/>
              <a:ext cx="812160" cy="471206"/>
            </a:xfrm>
            <a:prstGeom prst="rect">
              <a:avLst/>
            </a:prstGeom>
          </p:spPr>
          <p:txBody>
            <a:bodyPr anchor="ctr" rtlCol="false" tIns="50800" lIns="50800" bIns="50800" rIns="50800"/>
            <a:lstStyle/>
            <a:p>
              <a:pPr algn="ctr">
                <a:lnSpc>
                  <a:spcPts val="2940"/>
                </a:lnSpc>
              </a:pPr>
              <a:r>
                <a:rPr lang="en-US" b="true" sz="2100" spc="-46">
                  <a:solidFill>
                    <a:srgbClr val="000000"/>
                  </a:solidFill>
                  <a:latin typeface="Arial Bold"/>
                  <a:ea typeface="Arial Bold"/>
                  <a:cs typeface="Arial Bold"/>
                  <a:sym typeface="Arial Bold"/>
                </a:rPr>
                <a:t>4.Invoke Agent</a:t>
              </a:r>
            </a:p>
            <a:p>
              <a:pPr algn="ctr">
                <a:lnSpc>
                  <a:spcPts val="2940"/>
                </a:lnSpc>
              </a:pPr>
              <a:r>
                <a:rPr lang="en-US" sz="2100" spc="-46">
                  <a:solidFill>
                    <a:srgbClr val="000000"/>
                  </a:solidFill>
                  <a:latin typeface="Arial"/>
                  <a:ea typeface="Arial"/>
                  <a:cs typeface="Arial"/>
                  <a:sym typeface="Arial"/>
                </a:rPr>
                <a:t>agent_executor . invoke()</a:t>
              </a:r>
            </a:p>
          </p:txBody>
        </p:sp>
      </p:grpSp>
      <p:sp>
        <p:nvSpPr>
          <p:cNvPr name="AutoShape 19" id="19"/>
          <p:cNvSpPr/>
          <p:nvPr/>
        </p:nvSpPr>
        <p:spPr>
          <a:xfrm>
            <a:off x="4580126" y="3485885"/>
            <a:ext cx="837541" cy="0"/>
          </a:xfrm>
          <a:prstGeom prst="line">
            <a:avLst/>
          </a:prstGeom>
          <a:ln cap="flat" w="38100">
            <a:solidFill>
              <a:srgbClr val="000000"/>
            </a:solidFill>
            <a:prstDash val="solid"/>
            <a:headEnd type="none" len="sm" w="sm"/>
            <a:tailEnd type="triangle" len="med" w="lg"/>
          </a:ln>
        </p:spPr>
      </p:sp>
      <p:sp>
        <p:nvSpPr>
          <p:cNvPr name="AutoShape 20" id="20"/>
          <p:cNvSpPr/>
          <p:nvPr/>
        </p:nvSpPr>
        <p:spPr>
          <a:xfrm>
            <a:off x="8362682" y="3485885"/>
            <a:ext cx="910764" cy="0"/>
          </a:xfrm>
          <a:prstGeom prst="line">
            <a:avLst/>
          </a:prstGeom>
          <a:ln cap="flat" w="38100">
            <a:solidFill>
              <a:srgbClr val="000000"/>
            </a:solidFill>
            <a:prstDash val="solid"/>
            <a:headEnd type="none" len="sm" w="sm"/>
            <a:tailEnd type="triangle" len="med" w="lg"/>
          </a:ln>
        </p:spPr>
      </p:sp>
      <p:sp>
        <p:nvSpPr>
          <p:cNvPr name="AutoShape 21" id="21"/>
          <p:cNvSpPr/>
          <p:nvPr/>
        </p:nvSpPr>
        <p:spPr>
          <a:xfrm>
            <a:off x="12218461" y="3485885"/>
            <a:ext cx="1046712" cy="0"/>
          </a:xfrm>
          <a:prstGeom prst="line">
            <a:avLst/>
          </a:prstGeom>
          <a:ln cap="flat" w="38100">
            <a:solidFill>
              <a:srgbClr val="000000"/>
            </a:solidFill>
            <a:prstDash val="solid"/>
            <a:headEnd type="none" len="sm" w="sm"/>
            <a:tailEnd type="triangle" len="med" w="lg"/>
          </a:ln>
        </p:spPr>
      </p:sp>
      <p:grpSp>
        <p:nvGrpSpPr>
          <p:cNvPr name="Group 22" id="22"/>
          <p:cNvGrpSpPr/>
          <p:nvPr/>
        </p:nvGrpSpPr>
        <p:grpSpPr>
          <a:xfrm rot="0">
            <a:off x="1908396" y="4411689"/>
            <a:ext cx="14151681" cy="1075639"/>
            <a:chOff x="0" y="0"/>
            <a:chExt cx="3727192" cy="283296"/>
          </a:xfrm>
        </p:grpSpPr>
        <p:sp>
          <p:nvSpPr>
            <p:cNvPr name="Freeform 23" id="23"/>
            <p:cNvSpPr/>
            <p:nvPr/>
          </p:nvSpPr>
          <p:spPr>
            <a:xfrm flipH="false" flipV="false" rot="0">
              <a:off x="0" y="0"/>
              <a:ext cx="3727192" cy="283296"/>
            </a:xfrm>
            <a:custGeom>
              <a:avLst/>
              <a:gdLst/>
              <a:ahLst/>
              <a:cxnLst/>
              <a:rect r="r" b="b" t="t" l="l"/>
              <a:pathLst>
                <a:path h="283296" w="3727192">
                  <a:moveTo>
                    <a:pt x="8753" y="0"/>
                  </a:moveTo>
                  <a:lnTo>
                    <a:pt x="3718439" y="0"/>
                  </a:lnTo>
                  <a:cubicBezTo>
                    <a:pt x="3723273" y="0"/>
                    <a:pt x="3727192" y="3919"/>
                    <a:pt x="3727192" y="8753"/>
                  </a:cubicBezTo>
                  <a:lnTo>
                    <a:pt x="3727192" y="274543"/>
                  </a:lnTo>
                  <a:cubicBezTo>
                    <a:pt x="3727192" y="279377"/>
                    <a:pt x="3723273" y="283296"/>
                    <a:pt x="3718439" y="283296"/>
                  </a:cubicBezTo>
                  <a:lnTo>
                    <a:pt x="8753" y="283296"/>
                  </a:lnTo>
                  <a:cubicBezTo>
                    <a:pt x="3919" y="283296"/>
                    <a:pt x="0" y="279377"/>
                    <a:pt x="0" y="274543"/>
                  </a:cubicBezTo>
                  <a:lnTo>
                    <a:pt x="0" y="8753"/>
                  </a:lnTo>
                  <a:cubicBezTo>
                    <a:pt x="0" y="3919"/>
                    <a:pt x="3919" y="0"/>
                    <a:pt x="8753" y="0"/>
                  </a:cubicBezTo>
                  <a:close/>
                </a:path>
              </a:pathLst>
            </a:custGeom>
            <a:solidFill>
              <a:srgbClr val="B9DDF1"/>
            </a:solidFill>
            <a:ln w="38100" cap="sq">
              <a:solidFill>
                <a:srgbClr val="000000"/>
              </a:solidFill>
              <a:prstDash val="solid"/>
              <a:miter/>
            </a:ln>
          </p:spPr>
        </p:sp>
        <p:sp>
          <p:nvSpPr>
            <p:cNvPr name="TextBox 24" id="24"/>
            <p:cNvSpPr txBox="true"/>
            <p:nvPr/>
          </p:nvSpPr>
          <p:spPr>
            <a:xfrm>
              <a:off x="0" y="-123825"/>
              <a:ext cx="3727192" cy="407121"/>
            </a:xfrm>
            <a:prstGeom prst="rect">
              <a:avLst/>
            </a:prstGeom>
          </p:spPr>
          <p:txBody>
            <a:bodyPr anchor="ctr" rtlCol="false" tIns="50800" lIns="50800" bIns="50800" rIns="50800"/>
            <a:lstStyle/>
            <a:p>
              <a:pPr algn="ctr">
                <a:lnSpc>
                  <a:spcPts val="4200"/>
                </a:lnSpc>
              </a:pPr>
              <a:r>
                <a:rPr lang="en-US" b="true" sz="3000" spc="-65">
                  <a:solidFill>
                    <a:srgbClr val="000000"/>
                  </a:solidFill>
                  <a:latin typeface="Arial Bold"/>
                  <a:ea typeface="Arial Bold"/>
                  <a:cs typeface="Arial Bold"/>
                  <a:sym typeface="Arial Bold"/>
                </a:rPr>
                <a:t>ReAct = Reasioning + Acting: a model of reasoning before deciding on an action</a:t>
              </a:r>
            </a:p>
          </p:txBody>
        </p:sp>
      </p:grpSp>
      <p:grpSp>
        <p:nvGrpSpPr>
          <p:cNvPr name="Group 25" id="25"/>
          <p:cNvGrpSpPr/>
          <p:nvPr/>
        </p:nvGrpSpPr>
        <p:grpSpPr>
          <a:xfrm rot="0">
            <a:off x="1170360" y="6169063"/>
            <a:ext cx="15947281" cy="3594582"/>
            <a:chOff x="0" y="0"/>
            <a:chExt cx="4200107" cy="946721"/>
          </a:xfrm>
        </p:grpSpPr>
        <p:sp>
          <p:nvSpPr>
            <p:cNvPr name="Freeform 26" id="26"/>
            <p:cNvSpPr/>
            <p:nvPr/>
          </p:nvSpPr>
          <p:spPr>
            <a:xfrm flipH="false" flipV="false" rot="0">
              <a:off x="0" y="0"/>
              <a:ext cx="4200107" cy="946721"/>
            </a:xfrm>
            <a:custGeom>
              <a:avLst/>
              <a:gdLst/>
              <a:ahLst/>
              <a:cxnLst/>
              <a:rect r="r" b="b" t="t" l="l"/>
              <a:pathLst>
                <a:path h="946721" w="4200107">
                  <a:moveTo>
                    <a:pt x="7768" y="0"/>
                  </a:moveTo>
                  <a:lnTo>
                    <a:pt x="4192339" y="0"/>
                  </a:lnTo>
                  <a:cubicBezTo>
                    <a:pt x="4194399" y="0"/>
                    <a:pt x="4196375" y="818"/>
                    <a:pt x="4197832" y="2275"/>
                  </a:cubicBezTo>
                  <a:cubicBezTo>
                    <a:pt x="4199289" y="3732"/>
                    <a:pt x="4200107" y="5707"/>
                    <a:pt x="4200107" y="7768"/>
                  </a:cubicBezTo>
                  <a:lnTo>
                    <a:pt x="4200107" y="938954"/>
                  </a:lnTo>
                  <a:cubicBezTo>
                    <a:pt x="4200107" y="941014"/>
                    <a:pt x="4199289" y="942989"/>
                    <a:pt x="4197832" y="944446"/>
                  </a:cubicBezTo>
                  <a:cubicBezTo>
                    <a:pt x="4196375" y="945903"/>
                    <a:pt x="4194399" y="946721"/>
                    <a:pt x="4192339" y="946721"/>
                  </a:cubicBezTo>
                  <a:lnTo>
                    <a:pt x="7768" y="946721"/>
                  </a:lnTo>
                  <a:cubicBezTo>
                    <a:pt x="5707" y="946721"/>
                    <a:pt x="3732" y="945903"/>
                    <a:pt x="2275" y="944446"/>
                  </a:cubicBezTo>
                  <a:cubicBezTo>
                    <a:pt x="818" y="942989"/>
                    <a:pt x="0" y="941014"/>
                    <a:pt x="0" y="938954"/>
                  </a:cubicBezTo>
                  <a:lnTo>
                    <a:pt x="0" y="7768"/>
                  </a:lnTo>
                  <a:cubicBezTo>
                    <a:pt x="0" y="5707"/>
                    <a:pt x="818" y="3732"/>
                    <a:pt x="2275" y="2275"/>
                  </a:cubicBezTo>
                  <a:cubicBezTo>
                    <a:pt x="3732" y="818"/>
                    <a:pt x="5707" y="0"/>
                    <a:pt x="7768" y="0"/>
                  </a:cubicBezTo>
                  <a:close/>
                </a:path>
              </a:pathLst>
            </a:custGeom>
            <a:solidFill>
              <a:srgbClr val="B9DDF1"/>
            </a:solidFill>
            <a:ln w="38100" cap="sq">
              <a:solidFill>
                <a:srgbClr val="000000"/>
              </a:solidFill>
              <a:prstDash val="solid"/>
              <a:miter/>
            </a:ln>
          </p:spPr>
        </p:sp>
        <p:sp>
          <p:nvSpPr>
            <p:cNvPr name="TextBox 27" id="27"/>
            <p:cNvSpPr txBox="true"/>
            <p:nvPr/>
          </p:nvSpPr>
          <p:spPr>
            <a:xfrm>
              <a:off x="0" y="-85725"/>
              <a:ext cx="4200107" cy="1032446"/>
            </a:xfrm>
            <a:prstGeom prst="rect">
              <a:avLst/>
            </a:prstGeom>
          </p:spPr>
          <p:txBody>
            <a:bodyPr anchor="ctr" rtlCol="false" tIns="50800" lIns="50800" bIns="50800" rIns="50800"/>
            <a:lstStyle/>
            <a:p>
              <a:pPr algn="ctr">
                <a:lnSpc>
                  <a:spcPts val="2940"/>
                </a:lnSpc>
              </a:pPr>
            </a:p>
          </p:txBody>
        </p:sp>
      </p:grpSp>
      <p:grpSp>
        <p:nvGrpSpPr>
          <p:cNvPr name="Group 28" id="28"/>
          <p:cNvGrpSpPr/>
          <p:nvPr/>
        </p:nvGrpSpPr>
        <p:grpSpPr>
          <a:xfrm rot="0">
            <a:off x="2642680" y="7014364"/>
            <a:ext cx="2945015" cy="1463623"/>
            <a:chOff x="0" y="0"/>
            <a:chExt cx="775642" cy="385481"/>
          </a:xfrm>
        </p:grpSpPr>
        <p:sp>
          <p:nvSpPr>
            <p:cNvPr name="Freeform 29" id="29"/>
            <p:cNvSpPr/>
            <p:nvPr/>
          </p:nvSpPr>
          <p:spPr>
            <a:xfrm flipH="false" flipV="false" rot="0">
              <a:off x="0" y="0"/>
              <a:ext cx="775642" cy="385481"/>
            </a:xfrm>
            <a:custGeom>
              <a:avLst/>
              <a:gdLst/>
              <a:ahLst/>
              <a:cxnLst/>
              <a:rect r="r" b="b" t="t" l="l"/>
              <a:pathLst>
                <a:path h="385481" w="775642">
                  <a:moveTo>
                    <a:pt x="42061" y="0"/>
                  </a:moveTo>
                  <a:lnTo>
                    <a:pt x="733581" y="0"/>
                  </a:lnTo>
                  <a:cubicBezTo>
                    <a:pt x="756810" y="0"/>
                    <a:pt x="775642" y="18831"/>
                    <a:pt x="775642" y="42061"/>
                  </a:cubicBezTo>
                  <a:lnTo>
                    <a:pt x="775642" y="343420"/>
                  </a:lnTo>
                  <a:cubicBezTo>
                    <a:pt x="775642" y="354575"/>
                    <a:pt x="771210" y="365274"/>
                    <a:pt x="763322" y="373162"/>
                  </a:cubicBezTo>
                  <a:cubicBezTo>
                    <a:pt x="755434" y="381050"/>
                    <a:pt x="744736" y="385481"/>
                    <a:pt x="733581" y="385481"/>
                  </a:cubicBezTo>
                  <a:lnTo>
                    <a:pt x="42061" y="385481"/>
                  </a:lnTo>
                  <a:cubicBezTo>
                    <a:pt x="18831" y="385481"/>
                    <a:pt x="0" y="366650"/>
                    <a:pt x="0" y="343420"/>
                  </a:cubicBezTo>
                  <a:lnTo>
                    <a:pt x="0" y="42061"/>
                  </a:lnTo>
                  <a:cubicBezTo>
                    <a:pt x="0" y="30906"/>
                    <a:pt x="4431" y="20207"/>
                    <a:pt x="12319" y="12319"/>
                  </a:cubicBezTo>
                  <a:cubicBezTo>
                    <a:pt x="20207" y="4431"/>
                    <a:pt x="30906" y="0"/>
                    <a:pt x="42061" y="0"/>
                  </a:cubicBezTo>
                  <a:close/>
                </a:path>
              </a:pathLst>
            </a:custGeom>
            <a:solidFill>
              <a:srgbClr val="FFDDAA"/>
            </a:solidFill>
            <a:ln w="38100" cap="sq">
              <a:solidFill>
                <a:srgbClr val="000000"/>
              </a:solidFill>
              <a:prstDash val="solid"/>
              <a:miter/>
            </a:ln>
          </p:spPr>
        </p:sp>
        <p:sp>
          <p:nvSpPr>
            <p:cNvPr name="TextBox 30" id="30"/>
            <p:cNvSpPr txBox="true"/>
            <p:nvPr/>
          </p:nvSpPr>
          <p:spPr>
            <a:xfrm>
              <a:off x="0" y="-85725"/>
              <a:ext cx="775642" cy="471206"/>
            </a:xfrm>
            <a:prstGeom prst="rect">
              <a:avLst/>
            </a:prstGeom>
          </p:spPr>
          <p:txBody>
            <a:bodyPr anchor="ctr" rtlCol="false" tIns="50800" lIns="50800" bIns="50800" rIns="50800"/>
            <a:lstStyle/>
            <a:p>
              <a:pPr algn="ctr">
                <a:lnSpc>
                  <a:spcPts val="2940"/>
                </a:lnSpc>
              </a:pPr>
              <a:r>
                <a:rPr lang="en-US" b="true" sz="2100" spc="-46">
                  <a:solidFill>
                    <a:srgbClr val="000000"/>
                  </a:solidFill>
                  <a:latin typeface="Arial Bold"/>
                  <a:ea typeface="Arial Bold"/>
                  <a:cs typeface="Arial Bold"/>
                  <a:sym typeface="Arial Bold"/>
                </a:rPr>
                <a:t>Thought</a:t>
              </a:r>
            </a:p>
          </p:txBody>
        </p:sp>
      </p:grpSp>
      <p:grpSp>
        <p:nvGrpSpPr>
          <p:cNvPr name="Group 31" id="31"/>
          <p:cNvGrpSpPr/>
          <p:nvPr/>
        </p:nvGrpSpPr>
        <p:grpSpPr>
          <a:xfrm rot="0">
            <a:off x="7080766" y="7014364"/>
            <a:ext cx="2945015" cy="1463623"/>
            <a:chOff x="0" y="0"/>
            <a:chExt cx="775642" cy="385481"/>
          </a:xfrm>
        </p:grpSpPr>
        <p:sp>
          <p:nvSpPr>
            <p:cNvPr name="Freeform 32" id="32"/>
            <p:cNvSpPr/>
            <p:nvPr/>
          </p:nvSpPr>
          <p:spPr>
            <a:xfrm flipH="false" flipV="false" rot="0">
              <a:off x="0" y="0"/>
              <a:ext cx="775642" cy="385481"/>
            </a:xfrm>
            <a:custGeom>
              <a:avLst/>
              <a:gdLst/>
              <a:ahLst/>
              <a:cxnLst/>
              <a:rect r="r" b="b" t="t" l="l"/>
              <a:pathLst>
                <a:path h="385481" w="775642">
                  <a:moveTo>
                    <a:pt x="42061" y="0"/>
                  </a:moveTo>
                  <a:lnTo>
                    <a:pt x="733581" y="0"/>
                  </a:lnTo>
                  <a:cubicBezTo>
                    <a:pt x="756810" y="0"/>
                    <a:pt x="775642" y="18831"/>
                    <a:pt x="775642" y="42061"/>
                  </a:cubicBezTo>
                  <a:lnTo>
                    <a:pt x="775642" y="343420"/>
                  </a:lnTo>
                  <a:cubicBezTo>
                    <a:pt x="775642" y="354575"/>
                    <a:pt x="771210" y="365274"/>
                    <a:pt x="763322" y="373162"/>
                  </a:cubicBezTo>
                  <a:cubicBezTo>
                    <a:pt x="755434" y="381050"/>
                    <a:pt x="744736" y="385481"/>
                    <a:pt x="733581" y="385481"/>
                  </a:cubicBezTo>
                  <a:lnTo>
                    <a:pt x="42061" y="385481"/>
                  </a:lnTo>
                  <a:cubicBezTo>
                    <a:pt x="18831" y="385481"/>
                    <a:pt x="0" y="366650"/>
                    <a:pt x="0" y="343420"/>
                  </a:cubicBezTo>
                  <a:lnTo>
                    <a:pt x="0" y="42061"/>
                  </a:lnTo>
                  <a:cubicBezTo>
                    <a:pt x="0" y="30906"/>
                    <a:pt x="4431" y="20207"/>
                    <a:pt x="12319" y="12319"/>
                  </a:cubicBezTo>
                  <a:cubicBezTo>
                    <a:pt x="20207" y="4431"/>
                    <a:pt x="30906" y="0"/>
                    <a:pt x="42061" y="0"/>
                  </a:cubicBezTo>
                  <a:close/>
                </a:path>
              </a:pathLst>
            </a:custGeom>
            <a:solidFill>
              <a:srgbClr val="D5F0FF"/>
            </a:solidFill>
            <a:ln w="38100" cap="sq">
              <a:solidFill>
                <a:srgbClr val="000000"/>
              </a:solidFill>
              <a:prstDash val="solid"/>
              <a:miter/>
            </a:ln>
          </p:spPr>
        </p:sp>
        <p:sp>
          <p:nvSpPr>
            <p:cNvPr name="TextBox 33" id="33"/>
            <p:cNvSpPr txBox="true"/>
            <p:nvPr/>
          </p:nvSpPr>
          <p:spPr>
            <a:xfrm>
              <a:off x="0" y="-85725"/>
              <a:ext cx="775642" cy="471206"/>
            </a:xfrm>
            <a:prstGeom prst="rect">
              <a:avLst/>
            </a:prstGeom>
          </p:spPr>
          <p:txBody>
            <a:bodyPr anchor="ctr" rtlCol="false" tIns="50800" lIns="50800" bIns="50800" rIns="50800"/>
            <a:lstStyle/>
            <a:p>
              <a:pPr algn="ctr">
                <a:lnSpc>
                  <a:spcPts val="2940"/>
                </a:lnSpc>
              </a:pPr>
              <a:r>
                <a:rPr lang="en-US" b="true" sz="2100" spc="-46">
                  <a:solidFill>
                    <a:srgbClr val="000000"/>
                  </a:solidFill>
                  <a:latin typeface="Arial Bold"/>
                  <a:ea typeface="Arial Bold"/>
                  <a:cs typeface="Arial Bold"/>
                  <a:sym typeface="Arial Bold"/>
                </a:rPr>
                <a:t>Action</a:t>
              </a:r>
            </a:p>
          </p:txBody>
        </p:sp>
      </p:grpSp>
      <p:grpSp>
        <p:nvGrpSpPr>
          <p:cNvPr name="Group 34" id="34"/>
          <p:cNvGrpSpPr/>
          <p:nvPr/>
        </p:nvGrpSpPr>
        <p:grpSpPr>
          <a:xfrm rot="0">
            <a:off x="11521206" y="7014364"/>
            <a:ext cx="2945015" cy="1463623"/>
            <a:chOff x="0" y="0"/>
            <a:chExt cx="775642" cy="385481"/>
          </a:xfrm>
        </p:grpSpPr>
        <p:sp>
          <p:nvSpPr>
            <p:cNvPr name="Freeform 35" id="35"/>
            <p:cNvSpPr/>
            <p:nvPr/>
          </p:nvSpPr>
          <p:spPr>
            <a:xfrm flipH="false" flipV="false" rot="0">
              <a:off x="0" y="0"/>
              <a:ext cx="775642" cy="385481"/>
            </a:xfrm>
            <a:custGeom>
              <a:avLst/>
              <a:gdLst/>
              <a:ahLst/>
              <a:cxnLst/>
              <a:rect r="r" b="b" t="t" l="l"/>
              <a:pathLst>
                <a:path h="385481" w="775642">
                  <a:moveTo>
                    <a:pt x="42061" y="0"/>
                  </a:moveTo>
                  <a:lnTo>
                    <a:pt x="733581" y="0"/>
                  </a:lnTo>
                  <a:cubicBezTo>
                    <a:pt x="756810" y="0"/>
                    <a:pt x="775642" y="18831"/>
                    <a:pt x="775642" y="42061"/>
                  </a:cubicBezTo>
                  <a:lnTo>
                    <a:pt x="775642" y="343420"/>
                  </a:lnTo>
                  <a:cubicBezTo>
                    <a:pt x="775642" y="354575"/>
                    <a:pt x="771210" y="365274"/>
                    <a:pt x="763322" y="373162"/>
                  </a:cubicBezTo>
                  <a:cubicBezTo>
                    <a:pt x="755434" y="381050"/>
                    <a:pt x="744736" y="385481"/>
                    <a:pt x="733581" y="385481"/>
                  </a:cubicBezTo>
                  <a:lnTo>
                    <a:pt x="42061" y="385481"/>
                  </a:lnTo>
                  <a:cubicBezTo>
                    <a:pt x="18831" y="385481"/>
                    <a:pt x="0" y="366650"/>
                    <a:pt x="0" y="343420"/>
                  </a:cubicBezTo>
                  <a:lnTo>
                    <a:pt x="0" y="42061"/>
                  </a:lnTo>
                  <a:cubicBezTo>
                    <a:pt x="0" y="30906"/>
                    <a:pt x="4431" y="20207"/>
                    <a:pt x="12319" y="12319"/>
                  </a:cubicBezTo>
                  <a:cubicBezTo>
                    <a:pt x="20207" y="4431"/>
                    <a:pt x="30906" y="0"/>
                    <a:pt x="42061" y="0"/>
                  </a:cubicBezTo>
                  <a:close/>
                </a:path>
              </a:pathLst>
            </a:custGeom>
            <a:solidFill>
              <a:srgbClr val="CCF8E3"/>
            </a:solidFill>
            <a:ln w="38100" cap="sq">
              <a:solidFill>
                <a:srgbClr val="000000"/>
              </a:solidFill>
              <a:prstDash val="solid"/>
              <a:miter/>
            </a:ln>
          </p:spPr>
        </p:sp>
        <p:sp>
          <p:nvSpPr>
            <p:cNvPr name="TextBox 36" id="36"/>
            <p:cNvSpPr txBox="true"/>
            <p:nvPr/>
          </p:nvSpPr>
          <p:spPr>
            <a:xfrm>
              <a:off x="0" y="-85725"/>
              <a:ext cx="775642" cy="471206"/>
            </a:xfrm>
            <a:prstGeom prst="rect">
              <a:avLst/>
            </a:prstGeom>
          </p:spPr>
          <p:txBody>
            <a:bodyPr anchor="ctr" rtlCol="false" tIns="50800" lIns="50800" bIns="50800" rIns="50800"/>
            <a:lstStyle/>
            <a:p>
              <a:pPr algn="ctr">
                <a:lnSpc>
                  <a:spcPts val="2940"/>
                </a:lnSpc>
              </a:pPr>
              <a:r>
                <a:rPr lang="en-US" b="true" sz="2100" spc="-46">
                  <a:solidFill>
                    <a:srgbClr val="000000"/>
                  </a:solidFill>
                  <a:latin typeface="Arial Bold"/>
                  <a:ea typeface="Arial Bold"/>
                  <a:cs typeface="Arial Bold"/>
                  <a:sym typeface="Arial Bold"/>
                </a:rPr>
                <a:t>Observation</a:t>
              </a:r>
            </a:p>
          </p:txBody>
        </p:sp>
      </p:grpSp>
      <p:sp>
        <p:nvSpPr>
          <p:cNvPr name="AutoShape 37" id="37"/>
          <p:cNvSpPr/>
          <p:nvPr/>
        </p:nvSpPr>
        <p:spPr>
          <a:xfrm flipV="true">
            <a:off x="5587695" y="7695169"/>
            <a:ext cx="1514107" cy="51006"/>
          </a:xfrm>
          <a:prstGeom prst="line">
            <a:avLst/>
          </a:prstGeom>
          <a:ln cap="flat" w="38100">
            <a:solidFill>
              <a:srgbClr val="000000"/>
            </a:solidFill>
            <a:prstDash val="solid"/>
            <a:headEnd type="none" len="sm" w="sm"/>
            <a:tailEnd type="triangle" len="med" w="lg"/>
          </a:ln>
        </p:spPr>
      </p:sp>
      <p:sp>
        <p:nvSpPr>
          <p:cNvPr name="AutoShape 38" id="38"/>
          <p:cNvSpPr/>
          <p:nvPr/>
        </p:nvSpPr>
        <p:spPr>
          <a:xfrm>
            <a:off x="10025781" y="7746175"/>
            <a:ext cx="1495425" cy="136665"/>
          </a:xfrm>
          <a:prstGeom prst="line">
            <a:avLst/>
          </a:prstGeom>
          <a:ln cap="flat" w="38100">
            <a:solidFill>
              <a:srgbClr val="000000"/>
            </a:solidFill>
            <a:prstDash val="solid"/>
            <a:headEnd type="none" len="sm" w="sm"/>
            <a:tailEnd type="triangle" len="med" w="lg"/>
          </a:ln>
        </p:spPr>
      </p:sp>
      <p:sp>
        <p:nvSpPr>
          <p:cNvPr name="Freeform 39" id="39"/>
          <p:cNvSpPr/>
          <p:nvPr/>
        </p:nvSpPr>
        <p:spPr>
          <a:xfrm flipH="false" flipV="false" rot="-8039380">
            <a:off x="6377904" y="6219288"/>
            <a:ext cx="4353093" cy="4517550"/>
          </a:xfrm>
          <a:custGeom>
            <a:avLst/>
            <a:gdLst/>
            <a:ahLst/>
            <a:cxnLst/>
            <a:rect r="r" b="b" t="t" l="l"/>
            <a:pathLst>
              <a:path h="4517550" w="4353093">
                <a:moveTo>
                  <a:pt x="0" y="0"/>
                </a:moveTo>
                <a:lnTo>
                  <a:pt x="4353093" y="0"/>
                </a:lnTo>
                <a:lnTo>
                  <a:pt x="4353093" y="4517551"/>
                </a:lnTo>
                <a:lnTo>
                  <a:pt x="0" y="451755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0" id="40"/>
          <p:cNvSpPr txBox="true"/>
          <p:nvPr/>
        </p:nvSpPr>
        <p:spPr>
          <a:xfrm rot="0">
            <a:off x="2642680" y="1057275"/>
            <a:ext cx="13261532" cy="800735"/>
          </a:xfrm>
          <a:prstGeom prst="rect">
            <a:avLst/>
          </a:prstGeom>
        </p:spPr>
        <p:txBody>
          <a:bodyPr anchor="t" rtlCol="false" tIns="0" lIns="0" bIns="0" rIns="0">
            <a:spAutoFit/>
          </a:bodyPr>
          <a:lstStyle/>
          <a:p>
            <a:pPr algn="ctr">
              <a:lnSpc>
                <a:spcPts val="5169"/>
              </a:lnSpc>
            </a:pPr>
            <a:r>
              <a:rPr lang="en-US" sz="5499" spc="-340">
                <a:solidFill>
                  <a:srgbClr val="303030"/>
                </a:solidFill>
                <a:latin typeface="Times New Roman"/>
                <a:ea typeface="Times New Roman"/>
                <a:cs typeface="Times New Roman"/>
                <a:sym typeface="Times New Roman"/>
              </a:rPr>
              <a:t>ReAct Agent</a:t>
            </a:r>
          </a:p>
        </p:txBody>
      </p:sp>
      <p:sp>
        <p:nvSpPr>
          <p:cNvPr name="TextBox 41" id="41"/>
          <p:cNvSpPr txBox="true"/>
          <p:nvPr/>
        </p:nvSpPr>
        <p:spPr>
          <a:xfrm rot="0">
            <a:off x="2472652" y="6176798"/>
            <a:ext cx="14073091" cy="647065"/>
          </a:xfrm>
          <a:prstGeom prst="rect">
            <a:avLst/>
          </a:prstGeom>
        </p:spPr>
        <p:txBody>
          <a:bodyPr anchor="t" rtlCol="false" tIns="0" lIns="0" bIns="0" rIns="0">
            <a:spAutoFit/>
          </a:bodyPr>
          <a:lstStyle/>
          <a:p>
            <a:pPr algn="ctr">
              <a:lnSpc>
                <a:spcPts val="4759"/>
              </a:lnSpc>
              <a:spcBef>
                <a:spcPct val="0"/>
              </a:spcBef>
            </a:pPr>
            <a:r>
              <a:rPr lang="en-US" b="true" sz="3399" spc="-74">
                <a:solidFill>
                  <a:srgbClr val="303030"/>
                </a:solidFill>
                <a:latin typeface="Arial Bold"/>
                <a:ea typeface="Arial Bold"/>
                <a:cs typeface="Arial Bold"/>
                <a:sym typeface="Arial Bold"/>
              </a:rPr>
              <a:t>ReAct cycle (Reasoning + Acting)</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25710" y="2032037"/>
            <a:ext cx="13236580" cy="7445576"/>
          </a:xfrm>
          <a:custGeom>
            <a:avLst/>
            <a:gdLst/>
            <a:ahLst/>
            <a:cxnLst/>
            <a:rect r="r" b="b" t="t" l="l"/>
            <a:pathLst>
              <a:path h="7445576" w="13236580">
                <a:moveTo>
                  <a:pt x="0" y="0"/>
                </a:moveTo>
                <a:lnTo>
                  <a:pt x="13236580" y="0"/>
                </a:lnTo>
                <a:lnTo>
                  <a:pt x="13236580" y="7445576"/>
                </a:lnTo>
                <a:lnTo>
                  <a:pt x="0" y="7445576"/>
                </a:lnTo>
                <a:lnTo>
                  <a:pt x="0" y="0"/>
                </a:lnTo>
                <a:close/>
              </a:path>
            </a:pathLst>
          </a:custGeom>
          <a:blipFill>
            <a:blip r:embed="rId3"/>
            <a:stretch>
              <a:fillRect l="0" t="0" r="0" b="0"/>
            </a:stretch>
          </a:blipFill>
          <a:ln w="38100" cap="sq">
            <a:solidFill>
              <a:srgbClr val="000000"/>
            </a:solidFill>
            <a:prstDash val="solid"/>
            <a:miter/>
          </a:ln>
        </p:spPr>
      </p:sp>
      <p:sp>
        <p:nvSpPr>
          <p:cNvPr name="TextBox 3" id="3"/>
          <p:cNvSpPr txBox="true"/>
          <p:nvPr/>
        </p:nvSpPr>
        <p:spPr>
          <a:xfrm rot="0">
            <a:off x="5249003" y="1057275"/>
            <a:ext cx="7789994" cy="800734"/>
          </a:xfrm>
          <a:prstGeom prst="rect">
            <a:avLst/>
          </a:prstGeom>
        </p:spPr>
        <p:txBody>
          <a:bodyPr anchor="t" rtlCol="false" tIns="0" lIns="0" bIns="0" rIns="0">
            <a:spAutoFit/>
          </a:bodyPr>
          <a:lstStyle/>
          <a:p>
            <a:pPr algn="ctr">
              <a:lnSpc>
                <a:spcPts val="5169"/>
              </a:lnSpc>
            </a:pPr>
            <a:r>
              <a:rPr lang="en-US" sz="5499" spc="-340">
                <a:solidFill>
                  <a:srgbClr val="303030"/>
                </a:solidFill>
                <a:latin typeface="Times New Roman"/>
                <a:ea typeface="Times New Roman"/>
                <a:cs typeface="Times New Roman"/>
                <a:sym typeface="Times New Roman"/>
              </a:rPr>
              <a:t>System Architecture</a:t>
            </a:r>
          </a:p>
        </p:txBody>
      </p:sp>
      <p:sp>
        <p:nvSpPr>
          <p:cNvPr name="AutoShape 4" id="4"/>
          <p:cNvSpPr/>
          <p:nvPr/>
        </p:nvSpPr>
        <p:spPr>
          <a:xfrm>
            <a:off x="17133890" y="1793433"/>
            <a:ext cx="0" cy="7922784"/>
          </a:xfrm>
          <a:prstGeom prst="line">
            <a:avLst/>
          </a:prstGeom>
          <a:ln cap="flat" w="247650">
            <a:solidFill>
              <a:srgbClr val="4BA7DD"/>
            </a:solidFill>
            <a:prstDash val="solid"/>
            <a:headEnd type="none" len="sm" w="sm"/>
            <a:tailEnd type="none" len="sm" w="sm"/>
          </a:ln>
        </p:spPr>
      </p:sp>
      <p:sp>
        <p:nvSpPr>
          <p:cNvPr name="AutoShape 5" id="5"/>
          <p:cNvSpPr/>
          <p:nvPr/>
        </p:nvSpPr>
        <p:spPr>
          <a:xfrm>
            <a:off x="1152525" y="1858009"/>
            <a:ext cx="0" cy="7922784"/>
          </a:xfrm>
          <a:prstGeom prst="line">
            <a:avLst/>
          </a:prstGeom>
          <a:ln cap="flat" w="247650">
            <a:solidFill>
              <a:srgbClr val="4BA7DD"/>
            </a:solidFill>
            <a:prstDash val="solid"/>
            <a:headEnd type="none" len="sm" w="sm"/>
            <a:tailEnd type="none" len="sm" w="sm"/>
          </a:ln>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459966" y="2020820"/>
            <a:ext cx="6455247" cy="3716040"/>
            <a:chOff x="0" y="0"/>
            <a:chExt cx="1699097" cy="978105"/>
          </a:xfrm>
        </p:grpSpPr>
        <p:sp>
          <p:nvSpPr>
            <p:cNvPr name="Freeform 3" id="3"/>
            <p:cNvSpPr/>
            <p:nvPr/>
          </p:nvSpPr>
          <p:spPr>
            <a:xfrm flipH="false" flipV="false" rot="0">
              <a:off x="0" y="0"/>
              <a:ext cx="1699097" cy="978105"/>
            </a:xfrm>
            <a:custGeom>
              <a:avLst/>
              <a:gdLst/>
              <a:ahLst/>
              <a:cxnLst/>
              <a:rect r="r" b="b" t="t" l="l"/>
              <a:pathLst>
                <a:path h="978105" w="1699097">
                  <a:moveTo>
                    <a:pt x="61165" y="0"/>
                  </a:moveTo>
                  <a:lnTo>
                    <a:pt x="1637932" y="0"/>
                  </a:lnTo>
                  <a:cubicBezTo>
                    <a:pt x="1671712" y="0"/>
                    <a:pt x="1699097" y="27385"/>
                    <a:pt x="1699097" y="61165"/>
                  </a:cubicBezTo>
                  <a:lnTo>
                    <a:pt x="1699097" y="916940"/>
                  </a:lnTo>
                  <a:cubicBezTo>
                    <a:pt x="1699097" y="933162"/>
                    <a:pt x="1692653" y="948720"/>
                    <a:pt x="1681182" y="960190"/>
                  </a:cubicBezTo>
                  <a:cubicBezTo>
                    <a:pt x="1669711" y="971661"/>
                    <a:pt x="1654154" y="978105"/>
                    <a:pt x="1637932" y="978105"/>
                  </a:cubicBezTo>
                  <a:lnTo>
                    <a:pt x="61165" y="978105"/>
                  </a:lnTo>
                  <a:cubicBezTo>
                    <a:pt x="27385" y="978105"/>
                    <a:pt x="0" y="950721"/>
                    <a:pt x="0" y="916940"/>
                  </a:cubicBezTo>
                  <a:lnTo>
                    <a:pt x="0" y="61165"/>
                  </a:lnTo>
                  <a:cubicBezTo>
                    <a:pt x="0" y="27385"/>
                    <a:pt x="27385" y="0"/>
                    <a:pt x="61165" y="0"/>
                  </a:cubicBezTo>
                  <a:close/>
                </a:path>
              </a:pathLst>
            </a:custGeom>
            <a:solidFill>
              <a:srgbClr val="B9DDF1"/>
            </a:solidFill>
          </p:spPr>
        </p:sp>
        <p:sp>
          <p:nvSpPr>
            <p:cNvPr name="TextBox 4" id="4"/>
            <p:cNvSpPr txBox="true"/>
            <p:nvPr/>
          </p:nvSpPr>
          <p:spPr>
            <a:xfrm>
              <a:off x="0" y="-85725"/>
              <a:ext cx="1699097" cy="1063830"/>
            </a:xfrm>
            <a:prstGeom prst="rect">
              <a:avLst/>
            </a:prstGeom>
          </p:spPr>
          <p:txBody>
            <a:bodyPr anchor="ctr" rtlCol="false" tIns="50800" lIns="50800" bIns="50800" rIns="50800"/>
            <a:lstStyle/>
            <a:p>
              <a:pPr algn="ctr">
                <a:lnSpc>
                  <a:spcPts val="2940"/>
                </a:lnSpc>
              </a:pPr>
            </a:p>
          </p:txBody>
        </p:sp>
      </p:grpSp>
      <p:sp>
        <p:nvSpPr>
          <p:cNvPr name="Freeform 5" id="5"/>
          <p:cNvSpPr/>
          <p:nvPr/>
        </p:nvSpPr>
        <p:spPr>
          <a:xfrm flipH="false" flipV="false" rot="0">
            <a:off x="11511775" y="3789054"/>
            <a:ext cx="2594250" cy="535064"/>
          </a:xfrm>
          <a:custGeom>
            <a:avLst/>
            <a:gdLst/>
            <a:ahLst/>
            <a:cxnLst/>
            <a:rect r="r" b="b" t="t" l="l"/>
            <a:pathLst>
              <a:path h="535064" w="2594250">
                <a:moveTo>
                  <a:pt x="0" y="0"/>
                </a:moveTo>
                <a:lnTo>
                  <a:pt x="2594250" y="0"/>
                </a:lnTo>
                <a:lnTo>
                  <a:pt x="2594250" y="535064"/>
                </a:lnTo>
                <a:lnTo>
                  <a:pt x="0" y="535064"/>
                </a:lnTo>
                <a:lnTo>
                  <a:pt x="0" y="0"/>
                </a:lnTo>
                <a:close/>
              </a:path>
            </a:pathLst>
          </a:custGeom>
          <a:blipFill>
            <a:blip r:embed="rId3"/>
            <a:stretch>
              <a:fillRect l="0" t="0" r="0" b="0"/>
            </a:stretch>
          </a:blipFill>
        </p:spPr>
      </p:sp>
      <p:sp>
        <p:nvSpPr>
          <p:cNvPr name="AutoShape 6" id="6"/>
          <p:cNvSpPr/>
          <p:nvPr/>
        </p:nvSpPr>
        <p:spPr>
          <a:xfrm>
            <a:off x="10858493" y="4075648"/>
            <a:ext cx="653879" cy="0"/>
          </a:xfrm>
          <a:prstGeom prst="line">
            <a:avLst/>
          </a:prstGeom>
          <a:ln cap="flat" w="38100">
            <a:solidFill>
              <a:srgbClr val="000000"/>
            </a:solidFill>
            <a:prstDash val="solid"/>
            <a:headEnd type="none" len="sm" w="sm"/>
            <a:tailEnd type="arrow" len="sm" w="med"/>
          </a:ln>
        </p:spPr>
      </p:sp>
      <p:sp>
        <p:nvSpPr>
          <p:cNvPr name="TextBox 7" id="7"/>
          <p:cNvSpPr txBox="true"/>
          <p:nvPr/>
        </p:nvSpPr>
        <p:spPr>
          <a:xfrm rot="0">
            <a:off x="9956357" y="2272656"/>
            <a:ext cx="5462465" cy="1069930"/>
          </a:xfrm>
          <a:prstGeom prst="rect">
            <a:avLst/>
          </a:prstGeom>
        </p:spPr>
        <p:txBody>
          <a:bodyPr anchor="t" rtlCol="false" tIns="0" lIns="0" bIns="0" rIns="0">
            <a:spAutoFit/>
          </a:bodyPr>
          <a:lstStyle/>
          <a:p>
            <a:pPr algn="ctr">
              <a:lnSpc>
                <a:spcPts val="4062"/>
              </a:lnSpc>
              <a:spcBef>
                <a:spcPct val="0"/>
              </a:spcBef>
            </a:pPr>
            <a:r>
              <a:rPr lang="en-US" b="true" sz="2901" spc="-63">
                <a:solidFill>
                  <a:srgbClr val="303030"/>
                </a:solidFill>
                <a:latin typeface="Arial Bold"/>
                <a:ea typeface="Arial Bold"/>
                <a:cs typeface="Arial Bold"/>
                <a:sym typeface="Arial Bold"/>
              </a:rPr>
              <a:t>Neo4j and LangChain Integration</a:t>
            </a:r>
          </a:p>
        </p:txBody>
      </p:sp>
      <p:sp>
        <p:nvSpPr>
          <p:cNvPr name="TextBox 8" id="8"/>
          <p:cNvSpPr txBox="true"/>
          <p:nvPr/>
        </p:nvSpPr>
        <p:spPr>
          <a:xfrm rot="0">
            <a:off x="10718746" y="4638987"/>
            <a:ext cx="3937688" cy="917539"/>
          </a:xfrm>
          <a:prstGeom prst="rect">
            <a:avLst/>
          </a:prstGeom>
        </p:spPr>
        <p:txBody>
          <a:bodyPr anchor="t" rtlCol="false" tIns="0" lIns="0" bIns="0" rIns="0">
            <a:spAutoFit/>
          </a:bodyPr>
          <a:lstStyle/>
          <a:p>
            <a:pPr algn="ctr">
              <a:lnSpc>
                <a:spcPts val="3501"/>
              </a:lnSpc>
              <a:spcBef>
                <a:spcPct val="0"/>
              </a:spcBef>
            </a:pPr>
            <a:r>
              <a:rPr lang="en-US" sz="2501" spc="-55">
                <a:solidFill>
                  <a:srgbClr val="303030"/>
                </a:solidFill>
                <a:latin typeface="Arial"/>
                <a:ea typeface="Arial"/>
                <a:cs typeface="Arial"/>
                <a:sym typeface="Arial"/>
              </a:rPr>
              <a:t>Map</a:t>
            </a:r>
            <a:r>
              <a:rPr lang="en-US" sz="2501" spc="-55">
                <a:solidFill>
                  <a:srgbClr val="303030"/>
                </a:solidFill>
                <a:latin typeface="Arial"/>
                <a:ea typeface="Arial"/>
                <a:cs typeface="Arial"/>
                <a:sym typeface="Arial"/>
              </a:rPr>
              <a:t> CSV data to a structured Knowledge Graph</a:t>
            </a:r>
          </a:p>
        </p:txBody>
      </p:sp>
      <p:sp>
        <p:nvSpPr>
          <p:cNvPr name="Freeform 9" id="9"/>
          <p:cNvSpPr/>
          <p:nvPr/>
        </p:nvSpPr>
        <p:spPr>
          <a:xfrm flipH="false" flipV="false" rot="0">
            <a:off x="9591782" y="3816101"/>
            <a:ext cx="1188920" cy="445845"/>
          </a:xfrm>
          <a:custGeom>
            <a:avLst/>
            <a:gdLst/>
            <a:ahLst/>
            <a:cxnLst/>
            <a:rect r="r" b="b" t="t" l="l"/>
            <a:pathLst>
              <a:path h="445845" w="1188920">
                <a:moveTo>
                  <a:pt x="0" y="0"/>
                </a:moveTo>
                <a:lnTo>
                  <a:pt x="1188921" y="0"/>
                </a:lnTo>
                <a:lnTo>
                  <a:pt x="1188921" y="445845"/>
                </a:lnTo>
                <a:lnTo>
                  <a:pt x="0" y="445845"/>
                </a:lnTo>
                <a:lnTo>
                  <a:pt x="0" y="0"/>
                </a:lnTo>
                <a:close/>
              </a:path>
            </a:pathLst>
          </a:custGeom>
          <a:blipFill>
            <a:blip r:embed="rId4"/>
            <a:stretch>
              <a:fillRect l="0" t="0" r="0" b="0"/>
            </a:stretch>
          </a:blipFill>
        </p:spPr>
      </p:sp>
      <p:grpSp>
        <p:nvGrpSpPr>
          <p:cNvPr name="Group 10" id="10"/>
          <p:cNvGrpSpPr/>
          <p:nvPr/>
        </p:nvGrpSpPr>
        <p:grpSpPr>
          <a:xfrm rot="0">
            <a:off x="14664752" y="3816101"/>
            <a:ext cx="1116346" cy="516002"/>
            <a:chOff x="0" y="0"/>
            <a:chExt cx="293835" cy="135818"/>
          </a:xfrm>
        </p:grpSpPr>
        <p:sp>
          <p:nvSpPr>
            <p:cNvPr name="Freeform 11" id="11"/>
            <p:cNvSpPr/>
            <p:nvPr/>
          </p:nvSpPr>
          <p:spPr>
            <a:xfrm flipH="false" flipV="false" rot="0">
              <a:off x="0" y="0"/>
              <a:ext cx="293835" cy="135818"/>
            </a:xfrm>
            <a:custGeom>
              <a:avLst/>
              <a:gdLst/>
              <a:ahLst/>
              <a:cxnLst/>
              <a:rect r="r" b="b" t="t" l="l"/>
              <a:pathLst>
                <a:path h="135818" w="293835">
                  <a:moveTo>
                    <a:pt x="67909" y="0"/>
                  </a:moveTo>
                  <a:lnTo>
                    <a:pt x="225926" y="0"/>
                  </a:lnTo>
                  <a:cubicBezTo>
                    <a:pt x="243937" y="0"/>
                    <a:pt x="261210" y="7155"/>
                    <a:pt x="273945" y="19890"/>
                  </a:cubicBezTo>
                  <a:cubicBezTo>
                    <a:pt x="286681" y="32625"/>
                    <a:pt x="293835" y="49898"/>
                    <a:pt x="293835" y="67909"/>
                  </a:cubicBezTo>
                  <a:lnTo>
                    <a:pt x="293835" y="67909"/>
                  </a:lnTo>
                  <a:cubicBezTo>
                    <a:pt x="293835" y="105414"/>
                    <a:pt x="263431" y="135818"/>
                    <a:pt x="225926" y="135818"/>
                  </a:cubicBezTo>
                  <a:lnTo>
                    <a:pt x="67909" y="135818"/>
                  </a:lnTo>
                  <a:cubicBezTo>
                    <a:pt x="30404" y="135818"/>
                    <a:pt x="0" y="105414"/>
                    <a:pt x="0" y="67909"/>
                  </a:cubicBezTo>
                  <a:lnTo>
                    <a:pt x="0" y="67909"/>
                  </a:lnTo>
                  <a:cubicBezTo>
                    <a:pt x="0" y="30404"/>
                    <a:pt x="30404" y="0"/>
                    <a:pt x="67909" y="0"/>
                  </a:cubicBezTo>
                  <a:close/>
                </a:path>
              </a:pathLst>
            </a:custGeom>
            <a:solidFill>
              <a:srgbClr val="1A4279"/>
            </a:solidFill>
          </p:spPr>
        </p:sp>
        <p:sp>
          <p:nvSpPr>
            <p:cNvPr name="TextBox 12" id="12"/>
            <p:cNvSpPr txBox="true"/>
            <p:nvPr/>
          </p:nvSpPr>
          <p:spPr>
            <a:xfrm>
              <a:off x="0" y="-85725"/>
              <a:ext cx="293835" cy="221543"/>
            </a:xfrm>
            <a:prstGeom prst="rect">
              <a:avLst/>
            </a:prstGeom>
          </p:spPr>
          <p:txBody>
            <a:bodyPr anchor="ctr" rtlCol="false" tIns="50800" lIns="50800" bIns="50800" rIns="50800"/>
            <a:lstStyle/>
            <a:p>
              <a:pPr algn="ctr">
                <a:lnSpc>
                  <a:spcPts val="2940"/>
                </a:lnSpc>
              </a:pPr>
              <a:r>
                <a:rPr lang="en-US" b="true" sz="2100" spc="-46">
                  <a:solidFill>
                    <a:srgbClr val="FFFFFF"/>
                  </a:solidFill>
                  <a:latin typeface="Arial Bold"/>
                  <a:ea typeface="Arial Bold"/>
                  <a:cs typeface="Arial Bold"/>
                  <a:sym typeface="Arial Bold"/>
                </a:rPr>
                <a:t>Cypher</a:t>
              </a:r>
            </a:p>
          </p:txBody>
        </p:sp>
      </p:grpSp>
      <p:sp>
        <p:nvSpPr>
          <p:cNvPr name="AutoShape 13" id="13"/>
          <p:cNvSpPr/>
          <p:nvPr/>
        </p:nvSpPr>
        <p:spPr>
          <a:xfrm>
            <a:off x="14010873" y="4058086"/>
            <a:ext cx="653879" cy="0"/>
          </a:xfrm>
          <a:prstGeom prst="line">
            <a:avLst/>
          </a:prstGeom>
          <a:ln cap="flat" w="38100">
            <a:solidFill>
              <a:srgbClr val="000000"/>
            </a:solidFill>
            <a:prstDash val="solid"/>
            <a:headEnd type="none" len="sm" w="sm"/>
            <a:tailEnd type="arrow" len="sm" w="med"/>
          </a:ln>
        </p:spPr>
      </p:sp>
      <p:grpSp>
        <p:nvGrpSpPr>
          <p:cNvPr name="Group 14" id="14"/>
          <p:cNvGrpSpPr/>
          <p:nvPr/>
        </p:nvGrpSpPr>
        <p:grpSpPr>
          <a:xfrm rot="0">
            <a:off x="2372786" y="1860550"/>
            <a:ext cx="6451259" cy="4036580"/>
            <a:chOff x="0" y="0"/>
            <a:chExt cx="1699097" cy="1063132"/>
          </a:xfrm>
        </p:grpSpPr>
        <p:sp>
          <p:nvSpPr>
            <p:cNvPr name="Freeform 15" id="15"/>
            <p:cNvSpPr/>
            <p:nvPr/>
          </p:nvSpPr>
          <p:spPr>
            <a:xfrm flipH="false" flipV="false" rot="0">
              <a:off x="0" y="0"/>
              <a:ext cx="1699097" cy="1063132"/>
            </a:xfrm>
            <a:custGeom>
              <a:avLst/>
              <a:gdLst/>
              <a:ahLst/>
              <a:cxnLst/>
              <a:rect r="r" b="b" t="t" l="l"/>
              <a:pathLst>
                <a:path h="1063132" w="1699097">
                  <a:moveTo>
                    <a:pt x="61203" y="0"/>
                  </a:moveTo>
                  <a:lnTo>
                    <a:pt x="1637894" y="0"/>
                  </a:lnTo>
                  <a:cubicBezTo>
                    <a:pt x="1654126" y="0"/>
                    <a:pt x="1669693" y="6448"/>
                    <a:pt x="1681171" y="17926"/>
                  </a:cubicBezTo>
                  <a:cubicBezTo>
                    <a:pt x="1692649" y="29404"/>
                    <a:pt x="1699097" y="44971"/>
                    <a:pt x="1699097" y="61203"/>
                  </a:cubicBezTo>
                  <a:lnTo>
                    <a:pt x="1699097" y="1001929"/>
                  </a:lnTo>
                  <a:cubicBezTo>
                    <a:pt x="1699097" y="1018161"/>
                    <a:pt x="1692649" y="1033728"/>
                    <a:pt x="1681171" y="1045206"/>
                  </a:cubicBezTo>
                  <a:cubicBezTo>
                    <a:pt x="1669693" y="1056684"/>
                    <a:pt x="1654126" y="1063132"/>
                    <a:pt x="1637894" y="1063132"/>
                  </a:cubicBezTo>
                  <a:lnTo>
                    <a:pt x="61203" y="1063132"/>
                  </a:lnTo>
                  <a:cubicBezTo>
                    <a:pt x="44971" y="1063132"/>
                    <a:pt x="29404" y="1056684"/>
                    <a:pt x="17926" y="1045206"/>
                  </a:cubicBezTo>
                  <a:cubicBezTo>
                    <a:pt x="6448" y="1033728"/>
                    <a:pt x="0" y="1018161"/>
                    <a:pt x="0" y="1001929"/>
                  </a:cubicBezTo>
                  <a:lnTo>
                    <a:pt x="0" y="61203"/>
                  </a:lnTo>
                  <a:cubicBezTo>
                    <a:pt x="0" y="44971"/>
                    <a:pt x="6448" y="29404"/>
                    <a:pt x="17926" y="17926"/>
                  </a:cubicBezTo>
                  <a:cubicBezTo>
                    <a:pt x="29404" y="6448"/>
                    <a:pt x="44971" y="0"/>
                    <a:pt x="61203" y="0"/>
                  </a:cubicBezTo>
                  <a:close/>
                </a:path>
              </a:pathLst>
            </a:custGeom>
            <a:solidFill>
              <a:srgbClr val="E6F4E3"/>
            </a:solidFill>
          </p:spPr>
        </p:sp>
        <p:sp>
          <p:nvSpPr>
            <p:cNvPr name="TextBox 16" id="16"/>
            <p:cNvSpPr txBox="true"/>
            <p:nvPr/>
          </p:nvSpPr>
          <p:spPr>
            <a:xfrm>
              <a:off x="0" y="-85725"/>
              <a:ext cx="1699097" cy="1148857"/>
            </a:xfrm>
            <a:prstGeom prst="rect">
              <a:avLst/>
            </a:prstGeom>
          </p:spPr>
          <p:txBody>
            <a:bodyPr anchor="ctr" rtlCol="false" tIns="50800" lIns="50800" bIns="50800" rIns="50800"/>
            <a:lstStyle/>
            <a:p>
              <a:pPr algn="ctr">
                <a:lnSpc>
                  <a:spcPts val="2940"/>
                </a:lnSpc>
              </a:pPr>
            </a:p>
          </p:txBody>
        </p:sp>
      </p:grpSp>
      <p:sp>
        <p:nvSpPr>
          <p:cNvPr name="Freeform 17" id="17"/>
          <p:cNvSpPr/>
          <p:nvPr/>
        </p:nvSpPr>
        <p:spPr>
          <a:xfrm flipH="false" flipV="false" rot="0">
            <a:off x="2587023" y="2499608"/>
            <a:ext cx="3020362" cy="838150"/>
          </a:xfrm>
          <a:custGeom>
            <a:avLst/>
            <a:gdLst/>
            <a:ahLst/>
            <a:cxnLst/>
            <a:rect r="r" b="b" t="t" l="l"/>
            <a:pathLst>
              <a:path h="838150" w="3020362">
                <a:moveTo>
                  <a:pt x="0" y="0"/>
                </a:moveTo>
                <a:lnTo>
                  <a:pt x="3020361" y="0"/>
                </a:lnTo>
                <a:lnTo>
                  <a:pt x="3020361" y="838151"/>
                </a:lnTo>
                <a:lnTo>
                  <a:pt x="0" y="838151"/>
                </a:lnTo>
                <a:lnTo>
                  <a:pt x="0" y="0"/>
                </a:lnTo>
                <a:close/>
              </a:path>
            </a:pathLst>
          </a:custGeom>
          <a:blipFill>
            <a:blip r:embed="rId5"/>
            <a:stretch>
              <a:fillRect l="0" t="0" r="0" b="0"/>
            </a:stretch>
          </a:blipFill>
        </p:spPr>
      </p:sp>
      <p:sp>
        <p:nvSpPr>
          <p:cNvPr name="Freeform 18" id="18"/>
          <p:cNvSpPr/>
          <p:nvPr/>
        </p:nvSpPr>
        <p:spPr>
          <a:xfrm flipH="false" flipV="false" rot="0">
            <a:off x="2520624" y="3337759"/>
            <a:ext cx="3279771" cy="1180717"/>
          </a:xfrm>
          <a:custGeom>
            <a:avLst/>
            <a:gdLst/>
            <a:ahLst/>
            <a:cxnLst/>
            <a:rect r="r" b="b" t="t" l="l"/>
            <a:pathLst>
              <a:path h="1180717" w="3279771">
                <a:moveTo>
                  <a:pt x="0" y="0"/>
                </a:moveTo>
                <a:lnTo>
                  <a:pt x="3279771" y="0"/>
                </a:lnTo>
                <a:lnTo>
                  <a:pt x="3279771" y="1180717"/>
                </a:lnTo>
                <a:lnTo>
                  <a:pt x="0" y="1180717"/>
                </a:lnTo>
                <a:lnTo>
                  <a:pt x="0" y="0"/>
                </a:lnTo>
                <a:close/>
              </a:path>
            </a:pathLst>
          </a:custGeom>
          <a:blipFill>
            <a:blip r:embed="rId6"/>
            <a:stretch>
              <a:fillRect l="0" t="0" r="0" b="0"/>
            </a:stretch>
          </a:blipFill>
        </p:spPr>
      </p:sp>
      <p:sp>
        <p:nvSpPr>
          <p:cNvPr name="Freeform 19" id="19"/>
          <p:cNvSpPr/>
          <p:nvPr/>
        </p:nvSpPr>
        <p:spPr>
          <a:xfrm flipH="false" flipV="false" rot="0">
            <a:off x="6188191" y="2666416"/>
            <a:ext cx="2209643" cy="2424849"/>
          </a:xfrm>
          <a:custGeom>
            <a:avLst/>
            <a:gdLst/>
            <a:ahLst/>
            <a:cxnLst/>
            <a:rect r="r" b="b" t="t" l="l"/>
            <a:pathLst>
              <a:path h="2424849" w="2209643">
                <a:moveTo>
                  <a:pt x="0" y="0"/>
                </a:moveTo>
                <a:lnTo>
                  <a:pt x="2209643" y="0"/>
                </a:lnTo>
                <a:lnTo>
                  <a:pt x="2209643" y="2424849"/>
                </a:lnTo>
                <a:lnTo>
                  <a:pt x="0" y="2424849"/>
                </a:lnTo>
                <a:lnTo>
                  <a:pt x="0" y="0"/>
                </a:lnTo>
                <a:close/>
              </a:path>
            </a:pathLst>
          </a:custGeom>
          <a:blipFill>
            <a:blip r:embed="rId7"/>
            <a:stretch>
              <a:fillRect l="0" t="0" r="0" b="0"/>
            </a:stretch>
          </a:blipFill>
        </p:spPr>
      </p:sp>
      <p:sp>
        <p:nvSpPr>
          <p:cNvPr name="TextBox 20" id="20"/>
          <p:cNvSpPr txBox="true"/>
          <p:nvPr/>
        </p:nvSpPr>
        <p:spPr>
          <a:xfrm rot="0">
            <a:off x="2372786" y="1944618"/>
            <a:ext cx="6855217" cy="554991"/>
          </a:xfrm>
          <a:prstGeom prst="rect">
            <a:avLst/>
          </a:prstGeom>
        </p:spPr>
        <p:txBody>
          <a:bodyPr anchor="t" rtlCol="false" tIns="0" lIns="0" bIns="0" rIns="0">
            <a:spAutoFit/>
          </a:bodyPr>
          <a:lstStyle/>
          <a:p>
            <a:pPr algn="ctr">
              <a:lnSpc>
                <a:spcPts val="4059"/>
              </a:lnSpc>
              <a:spcBef>
                <a:spcPct val="0"/>
              </a:spcBef>
            </a:pPr>
            <a:r>
              <a:rPr lang="en-US" b="true" sz="2899" spc="-63">
                <a:solidFill>
                  <a:srgbClr val="303030"/>
                </a:solidFill>
                <a:latin typeface="Arial Bold"/>
                <a:ea typeface="Arial Bold"/>
                <a:cs typeface="Arial Bold"/>
                <a:sym typeface="Arial Bold"/>
              </a:rPr>
              <a:t>System Development</a:t>
            </a:r>
          </a:p>
        </p:txBody>
      </p:sp>
      <p:sp>
        <p:nvSpPr>
          <p:cNvPr name="TextBox 21" id="21"/>
          <p:cNvSpPr txBox="true"/>
          <p:nvPr/>
        </p:nvSpPr>
        <p:spPr>
          <a:xfrm rot="0">
            <a:off x="2587023" y="4828810"/>
            <a:ext cx="6079778" cy="908050"/>
          </a:xfrm>
          <a:prstGeom prst="rect">
            <a:avLst/>
          </a:prstGeom>
        </p:spPr>
        <p:txBody>
          <a:bodyPr anchor="t" rtlCol="false" tIns="0" lIns="0" bIns="0" rIns="0">
            <a:spAutoFit/>
          </a:bodyPr>
          <a:lstStyle/>
          <a:p>
            <a:pPr algn="ctr">
              <a:lnSpc>
                <a:spcPts val="3499"/>
              </a:lnSpc>
              <a:spcBef>
                <a:spcPct val="0"/>
              </a:spcBef>
            </a:pPr>
            <a:r>
              <a:rPr lang="en-US" sz="2499" spc="-54">
                <a:solidFill>
                  <a:srgbClr val="303030"/>
                </a:solidFill>
                <a:latin typeface="Arial"/>
                <a:ea typeface="Arial"/>
                <a:cs typeface="Arial"/>
                <a:sym typeface="Arial"/>
              </a:rPr>
              <a:t>Flexible and easy to integrate into other platforms</a:t>
            </a:r>
          </a:p>
        </p:txBody>
      </p:sp>
      <p:grpSp>
        <p:nvGrpSpPr>
          <p:cNvPr name="Group 22" id="22"/>
          <p:cNvGrpSpPr/>
          <p:nvPr/>
        </p:nvGrpSpPr>
        <p:grpSpPr>
          <a:xfrm rot="0">
            <a:off x="2372786" y="6077268"/>
            <a:ext cx="6404442" cy="3471156"/>
            <a:chOff x="0" y="0"/>
            <a:chExt cx="1699097" cy="920897"/>
          </a:xfrm>
        </p:grpSpPr>
        <p:sp>
          <p:nvSpPr>
            <p:cNvPr name="Freeform 23" id="23"/>
            <p:cNvSpPr/>
            <p:nvPr/>
          </p:nvSpPr>
          <p:spPr>
            <a:xfrm flipH="false" flipV="false" rot="0">
              <a:off x="0" y="0"/>
              <a:ext cx="1699097" cy="920897"/>
            </a:xfrm>
            <a:custGeom>
              <a:avLst/>
              <a:gdLst/>
              <a:ahLst/>
              <a:cxnLst/>
              <a:rect r="r" b="b" t="t" l="l"/>
              <a:pathLst>
                <a:path h="920897" w="1699097">
                  <a:moveTo>
                    <a:pt x="61651" y="0"/>
                  </a:moveTo>
                  <a:lnTo>
                    <a:pt x="1637446" y="0"/>
                  </a:lnTo>
                  <a:cubicBezTo>
                    <a:pt x="1653797" y="0"/>
                    <a:pt x="1669478" y="6495"/>
                    <a:pt x="1681040" y="18057"/>
                  </a:cubicBezTo>
                  <a:cubicBezTo>
                    <a:pt x="1692602" y="29619"/>
                    <a:pt x="1699097" y="45300"/>
                    <a:pt x="1699097" y="61651"/>
                  </a:cubicBezTo>
                  <a:lnTo>
                    <a:pt x="1699097" y="859246"/>
                  </a:lnTo>
                  <a:cubicBezTo>
                    <a:pt x="1699097" y="893295"/>
                    <a:pt x="1671495" y="920897"/>
                    <a:pt x="1637446" y="920897"/>
                  </a:cubicBezTo>
                  <a:lnTo>
                    <a:pt x="61651" y="920897"/>
                  </a:lnTo>
                  <a:cubicBezTo>
                    <a:pt x="45300" y="920897"/>
                    <a:pt x="29619" y="914402"/>
                    <a:pt x="18057" y="902840"/>
                  </a:cubicBezTo>
                  <a:cubicBezTo>
                    <a:pt x="6495" y="891278"/>
                    <a:pt x="0" y="875597"/>
                    <a:pt x="0" y="859246"/>
                  </a:cubicBezTo>
                  <a:lnTo>
                    <a:pt x="0" y="61651"/>
                  </a:lnTo>
                  <a:cubicBezTo>
                    <a:pt x="0" y="45300"/>
                    <a:pt x="6495" y="29619"/>
                    <a:pt x="18057" y="18057"/>
                  </a:cubicBezTo>
                  <a:cubicBezTo>
                    <a:pt x="29619" y="6495"/>
                    <a:pt x="45300" y="0"/>
                    <a:pt x="61651" y="0"/>
                  </a:cubicBezTo>
                  <a:close/>
                </a:path>
              </a:pathLst>
            </a:custGeom>
            <a:solidFill>
              <a:srgbClr val="EDDBD0"/>
            </a:solidFill>
          </p:spPr>
        </p:sp>
        <p:sp>
          <p:nvSpPr>
            <p:cNvPr name="TextBox 24" id="24"/>
            <p:cNvSpPr txBox="true"/>
            <p:nvPr/>
          </p:nvSpPr>
          <p:spPr>
            <a:xfrm>
              <a:off x="0" y="-85725"/>
              <a:ext cx="1699097" cy="1006622"/>
            </a:xfrm>
            <a:prstGeom prst="rect">
              <a:avLst/>
            </a:prstGeom>
          </p:spPr>
          <p:txBody>
            <a:bodyPr anchor="ctr" rtlCol="false" tIns="50431" lIns="50431" bIns="50431" rIns="50431"/>
            <a:lstStyle/>
            <a:p>
              <a:pPr algn="ctr">
                <a:lnSpc>
                  <a:spcPts val="2939"/>
                </a:lnSpc>
              </a:pPr>
            </a:p>
          </p:txBody>
        </p:sp>
      </p:grpSp>
      <p:sp>
        <p:nvSpPr>
          <p:cNvPr name="TextBox 25" id="25"/>
          <p:cNvSpPr txBox="true"/>
          <p:nvPr/>
        </p:nvSpPr>
        <p:spPr>
          <a:xfrm rot="0">
            <a:off x="2765362" y="6310990"/>
            <a:ext cx="5419473" cy="561317"/>
          </a:xfrm>
          <a:prstGeom prst="rect">
            <a:avLst/>
          </a:prstGeom>
        </p:spPr>
        <p:txBody>
          <a:bodyPr anchor="t" rtlCol="false" tIns="0" lIns="0" bIns="0" rIns="0">
            <a:spAutoFit/>
          </a:bodyPr>
          <a:lstStyle/>
          <a:p>
            <a:pPr algn="ctr">
              <a:lnSpc>
                <a:spcPts val="4030"/>
              </a:lnSpc>
              <a:spcBef>
                <a:spcPct val="0"/>
              </a:spcBef>
            </a:pPr>
            <a:r>
              <a:rPr lang="en-US" b="true" sz="2878" spc="-63">
                <a:solidFill>
                  <a:srgbClr val="303030"/>
                </a:solidFill>
                <a:latin typeface="Arial Bold"/>
                <a:ea typeface="Arial Bold"/>
                <a:cs typeface="Arial Bold"/>
                <a:sym typeface="Arial Bold"/>
              </a:rPr>
              <a:t>Agent ReAct and LLM</a:t>
            </a:r>
          </a:p>
        </p:txBody>
      </p:sp>
      <p:sp>
        <p:nvSpPr>
          <p:cNvPr name="TextBox 26" id="26"/>
          <p:cNvSpPr txBox="true"/>
          <p:nvPr/>
        </p:nvSpPr>
        <p:spPr>
          <a:xfrm rot="0">
            <a:off x="3521751" y="8449335"/>
            <a:ext cx="3906697" cy="908050"/>
          </a:xfrm>
          <a:prstGeom prst="rect">
            <a:avLst/>
          </a:prstGeom>
        </p:spPr>
        <p:txBody>
          <a:bodyPr anchor="t" rtlCol="false" tIns="0" lIns="0" bIns="0" rIns="0">
            <a:spAutoFit/>
          </a:bodyPr>
          <a:lstStyle/>
          <a:p>
            <a:pPr algn="ctr">
              <a:lnSpc>
                <a:spcPts val="3499"/>
              </a:lnSpc>
              <a:spcBef>
                <a:spcPct val="0"/>
              </a:spcBef>
            </a:pPr>
            <a:r>
              <a:rPr lang="en-US" sz="2499" spc="-54">
                <a:solidFill>
                  <a:srgbClr val="303030"/>
                </a:solidFill>
                <a:latin typeface="Arial"/>
                <a:ea typeface="Arial"/>
                <a:cs typeface="Arial"/>
                <a:sym typeface="Arial"/>
              </a:rPr>
              <a:t>Smart choice between direct LLM and RAG module</a:t>
            </a:r>
          </a:p>
        </p:txBody>
      </p:sp>
      <p:grpSp>
        <p:nvGrpSpPr>
          <p:cNvPr name="Group 27" id="27"/>
          <p:cNvGrpSpPr/>
          <p:nvPr/>
        </p:nvGrpSpPr>
        <p:grpSpPr>
          <a:xfrm rot="0">
            <a:off x="2765362" y="7445842"/>
            <a:ext cx="1877748" cy="515683"/>
            <a:chOff x="0" y="0"/>
            <a:chExt cx="494551" cy="135818"/>
          </a:xfrm>
        </p:grpSpPr>
        <p:sp>
          <p:nvSpPr>
            <p:cNvPr name="Freeform 28" id="28"/>
            <p:cNvSpPr/>
            <p:nvPr/>
          </p:nvSpPr>
          <p:spPr>
            <a:xfrm flipH="false" flipV="false" rot="0">
              <a:off x="0" y="0"/>
              <a:ext cx="494551" cy="135818"/>
            </a:xfrm>
            <a:custGeom>
              <a:avLst/>
              <a:gdLst/>
              <a:ahLst/>
              <a:cxnLst/>
              <a:rect r="r" b="b" t="t" l="l"/>
              <a:pathLst>
                <a:path h="135818" w="494551">
                  <a:moveTo>
                    <a:pt x="45353" y="0"/>
                  </a:moveTo>
                  <a:lnTo>
                    <a:pt x="449198" y="0"/>
                  </a:lnTo>
                  <a:cubicBezTo>
                    <a:pt x="461227" y="0"/>
                    <a:pt x="472762" y="4778"/>
                    <a:pt x="481267" y="13284"/>
                  </a:cubicBezTo>
                  <a:cubicBezTo>
                    <a:pt x="489773" y="21789"/>
                    <a:pt x="494551" y="33324"/>
                    <a:pt x="494551" y="45353"/>
                  </a:cubicBezTo>
                  <a:lnTo>
                    <a:pt x="494551" y="90465"/>
                  </a:lnTo>
                  <a:cubicBezTo>
                    <a:pt x="494551" y="102493"/>
                    <a:pt x="489773" y="114029"/>
                    <a:pt x="481267" y="122534"/>
                  </a:cubicBezTo>
                  <a:cubicBezTo>
                    <a:pt x="472762" y="131040"/>
                    <a:pt x="461227" y="135818"/>
                    <a:pt x="449198" y="135818"/>
                  </a:cubicBezTo>
                  <a:lnTo>
                    <a:pt x="45353" y="135818"/>
                  </a:lnTo>
                  <a:cubicBezTo>
                    <a:pt x="33324" y="135818"/>
                    <a:pt x="21789" y="131040"/>
                    <a:pt x="13284" y="122534"/>
                  </a:cubicBezTo>
                  <a:cubicBezTo>
                    <a:pt x="4778" y="114029"/>
                    <a:pt x="0" y="102493"/>
                    <a:pt x="0" y="90465"/>
                  </a:cubicBezTo>
                  <a:lnTo>
                    <a:pt x="0" y="45353"/>
                  </a:lnTo>
                  <a:cubicBezTo>
                    <a:pt x="0" y="33324"/>
                    <a:pt x="4778" y="21789"/>
                    <a:pt x="13284" y="13284"/>
                  </a:cubicBezTo>
                  <a:cubicBezTo>
                    <a:pt x="21789" y="4778"/>
                    <a:pt x="33324" y="0"/>
                    <a:pt x="45353" y="0"/>
                  </a:cubicBezTo>
                  <a:close/>
                </a:path>
              </a:pathLst>
            </a:custGeom>
            <a:solidFill>
              <a:srgbClr val="3F6DAD"/>
            </a:solidFill>
          </p:spPr>
        </p:sp>
        <p:sp>
          <p:nvSpPr>
            <p:cNvPr name="TextBox 29" id="29"/>
            <p:cNvSpPr txBox="true"/>
            <p:nvPr/>
          </p:nvSpPr>
          <p:spPr>
            <a:xfrm>
              <a:off x="0" y="-85725"/>
              <a:ext cx="494551" cy="221543"/>
            </a:xfrm>
            <a:prstGeom prst="rect">
              <a:avLst/>
            </a:prstGeom>
          </p:spPr>
          <p:txBody>
            <a:bodyPr anchor="ctr" rtlCol="false" tIns="50800" lIns="50800" bIns="50800" rIns="50800"/>
            <a:lstStyle/>
            <a:p>
              <a:pPr algn="ctr">
                <a:lnSpc>
                  <a:spcPts val="2940"/>
                </a:lnSpc>
              </a:pPr>
              <a:r>
                <a:rPr lang="en-US" b="true" sz="2100" spc="-46">
                  <a:solidFill>
                    <a:srgbClr val="FFFFFF"/>
                  </a:solidFill>
                  <a:latin typeface="Arial Bold"/>
                  <a:ea typeface="Arial Bold"/>
                  <a:cs typeface="Arial Bold"/>
                  <a:sym typeface="Arial Bold"/>
                </a:rPr>
                <a:t>ReAct Agent</a:t>
              </a:r>
            </a:p>
          </p:txBody>
        </p:sp>
      </p:grpSp>
      <p:sp>
        <p:nvSpPr>
          <p:cNvPr name="AutoShape 30" id="30"/>
          <p:cNvSpPr/>
          <p:nvPr/>
        </p:nvSpPr>
        <p:spPr>
          <a:xfrm>
            <a:off x="4643275" y="7698921"/>
            <a:ext cx="1105928" cy="9525"/>
          </a:xfrm>
          <a:prstGeom prst="line">
            <a:avLst/>
          </a:prstGeom>
          <a:ln cap="flat" w="38100">
            <a:solidFill>
              <a:srgbClr val="000000"/>
            </a:solidFill>
            <a:prstDash val="solid"/>
            <a:headEnd type="none" len="sm" w="sm"/>
            <a:tailEnd type="none" len="sm" w="sm"/>
          </a:ln>
        </p:spPr>
      </p:sp>
      <p:grpSp>
        <p:nvGrpSpPr>
          <p:cNvPr name="Group 31" id="31"/>
          <p:cNvGrpSpPr/>
          <p:nvPr/>
        </p:nvGrpSpPr>
        <p:grpSpPr>
          <a:xfrm rot="0">
            <a:off x="5749203" y="6958032"/>
            <a:ext cx="1500827" cy="1500827"/>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FF5757"/>
            </a:solidFill>
          </p:spPr>
        </p:sp>
        <p:sp>
          <p:nvSpPr>
            <p:cNvPr name="TextBox 33" id="33"/>
            <p:cNvSpPr txBox="true"/>
            <p:nvPr/>
          </p:nvSpPr>
          <p:spPr>
            <a:xfrm>
              <a:off x="139700" y="-22225"/>
              <a:ext cx="533400" cy="695325"/>
            </a:xfrm>
            <a:prstGeom prst="rect">
              <a:avLst/>
            </a:prstGeom>
          </p:spPr>
          <p:txBody>
            <a:bodyPr anchor="ctr" rtlCol="false" tIns="50800" lIns="50800" bIns="50800" rIns="50800"/>
            <a:lstStyle/>
            <a:p>
              <a:pPr algn="ctr">
                <a:lnSpc>
                  <a:spcPts val="5879"/>
                </a:lnSpc>
              </a:pPr>
              <a:r>
                <a:rPr lang="en-US" b="true" sz="4199" spc="-92">
                  <a:solidFill>
                    <a:srgbClr val="FFFFFF"/>
                  </a:solidFill>
                  <a:latin typeface="Arial Bold"/>
                  <a:ea typeface="Arial Bold"/>
                  <a:cs typeface="Arial Bold"/>
                  <a:sym typeface="Arial Bold"/>
                </a:rPr>
                <a:t>?</a:t>
              </a:r>
            </a:p>
          </p:txBody>
        </p:sp>
      </p:grpSp>
      <p:sp>
        <p:nvSpPr>
          <p:cNvPr name="AutoShape 34" id="34"/>
          <p:cNvSpPr/>
          <p:nvPr/>
        </p:nvSpPr>
        <p:spPr>
          <a:xfrm flipV="true">
            <a:off x="7258959" y="7445842"/>
            <a:ext cx="971895" cy="273585"/>
          </a:xfrm>
          <a:prstGeom prst="line">
            <a:avLst/>
          </a:prstGeom>
          <a:ln cap="flat" w="38100">
            <a:solidFill>
              <a:srgbClr val="000000"/>
            </a:solidFill>
            <a:prstDash val="solid"/>
            <a:headEnd type="none" len="sm" w="sm"/>
            <a:tailEnd type="none" len="sm" w="sm"/>
          </a:ln>
        </p:spPr>
      </p:sp>
      <p:sp>
        <p:nvSpPr>
          <p:cNvPr name="AutoShape 35" id="35"/>
          <p:cNvSpPr/>
          <p:nvPr/>
        </p:nvSpPr>
        <p:spPr>
          <a:xfrm>
            <a:off x="7258959" y="7719426"/>
            <a:ext cx="971895" cy="515683"/>
          </a:xfrm>
          <a:prstGeom prst="line">
            <a:avLst/>
          </a:prstGeom>
          <a:ln cap="flat" w="38100">
            <a:solidFill>
              <a:srgbClr val="000000"/>
            </a:solidFill>
            <a:prstDash val="solid"/>
            <a:headEnd type="none" len="sm" w="sm"/>
            <a:tailEnd type="none" len="sm" w="sm"/>
          </a:ln>
        </p:spPr>
      </p:sp>
      <p:grpSp>
        <p:nvGrpSpPr>
          <p:cNvPr name="Group 36" id="36"/>
          <p:cNvGrpSpPr/>
          <p:nvPr/>
        </p:nvGrpSpPr>
        <p:grpSpPr>
          <a:xfrm rot="0">
            <a:off x="9485369" y="6077268"/>
            <a:ext cx="6404442" cy="3471156"/>
            <a:chOff x="0" y="0"/>
            <a:chExt cx="1699097" cy="920897"/>
          </a:xfrm>
        </p:grpSpPr>
        <p:sp>
          <p:nvSpPr>
            <p:cNvPr name="Freeform 37" id="37"/>
            <p:cNvSpPr/>
            <p:nvPr/>
          </p:nvSpPr>
          <p:spPr>
            <a:xfrm flipH="false" flipV="false" rot="0">
              <a:off x="0" y="0"/>
              <a:ext cx="1699097" cy="920897"/>
            </a:xfrm>
            <a:custGeom>
              <a:avLst/>
              <a:gdLst/>
              <a:ahLst/>
              <a:cxnLst/>
              <a:rect r="r" b="b" t="t" l="l"/>
              <a:pathLst>
                <a:path h="920897" w="1699097">
                  <a:moveTo>
                    <a:pt x="61651" y="0"/>
                  </a:moveTo>
                  <a:lnTo>
                    <a:pt x="1637446" y="0"/>
                  </a:lnTo>
                  <a:cubicBezTo>
                    <a:pt x="1653797" y="0"/>
                    <a:pt x="1669478" y="6495"/>
                    <a:pt x="1681040" y="18057"/>
                  </a:cubicBezTo>
                  <a:cubicBezTo>
                    <a:pt x="1692602" y="29619"/>
                    <a:pt x="1699097" y="45300"/>
                    <a:pt x="1699097" y="61651"/>
                  </a:cubicBezTo>
                  <a:lnTo>
                    <a:pt x="1699097" y="859246"/>
                  </a:lnTo>
                  <a:cubicBezTo>
                    <a:pt x="1699097" y="893295"/>
                    <a:pt x="1671495" y="920897"/>
                    <a:pt x="1637446" y="920897"/>
                  </a:cubicBezTo>
                  <a:lnTo>
                    <a:pt x="61651" y="920897"/>
                  </a:lnTo>
                  <a:cubicBezTo>
                    <a:pt x="45300" y="920897"/>
                    <a:pt x="29619" y="914402"/>
                    <a:pt x="18057" y="902840"/>
                  </a:cubicBezTo>
                  <a:cubicBezTo>
                    <a:pt x="6495" y="891278"/>
                    <a:pt x="0" y="875597"/>
                    <a:pt x="0" y="859246"/>
                  </a:cubicBezTo>
                  <a:lnTo>
                    <a:pt x="0" y="61651"/>
                  </a:lnTo>
                  <a:cubicBezTo>
                    <a:pt x="0" y="45300"/>
                    <a:pt x="6495" y="29619"/>
                    <a:pt x="18057" y="18057"/>
                  </a:cubicBezTo>
                  <a:cubicBezTo>
                    <a:pt x="29619" y="6495"/>
                    <a:pt x="45300" y="0"/>
                    <a:pt x="61651" y="0"/>
                  </a:cubicBezTo>
                  <a:close/>
                </a:path>
              </a:pathLst>
            </a:custGeom>
            <a:solidFill>
              <a:srgbClr val="DBDBDB"/>
            </a:solidFill>
          </p:spPr>
        </p:sp>
        <p:sp>
          <p:nvSpPr>
            <p:cNvPr name="TextBox 38" id="38"/>
            <p:cNvSpPr txBox="true"/>
            <p:nvPr/>
          </p:nvSpPr>
          <p:spPr>
            <a:xfrm>
              <a:off x="0" y="-85725"/>
              <a:ext cx="1699097" cy="1006622"/>
            </a:xfrm>
            <a:prstGeom prst="rect">
              <a:avLst/>
            </a:prstGeom>
          </p:spPr>
          <p:txBody>
            <a:bodyPr anchor="ctr" rtlCol="false" tIns="50431" lIns="50431" bIns="50431" rIns="50431"/>
            <a:lstStyle/>
            <a:p>
              <a:pPr algn="ctr">
                <a:lnSpc>
                  <a:spcPts val="2939"/>
                </a:lnSpc>
              </a:pPr>
            </a:p>
          </p:txBody>
        </p:sp>
      </p:grpSp>
      <p:sp>
        <p:nvSpPr>
          <p:cNvPr name="Freeform 39" id="39"/>
          <p:cNvSpPr/>
          <p:nvPr/>
        </p:nvSpPr>
        <p:spPr>
          <a:xfrm flipH="false" flipV="false" rot="0">
            <a:off x="10686211" y="7382788"/>
            <a:ext cx="3736924" cy="577943"/>
          </a:xfrm>
          <a:custGeom>
            <a:avLst/>
            <a:gdLst/>
            <a:ahLst/>
            <a:cxnLst/>
            <a:rect r="r" b="b" t="t" l="l"/>
            <a:pathLst>
              <a:path h="577943" w="3736924">
                <a:moveTo>
                  <a:pt x="0" y="0"/>
                </a:moveTo>
                <a:lnTo>
                  <a:pt x="3736924" y="0"/>
                </a:lnTo>
                <a:lnTo>
                  <a:pt x="3736924" y="577943"/>
                </a:lnTo>
                <a:lnTo>
                  <a:pt x="0" y="577943"/>
                </a:lnTo>
                <a:lnTo>
                  <a:pt x="0" y="0"/>
                </a:lnTo>
                <a:close/>
              </a:path>
            </a:pathLst>
          </a:custGeom>
          <a:blipFill>
            <a:blip r:embed="rId8"/>
            <a:stretch>
              <a:fillRect l="0" t="0" r="0" b="0"/>
            </a:stretch>
          </a:blipFill>
        </p:spPr>
      </p:sp>
      <p:sp>
        <p:nvSpPr>
          <p:cNvPr name="Freeform 40" id="40"/>
          <p:cNvSpPr/>
          <p:nvPr/>
        </p:nvSpPr>
        <p:spPr>
          <a:xfrm flipH="false" flipV="false" rot="0">
            <a:off x="9762759" y="7280855"/>
            <a:ext cx="781809" cy="781809"/>
          </a:xfrm>
          <a:custGeom>
            <a:avLst/>
            <a:gdLst/>
            <a:ahLst/>
            <a:cxnLst/>
            <a:rect r="r" b="b" t="t" l="l"/>
            <a:pathLst>
              <a:path h="781809" w="781809">
                <a:moveTo>
                  <a:pt x="0" y="0"/>
                </a:moveTo>
                <a:lnTo>
                  <a:pt x="781809" y="0"/>
                </a:lnTo>
                <a:lnTo>
                  <a:pt x="781809" y="781809"/>
                </a:lnTo>
                <a:lnTo>
                  <a:pt x="0" y="7818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41" id="41"/>
          <p:cNvSpPr txBox="true"/>
          <p:nvPr/>
        </p:nvSpPr>
        <p:spPr>
          <a:xfrm rot="0">
            <a:off x="9877945" y="6310990"/>
            <a:ext cx="5419473" cy="561317"/>
          </a:xfrm>
          <a:prstGeom prst="rect">
            <a:avLst/>
          </a:prstGeom>
        </p:spPr>
        <p:txBody>
          <a:bodyPr anchor="t" rtlCol="false" tIns="0" lIns="0" bIns="0" rIns="0">
            <a:spAutoFit/>
          </a:bodyPr>
          <a:lstStyle/>
          <a:p>
            <a:pPr algn="ctr">
              <a:lnSpc>
                <a:spcPts val="4030"/>
              </a:lnSpc>
              <a:spcBef>
                <a:spcPct val="0"/>
              </a:spcBef>
            </a:pPr>
            <a:r>
              <a:rPr lang="en-US" b="true" sz="2878" spc="-63">
                <a:solidFill>
                  <a:srgbClr val="303030"/>
                </a:solidFill>
                <a:latin typeface="Arial Bold"/>
                <a:ea typeface="Arial Bold"/>
                <a:cs typeface="Arial Bold"/>
                <a:sym typeface="Arial Bold"/>
              </a:rPr>
              <a:t>Tracking Support Tools</a:t>
            </a:r>
          </a:p>
        </p:txBody>
      </p:sp>
      <p:sp>
        <p:nvSpPr>
          <p:cNvPr name="TextBox 42" id="42"/>
          <p:cNvSpPr txBox="true"/>
          <p:nvPr/>
        </p:nvSpPr>
        <p:spPr>
          <a:xfrm rot="0">
            <a:off x="10952045" y="8453475"/>
            <a:ext cx="3471090" cy="908050"/>
          </a:xfrm>
          <a:prstGeom prst="rect">
            <a:avLst/>
          </a:prstGeom>
        </p:spPr>
        <p:txBody>
          <a:bodyPr anchor="t" rtlCol="false" tIns="0" lIns="0" bIns="0" rIns="0">
            <a:spAutoFit/>
          </a:bodyPr>
          <a:lstStyle/>
          <a:p>
            <a:pPr algn="ctr">
              <a:lnSpc>
                <a:spcPts val="3499"/>
              </a:lnSpc>
              <a:spcBef>
                <a:spcPct val="0"/>
              </a:spcBef>
            </a:pPr>
            <a:r>
              <a:rPr lang="en-US" sz="2499" spc="-54">
                <a:solidFill>
                  <a:srgbClr val="303030"/>
                </a:solidFill>
                <a:latin typeface="Arial"/>
                <a:ea typeface="Arial"/>
                <a:cs typeface="Arial"/>
                <a:sym typeface="Arial"/>
              </a:rPr>
              <a:t>Moni</a:t>
            </a:r>
            <a:r>
              <a:rPr lang="en-US" sz="2499" spc="-54">
                <a:solidFill>
                  <a:srgbClr val="303030"/>
                </a:solidFill>
                <a:latin typeface="Arial"/>
                <a:ea typeface="Arial"/>
                <a:cs typeface="Arial"/>
                <a:sym typeface="Arial"/>
              </a:rPr>
              <a:t>tor, test and optimize the system</a:t>
            </a:r>
          </a:p>
        </p:txBody>
      </p:sp>
      <p:sp>
        <p:nvSpPr>
          <p:cNvPr name="Freeform 43" id="43"/>
          <p:cNvSpPr/>
          <p:nvPr/>
        </p:nvSpPr>
        <p:spPr>
          <a:xfrm flipH="false" flipV="false" rot="0">
            <a:off x="14568635" y="7169221"/>
            <a:ext cx="990238" cy="985676"/>
          </a:xfrm>
          <a:custGeom>
            <a:avLst/>
            <a:gdLst/>
            <a:ahLst/>
            <a:cxnLst/>
            <a:rect r="r" b="b" t="t" l="l"/>
            <a:pathLst>
              <a:path h="985676" w="990238">
                <a:moveTo>
                  <a:pt x="0" y="0"/>
                </a:moveTo>
                <a:lnTo>
                  <a:pt x="990238" y="0"/>
                </a:lnTo>
                <a:lnTo>
                  <a:pt x="990238" y="985676"/>
                </a:lnTo>
                <a:lnTo>
                  <a:pt x="0" y="98567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44" id="44"/>
          <p:cNvSpPr txBox="true"/>
          <p:nvPr/>
        </p:nvSpPr>
        <p:spPr>
          <a:xfrm rot="0">
            <a:off x="6559942" y="819150"/>
            <a:ext cx="5168115" cy="1041400"/>
          </a:xfrm>
          <a:prstGeom prst="rect">
            <a:avLst/>
          </a:prstGeom>
        </p:spPr>
        <p:txBody>
          <a:bodyPr anchor="t" rtlCol="false" tIns="0" lIns="0" bIns="0" rIns="0">
            <a:spAutoFit/>
          </a:bodyPr>
          <a:lstStyle/>
          <a:p>
            <a:pPr algn="ctr">
              <a:lnSpc>
                <a:spcPts val="7699"/>
              </a:lnSpc>
              <a:spcBef>
                <a:spcPct val="0"/>
              </a:spcBef>
            </a:pPr>
            <a:r>
              <a:rPr lang="en-US" sz="5499">
                <a:solidFill>
                  <a:srgbClr val="303030"/>
                </a:solidFill>
                <a:latin typeface="Times New Roman"/>
                <a:ea typeface="Times New Roman"/>
                <a:cs typeface="Times New Roman"/>
                <a:sym typeface="Times New Roman"/>
              </a:rPr>
              <a:t>Implementation</a:t>
            </a:r>
          </a:p>
        </p:txBody>
      </p:sp>
      <p:sp>
        <p:nvSpPr>
          <p:cNvPr name="AutoShape 45" id="45"/>
          <p:cNvSpPr/>
          <p:nvPr/>
        </p:nvSpPr>
        <p:spPr>
          <a:xfrm>
            <a:off x="17135475" y="1860550"/>
            <a:ext cx="0" cy="7687874"/>
          </a:xfrm>
          <a:prstGeom prst="line">
            <a:avLst/>
          </a:prstGeom>
          <a:ln cap="flat" w="247650">
            <a:solidFill>
              <a:srgbClr val="4BA7DD"/>
            </a:solidFill>
            <a:prstDash val="solid"/>
            <a:headEnd type="none" len="sm" w="sm"/>
            <a:tailEnd type="none" len="sm" w="sm"/>
          </a:ln>
        </p:spPr>
      </p:sp>
      <p:sp>
        <p:nvSpPr>
          <p:cNvPr name="AutoShape 46" id="46"/>
          <p:cNvSpPr/>
          <p:nvPr/>
        </p:nvSpPr>
        <p:spPr>
          <a:xfrm>
            <a:off x="1152525" y="1860550"/>
            <a:ext cx="0" cy="7641236"/>
          </a:xfrm>
          <a:prstGeom prst="line">
            <a:avLst/>
          </a:prstGeom>
          <a:ln cap="flat" w="247650">
            <a:solidFill>
              <a:srgbClr val="4BA7DD"/>
            </a:solidFill>
            <a:prstDash val="solid"/>
            <a:headEnd type="none" len="sm" w="sm"/>
            <a:tailEnd type="none" len="sm" w="sm"/>
          </a:ln>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24330" y="2026133"/>
            <a:ext cx="14239339" cy="7475653"/>
          </a:xfrm>
          <a:custGeom>
            <a:avLst/>
            <a:gdLst/>
            <a:ahLst/>
            <a:cxnLst/>
            <a:rect r="r" b="b" t="t" l="l"/>
            <a:pathLst>
              <a:path h="7475653" w="14239339">
                <a:moveTo>
                  <a:pt x="0" y="0"/>
                </a:moveTo>
                <a:lnTo>
                  <a:pt x="14239340" y="0"/>
                </a:lnTo>
                <a:lnTo>
                  <a:pt x="14239340" y="7475653"/>
                </a:lnTo>
                <a:lnTo>
                  <a:pt x="0" y="7475653"/>
                </a:lnTo>
                <a:lnTo>
                  <a:pt x="0" y="0"/>
                </a:lnTo>
                <a:close/>
              </a:path>
            </a:pathLst>
          </a:custGeom>
          <a:blipFill>
            <a:blip r:embed="rId3"/>
            <a:stretch>
              <a:fillRect l="0" t="0" r="0" b="0"/>
            </a:stretch>
          </a:blipFill>
        </p:spPr>
      </p:sp>
      <p:sp>
        <p:nvSpPr>
          <p:cNvPr name="TextBox 3" id="3"/>
          <p:cNvSpPr txBox="true"/>
          <p:nvPr/>
        </p:nvSpPr>
        <p:spPr>
          <a:xfrm rot="0">
            <a:off x="5743248" y="1057275"/>
            <a:ext cx="6801503" cy="800734"/>
          </a:xfrm>
          <a:prstGeom prst="rect">
            <a:avLst/>
          </a:prstGeom>
        </p:spPr>
        <p:txBody>
          <a:bodyPr anchor="t" rtlCol="false" tIns="0" lIns="0" bIns="0" rIns="0">
            <a:spAutoFit/>
          </a:bodyPr>
          <a:lstStyle/>
          <a:p>
            <a:pPr algn="ctr">
              <a:lnSpc>
                <a:spcPts val="5169"/>
              </a:lnSpc>
            </a:pPr>
            <a:r>
              <a:rPr lang="en-US" sz="5499" spc="-340">
                <a:solidFill>
                  <a:srgbClr val="303030"/>
                </a:solidFill>
                <a:latin typeface="Times New Roman"/>
                <a:ea typeface="Times New Roman"/>
                <a:cs typeface="Times New Roman"/>
                <a:sym typeface="Times New Roman"/>
              </a:rPr>
              <a:t>Implementation</a:t>
            </a:r>
          </a:p>
        </p:txBody>
      </p:sp>
      <p:sp>
        <p:nvSpPr>
          <p:cNvPr name="AutoShape 4" id="4"/>
          <p:cNvSpPr/>
          <p:nvPr/>
        </p:nvSpPr>
        <p:spPr>
          <a:xfrm flipH="true">
            <a:off x="17259300" y="2026133"/>
            <a:ext cx="0" cy="7475653"/>
          </a:xfrm>
          <a:prstGeom prst="line">
            <a:avLst/>
          </a:prstGeom>
          <a:ln cap="flat" w="247650">
            <a:solidFill>
              <a:srgbClr val="4BA7DD"/>
            </a:solidFill>
            <a:prstDash val="solid"/>
            <a:headEnd type="none" len="sm" w="sm"/>
            <a:tailEnd type="none" len="sm" w="sm"/>
          </a:ln>
        </p:spPr>
      </p:sp>
      <p:sp>
        <p:nvSpPr>
          <p:cNvPr name="AutoShape 5" id="5"/>
          <p:cNvSpPr/>
          <p:nvPr/>
        </p:nvSpPr>
        <p:spPr>
          <a:xfrm>
            <a:off x="1028700" y="2026133"/>
            <a:ext cx="0" cy="7475653"/>
          </a:xfrm>
          <a:prstGeom prst="line">
            <a:avLst/>
          </a:prstGeom>
          <a:ln cap="flat" w="247650">
            <a:solidFill>
              <a:srgbClr val="4BA7DD"/>
            </a:solidFill>
            <a:prstDash val="solid"/>
            <a:headEnd type="none" len="sm" w="sm"/>
            <a:tailEnd type="none" len="sm" w="sm"/>
          </a:ln>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85297" y="1860550"/>
            <a:ext cx="16917407" cy="8204942"/>
          </a:xfrm>
          <a:custGeom>
            <a:avLst/>
            <a:gdLst/>
            <a:ahLst/>
            <a:cxnLst/>
            <a:rect r="r" b="b" t="t" l="l"/>
            <a:pathLst>
              <a:path h="8204942" w="16917407">
                <a:moveTo>
                  <a:pt x="0" y="0"/>
                </a:moveTo>
                <a:lnTo>
                  <a:pt x="16917406" y="0"/>
                </a:lnTo>
                <a:lnTo>
                  <a:pt x="16917406" y="8204942"/>
                </a:lnTo>
                <a:lnTo>
                  <a:pt x="0" y="8204942"/>
                </a:lnTo>
                <a:lnTo>
                  <a:pt x="0" y="0"/>
                </a:lnTo>
                <a:close/>
              </a:path>
            </a:pathLst>
          </a:custGeom>
          <a:blipFill>
            <a:blip r:embed="rId3"/>
            <a:stretch>
              <a:fillRect l="0" t="0" r="0" b="0"/>
            </a:stretch>
          </a:blipFill>
          <a:ln w="9525" cap="sq">
            <a:solidFill>
              <a:srgbClr val="000000"/>
            </a:solidFill>
            <a:prstDash val="solid"/>
            <a:miter/>
          </a:ln>
        </p:spPr>
      </p:sp>
      <p:sp>
        <p:nvSpPr>
          <p:cNvPr name="TextBox 3" id="3"/>
          <p:cNvSpPr txBox="true"/>
          <p:nvPr/>
        </p:nvSpPr>
        <p:spPr>
          <a:xfrm rot="0">
            <a:off x="3401797" y="819150"/>
            <a:ext cx="11015291" cy="1041400"/>
          </a:xfrm>
          <a:prstGeom prst="rect">
            <a:avLst/>
          </a:prstGeom>
        </p:spPr>
        <p:txBody>
          <a:bodyPr anchor="t" rtlCol="false" tIns="0" lIns="0" bIns="0" rIns="0">
            <a:spAutoFit/>
          </a:bodyPr>
          <a:lstStyle/>
          <a:p>
            <a:pPr algn="ctr">
              <a:lnSpc>
                <a:spcPts val="7699"/>
              </a:lnSpc>
              <a:spcBef>
                <a:spcPct val="0"/>
              </a:spcBef>
            </a:pPr>
            <a:r>
              <a:rPr lang="en-US" sz="5499">
                <a:solidFill>
                  <a:srgbClr val="303030"/>
                </a:solidFill>
                <a:latin typeface="Times New Roman"/>
                <a:ea typeface="Times New Roman"/>
                <a:cs typeface="Times New Roman"/>
                <a:sym typeface="Times New Roman"/>
              </a:rPr>
              <a:t>Dataset and Schema</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7369" y="2426293"/>
            <a:ext cx="7713556" cy="6832007"/>
          </a:xfrm>
          <a:custGeom>
            <a:avLst/>
            <a:gdLst/>
            <a:ahLst/>
            <a:cxnLst/>
            <a:rect r="r" b="b" t="t" l="l"/>
            <a:pathLst>
              <a:path h="6832007" w="7713556">
                <a:moveTo>
                  <a:pt x="0" y="0"/>
                </a:moveTo>
                <a:lnTo>
                  <a:pt x="7713556" y="0"/>
                </a:lnTo>
                <a:lnTo>
                  <a:pt x="7713556" y="6832007"/>
                </a:lnTo>
                <a:lnTo>
                  <a:pt x="0" y="6832007"/>
                </a:lnTo>
                <a:lnTo>
                  <a:pt x="0" y="0"/>
                </a:lnTo>
                <a:close/>
              </a:path>
            </a:pathLst>
          </a:custGeom>
          <a:blipFill>
            <a:blip r:embed="rId3"/>
            <a:stretch>
              <a:fillRect l="0" t="0" r="0" b="0"/>
            </a:stretch>
          </a:blipFill>
        </p:spPr>
      </p:sp>
      <p:sp>
        <p:nvSpPr>
          <p:cNvPr name="Freeform 3" id="3"/>
          <p:cNvSpPr/>
          <p:nvPr/>
        </p:nvSpPr>
        <p:spPr>
          <a:xfrm flipH="false" flipV="false" rot="0">
            <a:off x="7546187" y="2426293"/>
            <a:ext cx="6199864" cy="6832007"/>
          </a:xfrm>
          <a:custGeom>
            <a:avLst/>
            <a:gdLst/>
            <a:ahLst/>
            <a:cxnLst/>
            <a:rect r="r" b="b" t="t" l="l"/>
            <a:pathLst>
              <a:path h="6832007" w="6199864">
                <a:moveTo>
                  <a:pt x="0" y="0"/>
                </a:moveTo>
                <a:lnTo>
                  <a:pt x="6199864" y="0"/>
                </a:lnTo>
                <a:lnTo>
                  <a:pt x="6199864" y="6832007"/>
                </a:lnTo>
                <a:lnTo>
                  <a:pt x="0" y="6832007"/>
                </a:lnTo>
                <a:lnTo>
                  <a:pt x="0" y="0"/>
                </a:lnTo>
                <a:close/>
              </a:path>
            </a:pathLst>
          </a:custGeom>
          <a:blipFill>
            <a:blip r:embed="rId4"/>
            <a:stretch>
              <a:fillRect l="0" t="0" r="0" b="0"/>
            </a:stretch>
          </a:blipFill>
        </p:spPr>
      </p:sp>
      <p:sp>
        <p:nvSpPr>
          <p:cNvPr name="Freeform 4" id="4"/>
          <p:cNvSpPr/>
          <p:nvPr/>
        </p:nvSpPr>
        <p:spPr>
          <a:xfrm flipH="false" flipV="false" rot="0">
            <a:off x="13746051" y="2426293"/>
            <a:ext cx="4541949" cy="6832007"/>
          </a:xfrm>
          <a:custGeom>
            <a:avLst/>
            <a:gdLst/>
            <a:ahLst/>
            <a:cxnLst/>
            <a:rect r="r" b="b" t="t" l="l"/>
            <a:pathLst>
              <a:path h="6832007" w="4541949">
                <a:moveTo>
                  <a:pt x="0" y="0"/>
                </a:moveTo>
                <a:lnTo>
                  <a:pt x="4541949" y="0"/>
                </a:lnTo>
                <a:lnTo>
                  <a:pt x="4541949" y="6832007"/>
                </a:lnTo>
                <a:lnTo>
                  <a:pt x="0" y="6832007"/>
                </a:lnTo>
                <a:lnTo>
                  <a:pt x="0" y="0"/>
                </a:lnTo>
                <a:close/>
              </a:path>
            </a:pathLst>
          </a:custGeom>
          <a:blipFill>
            <a:blip r:embed="rId5"/>
            <a:stretch>
              <a:fillRect l="0" t="0" r="0" b="0"/>
            </a:stretch>
          </a:blipFill>
        </p:spPr>
      </p:sp>
      <p:sp>
        <p:nvSpPr>
          <p:cNvPr name="TextBox 5" id="5"/>
          <p:cNvSpPr txBox="true"/>
          <p:nvPr/>
        </p:nvSpPr>
        <p:spPr>
          <a:xfrm rot="0">
            <a:off x="3401797" y="819150"/>
            <a:ext cx="11015291" cy="1041400"/>
          </a:xfrm>
          <a:prstGeom prst="rect">
            <a:avLst/>
          </a:prstGeom>
        </p:spPr>
        <p:txBody>
          <a:bodyPr anchor="t" rtlCol="false" tIns="0" lIns="0" bIns="0" rIns="0">
            <a:spAutoFit/>
          </a:bodyPr>
          <a:lstStyle/>
          <a:p>
            <a:pPr algn="ctr">
              <a:lnSpc>
                <a:spcPts val="7699"/>
              </a:lnSpc>
              <a:spcBef>
                <a:spcPct val="0"/>
              </a:spcBef>
            </a:pPr>
            <a:r>
              <a:rPr lang="en-US" sz="5499">
                <a:solidFill>
                  <a:srgbClr val="303030"/>
                </a:solidFill>
                <a:latin typeface="Times New Roman"/>
                <a:ea typeface="Times New Roman"/>
                <a:cs typeface="Times New Roman"/>
                <a:sym typeface="Times New Roman"/>
              </a:rPr>
              <a:t>Dataset and Schema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1033462" y="-316395"/>
            <a:ext cx="0" cy="11119792"/>
          </a:xfrm>
          <a:prstGeom prst="line">
            <a:avLst/>
          </a:prstGeom>
          <a:ln cap="flat" w="9525">
            <a:solidFill>
              <a:srgbClr val="303030"/>
            </a:solidFill>
            <a:prstDash val="solid"/>
            <a:headEnd type="none" len="sm" w="sm"/>
            <a:tailEnd type="none" len="sm" w="sm"/>
          </a:ln>
        </p:spPr>
      </p:sp>
      <p:sp>
        <p:nvSpPr>
          <p:cNvPr name="AutoShape 3" id="3"/>
          <p:cNvSpPr/>
          <p:nvPr/>
        </p:nvSpPr>
        <p:spPr>
          <a:xfrm>
            <a:off x="1033462" y="9244012"/>
            <a:ext cx="17474323" cy="0"/>
          </a:xfrm>
          <a:prstGeom prst="line">
            <a:avLst/>
          </a:prstGeom>
          <a:ln cap="flat" w="9525">
            <a:solidFill>
              <a:srgbClr val="303030"/>
            </a:solidFill>
            <a:prstDash val="solid"/>
            <a:headEnd type="none" len="sm" w="sm"/>
            <a:tailEnd type="none" len="sm" w="sm"/>
          </a:ln>
        </p:spPr>
      </p:sp>
      <p:sp>
        <p:nvSpPr>
          <p:cNvPr name="Freeform 4" id="4"/>
          <p:cNvSpPr/>
          <p:nvPr/>
        </p:nvSpPr>
        <p:spPr>
          <a:xfrm flipH="false" flipV="false" rot="0">
            <a:off x="1598572" y="1028700"/>
            <a:ext cx="2458234" cy="2458234"/>
          </a:xfrm>
          <a:custGeom>
            <a:avLst/>
            <a:gdLst/>
            <a:ahLst/>
            <a:cxnLst/>
            <a:rect r="r" b="b" t="t" l="l"/>
            <a:pathLst>
              <a:path h="2458234" w="2458234">
                <a:moveTo>
                  <a:pt x="0" y="0"/>
                </a:moveTo>
                <a:lnTo>
                  <a:pt x="2458234" y="0"/>
                </a:lnTo>
                <a:lnTo>
                  <a:pt x="2458234" y="2458234"/>
                </a:lnTo>
                <a:lnTo>
                  <a:pt x="0" y="24582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3751916" y="5041330"/>
            <a:ext cx="1991376" cy="637263"/>
            <a:chOff x="0" y="0"/>
            <a:chExt cx="524478" cy="167839"/>
          </a:xfrm>
        </p:grpSpPr>
        <p:sp>
          <p:nvSpPr>
            <p:cNvPr name="Freeform 6" id="6"/>
            <p:cNvSpPr/>
            <p:nvPr/>
          </p:nvSpPr>
          <p:spPr>
            <a:xfrm flipH="false" flipV="false" rot="0">
              <a:off x="0" y="0"/>
              <a:ext cx="524478" cy="167839"/>
            </a:xfrm>
            <a:custGeom>
              <a:avLst/>
              <a:gdLst/>
              <a:ahLst/>
              <a:cxnLst/>
              <a:rect r="r" b="b" t="t" l="l"/>
              <a:pathLst>
                <a:path h="167839" w="524478">
                  <a:moveTo>
                    <a:pt x="83919" y="0"/>
                  </a:moveTo>
                  <a:lnTo>
                    <a:pt x="440558" y="0"/>
                  </a:lnTo>
                  <a:cubicBezTo>
                    <a:pt x="486906" y="0"/>
                    <a:pt x="524478" y="37572"/>
                    <a:pt x="524478" y="83919"/>
                  </a:cubicBezTo>
                  <a:lnTo>
                    <a:pt x="524478" y="83919"/>
                  </a:lnTo>
                  <a:cubicBezTo>
                    <a:pt x="524478" y="130267"/>
                    <a:pt x="486906" y="167839"/>
                    <a:pt x="440558" y="167839"/>
                  </a:cubicBezTo>
                  <a:lnTo>
                    <a:pt x="83919" y="167839"/>
                  </a:lnTo>
                  <a:cubicBezTo>
                    <a:pt x="37572" y="167839"/>
                    <a:pt x="0" y="130267"/>
                    <a:pt x="0" y="83919"/>
                  </a:cubicBezTo>
                  <a:lnTo>
                    <a:pt x="0" y="83919"/>
                  </a:lnTo>
                  <a:cubicBezTo>
                    <a:pt x="0" y="37572"/>
                    <a:pt x="37572" y="0"/>
                    <a:pt x="83919" y="0"/>
                  </a:cubicBezTo>
                  <a:close/>
                </a:path>
              </a:pathLst>
            </a:custGeom>
            <a:solidFill>
              <a:srgbClr val="000000">
                <a:alpha val="0"/>
              </a:srgbClr>
            </a:solidFill>
            <a:ln w="9525" cap="rnd">
              <a:solidFill>
                <a:srgbClr val="303030"/>
              </a:solidFill>
              <a:prstDash val="solid"/>
              <a:round/>
            </a:ln>
          </p:spPr>
        </p:sp>
        <p:sp>
          <p:nvSpPr>
            <p:cNvPr name="TextBox 7" id="7"/>
            <p:cNvSpPr txBox="true"/>
            <p:nvPr/>
          </p:nvSpPr>
          <p:spPr>
            <a:xfrm>
              <a:off x="0" y="-95250"/>
              <a:ext cx="524478" cy="263089"/>
            </a:xfrm>
            <a:prstGeom prst="rect">
              <a:avLst/>
            </a:prstGeom>
          </p:spPr>
          <p:txBody>
            <a:bodyPr anchor="ctr" rtlCol="false" tIns="50800" lIns="50800" bIns="50800" rIns="50800"/>
            <a:lstStyle/>
            <a:p>
              <a:pPr algn="ctr" marL="0" indent="0" lvl="0">
                <a:lnSpc>
                  <a:spcPts val="3499"/>
                </a:lnSpc>
                <a:spcBef>
                  <a:spcPct val="0"/>
                </a:spcBef>
              </a:pPr>
              <a:r>
                <a:rPr lang="en-US" sz="2499" spc="-54" strike="noStrike" u="none">
                  <a:solidFill>
                    <a:srgbClr val="303030"/>
                  </a:solidFill>
                  <a:latin typeface="Arial"/>
                  <a:ea typeface="Arial"/>
                  <a:cs typeface="Arial"/>
                  <a:sym typeface="Arial"/>
                </a:rPr>
                <a:t>PAGE 04</a:t>
              </a:r>
            </a:p>
          </p:txBody>
        </p:sp>
      </p:grpSp>
      <p:sp>
        <p:nvSpPr>
          <p:cNvPr name="TextBox 8" id="8"/>
          <p:cNvSpPr txBox="true"/>
          <p:nvPr/>
        </p:nvSpPr>
        <p:spPr>
          <a:xfrm rot="0">
            <a:off x="6465150" y="2092087"/>
            <a:ext cx="10838968" cy="2057399"/>
          </a:xfrm>
          <a:prstGeom prst="rect">
            <a:avLst/>
          </a:prstGeom>
        </p:spPr>
        <p:txBody>
          <a:bodyPr anchor="t" rtlCol="false" tIns="0" lIns="0" bIns="0" rIns="0">
            <a:spAutoFit/>
          </a:bodyPr>
          <a:lstStyle/>
          <a:p>
            <a:pPr algn="r">
              <a:lnSpc>
                <a:spcPts val="11999"/>
              </a:lnSpc>
            </a:pPr>
            <a:r>
              <a:rPr lang="en-US" b="true" sz="15999" spc="-1311">
                <a:solidFill>
                  <a:srgbClr val="3F6DAD"/>
                </a:solidFill>
                <a:latin typeface="Times New Roman Ultra-Bold"/>
                <a:ea typeface="Times New Roman Ultra-Bold"/>
                <a:cs typeface="Times New Roman Ultra-Bold"/>
                <a:sym typeface="Times New Roman Ultra-Bold"/>
              </a:rPr>
              <a:t>CONTENTS</a:t>
            </a:r>
          </a:p>
        </p:txBody>
      </p:sp>
      <p:sp>
        <p:nvSpPr>
          <p:cNvPr name="TextBox 9" id="9"/>
          <p:cNvSpPr txBox="true"/>
          <p:nvPr/>
        </p:nvSpPr>
        <p:spPr>
          <a:xfrm rot="0">
            <a:off x="6485412" y="1059244"/>
            <a:ext cx="10818705" cy="1365252"/>
          </a:xfrm>
          <a:prstGeom prst="rect">
            <a:avLst/>
          </a:prstGeom>
        </p:spPr>
        <p:txBody>
          <a:bodyPr anchor="t" rtlCol="false" tIns="0" lIns="0" bIns="0" rIns="0">
            <a:spAutoFit/>
          </a:bodyPr>
          <a:lstStyle/>
          <a:p>
            <a:pPr algn="r">
              <a:lnSpc>
                <a:spcPts val="7700"/>
              </a:lnSpc>
            </a:pPr>
            <a:r>
              <a:rPr lang="en-US" sz="11000" spc="-605">
                <a:solidFill>
                  <a:srgbClr val="1A4279"/>
                </a:solidFill>
                <a:latin typeface="Times New Roman"/>
                <a:ea typeface="Times New Roman"/>
                <a:cs typeface="Times New Roman"/>
                <a:sym typeface="Times New Roman"/>
              </a:rPr>
              <a:t>TABLE OF</a:t>
            </a:r>
          </a:p>
        </p:txBody>
      </p:sp>
      <p:sp>
        <p:nvSpPr>
          <p:cNvPr name="TextBox 10" id="10"/>
          <p:cNvSpPr txBox="true"/>
          <p:nvPr/>
        </p:nvSpPr>
        <p:spPr>
          <a:xfrm rot="-5400000">
            <a:off x="-844021" y="8376032"/>
            <a:ext cx="2659433" cy="403860"/>
          </a:xfrm>
          <a:prstGeom prst="rect">
            <a:avLst/>
          </a:prstGeom>
        </p:spPr>
        <p:txBody>
          <a:bodyPr anchor="t" rtlCol="false" tIns="0" lIns="0" bIns="0" rIns="0">
            <a:spAutoFit/>
          </a:bodyPr>
          <a:lstStyle/>
          <a:p>
            <a:pPr algn="l">
              <a:lnSpc>
                <a:spcPts val="2940"/>
              </a:lnSpc>
              <a:spcBef>
                <a:spcPct val="0"/>
              </a:spcBef>
            </a:pPr>
            <a:r>
              <a:rPr lang="en-US" sz="2100" spc="-46">
                <a:solidFill>
                  <a:srgbClr val="303030"/>
                </a:solidFill>
                <a:latin typeface="Arial"/>
                <a:ea typeface="Arial"/>
                <a:cs typeface="Arial"/>
                <a:sym typeface="Arial"/>
              </a:rPr>
              <a:t>GRAPHRAG</a:t>
            </a:r>
          </a:p>
        </p:txBody>
      </p:sp>
      <p:sp>
        <p:nvSpPr>
          <p:cNvPr name="TextBox 11" id="11"/>
          <p:cNvSpPr txBox="true"/>
          <p:nvPr/>
        </p:nvSpPr>
        <p:spPr>
          <a:xfrm rot="-5400000">
            <a:off x="-1166498" y="1829586"/>
            <a:ext cx="3304388" cy="403860"/>
          </a:xfrm>
          <a:prstGeom prst="rect">
            <a:avLst/>
          </a:prstGeom>
        </p:spPr>
        <p:txBody>
          <a:bodyPr anchor="t" rtlCol="false" tIns="0" lIns="0" bIns="0" rIns="0">
            <a:spAutoFit/>
          </a:bodyPr>
          <a:lstStyle/>
          <a:p>
            <a:pPr algn="r">
              <a:lnSpc>
                <a:spcPts val="2940"/>
              </a:lnSpc>
              <a:spcBef>
                <a:spcPct val="0"/>
              </a:spcBef>
            </a:pPr>
            <a:r>
              <a:rPr lang="en-US" sz="2100" spc="-46">
                <a:solidFill>
                  <a:srgbClr val="303030"/>
                </a:solidFill>
                <a:latin typeface="Arial"/>
                <a:ea typeface="Arial"/>
                <a:cs typeface="Arial"/>
                <a:sym typeface="Arial"/>
              </a:rPr>
              <a:t>KNOWLEDGE GRAPH</a:t>
            </a:r>
          </a:p>
        </p:txBody>
      </p:sp>
      <p:sp>
        <p:nvSpPr>
          <p:cNvPr name="TextBox 12" id="12"/>
          <p:cNvSpPr txBox="true"/>
          <p:nvPr/>
        </p:nvSpPr>
        <p:spPr>
          <a:xfrm rot="0">
            <a:off x="6002421" y="5914408"/>
            <a:ext cx="5282210" cy="469900"/>
          </a:xfrm>
          <a:prstGeom prst="rect">
            <a:avLst/>
          </a:prstGeom>
        </p:spPr>
        <p:txBody>
          <a:bodyPr anchor="t" rtlCol="false" tIns="0" lIns="0" bIns="0" rIns="0">
            <a:spAutoFit/>
          </a:bodyPr>
          <a:lstStyle/>
          <a:p>
            <a:pPr algn="l">
              <a:lnSpc>
                <a:spcPts val="3499"/>
              </a:lnSpc>
              <a:spcBef>
                <a:spcPct val="0"/>
              </a:spcBef>
            </a:pPr>
            <a:r>
              <a:rPr lang="en-US" sz="2499" spc="-104">
                <a:solidFill>
                  <a:srgbClr val="303030"/>
                </a:solidFill>
                <a:latin typeface="Arial"/>
                <a:ea typeface="Arial"/>
                <a:cs typeface="Arial"/>
                <a:sym typeface="Arial"/>
              </a:rPr>
              <a:t>Retrieval Augmented Generation (RAG)</a:t>
            </a:r>
          </a:p>
        </p:txBody>
      </p:sp>
      <p:sp>
        <p:nvSpPr>
          <p:cNvPr name="TextBox 13" id="13"/>
          <p:cNvSpPr txBox="true"/>
          <p:nvPr/>
        </p:nvSpPr>
        <p:spPr>
          <a:xfrm rot="0">
            <a:off x="13923101" y="4185543"/>
            <a:ext cx="4736798" cy="469900"/>
          </a:xfrm>
          <a:prstGeom prst="rect">
            <a:avLst/>
          </a:prstGeom>
        </p:spPr>
        <p:txBody>
          <a:bodyPr anchor="t" rtlCol="false" tIns="0" lIns="0" bIns="0" rIns="0">
            <a:spAutoFit/>
          </a:bodyPr>
          <a:lstStyle/>
          <a:p>
            <a:pPr algn="just">
              <a:lnSpc>
                <a:spcPts val="3499"/>
              </a:lnSpc>
              <a:spcBef>
                <a:spcPct val="0"/>
              </a:spcBef>
            </a:pPr>
            <a:r>
              <a:rPr lang="en-US" sz="2499" spc="-104">
                <a:solidFill>
                  <a:srgbClr val="303030"/>
                </a:solidFill>
                <a:latin typeface="Arial"/>
                <a:ea typeface="Arial"/>
                <a:cs typeface="Arial"/>
                <a:sym typeface="Arial"/>
              </a:rPr>
              <a:t>ReAct Agent</a:t>
            </a:r>
          </a:p>
        </p:txBody>
      </p:sp>
      <p:sp>
        <p:nvSpPr>
          <p:cNvPr name="TextBox 14" id="14"/>
          <p:cNvSpPr txBox="true"/>
          <p:nvPr/>
        </p:nvSpPr>
        <p:spPr>
          <a:xfrm rot="0">
            <a:off x="6002421" y="5117413"/>
            <a:ext cx="4736798" cy="469900"/>
          </a:xfrm>
          <a:prstGeom prst="rect">
            <a:avLst/>
          </a:prstGeom>
        </p:spPr>
        <p:txBody>
          <a:bodyPr anchor="t" rtlCol="false" tIns="0" lIns="0" bIns="0" rIns="0">
            <a:spAutoFit/>
          </a:bodyPr>
          <a:lstStyle/>
          <a:p>
            <a:pPr algn="just">
              <a:lnSpc>
                <a:spcPts val="3499"/>
              </a:lnSpc>
              <a:spcBef>
                <a:spcPct val="0"/>
              </a:spcBef>
            </a:pPr>
            <a:r>
              <a:rPr lang="en-US" sz="2499" spc="-104">
                <a:solidFill>
                  <a:srgbClr val="303030"/>
                </a:solidFill>
                <a:latin typeface="Arial"/>
                <a:ea typeface="Arial"/>
                <a:cs typeface="Arial"/>
                <a:sym typeface="Arial"/>
              </a:rPr>
              <a:t>Understanding Knowledge Graphs</a:t>
            </a:r>
          </a:p>
        </p:txBody>
      </p:sp>
      <p:sp>
        <p:nvSpPr>
          <p:cNvPr name="TextBox 15" id="15"/>
          <p:cNvSpPr txBox="true"/>
          <p:nvPr/>
        </p:nvSpPr>
        <p:spPr>
          <a:xfrm rot="0">
            <a:off x="6002421" y="6751696"/>
            <a:ext cx="4390300" cy="469900"/>
          </a:xfrm>
          <a:prstGeom prst="rect">
            <a:avLst/>
          </a:prstGeom>
        </p:spPr>
        <p:txBody>
          <a:bodyPr anchor="t" rtlCol="false" tIns="0" lIns="0" bIns="0" rIns="0">
            <a:spAutoFit/>
          </a:bodyPr>
          <a:lstStyle/>
          <a:p>
            <a:pPr algn="just">
              <a:lnSpc>
                <a:spcPts val="3499"/>
              </a:lnSpc>
              <a:spcBef>
                <a:spcPct val="0"/>
              </a:spcBef>
            </a:pPr>
            <a:r>
              <a:rPr lang="en-US" sz="2499" spc="-104">
                <a:solidFill>
                  <a:srgbClr val="303030"/>
                </a:solidFill>
                <a:latin typeface="Arial"/>
                <a:ea typeface="Arial"/>
                <a:cs typeface="Arial"/>
                <a:sym typeface="Arial"/>
              </a:rPr>
              <a:t>Overview of GraphRAG</a:t>
            </a:r>
          </a:p>
        </p:txBody>
      </p:sp>
      <p:sp>
        <p:nvSpPr>
          <p:cNvPr name="TextBox 16" id="16"/>
          <p:cNvSpPr txBox="true"/>
          <p:nvPr/>
        </p:nvSpPr>
        <p:spPr>
          <a:xfrm rot="0">
            <a:off x="13923101" y="5008224"/>
            <a:ext cx="4054770" cy="469900"/>
          </a:xfrm>
          <a:prstGeom prst="rect">
            <a:avLst/>
          </a:prstGeom>
        </p:spPr>
        <p:txBody>
          <a:bodyPr anchor="t" rtlCol="false" tIns="0" lIns="0" bIns="0" rIns="0">
            <a:spAutoFit/>
          </a:bodyPr>
          <a:lstStyle/>
          <a:p>
            <a:pPr algn="just">
              <a:lnSpc>
                <a:spcPts val="3499"/>
              </a:lnSpc>
              <a:spcBef>
                <a:spcPct val="0"/>
              </a:spcBef>
            </a:pPr>
            <a:r>
              <a:rPr lang="en-US" sz="2499" spc="-104">
                <a:solidFill>
                  <a:srgbClr val="303030"/>
                </a:solidFill>
                <a:latin typeface="Arial"/>
                <a:ea typeface="Arial"/>
                <a:cs typeface="Arial"/>
                <a:sym typeface="Arial"/>
              </a:rPr>
              <a:t>System Architecture</a:t>
            </a:r>
          </a:p>
        </p:txBody>
      </p:sp>
      <p:sp>
        <p:nvSpPr>
          <p:cNvPr name="TextBox 17" id="17"/>
          <p:cNvSpPr txBox="true"/>
          <p:nvPr/>
        </p:nvSpPr>
        <p:spPr>
          <a:xfrm rot="0">
            <a:off x="13923101" y="5826462"/>
            <a:ext cx="4054770" cy="469900"/>
          </a:xfrm>
          <a:prstGeom prst="rect">
            <a:avLst/>
          </a:prstGeom>
        </p:spPr>
        <p:txBody>
          <a:bodyPr anchor="t" rtlCol="false" tIns="0" lIns="0" bIns="0" rIns="0">
            <a:spAutoFit/>
          </a:bodyPr>
          <a:lstStyle/>
          <a:p>
            <a:pPr algn="just">
              <a:lnSpc>
                <a:spcPts val="3499"/>
              </a:lnSpc>
              <a:spcBef>
                <a:spcPct val="0"/>
              </a:spcBef>
            </a:pPr>
            <a:r>
              <a:rPr lang="en-US" sz="2499" spc="-104">
                <a:solidFill>
                  <a:srgbClr val="303030"/>
                </a:solidFill>
                <a:latin typeface="Arial"/>
                <a:ea typeface="Arial"/>
                <a:cs typeface="Arial"/>
                <a:sym typeface="Arial"/>
              </a:rPr>
              <a:t>Implementation</a:t>
            </a:r>
          </a:p>
        </p:txBody>
      </p:sp>
      <p:grpSp>
        <p:nvGrpSpPr>
          <p:cNvPr name="Group 18" id="18"/>
          <p:cNvGrpSpPr/>
          <p:nvPr/>
        </p:nvGrpSpPr>
        <p:grpSpPr>
          <a:xfrm rot="0">
            <a:off x="3751916" y="5878352"/>
            <a:ext cx="1991376" cy="637263"/>
            <a:chOff x="0" y="0"/>
            <a:chExt cx="524478" cy="167839"/>
          </a:xfrm>
        </p:grpSpPr>
        <p:sp>
          <p:nvSpPr>
            <p:cNvPr name="Freeform 19" id="19"/>
            <p:cNvSpPr/>
            <p:nvPr/>
          </p:nvSpPr>
          <p:spPr>
            <a:xfrm flipH="false" flipV="false" rot="0">
              <a:off x="0" y="0"/>
              <a:ext cx="524478" cy="167839"/>
            </a:xfrm>
            <a:custGeom>
              <a:avLst/>
              <a:gdLst/>
              <a:ahLst/>
              <a:cxnLst/>
              <a:rect r="r" b="b" t="t" l="l"/>
              <a:pathLst>
                <a:path h="167839" w="524478">
                  <a:moveTo>
                    <a:pt x="83919" y="0"/>
                  </a:moveTo>
                  <a:lnTo>
                    <a:pt x="440558" y="0"/>
                  </a:lnTo>
                  <a:cubicBezTo>
                    <a:pt x="486906" y="0"/>
                    <a:pt x="524478" y="37572"/>
                    <a:pt x="524478" y="83919"/>
                  </a:cubicBezTo>
                  <a:lnTo>
                    <a:pt x="524478" y="83919"/>
                  </a:lnTo>
                  <a:cubicBezTo>
                    <a:pt x="524478" y="130267"/>
                    <a:pt x="486906" y="167839"/>
                    <a:pt x="440558" y="167839"/>
                  </a:cubicBezTo>
                  <a:lnTo>
                    <a:pt x="83919" y="167839"/>
                  </a:lnTo>
                  <a:cubicBezTo>
                    <a:pt x="37572" y="167839"/>
                    <a:pt x="0" y="130267"/>
                    <a:pt x="0" y="83919"/>
                  </a:cubicBezTo>
                  <a:lnTo>
                    <a:pt x="0" y="83919"/>
                  </a:lnTo>
                  <a:cubicBezTo>
                    <a:pt x="0" y="37572"/>
                    <a:pt x="37572" y="0"/>
                    <a:pt x="83919" y="0"/>
                  </a:cubicBezTo>
                  <a:close/>
                </a:path>
              </a:pathLst>
            </a:custGeom>
            <a:solidFill>
              <a:srgbClr val="000000">
                <a:alpha val="0"/>
              </a:srgbClr>
            </a:solidFill>
            <a:ln w="9525" cap="rnd">
              <a:solidFill>
                <a:srgbClr val="303030"/>
              </a:solidFill>
              <a:prstDash val="solid"/>
              <a:round/>
            </a:ln>
          </p:spPr>
        </p:sp>
        <p:sp>
          <p:nvSpPr>
            <p:cNvPr name="TextBox 20" id="20"/>
            <p:cNvSpPr txBox="true"/>
            <p:nvPr/>
          </p:nvSpPr>
          <p:spPr>
            <a:xfrm>
              <a:off x="0" y="-95250"/>
              <a:ext cx="524478" cy="263089"/>
            </a:xfrm>
            <a:prstGeom prst="rect">
              <a:avLst/>
            </a:prstGeom>
          </p:spPr>
          <p:txBody>
            <a:bodyPr anchor="ctr" rtlCol="false" tIns="50800" lIns="50800" bIns="50800" rIns="50800"/>
            <a:lstStyle/>
            <a:p>
              <a:pPr algn="ctr" marL="0" indent="0" lvl="0">
                <a:lnSpc>
                  <a:spcPts val="3499"/>
                </a:lnSpc>
                <a:spcBef>
                  <a:spcPct val="0"/>
                </a:spcBef>
              </a:pPr>
              <a:r>
                <a:rPr lang="en-US" sz="2499" spc="-54" strike="noStrike" u="none">
                  <a:solidFill>
                    <a:srgbClr val="303030"/>
                  </a:solidFill>
                  <a:latin typeface="Arial"/>
                  <a:ea typeface="Arial"/>
                  <a:cs typeface="Arial"/>
                  <a:sym typeface="Arial"/>
                </a:rPr>
                <a:t>PAGE 07</a:t>
              </a:r>
            </a:p>
          </p:txBody>
        </p:sp>
      </p:grpSp>
      <p:grpSp>
        <p:nvGrpSpPr>
          <p:cNvPr name="Group 21" id="21"/>
          <p:cNvGrpSpPr/>
          <p:nvPr/>
        </p:nvGrpSpPr>
        <p:grpSpPr>
          <a:xfrm rot="0">
            <a:off x="3751916" y="7543403"/>
            <a:ext cx="1991376" cy="637263"/>
            <a:chOff x="0" y="0"/>
            <a:chExt cx="524478" cy="167839"/>
          </a:xfrm>
        </p:grpSpPr>
        <p:sp>
          <p:nvSpPr>
            <p:cNvPr name="Freeform 22" id="22"/>
            <p:cNvSpPr/>
            <p:nvPr/>
          </p:nvSpPr>
          <p:spPr>
            <a:xfrm flipH="false" flipV="false" rot="0">
              <a:off x="0" y="0"/>
              <a:ext cx="524478" cy="167839"/>
            </a:xfrm>
            <a:custGeom>
              <a:avLst/>
              <a:gdLst/>
              <a:ahLst/>
              <a:cxnLst/>
              <a:rect r="r" b="b" t="t" l="l"/>
              <a:pathLst>
                <a:path h="167839" w="524478">
                  <a:moveTo>
                    <a:pt x="83919" y="0"/>
                  </a:moveTo>
                  <a:lnTo>
                    <a:pt x="440558" y="0"/>
                  </a:lnTo>
                  <a:cubicBezTo>
                    <a:pt x="486906" y="0"/>
                    <a:pt x="524478" y="37572"/>
                    <a:pt x="524478" y="83919"/>
                  </a:cubicBezTo>
                  <a:lnTo>
                    <a:pt x="524478" y="83919"/>
                  </a:lnTo>
                  <a:cubicBezTo>
                    <a:pt x="524478" y="130267"/>
                    <a:pt x="486906" y="167839"/>
                    <a:pt x="440558" y="167839"/>
                  </a:cubicBezTo>
                  <a:lnTo>
                    <a:pt x="83919" y="167839"/>
                  </a:lnTo>
                  <a:cubicBezTo>
                    <a:pt x="37572" y="167839"/>
                    <a:pt x="0" y="130267"/>
                    <a:pt x="0" y="83919"/>
                  </a:cubicBezTo>
                  <a:lnTo>
                    <a:pt x="0" y="83919"/>
                  </a:lnTo>
                  <a:cubicBezTo>
                    <a:pt x="0" y="37572"/>
                    <a:pt x="37572" y="0"/>
                    <a:pt x="83919" y="0"/>
                  </a:cubicBezTo>
                  <a:close/>
                </a:path>
              </a:pathLst>
            </a:custGeom>
            <a:solidFill>
              <a:srgbClr val="000000">
                <a:alpha val="0"/>
              </a:srgbClr>
            </a:solidFill>
            <a:ln w="9525" cap="rnd">
              <a:solidFill>
                <a:srgbClr val="303030"/>
              </a:solidFill>
              <a:prstDash val="solid"/>
              <a:round/>
            </a:ln>
          </p:spPr>
        </p:sp>
        <p:sp>
          <p:nvSpPr>
            <p:cNvPr name="TextBox 23" id="23"/>
            <p:cNvSpPr txBox="true"/>
            <p:nvPr/>
          </p:nvSpPr>
          <p:spPr>
            <a:xfrm>
              <a:off x="0" y="-95250"/>
              <a:ext cx="524478" cy="263089"/>
            </a:xfrm>
            <a:prstGeom prst="rect">
              <a:avLst/>
            </a:prstGeom>
          </p:spPr>
          <p:txBody>
            <a:bodyPr anchor="ctr" rtlCol="false" tIns="50800" lIns="50800" bIns="50800" rIns="50800"/>
            <a:lstStyle/>
            <a:p>
              <a:pPr algn="ctr" marL="0" indent="0" lvl="0">
                <a:lnSpc>
                  <a:spcPts val="3499"/>
                </a:lnSpc>
                <a:spcBef>
                  <a:spcPct val="0"/>
                </a:spcBef>
              </a:pPr>
              <a:r>
                <a:rPr lang="en-US" sz="2499" spc="-54" strike="noStrike" u="none">
                  <a:solidFill>
                    <a:srgbClr val="303030"/>
                  </a:solidFill>
                  <a:latin typeface="Arial"/>
                  <a:ea typeface="Arial"/>
                  <a:cs typeface="Arial"/>
                  <a:sym typeface="Arial"/>
                </a:rPr>
                <a:t>PAGE 11</a:t>
              </a:r>
            </a:p>
          </p:txBody>
        </p:sp>
      </p:grpSp>
      <p:sp>
        <p:nvSpPr>
          <p:cNvPr name="TextBox 24" id="24"/>
          <p:cNvSpPr txBox="true"/>
          <p:nvPr/>
        </p:nvSpPr>
        <p:spPr>
          <a:xfrm rot="0">
            <a:off x="13923101" y="6704071"/>
            <a:ext cx="4736798" cy="469900"/>
          </a:xfrm>
          <a:prstGeom prst="rect">
            <a:avLst/>
          </a:prstGeom>
        </p:spPr>
        <p:txBody>
          <a:bodyPr anchor="t" rtlCol="false" tIns="0" lIns="0" bIns="0" rIns="0">
            <a:spAutoFit/>
          </a:bodyPr>
          <a:lstStyle/>
          <a:p>
            <a:pPr algn="just">
              <a:lnSpc>
                <a:spcPts val="3499"/>
              </a:lnSpc>
              <a:spcBef>
                <a:spcPct val="0"/>
              </a:spcBef>
            </a:pPr>
            <a:r>
              <a:rPr lang="en-US" sz="2499" spc="-104">
                <a:solidFill>
                  <a:srgbClr val="303030"/>
                </a:solidFill>
                <a:latin typeface="Arial"/>
                <a:ea typeface="Arial"/>
                <a:cs typeface="Arial"/>
                <a:sym typeface="Arial"/>
              </a:rPr>
              <a:t>Dataset and Schema</a:t>
            </a:r>
          </a:p>
        </p:txBody>
      </p:sp>
      <p:grpSp>
        <p:nvGrpSpPr>
          <p:cNvPr name="Group 25" id="25"/>
          <p:cNvGrpSpPr/>
          <p:nvPr/>
        </p:nvGrpSpPr>
        <p:grpSpPr>
          <a:xfrm rot="0">
            <a:off x="11682424" y="4972167"/>
            <a:ext cx="1991376" cy="637263"/>
            <a:chOff x="0" y="0"/>
            <a:chExt cx="524478" cy="167839"/>
          </a:xfrm>
        </p:grpSpPr>
        <p:sp>
          <p:nvSpPr>
            <p:cNvPr name="Freeform 26" id="26"/>
            <p:cNvSpPr/>
            <p:nvPr/>
          </p:nvSpPr>
          <p:spPr>
            <a:xfrm flipH="false" flipV="false" rot="0">
              <a:off x="0" y="0"/>
              <a:ext cx="524478" cy="167839"/>
            </a:xfrm>
            <a:custGeom>
              <a:avLst/>
              <a:gdLst/>
              <a:ahLst/>
              <a:cxnLst/>
              <a:rect r="r" b="b" t="t" l="l"/>
              <a:pathLst>
                <a:path h="167839" w="524478">
                  <a:moveTo>
                    <a:pt x="83919" y="0"/>
                  </a:moveTo>
                  <a:lnTo>
                    <a:pt x="440558" y="0"/>
                  </a:lnTo>
                  <a:cubicBezTo>
                    <a:pt x="486906" y="0"/>
                    <a:pt x="524478" y="37572"/>
                    <a:pt x="524478" y="83919"/>
                  </a:cubicBezTo>
                  <a:lnTo>
                    <a:pt x="524478" y="83919"/>
                  </a:lnTo>
                  <a:cubicBezTo>
                    <a:pt x="524478" y="130267"/>
                    <a:pt x="486906" y="167839"/>
                    <a:pt x="440558" y="167839"/>
                  </a:cubicBezTo>
                  <a:lnTo>
                    <a:pt x="83919" y="167839"/>
                  </a:lnTo>
                  <a:cubicBezTo>
                    <a:pt x="37572" y="167839"/>
                    <a:pt x="0" y="130267"/>
                    <a:pt x="0" y="83919"/>
                  </a:cubicBezTo>
                  <a:lnTo>
                    <a:pt x="0" y="83919"/>
                  </a:lnTo>
                  <a:cubicBezTo>
                    <a:pt x="0" y="37572"/>
                    <a:pt x="37572" y="0"/>
                    <a:pt x="83919" y="0"/>
                  </a:cubicBezTo>
                  <a:close/>
                </a:path>
              </a:pathLst>
            </a:custGeom>
            <a:solidFill>
              <a:srgbClr val="000000">
                <a:alpha val="0"/>
              </a:srgbClr>
            </a:solidFill>
            <a:ln w="9525" cap="rnd">
              <a:solidFill>
                <a:srgbClr val="303030"/>
              </a:solidFill>
              <a:prstDash val="solid"/>
              <a:round/>
            </a:ln>
          </p:spPr>
        </p:sp>
        <p:sp>
          <p:nvSpPr>
            <p:cNvPr name="TextBox 27" id="27"/>
            <p:cNvSpPr txBox="true"/>
            <p:nvPr/>
          </p:nvSpPr>
          <p:spPr>
            <a:xfrm>
              <a:off x="0" y="-95250"/>
              <a:ext cx="524478" cy="263089"/>
            </a:xfrm>
            <a:prstGeom prst="rect">
              <a:avLst/>
            </a:prstGeom>
          </p:spPr>
          <p:txBody>
            <a:bodyPr anchor="ctr" rtlCol="false" tIns="50800" lIns="50800" bIns="50800" rIns="50800"/>
            <a:lstStyle/>
            <a:p>
              <a:pPr algn="ctr" marL="0" indent="0" lvl="0">
                <a:lnSpc>
                  <a:spcPts val="3499"/>
                </a:lnSpc>
                <a:spcBef>
                  <a:spcPct val="0"/>
                </a:spcBef>
              </a:pPr>
              <a:r>
                <a:rPr lang="en-US" sz="2499" spc="-54" strike="noStrike" u="none">
                  <a:solidFill>
                    <a:srgbClr val="303030"/>
                  </a:solidFill>
                  <a:latin typeface="Arial"/>
                  <a:ea typeface="Arial"/>
                  <a:cs typeface="Arial"/>
                  <a:sym typeface="Arial"/>
                </a:rPr>
                <a:t>PAGE 15</a:t>
              </a:r>
            </a:p>
          </p:txBody>
        </p:sp>
      </p:grpSp>
      <p:grpSp>
        <p:nvGrpSpPr>
          <p:cNvPr name="Group 28" id="28"/>
          <p:cNvGrpSpPr/>
          <p:nvPr/>
        </p:nvGrpSpPr>
        <p:grpSpPr>
          <a:xfrm rot="0">
            <a:off x="11682424" y="5790405"/>
            <a:ext cx="1991376" cy="637263"/>
            <a:chOff x="0" y="0"/>
            <a:chExt cx="524478" cy="167839"/>
          </a:xfrm>
        </p:grpSpPr>
        <p:sp>
          <p:nvSpPr>
            <p:cNvPr name="Freeform 29" id="29"/>
            <p:cNvSpPr/>
            <p:nvPr/>
          </p:nvSpPr>
          <p:spPr>
            <a:xfrm flipH="false" flipV="false" rot="0">
              <a:off x="0" y="0"/>
              <a:ext cx="524478" cy="167839"/>
            </a:xfrm>
            <a:custGeom>
              <a:avLst/>
              <a:gdLst/>
              <a:ahLst/>
              <a:cxnLst/>
              <a:rect r="r" b="b" t="t" l="l"/>
              <a:pathLst>
                <a:path h="167839" w="524478">
                  <a:moveTo>
                    <a:pt x="83919" y="0"/>
                  </a:moveTo>
                  <a:lnTo>
                    <a:pt x="440558" y="0"/>
                  </a:lnTo>
                  <a:cubicBezTo>
                    <a:pt x="486906" y="0"/>
                    <a:pt x="524478" y="37572"/>
                    <a:pt x="524478" y="83919"/>
                  </a:cubicBezTo>
                  <a:lnTo>
                    <a:pt x="524478" y="83919"/>
                  </a:lnTo>
                  <a:cubicBezTo>
                    <a:pt x="524478" y="130267"/>
                    <a:pt x="486906" y="167839"/>
                    <a:pt x="440558" y="167839"/>
                  </a:cubicBezTo>
                  <a:lnTo>
                    <a:pt x="83919" y="167839"/>
                  </a:lnTo>
                  <a:cubicBezTo>
                    <a:pt x="37572" y="167839"/>
                    <a:pt x="0" y="130267"/>
                    <a:pt x="0" y="83919"/>
                  </a:cubicBezTo>
                  <a:lnTo>
                    <a:pt x="0" y="83919"/>
                  </a:lnTo>
                  <a:cubicBezTo>
                    <a:pt x="0" y="37572"/>
                    <a:pt x="37572" y="0"/>
                    <a:pt x="83919" y="0"/>
                  </a:cubicBezTo>
                  <a:close/>
                </a:path>
              </a:pathLst>
            </a:custGeom>
            <a:solidFill>
              <a:srgbClr val="000000">
                <a:alpha val="0"/>
              </a:srgbClr>
            </a:solidFill>
            <a:ln w="9525" cap="rnd">
              <a:solidFill>
                <a:srgbClr val="303030"/>
              </a:solidFill>
              <a:prstDash val="solid"/>
              <a:round/>
            </a:ln>
          </p:spPr>
        </p:sp>
        <p:sp>
          <p:nvSpPr>
            <p:cNvPr name="TextBox 30" id="30"/>
            <p:cNvSpPr txBox="true"/>
            <p:nvPr/>
          </p:nvSpPr>
          <p:spPr>
            <a:xfrm>
              <a:off x="0" y="-95250"/>
              <a:ext cx="524478" cy="263089"/>
            </a:xfrm>
            <a:prstGeom prst="rect">
              <a:avLst/>
            </a:prstGeom>
          </p:spPr>
          <p:txBody>
            <a:bodyPr anchor="ctr" rtlCol="false" tIns="50800" lIns="50800" bIns="50800" rIns="50800"/>
            <a:lstStyle/>
            <a:p>
              <a:pPr algn="ctr" marL="0" indent="0" lvl="0">
                <a:lnSpc>
                  <a:spcPts val="3499"/>
                </a:lnSpc>
                <a:spcBef>
                  <a:spcPct val="0"/>
                </a:spcBef>
              </a:pPr>
              <a:r>
                <a:rPr lang="en-US" sz="2499" spc="-54" strike="noStrike" u="none">
                  <a:solidFill>
                    <a:srgbClr val="303030"/>
                  </a:solidFill>
                  <a:latin typeface="Arial"/>
                  <a:ea typeface="Arial"/>
                  <a:cs typeface="Arial"/>
                  <a:sym typeface="Arial"/>
                </a:rPr>
                <a:t>PAGE 16</a:t>
              </a:r>
            </a:p>
          </p:txBody>
        </p:sp>
      </p:grpSp>
      <p:grpSp>
        <p:nvGrpSpPr>
          <p:cNvPr name="Group 31" id="31"/>
          <p:cNvGrpSpPr/>
          <p:nvPr/>
        </p:nvGrpSpPr>
        <p:grpSpPr>
          <a:xfrm rot="0">
            <a:off x="3751916" y="6715640"/>
            <a:ext cx="1991376" cy="637263"/>
            <a:chOff x="0" y="0"/>
            <a:chExt cx="524478" cy="167839"/>
          </a:xfrm>
        </p:grpSpPr>
        <p:sp>
          <p:nvSpPr>
            <p:cNvPr name="Freeform 32" id="32"/>
            <p:cNvSpPr/>
            <p:nvPr/>
          </p:nvSpPr>
          <p:spPr>
            <a:xfrm flipH="false" flipV="false" rot="0">
              <a:off x="0" y="0"/>
              <a:ext cx="524478" cy="167839"/>
            </a:xfrm>
            <a:custGeom>
              <a:avLst/>
              <a:gdLst/>
              <a:ahLst/>
              <a:cxnLst/>
              <a:rect r="r" b="b" t="t" l="l"/>
              <a:pathLst>
                <a:path h="167839" w="524478">
                  <a:moveTo>
                    <a:pt x="83919" y="0"/>
                  </a:moveTo>
                  <a:lnTo>
                    <a:pt x="440558" y="0"/>
                  </a:lnTo>
                  <a:cubicBezTo>
                    <a:pt x="486906" y="0"/>
                    <a:pt x="524478" y="37572"/>
                    <a:pt x="524478" y="83919"/>
                  </a:cubicBezTo>
                  <a:lnTo>
                    <a:pt x="524478" y="83919"/>
                  </a:lnTo>
                  <a:cubicBezTo>
                    <a:pt x="524478" y="130267"/>
                    <a:pt x="486906" y="167839"/>
                    <a:pt x="440558" y="167839"/>
                  </a:cubicBezTo>
                  <a:lnTo>
                    <a:pt x="83919" y="167839"/>
                  </a:lnTo>
                  <a:cubicBezTo>
                    <a:pt x="37572" y="167839"/>
                    <a:pt x="0" y="130267"/>
                    <a:pt x="0" y="83919"/>
                  </a:cubicBezTo>
                  <a:lnTo>
                    <a:pt x="0" y="83919"/>
                  </a:lnTo>
                  <a:cubicBezTo>
                    <a:pt x="0" y="37572"/>
                    <a:pt x="37572" y="0"/>
                    <a:pt x="83919" y="0"/>
                  </a:cubicBezTo>
                  <a:close/>
                </a:path>
              </a:pathLst>
            </a:custGeom>
            <a:solidFill>
              <a:srgbClr val="000000">
                <a:alpha val="0"/>
              </a:srgbClr>
            </a:solidFill>
            <a:ln w="9525" cap="rnd">
              <a:solidFill>
                <a:srgbClr val="303030"/>
              </a:solidFill>
              <a:prstDash val="solid"/>
              <a:round/>
            </a:ln>
          </p:spPr>
        </p:sp>
        <p:sp>
          <p:nvSpPr>
            <p:cNvPr name="TextBox 33" id="33"/>
            <p:cNvSpPr txBox="true"/>
            <p:nvPr/>
          </p:nvSpPr>
          <p:spPr>
            <a:xfrm>
              <a:off x="0" y="-95250"/>
              <a:ext cx="524478" cy="263089"/>
            </a:xfrm>
            <a:prstGeom prst="rect">
              <a:avLst/>
            </a:prstGeom>
          </p:spPr>
          <p:txBody>
            <a:bodyPr anchor="ctr" rtlCol="false" tIns="50800" lIns="50800" bIns="50800" rIns="50800"/>
            <a:lstStyle/>
            <a:p>
              <a:pPr algn="ctr" marL="0" indent="0" lvl="0">
                <a:lnSpc>
                  <a:spcPts val="3499"/>
                </a:lnSpc>
                <a:spcBef>
                  <a:spcPct val="0"/>
                </a:spcBef>
              </a:pPr>
              <a:r>
                <a:rPr lang="en-US" sz="2499" spc="-54" strike="noStrike" u="none">
                  <a:solidFill>
                    <a:srgbClr val="303030"/>
                  </a:solidFill>
                  <a:latin typeface="Arial"/>
                  <a:ea typeface="Arial"/>
                  <a:cs typeface="Arial"/>
                  <a:sym typeface="Arial"/>
                </a:rPr>
                <a:t>PAGE 08</a:t>
              </a:r>
            </a:p>
          </p:txBody>
        </p:sp>
      </p:grpSp>
      <p:grpSp>
        <p:nvGrpSpPr>
          <p:cNvPr name="Group 34" id="34"/>
          <p:cNvGrpSpPr/>
          <p:nvPr/>
        </p:nvGrpSpPr>
        <p:grpSpPr>
          <a:xfrm rot="0">
            <a:off x="11672596" y="7543403"/>
            <a:ext cx="1991376" cy="637263"/>
            <a:chOff x="0" y="0"/>
            <a:chExt cx="524478" cy="167839"/>
          </a:xfrm>
        </p:grpSpPr>
        <p:sp>
          <p:nvSpPr>
            <p:cNvPr name="Freeform 35" id="35"/>
            <p:cNvSpPr/>
            <p:nvPr/>
          </p:nvSpPr>
          <p:spPr>
            <a:xfrm flipH="false" flipV="false" rot="0">
              <a:off x="0" y="0"/>
              <a:ext cx="524478" cy="167839"/>
            </a:xfrm>
            <a:custGeom>
              <a:avLst/>
              <a:gdLst/>
              <a:ahLst/>
              <a:cxnLst/>
              <a:rect r="r" b="b" t="t" l="l"/>
              <a:pathLst>
                <a:path h="167839" w="524478">
                  <a:moveTo>
                    <a:pt x="83919" y="0"/>
                  </a:moveTo>
                  <a:lnTo>
                    <a:pt x="440558" y="0"/>
                  </a:lnTo>
                  <a:cubicBezTo>
                    <a:pt x="486906" y="0"/>
                    <a:pt x="524478" y="37572"/>
                    <a:pt x="524478" y="83919"/>
                  </a:cubicBezTo>
                  <a:lnTo>
                    <a:pt x="524478" y="83919"/>
                  </a:lnTo>
                  <a:cubicBezTo>
                    <a:pt x="524478" y="130267"/>
                    <a:pt x="486906" y="167839"/>
                    <a:pt x="440558" y="167839"/>
                  </a:cubicBezTo>
                  <a:lnTo>
                    <a:pt x="83919" y="167839"/>
                  </a:lnTo>
                  <a:cubicBezTo>
                    <a:pt x="37572" y="167839"/>
                    <a:pt x="0" y="130267"/>
                    <a:pt x="0" y="83919"/>
                  </a:cubicBezTo>
                  <a:lnTo>
                    <a:pt x="0" y="83919"/>
                  </a:lnTo>
                  <a:cubicBezTo>
                    <a:pt x="0" y="37572"/>
                    <a:pt x="37572" y="0"/>
                    <a:pt x="83919" y="0"/>
                  </a:cubicBezTo>
                  <a:close/>
                </a:path>
              </a:pathLst>
            </a:custGeom>
            <a:solidFill>
              <a:srgbClr val="000000">
                <a:alpha val="0"/>
              </a:srgbClr>
            </a:solidFill>
            <a:ln w="9525" cap="rnd">
              <a:solidFill>
                <a:srgbClr val="303030"/>
              </a:solidFill>
              <a:prstDash val="solid"/>
              <a:round/>
            </a:ln>
          </p:spPr>
        </p:sp>
        <p:sp>
          <p:nvSpPr>
            <p:cNvPr name="TextBox 36" id="36"/>
            <p:cNvSpPr txBox="true"/>
            <p:nvPr/>
          </p:nvSpPr>
          <p:spPr>
            <a:xfrm>
              <a:off x="0" y="-95250"/>
              <a:ext cx="524478" cy="263089"/>
            </a:xfrm>
            <a:prstGeom prst="rect">
              <a:avLst/>
            </a:prstGeom>
          </p:spPr>
          <p:txBody>
            <a:bodyPr anchor="ctr" rtlCol="false" tIns="50800" lIns="50800" bIns="50800" rIns="50800"/>
            <a:lstStyle/>
            <a:p>
              <a:pPr algn="ctr" marL="0" indent="0" lvl="0">
                <a:lnSpc>
                  <a:spcPts val="3499"/>
                </a:lnSpc>
                <a:spcBef>
                  <a:spcPct val="0"/>
                </a:spcBef>
              </a:pPr>
              <a:r>
                <a:rPr lang="en-US" sz="2499" spc="-54" strike="noStrike" u="none">
                  <a:solidFill>
                    <a:srgbClr val="303030"/>
                  </a:solidFill>
                  <a:latin typeface="Arial"/>
                  <a:ea typeface="Arial"/>
                  <a:cs typeface="Arial"/>
                  <a:sym typeface="Arial"/>
                </a:rPr>
                <a:t>PAGE 20</a:t>
              </a:r>
            </a:p>
          </p:txBody>
        </p:sp>
      </p:grpSp>
      <p:sp>
        <p:nvSpPr>
          <p:cNvPr name="TextBox 37" id="37"/>
          <p:cNvSpPr txBox="true"/>
          <p:nvPr/>
        </p:nvSpPr>
        <p:spPr>
          <a:xfrm rot="0">
            <a:off x="13923101" y="7579459"/>
            <a:ext cx="4054770" cy="469900"/>
          </a:xfrm>
          <a:prstGeom prst="rect">
            <a:avLst/>
          </a:prstGeom>
        </p:spPr>
        <p:txBody>
          <a:bodyPr anchor="t" rtlCol="false" tIns="0" lIns="0" bIns="0" rIns="0">
            <a:spAutoFit/>
          </a:bodyPr>
          <a:lstStyle/>
          <a:p>
            <a:pPr algn="just">
              <a:lnSpc>
                <a:spcPts val="3499"/>
              </a:lnSpc>
              <a:spcBef>
                <a:spcPct val="0"/>
              </a:spcBef>
            </a:pPr>
            <a:r>
              <a:rPr lang="en-US" sz="2499" spc="-104">
                <a:solidFill>
                  <a:srgbClr val="303030"/>
                </a:solidFill>
                <a:latin typeface="Arial"/>
                <a:ea typeface="Arial"/>
                <a:cs typeface="Arial"/>
                <a:sym typeface="Arial"/>
              </a:rPr>
              <a:t>Conclusion &amp; QA</a:t>
            </a:r>
          </a:p>
        </p:txBody>
      </p:sp>
      <p:grpSp>
        <p:nvGrpSpPr>
          <p:cNvPr name="Group 38" id="38"/>
          <p:cNvGrpSpPr/>
          <p:nvPr/>
        </p:nvGrpSpPr>
        <p:grpSpPr>
          <a:xfrm rot="0">
            <a:off x="11682424" y="6668015"/>
            <a:ext cx="1991376" cy="637263"/>
            <a:chOff x="0" y="0"/>
            <a:chExt cx="524478" cy="167839"/>
          </a:xfrm>
        </p:grpSpPr>
        <p:sp>
          <p:nvSpPr>
            <p:cNvPr name="Freeform 39" id="39"/>
            <p:cNvSpPr/>
            <p:nvPr/>
          </p:nvSpPr>
          <p:spPr>
            <a:xfrm flipH="false" flipV="false" rot="0">
              <a:off x="0" y="0"/>
              <a:ext cx="524478" cy="167839"/>
            </a:xfrm>
            <a:custGeom>
              <a:avLst/>
              <a:gdLst/>
              <a:ahLst/>
              <a:cxnLst/>
              <a:rect r="r" b="b" t="t" l="l"/>
              <a:pathLst>
                <a:path h="167839" w="524478">
                  <a:moveTo>
                    <a:pt x="83919" y="0"/>
                  </a:moveTo>
                  <a:lnTo>
                    <a:pt x="440558" y="0"/>
                  </a:lnTo>
                  <a:cubicBezTo>
                    <a:pt x="486906" y="0"/>
                    <a:pt x="524478" y="37572"/>
                    <a:pt x="524478" y="83919"/>
                  </a:cubicBezTo>
                  <a:lnTo>
                    <a:pt x="524478" y="83919"/>
                  </a:lnTo>
                  <a:cubicBezTo>
                    <a:pt x="524478" y="130267"/>
                    <a:pt x="486906" y="167839"/>
                    <a:pt x="440558" y="167839"/>
                  </a:cubicBezTo>
                  <a:lnTo>
                    <a:pt x="83919" y="167839"/>
                  </a:lnTo>
                  <a:cubicBezTo>
                    <a:pt x="37572" y="167839"/>
                    <a:pt x="0" y="130267"/>
                    <a:pt x="0" y="83919"/>
                  </a:cubicBezTo>
                  <a:lnTo>
                    <a:pt x="0" y="83919"/>
                  </a:lnTo>
                  <a:cubicBezTo>
                    <a:pt x="0" y="37572"/>
                    <a:pt x="37572" y="0"/>
                    <a:pt x="83919" y="0"/>
                  </a:cubicBezTo>
                  <a:close/>
                </a:path>
              </a:pathLst>
            </a:custGeom>
            <a:solidFill>
              <a:srgbClr val="000000">
                <a:alpha val="0"/>
              </a:srgbClr>
            </a:solidFill>
            <a:ln w="9525" cap="rnd">
              <a:solidFill>
                <a:srgbClr val="303030"/>
              </a:solidFill>
              <a:prstDash val="solid"/>
              <a:round/>
            </a:ln>
          </p:spPr>
        </p:sp>
        <p:sp>
          <p:nvSpPr>
            <p:cNvPr name="TextBox 40" id="40"/>
            <p:cNvSpPr txBox="true"/>
            <p:nvPr/>
          </p:nvSpPr>
          <p:spPr>
            <a:xfrm>
              <a:off x="0" y="-95250"/>
              <a:ext cx="524478" cy="263089"/>
            </a:xfrm>
            <a:prstGeom prst="rect">
              <a:avLst/>
            </a:prstGeom>
          </p:spPr>
          <p:txBody>
            <a:bodyPr anchor="ctr" rtlCol="false" tIns="50800" lIns="50800" bIns="50800" rIns="50800"/>
            <a:lstStyle/>
            <a:p>
              <a:pPr algn="ctr" marL="0" indent="0" lvl="0">
                <a:lnSpc>
                  <a:spcPts val="3499"/>
                </a:lnSpc>
                <a:spcBef>
                  <a:spcPct val="0"/>
                </a:spcBef>
              </a:pPr>
              <a:r>
                <a:rPr lang="en-US" sz="2499" spc="-54" strike="noStrike" u="none">
                  <a:solidFill>
                    <a:srgbClr val="303030"/>
                  </a:solidFill>
                  <a:latin typeface="Arial"/>
                  <a:ea typeface="Arial"/>
                  <a:cs typeface="Arial"/>
                  <a:sym typeface="Arial"/>
                </a:rPr>
                <a:t>PAGE 18</a:t>
              </a:r>
            </a:p>
          </p:txBody>
        </p:sp>
      </p:grpSp>
      <p:sp>
        <p:nvSpPr>
          <p:cNvPr name="TextBox 41" id="41"/>
          <p:cNvSpPr txBox="true"/>
          <p:nvPr/>
        </p:nvSpPr>
        <p:spPr>
          <a:xfrm rot="0">
            <a:off x="6076061" y="4245180"/>
            <a:ext cx="4736798" cy="469900"/>
          </a:xfrm>
          <a:prstGeom prst="rect">
            <a:avLst/>
          </a:prstGeom>
        </p:spPr>
        <p:txBody>
          <a:bodyPr anchor="t" rtlCol="false" tIns="0" lIns="0" bIns="0" rIns="0">
            <a:spAutoFit/>
          </a:bodyPr>
          <a:lstStyle/>
          <a:p>
            <a:pPr algn="just">
              <a:lnSpc>
                <a:spcPts val="3499"/>
              </a:lnSpc>
              <a:spcBef>
                <a:spcPct val="0"/>
              </a:spcBef>
            </a:pPr>
            <a:r>
              <a:rPr lang="en-US" sz="2499" spc="-104">
                <a:solidFill>
                  <a:srgbClr val="303030"/>
                </a:solidFill>
                <a:latin typeface="Arial"/>
                <a:ea typeface="Arial"/>
                <a:cs typeface="Arial"/>
                <a:sym typeface="Arial"/>
              </a:rPr>
              <a:t>Introduction</a:t>
            </a:r>
          </a:p>
        </p:txBody>
      </p:sp>
      <p:grpSp>
        <p:nvGrpSpPr>
          <p:cNvPr name="Group 42" id="42"/>
          <p:cNvGrpSpPr/>
          <p:nvPr/>
        </p:nvGrpSpPr>
        <p:grpSpPr>
          <a:xfrm rot="0">
            <a:off x="3751916" y="4209124"/>
            <a:ext cx="1991376" cy="637263"/>
            <a:chOff x="0" y="0"/>
            <a:chExt cx="524478" cy="167839"/>
          </a:xfrm>
        </p:grpSpPr>
        <p:sp>
          <p:nvSpPr>
            <p:cNvPr name="Freeform 43" id="43"/>
            <p:cNvSpPr/>
            <p:nvPr/>
          </p:nvSpPr>
          <p:spPr>
            <a:xfrm flipH="false" flipV="false" rot="0">
              <a:off x="0" y="0"/>
              <a:ext cx="524478" cy="167839"/>
            </a:xfrm>
            <a:custGeom>
              <a:avLst/>
              <a:gdLst/>
              <a:ahLst/>
              <a:cxnLst/>
              <a:rect r="r" b="b" t="t" l="l"/>
              <a:pathLst>
                <a:path h="167839" w="524478">
                  <a:moveTo>
                    <a:pt x="83919" y="0"/>
                  </a:moveTo>
                  <a:lnTo>
                    <a:pt x="440558" y="0"/>
                  </a:lnTo>
                  <a:cubicBezTo>
                    <a:pt x="486906" y="0"/>
                    <a:pt x="524478" y="37572"/>
                    <a:pt x="524478" y="83919"/>
                  </a:cubicBezTo>
                  <a:lnTo>
                    <a:pt x="524478" y="83919"/>
                  </a:lnTo>
                  <a:cubicBezTo>
                    <a:pt x="524478" y="130267"/>
                    <a:pt x="486906" y="167839"/>
                    <a:pt x="440558" y="167839"/>
                  </a:cubicBezTo>
                  <a:lnTo>
                    <a:pt x="83919" y="167839"/>
                  </a:lnTo>
                  <a:cubicBezTo>
                    <a:pt x="37572" y="167839"/>
                    <a:pt x="0" y="130267"/>
                    <a:pt x="0" y="83919"/>
                  </a:cubicBezTo>
                  <a:lnTo>
                    <a:pt x="0" y="83919"/>
                  </a:lnTo>
                  <a:cubicBezTo>
                    <a:pt x="0" y="37572"/>
                    <a:pt x="37572" y="0"/>
                    <a:pt x="83919" y="0"/>
                  </a:cubicBezTo>
                  <a:close/>
                </a:path>
              </a:pathLst>
            </a:custGeom>
            <a:solidFill>
              <a:srgbClr val="000000">
                <a:alpha val="0"/>
              </a:srgbClr>
            </a:solidFill>
            <a:ln w="9525" cap="rnd">
              <a:solidFill>
                <a:srgbClr val="303030"/>
              </a:solidFill>
              <a:prstDash val="solid"/>
              <a:round/>
            </a:ln>
          </p:spPr>
        </p:sp>
        <p:sp>
          <p:nvSpPr>
            <p:cNvPr name="TextBox 44" id="44"/>
            <p:cNvSpPr txBox="true"/>
            <p:nvPr/>
          </p:nvSpPr>
          <p:spPr>
            <a:xfrm>
              <a:off x="0" y="-95250"/>
              <a:ext cx="524478" cy="263089"/>
            </a:xfrm>
            <a:prstGeom prst="rect">
              <a:avLst/>
            </a:prstGeom>
          </p:spPr>
          <p:txBody>
            <a:bodyPr anchor="ctr" rtlCol="false" tIns="50800" lIns="50800" bIns="50800" rIns="50800"/>
            <a:lstStyle/>
            <a:p>
              <a:pPr algn="ctr" marL="0" indent="0" lvl="0">
                <a:lnSpc>
                  <a:spcPts val="3499"/>
                </a:lnSpc>
                <a:spcBef>
                  <a:spcPct val="0"/>
                </a:spcBef>
              </a:pPr>
              <a:r>
                <a:rPr lang="en-US" sz="2499" spc="-54" strike="noStrike" u="none">
                  <a:solidFill>
                    <a:srgbClr val="303030"/>
                  </a:solidFill>
                  <a:latin typeface="Arial"/>
                  <a:ea typeface="Arial"/>
                  <a:cs typeface="Arial"/>
                  <a:sym typeface="Arial"/>
                </a:rPr>
                <a:t>PAGE 03</a:t>
              </a:r>
            </a:p>
          </p:txBody>
        </p:sp>
      </p:grpSp>
      <p:sp>
        <p:nvSpPr>
          <p:cNvPr name="TextBox 45" id="45"/>
          <p:cNvSpPr txBox="true"/>
          <p:nvPr/>
        </p:nvSpPr>
        <p:spPr>
          <a:xfrm rot="0">
            <a:off x="6002421" y="7579459"/>
            <a:ext cx="4584684" cy="469900"/>
          </a:xfrm>
          <a:prstGeom prst="rect">
            <a:avLst/>
          </a:prstGeom>
        </p:spPr>
        <p:txBody>
          <a:bodyPr anchor="t" rtlCol="false" tIns="0" lIns="0" bIns="0" rIns="0">
            <a:spAutoFit/>
          </a:bodyPr>
          <a:lstStyle/>
          <a:p>
            <a:pPr algn="just">
              <a:lnSpc>
                <a:spcPts val="3499"/>
              </a:lnSpc>
              <a:spcBef>
                <a:spcPct val="0"/>
              </a:spcBef>
            </a:pPr>
            <a:r>
              <a:rPr lang="en-US" sz="2499" spc="-104">
                <a:solidFill>
                  <a:srgbClr val="303030"/>
                </a:solidFill>
                <a:latin typeface="Arial"/>
                <a:ea typeface="Arial"/>
                <a:cs typeface="Arial"/>
                <a:sym typeface="Arial"/>
              </a:rPr>
              <a:t>Compare GraphDB vs SQL DB</a:t>
            </a:r>
          </a:p>
        </p:txBody>
      </p:sp>
      <p:grpSp>
        <p:nvGrpSpPr>
          <p:cNvPr name="Group 46" id="46"/>
          <p:cNvGrpSpPr/>
          <p:nvPr/>
        </p:nvGrpSpPr>
        <p:grpSpPr>
          <a:xfrm rot="0">
            <a:off x="11672596" y="4149486"/>
            <a:ext cx="1991376" cy="637263"/>
            <a:chOff x="0" y="0"/>
            <a:chExt cx="524478" cy="167839"/>
          </a:xfrm>
        </p:grpSpPr>
        <p:sp>
          <p:nvSpPr>
            <p:cNvPr name="Freeform 47" id="47"/>
            <p:cNvSpPr/>
            <p:nvPr/>
          </p:nvSpPr>
          <p:spPr>
            <a:xfrm flipH="false" flipV="false" rot="0">
              <a:off x="0" y="0"/>
              <a:ext cx="524478" cy="167839"/>
            </a:xfrm>
            <a:custGeom>
              <a:avLst/>
              <a:gdLst/>
              <a:ahLst/>
              <a:cxnLst/>
              <a:rect r="r" b="b" t="t" l="l"/>
              <a:pathLst>
                <a:path h="167839" w="524478">
                  <a:moveTo>
                    <a:pt x="83919" y="0"/>
                  </a:moveTo>
                  <a:lnTo>
                    <a:pt x="440558" y="0"/>
                  </a:lnTo>
                  <a:cubicBezTo>
                    <a:pt x="486906" y="0"/>
                    <a:pt x="524478" y="37572"/>
                    <a:pt x="524478" y="83919"/>
                  </a:cubicBezTo>
                  <a:lnTo>
                    <a:pt x="524478" y="83919"/>
                  </a:lnTo>
                  <a:cubicBezTo>
                    <a:pt x="524478" y="130267"/>
                    <a:pt x="486906" y="167839"/>
                    <a:pt x="440558" y="167839"/>
                  </a:cubicBezTo>
                  <a:lnTo>
                    <a:pt x="83919" y="167839"/>
                  </a:lnTo>
                  <a:cubicBezTo>
                    <a:pt x="37572" y="167839"/>
                    <a:pt x="0" y="130267"/>
                    <a:pt x="0" y="83919"/>
                  </a:cubicBezTo>
                  <a:lnTo>
                    <a:pt x="0" y="83919"/>
                  </a:lnTo>
                  <a:cubicBezTo>
                    <a:pt x="0" y="37572"/>
                    <a:pt x="37572" y="0"/>
                    <a:pt x="83919" y="0"/>
                  </a:cubicBezTo>
                  <a:close/>
                </a:path>
              </a:pathLst>
            </a:custGeom>
            <a:solidFill>
              <a:srgbClr val="000000">
                <a:alpha val="0"/>
              </a:srgbClr>
            </a:solidFill>
            <a:ln w="9525" cap="rnd">
              <a:solidFill>
                <a:srgbClr val="303030"/>
              </a:solidFill>
              <a:prstDash val="solid"/>
              <a:round/>
            </a:ln>
          </p:spPr>
        </p:sp>
        <p:sp>
          <p:nvSpPr>
            <p:cNvPr name="TextBox 48" id="48"/>
            <p:cNvSpPr txBox="true"/>
            <p:nvPr/>
          </p:nvSpPr>
          <p:spPr>
            <a:xfrm>
              <a:off x="0" y="-95250"/>
              <a:ext cx="524478" cy="263089"/>
            </a:xfrm>
            <a:prstGeom prst="rect">
              <a:avLst/>
            </a:prstGeom>
          </p:spPr>
          <p:txBody>
            <a:bodyPr anchor="ctr" rtlCol="false" tIns="50800" lIns="50800" bIns="50800" rIns="50800"/>
            <a:lstStyle/>
            <a:p>
              <a:pPr algn="ctr" marL="0" indent="0" lvl="0">
                <a:lnSpc>
                  <a:spcPts val="3499"/>
                </a:lnSpc>
                <a:spcBef>
                  <a:spcPct val="0"/>
                </a:spcBef>
              </a:pPr>
              <a:r>
                <a:rPr lang="en-US" sz="2499" spc="-54" strike="noStrike" u="none">
                  <a:solidFill>
                    <a:srgbClr val="303030"/>
                  </a:solidFill>
                  <a:latin typeface="Arial"/>
                  <a:ea typeface="Arial"/>
                  <a:cs typeface="Arial"/>
                  <a:sym typeface="Arial"/>
                </a:rPr>
                <a:t>PAGE 14</a:t>
              </a:r>
            </a:p>
          </p:txBody>
        </p:sp>
      </p:gr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299485" y="819150"/>
            <a:ext cx="5689029" cy="1041400"/>
          </a:xfrm>
          <a:prstGeom prst="rect">
            <a:avLst/>
          </a:prstGeom>
        </p:spPr>
        <p:txBody>
          <a:bodyPr anchor="t" rtlCol="false" tIns="0" lIns="0" bIns="0" rIns="0">
            <a:spAutoFit/>
          </a:bodyPr>
          <a:lstStyle/>
          <a:p>
            <a:pPr algn="ctr">
              <a:lnSpc>
                <a:spcPts val="7699"/>
              </a:lnSpc>
              <a:spcBef>
                <a:spcPct val="0"/>
              </a:spcBef>
            </a:pPr>
            <a:r>
              <a:rPr lang="en-US" sz="5499" spc="-340">
                <a:solidFill>
                  <a:srgbClr val="000000"/>
                </a:solidFill>
                <a:latin typeface="Times New Roman"/>
                <a:ea typeface="Times New Roman"/>
                <a:cs typeface="Times New Roman"/>
                <a:sym typeface="Times New Roman"/>
              </a:rPr>
              <a:t>Conclusion and Q&amp;A</a:t>
            </a:r>
          </a:p>
        </p:txBody>
      </p:sp>
      <p:grpSp>
        <p:nvGrpSpPr>
          <p:cNvPr name="Group 3" id="3"/>
          <p:cNvGrpSpPr/>
          <p:nvPr/>
        </p:nvGrpSpPr>
        <p:grpSpPr>
          <a:xfrm rot="0">
            <a:off x="4660608" y="2345572"/>
            <a:ext cx="8966784" cy="2181379"/>
            <a:chOff x="0" y="0"/>
            <a:chExt cx="11955712" cy="2908506"/>
          </a:xfrm>
        </p:grpSpPr>
        <p:grpSp>
          <p:nvGrpSpPr>
            <p:cNvPr name="Group 4" id="4"/>
            <p:cNvGrpSpPr/>
            <p:nvPr/>
          </p:nvGrpSpPr>
          <p:grpSpPr>
            <a:xfrm rot="0">
              <a:off x="0" y="0"/>
              <a:ext cx="11955712" cy="2908506"/>
              <a:chOff x="0" y="0"/>
              <a:chExt cx="2361622" cy="574520"/>
            </a:xfrm>
          </p:grpSpPr>
          <p:sp>
            <p:nvSpPr>
              <p:cNvPr name="Freeform 5" id="5"/>
              <p:cNvSpPr/>
              <p:nvPr/>
            </p:nvSpPr>
            <p:spPr>
              <a:xfrm flipH="false" flipV="false" rot="0">
                <a:off x="0" y="0"/>
                <a:ext cx="2361622" cy="574520"/>
              </a:xfrm>
              <a:custGeom>
                <a:avLst/>
                <a:gdLst/>
                <a:ahLst/>
                <a:cxnLst/>
                <a:rect r="r" b="b" t="t" l="l"/>
                <a:pathLst>
                  <a:path h="574520" w="2361622">
                    <a:moveTo>
                      <a:pt x="25902" y="0"/>
                    </a:moveTo>
                    <a:lnTo>
                      <a:pt x="2335720" y="0"/>
                    </a:lnTo>
                    <a:cubicBezTo>
                      <a:pt x="2342590" y="0"/>
                      <a:pt x="2349178" y="2729"/>
                      <a:pt x="2354036" y="7587"/>
                    </a:cubicBezTo>
                    <a:cubicBezTo>
                      <a:pt x="2358893" y="12444"/>
                      <a:pt x="2361622" y="19032"/>
                      <a:pt x="2361622" y="25902"/>
                    </a:cubicBezTo>
                    <a:lnTo>
                      <a:pt x="2361622" y="548618"/>
                    </a:lnTo>
                    <a:cubicBezTo>
                      <a:pt x="2361622" y="555487"/>
                      <a:pt x="2358893" y="562076"/>
                      <a:pt x="2354036" y="566933"/>
                    </a:cubicBezTo>
                    <a:cubicBezTo>
                      <a:pt x="2349178" y="571791"/>
                      <a:pt x="2342590" y="574520"/>
                      <a:pt x="2335720" y="574520"/>
                    </a:cubicBezTo>
                    <a:lnTo>
                      <a:pt x="25902" y="574520"/>
                    </a:lnTo>
                    <a:cubicBezTo>
                      <a:pt x="19032" y="574520"/>
                      <a:pt x="12444" y="571791"/>
                      <a:pt x="7587" y="566933"/>
                    </a:cubicBezTo>
                    <a:cubicBezTo>
                      <a:pt x="2729" y="562076"/>
                      <a:pt x="0" y="555487"/>
                      <a:pt x="0" y="548618"/>
                    </a:cubicBezTo>
                    <a:lnTo>
                      <a:pt x="0" y="25902"/>
                    </a:lnTo>
                    <a:cubicBezTo>
                      <a:pt x="0" y="19032"/>
                      <a:pt x="2729" y="12444"/>
                      <a:pt x="7587" y="7587"/>
                    </a:cubicBezTo>
                    <a:cubicBezTo>
                      <a:pt x="12444" y="2729"/>
                      <a:pt x="19032" y="0"/>
                      <a:pt x="25902" y="0"/>
                    </a:cubicBezTo>
                    <a:close/>
                  </a:path>
                </a:pathLst>
              </a:custGeom>
              <a:solidFill>
                <a:srgbClr val="D5E1E8"/>
              </a:solidFill>
            </p:spPr>
          </p:sp>
          <p:sp>
            <p:nvSpPr>
              <p:cNvPr name="TextBox 6" id="6"/>
              <p:cNvSpPr txBox="true"/>
              <p:nvPr/>
            </p:nvSpPr>
            <p:spPr>
              <a:xfrm>
                <a:off x="0" y="-47625"/>
                <a:ext cx="2361622" cy="622145"/>
              </a:xfrm>
              <a:prstGeom prst="rect">
                <a:avLst/>
              </a:prstGeom>
            </p:spPr>
            <p:txBody>
              <a:bodyPr anchor="ctr" rtlCol="false" tIns="50800" lIns="50800" bIns="50800" rIns="50800"/>
              <a:lstStyle/>
              <a:p>
                <a:pPr algn="ctr">
                  <a:lnSpc>
                    <a:spcPts val="2940"/>
                  </a:lnSpc>
                </a:pPr>
              </a:p>
            </p:txBody>
          </p:sp>
        </p:grpSp>
        <p:sp>
          <p:nvSpPr>
            <p:cNvPr name="TextBox 7" id="7"/>
            <p:cNvSpPr txBox="true"/>
            <p:nvPr/>
          </p:nvSpPr>
          <p:spPr>
            <a:xfrm rot="0">
              <a:off x="895822" y="453069"/>
              <a:ext cx="10164068" cy="1888067"/>
            </a:xfrm>
            <a:prstGeom prst="rect">
              <a:avLst/>
            </a:prstGeom>
          </p:spPr>
          <p:txBody>
            <a:bodyPr anchor="t" rtlCol="false" tIns="0" lIns="0" bIns="0" rIns="0">
              <a:spAutoFit/>
            </a:bodyPr>
            <a:lstStyle/>
            <a:p>
              <a:pPr algn="l">
                <a:lnSpc>
                  <a:spcPts val="4199"/>
                </a:lnSpc>
                <a:spcBef>
                  <a:spcPct val="0"/>
                </a:spcBef>
              </a:pPr>
              <a:r>
                <a:rPr lang="en-US" b="true" sz="2999" spc="-65">
                  <a:solidFill>
                    <a:srgbClr val="000000"/>
                  </a:solidFill>
                  <a:latin typeface="Arial Bold"/>
                  <a:ea typeface="Arial Bold"/>
                  <a:cs typeface="Arial Bold"/>
                  <a:sym typeface="Arial Bold"/>
                </a:rPr>
                <a:t>Projec</a:t>
              </a:r>
              <a:r>
                <a:rPr lang="en-US" b="true" sz="2999" spc="-65">
                  <a:solidFill>
                    <a:srgbClr val="000000"/>
                  </a:solidFill>
                  <a:latin typeface="Arial Bold"/>
                  <a:ea typeface="Arial Bold"/>
                  <a:cs typeface="Arial Bold"/>
                  <a:sym typeface="Arial Bold"/>
                </a:rPr>
                <a:t>t Summary:</a:t>
              </a:r>
            </a:p>
            <a:p>
              <a:pPr algn="l">
                <a:lnSpc>
                  <a:spcPts val="3499"/>
                </a:lnSpc>
                <a:spcBef>
                  <a:spcPct val="0"/>
                </a:spcBef>
              </a:pPr>
              <a:r>
                <a:rPr lang="en-US" sz="2499" spc="-54">
                  <a:solidFill>
                    <a:srgbClr val="000000"/>
                  </a:solidFill>
                  <a:latin typeface="Arial"/>
                  <a:ea typeface="Arial"/>
                  <a:cs typeface="Arial"/>
                  <a:sym typeface="Arial"/>
                </a:rPr>
                <a:t>• Combining Knowledge Graphs and LLM via GraphRAG</a:t>
              </a:r>
            </a:p>
            <a:p>
              <a:pPr algn="l">
                <a:lnSpc>
                  <a:spcPts val="3499"/>
                </a:lnSpc>
                <a:spcBef>
                  <a:spcPct val="0"/>
                </a:spcBef>
              </a:pPr>
              <a:r>
                <a:rPr lang="en-US" sz="2499" spc="-54">
                  <a:solidFill>
                    <a:srgbClr val="000000"/>
                  </a:solidFill>
                  <a:latin typeface="Arial"/>
                  <a:ea typeface="Arial"/>
                  <a:cs typeface="Arial"/>
                  <a:sym typeface="Arial"/>
                </a:rPr>
                <a:t>• Solve complex query problems in patient data</a:t>
              </a:r>
            </a:p>
          </p:txBody>
        </p:sp>
      </p:grpSp>
      <p:grpSp>
        <p:nvGrpSpPr>
          <p:cNvPr name="Group 8" id="8"/>
          <p:cNvGrpSpPr/>
          <p:nvPr/>
        </p:nvGrpSpPr>
        <p:grpSpPr>
          <a:xfrm rot="0">
            <a:off x="4660608" y="4825172"/>
            <a:ext cx="8966784" cy="2181379"/>
            <a:chOff x="0" y="0"/>
            <a:chExt cx="11955712" cy="2908506"/>
          </a:xfrm>
        </p:grpSpPr>
        <p:grpSp>
          <p:nvGrpSpPr>
            <p:cNvPr name="Group 9" id="9"/>
            <p:cNvGrpSpPr/>
            <p:nvPr/>
          </p:nvGrpSpPr>
          <p:grpSpPr>
            <a:xfrm rot="0">
              <a:off x="0" y="0"/>
              <a:ext cx="11955712" cy="2908506"/>
              <a:chOff x="0" y="0"/>
              <a:chExt cx="2361622" cy="574520"/>
            </a:xfrm>
          </p:grpSpPr>
          <p:sp>
            <p:nvSpPr>
              <p:cNvPr name="Freeform 10" id="10"/>
              <p:cNvSpPr/>
              <p:nvPr/>
            </p:nvSpPr>
            <p:spPr>
              <a:xfrm flipH="false" flipV="false" rot="0">
                <a:off x="0" y="0"/>
                <a:ext cx="2361622" cy="574520"/>
              </a:xfrm>
              <a:custGeom>
                <a:avLst/>
                <a:gdLst/>
                <a:ahLst/>
                <a:cxnLst/>
                <a:rect r="r" b="b" t="t" l="l"/>
                <a:pathLst>
                  <a:path h="574520" w="2361622">
                    <a:moveTo>
                      <a:pt x="25902" y="0"/>
                    </a:moveTo>
                    <a:lnTo>
                      <a:pt x="2335720" y="0"/>
                    </a:lnTo>
                    <a:cubicBezTo>
                      <a:pt x="2342590" y="0"/>
                      <a:pt x="2349178" y="2729"/>
                      <a:pt x="2354036" y="7587"/>
                    </a:cubicBezTo>
                    <a:cubicBezTo>
                      <a:pt x="2358893" y="12444"/>
                      <a:pt x="2361622" y="19032"/>
                      <a:pt x="2361622" y="25902"/>
                    </a:cubicBezTo>
                    <a:lnTo>
                      <a:pt x="2361622" y="548618"/>
                    </a:lnTo>
                    <a:cubicBezTo>
                      <a:pt x="2361622" y="555487"/>
                      <a:pt x="2358893" y="562076"/>
                      <a:pt x="2354036" y="566933"/>
                    </a:cubicBezTo>
                    <a:cubicBezTo>
                      <a:pt x="2349178" y="571791"/>
                      <a:pt x="2342590" y="574520"/>
                      <a:pt x="2335720" y="574520"/>
                    </a:cubicBezTo>
                    <a:lnTo>
                      <a:pt x="25902" y="574520"/>
                    </a:lnTo>
                    <a:cubicBezTo>
                      <a:pt x="19032" y="574520"/>
                      <a:pt x="12444" y="571791"/>
                      <a:pt x="7587" y="566933"/>
                    </a:cubicBezTo>
                    <a:cubicBezTo>
                      <a:pt x="2729" y="562076"/>
                      <a:pt x="0" y="555487"/>
                      <a:pt x="0" y="548618"/>
                    </a:cubicBezTo>
                    <a:lnTo>
                      <a:pt x="0" y="25902"/>
                    </a:lnTo>
                    <a:cubicBezTo>
                      <a:pt x="0" y="19032"/>
                      <a:pt x="2729" y="12444"/>
                      <a:pt x="7587" y="7587"/>
                    </a:cubicBezTo>
                    <a:cubicBezTo>
                      <a:pt x="12444" y="2729"/>
                      <a:pt x="19032" y="0"/>
                      <a:pt x="25902" y="0"/>
                    </a:cubicBezTo>
                    <a:close/>
                  </a:path>
                </a:pathLst>
              </a:custGeom>
              <a:solidFill>
                <a:srgbClr val="D5E1E8"/>
              </a:solidFill>
            </p:spPr>
          </p:sp>
          <p:sp>
            <p:nvSpPr>
              <p:cNvPr name="TextBox 11" id="11"/>
              <p:cNvSpPr txBox="true"/>
              <p:nvPr/>
            </p:nvSpPr>
            <p:spPr>
              <a:xfrm>
                <a:off x="0" y="-47625"/>
                <a:ext cx="2361622" cy="622145"/>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895822" y="453069"/>
              <a:ext cx="10164068" cy="1888067"/>
            </a:xfrm>
            <a:prstGeom prst="rect">
              <a:avLst/>
            </a:prstGeom>
          </p:spPr>
          <p:txBody>
            <a:bodyPr anchor="t" rtlCol="false" tIns="0" lIns="0" bIns="0" rIns="0">
              <a:spAutoFit/>
            </a:bodyPr>
            <a:lstStyle/>
            <a:p>
              <a:pPr algn="l">
                <a:lnSpc>
                  <a:spcPts val="4199"/>
                </a:lnSpc>
                <a:spcBef>
                  <a:spcPct val="0"/>
                </a:spcBef>
              </a:pPr>
              <a:r>
                <a:rPr lang="en-US" b="true" sz="2999" spc="-65">
                  <a:solidFill>
                    <a:srgbClr val="000000"/>
                  </a:solidFill>
                  <a:latin typeface="Arial Bold"/>
                  <a:ea typeface="Arial Bold"/>
                  <a:cs typeface="Arial Bold"/>
                  <a:sym typeface="Arial Bold"/>
                </a:rPr>
                <a:t>O</a:t>
              </a:r>
              <a:r>
                <a:rPr lang="en-US" b="true" sz="2999" spc="-65">
                  <a:solidFill>
                    <a:srgbClr val="000000"/>
                  </a:solidFill>
                  <a:latin typeface="Arial Bold"/>
                  <a:ea typeface="Arial Bold"/>
                  <a:cs typeface="Arial Bold"/>
                  <a:sym typeface="Arial Bold"/>
                </a:rPr>
                <a:t>utsta</a:t>
              </a:r>
              <a:r>
                <a:rPr lang="en-US" b="true" sz="2999" spc="-65">
                  <a:solidFill>
                    <a:srgbClr val="000000"/>
                  </a:solidFill>
                  <a:latin typeface="Arial Bold"/>
                  <a:ea typeface="Arial Bold"/>
                  <a:cs typeface="Arial Bold"/>
                  <a:sym typeface="Arial Bold"/>
                </a:rPr>
                <a:t>nding advantages:</a:t>
              </a:r>
            </a:p>
            <a:p>
              <a:pPr algn="l">
                <a:lnSpc>
                  <a:spcPts val="3499"/>
                </a:lnSpc>
                <a:spcBef>
                  <a:spcPct val="0"/>
                </a:spcBef>
              </a:pPr>
              <a:r>
                <a:rPr lang="en-US" sz="2499" spc="-54">
                  <a:solidFill>
                    <a:srgbClr val="000000"/>
                  </a:solidFill>
                  <a:latin typeface="Arial"/>
                  <a:ea typeface="Arial"/>
                  <a:cs typeface="Arial"/>
                  <a:sym typeface="Arial"/>
                </a:rPr>
                <a:t>•</a:t>
              </a:r>
              <a:r>
                <a:rPr lang="en-US" b="true" sz="2499" spc="-54">
                  <a:solidFill>
                    <a:srgbClr val="000000"/>
                  </a:solidFill>
                  <a:latin typeface="Arial Bold"/>
                  <a:ea typeface="Arial Bold"/>
                  <a:cs typeface="Arial Bold"/>
                  <a:sym typeface="Arial Bold"/>
                </a:rPr>
                <a:t> </a:t>
              </a:r>
              <a:r>
                <a:rPr lang="en-US" sz="2499" spc="-54">
                  <a:solidFill>
                    <a:srgbClr val="000000"/>
                  </a:solidFill>
                  <a:latin typeface="Arial"/>
                  <a:ea typeface="Arial"/>
                  <a:cs typeface="Arial"/>
                  <a:sym typeface="Arial"/>
                </a:rPr>
                <a:t>Fast and accurate information retrieval</a:t>
              </a:r>
            </a:p>
            <a:p>
              <a:pPr algn="l">
                <a:lnSpc>
                  <a:spcPts val="3499"/>
                </a:lnSpc>
                <a:spcBef>
                  <a:spcPct val="0"/>
                </a:spcBef>
              </a:pPr>
              <a:r>
                <a:rPr lang="en-US" sz="2499" spc="-54">
                  <a:solidFill>
                    <a:srgbClr val="000000"/>
                  </a:solidFill>
                  <a:latin typeface="Arial"/>
                  <a:ea typeface="Arial"/>
                  <a:cs typeface="Arial"/>
                  <a:sym typeface="Arial"/>
                </a:rPr>
                <a:t>• Comprehensive data relationship exploitation</a:t>
              </a:r>
            </a:p>
          </p:txBody>
        </p:sp>
      </p:grpSp>
      <p:grpSp>
        <p:nvGrpSpPr>
          <p:cNvPr name="Group 13" id="13"/>
          <p:cNvGrpSpPr/>
          <p:nvPr/>
        </p:nvGrpSpPr>
        <p:grpSpPr>
          <a:xfrm rot="0">
            <a:off x="4660608" y="7301827"/>
            <a:ext cx="8966784" cy="1793396"/>
            <a:chOff x="0" y="0"/>
            <a:chExt cx="2361622" cy="472335"/>
          </a:xfrm>
        </p:grpSpPr>
        <p:sp>
          <p:nvSpPr>
            <p:cNvPr name="Freeform 14" id="14"/>
            <p:cNvSpPr/>
            <p:nvPr/>
          </p:nvSpPr>
          <p:spPr>
            <a:xfrm flipH="false" flipV="false" rot="0">
              <a:off x="0" y="0"/>
              <a:ext cx="2361622" cy="472335"/>
            </a:xfrm>
            <a:custGeom>
              <a:avLst/>
              <a:gdLst/>
              <a:ahLst/>
              <a:cxnLst/>
              <a:rect r="r" b="b" t="t" l="l"/>
              <a:pathLst>
                <a:path h="472335" w="2361622">
                  <a:moveTo>
                    <a:pt x="25902" y="0"/>
                  </a:moveTo>
                  <a:lnTo>
                    <a:pt x="2335720" y="0"/>
                  </a:lnTo>
                  <a:cubicBezTo>
                    <a:pt x="2342590" y="0"/>
                    <a:pt x="2349178" y="2729"/>
                    <a:pt x="2354036" y="7587"/>
                  </a:cubicBezTo>
                  <a:cubicBezTo>
                    <a:pt x="2358893" y="12444"/>
                    <a:pt x="2361622" y="19032"/>
                    <a:pt x="2361622" y="25902"/>
                  </a:cubicBezTo>
                  <a:lnTo>
                    <a:pt x="2361622" y="446433"/>
                  </a:lnTo>
                  <a:cubicBezTo>
                    <a:pt x="2361622" y="453302"/>
                    <a:pt x="2358893" y="459891"/>
                    <a:pt x="2354036" y="464748"/>
                  </a:cubicBezTo>
                  <a:cubicBezTo>
                    <a:pt x="2349178" y="469606"/>
                    <a:pt x="2342590" y="472335"/>
                    <a:pt x="2335720" y="472335"/>
                  </a:cubicBezTo>
                  <a:lnTo>
                    <a:pt x="25902" y="472335"/>
                  </a:lnTo>
                  <a:cubicBezTo>
                    <a:pt x="19032" y="472335"/>
                    <a:pt x="12444" y="469606"/>
                    <a:pt x="7587" y="464748"/>
                  </a:cubicBezTo>
                  <a:cubicBezTo>
                    <a:pt x="2729" y="459891"/>
                    <a:pt x="0" y="453302"/>
                    <a:pt x="0" y="446433"/>
                  </a:cubicBezTo>
                  <a:lnTo>
                    <a:pt x="0" y="25902"/>
                  </a:lnTo>
                  <a:cubicBezTo>
                    <a:pt x="0" y="19032"/>
                    <a:pt x="2729" y="12444"/>
                    <a:pt x="7587" y="7587"/>
                  </a:cubicBezTo>
                  <a:cubicBezTo>
                    <a:pt x="12444" y="2729"/>
                    <a:pt x="19032" y="0"/>
                    <a:pt x="25902" y="0"/>
                  </a:cubicBezTo>
                  <a:close/>
                </a:path>
              </a:pathLst>
            </a:custGeom>
            <a:solidFill>
              <a:srgbClr val="D5E1E8"/>
            </a:solidFill>
          </p:spPr>
        </p:sp>
        <p:sp>
          <p:nvSpPr>
            <p:cNvPr name="TextBox 15" id="15"/>
            <p:cNvSpPr txBox="true"/>
            <p:nvPr/>
          </p:nvSpPr>
          <p:spPr>
            <a:xfrm>
              <a:off x="0" y="-85725"/>
              <a:ext cx="2361622" cy="558060"/>
            </a:xfrm>
            <a:prstGeom prst="rect">
              <a:avLst/>
            </a:prstGeom>
          </p:spPr>
          <p:txBody>
            <a:bodyPr anchor="ctr" rtlCol="false" tIns="50800" lIns="50800" bIns="50800" rIns="50800"/>
            <a:lstStyle/>
            <a:p>
              <a:pPr algn="ctr">
                <a:lnSpc>
                  <a:spcPts val="2940"/>
                </a:lnSpc>
              </a:pPr>
            </a:p>
          </p:txBody>
        </p:sp>
      </p:grpSp>
      <p:sp>
        <p:nvSpPr>
          <p:cNvPr name="TextBox 16" id="16"/>
          <p:cNvSpPr txBox="true"/>
          <p:nvPr/>
        </p:nvSpPr>
        <p:spPr>
          <a:xfrm rot="0">
            <a:off x="5332475" y="7613054"/>
            <a:ext cx="7807346" cy="1006475"/>
          </a:xfrm>
          <a:prstGeom prst="rect">
            <a:avLst/>
          </a:prstGeom>
        </p:spPr>
        <p:txBody>
          <a:bodyPr anchor="t" rtlCol="false" tIns="0" lIns="0" bIns="0" rIns="0">
            <a:spAutoFit/>
          </a:bodyPr>
          <a:lstStyle/>
          <a:p>
            <a:pPr algn="l">
              <a:lnSpc>
                <a:spcPts val="4199"/>
              </a:lnSpc>
              <a:spcBef>
                <a:spcPct val="0"/>
              </a:spcBef>
            </a:pPr>
            <a:r>
              <a:rPr lang="en-US" b="true" sz="2999" spc="-65">
                <a:solidFill>
                  <a:srgbClr val="000000"/>
                </a:solidFill>
                <a:latin typeface="Arial Bold"/>
                <a:ea typeface="Arial Bold"/>
                <a:cs typeface="Arial Bold"/>
                <a:sym typeface="Arial Bold"/>
              </a:rPr>
              <a:t>F</a:t>
            </a:r>
            <a:r>
              <a:rPr lang="en-US" b="true" sz="2999" spc="-65">
                <a:solidFill>
                  <a:srgbClr val="000000"/>
                </a:solidFill>
                <a:latin typeface="Arial Bold"/>
                <a:ea typeface="Arial Bold"/>
                <a:cs typeface="Arial Bold"/>
                <a:sym typeface="Arial Bold"/>
              </a:rPr>
              <a:t>uture prospects:</a:t>
            </a:r>
          </a:p>
          <a:p>
            <a:pPr algn="l">
              <a:lnSpc>
                <a:spcPts val="3499"/>
              </a:lnSpc>
              <a:spcBef>
                <a:spcPct val="0"/>
              </a:spcBef>
            </a:pPr>
            <a:r>
              <a:rPr lang="en-US" sz="2499" spc="-54">
                <a:solidFill>
                  <a:srgbClr val="000000"/>
                </a:solidFill>
                <a:latin typeface="Arial"/>
                <a:ea typeface="Arial"/>
                <a:cs typeface="Arial"/>
                <a:sym typeface="Arial"/>
              </a:rPr>
              <a:t>• Expa</a:t>
            </a:r>
            <a:r>
              <a:rPr lang="en-US" sz="2499" spc="-54">
                <a:solidFill>
                  <a:srgbClr val="000000"/>
                </a:solidFill>
                <a:latin typeface="Arial"/>
                <a:ea typeface="Arial"/>
                <a:cs typeface="Arial"/>
                <a:sym typeface="Arial"/>
              </a:rPr>
              <a:t>nding data</a:t>
            </a:r>
            <a:r>
              <a:rPr lang="en-US" sz="2499" spc="-54">
                <a:solidFill>
                  <a:srgbClr val="000000"/>
                </a:solidFill>
                <a:latin typeface="Arial"/>
                <a:ea typeface="Arial"/>
                <a:cs typeface="Arial"/>
                <a:sym typeface="Arial"/>
              </a:rPr>
              <a:t> sources and cross-industry applications</a:t>
            </a:r>
          </a:p>
        </p:txBody>
      </p:sp>
      <p:sp>
        <p:nvSpPr>
          <p:cNvPr name="AutoShape 17" id="17"/>
          <p:cNvSpPr/>
          <p:nvPr/>
        </p:nvSpPr>
        <p:spPr>
          <a:xfrm flipH="true">
            <a:off x="15065667" y="2347045"/>
            <a:ext cx="0" cy="7137634"/>
          </a:xfrm>
          <a:prstGeom prst="line">
            <a:avLst/>
          </a:prstGeom>
          <a:ln cap="flat" w="247650">
            <a:solidFill>
              <a:srgbClr val="4BA7DD"/>
            </a:solidFill>
            <a:prstDash val="solid"/>
            <a:headEnd type="none" len="sm" w="sm"/>
            <a:tailEnd type="none" len="sm" w="sm"/>
          </a:ln>
        </p:spPr>
      </p:sp>
      <p:sp>
        <p:nvSpPr>
          <p:cNvPr name="AutoShape 18" id="18"/>
          <p:cNvSpPr/>
          <p:nvPr/>
        </p:nvSpPr>
        <p:spPr>
          <a:xfrm>
            <a:off x="3226009" y="2347045"/>
            <a:ext cx="0" cy="7137634"/>
          </a:xfrm>
          <a:prstGeom prst="line">
            <a:avLst/>
          </a:prstGeom>
          <a:ln cap="flat" w="247650">
            <a:solidFill>
              <a:srgbClr val="4BA7DD"/>
            </a:solidFill>
            <a:prstDash val="solid"/>
            <a:headEnd type="none" len="sm" w="sm"/>
            <a:tailEnd type="none" len="sm" w="sm"/>
          </a:ln>
        </p:spPr>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743248" y="1057275"/>
            <a:ext cx="6801503" cy="800734"/>
          </a:xfrm>
          <a:prstGeom prst="rect">
            <a:avLst/>
          </a:prstGeom>
        </p:spPr>
        <p:txBody>
          <a:bodyPr anchor="t" rtlCol="false" tIns="0" lIns="0" bIns="0" rIns="0">
            <a:spAutoFit/>
          </a:bodyPr>
          <a:lstStyle/>
          <a:p>
            <a:pPr algn="ctr">
              <a:lnSpc>
                <a:spcPts val="5169"/>
              </a:lnSpc>
            </a:pPr>
            <a:r>
              <a:rPr lang="en-US" sz="5499" spc="-340">
                <a:solidFill>
                  <a:srgbClr val="303030"/>
                </a:solidFill>
                <a:latin typeface="Times New Roman"/>
                <a:ea typeface="Times New Roman"/>
                <a:cs typeface="Times New Roman"/>
                <a:sym typeface="Times New Roman"/>
              </a:rPr>
              <a:t>REFERENCES</a:t>
            </a:r>
          </a:p>
        </p:txBody>
      </p:sp>
      <p:sp>
        <p:nvSpPr>
          <p:cNvPr name="TextBox 3" id="3"/>
          <p:cNvSpPr txBox="true"/>
          <p:nvPr/>
        </p:nvSpPr>
        <p:spPr>
          <a:xfrm rot="0">
            <a:off x="1331959" y="2345049"/>
            <a:ext cx="15624081" cy="7320806"/>
          </a:xfrm>
          <a:prstGeom prst="rect">
            <a:avLst/>
          </a:prstGeom>
        </p:spPr>
        <p:txBody>
          <a:bodyPr anchor="t" rtlCol="false" tIns="0" lIns="0" bIns="0" rIns="0">
            <a:spAutoFit/>
          </a:bodyPr>
          <a:lstStyle/>
          <a:p>
            <a:pPr algn="l">
              <a:lnSpc>
                <a:spcPts val="3890"/>
              </a:lnSpc>
            </a:pPr>
            <a:r>
              <a:rPr lang="en-US" sz="2779" spc="-69">
                <a:solidFill>
                  <a:srgbClr val="303030"/>
                </a:solidFill>
                <a:latin typeface="Arial"/>
                <a:ea typeface="Arial"/>
                <a:cs typeface="Arial"/>
                <a:sym typeface="Arial"/>
              </a:rPr>
              <a:t>https://www.kaggle.com/datasets/prasad22/healthcare-dataset</a:t>
            </a:r>
          </a:p>
          <a:p>
            <a:pPr algn="l">
              <a:lnSpc>
                <a:spcPts val="3890"/>
              </a:lnSpc>
            </a:pPr>
            <a:r>
              <a:rPr lang="en-US" sz="2779" spc="-69">
                <a:solidFill>
                  <a:srgbClr val="303030"/>
                </a:solidFill>
                <a:latin typeface="Arial"/>
                <a:ea typeface="Arial"/>
                <a:cs typeface="Arial"/>
                <a:sym typeface="Arial"/>
              </a:rPr>
              <a:t>https://www.ontotext.com/knowledgehub/fundamentals/what-is-a-knowledge-graph/</a:t>
            </a:r>
          </a:p>
          <a:p>
            <a:pPr algn="l">
              <a:lnSpc>
                <a:spcPts val="3890"/>
              </a:lnSpc>
            </a:pPr>
            <a:r>
              <a:rPr lang="en-US" sz="2779" spc="-69">
                <a:solidFill>
                  <a:srgbClr val="303030"/>
                </a:solidFill>
                <a:latin typeface="Arial"/>
                <a:ea typeface="Arial"/>
                <a:cs typeface="Arial"/>
                <a:sym typeface="Arial"/>
              </a:rPr>
              <a:t>https://neo4j.com/blog/knowledge-graph/what-is-knowledge-graph/</a:t>
            </a:r>
          </a:p>
          <a:p>
            <a:pPr algn="l">
              <a:lnSpc>
                <a:spcPts val="3890"/>
              </a:lnSpc>
            </a:pPr>
            <a:r>
              <a:rPr lang="en-US" sz="2779" spc="-69">
                <a:solidFill>
                  <a:srgbClr val="303030"/>
                </a:solidFill>
                <a:latin typeface="Arial"/>
                <a:ea typeface="Arial"/>
                <a:cs typeface="Arial"/>
                <a:sym typeface="Arial"/>
              </a:rPr>
              <a:t>https://aws.amazon.com/vi/what-is/retrieval-augmented-generation/</a:t>
            </a:r>
          </a:p>
          <a:p>
            <a:pPr algn="l">
              <a:lnSpc>
                <a:spcPts val="3890"/>
              </a:lnSpc>
            </a:pPr>
            <a:r>
              <a:rPr lang="en-US" sz="2779" spc="-69">
                <a:solidFill>
                  <a:srgbClr val="303030"/>
                </a:solidFill>
                <a:latin typeface="Arial"/>
                <a:ea typeface="Arial"/>
                <a:cs typeface="Arial"/>
                <a:sym typeface="Arial"/>
              </a:rPr>
              <a:t>https://microsoft.github.io/graphrag/</a:t>
            </a:r>
          </a:p>
          <a:p>
            <a:pPr algn="l">
              <a:lnSpc>
                <a:spcPts val="3890"/>
              </a:lnSpc>
            </a:pPr>
            <a:r>
              <a:rPr lang="en-US" sz="2779" spc="-69">
                <a:solidFill>
                  <a:srgbClr val="303030"/>
                </a:solidFill>
                <a:latin typeface="Arial"/>
                <a:ea typeface="Arial"/>
                <a:cs typeface="Arial"/>
                <a:sym typeface="Arial"/>
              </a:rPr>
              <a:t>https://python.langchain.com/v0.1/docs/get_started/introduction</a:t>
            </a:r>
          </a:p>
          <a:p>
            <a:pPr algn="l">
              <a:lnSpc>
                <a:spcPts val="3890"/>
              </a:lnSpc>
            </a:pPr>
            <a:r>
              <a:rPr lang="en-US" sz="2779" spc="-69">
                <a:solidFill>
                  <a:srgbClr val="303030"/>
                </a:solidFill>
                <a:latin typeface="Arial"/>
                <a:ea typeface="Arial"/>
                <a:cs typeface="Arial"/>
                <a:sym typeface="Arial"/>
              </a:rPr>
              <a:t>https://www.ibm.com/think/topics/ai-agents</a:t>
            </a:r>
          </a:p>
          <a:p>
            <a:pPr algn="l">
              <a:lnSpc>
                <a:spcPts val="3890"/>
              </a:lnSpc>
            </a:pPr>
            <a:r>
              <a:rPr lang="en-US" sz="2779" spc="-69">
                <a:solidFill>
                  <a:srgbClr val="303030"/>
                </a:solidFill>
                <a:latin typeface="Arial"/>
                <a:ea typeface="Arial"/>
                <a:cs typeface="Arial"/>
                <a:sym typeface="Arial"/>
              </a:rPr>
              <a:t>https://medium.com/@saumitra1joshi/langchain-agents-tools-chains-memory-for-utilizing-the-full-potential-of-llms-211e5dfee3fa</a:t>
            </a:r>
          </a:p>
          <a:p>
            <a:pPr algn="l">
              <a:lnSpc>
                <a:spcPts val="3890"/>
              </a:lnSpc>
            </a:pPr>
            <a:r>
              <a:rPr lang="en-US" sz="2779" spc="-69">
                <a:solidFill>
                  <a:srgbClr val="303030"/>
                </a:solidFill>
                <a:latin typeface="Arial"/>
                <a:ea typeface="Arial"/>
                <a:cs typeface="Arial"/>
                <a:sym typeface="Arial"/>
              </a:rPr>
              <a:t>https://langchain-ai.github.io/langgraph/llms-txt-overview/</a:t>
            </a:r>
          </a:p>
          <a:p>
            <a:pPr algn="l">
              <a:lnSpc>
                <a:spcPts val="3890"/>
              </a:lnSpc>
            </a:pPr>
            <a:r>
              <a:rPr lang="en-US" sz="2779" spc="-69">
                <a:solidFill>
                  <a:srgbClr val="303030"/>
                </a:solidFill>
                <a:latin typeface="Arial"/>
                <a:ea typeface="Arial"/>
                <a:cs typeface="Arial"/>
                <a:sym typeface="Arial"/>
              </a:rPr>
              <a:t>https://medium.com/@zilliz_learn/graphrag-explained-enhancing-rag-with-knowledge-graphs-3312065f99e1</a:t>
            </a:r>
          </a:p>
          <a:p>
            <a:pPr algn="l">
              <a:lnSpc>
                <a:spcPts val="3890"/>
              </a:lnSpc>
            </a:pPr>
            <a:r>
              <a:rPr lang="en-US" sz="2779" spc="-69">
                <a:solidFill>
                  <a:srgbClr val="303030"/>
                </a:solidFill>
                <a:latin typeface="Arial"/>
                <a:ea typeface="Arial"/>
                <a:cs typeface="Arial"/>
                <a:sym typeface="Arial"/>
              </a:rPr>
              <a:t>https://python.langchain.com/v0.1/docs/use_cases/graph/constructing/</a:t>
            </a:r>
          </a:p>
          <a:p>
            <a:pPr algn="l">
              <a:lnSpc>
                <a:spcPts val="3890"/>
              </a:lnSpc>
            </a:pPr>
            <a:r>
              <a:rPr lang="en-US" sz="2779" spc="-69">
                <a:solidFill>
                  <a:srgbClr val="303030"/>
                </a:solidFill>
                <a:latin typeface="Arial"/>
                <a:ea typeface="Arial"/>
                <a:cs typeface="Arial"/>
                <a:sym typeface="Arial"/>
              </a:rPr>
              <a:t>https://ragaboutit.com/building-a-graph-rag-system-from-scratch-with-langchain-a-comprehensive-tutorial/</a:t>
            </a:r>
          </a:p>
          <a:p>
            <a:pPr algn="l">
              <a:lnSpc>
                <a:spcPts val="3890"/>
              </a:lnSpc>
            </a:pPr>
            <a:r>
              <a:rPr lang="en-US" sz="2779" spc="-69">
                <a:solidFill>
                  <a:srgbClr val="303030"/>
                </a:solidFill>
                <a:latin typeface="Arial"/>
                <a:ea typeface="Arial"/>
                <a:cs typeface="Arial"/>
                <a:sym typeface="Arial"/>
              </a:rPr>
              <a:t>https://www.topview.ai/blog/detail/graphrag-with-neo4j-langchain-building-ai-agents-part-5</a:t>
            </a:r>
          </a:p>
        </p:txBody>
      </p:sp>
      <p:sp>
        <p:nvSpPr>
          <p:cNvPr name="AutoShape 4" id="4"/>
          <p:cNvSpPr/>
          <p:nvPr/>
        </p:nvSpPr>
        <p:spPr>
          <a:xfrm>
            <a:off x="17259300" y="1858009"/>
            <a:ext cx="0" cy="8177229"/>
          </a:xfrm>
          <a:prstGeom prst="line">
            <a:avLst/>
          </a:prstGeom>
          <a:ln cap="flat" w="247650">
            <a:solidFill>
              <a:srgbClr val="4BA7DD"/>
            </a:solidFill>
            <a:prstDash val="solid"/>
            <a:headEnd type="none" len="sm" w="sm"/>
            <a:tailEnd type="none" len="sm" w="sm"/>
          </a:ln>
        </p:spPr>
      </p:sp>
      <p:sp>
        <p:nvSpPr>
          <p:cNvPr name="AutoShape 5" id="5"/>
          <p:cNvSpPr/>
          <p:nvPr/>
        </p:nvSpPr>
        <p:spPr>
          <a:xfrm>
            <a:off x="904875" y="1858009"/>
            <a:ext cx="0" cy="8177229"/>
          </a:xfrm>
          <a:prstGeom prst="line">
            <a:avLst/>
          </a:prstGeom>
          <a:ln cap="flat" w="247650">
            <a:solidFill>
              <a:srgbClr val="4BA7DD"/>
            </a:solidFill>
            <a:prstDash val="solid"/>
            <a:headEnd type="none" len="sm" w="sm"/>
            <a:tailEnd type="none" len="sm" w="sm"/>
          </a:ln>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590740" y="3256441"/>
            <a:ext cx="9106519" cy="3850317"/>
          </a:xfrm>
          <a:prstGeom prst="rect">
            <a:avLst/>
          </a:prstGeom>
        </p:spPr>
        <p:txBody>
          <a:bodyPr anchor="t" rtlCol="false" tIns="0" lIns="0" bIns="0" rIns="0">
            <a:spAutoFit/>
          </a:bodyPr>
          <a:lstStyle/>
          <a:p>
            <a:pPr algn="ctr">
              <a:lnSpc>
                <a:spcPts val="13620"/>
              </a:lnSpc>
            </a:pPr>
            <a:r>
              <a:rPr lang="en-US" sz="14490" i="true" spc="-898">
                <a:solidFill>
                  <a:srgbClr val="303030"/>
                </a:solidFill>
                <a:latin typeface="Times New Roman Italics"/>
                <a:ea typeface="Times New Roman Italics"/>
                <a:cs typeface="Times New Roman Italics"/>
                <a:sym typeface="Times New Roman Italics"/>
              </a:rPr>
              <a:t>THANK YOU</a:t>
            </a:r>
          </a:p>
        </p:txBody>
      </p:sp>
      <p:sp>
        <p:nvSpPr>
          <p:cNvPr name="Freeform 3" id="3"/>
          <p:cNvSpPr/>
          <p:nvPr/>
        </p:nvSpPr>
        <p:spPr>
          <a:xfrm flipH="false" flipV="false" rot="0">
            <a:off x="16744526" y="1178558"/>
            <a:ext cx="3086948" cy="3032926"/>
          </a:xfrm>
          <a:custGeom>
            <a:avLst/>
            <a:gdLst/>
            <a:ahLst/>
            <a:cxnLst/>
            <a:rect r="r" b="b" t="t" l="l"/>
            <a:pathLst>
              <a:path h="3032926" w="3086948">
                <a:moveTo>
                  <a:pt x="0" y="0"/>
                </a:moveTo>
                <a:lnTo>
                  <a:pt x="3086948" y="0"/>
                </a:lnTo>
                <a:lnTo>
                  <a:pt x="3086948" y="3032926"/>
                </a:lnTo>
                <a:lnTo>
                  <a:pt x="0" y="30329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97175" y="5667403"/>
            <a:ext cx="2753329" cy="1748364"/>
          </a:xfrm>
          <a:custGeom>
            <a:avLst/>
            <a:gdLst/>
            <a:ahLst/>
            <a:cxnLst/>
            <a:rect r="r" b="b" t="t" l="l"/>
            <a:pathLst>
              <a:path h="1748364" w="2753329">
                <a:moveTo>
                  <a:pt x="0" y="0"/>
                </a:moveTo>
                <a:lnTo>
                  <a:pt x="2753329" y="0"/>
                </a:lnTo>
                <a:lnTo>
                  <a:pt x="2753329" y="1748364"/>
                </a:lnTo>
                <a:lnTo>
                  <a:pt x="0" y="17483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359412" y="1057275"/>
            <a:ext cx="5569176" cy="800734"/>
          </a:xfrm>
          <a:prstGeom prst="rect">
            <a:avLst/>
          </a:prstGeom>
        </p:spPr>
        <p:txBody>
          <a:bodyPr anchor="t" rtlCol="false" tIns="0" lIns="0" bIns="0" rIns="0">
            <a:spAutoFit/>
          </a:bodyPr>
          <a:lstStyle/>
          <a:p>
            <a:pPr algn="ctr">
              <a:lnSpc>
                <a:spcPts val="5169"/>
              </a:lnSpc>
            </a:pPr>
            <a:r>
              <a:rPr lang="en-US" sz="5499" spc="-340">
                <a:solidFill>
                  <a:srgbClr val="303030"/>
                </a:solidFill>
                <a:latin typeface="Times New Roman"/>
                <a:ea typeface="Times New Roman"/>
                <a:cs typeface="Times New Roman"/>
                <a:sym typeface="Times New Roman"/>
              </a:rPr>
              <a:t>Introduction</a:t>
            </a:r>
          </a:p>
        </p:txBody>
      </p:sp>
      <p:grpSp>
        <p:nvGrpSpPr>
          <p:cNvPr name="Group 3" id="3"/>
          <p:cNvGrpSpPr/>
          <p:nvPr/>
        </p:nvGrpSpPr>
        <p:grpSpPr>
          <a:xfrm rot="0">
            <a:off x="1522946" y="1858009"/>
            <a:ext cx="15242109" cy="3635572"/>
            <a:chOff x="0" y="0"/>
            <a:chExt cx="4014383" cy="957517"/>
          </a:xfrm>
        </p:grpSpPr>
        <p:sp>
          <p:nvSpPr>
            <p:cNvPr name="Freeform 4" id="4"/>
            <p:cNvSpPr/>
            <p:nvPr/>
          </p:nvSpPr>
          <p:spPr>
            <a:xfrm flipH="false" flipV="false" rot="0">
              <a:off x="0" y="0"/>
              <a:ext cx="4014382" cy="957517"/>
            </a:xfrm>
            <a:custGeom>
              <a:avLst/>
              <a:gdLst/>
              <a:ahLst/>
              <a:cxnLst/>
              <a:rect r="r" b="b" t="t" l="l"/>
              <a:pathLst>
                <a:path h="957517" w="4014382">
                  <a:moveTo>
                    <a:pt x="25904" y="0"/>
                  </a:moveTo>
                  <a:lnTo>
                    <a:pt x="3988478" y="0"/>
                  </a:lnTo>
                  <a:cubicBezTo>
                    <a:pt x="3995348" y="0"/>
                    <a:pt x="4001937" y="2729"/>
                    <a:pt x="4006795" y="7587"/>
                  </a:cubicBezTo>
                  <a:cubicBezTo>
                    <a:pt x="4011653" y="12445"/>
                    <a:pt x="4014382" y="19034"/>
                    <a:pt x="4014382" y="25904"/>
                  </a:cubicBezTo>
                  <a:lnTo>
                    <a:pt x="4014382" y="931612"/>
                  </a:lnTo>
                  <a:cubicBezTo>
                    <a:pt x="4014382" y="938483"/>
                    <a:pt x="4011653" y="945072"/>
                    <a:pt x="4006795" y="949930"/>
                  </a:cubicBezTo>
                  <a:cubicBezTo>
                    <a:pt x="4001937" y="954788"/>
                    <a:pt x="3995348" y="957517"/>
                    <a:pt x="3988478" y="957517"/>
                  </a:cubicBezTo>
                  <a:lnTo>
                    <a:pt x="25904" y="957517"/>
                  </a:lnTo>
                  <a:cubicBezTo>
                    <a:pt x="19034" y="957517"/>
                    <a:pt x="12445" y="954788"/>
                    <a:pt x="7587" y="949930"/>
                  </a:cubicBezTo>
                  <a:cubicBezTo>
                    <a:pt x="2729" y="945072"/>
                    <a:pt x="0" y="938483"/>
                    <a:pt x="0" y="931612"/>
                  </a:cubicBezTo>
                  <a:lnTo>
                    <a:pt x="0" y="25904"/>
                  </a:lnTo>
                  <a:cubicBezTo>
                    <a:pt x="0" y="19034"/>
                    <a:pt x="2729" y="12445"/>
                    <a:pt x="7587" y="7587"/>
                  </a:cubicBezTo>
                  <a:cubicBezTo>
                    <a:pt x="12445" y="2729"/>
                    <a:pt x="19034" y="0"/>
                    <a:pt x="25904" y="0"/>
                  </a:cubicBezTo>
                  <a:close/>
                </a:path>
              </a:pathLst>
            </a:custGeom>
            <a:solidFill>
              <a:srgbClr val="C9E1EF"/>
            </a:solidFill>
          </p:spPr>
        </p:sp>
        <p:sp>
          <p:nvSpPr>
            <p:cNvPr name="TextBox 5" id="5"/>
            <p:cNvSpPr txBox="true"/>
            <p:nvPr/>
          </p:nvSpPr>
          <p:spPr>
            <a:xfrm>
              <a:off x="0" y="-85725"/>
              <a:ext cx="4014383" cy="1043242"/>
            </a:xfrm>
            <a:prstGeom prst="rect">
              <a:avLst/>
            </a:prstGeom>
          </p:spPr>
          <p:txBody>
            <a:bodyPr anchor="ctr" rtlCol="false" tIns="50800" lIns="50800" bIns="50800" rIns="50800"/>
            <a:lstStyle/>
            <a:p>
              <a:pPr algn="ctr">
                <a:lnSpc>
                  <a:spcPts val="2940"/>
                </a:lnSpc>
              </a:pPr>
            </a:p>
          </p:txBody>
        </p:sp>
      </p:grpSp>
      <p:sp>
        <p:nvSpPr>
          <p:cNvPr name="TextBox 6" id="6"/>
          <p:cNvSpPr txBox="true"/>
          <p:nvPr/>
        </p:nvSpPr>
        <p:spPr>
          <a:xfrm rot="0">
            <a:off x="2077507" y="2420827"/>
            <a:ext cx="14132987" cy="2447290"/>
          </a:xfrm>
          <a:prstGeom prst="rect">
            <a:avLst/>
          </a:prstGeom>
        </p:spPr>
        <p:txBody>
          <a:bodyPr anchor="t" rtlCol="false" tIns="0" lIns="0" bIns="0" rIns="0">
            <a:spAutoFit/>
          </a:bodyPr>
          <a:lstStyle/>
          <a:p>
            <a:pPr algn="l">
              <a:lnSpc>
                <a:spcPts val="4759"/>
              </a:lnSpc>
            </a:pPr>
            <a:r>
              <a:rPr lang="en-US" sz="3399" b="true">
                <a:solidFill>
                  <a:srgbClr val="303030"/>
                </a:solidFill>
                <a:latin typeface="Arial Bold"/>
                <a:ea typeface="Arial Bold"/>
                <a:cs typeface="Arial Bold"/>
                <a:sym typeface="Arial Bold"/>
              </a:rPr>
              <a:t>Project Overview</a:t>
            </a:r>
          </a:p>
          <a:p>
            <a:pPr algn="l">
              <a:lnSpc>
                <a:spcPts val="4759"/>
              </a:lnSpc>
            </a:pPr>
            <a:r>
              <a:rPr lang="en-US" sz="3399">
                <a:solidFill>
                  <a:srgbClr val="303030"/>
                </a:solidFill>
                <a:latin typeface="Arial"/>
                <a:ea typeface="Arial"/>
                <a:cs typeface="Arial"/>
                <a:sym typeface="Arial"/>
              </a:rPr>
              <a:t>Enhancing information retrieval for healthcare professionals by combining Knowledge Graphs and Large Language Models (LLM) to efficiently navigate patient visit data.</a:t>
            </a:r>
          </a:p>
        </p:txBody>
      </p:sp>
      <p:grpSp>
        <p:nvGrpSpPr>
          <p:cNvPr name="Group 7" id="7"/>
          <p:cNvGrpSpPr/>
          <p:nvPr/>
        </p:nvGrpSpPr>
        <p:grpSpPr>
          <a:xfrm rot="0">
            <a:off x="2268502" y="5629010"/>
            <a:ext cx="6312342" cy="3406718"/>
            <a:chOff x="0" y="0"/>
            <a:chExt cx="1662510" cy="897243"/>
          </a:xfrm>
        </p:grpSpPr>
        <p:sp>
          <p:nvSpPr>
            <p:cNvPr name="Freeform 8" id="8"/>
            <p:cNvSpPr/>
            <p:nvPr/>
          </p:nvSpPr>
          <p:spPr>
            <a:xfrm flipH="false" flipV="false" rot="0">
              <a:off x="0" y="0"/>
              <a:ext cx="1662510" cy="897243"/>
            </a:xfrm>
            <a:custGeom>
              <a:avLst/>
              <a:gdLst/>
              <a:ahLst/>
              <a:cxnLst/>
              <a:rect r="r" b="b" t="t" l="l"/>
              <a:pathLst>
                <a:path h="897243" w="1662510">
                  <a:moveTo>
                    <a:pt x="62550" y="0"/>
                  </a:moveTo>
                  <a:lnTo>
                    <a:pt x="1599960" y="0"/>
                  </a:lnTo>
                  <a:cubicBezTo>
                    <a:pt x="1616549" y="0"/>
                    <a:pt x="1632459" y="6590"/>
                    <a:pt x="1644189" y="18321"/>
                  </a:cubicBezTo>
                  <a:cubicBezTo>
                    <a:pt x="1655920" y="30051"/>
                    <a:pt x="1662510" y="45961"/>
                    <a:pt x="1662510" y="62550"/>
                  </a:cubicBezTo>
                  <a:lnTo>
                    <a:pt x="1662510" y="834692"/>
                  </a:lnTo>
                  <a:cubicBezTo>
                    <a:pt x="1662510" y="851282"/>
                    <a:pt x="1655920" y="867192"/>
                    <a:pt x="1644189" y="878922"/>
                  </a:cubicBezTo>
                  <a:cubicBezTo>
                    <a:pt x="1632459" y="890653"/>
                    <a:pt x="1616549" y="897243"/>
                    <a:pt x="1599960" y="897243"/>
                  </a:cubicBezTo>
                  <a:lnTo>
                    <a:pt x="62550" y="897243"/>
                  </a:lnTo>
                  <a:cubicBezTo>
                    <a:pt x="45961" y="897243"/>
                    <a:pt x="30051" y="890653"/>
                    <a:pt x="18321" y="878922"/>
                  </a:cubicBezTo>
                  <a:cubicBezTo>
                    <a:pt x="6590" y="867192"/>
                    <a:pt x="0" y="851282"/>
                    <a:pt x="0" y="834692"/>
                  </a:cubicBezTo>
                  <a:lnTo>
                    <a:pt x="0" y="62550"/>
                  </a:lnTo>
                  <a:cubicBezTo>
                    <a:pt x="0" y="45961"/>
                    <a:pt x="6590" y="30051"/>
                    <a:pt x="18321" y="18321"/>
                  </a:cubicBezTo>
                  <a:cubicBezTo>
                    <a:pt x="30051" y="6590"/>
                    <a:pt x="45961" y="0"/>
                    <a:pt x="62550" y="0"/>
                  </a:cubicBezTo>
                  <a:close/>
                </a:path>
              </a:pathLst>
            </a:custGeom>
            <a:solidFill>
              <a:srgbClr val="CBEFC3"/>
            </a:solidFill>
          </p:spPr>
        </p:sp>
        <p:sp>
          <p:nvSpPr>
            <p:cNvPr name="TextBox 9" id="9"/>
            <p:cNvSpPr txBox="true"/>
            <p:nvPr/>
          </p:nvSpPr>
          <p:spPr>
            <a:xfrm>
              <a:off x="0" y="-85725"/>
              <a:ext cx="1662510" cy="982968"/>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4049448" y="6656427"/>
            <a:ext cx="1009026" cy="100902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757"/>
            </a:solidFill>
          </p:spPr>
        </p:sp>
        <p:sp>
          <p:nvSpPr>
            <p:cNvPr name="TextBox 12" id="12"/>
            <p:cNvSpPr txBox="true"/>
            <p:nvPr/>
          </p:nvSpPr>
          <p:spPr>
            <a:xfrm>
              <a:off x="76200" y="-9525"/>
              <a:ext cx="660400" cy="746125"/>
            </a:xfrm>
            <a:prstGeom prst="rect">
              <a:avLst/>
            </a:prstGeom>
          </p:spPr>
          <p:txBody>
            <a:bodyPr anchor="ctr" rtlCol="false" tIns="42106" lIns="42106" bIns="42106" rIns="42106"/>
            <a:lstStyle/>
            <a:p>
              <a:pPr algn="ctr">
                <a:lnSpc>
                  <a:spcPts val="2940"/>
                </a:lnSpc>
              </a:pPr>
            </a:p>
          </p:txBody>
        </p:sp>
      </p:grpSp>
      <p:sp>
        <p:nvSpPr>
          <p:cNvPr name="TextBox 13" id="13"/>
          <p:cNvSpPr txBox="true"/>
          <p:nvPr/>
        </p:nvSpPr>
        <p:spPr>
          <a:xfrm rot="0">
            <a:off x="3910226" y="7031134"/>
            <a:ext cx="1300648" cy="339889"/>
          </a:xfrm>
          <a:prstGeom prst="rect">
            <a:avLst/>
          </a:prstGeom>
        </p:spPr>
        <p:txBody>
          <a:bodyPr anchor="t" rtlCol="false" tIns="0" lIns="0" bIns="0" rIns="0">
            <a:spAutoFit/>
          </a:bodyPr>
          <a:lstStyle/>
          <a:p>
            <a:pPr algn="ctr">
              <a:lnSpc>
                <a:spcPts val="2436"/>
              </a:lnSpc>
            </a:pPr>
            <a:r>
              <a:rPr lang="en-US" sz="1740">
                <a:solidFill>
                  <a:srgbClr val="F7F7F3"/>
                </a:solidFill>
                <a:latin typeface="Arial"/>
                <a:ea typeface="Arial"/>
                <a:cs typeface="Arial"/>
                <a:sym typeface="Arial"/>
              </a:rPr>
              <a:t>Doctor</a:t>
            </a:r>
          </a:p>
        </p:txBody>
      </p:sp>
      <p:grpSp>
        <p:nvGrpSpPr>
          <p:cNvPr name="Group 14" id="14"/>
          <p:cNvGrpSpPr/>
          <p:nvPr/>
        </p:nvGrpSpPr>
        <p:grpSpPr>
          <a:xfrm rot="0">
            <a:off x="2414314" y="6656427"/>
            <a:ext cx="1009026" cy="1009026"/>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BA7DD"/>
            </a:solidFill>
          </p:spPr>
        </p:sp>
        <p:sp>
          <p:nvSpPr>
            <p:cNvPr name="TextBox 16" id="16"/>
            <p:cNvSpPr txBox="true"/>
            <p:nvPr/>
          </p:nvSpPr>
          <p:spPr>
            <a:xfrm>
              <a:off x="76200" y="-9525"/>
              <a:ext cx="660400" cy="746125"/>
            </a:xfrm>
            <a:prstGeom prst="rect">
              <a:avLst/>
            </a:prstGeom>
          </p:spPr>
          <p:txBody>
            <a:bodyPr anchor="ctr" rtlCol="false" tIns="42106" lIns="42106" bIns="42106" rIns="42106"/>
            <a:lstStyle/>
            <a:p>
              <a:pPr algn="ctr">
                <a:lnSpc>
                  <a:spcPts val="2940"/>
                </a:lnSpc>
              </a:pPr>
            </a:p>
          </p:txBody>
        </p:sp>
      </p:grpSp>
      <p:sp>
        <p:nvSpPr>
          <p:cNvPr name="TextBox 17" id="17"/>
          <p:cNvSpPr txBox="true"/>
          <p:nvPr/>
        </p:nvSpPr>
        <p:spPr>
          <a:xfrm rot="0">
            <a:off x="2268502" y="6915789"/>
            <a:ext cx="1300648" cy="339889"/>
          </a:xfrm>
          <a:prstGeom prst="rect">
            <a:avLst/>
          </a:prstGeom>
        </p:spPr>
        <p:txBody>
          <a:bodyPr anchor="t" rtlCol="false" tIns="0" lIns="0" bIns="0" rIns="0">
            <a:spAutoFit/>
          </a:bodyPr>
          <a:lstStyle/>
          <a:p>
            <a:pPr algn="ctr">
              <a:lnSpc>
                <a:spcPts val="2436"/>
              </a:lnSpc>
            </a:pPr>
            <a:r>
              <a:rPr lang="en-US" sz="1740">
                <a:solidFill>
                  <a:srgbClr val="F7F7F3"/>
                </a:solidFill>
                <a:latin typeface="Arial"/>
                <a:ea typeface="Arial"/>
                <a:cs typeface="Arial"/>
                <a:sym typeface="Arial"/>
              </a:rPr>
              <a:t>Patient</a:t>
            </a:r>
          </a:p>
        </p:txBody>
      </p:sp>
      <p:grpSp>
        <p:nvGrpSpPr>
          <p:cNvPr name="Group 18" id="18"/>
          <p:cNvGrpSpPr/>
          <p:nvPr/>
        </p:nvGrpSpPr>
        <p:grpSpPr>
          <a:xfrm rot="0">
            <a:off x="5659661" y="6637509"/>
            <a:ext cx="1009026" cy="1009026"/>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solidFill>
          </p:spPr>
        </p:sp>
        <p:sp>
          <p:nvSpPr>
            <p:cNvPr name="TextBox 20" id="20"/>
            <p:cNvSpPr txBox="true"/>
            <p:nvPr/>
          </p:nvSpPr>
          <p:spPr>
            <a:xfrm>
              <a:off x="76200" y="-9525"/>
              <a:ext cx="660400" cy="746125"/>
            </a:xfrm>
            <a:prstGeom prst="rect">
              <a:avLst/>
            </a:prstGeom>
          </p:spPr>
          <p:txBody>
            <a:bodyPr anchor="ctr" rtlCol="false" tIns="42106" lIns="42106" bIns="42106" rIns="42106"/>
            <a:lstStyle/>
            <a:p>
              <a:pPr algn="ctr">
                <a:lnSpc>
                  <a:spcPts val="2940"/>
                </a:lnSpc>
              </a:pPr>
            </a:p>
          </p:txBody>
        </p:sp>
      </p:grpSp>
      <p:sp>
        <p:nvSpPr>
          <p:cNvPr name="TextBox 21" id="21"/>
          <p:cNvSpPr txBox="true"/>
          <p:nvPr/>
        </p:nvSpPr>
        <p:spPr>
          <a:xfrm rot="0">
            <a:off x="5525199" y="6915789"/>
            <a:ext cx="1300648" cy="339889"/>
          </a:xfrm>
          <a:prstGeom prst="rect">
            <a:avLst/>
          </a:prstGeom>
        </p:spPr>
        <p:txBody>
          <a:bodyPr anchor="t" rtlCol="false" tIns="0" lIns="0" bIns="0" rIns="0">
            <a:spAutoFit/>
          </a:bodyPr>
          <a:lstStyle/>
          <a:p>
            <a:pPr algn="ctr">
              <a:lnSpc>
                <a:spcPts val="2436"/>
              </a:lnSpc>
            </a:pPr>
            <a:r>
              <a:rPr lang="en-US" sz="1740">
                <a:solidFill>
                  <a:srgbClr val="F7F7F3"/>
                </a:solidFill>
                <a:latin typeface="Arial"/>
                <a:ea typeface="Arial"/>
                <a:cs typeface="Arial"/>
                <a:sym typeface="Arial"/>
              </a:rPr>
              <a:t>Hospital</a:t>
            </a:r>
          </a:p>
        </p:txBody>
      </p:sp>
      <p:grpSp>
        <p:nvGrpSpPr>
          <p:cNvPr name="Group 22" id="22"/>
          <p:cNvGrpSpPr/>
          <p:nvPr/>
        </p:nvGrpSpPr>
        <p:grpSpPr>
          <a:xfrm rot="0">
            <a:off x="7284159" y="6656427"/>
            <a:ext cx="1009026" cy="1009026"/>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914D"/>
            </a:solidFill>
          </p:spPr>
        </p:sp>
        <p:sp>
          <p:nvSpPr>
            <p:cNvPr name="TextBox 24" id="24"/>
            <p:cNvSpPr txBox="true"/>
            <p:nvPr/>
          </p:nvSpPr>
          <p:spPr>
            <a:xfrm>
              <a:off x="76200" y="-9525"/>
              <a:ext cx="660400" cy="746125"/>
            </a:xfrm>
            <a:prstGeom prst="rect">
              <a:avLst/>
            </a:prstGeom>
          </p:spPr>
          <p:txBody>
            <a:bodyPr anchor="ctr" rtlCol="false" tIns="42106" lIns="42106" bIns="42106" rIns="42106"/>
            <a:lstStyle/>
            <a:p>
              <a:pPr algn="ctr">
                <a:lnSpc>
                  <a:spcPts val="2940"/>
                </a:lnSpc>
              </a:pPr>
            </a:p>
          </p:txBody>
        </p:sp>
      </p:grpSp>
      <p:sp>
        <p:nvSpPr>
          <p:cNvPr name="TextBox 25" id="25"/>
          <p:cNvSpPr txBox="true"/>
          <p:nvPr/>
        </p:nvSpPr>
        <p:spPr>
          <a:xfrm rot="0">
            <a:off x="7138348" y="6915789"/>
            <a:ext cx="1300648" cy="339889"/>
          </a:xfrm>
          <a:prstGeom prst="rect">
            <a:avLst/>
          </a:prstGeom>
        </p:spPr>
        <p:txBody>
          <a:bodyPr anchor="t" rtlCol="false" tIns="0" lIns="0" bIns="0" rIns="0">
            <a:spAutoFit/>
          </a:bodyPr>
          <a:lstStyle/>
          <a:p>
            <a:pPr algn="ctr">
              <a:lnSpc>
                <a:spcPts val="2436"/>
              </a:lnSpc>
            </a:pPr>
            <a:r>
              <a:rPr lang="en-US" sz="1740">
                <a:solidFill>
                  <a:srgbClr val="F7F7F3"/>
                </a:solidFill>
                <a:latin typeface="Arial"/>
                <a:ea typeface="Arial"/>
                <a:cs typeface="Arial"/>
                <a:sym typeface="Arial"/>
              </a:rPr>
              <a:t>Disease</a:t>
            </a:r>
          </a:p>
        </p:txBody>
      </p:sp>
      <p:sp>
        <p:nvSpPr>
          <p:cNvPr name="AutoShape 26" id="26"/>
          <p:cNvSpPr/>
          <p:nvPr/>
        </p:nvSpPr>
        <p:spPr>
          <a:xfrm>
            <a:off x="3423339" y="7160940"/>
            <a:ext cx="626109" cy="0"/>
          </a:xfrm>
          <a:prstGeom prst="line">
            <a:avLst/>
          </a:prstGeom>
          <a:ln cap="flat" w="38100">
            <a:solidFill>
              <a:srgbClr val="000000"/>
            </a:solidFill>
            <a:prstDash val="solid"/>
            <a:headEnd type="none" len="sm" w="sm"/>
            <a:tailEnd type="none" len="sm" w="sm"/>
          </a:ln>
        </p:spPr>
      </p:sp>
      <p:sp>
        <p:nvSpPr>
          <p:cNvPr name="AutoShape 27" id="27"/>
          <p:cNvSpPr/>
          <p:nvPr/>
        </p:nvSpPr>
        <p:spPr>
          <a:xfrm>
            <a:off x="5046746" y="7141199"/>
            <a:ext cx="612914" cy="823"/>
          </a:xfrm>
          <a:prstGeom prst="line">
            <a:avLst/>
          </a:prstGeom>
          <a:ln cap="flat" w="38100">
            <a:solidFill>
              <a:srgbClr val="000000"/>
            </a:solidFill>
            <a:prstDash val="solid"/>
            <a:headEnd type="none" len="sm" w="sm"/>
            <a:tailEnd type="none" len="sm" w="sm"/>
          </a:ln>
        </p:spPr>
      </p:sp>
      <p:sp>
        <p:nvSpPr>
          <p:cNvPr name="AutoShape 28" id="28"/>
          <p:cNvSpPr/>
          <p:nvPr/>
        </p:nvSpPr>
        <p:spPr>
          <a:xfrm>
            <a:off x="6668686" y="7142022"/>
            <a:ext cx="610659" cy="0"/>
          </a:xfrm>
          <a:prstGeom prst="line">
            <a:avLst/>
          </a:prstGeom>
          <a:ln cap="flat" w="38100">
            <a:solidFill>
              <a:srgbClr val="000000"/>
            </a:solidFill>
            <a:prstDash val="solid"/>
            <a:headEnd type="none" len="sm" w="sm"/>
            <a:tailEnd type="none" len="sm" w="sm"/>
          </a:ln>
        </p:spPr>
      </p:sp>
      <p:sp>
        <p:nvSpPr>
          <p:cNvPr name="AutoShape 29" id="29"/>
          <p:cNvSpPr/>
          <p:nvPr/>
        </p:nvSpPr>
        <p:spPr>
          <a:xfrm>
            <a:off x="4553961" y="7665453"/>
            <a:ext cx="848411" cy="329774"/>
          </a:xfrm>
          <a:prstGeom prst="line">
            <a:avLst/>
          </a:prstGeom>
          <a:ln cap="flat" w="38100">
            <a:solidFill>
              <a:srgbClr val="000000"/>
            </a:solidFill>
            <a:prstDash val="sysDash"/>
            <a:headEnd type="none" len="sm" w="sm"/>
            <a:tailEnd type="none" len="sm" w="sm"/>
          </a:ln>
        </p:spPr>
      </p:sp>
      <p:sp>
        <p:nvSpPr>
          <p:cNvPr name="AutoShape 30" id="30"/>
          <p:cNvSpPr/>
          <p:nvPr/>
        </p:nvSpPr>
        <p:spPr>
          <a:xfrm flipV="true">
            <a:off x="5402373" y="7646535"/>
            <a:ext cx="761801" cy="348692"/>
          </a:xfrm>
          <a:prstGeom prst="line">
            <a:avLst/>
          </a:prstGeom>
          <a:ln cap="flat" w="38100">
            <a:solidFill>
              <a:srgbClr val="000000"/>
            </a:solidFill>
            <a:prstDash val="sysDash"/>
            <a:headEnd type="none" len="sm" w="sm"/>
            <a:tailEnd type="none" len="sm" w="sm"/>
          </a:ln>
        </p:spPr>
      </p:sp>
      <p:sp>
        <p:nvSpPr>
          <p:cNvPr name="TextBox 31" id="31"/>
          <p:cNvSpPr txBox="true"/>
          <p:nvPr/>
        </p:nvSpPr>
        <p:spPr>
          <a:xfrm rot="0">
            <a:off x="3433638" y="5733269"/>
            <a:ext cx="3982070" cy="647065"/>
          </a:xfrm>
          <a:prstGeom prst="rect">
            <a:avLst/>
          </a:prstGeom>
        </p:spPr>
        <p:txBody>
          <a:bodyPr anchor="t" rtlCol="false" tIns="0" lIns="0" bIns="0" rIns="0">
            <a:spAutoFit/>
          </a:bodyPr>
          <a:lstStyle/>
          <a:p>
            <a:pPr algn="ctr">
              <a:lnSpc>
                <a:spcPts val="4759"/>
              </a:lnSpc>
            </a:pPr>
            <a:r>
              <a:rPr lang="en-US" sz="3399" b="true">
                <a:solidFill>
                  <a:srgbClr val="000000"/>
                </a:solidFill>
                <a:latin typeface="Arial Bold"/>
                <a:ea typeface="Arial Bold"/>
                <a:cs typeface="Arial Bold"/>
                <a:sym typeface="Arial Bold"/>
              </a:rPr>
              <a:t>Combined model</a:t>
            </a:r>
          </a:p>
        </p:txBody>
      </p:sp>
      <p:grpSp>
        <p:nvGrpSpPr>
          <p:cNvPr name="Group 32" id="32"/>
          <p:cNvGrpSpPr/>
          <p:nvPr/>
        </p:nvGrpSpPr>
        <p:grpSpPr>
          <a:xfrm rot="0">
            <a:off x="3303597" y="7995227"/>
            <a:ext cx="4242153" cy="668237"/>
            <a:chOff x="0" y="0"/>
            <a:chExt cx="1117275" cy="175997"/>
          </a:xfrm>
        </p:grpSpPr>
        <p:sp>
          <p:nvSpPr>
            <p:cNvPr name="Freeform 33" id="33"/>
            <p:cNvSpPr/>
            <p:nvPr/>
          </p:nvSpPr>
          <p:spPr>
            <a:xfrm flipH="false" flipV="false" rot="0">
              <a:off x="0" y="0"/>
              <a:ext cx="1117275" cy="175997"/>
            </a:xfrm>
            <a:custGeom>
              <a:avLst/>
              <a:gdLst/>
              <a:ahLst/>
              <a:cxnLst/>
              <a:rect r="r" b="b" t="t" l="l"/>
              <a:pathLst>
                <a:path h="175997" w="1117275">
                  <a:moveTo>
                    <a:pt x="36500" y="0"/>
                  </a:moveTo>
                  <a:lnTo>
                    <a:pt x="1080775" y="0"/>
                  </a:lnTo>
                  <a:cubicBezTo>
                    <a:pt x="1100933" y="0"/>
                    <a:pt x="1117275" y="16342"/>
                    <a:pt x="1117275" y="36500"/>
                  </a:cubicBezTo>
                  <a:lnTo>
                    <a:pt x="1117275" y="139497"/>
                  </a:lnTo>
                  <a:cubicBezTo>
                    <a:pt x="1117275" y="159655"/>
                    <a:pt x="1100933" y="175997"/>
                    <a:pt x="1080775" y="175997"/>
                  </a:cubicBezTo>
                  <a:lnTo>
                    <a:pt x="36500" y="175997"/>
                  </a:lnTo>
                  <a:cubicBezTo>
                    <a:pt x="16342" y="175997"/>
                    <a:pt x="0" y="159655"/>
                    <a:pt x="0" y="139497"/>
                  </a:cubicBezTo>
                  <a:lnTo>
                    <a:pt x="0" y="36500"/>
                  </a:lnTo>
                  <a:cubicBezTo>
                    <a:pt x="0" y="16342"/>
                    <a:pt x="16342" y="0"/>
                    <a:pt x="36500" y="0"/>
                  </a:cubicBezTo>
                  <a:close/>
                </a:path>
              </a:pathLst>
            </a:custGeom>
            <a:solidFill>
              <a:srgbClr val="C9E1EF"/>
            </a:solidFill>
            <a:ln w="9525" cap="sq">
              <a:solidFill>
                <a:srgbClr val="000000"/>
              </a:solidFill>
              <a:prstDash val="solid"/>
              <a:miter/>
            </a:ln>
          </p:spPr>
        </p:sp>
        <p:sp>
          <p:nvSpPr>
            <p:cNvPr name="TextBox 34" id="34"/>
            <p:cNvSpPr txBox="true"/>
            <p:nvPr/>
          </p:nvSpPr>
          <p:spPr>
            <a:xfrm>
              <a:off x="0" y="-85725"/>
              <a:ext cx="1117275" cy="261722"/>
            </a:xfrm>
            <a:prstGeom prst="rect">
              <a:avLst/>
            </a:prstGeom>
          </p:spPr>
          <p:txBody>
            <a:bodyPr anchor="ctr" rtlCol="false" tIns="50800" lIns="50800" bIns="50800" rIns="50800"/>
            <a:lstStyle/>
            <a:p>
              <a:pPr algn="ctr">
                <a:lnSpc>
                  <a:spcPts val="2940"/>
                </a:lnSpc>
              </a:pPr>
            </a:p>
          </p:txBody>
        </p:sp>
      </p:grpSp>
      <p:sp>
        <p:nvSpPr>
          <p:cNvPr name="TextBox 35" id="35"/>
          <p:cNvSpPr txBox="true"/>
          <p:nvPr/>
        </p:nvSpPr>
        <p:spPr>
          <a:xfrm rot="0">
            <a:off x="3356669" y="8084553"/>
            <a:ext cx="4136008" cy="403860"/>
          </a:xfrm>
          <a:prstGeom prst="rect">
            <a:avLst/>
          </a:prstGeom>
        </p:spPr>
        <p:txBody>
          <a:bodyPr anchor="t" rtlCol="false" tIns="0" lIns="0" bIns="0" rIns="0">
            <a:spAutoFit/>
          </a:bodyPr>
          <a:lstStyle/>
          <a:p>
            <a:pPr algn="ctr">
              <a:lnSpc>
                <a:spcPts val="2940"/>
              </a:lnSpc>
              <a:spcBef>
                <a:spcPct val="0"/>
              </a:spcBef>
            </a:pPr>
            <a:r>
              <a:rPr lang="en-US" sz="2100" spc="-46">
                <a:solidFill>
                  <a:srgbClr val="000000"/>
                </a:solidFill>
                <a:latin typeface="Arial"/>
                <a:ea typeface="Arial"/>
                <a:cs typeface="Arial"/>
                <a:sym typeface="Arial"/>
              </a:rPr>
              <a:t>LARGE LANGUAGE MODEL (LLM)</a:t>
            </a:r>
          </a:p>
        </p:txBody>
      </p:sp>
      <p:grpSp>
        <p:nvGrpSpPr>
          <p:cNvPr name="Group 36" id="36"/>
          <p:cNvGrpSpPr/>
          <p:nvPr/>
        </p:nvGrpSpPr>
        <p:grpSpPr>
          <a:xfrm rot="0">
            <a:off x="9057300" y="5629010"/>
            <a:ext cx="7153194" cy="3471444"/>
            <a:chOff x="0" y="0"/>
            <a:chExt cx="1883969" cy="914290"/>
          </a:xfrm>
        </p:grpSpPr>
        <p:sp>
          <p:nvSpPr>
            <p:cNvPr name="Freeform 37" id="37"/>
            <p:cNvSpPr/>
            <p:nvPr/>
          </p:nvSpPr>
          <p:spPr>
            <a:xfrm flipH="false" flipV="false" rot="0">
              <a:off x="0" y="0"/>
              <a:ext cx="1883969" cy="914290"/>
            </a:xfrm>
            <a:custGeom>
              <a:avLst/>
              <a:gdLst/>
              <a:ahLst/>
              <a:cxnLst/>
              <a:rect r="r" b="b" t="t" l="l"/>
              <a:pathLst>
                <a:path h="914290" w="1883969">
                  <a:moveTo>
                    <a:pt x="55197" y="0"/>
                  </a:moveTo>
                  <a:lnTo>
                    <a:pt x="1828771" y="0"/>
                  </a:lnTo>
                  <a:cubicBezTo>
                    <a:pt x="1859256" y="0"/>
                    <a:pt x="1883969" y="24713"/>
                    <a:pt x="1883969" y="55197"/>
                  </a:cubicBezTo>
                  <a:lnTo>
                    <a:pt x="1883969" y="859092"/>
                  </a:lnTo>
                  <a:cubicBezTo>
                    <a:pt x="1883969" y="889577"/>
                    <a:pt x="1859256" y="914290"/>
                    <a:pt x="1828771" y="914290"/>
                  </a:cubicBezTo>
                  <a:lnTo>
                    <a:pt x="55197" y="914290"/>
                  </a:lnTo>
                  <a:cubicBezTo>
                    <a:pt x="24713" y="914290"/>
                    <a:pt x="0" y="889577"/>
                    <a:pt x="0" y="859092"/>
                  </a:cubicBezTo>
                  <a:lnTo>
                    <a:pt x="0" y="55197"/>
                  </a:lnTo>
                  <a:cubicBezTo>
                    <a:pt x="0" y="24713"/>
                    <a:pt x="24713" y="0"/>
                    <a:pt x="55197" y="0"/>
                  </a:cubicBezTo>
                  <a:close/>
                </a:path>
              </a:pathLst>
            </a:custGeom>
            <a:solidFill>
              <a:srgbClr val="F1C3C3"/>
            </a:solidFill>
          </p:spPr>
        </p:sp>
        <p:sp>
          <p:nvSpPr>
            <p:cNvPr name="TextBox 38" id="38"/>
            <p:cNvSpPr txBox="true"/>
            <p:nvPr/>
          </p:nvSpPr>
          <p:spPr>
            <a:xfrm>
              <a:off x="0" y="-85725"/>
              <a:ext cx="1883969" cy="1000015"/>
            </a:xfrm>
            <a:prstGeom prst="rect">
              <a:avLst/>
            </a:prstGeom>
          </p:spPr>
          <p:txBody>
            <a:bodyPr anchor="ctr" rtlCol="false" tIns="50800" lIns="50800" bIns="50800" rIns="50800"/>
            <a:lstStyle/>
            <a:p>
              <a:pPr algn="ctr">
                <a:lnSpc>
                  <a:spcPts val="2940"/>
                </a:lnSpc>
              </a:pPr>
            </a:p>
          </p:txBody>
        </p:sp>
      </p:grpSp>
      <p:sp>
        <p:nvSpPr>
          <p:cNvPr name="TextBox 39" id="39"/>
          <p:cNvSpPr txBox="true"/>
          <p:nvPr/>
        </p:nvSpPr>
        <p:spPr>
          <a:xfrm rot="0">
            <a:off x="8864207" y="5774374"/>
            <a:ext cx="7346286" cy="3047365"/>
          </a:xfrm>
          <a:prstGeom prst="rect">
            <a:avLst/>
          </a:prstGeom>
        </p:spPr>
        <p:txBody>
          <a:bodyPr anchor="t" rtlCol="false" tIns="0" lIns="0" bIns="0" rIns="0">
            <a:spAutoFit/>
          </a:bodyPr>
          <a:lstStyle/>
          <a:p>
            <a:pPr algn="ctr">
              <a:lnSpc>
                <a:spcPts val="4759"/>
              </a:lnSpc>
            </a:pPr>
            <a:r>
              <a:rPr lang="en-US" sz="3399" b="true">
                <a:solidFill>
                  <a:srgbClr val="000000"/>
                </a:solidFill>
                <a:latin typeface="Arial Bold"/>
                <a:ea typeface="Arial Bold"/>
                <a:cs typeface="Arial Bold"/>
                <a:sym typeface="Arial Bold"/>
              </a:rPr>
              <a:t>Advantages</a:t>
            </a:r>
          </a:p>
          <a:p>
            <a:pPr algn="l" marL="734059" indent="-367030" lvl="1">
              <a:lnSpc>
                <a:spcPts val="4759"/>
              </a:lnSpc>
              <a:buFont typeface="Arial"/>
              <a:buChar char="•"/>
            </a:pPr>
            <a:r>
              <a:rPr lang="en-US" sz="3399">
                <a:solidFill>
                  <a:srgbClr val="000000"/>
                </a:solidFill>
                <a:latin typeface="Arial"/>
                <a:ea typeface="Arial"/>
                <a:cs typeface="Arial"/>
                <a:sym typeface="Arial"/>
              </a:rPr>
              <a:t>Hig</a:t>
            </a:r>
            <a:r>
              <a:rPr lang="en-US" sz="3399">
                <a:solidFill>
                  <a:srgbClr val="000000"/>
                </a:solidFill>
                <a:latin typeface="Arial"/>
                <a:ea typeface="Arial"/>
                <a:cs typeface="Arial"/>
                <a:sym typeface="Arial"/>
              </a:rPr>
              <a:t>her Accuracy</a:t>
            </a:r>
          </a:p>
          <a:p>
            <a:pPr algn="l" marL="734059" indent="-367030" lvl="1">
              <a:lnSpc>
                <a:spcPts val="4759"/>
              </a:lnSpc>
              <a:buFont typeface="Arial"/>
              <a:buChar char="•"/>
            </a:pPr>
            <a:r>
              <a:rPr lang="en-US" sz="3399">
                <a:solidFill>
                  <a:srgbClr val="000000"/>
                </a:solidFill>
                <a:latin typeface="Arial"/>
                <a:ea typeface="Arial"/>
                <a:cs typeface="Arial"/>
                <a:sym typeface="Arial"/>
              </a:rPr>
              <a:t>Understanding Complex Contexts</a:t>
            </a:r>
          </a:p>
          <a:p>
            <a:pPr algn="l" marL="734059" indent="-367030" lvl="1">
              <a:lnSpc>
                <a:spcPts val="4759"/>
              </a:lnSpc>
              <a:buFont typeface="Arial"/>
              <a:buChar char="•"/>
            </a:pPr>
            <a:r>
              <a:rPr lang="en-US" sz="3399">
                <a:solidFill>
                  <a:srgbClr val="000000"/>
                </a:solidFill>
                <a:latin typeface="Arial"/>
                <a:ea typeface="Arial"/>
                <a:cs typeface="Arial"/>
                <a:sym typeface="Arial"/>
              </a:rPr>
              <a:t>Enhanced Interpretability</a:t>
            </a:r>
          </a:p>
          <a:p>
            <a:pPr algn="l" marL="734059" indent="-367030" lvl="1">
              <a:lnSpc>
                <a:spcPts val="4759"/>
              </a:lnSpc>
              <a:buFont typeface="Arial"/>
              <a:buChar char="•"/>
            </a:pPr>
            <a:r>
              <a:rPr lang="en-US" sz="3399">
                <a:solidFill>
                  <a:srgbClr val="000000"/>
                </a:solidFill>
                <a:latin typeface="Arial"/>
                <a:ea typeface="Arial"/>
                <a:cs typeface="Arial"/>
                <a:sym typeface="Arial"/>
              </a:rPr>
              <a:t>Improved Decision-Making</a:t>
            </a:r>
          </a:p>
        </p:txBody>
      </p:sp>
      <p:sp>
        <p:nvSpPr>
          <p:cNvPr name="AutoShape 40" id="40"/>
          <p:cNvSpPr/>
          <p:nvPr/>
        </p:nvSpPr>
        <p:spPr>
          <a:xfrm>
            <a:off x="1152525" y="1602892"/>
            <a:ext cx="0" cy="7922784"/>
          </a:xfrm>
          <a:prstGeom prst="line">
            <a:avLst/>
          </a:prstGeom>
          <a:ln cap="flat" w="247650">
            <a:solidFill>
              <a:srgbClr val="4BA7DD"/>
            </a:solidFill>
            <a:prstDash val="solid"/>
            <a:headEnd type="none" len="sm" w="sm"/>
            <a:tailEnd type="none" len="sm" w="sm"/>
          </a:ln>
        </p:spPr>
      </p:sp>
      <p:sp>
        <p:nvSpPr>
          <p:cNvPr name="AutoShape 41" id="41"/>
          <p:cNvSpPr/>
          <p:nvPr/>
        </p:nvSpPr>
        <p:spPr>
          <a:xfrm>
            <a:off x="17259300" y="1443355"/>
            <a:ext cx="0" cy="7922784"/>
          </a:xfrm>
          <a:prstGeom prst="line">
            <a:avLst/>
          </a:prstGeom>
          <a:ln cap="flat" w="247650">
            <a:solidFill>
              <a:srgbClr val="4BA7DD"/>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646252" y="1057275"/>
            <a:ext cx="9255075" cy="800734"/>
          </a:xfrm>
          <a:prstGeom prst="rect">
            <a:avLst/>
          </a:prstGeom>
        </p:spPr>
        <p:txBody>
          <a:bodyPr anchor="t" rtlCol="false" tIns="0" lIns="0" bIns="0" rIns="0">
            <a:spAutoFit/>
          </a:bodyPr>
          <a:lstStyle/>
          <a:p>
            <a:pPr algn="ctr">
              <a:lnSpc>
                <a:spcPts val="5169"/>
              </a:lnSpc>
            </a:pPr>
            <a:r>
              <a:rPr lang="en-US" sz="5499" spc="-340">
                <a:solidFill>
                  <a:srgbClr val="303030"/>
                </a:solidFill>
                <a:latin typeface="Times New Roman"/>
                <a:ea typeface="Times New Roman"/>
                <a:cs typeface="Times New Roman"/>
                <a:sym typeface="Times New Roman"/>
              </a:rPr>
              <a:t>Understanding Knowledge Graphs</a:t>
            </a:r>
          </a:p>
        </p:txBody>
      </p:sp>
      <p:sp>
        <p:nvSpPr>
          <p:cNvPr name="AutoShape 3" id="3"/>
          <p:cNvSpPr/>
          <p:nvPr/>
        </p:nvSpPr>
        <p:spPr>
          <a:xfrm>
            <a:off x="17517158" y="2053989"/>
            <a:ext cx="0" cy="7922784"/>
          </a:xfrm>
          <a:prstGeom prst="line">
            <a:avLst/>
          </a:prstGeom>
          <a:ln cap="flat" w="247650">
            <a:solidFill>
              <a:srgbClr val="4BA7DD"/>
            </a:solidFill>
            <a:prstDash val="solid"/>
            <a:headEnd type="none" len="sm" w="sm"/>
            <a:tailEnd type="none" len="sm" w="sm"/>
          </a:ln>
        </p:spPr>
      </p:sp>
      <p:sp>
        <p:nvSpPr>
          <p:cNvPr name="AutoShape 4" id="4"/>
          <p:cNvSpPr/>
          <p:nvPr/>
        </p:nvSpPr>
        <p:spPr>
          <a:xfrm>
            <a:off x="1152525" y="2053989"/>
            <a:ext cx="0" cy="7922784"/>
          </a:xfrm>
          <a:prstGeom prst="line">
            <a:avLst/>
          </a:prstGeom>
          <a:ln cap="flat" w="247650">
            <a:solidFill>
              <a:srgbClr val="4BA7DD"/>
            </a:solidFill>
            <a:prstDash val="solid"/>
            <a:headEnd type="none" len="sm" w="sm"/>
            <a:tailEnd type="none" len="sm" w="sm"/>
          </a:ln>
        </p:spPr>
      </p:sp>
      <p:grpSp>
        <p:nvGrpSpPr>
          <p:cNvPr name="Group 5" id="5"/>
          <p:cNvGrpSpPr/>
          <p:nvPr/>
        </p:nvGrpSpPr>
        <p:grpSpPr>
          <a:xfrm rot="0">
            <a:off x="1617911" y="2754653"/>
            <a:ext cx="15433861" cy="2488408"/>
            <a:chOff x="0" y="0"/>
            <a:chExt cx="4064885" cy="655383"/>
          </a:xfrm>
        </p:grpSpPr>
        <p:sp>
          <p:nvSpPr>
            <p:cNvPr name="Freeform 6" id="6"/>
            <p:cNvSpPr/>
            <p:nvPr/>
          </p:nvSpPr>
          <p:spPr>
            <a:xfrm flipH="false" flipV="false" rot="0">
              <a:off x="0" y="0"/>
              <a:ext cx="4064885" cy="655383"/>
            </a:xfrm>
            <a:custGeom>
              <a:avLst/>
              <a:gdLst/>
              <a:ahLst/>
              <a:cxnLst/>
              <a:rect r="r" b="b" t="t" l="l"/>
              <a:pathLst>
                <a:path h="655383" w="4064885">
                  <a:moveTo>
                    <a:pt x="25583" y="0"/>
                  </a:moveTo>
                  <a:lnTo>
                    <a:pt x="4039303" y="0"/>
                  </a:lnTo>
                  <a:cubicBezTo>
                    <a:pt x="4046088" y="0"/>
                    <a:pt x="4052594" y="2695"/>
                    <a:pt x="4057392" y="7493"/>
                  </a:cubicBezTo>
                  <a:cubicBezTo>
                    <a:pt x="4062190" y="12291"/>
                    <a:pt x="4064885" y="18798"/>
                    <a:pt x="4064885" y="25583"/>
                  </a:cubicBezTo>
                  <a:lnTo>
                    <a:pt x="4064885" y="629800"/>
                  </a:lnTo>
                  <a:cubicBezTo>
                    <a:pt x="4064885" y="643929"/>
                    <a:pt x="4053432" y="655383"/>
                    <a:pt x="4039303" y="655383"/>
                  </a:cubicBezTo>
                  <a:lnTo>
                    <a:pt x="25583" y="655383"/>
                  </a:lnTo>
                  <a:cubicBezTo>
                    <a:pt x="18798" y="655383"/>
                    <a:pt x="12291" y="652688"/>
                    <a:pt x="7493" y="647890"/>
                  </a:cubicBezTo>
                  <a:cubicBezTo>
                    <a:pt x="2695" y="643092"/>
                    <a:pt x="0" y="636585"/>
                    <a:pt x="0" y="629800"/>
                  </a:cubicBezTo>
                  <a:lnTo>
                    <a:pt x="0" y="25583"/>
                  </a:lnTo>
                  <a:cubicBezTo>
                    <a:pt x="0" y="18798"/>
                    <a:pt x="2695" y="12291"/>
                    <a:pt x="7493" y="7493"/>
                  </a:cubicBezTo>
                  <a:cubicBezTo>
                    <a:pt x="12291" y="2695"/>
                    <a:pt x="18798" y="0"/>
                    <a:pt x="25583" y="0"/>
                  </a:cubicBezTo>
                  <a:close/>
                </a:path>
              </a:pathLst>
            </a:custGeom>
            <a:solidFill>
              <a:srgbClr val="DBDBDB"/>
            </a:solidFill>
          </p:spPr>
        </p:sp>
        <p:sp>
          <p:nvSpPr>
            <p:cNvPr name="TextBox 7" id="7"/>
            <p:cNvSpPr txBox="true"/>
            <p:nvPr/>
          </p:nvSpPr>
          <p:spPr>
            <a:xfrm>
              <a:off x="0" y="-85725"/>
              <a:ext cx="4064885" cy="741108"/>
            </a:xfrm>
            <a:prstGeom prst="rect">
              <a:avLst/>
            </a:prstGeom>
          </p:spPr>
          <p:txBody>
            <a:bodyPr anchor="ctr" rtlCol="false" tIns="50800" lIns="50800" bIns="50800" rIns="50800"/>
            <a:lstStyle/>
            <a:p>
              <a:pPr algn="ctr">
                <a:lnSpc>
                  <a:spcPts val="2940"/>
                </a:lnSpc>
              </a:pPr>
            </a:p>
          </p:txBody>
        </p:sp>
      </p:grpSp>
      <p:grpSp>
        <p:nvGrpSpPr>
          <p:cNvPr name="Group 8" id="8"/>
          <p:cNvGrpSpPr/>
          <p:nvPr/>
        </p:nvGrpSpPr>
        <p:grpSpPr>
          <a:xfrm rot="0">
            <a:off x="3986607" y="3240390"/>
            <a:ext cx="1009026" cy="100902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757"/>
            </a:solidFill>
          </p:spPr>
        </p:sp>
        <p:sp>
          <p:nvSpPr>
            <p:cNvPr name="TextBox 10" id="10"/>
            <p:cNvSpPr txBox="true"/>
            <p:nvPr/>
          </p:nvSpPr>
          <p:spPr>
            <a:xfrm>
              <a:off x="76200" y="-9525"/>
              <a:ext cx="660400" cy="746125"/>
            </a:xfrm>
            <a:prstGeom prst="rect">
              <a:avLst/>
            </a:prstGeom>
          </p:spPr>
          <p:txBody>
            <a:bodyPr anchor="ctr" rtlCol="false" tIns="42106" lIns="42106" bIns="42106" rIns="42106"/>
            <a:lstStyle/>
            <a:p>
              <a:pPr algn="ctr">
                <a:lnSpc>
                  <a:spcPts val="2940"/>
                </a:lnSpc>
              </a:pPr>
            </a:p>
          </p:txBody>
        </p:sp>
      </p:grpSp>
      <p:sp>
        <p:nvSpPr>
          <p:cNvPr name="TextBox 11" id="11"/>
          <p:cNvSpPr txBox="true"/>
          <p:nvPr/>
        </p:nvSpPr>
        <p:spPr>
          <a:xfrm rot="0">
            <a:off x="3840795" y="3511431"/>
            <a:ext cx="1300648" cy="339889"/>
          </a:xfrm>
          <a:prstGeom prst="rect">
            <a:avLst/>
          </a:prstGeom>
        </p:spPr>
        <p:txBody>
          <a:bodyPr anchor="t" rtlCol="false" tIns="0" lIns="0" bIns="0" rIns="0">
            <a:spAutoFit/>
          </a:bodyPr>
          <a:lstStyle/>
          <a:p>
            <a:pPr algn="ctr">
              <a:lnSpc>
                <a:spcPts val="2436"/>
              </a:lnSpc>
            </a:pPr>
            <a:r>
              <a:rPr lang="en-US" sz="1740">
                <a:solidFill>
                  <a:srgbClr val="F7F7F3"/>
                </a:solidFill>
                <a:latin typeface="Arial"/>
                <a:ea typeface="Arial"/>
                <a:cs typeface="Arial"/>
                <a:sym typeface="Arial"/>
              </a:rPr>
              <a:t>Doctor</a:t>
            </a:r>
          </a:p>
        </p:txBody>
      </p:sp>
      <p:grpSp>
        <p:nvGrpSpPr>
          <p:cNvPr name="Group 12" id="12"/>
          <p:cNvGrpSpPr/>
          <p:nvPr/>
        </p:nvGrpSpPr>
        <p:grpSpPr>
          <a:xfrm rot="0">
            <a:off x="2219671" y="4133511"/>
            <a:ext cx="1009026" cy="100902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BA7DD"/>
            </a:solidFill>
          </p:spPr>
        </p:sp>
        <p:sp>
          <p:nvSpPr>
            <p:cNvPr name="TextBox 14" id="14"/>
            <p:cNvSpPr txBox="true"/>
            <p:nvPr/>
          </p:nvSpPr>
          <p:spPr>
            <a:xfrm>
              <a:off x="76200" y="-9525"/>
              <a:ext cx="660400" cy="746125"/>
            </a:xfrm>
            <a:prstGeom prst="rect">
              <a:avLst/>
            </a:prstGeom>
          </p:spPr>
          <p:txBody>
            <a:bodyPr anchor="ctr" rtlCol="false" tIns="42106" lIns="42106" bIns="42106" rIns="42106"/>
            <a:lstStyle/>
            <a:p>
              <a:pPr algn="ctr">
                <a:lnSpc>
                  <a:spcPts val="2940"/>
                </a:lnSpc>
              </a:pPr>
            </a:p>
          </p:txBody>
        </p:sp>
      </p:grpSp>
      <p:sp>
        <p:nvSpPr>
          <p:cNvPr name="TextBox 15" id="15"/>
          <p:cNvSpPr txBox="true"/>
          <p:nvPr/>
        </p:nvSpPr>
        <p:spPr>
          <a:xfrm rot="0">
            <a:off x="2073860" y="4392873"/>
            <a:ext cx="1300648" cy="339889"/>
          </a:xfrm>
          <a:prstGeom prst="rect">
            <a:avLst/>
          </a:prstGeom>
        </p:spPr>
        <p:txBody>
          <a:bodyPr anchor="t" rtlCol="false" tIns="0" lIns="0" bIns="0" rIns="0">
            <a:spAutoFit/>
          </a:bodyPr>
          <a:lstStyle/>
          <a:p>
            <a:pPr algn="ctr">
              <a:lnSpc>
                <a:spcPts val="2436"/>
              </a:lnSpc>
            </a:pPr>
            <a:r>
              <a:rPr lang="en-US" sz="1740">
                <a:solidFill>
                  <a:srgbClr val="F7F7F3"/>
                </a:solidFill>
                <a:latin typeface="Arial"/>
                <a:ea typeface="Arial"/>
                <a:cs typeface="Arial"/>
                <a:sym typeface="Arial"/>
              </a:rPr>
              <a:t>Patient</a:t>
            </a:r>
          </a:p>
        </p:txBody>
      </p:sp>
      <p:grpSp>
        <p:nvGrpSpPr>
          <p:cNvPr name="Group 16" id="16"/>
          <p:cNvGrpSpPr/>
          <p:nvPr/>
        </p:nvGrpSpPr>
        <p:grpSpPr>
          <a:xfrm rot="0">
            <a:off x="5753542" y="4133511"/>
            <a:ext cx="1009026" cy="1009026"/>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solidFill>
          </p:spPr>
        </p:sp>
        <p:sp>
          <p:nvSpPr>
            <p:cNvPr name="TextBox 18" id="18"/>
            <p:cNvSpPr txBox="true"/>
            <p:nvPr/>
          </p:nvSpPr>
          <p:spPr>
            <a:xfrm>
              <a:off x="76200" y="-9525"/>
              <a:ext cx="660400" cy="746125"/>
            </a:xfrm>
            <a:prstGeom prst="rect">
              <a:avLst/>
            </a:prstGeom>
          </p:spPr>
          <p:txBody>
            <a:bodyPr anchor="ctr" rtlCol="false" tIns="42106" lIns="42106" bIns="42106" rIns="42106"/>
            <a:lstStyle/>
            <a:p>
              <a:pPr algn="ctr">
                <a:lnSpc>
                  <a:spcPts val="2940"/>
                </a:lnSpc>
              </a:pPr>
            </a:p>
          </p:txBody>
        </p:sp>
      </p:grpSp>
      <p:sp>
        <p:nvSpPr>
          <p:cNvPr name="TextBox 19" id="19"/>
          <p:cNvSpPr txBox="true"/>
          <p:nvPr/>
        </p:nvSpPr>
        <p:spPr>
          <a:xfrm rot="0">
            <a:off x="5607730" y="4392873"/>
            <a:ext cx="1300648" cy="339889"/>
          </a:xfrm>
          <a:prstGeom prst="rect">
            <a:avLst/>
          </a:prstGeom>
        </p:spPr>
        <p:txBody>
          <a:bodyPr anchor="t" rtlCol="false" tIns="0" lIns="0" bIns="0" rIns="0">
            <a:spAutoFit/>
          </a:bodyPr>
          <a:lstStyle/>
          <a:p>
            <a:pPr algn="ctr">
              <a:lnSpc>
                <a:spcPts val="2436"/>
              </a:lnSpc>
            </a:pPr>
            <a:r>
              <a:rPr lang="en-US" sz="1740">
                <a:solidFill>
                  <a:srgbClr val="F7F7F3"/>
                </a:solidFill>
                <a:latin typeface="Arial"/>
                <a:ea typeface="Arial"/>
                <a:cs typeface="Arial"/>
                <a:sym typeface="Arial"/>
              </a:rPr>
              <a:t>Hospital</a:t>
            </a:r>
          </a:p>
        </p:txBody>
      </p:sp>
      <p:sp>
        <p:nvSpPr>
          <p:cNvPr name="AutoShape 20" id="20"/>
          <p:cNvSpPr/>
          <p:nvPr/>
        </p:nvSpPr>
        <p:spPr>
          <a:xfrm flipV="true">
            <a:off x="3193980" y="4249415"/>
            <a:ext cx="1297139" cy="388608"/>
          </a:xfrm>
          <a:prstGeom prst="line">
            <a:avLst/>
          </a:prstGeom>
          <a:ln cap="flat" w="28575">
            <a:solidFill>
              <a:srgbClr val="000000"/>
            </a:solidFill>
            <a:prstDash val="solid"/>
            <a:headEnd type="none" len="sm" w="sm"/>
            <a:tailEnd type="none" len="sm" w="sm"/>
          </a:ln>
        </p:spPr>
      </p:sp>
      <p:sp>
        <p:nvSpPr>
          <p:cNvPr name="AutoShape 21" id="21"/>
          <p:cNvSpPr/>
          <p:nvPr/>
        </p:nvSpPr>
        <p:spPr>
          <a:xfrm>
            <a:off x="4491119" y="4249415"/>
            <a:ext cx="1298894" cy="403734"/>
          </a:xfrm>
          <a:prstGeom prst="line">
            <a:avLst/>
          </a:prstGeom>
          <a:ln cap="flat" w="28575">
            <a:solidFill>
              <a:srgbClr val="000000"/>
            </a:solidFill>
            <a:prstDash val="solid"/>
            <a:headEnd type="none" len="sm" w="sm"/>
            <a:tailEnd type="none" len="sm" w="sm"/>
          </a:ln>
        </p:spPr>
      </p:sp>
      <p:sp>
        <p:nvSpPr>
          <p:cNvPr name="TextBox 22" id="22"/>
          <p:cNvSpPr txBox="true"/>
          <p:nvPr/>
        </p:nvSpPr>
        <p:spPr>
          <a:xfrm rot="-1133520">
            <a:off x="3195605" y="4106764"/>
            <a:ext cx="934311" cy="279785"/>
          </a:xfrm>
          <a:prstGeom prst="rect">
            <a:avLst/>
          </a:prstGeom>
        </p:spPr>
        <p:txBody>
          <a:bodyPr anchor="t" rtlCol="false" tIns="0" lIns="0" bIns="0" rIns="0">
            <a:spAutoFit/>
          </a:bodyPr>
          <a:lstStyle/>
          <a:p>
            <a:pPr algn="ctr">
              <a:lnSpc>
                <a:spcPts val="2088"/>
              </a:lnSpc>
            </a:pPr>
            <a:r>
              <a:rPr lang="en-US" sz="1491">
                <a:solidFill>
                  <a:srgbClr val="000000"/>
                </a:solidFill>
                <a:latin typeface="Arial"/>
                <a:ea typeface="Arial"/>
                <a:cs typeface="Arial"/>
                <a:sym typeface="Arial"/>
              </a:rPr>
              <a:t>treated by</a:t>
            </a:r>
          </a:p>
        </p:txBody>
      </p:sp>
      <p:sp>
        <p:nvSpPr>
          <p:cNvPr name="TextBox 23" id="23"/>
          <p:cNvSpPr txBox="true"/>
          <p:nvPr/>
        </p:nvSpPr>
        <p:spPr>
          <a:xfrm rot="1096959">
            <a:off x="4851845" y="4143763"/>
            <a:ext cx="934311" cy="279785"/>
          </a:xfrm>
          <a:prstGeom prst="rect">
            <a:avLst/>
          </a:prstGeom>
        </p:spPr>
        <p:txBody>
          <a:bodyPr anchor="t" rtlCol="false" tIns="0" lIns="0" bIns="0" rIns="0">
            <a:spAutoFit/>
          </a:bodyPr>
          <a:lstStyle/>
          <a:p>
            <a:pPr algn="ctr">
              <a:lnSpc>
                <a:spcPts val="2088"/>
              </a:lnSpc>
            </a:pPr>
            <a:r>
              <a:rPr lang="en-US" sz="1491">
                <a:solidFill>
                  <a:srgbClr val="000000"/>
                </a:solidFill>
                <a:latin typeface="Arial"/>
                <a:ea typeface="Arial"/>
                <a:cs typeface="Arial"/>
                <a:sym typeface="Arial"/>
              </a:rPr>
              <a:t>work at</a:t>
            </a:r>
          </a:p>
        </p:txBody>
      </p:sp>
      <p:sp>
        <p:nvSpPr>
          <p:cNvPr name="TextBox 24" id="24"/>
          <p:cNvSpPr txBox="true"/>
          <p:nvPr/>
        </p:nvSpPr>
        <p:spPr>
          <a:xfrm rot="0">
            <a:off x="1617911" y="2693849"/>
            <a:ext cx="6788753" cy="647065"/>
          </a:xfrm>
          <a:prstGeom prst="rect">
            <a:avLst/>
          </a:prstGeom>
        </p:spPr>
        <p:txBody>
          <a:bodyPr anchor="t" rtlCol="false" tIns="0" lIns="0" bIns="0" rIns="0">
            <a:spAutoFit/>
          </a:bodyPr>
          <a:lstStyle/>
          <a:p>
            <a:pPr algn="ctr">
              <a:lnSpc>
                <a:spcPts val="4759"/>
              </a:lnSpc>
            </a:pPr>
            <a:r>
              <a:rPr lang="en-US" sz="3399" b="true">
                <a:solidFill>
                  <a:srgbClr val="003E92"/>
                </a:solidFill>
                <a:latin typeface="Arial Bold"/>
                <a:ea typeface="Arial Bold"/>
                <a:cs typeface="Arial Bold"/>
                <a:sym typeface="Arial Bold"/>
              </a:rPr>
              <a:t>What is a Knowledge Graph</a:t>
            </a:r>
          </a:p>
        </p:txBody>
      </p:sp>
      <p:sp>
        <p:nvSpPr>
          <p:cNvPr name="TextBox 25" id="25"/>
          <p:cNvSpPr txBox="true"/>
          <p:nvPr/>
        </p:nvSpPr>
        <p:spPr>
          <a:xfrm rot="0">
            <a:off x="8632028" y="3138329"/>
            <a:ext cx="7594439" cy="1673861"/>
          </a:xfrm>
          <a:prstGeom prst="rect">
            <a:avLst/>
          </a:prstGeom>
        </p:spPr>
        <p:txBody>
          <a:bodyPr anchor="t" rtlCol="false" tIns="0" lIns="0" bIns="0" rIns="0">
            <a:spAutoFit/>
          </a:bodyPr>
          <a:lstStyle/>
          <a:p>
            <a:pPr algn="l">
              <a:lnSpc>
                <a:spcPts val="4339"/>
              </a:lnSpc>
            </a:pPr>
            <a:r>
              <a:rPr lang="en-US" sz="3099" spc="-68">
                <a:solidFill>
                  <a:srgbClr val="000000"/>
                </a:solidFill>
                <a:latin typeface="Arial"/>
                <a:ea typeface="Arial"/>
                <a:cs typeface="Arial"/>
                <a:sym typeface="Arial"/>
              </a:rPr>
              <a:t>Knowledge G</a:t>
            </a:r>
            <a:r>
              <a:rPr lang="en-US" sz="3099" spc="-68">
                <a:solidFill>
                  <a:srgbClr val="000000"/>
                </a:solidFill>
                <a:latin typeface="Arial"/>
                <a:ea typeface="Arial"/>
                <a:cs typeface="Arial"/>
                <a:sym typeface="Arial"/>
              </a:rPr>
              <a:t>raph is a data structure that represents information in the form of entities and the relationships between them.</a:t>
            </a:r>
          </a:p>
        </p:txBody>
      </p:sp>
      <p:grpSp>
        <p:nvGrpSpPr>
          <p:cNvPr name="Group 26" id="26"/>
          <p:cNvGrpSpPr/>
          <p:nvPr/>
        </p:nvGrpSpPr>
        <p:grpSpPr>
          <a:xfrm rot="0">
            <a:off x="1617911" y="5855178"/>
            <a:ext cx="15433861" cy="2999841"/>
            <a:chOff x="0" y="0"/>
            <a:chExt cx="4064885" cy="790081"/>
          </a:xfrm>
        </p:grpSpPr>
        <p:sp>
          <p:nvSpPr>
            <p:cNvPr name="Freeform 27" id="27"/>
            <p:cNvSpPr/>
            <p:nvPr/>
          </p:nvSpPr>
          <p:spPr>
            <a:xfrm flipH="false" flipV="false" rot="0">
              <a:off x="0" y="0"/>
              <a:ext cx="4064885" cy="790081"/>
            </a:xfrm>
            <a:custGeom>
              <a:avLst/>
              <a:gdLst/>
              <a:ahLst/>
              <a:cxnLst/>
              <a:rect r="r" b="b" t="t" l="l"/>
              <a:pathLst>
                <a:path h="790081" w="4064885">
                  <a:moveTo>
                    <a:pt x="25583" y="0"/>
                  </a:moveTo>
                  <a:lnTo>
                    <a:pt x="4039303" y="0"/>
                  </a:lnTo>
                  <a:cubicBezTo>
                    <a:pt x="4046088" y="0"/>
                    <a:pt x="4052594" y="2695"/>
                    <a:pt x="4057392" y="7493"/>
                  </a:cubicBezTo>
                  <a:cubicBezTo>
                    <a:pt x="4062190" y="12291"/>
                    <a:pt x="4064885" y="18798"/>
                    <a:pt x="4064885" y="25583"/>
                  </a:cubicBezTo>
                  <a:lnTo>
                    <a:pt x="4064885" y="764499"/>
                  </a:lnTo>
                  <a:cubicBezTo>
                    <a:pt x="4064885" y="771284"/>
                    <a:pt x="4062190" y="777791"/>
                    <a:pt x="4057392" y="782589"/>
                  </a:cubicBezTo>
                  <a:cubicBezTo>
                    <a:pt x="4052594" y="787386"/>
                    <a:pt x="4046088" y="790081"/>
                    <a:pt x="4039303" y="790081"/>
                  </a:cubicBezTo>
                  <a:lnTo>
                    <a:pt x="25583" y="790081"/>
                  </a:lnTo>
                  <a:cubicBezTo>
                    <a:pt x="11454" y="790081"/>
                    <a:pt x="0" y="778628"/>
                    <a:pt x="0" y="764499"/>
                  </a:cubicBezTo>
                  <a:lnTo>
                    <a:pt x="0" y="25583"/>
                  </a:lnTo>
                  <a:cubicBezTo>
                    <a:pt x="0" y="18798"/>
                    <a:pt x="2695" y="12291"/>
                    <a:pt x="7493" y="7493"/>
                  </a:cubicBezTo>
                  <a:cubicBezTo>
                    <a:pt x="12291" y="2695"/>
                    <a:pt x="18798" y="0"/>
                    <a:pt x="25583" y="0"/>
                  </a:cubicBezTo>
                  <a:close/>
                </a:path>
              </a:pathLst>
            </a:custGeom>
            <a:solidFill>
              <a:srgbClr val="DBDBDB"/>
            </a:solidFill>
          </p:spPr>
        </p:sp>
        <p:sp>
          <p:nvSpPr>
            <p:cNvPr name="TextBox 28" id="28"/>
            <p:cNvSpPr txBox="true"/>
            <p:nvPr/>
          </p:nvSpPr>
          <p:spPr>
            <a:xfrm>
              <a:off x="0" y="-85725"/>
              <a:ext cx="4064885" cy="875806"/>
            </a:xfrm>
            <a:prstGeom prst="rect">
              <a:avLst/>
            </a:prstGeom>
          </p:spPr>
          <p:txBody>
            <a:bodyPr anchor="ctr" rtlCol="false" tIns="50800" lIns="50800" bIns="50800" rIns="50800"/>
            <a:lstStyle/>
            <a:p>
              <a:pPr algn="ctr">
                <a:lnSpc>
                  <a:spcPts val="2940"/>
                </a:lnSpc>
              </a:pPr>
            </a:p>
          </p:txBody>
        </p:sp>
      </p:grpSp>
      <p:sp>
        <p:nvSpPr>
          <p:cNvPr name="TextBox 29" id="29"/>
          <p:cNvSpPr txBox="true"/>
          <p:nvPr/>
        </p:nvSpPr>
        <p:spPr>
          <a:xfrm rot="0">
            <a:off x="2219671" y="5909811"/>
            <a:ext cx="14714822" cy="2759711"/>
          </a:xfrm>
          <a:prstGeom prst="rect">
            <a:avLst/>
          </a:prstGeom>
        </p:spPr>
        <p:txBody>
          <a:bodyPr anchor="t" rtlCol="false" tIns="0" lIns="0" bIns="0" rIns="0">
            <a:spAutoFit/>
          </a:bodyPr>
          <a:lstStyle/>
          <a:p>
            <a:pPr algn="l">
              <a:lnSpc>
                <a:spcPts val="4339"/>
              </a:lnSpc>
            </a:pPr>
            <a:r>
              <a:rPr lang="en-US" sz="3099" spc="-68" b="true">
                <a:solidFill>
                  <a:srgbClr val="000000"/>
                </a:solidFill>
                <a:latin typeface="Arial Bold"/>
                <a:ea typeface="Arial Bold"/>
                <a:cs typeface="Arial Bold"/>
                <a:sym typeface="Arial Bold"/>
              </a:rPr>
              <a:t>Purpose:</a:t>
            </a:r>
          </a:p>
          <a:p>
            <a:pPr algn="l" marL="669285" indent="-334642" lvl="1">
              <a:lnSpc>
                <a:spcPts val="4339"/>
              </a:lnSpc>
              <a:buFont typeface="Arial"/>
              <a:buChar char="•"/>
            </a:pPr>
            <a:r>
              <a:rPr lang="en-US" sz="3099" spc="-68">
                <a:solidFill>
                  <a:srgbClr val="000000"/>
                </a:solidFill>
                <a:latin typeface="Arial"/>
                <a:ea typeface="Arial"/>
                <a:cs typeface="Arial"/>
                <a:sym typeface="Arial"/>
              </a:rPr>
              <a:t>Facilitate complex queries and inference</a:t>
            </a:r>
          </a:p>
          <a:p>
            <a:pPr algn="l" marL="669285" indent="-334642" lvl="1">
              <a:lnSpc>
                <a:spcPts val="4339"/>
              </a:lnSpc>
              <a:buFont typeface="Arial"/>
              <a:buChar char="•"/>
            </a:pPr>
            <a:r>
              <a:rPr lang="en-US" sz="3099" spc="-68">
                <a:solidFill>
                  <a:srgbClr val="000000"/>
                </a:solidFill>
                <a:latin typeface="Arial"/>
                <a:ea typeface="Arial"/>
                <a:cs typeface="Arial"/>
                <a:sym typeface="Arial"/>
              </a:rPr>
              <a:t>Provide the basis for applications such as semantic search, Q&amp;A systems, and AI systems</a:t>
            </a:r>
          </a:p>
          <a:p>
            <a:pPr algn="l" marL="669285" indent="-334642" lvl="1">
              <a:lnSpc>
                <a:spcPts val="4339"/>
              </a:lnSpc>
              <a:buFont typeface="Arial"/>
              <a:buChar char="•"/>
            </a:pPr>
            <a:r>
              <a:rPr lang="en-US" sz="3099" spc="-68">
                <a:solidFill>
                  <a:srgbClr val="000000"/>
                </a:solidFill>
                <a:latin typeface="Arial"/>
                <a:ea typeface="Arial"/>
                <a:cs typeface="Arial"/>
                <a:sym typeface="Arial"/>
              </a:rPr>
              <a:t>Enhance contextual understanding and reasoning</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a:off x="17517158" y="2053989"/>
            <a:ext cx="0" cy="7922784"/>
          </a:xfrm>
          <a:prstGeom prst="line">
            <a:avLst/>
          </a:prstGeom>
          <a:ln cap="flat" w="247650">
            <a:solidFill>
              <a:srgbClr val="4BA7DD"/>
            </a:solidFill>
            <a:prstDash val="solid"/>
            <a:headEnd type="none" len="sm" w="sm"/>
            <a:tailEnd type="none" len="sm" w="sm"/>
          </a:ln>
        </p:spPr>
      </p:sp>
      <p:sp>
        <p:nvSpPr>
          <p:cNvPr name="AutoShape 3" id="3"/>
          <p:cNvSpPr/>
          <p:nvPr/>
        </p:nvSpPr>
        <p:spPr>
          <a:xfrm>
            <a:off x="1152525" y="2053989"/>
            <a:ext cx="0" cy="7922784"/>
          </a:xfrm>
          <a:prstGeom prst="line">
            <a:avLst/>
          </a:prstGeom>
          <a:ln cap="flat" w="247650">
            <a:solidFill>
              <a:srgbClr val="4BA7DD"/>
            </a:solidFill>
            <a:prstDash val="solid"/>
            <a:headEnd type="none" len="sm" w="sm"/>
            <a:tailEnd type="none" len="sm" w="sm"/>
          </a:ln>
        </p:spPr>
      </p:sp>
      <p:grpSp>
        <p:nvGrpSpPr>
          <p:cNvPr name="Group 4" id="4"/>
          <p:cNvGrpSpPr/>
          <p:nvPr/>
        </p:nvGrpSpPr>
        <p:grpSpPr>
          <a:xfrm rot="0">
            <a:off x="8609883" y="2684968"/>
            <a:ext cx="1449916" cy="1449916"/>
            <a:chOff x="0" y="0"/>
            <a:chExt cx="1933221" cy="1933221"/>
          </a:xfrm>
        </p:grpSpPr>
        <p:grpSp>
          <p:nvGrpSpPr>
            <p:cNvPr name="Group 5" id="5"/>
            <p:cNvGrpSpPr/>
            <p:nvPr/>
          </p:nvGrpSpPr>
          <p:grpSpPr>
            <a:xfrm rot="0">
              <a:off x="0" y="0"/>
              <a:ext cx="1933221" cy="193322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757"/>
              </a:solidFill>
              <a:ln w="38100" cap="sq">
                <a:solidFill>
                  <a:srgbClr val="860202"/>
                </a:solidFill>
                <a:prstDash val="solid"/>
                <a:miter/>
              </a:ln>
            </p:spPr>
          </p:sp>
          <p:sp>
            <p:nvSpPr>
              <p:cNvPr name="TextBox 7" id="7"/>
              <p:cNvSpPr txBox="true"/>
              <p:nvPr/>
            </p:nvSpPr>
            <p:spPr>
              <a:xfrm>
                <a:off x="76200" y="28575"/>
                <a:ext cx="660400" cy="708025"/>
              </a:xfrm>
              <a:prstGeom prst="rect">
                <a:avLst/>
              </a:prstGeom>
            </p:spPr>
            <p:txBody>
              <a:bodyPr anchor="ctr" rtlCol="false" tIns="42106" lIns="42106" bIns="42106" rIns="42106"/>
              <a:lstStyle/>
              <a:p>
                <a:pPr algn="ctr">
                  <a:lnSpc>
                    <a:spcPts val="2940"/>
                  </a:lnSpc>
                </a:pPr>
              </a:p>
            </p:txBody>
          </p:sp>
        </p:grpSp>
        <p:sp>
          <p:nvSpPr>
            <p:cNvPr name="TextBox 8" id="8"/>
            <p:cNvSpPr txBox="true"/>
            <p:nvPr/>
          </p:nvSpPr>
          <p:spPr>
            <a:xfrm rot="0">
              <a:off x="99512" y="513485"/>
              <a:ext cx="1734198" cy="830051"/>
            </a:xfrm>
            <a:prstGeom prst="rect">
              <a:avLst/>
            </a:prstGeom>
          </p:spPr>
          <p:txBody>
            <a:bodyPr anchor="t" rtlCol="false" tIns="0" lIns="0" bIns="0" rIns="0">
              <a:spAutoFit/>
            </a:bodyPr>
            <a:lstStyle/>
            <a:p>
              <a:pPr algn="ctr">
                <a:lnSpc>
                  <a:spcPts val="2436"/>
                </a:lnSpc>
              </a:pPr>
              <a:r>
                <a:rPr lang="en-US" sz="1740" b="true">
                  <a:solidFill>
                    <a:srgbClr val="F7F7F3"/>
                  </a:solidFill>
                  <a:latin typeface="Arial Bold"/>
                  <a:ea typeface="Arial Bold"/>
                  <a:cs typeface="Arial Bold"/>
                  <a:sym typeface="Arial Bold"/>
                </a:rPr>
                <a:t>Doctor</a:t>
              </a:r>
            </a:p>
            <a:p>
              <a:pPr algn="ctr">
                <a:lnSpc>
                  <a:spcPts val="2436"/>
                </a:lnSpc>
              </a:pPr>
              <a:r>
                <a:rPr lang="en-US" sz="1740" b="true">
                  <a:solidFill>
                    <a:srgbClr val="F7F7F3"/>
                  </a:solidFill>
                  <a:latin typeface="Arial Bold"/>
                  <a:ea typeface="Arial Bold"/>
                  <a:cs typeface="Arial Bold"/>
                  <a:sym typeface="Arial Bold"/>
                </a:rPr>
                <a:t>(Node)</a:t>
              </a:r>
            </a:p>
          </p:txBody>
        </p:sp>
      </p:grpSp>
      <p:grpSp>
        <p:nvGrpSpPr>
          <p:cNvPr name="Group 9" id="9"/>
          <p:cNvGrpSpPr/>
          <p:nvPr/>
        </p:nvGrpSpPr>
        <p:grpSpPr>
          <a:xfrm rot="0">
            <a:off x="2766648" y="4971303"/>
            <a:ext cx="1449916" cy="1449916"/>
            <a:chOff x="0" y="0"/>
            <a:chExt cx="1933221" cy="1933221"/>
          </a:xfrm>
        </p:grpSpPr>
        <p:grpSp>
          <p:nvGrpSpPr>
            <p:cNvPr name="Group 10" id="10"/>
            <p:cNvGrpSpPr/>
            <p:nvPr/>
          </p:nvGrpSpPr>
          <p:grpSpPr>
            <a:xfrm rot="0">
              <a:off x="0" y="0"/>
              <a:ext cx="1933221" cy="193322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BA7DD"/>
              </a:solidFill>
              <a:ln w="38100" cap="sq">
                <a:solidFill>
                  <a:srgbClr val="003E92"/>
                </a:solidFill>
                <a:prstDash val="solid"/>
                <a:miter/>
              </a:ln>
            </p:spPr>
          </p:sp>
          <p:sp>
            <p:nvSpPr>
              <p:cNvPr name="TextBox 12" id="12"/>
              <p:cNvSpPr txBox="true"/>
              <p:nvPr/>
            </p:nvSpPr>
            <p:spPr>
              <a:xfrm>
                <a:off x="76200" y="28575"/>
                <a:ext cx="660400" cy="708025"/>
              </a:xfrm>
              <a:prstGeom prst="rect">
                <a:avLst/>
              </a:prstGeom>
            </p:spPr>
            <p:txBody>
              <a:bodyPr anchor="ctr" rtlCol="false" tIns="42106" lIns="42106" bIns="42106" rIns="42106"/>
              <a:lstStyle/>
              <a:p>
                <a:pPr algn="ctr">
                  <a:lnSpc>
                    <a:spcPts val="2940"/>
                  </a:lnSpc>
                </a:pPr>
              </a:p>
            </p:txBody>
          </p:sp>
        </p:grpSp>
        <p:sp>
          <p:nvSpPr>
            <p:cNvPr name="TextBox 13" id="13"/>
            <p:cNvSpPr txBox="true"/>
            <p:nvPr/>
          </p:nvSpPr>
          <p:spPr>
            <a:xfrm rot="0">
              <a:off x="99512" y="513485"/>
              <a:ext cx="1734198" cy="830051"/>
            </a:xfrm>
            <a:prstGeom prst="rect">
              <a:avLst/>
            </a:prstGeom>
          </p:spPr>
          <p:txBody>
            <a:bodyPr anchor="t" rtlCol="false" tIns="0" lIns="0" bIns="0" rIns="0">
              <a:spAutoFit/>
            </a:bodyPr>
            <a:lstStyle/>
            <a:p>
              <a:pPr algn="ctr">
                <a:lnSpc>
                  <a:spcPts val="2436"/>
                </a:lnSpc>
              </a:pPr>
              <a:r>
                <a:rPr lang="en-US" sz="1740" b="true">
                  <a:solidFill>
                    <a:srgbClr val="F7F7F3"/>
                  </a:solidFill>
                  <a:latin typeface="Arial Bold"/>
                  <a:ea typeface="Arial Bold"/>
                  <a:cs typeface="Arial Bold"/>
                  <a:sym typeface="Arial Bold"/>
                </a:rPr>
                <a:t>Patient</a:t>
              </a:r>
            </a:p>
            <a:p>
              <a:pPr algn="ctr">
                <a:lnSpc>
                  <a:spcPts val="2436"/>
                </a:lnSpc>
              </a:pPr>
              <a:r>
                <a:rPr lang="en-US" sz="1740" b="true">
                  <a:solidFill>
                    <a:srgbClr val="F7F7F3"/>
                  </a:solidFill>
                  <a:latin typeface="Arial Bold"/>
                  <a:ea typeface="Arial Bold"/>
                  <a:cs typeface="Arial Bold"/>
                  <a:sym typeface="Arial Bold"/>
                </a:rPr>
                <a:t>(Node)</a:t>
              </a:r>
            </a:p>
          </p:txBody>
        </p:sp>
      </p:grpSp>
      <p:grpSp>
        <p:nvGrpSpPr>
          <p:cNvPr name="Group 14" id="14"/>
          <p:cNvGrpSpPr/>
          <p:nvPr/>
        </p:nvGrpSpPr>
        <p:grpSpPr>
          <a:xfrm rot="0">
            <a:off x="12086202" y="5301308"/>
            <a:ext cx="1449916" cy="1449916"/>
            <a:chOff x="0" y="0"/>
            <a:chExt cx="1933221" cy="1933221"/>
          </a:xfrm>
        </p:grpSpPr>
        <p:grpSp>
          <p:nvGrpSpPr>
            <p:cNvPr name="Group 15" id="15"/>
            <p:cNvGrpSpPr/>
            <p:nvPr/>
          </p:nvGrpSpPr>
          <p:grpSpPr>
            <a:xfrm rot="0">
              <a:off x="0" y="0"/>
              <a:ext cx="1933221" cy="1933221"/>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solidFill>
              <a:ln w="38100" cap="sq">
                <a:solidFill>
                  <a:srgbClr val="03660E"/>
                </a:solidFill>
                <a:prstDash val="solid"/>
                <a:miter/>
              </a:ln>
            </p:spPr>
          </p:sp>
          <p:sp>
            <p:nvSpPr>
              <p:cNvPr name="TextBox 17" id="17"/>
              <p:cNvSpPr txBox="true"/>
              <p:nvPr/>
            </p:nvSpPr>
            <p:spPr>
              <a:xfrm>
                <a:off x="76200" y="28575"/>
                <a:ext cx="660400" cy="708025"/>
              </a:xfrm>
              <a:prstGeom prst="rect">
                <a:avLst/>
              </a:prstGeom>
            </p:spPr>
            <p:txBody>
              <a:bodyPr anchor="ctr" rtlCol="false" tIns="42106" lIns="42106" bIns="42106" rIns="42106"/>
              <a:lstStyle/>
              <a:p>
                <a:pPr algn="ctr">
                  <a:lnSpc>
                    <a:spcPts val="2940"/>
                  </a:lnSpc>
                </a:pPr>
              </a:p>
            </p:txBody>
          </p:sp>
        </p:grpSp>
        <p:sp>
          <p:nvSpPr>
            <p:cNvPr name="TextBox 18" id="18"/>
            <p:cNvSpPr txBox="true"/>
            <p:nvPr/>
          </p:nvSpPr>
          <p:spPr>
            <a:xfrm rot="0">
              <a:off x="99512" y="513485"/>
              <a:ext cx="1734198" cy="830051"/>
            </a:xfrm>
            <a:prstGeom prst="rect">
              <a:avLst/>
            </a:prstGeom>
          </p:spPr>
          <p:txBody>
            <a:bodyPr anchor="t" rtlCol="false" tIns="0" lIns="0" bIns="0" rIns="0">
              <a:spAutoFit/>
            </a:bodyPr>
            <a:lstStyle/>
            <a:p>
              <a:pPr algn="ctr">
                <a:lnSpc>
                  <a:spcPts val="2436"/>
                </a:lnSpc>
              </a:pPr>
              <a:r>
                <a:rPr lang="en-US" sz="1740" b="true">
                  <a:solidFill>
                    <a:srgbClr val="F7F7F3"/>
                  </a:solidFill>
                  <a:latin typeface="Arial Bold"/>
                  <a:ea typeface="Arial Bold"/>
                  <a:cs typeface="Arial Bold"/>
                  <a:sym typeface="Arial Bold"/>
                </a:rPr>
                <a:t>Hospital</a:t>
              </a:r>
            </a:p>
            <a:p>
              <a:pPr algn="ctr">
                <a:lnSpc>
                  <a:spcPts val="2436"/>
                </a:lnSpc>
              </a:pPr>
              <a:r>
                <a:rPr lang="en-US" sz="1740" b="true">
                  <a:solidFill>
                    <a:srgbClr val="F7F7F3"/>
                  </a:solidFill>
                  <a:latin typeface="Arial Bold"/>
                  <a:ea typeface="Arial Bold"/>
                  <a:cs typeface="Arial Bold"/>
                  <a:sym typeface="Arial Bold"/>
                </a:rPr>
                <a:t>(Node)</a:t>
              </a:r>
            </a:p>
          </p:txBody>
        </p:sp>
      </p:grpSp>
      <p:sp>
        <p:nvSpPr>
          <p:cNvPr name="AutoShape 19" id="19"/>
          <p:cNvSpPr/>
          <p:nvPr/>
        </p:nvSpPr>
        <p:spPr>
          <a:xfrm flipV="true">
            <a:off x="4375285" y="4117248"/>
            <a:ext cx="4912996" cy="1691579"/>
          </a:xfrm>
          <a:prstGeom prst="line">
            <a:avLst/>
          </a:prstGeom>
          <a:ln cap="flat" w="28575">
            <a:solidFill>
              <a:srgbClr val="000000"/>
            </a:solidFill>
            <a:prstDash val="solid"/>
            <a:headEnd type="none" len="sm" w="sm"/>
            <a:tailEnd type="none" len="sm" w="sm"/>
          </a:ln>
        </p:spPr>
      </p:sp>
      <p:sp>
        <p:nvSpPr>
          <p:cNvPr name="AutoShape 20" id="20"/>
          <p:cNvSpPr/>
          <p:nvPr/>
        </p:nvSpPr>
        <p:spPr>
          <a:xfrm>
            <a:off x="9288281" y="4117248"/>
            <a:ext cx="2797921" cy="1909018"/>
          </a:xfrm>
          <a:prstGeom prst="line">
            <a:avLst/>
          </a:prstGeom>
          <a:ln cap="flat" w="28575">
            <a:solidFill>
              <a:srgbClr val="000000"/>
            </a:solidFill>
            <a:prstDash val="solid"/>
            <a:headEnd type="none" len="sm" w="sm"/>
            <a:tailEnd type="none" len="sm" w="sm"/>
          </a:ln>
        </p:spPr>
      </p:sp>
      <p:grpSp>
        <p:nvGrpSpPr>
          <p:cNvPr name="Group 21" id="21"/>
          <p:cNvGrpSpPr/>
          <p:nvPr/>
        </p:nvGrpSpPr>
        <p:grpSpPr>
          <a:xfrm rot="2070581">
            <a:off x="9784227" y="4668688"/>
            <a:ext cx="1546896" cy="605230"/>
            <a:chOff x="0" y="0"/>
            <a:chExt cx="2062528" cy="806973"/>
          </a:xfrm>
        </p:grpSpPr>
        <p:grpSp>
          <p:nvGrpSpPr>
            <p:cNvPr name="Group 22" id="22"/>
            <p:cNvGrpSpPr/>
            <p:nvPr/>
          </p:nvGrpSpPr>
          <p:grpSpPr>
            <a:xfrm rot="0">
              <a:off x="0" y="0"/>
              <a:ext cx="2062528" cy="806973"/>
              <a:chOff x="0" y="0"/>
              <a:chExt cx="427310" cy="167187"/>
            </a:xfrm>
          </p:grpSpPr>
          <p:sp>
            <p:nvSpPr>
              <p:cNvPr name="Freeform 23" id="23"/>
              <p:cNvSpPr/>
              <p:nvPr/>
            </p:nvSpPr>
            <p:spPr>
              <a:xfrm flipH="false" flipV="false" rot="0">
                <a:off x="0" y="0"/>
                <a:ext cx="427310" cy="167187"/>
              </a:xfrm>
              <a:custGeom>
                <a:avLst/>
                <a:gdLst/>
                <a:ahLst/>
                <a:cxnLst/>
                <a:rect r="r" b="b" t="t" l="l"/>
                <a:pathLst>
                  <a:path h="167187" w="427310">
                    <a:moveTo>
                      <a:pt x="83593" y="0"/>
                    </a:moveTo>
                    <a:lnTo>
                      <a:pt x="343717" y="0"/>
                    </a:lnTo>
                    <a:cubicBezTo>
                      <a:pt x="365887" y="0"/>
                      <a:pt x="387149" y="8807"/>
                      <a:pt x="402826" y="24484"/>
                    </a:cubicBezTo>
                    <a:cubicBezTo>
                      <a:pt x="418503" y="40161"/>
                      <a:pt x="427310" y="61423"/>
                      <a:pt x="427310" y="83593"/>
                    </a:cubicBezTo>
                    <a:lnTo>
                      <a:pt x="427310" y="83593"/>
                    </a:lnTo>
                    <a:cubicBezTo>
                      <a:pt x="427310" y="129761"/>
                      <a:pt x="389884" y="167187"/>
                      <a:pt x="343717" y="167187"/>
                    </a:cubicBezTo>
                    <a:lnTo>
                      <a:pt x="83593" y="167187"/>
                    </a:lnTo>
                    <a:cubicBezTo>
                      <a:pt x="37426" y="167187"/>
                      <a:pt x="0" y="129761"/>
                      <a:pt x="0" y="83593"/>
                    </a:cubicBezTo>
                    <a:lnTo>
                      <a:pt x="0" y="83593"/>
                    </a:lnTo>
                    <a:cubicBezTo>
                      <a:pt x="0" y="37426"/>
                      <a:pt x="37426" y="0"/>
                      <a:pt x="83593" y="0"/>
                    </a:cubicBezTo>
                    <a:close/>
                  </a:path>
                </a:pathLst>
              </a:custGeom>
              <a:solidFill>
                <a:srgbClr val="575757"/>
              </a:solidFill>
            </p:spPr>
          </p:sp>
          <p:sp>
            <p:nvSpPr>
              <p:cNvPr name="TextBox 24" id="24"/>
              <p:cNvSpPr txBox="true"/>
              <p:nvPr/>
            </p:nvSpPr>
            <p:spPr>
              <a:xfrm>
                <a:off x="0" y="-47625"/>
                <a:ext cx="427310" cy="214812"/>
              </a:xfrm>
              <a:prstGeom prst="rect">
                <a:avLst/>
              </a:prstGeom>
            </p:spPr>
            <p:txBody>
              <a:bodyPr anchor="ctr" rtlCol="false" tIns="50800" lIns="50800" bIns="50800" rIns="50800"/>
              <a:lstStyle/>
              <a:p>
                <a:pPr algn="ctr">
                  <a:lnSpc>
                    <a:spcPts val="2939"/>
                  </a:lnSpc>
                </a:pPr>
              </a:p>
            </p:txBody>
          </p:sp>
        </p:grpSp>
        <p:sp>
          <p:nvSpPr>
            <p:cNvPr name="TextBox 25" id="25"/>
            <p:cNvSpPr txBox="true"/>
            <p:nvPr/>
          </p:nvSpPr>
          <p:spPr>
            <a:xfrm rot="0">
              <a:off x="320967" y="206958"/>
              <a:ext cx="1420594" cy="335908"/>
            </a:xfrm>
            <a:prstGeom prst="rect">
              <a:avLst/>
            </a:prstGeom>
          </p:spPr>
          <p:txBody>
            <a:bodyPr anchor="t" rtlCol="false" tIns="0" lIns="0" bIns="0" rIns="0">
              <a:spAutoFit/>
            </a:bodyPr>
            <a:lstStyle/>
            <a:p>
              <a:pPr algn="ctr">
                <a:lnSpc>
                  <a:spcPts val="1991"/>
                </a:lnSpc>
              </a:pPr>
              <a:r>
                <a:rPr lang="en-US" sz="1422" b="true">
                  <a:solidFill>
                    <a:srgbClr val="FFFFFF"/>
                  </a:solidFill>
                  <a:latin typeface="Arial Bold"/>
                  <a:ea typeface="Arial Bold"/>
                  <a:cs typeface="Arial Bold"/>
                  <a:sym typeface="Arial Bold"/>
                </a:rPr>
                <a:t>WORK_AT</a:t>
              </a:r>
            </a:p>
          </p:txBody>
        </p:sp>
      </p:grpSp>
      <p:grpSp>
        <p:nvGrpSpPr>
          <p:cNvPr name="Group 26" id="26"/>
          <p:cNvGrpSpPr/>
          <p:nvPr/>
        </p:nvGrpSpPr>
        <p:grpSpPr>
          <a:xfrm rot="0">
            <a:off x="6216266" y="7179550"/>
            <a:ext cx="1449916" cy="1449916"/>
            <a:chOff x="0" y="0"/>
            <a:chExt cx="1933221" cy="1933221"/>
          </a:xfrm>
        </p:grpSpPr>
        <p:grpSp>
          <p:nvGrpSpPr>
            <p:cNvPr name="Group 27" id="27"/>
            <p:cNvGrpSpPr/>
            <p:nvPr/>
          </p:nvGrpSpPr>
          <p:grpSpPr>
            <a:xfrm rot="0">
              <a:off x="0" y="0"/>
              <a:ext cx="1933221" cy="193322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D59"/>
              </a:solidFill>
              <a:ln w="38100" cap="sq">
                <a:solidFill>
                  <a:srgbClr val="E67E3D"/>
                </a:solidFill>
                <a:prstDash val="solid"/>
                <a:miter/>
              </a:ln>
            </p:spPr>
          </p:sp>
          <p:sp>
            <p:nvSpPr>
              <p:cNvPr name="TextBox 29" id="29"/>
              <p:cNvSpPr txBox="true"/>
              <p:nvPr/>
            </p:nvSpPr>
            <p:spPr>
              <a:xfrm>
                <a:off x="76200" y="28575"/>
                <a:ext cx="660400" cy="708025"/>
              </a:xfrm>
              <a:prstGeom prst="rect">
                <a:avLst/>
              </a:prstGeom>
            </p:spPr>
            <p:txBody>
              <a:bodyPr anchor="ctr" rtlCol="false" tIns="42106" lIns="42106" bIns="42106" rIns="42106"/>
              <a:lstStyle/>
              <a:p>
                <a:pPr algn="ctr">
                  <a:lnSpc>
                    <a:spcPts val="2940"/>
                  </a:lnSpc>
                </a:pPr>
              </a:p>
            </p:txBody>
          </p:sp>
        </p:grpSp>
        <p:sp>
          <p:nvSpPr>
            <p:cNvPr name="TextBox 30" id="30"/>
            <p:cNvSpPr txBox="true"/>
            <p:nvPr/>
          </p:nvSpPr>
          <p:spPr>
            <a:xfrm rot="0">
              <a:off x="99512" y="513485"/>
              <a:ext cx="1734198" cy="830051"/>
            </a:xfrm>
            <a:prstGeom prst="rect">
              <a:avLst/>
            </a:prstGeom>
          </p:spPr>
          <p:txBody>
            <a:bodyPr anchor="t" rtlCol="false" tIns="0" lIns="0" bIns="0" rIns="0">
              <a:spAutoFit/>
            </a:bodyPr>
            <a:lstStyle/>
            <a:p>
              <a:pPr algn="ctr">
                <a:lnSpc>
                  <a:spcPts val="2436"/>
                </a:lnSpc>
              </a:pPr>
              <a:r>
                <a:rPr lang="en-US" sz="1740" b="true">
                  <a:solidFill>
                    <a:srgbClr val="F7F7F3"/>
                  </a:solidFill>
                  <a:latin typeface="Arial Bold"/>
                  <a:ea typeface="Arial Bold"/>
                  <a:cs typeface="Arial Bold"/>
                  <a:sym typeface="Arial Bold"/>
                </a:rPr>
                <a:t>Medication</a:t>
              </a:r>
            </a:p>
            <a:p>
              <a:pPr algn="ctr">
                <a:lnSpc>
                  <a:spcPts val="2436"/>
                </a:lnSpc>
              </a:pPr>
              <a:r>
                <a:rPr lang="en-US" sz="1740" b="true">
                  <a:solidFill>
                    <a:srgbClr val="F7F7F3"/>
                  </a:solidFill>
                  <a:latin typeface="Arial Bold"/>
                  <a:ea typeface="Arial Bold"/>
                  <a:cs typeface="Arial Bold"/>
                  <a:sym typeface="Arial Bold"/>
                </a:rPr>
                <a:t>(Node)</a:t>
              </a:r>
            </a:p>
          </p:txBody>
        </p:sp>
      </p:grpSp>
      <p:sp>
        <p:nvSpPr>
          <p:cNvPr name="AutoShape 31" id="31"/>
          <p:cNvSpPr/>
          <p:nvPr/>
        </p:nvSpPr>
        <p:spPr>
          <a:xfrm flipV="true">
            <a:off x="6941224" y="4234377"/>
            <a:ext cx="2347057" cy="2945173"/>
          </a:xfrm>
          <a:prstGeom prst="line">
            <a:avLst/>
          </a:prstGeom>
          <a:ln cap="flat" w="28575">
            <a:solidFill>
              <a:srgbClr val="000000"/>
            </a:solidFill>
            <a:prstDash val="solid"/>
            <a:headEnd type="none" len="sm" w="sm"/>
            <a:tailEnd type="none" len="sm" w="sm"/>
          </a:ln>
        </p:spPr>
      </p:sp>
      <p:sp>
        <p:nvSpPr>
          <p:cNvPr name="AutoShape 32" id="32"/>
          <p:cNvSpPr/>
          <p:nvPr/>
        </p:nvSpPr>
        <p:spPr>
          <a:xfrm flipH="true" flipV="true">
            <a:off x="4216565" y="5696261"/>
            <a:ext cx="2598383" cy="1483290"/>
          </a:xfrm>
          <a:prstGeom prst="line">
            <a:avLst/>
          </a:prstGeom>
          <a:ln cap="flat" w="28575">
            <a:solidFill>
              <a:srgbClr val="000000"/>
            </a:solidFill>
            <a:prstDash val="solid"/>
            <a:headEnd type="none" len="sm" w="sm"/>
            <a:tailEnd type="none" len="sm" w="sm"/>
          </a:ln>
        </p:spPr>
      </p:sp>
      <p:grpSp>
        <p:nvGrpSpPr>
          <p:cNvPr name="Group 33" id="33"/>
          <p:cNvGrpSpPr/>
          <p:nvPr/>
        </p:nvGrpSpPr>
        <p:grpSpPr>
          <a:xfrm rot="1875432">
            <a:off x="4849881" y="6141601"/>
            <a:ext cx="1549508" cy="606252"/>
            <a:chOff x="0" y="0"/>
            <a:chExt cx="2066011" cy="808336"/>
          </a:xfrm>
        </p:grpSpPr>
        <p:grpSp>
          <p:nvGrpSpPr>
            <p:cNvPr name="Group 34" id="34"/>
            <p:cNvGrpSpPr/>
            <p:nvPr/>
          </p:nvGrpSpPr>
          <p:grpSpPr>
            <a:xfrm rot="0">
              <a:off x="0" y="0"/>
              <a:ext cx="2066011" cy="808336"/>
              <a:chOff x="0" y="0"/>
              <a:chExt cx="427310" cy="167187"/>
            </a:xfrm>
          </p:grpSpPr>
          <p:sp>
            <p:nvSpPr>
              <p:cNvPr name="Freeform 35" id="35"/>
              <p:cNvSpPr/>
              <p:nvPr/>
            </p:nvSpPr>
            <p:spPr>
              <a:xfrm flipH="false" flipV="false" rot="0">
                <a:off x="0" y="0"/>
                <a:ext cx="427310" cy="167187"/>
              </a:xfrm>
              <a:custGeom>
                <a:avLst/>
                <a:gdLst/>
                <a:ahLst/>
                <a:cxnLst/>
                <a:rect r="r" b="b" t="t" l="l"/>
                <a:pathLst>
                  <a:path h="167187" w="427310">
                    <a:moveTo>
                      <a:pt x="83593" y="0"/>
                    </a:moveTo>
                    <a:lnTo>
                      <a:pt x="343717" y="0"/>
                    </a:lnTo>
                    <a:cubicBezTo>
                      <a:pt x="365887" y="0"/>
                      <a:pt x="387149" y="8807"/>
                      <a:pt x="402826" y="24484"/>
                    </a:cubicBezTo>
                    <a:cubicBezTo>
                      <a:pt x="418503" y="40161"/>
                      <a:pt x="427310" y="61423"/>
                      <a:pt x="427310" y="83593"/>
                    </a:cubicBezTo>
                    <a:lnTo>
                      <a:pt x="427310" y="83593"/>
                    </a:lnTo>
                    <a:cubicBezTo>
                      <a:pt x="427310" y="129761"/>
                      <a:pt x="389884" y="167187"/>
                      <a:pt x="343717" y="167187"/>
                    </a:cubicBezTo>
                    <a:lnTo>
                      <a:pt x="83593" y="167187"/>
                    </a:lnTo>
                    <a:cubicBezTo>
                      <a:pt x="37426" y="167187"/>
                      <a:pt x="0" y="129761"/>
                      <a:pt x="0" y="83593"/>
                    </a:cubicBezTo>
                    <a:lnTo>
                      <a:pt x="0" y="83593"/>
                    </a:lnTo>
                    <a:cubicBezTo>
                      <a:pt x="0" y="37426"/>
                      <a:pt x="37426" y="0"/>
                      <a:pt x="83593" y="0"/>
                    </a:cubicBezTo>
                    <a:close/>
                  </a:path>
                </a:pathLst>
              </a:custGeom>
              <a:solidFill>
                <a:srgbClr val="575757"/>
              </a:solidFill>
            </p:spPr>
          </p:sp>
          <p:sp>
            <p:nvSpPr>
              <p:cNvPr name="TextBox 36" id="36"/>
              <p:cNvSpPr txBox="true"/>
              <p:nvPr/>
            </p:nvSpPr>
            <p:spPr>
              <a:xfrm>
                <a:off x="0" y="-47625"/>
                <a:ext cx="427310" cy="214812"/>
              </a:xfrm>
              <a:prstGeom prst="rect">
                <a:avLst/>
              </a:prstGeom>
            </p:spPr>
            <p:txBody>
              <a:bodyPr anchor="ctr" rtlCol="false" tIns="50800" lIns="50800" bIns="50800" rIns="50800"/>
              <a:lstStyle/>
              <a:p>
                <a:pPr algn="ctr">
                  <a:lnSpc>
                    <a:spcPts val="2940"/>
                  </a:lnSpc>
                </a:pPr>
              </a:p>
            </p:txBody>
          </p:sp>
        </p:grpSp>
        <p:sp>
          <p:nvSpPr>
            <p:cNvPr name="TextBox 37" id="37"/>
            <p:cNvSpPr txBox="true"/>
            <p:nvPr/>
          </p:nvSpPr>
          <p:spPr>
            <a:xfrm rot="0">
              <a:off x="321509" y="207404"/>
              <a:ext cx="1422993" cy="336378"/>
            </a:xfrm>
            <a:prstGeom prst="rect">
              <a:avLst/>
            </a:prstGeom>
          </p:spPr>
          <p:txBody>
            <a:bodyPr anchor="t" rtlCol="false" tIns="0" lIns="0" bIns="0" rIns="0">
              <a:spAutoFit/>
            </a:bodyPr>
            <a:lstStyle/>
            <a:p>
              <a:pPr algn="ctr">
                <a:lnSpc>
                  <a:spcPts val="1994"/>
                </a:lnSpc>
              </a:pPr>
              <a:r>
                <a:rPr lang="en-US" sz="1424" b="true">
                  <a:solidFill>
                    <a:srgbClr val="FFFFFF"/>
                  </a:solidFill>
                  <a:latin typeface="Arial Bold"/>
                  <a:ea typeface="Arial Bold"/>
                  <a:cs typeface="Arial Bold"/>
                  <a:sym typeface="Arial Bold"/>
                </a:rPr>
                <a:t>TAKES</a:t>
              </a:r>
            </a:p>
          </p:txBody>
        </p:sp>
      </p:grpSp>
      <p:grpSp>
        <p:nvGrpSpPr>
          <p:cNvPr name="Group 38" id="38"/>
          <p:cNvGrpSpPr/>
          <p:nvPr/>
        </p:nvGrpSpPr>
        <p:grpSpPr>
          <a:xfrm rot="-1118233">
            <a:off x="5742914" y="4687274"/>
            <a:ext cx="1533908" cy="568058"/>
            <a:chOff x="0" y="0"/>
            <a:chExt cx="2045211" cy="757411"/>
          </a:xfrm>
        </p:grpSpPr>
        <p:grpSp>
          <p:nvGrpSpPr>
            <p:cNvPr name="Group 39" id="39"/>
            <p:cNvGrpSpPr/>
            <p:nvPr/>
          </p:nvGrpSpPr>
          <p:grpSpPr>
            <a:xfrm rot="0">
              <a:off x="0" y="0"/>
              <a:ext cx="2045211" cy="757411"/>
              <a:chOff x="0" y="0"/>
              <a:chExt cx="427310" cy="158247"/>
            </a:xfrm>
          </p:grpSpPr>
          <p:sp>
            <p:nvSpPr>
              <p:cNvPr name="Freeform 40" id="40"/>
              <p:cNvSpPr/>
              <p:nvPr/>
            </p:nvSpPr>
            <p:spPr>
              <a:xfrm flipH="false" flipV="false" rot="0">
                <a:off x="0" y="0"/>
                <a:ext cx="427310" cy="158247"/>
              </a:xfrm>
              <a:custGeom>
                <a:avLst/>
                <a:gdLst/>
                <a:ahLst/>
                <a:cxnLst/>
                <a:rect r="r" b="b" t="t" l="l"/>
                <a:pathLst>
                  <a:path h="158247" w="427310">
                    <a:moveTo>
                      <a:pt x="79124" y="0"/>
                    </a:moveTo>
                    <a:lnTo>
                      <a:pt x="348186" y="0"/>
                    </a:lnTo>
                    <a:cubicBezTo>
                      <a:pt x="369171" y="0"/>
                      <a:pt x="389297" y="8336"/>
                      <a:pt x="404135" y="23175"/>
                    </a:cubicBezTo>
                    <a:cubicBezTo>
                      <a:pt x="418974" y="38013"/>
                      <a:pt x="427310" y="58139"/>
                      <a:pt x="427310" y="79124"/>
                    </a:cubicBezTo>
                    <a:lnTo>
                      <a:pt x="427310" y="79124"/>
                    </a:lnTo>
                    <a:cubicBezTo>
                      <a:pt x="427310" y="122822"/>
                      <a:pt x="391885" y="158247"/>
                      <a:pt x="348186" y="158247"/>
                    </a:cubicBezTo>
                    <a:lnTo>
                      <a:pt x="79124" y="158247"/>
                    </a:lnTo>
                    <a:cubicBezTo>
                      <a:pt x="58139" y="158247"/>
                      <a:pt x="38013" y="149911"/>
                      <a:pt x="23175" y="135073"/>
                    </a:cubicBezTo>
                    <a:cubicBezTo>
                      <a:pt x="8336" y="120234"/>
                      <a:pt x="0" y="100109"/>
                      <a:pt x="0" y="79124"/>
                    </a:cubicBezTo>
                    <a:lnTo>
                      <a:pt x="0" y="79124"/>
                    </a:lnTo>
                    <a:cubicBezTo>
                      <a:pt x="0" y="58139"/>
                      <a:pt x="8336" y="38013"/>
                      <a:pt x="23175" y="23175"/>
                    </a:cubicBezTo>
                    <a:cubicBezTo>
                      <a:pt x="38013" y="8336"/>
                      <a:pt x="58139" y="0"/>
                      <a:pt x="79124" y="0"/>
                    </a:cubicBezTo>
                    <a:close/>
                  </a:path>
                </a:pathLst>
              </a:custGeom>
              <a:solidFill>
                <a:srgbClr val="575757"/>
              </a:solidFill>
            </p:spPr>
          </p:sp>
          <p:sp>
            <p:nvSpPr>
              <p:cNvPr name="TextBox 41" id="41"/>
              <p:cNvSpPr txBox="true"/>
              <p:nvPr/>
            </p:nvSpPr>
            <p:spPr>
              <a:xfrm>
                <a:off x="0" y="-47625"/>
                <a:ext cx="427310" cy="205872"/>
              </a:xfrm>
              <a:prstGeom prst="rect">
                <a:avLst/>
              </a:prstGeom>
            </p:spPr>
            <p:txBody>
              <a:bodyPr anchor="ctr" rtlCol="false" tIns="50800" lIns="50800" bIns="50800" rIns="50800"/>
              <a:lstStyle/>
              <a:p>
                <a:pPr algn="ctr">
                  <a:lnSpc>
                    <a:spcPts val="2939"/>
                  </a:lnSpc>
                </a:pPr>
              </a:p>
            </p:txBody>
          </p:sp>
        </p:grpSp>
        <p:sp>
          <p:nvSpPr>
            <p:cNvPr name="TextBox 42" id="42"/>
            <p:cNvSpPr txBox="true"/>
            <p:nvPr/>
          </p:nvSpPr>
          <p:spPr>
            <a:xfrm rot="0">
              <a:off x="318272" y="214265"/>
              <a:ext cx="1408667" cy="281256"/>
            </a:xfrm>
            <a:prstGeom prst="rect">
              <a:avLst/>
            </a:prstGeom>
          </p:spPr>
          <p:txBody>
            <a:bodyPr anchor="t" rtlCol="false" tIns="0" lIns="0" bIns="0" rIns="0">
              <a:spAutoFit/>
            </a:bodyPr>
            <a:lstStyle/>
            <a:p>
              <a:pPr algn="ctr">
                <a:lnSpc>
                  <a:spcPts val="1657"/>
                </a:lnSpc>
              </a:pPr>
              <a:r>
                <a:rPr lang="en-US" sz="1183" b="true">
                  <a:solidFill>
                    <a:srgbClr val="FFFFFF"/>
                  </a:solidFill>
                  <a:latin typeface="Arial Bold"/>
                  <a:ea typeface="Arial Bold"/>
                  <a:cs typeface="Arial Bold"/>
                  <a:sym typeface="Arial Bold"/>
                </a:rPr>
                <a:t>TREATED_BY</a:t>
              </a:r>
            </a:p>
          </p:txBody>
        </p:sp>
      </p:grpSp>
      <p:grpSp>
        <p:nvGrpSpPr>
          <p:cNvPr name="Group 43" id="43"/>
          <p:cNvGrpSpPr/>
          <p:nvPr/>
        </p:nvGrpSpPr>
        <p:grpSpPr>
          <a:xfrm rot="-2889847">
            <a:off x="7283016" y="5454451"/>
            <a:ext cx="1554189" cy="575569"/>
            <a:chOff x="0" y="0"/>
            <a:chExt cx="2072252" cy="767425"/>
          </a:xfrm>
        </p:grpSpPr>
        <p:grpSp>
          <p:nvGrpSpPr>
            <p:cNvPr name="Group 44" id="44"/>
            <p:cNvGrpSpPr/>
            <p:nvPr/>
          </p:nvGrpSpPr>
          <p:grpSpPr>
            <a:xfrm rot="0">
              <a:off x="0" y="0"/>
              <a:ext cx="2072252" cy="767425"/>
              <a:chOff x="0" y="0"/>
              <a:chExt cx="427310" cy="158247"/>
            </a:xfrm>
          </p:grpSpPr>
          <p:sp>
            <p:nvSpPr>
              <p:cNvPr name="Freeform 45" id="45"/>
              <p:cNvSpPr/>
              <p:nvPr/>
            </p:nvSpPr>
            <p:spPr>
              <a:xfrm flipH="false" flipV="false" rot="0">
                <a:off x="0" y="0"/>
                <a:ext cx="427310" cy="158247"/>
              </a:xfrm>
              <a:custGeom>
                <a:avLst/>
                <a:gdLst/>
                <a:ahLst/>
                <a:cxnLst/>
                <a:rect r="r" b="b" t="t" l="l"/>
                <a:pathLst>
                  <a:path h="158247" w="427310">
                    <a:moveTo>
                      <a:pt x="79124" y="0"/>
                    </a:moveTo>
                    <a:lnTo>
                      <a:pt x="348186" y="0"/>
                    </a:lnTo>
                    <a:cubicBezTo>
                      <a:pt x="369171" y="0"/>
                      <a:pt x="389297" y="8336"/>
                      <a:pt x="404135" y="23175"/>
                    </a:cubicBezTo>
                    <a:cubicBezTo>
                      <a:pt x="418974" y="38013"/>
                      <a:pt x="427310" y="58139"/>
                      <a:pt x="427310" y="79124"/>
                    </a:cubicBezTo>
                    <a:lnTo>
                      <a:pt x="427310" y="79124"/>
                    </a:lnTo>
                    <a:cubicBezTo>
                      <a:pt x="427310" y="122822"/>
                      <a:pt x="391885" y="158247"/>
                      <a:pt x="348186" y="158247"/>
                    </a:cubicBezTo>
                    <a:lnTo>
                      <a:pt x="79124" y="158247"/>
                    </a:lnTo>
                    <a:cubicBezTo>
                      <a:pt x="58139" y="158247"/>
                      <a:pt x="38013" y="149911"/>
                      <a:pt x="23175" y="135073"/>
                    </a:cubicBezTo>
                    <a:cubicBezTo>
                      <a:pt x="8336" y="120234"/>
                      <a:pt x="0" y="100109"/>
                      <a:pt x="0" y="79124"/>
                    </a:cubicBezTo>
                    <a:lnTo>
                      <a:pt x="0" y="79124"/>
                    </a:lnTo>
                    <a:cubicBezTo>
                      <a:pt x="0" y="58139"/>
                      <a:pt x="8336" y="38013"/>
                      <a:pt x="23175" y="23175"/>
                    </a:cubicBezTo>
                    <a:cubicBezTo>
                      <a:pt x="38013" y="8336"/>
                      <a:pt x="58139" y="0"/>
                      <a:pt x="79124" y="0"/>
                    </a:cubicBezTo>
                    <a:close/>
                  </a:path>
                </a:pathLst>
              </a:custGeom>
              <a:solidFill>
                <a:srgbClr val="575757"/>
              </a:solidFill>
            </p:spPr>
          </p:sp>
          <p:sp>
            <p:nvSpPr>
              <p:cNvPr name="TextBox 46" id="46"/>
              <p:cNvSpPr txBox="true"/>
              <p:nvPr/>
            </p:nvSpPr>
            <p:spPr>
              <a:xfrm>
                <a:off x="0" y="-47625"/>
                <a:ext cx="427310" cy="205872"/>
              </a:xfrm>
              <a:prstGeom prst="rect">
                <a:avLst/>
              </a:prstGeom>
            </p:spPr>
            <p:txBody>
              <a:bodyPr anchor="ctr" rtlCol="false" tIns="50800" lIns="50800" bIns="50800" rIns="50800"/>
              <a:lstStyle/>
              <a:p>
                <a:pPr algn="ctr">
                  <a:lnSpc>
                    <a:spcPts val="2939"/>
                  </a:lnSpc>
                </a:pPr>
              </a:p>
            </p:txBody>
          </p:sp>
        </p:grpSp>
        <p:sp>
          <p:nvSpPr>
            <p:cNvPr name="TextBox 47" id="47"/>
            <p:cNvSpPr txBox="true"/>
            <p:nvPr/>
          </p:nvSpPr>
          <p:spPr>
            <a:xfrm rot="0">
              <a:off x="322480" y="217728"/>
              <a:ext cx="1427292" cy="284344"/>
            </a:xfrm>
            <a:prstGeom prst="rect">
              <a:avLst/>
            </a:prstGeom>
          </p:spPr>
          <p:txBody>
            <a:bodyPr anchor="t" rtlCol="false" tIns="0" lIns="0" bIns="0" rIns="0">
              <a:spAutoFit/>
            </a:bodyPr>
            <a:lstStyle/>
            <a:p>
              <a:pPr algn="ctr">
                <a:lnSpc>
                  <a:spcPts val="1679"/>
                </a:lnSpc>
              </a:pPr>
              <a:r>
                <a:rPr lang="en-US" sz="1199" b="true">
                  <a:solidFill>
                    <a:srgbClr val="FFFFFF"/>
                  </a:solidFill>
                  <a:latin typeface="Arial Bold"/>
                  <a:ea typeface="Arial Bold"/>
                  <a:cs typeface="Arial Bold"/>
                  <a:sym typeface="Arial Bold"/>
                </a:rPr>
                <a:t>PRESCRIBES</a:t>
              </a:r>
            </a:p>
          </p:txBody>
        </p:sp>
      </p:grpSp>
      <p:sp>
        <p:nvSpPr>
          <p:cNvPr name="AutoShape 48" id="48"/>
          <p:cNvSpPr/>
          <p:nvPr/>
        </p:nvSpPr>
        <p:spPr>
          <a:xfrm flipV="true">
            <a:off x="6907850" y="6026266"/>
            <a:ext cx="5178352" cy="1102275"/>
          </a:xfrm>
          <a:prstGeom prst="line">
            <a:avLst/>
          </a:prstGeom>
          <a:ln cap="flat" w="28575">
            <a:solidFill>
              <a:srgbClr val="000000"/>
            </a:solidFill>
            <a:prstDash val="solid"/>
            <a:headEnd type="none" len="sm" w="sm"/>
            <a:tailEnd type="none" len="sm" w="sm"/>
          </a:ln>
        </p:spPr>
      </p:sp>
      <p:grpSp>
        <p:nvGrpSpPr>
          <p:cNvPr name="Group 49" id="49"/>
          <p:cNvGrpSpPr/>
          <p:nvPr/>
        </p:nvGrpSpPr>
        <p:grpSpPr>
          <a:xfrm rot="-750636">
            <a:off x="8857287" y="6340269"/>
            <a:ext cx="1546896" cy="605230"/>
            <a:chOff x="0" y="0"/>
            <a:chExt cx="2062528" cy="806973"/>
          </a:xfrm>
        </p:grpSpPr>
        <p:grpSp>
          <p:nvGrpSpPr>
            <p:cNvPr name="Group 50" id="50"/>
            <p:cNvGrpSpPr/>
            <p:nvPr/>
          </p:nvGrpSpPr>
          <p:grpSpPr>
            <a:xfrm rot="0">
              <a:off x="0" y="0"/>
              <a:ext cx="2062528" cy="806973"/>
              <a:chOff x="0" y="0"/>
              <a:chExt cx="427310" cy="167187"/>
            </a:xfrm>
          </p:grpSpPr>
          <p:sp>
            <p:nvSpPr>
              <p:cNvPr name="Freeform 51" id="51"/>
              <p:cNvSpPr/>
              <p:nvPr/>
            </p:nvSpPr>
            <p:spPr>
              <a:xfrm flipH="false" flipV="false" rot="0">
                <a:off x="0" y="0"/>
                <a:ext cx="427310" cy="167187"/>
              </a:xfrm>
              <a:custGeom>
                <a:avLst/>
                <a:gdLst/>
                <a:ahLst/>
                <a:cxnLst/>
                <a:rect r="r" b="b" t="t" l="l"/>
                <a:pathLst>
                  <a:path h="167187" w="427310">
                    <a:moveTo>
                      <a:pt x="83593" y="0"/>
                    </a:moveTo>
                    <a:lnTo>
                      <a:pt x="343717" y="0"/>
                    </a:lnTo>
                    <a:cubicBezTo>
                      <a:pt x="365887" y="0"/>
                      <a:pt x="387149" y="8807"/>
                      <a:pt x="402826" y="24484"/>
                    </a:cubicBezTo>
                    <a:cubicBezTo>
                      <a:pt x="418503" y="40161"/>
                      <a:pt x="427310" y="61423"/>
                      <a:pt x="427310" y="83593"/>
                    </a:cubicBezTo>
                    <a:lnTo>
                      <a:pt x="427310" y="83593"/>
                    </a:lnTo>
                    <a:cubicBezTo>
                      <a:pt x="427310" y="129761"/>
                      <a:pt x="389884" y="167187"/>
                      <a:pt x="343717" y="167187"/>
                    </a:cubicBezTo>
                    <a:lnTo>
                      <a:pt x="83593" y="167187"/>
                    </a:lnTo>
                    <a:cubicBezTo>
                      <a:pt x="37426" y="167187"/>
                      <a:pt x="0" y="129761"/>
                      <a:pt x="0" y="83593"/>
                    </a:cubicBezTo>
                    <a:lnTo>
                      <a:pt x="0" y="83593"/>
                    </a:lnTo>
                    <a:cubicBezTo>
                      <a:pt x="0" y="37426"/>
                      <a:pt x="37426" y="0"/>
                      <a:pt x="83593" y="0"/>
                    </a:cubicBezTo>
                    <a:close/>
                  </a:path>
                </a:pathLst>
              </a:custGeom>
              <a:solidFill>
                <a:srgbClr val="575757"/>
              </a:solidFill>
            </p:spPr>
          </p:sp>
          <p:sp>
            <p:nvSpPr>
              <p:cNvPr name="TextBox 52" id="52"/>
              <p:cNvSpPr txBox="true"/>
              <p:nvPr/>
            </p:nvSpPr>
            <p:spPr>
              <a:xfrm>
                <a:off x="0" y="-47625"/>
                <a:ext cx="427310" cy="214812"/>
              </a:xfrm>
              <a:prstGeom prst="rect">
                <a:avLst/>
              </a:prstGeom>
            </p:spPr>
            <p:txBody>
              <a:bodyPr anchor="ctr" rtlCol="false" tIns="50800" lIns="50800" bIns="50800" rIns="50800"/>
              <a:lstStyle/>
              <a:p>
                <a:pPr algn="ctr">
                  <a:lnSpc>
                    <a:spcPts val="2939"/>
                  </a:lnSpc>
                </a:pPr>
              </a:p>
            </p:txBody>
          </p:sp>
        </p:grpSp>
        <p:sp>
          <p:nvSpPr>
            <p:cNvPr name="TextBox 53" id="53"/>
            <p:cNvSpPr txBox="true"/>
            <p:nvPr/>
          </p:nvSpPr>
          <p:spPr>
            <a:xfrm rot="0">
              <a:off x="320967" y="206958"/>
              <a:ext cx="1420594" cy="335908"/>
            </a:xfrm>
            <a:prstGeom prst="rect">
              <a:avLst/>
            </a:prstGeom>
          </p:spPr>
          <p:txBody>
            <a:bodyPr anchor="t" rtlCol="false" tIns="0" lIns="0" bIns="0" rIns="0">
              <a:spAutoFit/>
            </a:bodyPr>
            <a:lstStyle/>
            <a:p>
              <a:pPr algn="ctr">
                <a:lnSpc>
                  <a:spcPts val="1991"/>
                </a:lnSpc>
              </a:pPr>
              <a:r>
                <a:rPr lang="en-US" sz="1422" b="true">
                  <a:solidFill>
                    <a:srgbClr val="FFFFFF"/>
                  </a:solidFill>
                  <a:latin typeface="Arial Bold"/>
                  <a:ea typeface="Arial Bold"/>
                  <a:cs typeface="Arial Bold"/>
                  <a:sym typeface="Arial Bold"/>
                </a:rPr>
                <a:t>PROVIDE</a:t>
              </a:r>
            </a:p>
          </p:txBody>
        </p:sp>
      </p:grpSp>
      <p:grpSp>
        <p:nvGrpSpPr>
          <p:cNvPr name="Group 54" id="54"/>
          <p:cNvGrpSpPr/>
          <p:nvPr/>
        </p:nvGrpSpPr>
        <p:grpSpPr>
          <a:xfrm rot="0">
            <a:off x="2658267" y="7105858"/>
            <a:ext cx="1666679" cy="591883"/>
            <a:chOff x="0" y="0"/>
            <a:chExt cx="438961" cy="155887"/>
          </a:xfrm>
        </p:grpSpPr>
        <p:sp>
          <p:nvSpPr>
            <p:cNvPr name="Freeform 55" id="55"/>
            <p:cNvSpPr/>
            <p:nvPr/>
          </p:nvSpPr>
          <p:spPr>
            <a:xfrm flipH="false" flipV="false" rot="0">
              <a:off x="0" y="0"/>
              <a:ext cx="438961" cy="155887"/>
            </a:xfrm>
            <a:custGeom>
              <a:avLst/>
              <a:gdLst/>
              <a:ahLst/>
              <a:cxnLst/>
              <a:rect r="r" b="b" t="t" l="l"/>
              <a:pathLst>
                <a:path h="155887" w="438961">
                  <a:moveTo>
                    <a:pt x="77944" y="0"/>
                  </a:moveTo>
                  <a:lnTo>
                    <a:pt x="361017" y="0"/>
                  </a:lnTo>
                  <a:cubicBezTo>
                    <a:pt x="381689" y="0"/>
                    <a:pt x="401514" y="8212"/>
                    <a:pt x="416132" y="22829"/>
                  </a:cubicBezTo>
                  <a:cubicBezTo>
                    <a:pt x="430749" y="37446"/>
                    <a:pt x="438961" y="57272"/>
                    <a:pt x="438961" y="77944"/>
                  </a:cubicBezTo>
                  <a:lnTo>
                    <a:pt x="438961" y="77944"/>
                  </a:lnTo>
                  <a:cubicBezTo>
                    <a:pt x="438961" y="120991"/>
                    <a:pt x="404064" y="155887"/>
                    <a:pt x="361017" y="155887"/>
                  </a:cubicBezTo>
                  <a:lnTo>
                    <a:pt x="77944" y="155887"/>
                  </a:lnTo>
                  <a:cubicBezTo>
                    <a:pt x="57272" y="155887"/>
                    <a:pt x="37446" y="147675"/>
                    <a:pt x="22829" y="133058"/>
                  </a:cubicBezTo>
                  <a:cubicBezTo>
                    <a:pt x="8212" y="118441"/>
                    <a:pt x="0" y="98615"/>
                    <a:pt x="0" y="77944"/>
                  </a:cubicBezTo>
                  <a:lnTo>
                    <a:pt x="0" y="77944"/>
                  </a:lnTo>
                  <a:cubicBezTo>
                    <a:pt x="0" y="57272"/>
                    <a:pt x="8212" y="37446"/>
                    <a:pt x="22829" y="22829"/>
                  </a:cubicBezTo>
                  <a:cubicBezTo>
                    <a:pt x="37446" y="8212"/>
                    <a:pt x="57272" y="0"/>
                    <a:pt x="77944" y="0"/>
                  </a:cubicBezTo>
                  <a:close/>
                </a:path>
              </a:pathLst>
            </a:custGeom>
            <a:solidFill>
              <a:srgbClr val="ADD7EF"/>
            </a:solidFill>
            <a:ln w="38100" cap="rnd">
              <a:solidFill>
                <a:srgbClr val="3F6DAD"/>
              </a:solidFill>
              <a:prstDash val="solid"/>
              <a:round/>
            </a:ln>
          </p:spPr>
        </p:sp>
        <p:sp>
          <p:nvSpPr>
            <p:cNvPr name="TextBox 56" id="56"/>
            <p:cNvSpPr txBox="true"/>
            <p:nvPr/>
          </p:nvSpPr>
          <p:spPr>
            <a:xfrm>
              <a:off x="0" y="-85725"/>
              <a:ext cx="438961" cy="241612"/>
            </a:xfrm>
            <a:prstGeom prst="rect">
              <a:avLst/>
            </a:prstGeom>
          </p:spPr>
          <p:txBody>
            <a:bodyPr anchor="ctr" rtlCol="false" tIns="50800" lIns="50800" bIns="50800" rIns="50800"/>
            <a:lstStyle/>
            <a:p>
              <a:pPr algn="ctr">
                <a:lnSpc>
                  <a:spcPts val="2940"/>
                </a:lnSpc>
              </a:pPr>
              <a:r>
                <a:rPr lang="en-US" b="true" sz="2100" spc="-46">
                  <a:solidFill>
                    <a:srgbClr val="FFFFFF"/>
                  </a:solidFill>
                  <a:latin typeface="Arial Bold"/>
                  <a:ea typeface="Arial Bold"/>
                  <a:cs typeface="Arial Bold"/>
                  <a:sym typeface="Arial Bold"/>
                </a:rPr>
                <a:t>:PERSON</a:t>
              </a:r>
            </a:p>
          </p:txBody>
        </p:sp>
      </p:grpSp>
      <p:sp>
        <p:nvSpPr>
          <p:cNvPr name="AutoShape 57" id="57"/>
          <p:cNvSpPr/>
          <p:nvPr/>
        </p:nvSpPr>
        <p:spPr>
          <a:xfrm flipV="true">
            <a:off x="3491606" y="6421219"/>
            <a:ext cx="0" cy="684639"/>
          </a:xfrm>
          <a:prstGeom prst="line">
            <a:avLst/>
          </a:prstGeom>
          <a:ln cap="flat" w="38100">
            <a:solidFill>
              <a:srgbClr val="4BA7DD"/>
            </a:solidFill>
            <a:prstDash val="sysDash"/>
            <a:headEnd type="none" len="sm" w="sm"/>
            <a:tailEnd type="none" len="sm" w="sm"/>
          </a:ln>
        </p:spPr>
      </p:sp>
      <p:grpSp>
        <p:nvGrpSpPr>
          <p:cNvPr name="Group 58" id="58"/>
          <p:cNvGrpSpPr/>
          <p:nvPr/>
        </p:nvGrpSpPr>
        <p:grpSpPr>
          <a:xfrm rot="0">
            <a:off x="10980439" y="3409926"/>
            <a:ext cx="1666679" cy="591883"/>
            <a:chOff x="0" y="0"/>
            <a:chExt cx="438961" cy="155887"/>
          </a:xfrm>
        </p:grpSpPr>
        <p:sp>
          <p:nvSpPr>
            <p:cNvPr name="Freeform 59" id="59"/>
            <p:cNvSpPr/>
            <p:nvPr/>
          </p:nvSpPr>
          <p:spPr>
            <a:xfrm flipH="false" flipV="false" rot="0">
              <a:off x="0" y="0"/>
              <a:ext cx="438961" cy="155887"/>
            </a:xfrm>
            <a:custGeom>
              <a:avLst/>
              <a:gdLst/>
              <a:ahLst/>
              <a:cxnLst/>
              <a:rect r="r" b="b" t="t" l="l"/>
              <a:pathLst>
                <a:path h="155887" w="438961">
                  <a:moveTo>
                    <a:pt x="77944" y="0"/>
                  </a:moveTo>
                  <a:lnTo>
                    <a:pt x="361017" y="0"/>
                  </a:lnTo>
                  <a:cubicBezTo>
                    <a:pt x="381689" y="0"/>
                    <a:pt x="401514" y="8212"/>
                    <a:pt x="416132" y="22829"/>
                  </a:cubicBezTo>
                  <a:cubicBezTo>
                    <a:pt x="430749" y="37446"/>
                    <a:pt x="438961" y="57272"/>
                    <a:pt x="438961" y="77944"/>
                  </a:cubicBezTo>
                  <a:lnTo>
                    <a:pt x="438961" y="77944"/>
                  </a:lnTo>
                  <a:cubicBezTo>
                    <a:pt x="438961" y="120991"/>
                    <a:pt x="404064" y="155887"/>
                    <a:pt x="361017" y="155887"/>
                  </a:cubicBezTo>
                  <a:lnTo>
                    <a:pt x="77944" y="155887"/>
                  </a:lnTo>
                  <a:cubicBezTo>
                    <a:pt x="57272" y="155887"/>
                    <a:pt x="37446" y="147675"/>
                    <a:pt x="22829" y="133058"/>
                  </a:cubicBezTo>
                  <a:cubicBezTo>
                    <a:pt x="8212" y="118441"/>
                    <a:pt x="0" y="98615"/>
                    <a:pt x="0" y="77944"/>
                  </a:cubicBezTo>
                  <a:lnTo>
                    <a:pt x="0" y="77944"/>
                  </a:lnTo>
                  <a:cubicBezTo>
                    <a:pt x="0" y="57272"/>
                    <a:pt x="8212" y="37446"/>
                    <a:pt x="22829" y="22829"/>
                  </a:cubicBezTo>
                  <a:cubicBezTo>
                    <a:pt x="37446" y="8212"/>
                    <a:pt x="57272" y="0"/>
                    <a:pt x="77944" y="0"/>
                  </a:cubicBezTo>
                  <a:close/>
                </a:path>
              </a:pathLst>
            </a:custGeom>
            <a:solidFill>
              <a:srgbClr val="ADD7EF"/>
            </a:solidFill>
            <a:ln w="38100" cap="rnd">
              <a:solidFill>
                <a:srgbClr val="3F6DAD"/>
              </a:solidFill>
              <a:prstDash val="solid"/>
              <a:round/>
            </a:ln>
          </p:spPr>
        </p:sp>
        <p:sp>
          <p:nvSpPr>
            <p:cNvPr name="TextBox 60" id="60"/>
            <p:cNvSpPr txBox="true"/>
            <p:nvPr/>
          </p:nvSpPr>
          <p:spPr>
            <a:xfrm>
              <a:off x="0" y="-85725"/>
              <a:ext cx="438961" cy="241612"/>
            </a:xfrm>
            <a:prstGeom prst="rect">
              <a:avLst/>
            </a:prstGeom>
          </p:spPr>
          <p:txBody>
            <a:bodyPr anchor="ctr" rtlCol="false" tIns="50800" lIns="50800" bIns="50800" rIns="50800"/>
            <a:lstStyle/>
            <a:p>
              <a:pPr algn="ctr">
                <a:lnSpc>
                  <a:spcPts val="2940"/>
                </a:lnSpc>
              </a:pPr>
              <a:r>
                <a:rPr lang="en-US" b="true" sz="2100" spc="-46">
                  <a:solidFill>
                    <a:srgbClr val="FFFFFF"/>
                  </a:solidFill>
                  <a:latin typeface="Arial Bold"/>
                  <a:ea typeface="Arial Bold"/>
                  <a:cs typeface="Arial Bold"/>
                  <a:sym typeface="Arial Bold"/>
                </a:rPr>
                <a:t>:PERSON</a:t>
              </a:r>
            </a:p>
          </p:txBody>
        </p:sp>
      </p:grpSp>
      <p:sp>
        <p:nvSpPr>
          <p:cNvPr name="AutoShape 61" id="61"/>
          <p:cNvSpPr/>
          <p:nvPr/>
        </p:nvSpPr>
        <p:spPr>
          <a:xfrm flipH="true" flipV="true">
            <a:off x="10059799" y="3409926"/>
            <a:ext cx="920640" cy="295942"/>
          </a:xfrm>
          <a:prstGeom prst="line">
            <a:avLst/>
          </a:prstGeom>
          <a:ln cap="flat" w="38100">
            <a:solidFill>
              <a:srgbClr val="4BA7DD"/>
            </a:solidFill>
            <a:prstDash val="sysDash"/>
            <a:headEnd type="none" len="sm" w="sm"/>
            <a:tailEnd type="none" len="sm" w="sm"/>
          </a:ln>
        </p:spPr>
      </p:sp>
      <p:grpSp>
        <p:nvGrpSpPr>
          <p:cNvPr name="Group 62" id="62"/>
          <p:cNvGrpSpPr/>
          <p:nvPr/>
        </p:nvGrpSpPr>
        <p:grpSpPr>
          <a:xfrm rot="0">
            <a:off x="10786448" y="2695131"/>
            <a:ext cx="2054662" cy="591883"/>
            <a:chOff x="0" y="0"/>
            <a:chExt cx="541146" cy="155887"/>
          </a:xfrm>
        </p:grpSpPr>
        <p:sp>
          <p:nvSpPr>
            <p:cNvPr name="Freeform 63" id="63"/>
            <p:cNvSpPr/>
            <p:nvPr/>
          </p:nvSpPr>
          <p:spPr>
            <a:xfrm flipH="false" flipV="false" rot="0">
              <a:off x="0" y="0"/>
              <a:ext cx="541146" cy="155887"/>
            </a:xfrm>
            <a:custGeom>
              <a:avLst/>
              <a:gdLst/>
              <a:ahLst/>
              <a:cxnLst/>
              <a:rect r="r" b="b" t="t" l="l"/>
              <a:pathLst>
                <a:path h="155887" w="541146">
                  <a:moveTo>
                    <a:pt x="77944" y="0"/>
                  </a:moveTo>
                  <a:lnTo>
                    <a:pt x="463202" y="0"/>
                  </a:lnTo>
                  <a:cubicBezTo>
                    <a:pt x="483874" y="0"/>
                    <a:pt x="503699" y="8212"/>
                    <a:pt x="518317" y="22829"/>
                  </a:cubicBezTo>
                  <a:cubicBezTo>
                    <a:pt x="532934" y="37446"/>
                    <a:pt x="541146" y="57272"/>
                    <a:pt x="541146" y="77944"/>
                  </a:cubicBezTo>
                  <a:lnTo>
                    <a:pt x="541146" y="77944"/>
                  </a:lnTo>
                  <a:cubicBezTo>
                    <a:pt x="541146" y="120991"/>
                    <a:pt x="506249" y="155887"/>
                    <a:pt x="463202" y="155887"/>
                  </a:cubicBezTo>
                  <a:lnTo>
                    <a:pt x="77944" y="155887"/>
                  </a:lnTo>
                  <a:cubicBezTo>
                    <a:pt x="57272" y="155887"/>
                    <a:pt x="37446" y="147675"/>
                    <a:pt x="22829" y="133058"/>
                  </a:cubicBezTo>
                  <a:cubicBezTo>
                    <a:pt x="8212" y="118441"/>
                    <a:pt x="0" y="98615"/>
                    <a:pt x="0" y="77944"/>
                  </a:cubicBezTo>
                  <a:lnTo>
                    <a:pt x="0" y="77944"/>
                  </a:lnTo>
                  <a:cubicBezTo>
                    <a:pt x="0" y="57272"/>
                    <a:pt x="8212" y="37446"/>
                    <a:pt x="22829" y="22829"/>
                  </a:cubicBezTo>
                  <a:cubicBezTo>
                    <a:pt x="37446" y="8212"/>
                    <a:pt x="57272" y="0"/>
                    <a:pt x="77944" y="0"/>
                  </a:cubicBezTo>
                  <a:close/>
                </a:path>
              </a:pathLst>
            </a:custGeom>
            <a:solidFill>
              <a:srgbClr val="F88989"/>
            </a:solidFill>
            <a:ln w="38100" cap="rnd">
              <a:solidFill>
                <a:srgbClr val="860202"/>
              </a:solidFill>
              <a:prstDash val="solid"/>
              <a:round/>
            </a:ln>
          </p:spPr>
        </p:sp>
        <p:sp>
          <p:nvSpPr>
            <p:cNvPr name="TextBox 64" id="64"/>
            <p:cNvSpPr txBox="true"/>
            <p:nvPr/>
          </p:nvSpPr>
          <p:spPr>
            <a:xfrm>
              <a:off x="0" y="-85725"/>
              <a:ext cx="541146" cy="241612"/>
            </a:xfrm>
            <a:prstGeom prst="rect">
              <a:avLst/>
            </a:prstGeom>
          </p:spPr>
          <p:txBody>
            <a:bodyPr anchor="ctr" rtlCol="false" tIns="50800" lIns="50800" bIns="50800" rIns="50800"/>
            <a:lstStyle/>
            <a:p>
              <a:pPr algn="ctr">
                <a:lnSpc>
                  <a:spcPts val="2940"/>
                </a:lnSpc>
              </a:pPr>
              <a:r>
                <a:rPr lang="en-US" b="true" sz="2100" spc="-46">
                  <a:solidFill>
                    <a:srgbClr val="FFFFFF"/>
                  </a:solidFill>
                  <a:latin typeface="Arial Bold"/>
                  <a:ea typeface="Arial Bold"/>
                  <a:cs typeface="Arial Bold"/>
                  <a:sym typeface="Arial Bold"/>
                </a:rPr>
                <a:t>:SPECIALIST</a:t>
              </a:r>
            </a:p>
          </p:txBody>
        </p:sp>
      </p:grpSp>
      <p:sp>
        <p:nvSpPr>
          <p:cNvPr name="AutoShape 65" id="65"/>
          <p:cNvSpPr/>
          <p:nvPr/>
        </p:nvSpPr>
        <p:spPr>
          <a:xfrm flipH="true">
            <a:off x="10059799" y="2991073"/>
            <a:ext cx="726648" cy="418853"/>
          </a:xfrm>
          <a:prstGeom prst="line">
            <a:avLst/>
          </a:prstGeom>
          <a:ln cap="flat" w="38100">
            <a:solidFill>
              <a:srgbClr val="F88989"/>
            </a:solidFill>
            <a:prstDash val="sysDash"/>
            <a:headEnd type="none" len="sm" w="sm"/>
            <a:tailEnd type="none" len="sm" w="sm"/>
          </a:ln>
        </p:spPr>
      </p:sp>
      <p:sp>
        <p:nvSpPr>
          <p:cNvPr name="AutoShape 66" id="66"/>
          <p:cNvSpPr/>
          <p:nvPr/>
        </p:nvSpPr>
        <p:spPr>
          <a:xfrm flipH="true">
            <a:off x="12647118" y="3077589"/>
            <a:ext cx="1678585" cy="628279"/>
          </a:xfrm>
          <a:prstGeom prst="line">
            <a:avLst/>
          </a:prstGeom>
          <a:ln cap="flat" w="38100">
            <a:solidFill>
              <a:srgbClr val="000000"/>
            </a:solidFill>
            <a:prstDash val="sysDash"/>
            <a:headEnd type="none" len="sm" w="sm"/>
            <a:tailEnd type="none" len="sm" w="sm"/>
          </a:ln>
        </p:spPr>
      </p:sp>
      <p:sp>
        <p:nvSpPr>
          <p:cNvPr name="AutoShape 67" id="67"/>
          <p:cNvSpPr/>
          <p:nvPr/>
        </p:nvSpPr>
        <p:spPr>
          <a:xfrm flipH="true" flipV="true">
            <a:off x="12841110" y="2991073"/>
            <a:ext cx="1484593" cy="86515"/>
          </a:xfrm>
          <a:prstGeom prst="line">
            <a:avLst/>
          </a:prstGeom>
          <a:ln cap="flat" w="38100">
            <a:solidFill>
              <a:srgbClr val="000000"/>
            </a:solidFill>
            <a:prstDash val="sysDash"/>
            <a:headEnd type="none" len="sm" w="sm"/>
            <a:tailEnd type="none" len="sm" w="sm"/>
          </a:ln>
        </p:spPr>
      </p:sp>
      <p:grpSp>
        <p:nvGrpSpPr>
          <p:cNvPr name="Group 68" id="68"/>
          <p:cNvGrpSpPr/>
          <p:nvPr/>
        </p:nvGrpSpPr>
        <p:grpSpPr>
          <a:xfrm rot="0">
            <a:off x="5516181" y="2553047"/>
            <a:ext cx="2543929" cy="1026685"/>
            <a:chOff x="0" y="0"/>
            <a:chExt cx="670006" cy="270403"/>
          </a:xfrm>
        </p:grpSpPr>
        <p:sp>
          <p:nvSpPr>
            <p:cNvPr name="Freeform 69" id="69"/>
            <p:cNvSpPr/>
            <p:nvPr/>
          </p:nvSpPr>
          <p:spPr>
            <a:xfrm flipH="false" flipV="false" rot="0">
              <a:off x="0" y="0"/>
              <a:ext cx="670006" cy="270403"/>
            </a:xfrm>
            <a:custGeom>
              <a:avLst/>
              <a:gdLst/>
              <a:ahLst/>
              <a:cxnLst/>
              <a:rect r="r" b="b" t="t" l="l"/>
              <a:pathLst>
                <a:path h="270403" w="670006">
                  <a:moveTo>
                    <a:pt x="63909" y="0"/>
                  </a:moveTo>
                  <a:lnTo>
                    <a:pt x="606097" y="0"/>
                  </a:lnTo>
                  <a:cubicBezTo>
                    <a:pt x="641393" y="0"/>
                    <a:pt x="670006" y="28613"/>
                    <a:pt x="670006" y="63909"/>
                  </a:cubicBezTo>
                  <a:lnTo>
                    <a:pt x="670006" y="206493"/>
                  </a:lnTo>
                  <a:cubicBezTo>
                    <a:pt x="670006" y="241790"/>
                    <a:pt x="641393" y="270403"/>
                    <a:pt x="606097" y="270403"/>
                  </a:cubicBezTo>
                  <a:lnTo>
                    <a:pt x="63909" y="270403"/>
                  </a:lnTo>
                  <a:cubicBezTo>
                    <a:pt x="28613" y="270403"/>
                    <a:pt x="0" y="241790"/>
                    <a:pt x="0" y="206493"/>
                  </a:cubicBezTo>
                  <a:lnTo>
                    <a:pt x="0" y="63909"/>
                  </a:lnTo>
                  <a:cubicBezTo>
                    <a:pt x="0" y="28613"/>
                    <a:pt x="28613" y="0"/>
                    <a:pt x="63909" y="0"/>
                  </a:cubicBezTo>
                  <a:close/>
                </a:path>
              </a:pathLst>
            </a:custGeom>
            <a:solidFill>
              <a:srgbClr val="F1C3C3"/>
            </a:solidFill>
            <a:ln w="38100" cap="rnd">
              <a:solidFill>
                <a:srgbClr val="860202"/>
              </a:solidFill>
              <a:prstDash val="solid"/>
              <a:round/>
            </a:ln>
          </p:spPr>
        </p:sp>
        <p:sp>
          <p:nvSpPr>
            <p:cNvPr name="TextBox 70" id="70"/>
            <p:cNvSpPr txBox="true"/>
            <p:nvPr/>
          </p:nvSpPr>
          <p:spPr>
            <a:xfrm>
              <a:off x="0" y="-85725"/>
              <a:ext cx="670006" cy="356128"/>
            </a:xfrm>
            <a:prstGeom prst="rect">
              <a:avLst/>
            </a:prstGeom>
          </p:spPr>
          <p:txBody>
            <a:bodyPr anchor="ctr" rtlCol="false" tIns="50800" lIns="50800" bIns="50800" rIns="50800"/>
            <a:lstStyle/>
            <a:p>
              <a:pPr algn="just">
                <a:lnSpc>
                  <a:spcPts val="2940"/>
                </a:lnSpc>
              </a:pPr>
              <a:r>
                <a:rPr lang="en-US" b="true" sz="2100" spc="-46">
                  <a:solidFill>
                    <a:srgbClr val="000000"/>
                  </a:solidFill>
                  <a:latin typeface="Arial Bold"/>
                  <a:ea typeface="Arial Bold"/>
                  <a:cs typeface="Arial Bold"/>
                  <a:sym typeface="Arial Bold"/>
                </a:rPr>
                <a:t>Doctor Properties:</a:t>
              </a:r>
            </a:p>
            <a:p>
              <a:pPr algn="just">
                <a:lnSpc>
                  <a:spcPts val="2940"/>
                </a:lnSpc>
              </a:pPr>
              <a:r>
                <a:rPr lang="en-US" sz="2100" spc="-46">
                  <a:solidFill>
                    <a:srgbClr val="000000"/>
                  </a:solidFill>
                  <a:latin typeface="Arial"/>
                  <a:ea typeface="Arial"/>
                  <a:cs typeface="Arial"/>
                  <a:sym typeface="Arial"/>
                </a:rPr>
                <a:t>-name: “Dr.Johnson”</a:t>
              </a:r>
            </a:p>
          </p:txBody>
        </p:sp>
      </p:grpSp>
      <p:sp>
        <p:nvSpPr>
          <p:cNvPr name="AutoShape 71" id="71"/>
          <p:cNvSpPr/>
          <p:nvPr/>
        </p:nvSpPr>
        <p:spPr>
          <a:xfrm flipH="true" flipV="true">
            <a:off x="8060110" y="3066389"/>
            <a:ext cx="549773" cy="343537"/>
          </a:xfrm>
          <a:prstGeom prst="line">
            <a:avLst/>
          </a:prstGeom>
          <a:ln cap="flat" w="38100">
            <a:solidFill>
              <a:srgbClr val="F88989"/>
            </a:solidFill>
            <a:prstDash val="sysDash"/>
            <a:headEnd type="none" len="sm" w="sm"/>
            <a:tailEnd type="none" len="sm" w="sm"/>
          </a:ln>
        </p:spPr>
      </p:sp>
      <p:sp>
        <p:nvSpPr>
          <p:cNvPr name="AutoShape 72" id="72"/>
          <p:cNvSpPr/>
          <p:nvPr/>
        </p:nvSpPr>
        <p:spPr>
          <a:xfrm flipH="true" flipV="true">
            <a:off x="12647118" y="3705868"/>
            <a:ext cx="1315261" cy="411381"/>
          </a:xfrm>
          <a:prstGeom prst="line">
            <a:avLst/>
          </a:prstGeom>
          <a:ln cap="flat" w="38100">
            <a:solidFill>
              <a:srgbClr val="000000"/>
            </a:solidFill>
            <a:prstDash val="sysDash"/>
            <a:headEnd type="none" len="sm" w="sm"/>
            <a:tailEnd type="none" len="sm" w="sm"/>
          </a:ln>
        </p:spPr>
      </p:sp>
      <p:grpSp>
        <p:nvGrpSpPr>
          <p:cNvPr name="Group 73" id="73"/>
          <p:cNvGrpSpPr/>
          <p:nvPr/>
        </p:nvGrpSpPr>
        <p:grpSpPr>
          <a:xfrm rot="0">
            <a:off x="1914977" y="2750760"/>
            <a:ext cx="2543929" cy="1654302"/>
            <a:chOff x="0" y="0"/>
            <a:chExt cx="670006" cy="435701"/>
          </a:xfrm>
        </p:grpSpPr>
        <p:sp>
          <p:nvSpPr>
            <p:cNvPr name="Freeform 74" id="74"/>
            <p:cNvSpPr/>
            <p:nvPr/>
          </p:nvSpPr>
          <p:spPr>
            <a:xfrm flipH="false" flipV="false" rot="0">
              <a:off x="0" y="0"/>
              <a:ext cx="670006" cy="435701"/>
            </a:xfrm>
            <a:custGeom>
              <a:avLst/>
              <a:gdLst/>
              <a:ahLst/>
              <a:cxnLst/>
              <a:rect r="r" b="b" t="t" l="l"/>
              <a:pathLst>
                <a:path h="435701" w="670006">
                  <a:moveTo>
                    <a:pt x="63909" y="0"/>
                  </a:moveTo>
                  <a:lnTo>
                    <a:pt x="606097" y="0"/>
                  </a:lnTo>
                  <a:cubicBezTo>
                    <a:pt x="641393" y="0"/>
                    <a:pt x="670006" y="28613"/>
                    <a:pt x="670006" y="63909"/>
                  </a:cubicBezTo>
                  <a:lnTo>
                    <a:pt x="670006" y="371792"/>
                  </a:lnTo>
                  <a:cubicBezTo>
                    <a:pt x="670006" y="407088"/>
                    <a:pt x="641393" y="435701"/>
                    <a:pt x="606097" y="435701"/>
                  </a:cubicBezTo>
                  <a:lnTo>
                    <a:pt x="63909" y="435701"/>
                  </a:lnTo>
                  <a:cubicBezTo>
                    <a:pt x="28613" y="435701"/>
                    <a:pt x="0" y="407088"/>
                    <a:pt x="0" y="371792"/>
                  </a:cubicBezTo>
                  <a:lnTo>
                    <a:pt x="0" y="63909"/>
                  </a:lnTo>
                  <a:cubicBezTo>
                    <a:pt x="0" y="28613"/>
                    <a:pt x="28613" y="0"/>
                    <a:pt x="63909" y="0"/>
                  </a:cubicBezTo>
                  <a:close/>
                </a:path>
              </a:pathLst>
            </a:custGeom>
            <a:solidFill>
              <a:srgbClr val="D5F0FF"/>
            </a:solidFill>
            <a:ln w="38100" cap="rnd">
              <a:solidFill>
                <a:srgbClr val="003E92"/>
              </a:solidFill>
              <a:prstDash val="solid"/>
              <a:round/>
            </a:ln>
          </p:spPr>
        </p:sp>
        <p:sp>
          <p:nvSpPr>
            <p:cNvPr name="TextBox 75" id="75"/>
            <p:cNvSpPr txBox="true"/>
            <p:nvPr/>
          </p:nvSpPr>
          <p:spPr>
            <a:xfrm>
              <a:off x="0" y="-85725"/>
              <a:ext cx="670006" cy="521426"/>
            </a:xfrm>
            <a:prstGeom prst="rect">
              <a:avLst/>
            </a:prstGeom>
          </p:spPr>
          <p:txBody>
            <a:bodyPr anchor="ctr" rtlCol="false" tIns="50800" lIns="50800" bIns="50800" rIns="50800"/>
            <a:lstStyle/>
            <a:p>
              <a:pPr algn="just">
                <a:lnSpc>
                  <a:spcPts val="2940"/>
                </a:lnSpc>
              </a:pPr>
              <a:r>
                <a:rPr lang="en-US" b="true" sz="2100" spc="-46">
                  <a:solidFill>
                    <a:srgbClr val="000000"/>
                  </a:solidFill>
                  <a:latin typeface="Arial Bold"/>
                  <a:ea typeface="Arial Bold"/>
                  <a:cs typeface="Arial Bold"/>
                  <a:sym typeface="Arial Bold"/>
                </a:rPr>
                <a:t>Patient Properties:</a:t>
              </a:r>
            </a:p>
            <a:p>
              <a:pPr algn="just">
                <a:lnSpc>
                  <a:spcPts val="2940"/>
                </a:lnSpc>
              </a:pPr>
              <a:r>
                <a:rPr lang="en-US" sz="2100" spc="-46">
                  <a:solidFill>
                    <a:srgbClr val="000000"/>
                  </a:solidFill>
                  <a:latin typeface="Arial"/>
                  <a:ea typeface="Arial"/>
                  <a:cs typeface="Arial"/>
                  <a:sym typeface="Arial"/>
                </a:rPr>
                <a:t>-name: “Jame Smith”</a:t>
              </a:r>
            </a:p>
            <a:p>
              <a:pPr algn="just">
                <a:lnSpc>
                  <a:spcPts val="2940"/>
                </a:lnSpc>
              </a:pPr>
              <a:r>
                <a:rPr lang="en-US" sz="2100" spc="-46">
                  <a:solidFill>
                    <a:srgbClr val="000000"/>
                  </a:solidFill>
                  <a:latin typeface="Arial"/>
                  <a:ea typeface="Arial"/>
                  <a:cs typeface="Arial"/>
                  <a:sym typeface="Arial"/>
                </a:rPr>
                <a:t>-age: 25</a:t>
              </a:r>
            </a:p>
            <a:p>
              <a:pPr algn="just">
                <a:lnSpc>
                  <a:spcPts val="2940"/>
                </a:lnSpc>
              </a:pPr>
              <a:r>
                <a:rPr lang="en-US" sz="2100" spc="-46">
                  <a:solidFill>
                    <a:srgbClr val="000000"/>
                  </a:solidFill>
                  <a:latin typeface="Arial"/>
                  <a:ea typeface="Arial"/>
                  <a:cs typeface="Arial"/>
                  <a:sym typeface="Arial"/>
                </a:rPr>
                <a:t>-bloodType: “A”</a:t>
              </a:r>
            </a:p>
          </p:txBody>
        </p:sp>
      </p:grpSp>
      <p:sp>
        <p:nvSpPr>
          <p:cNvPr name="AutoShape 76" id="76"/>
          <p:cNvSpPr/>
          <p:nvPr/>
        </p:nvSpPr>
        <p:spPr>
          <a:xfrm flipH="true" flipV="true">
            <a:off x="3186941" y="4405062"/>
            <a:ext cx="304665" cy="566241"/>
          </a:xfrm>
          <a:prstGeom prst="line">
            <a:avLst/>
          </a:prstGeom>
          <a:ln cap="flat" w="38100">
            <a:solidFill>
              <a:srgbClr val="4BA7DD"/>
            </a:solidFill>
            <a:prstDash val="sysDash"/>
            <a:headEnd type="none" len="sm" w="sm"/>
            <a:tailEnd type="none" len="sm" w="sm"/>
          </a:ln>
        </p:spPr>
      </p:sp>
      <p:grpSp>
        <p:nvGrpSpPr>
          <p:cNvPr name="Group 77" id="77"/>
          <p:cNvGrpSpPr/>
          <p:nvPr/>
        </p:nvGrpSpPr>
        <p:grpSpPr>
          <a:xfrm rot="0">
            <a:off x="1468772" y="8734241"/>
            <a:ext cx="9950889" cy="1326490"/>
            <a:chOff x="0" y="0"/>
            <a:chExt cx="2620810" cy="349364"/>
          </a:xfrm>
        </p:grpSpPr>
        <p:sp>
          <p:nvSpPr>
            <p:cNvPr name="Freeform 78" id="78"/>
            <p:cNvSpPr/>
            <p:nvPr/>
          </p:nvSpPr>
          <p:spPr>
            <a:xfrm flipH="false" flipV="false" rot="0">
              <a:off x="0" y="0"/>
              <a:ext cx="2620810" cy="349364"/>
            </a:xfrm>
            <a:custGeom>
              <a:avLst/>
              <a:gdLst/>
              <a:ahLst/>
              <a:cxnLst/>
              <a:rect r="r" b="b" t="t" l="l"/>
              <a:pathLst>
                <a:path h="349364" w="2620810">
                  <a:moveTo>
                    <a:pt x="16338" y="0"/>
                  </a:moveTo>
                  <a:lnTo>
                    <a:pt x="2604472" y="0"/>
                  </a:lnTo>
                  <a:cubicBezTo>
                    <a:pt x="2613496" y="0"/>
                    <a:pt x="2620810" y="7315"/>
                    <a:pt x="2620810" y="16338"/>
                  </a:cubicBezTo>
                  <a:lnTo>
                    <a:pt x="2620810" y="333025"/>
                  </a:lnTo>
                  <a:cubicBezTo>
                    <a:pt x="2620810" y="342049"/>
                    <a:pt x="2613496" y="349364"/>
                    <a:pt x="2604472" y="349364"/>
                  </a:cubicBezTo>
                  <a:lnTo>
                    <a:pt x="16338" y="349364"/>
                  </a:lnTo>
                  <a:cubicBezTo>
                    <a:pt x="7315" y="349364"/>
                    <a:pt x="0" y="342049"/>
                    <a:pt x="0" y="333025"/>
                  </a:cubicBezTo>
                  <a:lnTo>
                    <a:pt x="0" y="16338"/>
                  </a:lnTo>
                  <a:cubicBezTo>
                    <a:pt x="0" y="7315"/>
                    <a:pt x="7315" y="0"/>
                    <a:pt x="16338" y="0"/>
                  </a:cubicBezTo>
                  <a:close/>
                </a:path>
              </a:pathLst>
            </a:custGeom>
            <a:solidFill>
              <a:srgbClr val="CCF8E3"/>
            </a:solidFill>
            <a:ln w="38100" cap="rnd">
              <a:solidFill>
                <a:srgbClr val="03660E"/>
              </a:solidFill>
              <a:prstDash val="solid"/>
              <a:round/>
            </a:ln>
          </p:spPr>
        </p:sp>
        <p:sp>
          <p:nvSpPr>
            <p:cNvPr name="TextBox 79" id="79"/>
            <p:cNvSpPr txBox="true"/>
            <p:nvPr/>
          </p:nvSpPr>
          <p:spPr>
            <a:xfrm>
              <a:off x="0" y="-85725"/>
              <a:ext cx="2620810" cy="435089"/>
            </a:xfrm>
            <a:prstGeom prst="rect">
              <a:avLst/>
            </a:prstGeom>
          </p:spPr>
          <p:txBody>
            <a:bodyPr anchor="ctr" rtlCol="false" tIns="50800" lIns="50800" bIns="50800" rIns="50800"/>
            <a:lstStyle/>
            <a:p>
              <a:pPr algn="just">
                <a:lnSpc>
                  <a:spcPts val="2940"/>
                </a:lnSpc>
              </a:pPr>
              <a:r>
                <a:rPr lang="en-US" b="true" sz="2100" spc="-46">
                  <a:solidFill>
                    <a:srgbClr val="000000"/>
                  </a:solidFill>
                  <a:latin typeface="Arial Bold"/>
                  <a:ea typeface="Arial Bold"/>
                  <a:cs typeface="Arial Bold"/>
                  <a:sym typeface="Arial Bold"/>
                </a:rPr>
                <a:t>Organizing Principles (Schema/Ontology):</a:t>
              </a:r>
            </a:p>
            <a:p>
              <a:pPr algn="just">
                <a:lnSpc>
                  <a:spcPts val="2940"/>
                </a:lnSpc>
              </a:pPr>
              <a:r>
                <a:rPr lang="en-US" sz="2100" spc="-46">
                  <a:solidFill>
                    <a:srgbClr val="000000"/>
                  </a:solidFill>
                  <a:latin typeface="Arial"/>
                  <a:ea typeface="Arial"/>
                  <a:cs typeface="Arial"/>
                  <a:sym typeface="Arial"/>
                </a:rPr>
                <a:t>- Define Labels (:Patient, :Person, :Doctor, :Specialist, :Hospital, :Medication)</a:t>
              </a:r>
            </a:p>
            <a:p>
              <a:pPr algn="just">
                <a:lnSpc>
                  <a:spcPts val="2940"/>
                </a:lnSpc>
              </a:pPr>
              <a:r>
                <a:rPr lang="en-US" sz="2100" spc="-46">
                  <a:solidFill>
                    <a:srgbClr val="000000"/>
                  </a:solidFill>
                  <a:latin typeface="Arial"/>
                  <a:ea typeface="Arial"/>
                  <a:cs typeface="Arial"/>
                  <a:sym typeface="Arial"/>
                </a:rPr>
                <a:t>- Set up hierarchy (Doctor is Person, Patient is Person) and relationship rules</a:t>
              </a:r>
            </a:p>
          </p:txBody>
        </p:sp>
      </p:grpSp>
      <p:grpSp>
        <p:nvGrpSpPr>
          <p:cNvPr name="Group 80" id="80"/>
          <p:cNvGrpSpPr/>
          <p:nvPr/>
        </p:nvGrpSpPr>
        <p:grpSpPr>
          <a:xfrm rot="0">
            <a:off x="12747061" y="7089274"/>
            <a:ext cx="4512239" cy="2915412"/>
            <a:chOff x="0" y="0"/>
            <a:chExt cx="1188409" cy="767845"/>
          </a:xfrm>
        </p:grpSpPr>
        <p:sp>
          <p:nvSpPr>
            <p:cNvPr name="Freeform 81" id="81"/>
            <p:cNvSpPr/>
            <p:nvPr/>
          </p:nvSpPr>
          <p:spPr>
            <a:xfrm flipH="false" flipV="false" rot="0">
              <a:off x="0" y="0"/>
              <a:ext cx="1188409" cy="767845"/>
            </a:xfrm>
            <a:custGeom>
              <a:avLst/>
              <a:gdLst/>
              <a:ahLst/>
              <a:cxnLst/>
              <a:rect r="r" b="b" t="t" l="l"/>
              <a:pathLst>
                <a:path h="767845" w="1188409">
                  <a:moveTo>
                    <a:pt x="36031" y="0"/>
                  </a:moveTo>
                  <a:lnTo>
                    <a:pt x="1152378" y="0"/>
                  </a:lnTo>
                  <a:cubicBezTo>
                    <a:pt x="1172277" y="0"/>
                    <a:pt x="1188409" y="16132"/>
                    <a:pt x="1188409" y="36031"/>
                  </a:cubicBezTo>
                  <a:lnTo>
                    <a:pt x="1188409" y="731814"/>
                  </a:lnTo>
                  <a:cubicBezTo>
                    <a:pt x="1188409" y="741370"/>
                    <a:pt x="1184612" y="750535"/>
                    <a:pt x="1177855" y="757292"/>
                  </a:cubicBezTo>
                  <a:cubicBezTo>
                    <a:pt x="1171098" y="764049"/>
                    <a:pt x="1161934" y="767845"/>
                    <a:pt x="1152378" y="767845"/>
                  </a:cubicBezTo>
                  <a:lnTo>
                    <a:pt x="36031" y="767845"/>
                  </a:lnTo>
                  <a:cubicBezTo>
                    <a:pt x="16132" y="767845"/>
                    <a:pt x="0" y="751713"/>
                    <a:pt x="0" y="731814"/>
                  </a:cubicBezTo>
                  <a:lnTo>
                    <a:pt x="0" y="36031"/>
                  </a:lnTo>
                  <a:cubicBezTo>
                    <a:pt x="0" y="16132"/>
                    <a:pt x="16132" y="0"/>
                    <a:pt x="36031" y="0"/>
                  </a:cubicBezTo>
                  <a:close/>
                </a:path>
              </a:pathLst>
            </a:custGeom>
            <a:solidFill>
              <a:srgbClr val="FFFFFF"/>
            </a:solidFill>
            <a:ln w="38100" cap="rnd">
              <a:solidFill>
                <a:srgbClr val="BFC6CF"/>
              </a:solidFill>
              <a:prstDash val="solid"/>
              <a:round/>
            </a:ln>
          </p:spPr>
        </p:sp>
        <p:sp>
          <p:nvSpPr>
            <p:cNvPr name="TextBox 82" id="82"/>
            <p:cNvSpPr txBox="true"/>
            <p:nvPr/>
          </p:nvSpPr>
          <p:spPr>
            <a:xfrm>
              <a:off x="0" y="-104775"/>
              <a:ext cx="1188409" cy="872620"/>
            </a:xfrm>
            <a:prstGeom prst="rect">
              <a:avLst/>
            </a:prstGeom>
          </p:spPr>
          <p:txBody>
            <a:bodyPr anchor="ctr" rtlCol="false" tIns="50800" lIns="50800" bIns="50800" rIns="50800"/>
            <a:lstStyle/>
            <a:p>
              <a:pPr algn="just">
                <a:lnSpc>
                  <a:spcPts val="3639"/>
                </a:lnSpc>
              </a:pPr>
              <a:r>
                <a:rPr lang="en-US" b="true" sz="2599" spc="-57">
                  <a:solidFill>
                    <a:srgbClr val="000000"/>
                  </a:solidFill>
                  <a:latin typeface="Arial Bold"/>
                  <a:ea typeface="Arial Bold"/>
                  <a:cs typeface="Arial Bold"/>
                  <a:sym typeface="Arial Bold"/>
                </a:rPr>
                <a:t>Components:</a:t>
              </a:r>
            </a:p>
            <a:p>
              <a:pPr algn="just">
                <a:lnSpc>
                  <a:spcPts val="3639"/>
                </a:lnSpc>
              </a:pPr>
              <a:r>
                <a:rPr lang="en-US" sz="2599" spc="-57">
                  <a:solidFill>
                    <a:srgbClr val="000000"/>
                  </a:solidFill>
                  <a:latin typeface="Arial"/>
                  <a:ea typeface="Arial"/>
                  <a:cs typeface="Arial"/>
                  <a:sym typeface="Arial"/>
                </a:rPr>
                <a:t>                      Nodes</a:t>
              </a:r>
            </a:p>
            <a:p>
              <a:pPr algn="just">
                <a:lnSpc>
                  <a:spcPts val="3639"/>
                </a:lnSpc>
              </a:pPr>
              <a:r>
                <a:rPr lang="en-US" sz="2599" spc="-57">
                  <a:solidFill>
                    <a:srgbClr val="000000"/>
                  </a:solidFill>
                  <a:latin typeface="Arial"/>
                  <a:ea typeface="Arial"/>
                  <a:cs typeface="Arial"/>
                  <a:sym typeface="Arial"/>
                </a:rPr>
                <a:t>                      Relationships</a:t>
              </a:r>
            </a:p>
            <a:p>
              <a:pPr algn="just">
                <a:lnSpc>
                  <a:spcPts val="3639"/>
                </a:lnSpc>
              </a:pPr>
              <a:r>
                <a:rPr lang="en-US" sz="2599" spc="-57">
                  <a:solidFill>
                    <a:srgbClr val="000000"/>
                  </a:solidFill>
                  <a:latin typeface="Arial"/>
                  <a:ea typeface="Arial"/>
                  <a:cs typeface="Arial"/>
                  <a:sym typeface="Arial"/>
                </a:rPr>
                <a:t>                      Properties</a:t>
              </a:r>
            </a:p>
            <a:p>
              <a:pPr algn="just">
                <a:lnSpc>
                  <a:spcPts val="3639"/>
                </a:lnSpc>
              </a:pPr>
              <a:r>
                <a:rPr lang="en-US" sz="2599" spc="-57">
                  <a:solidFill>
                    <a:srgbClr val="000000"/>
                  </a:solidFill>
                  <a:latin typeface="Arial"/>
                  <a:ea typeface="Arial"/>
                  <a:cs typeface="Arial"/>
                  <a:sym typeface="Arial"/>
                </a:rPr>
                <a:t>                       Labels</a:t>
              </a:r>
            </a:p>
            <a:p>
              <a:pPr algn="just">
                <a:lnSpc>
                  <a:spcPts val="3639"/>
                </a:lnSpc>
              </a:pPr>
              <a:r>
                <a:rPr lang="en-US" sz="2599" spc="-57">
                  <a:solidFill>
                    <a:srgbClr val="000000"/>
                  </a:solidFill>
                  <a:latin typeface="Arial"/>
                  <a:ea typeface="Arial"/>
                  <a:cs typeface="Arial"/>
                  <a:sym typeface="Arial"/>
                </a:rPr>
                <a:t>                Organizing Principles</a:t>
              </a:r>
            </a:p>
          </p:txBody>
        </p:sp>
      </p:grpSp>
      <p:grpSp>
        <p:nvGrpSpPr>
          <p:cNvPr name="Group 83" id="83"/>
          <p:cNvGrpSpPr/>
          <p:nvPr/>
        </p:nvGrpSpPr>
        <p:grpSpPr>
          <a:xfrm rot="0">
            <a:off x="13057687" y="7687932"/>
            <a:ext cx="433154" cy="433154"/>
            <a:chOff x="0" y="0"/>
            <a:chExt cx="812800" cy="812800"/>
          </a:xfrm>
        </p:grpSpPr>
        <p:sp>
          <p:nvSpPr>
            <p:cNvPr name="Freeform 84" id="8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85" id="85"/>
            <p:cNvSpPr txBox="true"/>
            <p:nvPr/>
          </p:nvSpPr>
          <p:spPr>
            <a:xfrm>
              <a:off x="76200" y="-9525"/>
              <a:ext cx="660400" cy="746125"/>
            </a:xfrm>
            <a:prstGeom prst="rect">
              <a:avLst/>
            </a:prstGeom>
          </p:spPr>
          <p:txBody>
            <a:bodyPr anchor="ctr" rtlCol="false" tIns="50800" lIns="50800" bIns="50800" rIns="50800"/>
            <a:lstStyle/>
            <a:p>
              <a:pPr algn="ctr">
                <a:lnSpc>
                  <a:spcPts val="2940"/>
                </a:lnSpc>
              </a:pPr>
            </a:p>
          </p:txBody>
        </p:sp>
      </p:grpSp>
      <p:grpSp>
        <p:nvGrpSpPr>
          <p:cNvPr name="Group 86" id="86"/>
          <p:cNvGrpSpPr/>
          <p:nvPr/>
        </p:nvGrpSpPr>
        <p:grpSpPr>
          <a:xfrm rot="0">
            <a:off x="12779044" y="8151793"/>
            <a:ext cx="1008933" cy="353925"/>
            <a:chOff x="0" y="0"/>
            <a:chExt cx="265727" cy="93215"/>
          </a:xfrm>
        </p:grpSpPr>
        <p:sp>
          <p:nvSpPr>
            <p:cNvPr name="Freeform 87" id="87"/>
            <p:cNvSpPr/>
            <p:nvPr/>
          </p:nvSpPr>
          <p:spPr>
            <a:xfrm flipH="false" flipV="false" rot="0">
              <a:off x="0" y="0"/>
              <a:ext cx="265727" cy="93215"/>
            </a:xfrm>
            <a:custGeom>
              <a:avLst/>
              <a:gdLst/>
              <a:ahLst/>
              <a:cxnLst/>
              <a:rect r="r" b="b" t="t" l="l"/>
              <a:pathLst>
                <a:path h="93215" w="265727">
                  <a:moveTo>
                    <a:pt x="46607" y="0"/>
                  </a:moveTo>
                  <a:lnTo>
                    <a:pt x="219120" y="0"/>
                  </a:lnTo>
                  <a:cubicBezTo>
                    <a:pt x="244860" y="0"/>
                    <a:pt x="265727" y="20867"/>
                    <a:pt x="265727" y="46607"/>
                  </a:cubicBezTo>
                  <a:lnTo>
                    <a:pt x="265727" y="46607"/>
                  </a:lnTo>
                  <a:cubicBezTo>
                    <a:pt x="265727" y="72348"/>
                    <a:pt x="244860" y="93215"/>
                    <a:pt x="219120" y="93215"/>
                  </a:cubicBezTo>
                  <a:lnTo>
                    <a:pt x="46607" y="93215"/>
                  </a:lnTo>
                  <a:cubicBezTo>
                    <a:pt x="20867" y="93215"/>
                    <a:pt x="0" y="72348"/>
                    <a:pt x="0" y="46607"/>
                  </a:cubicBezTo>
                  <a:lnTo>
                    <a:pt x="0" y="46607"/>
                  </a:lnTo>
                  <a:cubicBezTo>
                    <a:pt x="0" y="20867"/>
                    <a:pt x="20867" y="0"/>
                    <a:pt x="46607" y="0"/>
                  </a:cubicBezTo>
                  <a:close/>
                </a:path>
              </a:pathLst>
            </a:custGeom>
            <a:solidFill>
              <a:srgbClr val="575757"/>
            </a:solidFill>
          </p:spPr>
        </p:sp>
        <p:sp>
          <p:nvSpPr>
            <p:cNvPr name="TextBox 88" id="88"/>
            <p:cNvSpPr txBox="true"/>
            <p:nvPr/>
          </p:nvSpPr>
          <p:spPr>
            <a:xfrm>
              <a:off x="0" y="-85725"/>
              <a:ext cx="265727" cy="178940"/>
            </a:xfrm>
            <a:prstGeom prst="rect">
              <a:avLst/>
            </a:prstGeom>
          </p:spPr>
          <p:txBody>
            <a:bodyPr anchor="ctr" rtlCol="false" tIns="50800" lIns="50800" bIns="50800" rIns="50800"/>
            <a:lstStyle/>
            <a:p>
              <a:pPr algn="ctr">
                <a:lnSpc>
                  <a:spcPts val="2940"/>
                </a:lnSpc>
              </a:pPr>
            </a:p>
          </p:txBody>
        </p:sp>
      </p:grpSp>
      <p:grpSp>
        <p:nvGrpSpPr>
          <p:cNvPr name="Group 89" id="89"/>
          <p:cNvGrpSpPr/>
          <p:nvPr/>
        </p:nvGrpSpPr>
        <p:grpSpPr>
          <a:xfrm rot="0">
            <a:off x="12944718" y="9016542"/>
            <a:ext cx="659092" cy="480116"/>
            <a:chOff x="0" y="0"/>
            <a:chExt cx="173588" cy="126450"/>
          </a:xfrm>
        </p:grpSpPr>
        <p:sp>
          <p:nvSpPr>
            <p:cNvPr name="Freeform 90" id="90"/>
            <p:cNvSpPr/>
            <p:nvPr/>
          </p:nvSpPr>
          <p:spPr>
            <a:xfrm flipH="false" flipV="false" rot="0">
              <a:off x="0" y="0"/>
              <a:ext cx="173588" cy="126450"/>
            </a:xfrm>
            <a:custGeom>
              <a:avLst/>
              <a:gdLst/>
              <a:ahLst/>
              <a:cxnLst/>
              <a:rect r="r" b="b" t="t" l="l"/>
              <a:pathLst>
                <a:path h="126450" w="173588">
                  <a:moveTo>
                    <a:pt x="63225" y="0"/>
                  </a:moveTo>
                  <a:lnTo>
                    <a:pt x="110363" y="0"/>
                  </a:lnTo>
                  <a:cubicBezTo>
                    <a:pt x="145281" y="0"/>
                    <a:pt x="173588" y="28307"/>
                    <a:pt x="173588" y="63225"/>
                  </a:cubicBezTo>
                  <a:lnTo>
                    <a:pt x="173588" y="63225"/>
                  </a:lnTo>
                  <a:cubicBezTo>
                    <a:pt x="173588" y="98143"/>
                    <a:pt x="145281" y="126450"/>
                    <a:pt x="110363" y="126450"/>
                  </a:cubicBezTo>
                  <a:lnTo>
                    <a:pt x="63225" y="126450"/>
                  </a:lnTo>
                  <a:cubicBezTo>
                    <a:pt x="28307" y="126450"/>
                    <a:pt x="0" y="98143"/>
                    <a:pt x="0" y="63225"/>
                  </a:cubicBezTo>
                  <a:lnTo>
                    <a:pt x="0" y="63225"/>
                  </a:lnTo>
                  <a:cubicBezTo>
                    <a:pt x="0" y="28307"/>
                    <a:pt x="28307" y="0"/>
                    <a:pt x="63225" y="0"/>
                  </a:cubicBezTo>
                  <a:close/>
                </a:path>
              </a:pathLst>
            </a:custGeom>
            <a:solidFill>
              <a:srgbClr val="B9DDF1"/>
            </a:solidFill>
            <a:ln w="38100" cap="sq">
              <a:solidFill>
                <a:srgbClr val="3F6DAD"/>
              </a:solidFill>
              <a:prstDash val="solid"/>
              <a:miter/>
            </a:ln>
          </p:spPr>
        </p:sp>
        <p:sp>
          <p:nvSpPr>
            <p:cNvPr name="TextBox 91" id="91"/>
            <p:cNvSpPr txBox="true"/>
            <p:nvPr/>
          </p:nvSpPr>
          <p:spPr>
            <a:xfrm>
              <a:off x="0" y="-85725"/>
              <a:ext cx="173588" cy="212175"/>
            </a:xfrm>
            <a:prstGeom prst="rect">
              <a:avLst/>
            </a:prstGeom>
          </p:spPr>
          <p:txBody>
            <a:bodyPr anchor="ctr" rtlCol="false" tIns="50800" lIns="50800" bIns="50800" rIns="50800"/>
            <a:lstStyle/>
            <a:p>
              <a:pPr algn="ctr">
                <a:lnSpc>
                  <a:spcPts val="2940"/>
                </a:lnSpc>
              </a:pPr>
            </a:p>
          </p:txBody>
        </p:sp>
      </p:grpSp>
      <p:sp>
        <p:nvSpPr>
          <p:cNvPr name="TextBox 92" id="92"/>
          <p:cNvSpPr txBox="true"/>
          <p:nvPr/>
        </p:nvSpPr>
        <p:spPr>
          <a:xfrm rot="0">
            <a:off x="4707304" y="1058569"/>
            <a:ext cx="9255075" cy="800734"/>
          </a:xfrm>
          <a:prstGeom prst="rect">
            <a:avLst/>
          </a:prstGeom>
        </p:spPr>
        <p:txBody>
          <a:bodyPr anchor="t" rtlCol="false" tIns="0" lIns="0" bIns="0" rIns="0">
            <a:spAutoFit/>
          </a:bodyPr>
          <a:lstStyle/>
          <a:p>
            <a:pPr algn="ctr">
              <a:lnSpc>
                <a:spcPts val="5169"/>
              </a:lnSpc>
            </a:pPr>
            <a:r>
              <a:rPr lang="en-US" sz="5499" spc="-340">
                <a:solidFill>
                  <a:srgbClr val="303030"/>
                </a:solidFill>
                <a:latin typeface="Times New Roman"/>
                <a:ea typeface="Times New Roman"/>
                <a:cs typeface="Times New Roman"/>
                <a:sym typeface="Times New Roman"/>
              </a:rPr>
              <a:t>Basic Knowledge Graph Structure</a:t>
            </a:r>
          </a:p>
        </p:txBody>
      </p:sp>
      <p:sp>
        <p:nvSpPr>
          <p:cNvPr name="TextBox 93" id="93"/>
          <p:cNvSpPr txBox="true"/>
          <p:nvPr/>
        </p:nvSpPr>
        <p:spPr>
          <a:xfrm rot="0">
            <a:off x="14325703" y="2807590"/>
            <a:ext cx="2014389" cy="479424"/>
          </a:xfrm>
          <a:prstGeom prst="rect">
            <a:avLst/>
          </a:prstGeom>
        </p:spPr>
        <p:txBody>
          <a:bodyPr anchor="t" rtlCol="false" tIns="0" lIns="0" bIns="0" rIns="0">
            <a:spAutoFit/>
          </a:bodyPr>
          <a:lstStyle/>
          <a:p>
            <a:pPr algn="ctr">
              <a:lnSpc>
                <a:spcPts val="3500"/>
              </a:lnSpc>
            </a:pPr>
            <a:r>
              <a:rPr lang="en-US" sz="2500">
                <a:solidFill>
                  <a:srgbClr val="000000"/>
                </a:solidFill>
                <a:latin typeface="Arial"/>
                <a:ea typeface="Arial"/>
                <a:cs typeface="Arial"/>
                <a:sym typeface="Arial"/>
              </a:rPr>
              <a:t>Multiple labels</a:t>
            </a:r>
          </a:p>
        </p:txBody>
      </p:sp>
      <p:sp>
        <p:nvSpPr>
          <p:cNvPr name="TextBox 94" id="94"/>
          <p:cNvSpPr txBox="true"/>
          <p:nvPr/>
        </p:nvSpPr>
        <p:spPr>
          <a:xfrm rot="0">
            <a:off x="13787977" y="3623709"/>
            <a:ext cx="2464496" cy="917574"/>
          </a:xfrm>
          <a:prstGeom prst="rect">
            <a:avLst/>
          </a:prstGeom>
        </p:spPr>
        <p:txBody>
          <a:bodyPr anchor="t" rtlCol="false" tIns="0" lIns="0" bIns="0" rIns="0">
            <a:spAutoFit/>
          </a:bodyPr>
          <a:lstStyle/>
          <a:p>
            <a:pPr algn="ctr">
              <a:lnSpc>
                <a:spcPts val="3500"/>
              </a:lnSpc>
            </a:pPr>
            <a:r>
              <a:rPr lang="en-US" sz="2500">
                <a:solidFill>
                  <a:srgbClr val="000000"/>
                </a:solidFill>
                <a:latin typeface="Arial"/>
                <a:ea typeface="Arial"/>
                <a:cs typeface="Arial"/>
                <a:sym typeface="Arial"/>
              </a:rPr>
              <a:t>Same label on different nodes</a:t>
            </a:r>
          </a:p>
        </p:txBody>
      </p:sp>
      <p:grpSp>
        <p:nvGrpSpPr>
          <p:cNvPr name="Group 95" id="95"/>
          <p:cNvGrpSpPr/>
          <p:nvPr/>
        </p:nvGrpSpPr>
        <p:grpSpPr>
          <a:xfrm rot="0">
            <a:off x="12944718" y="9496658"/>
            <a:ext cx="659092" cy="480116"/>
            <a:chOff x="0" y="0"/>
            <a:chExt cx="173588" cy="126450"/>
          </a:xfrm>
        </p:grpSpPr>
        <p:sp>
          <p:nvSpPr>
            <p:cNvPr name="Freeform 96" id="96"/>
            <p:cNvSpPr/>
            <p:nvPr/>
          </p:nvSpPr>
          <p:spPr>
            <a:xfrm flipH="false" flipV="false" rot="0">
              <a:off x="0" y="0"/>
              <a:ext cx="173588" cy="126450"/>
            </a:xfrm>
            <a:custGeom>
              <a:avLst/>
              <a:gdLst/>
              <a:ahLst/>
              <a:cxnLst/>
              <a:rect r="r" b="b" t="t" l="l"/>
              <a:pathLst>
                <a:path h="126450" w="173588">
                  <a:moveTo>
                    <a:pt x="63225" y="0"/>
                  </a:moveTo>
                  <a:lnTo>
                    <a:pt x="110363" y="0"/>
                  </a:lnTo>
                  <a:cubicBezTo>
                    <a:pt x="145281" y="0"/>
                    <a:pt x="173588" y="28307"/>
                    <a:pt x="173588" y="63225"/>
                  </a:cubicBezTo>
                  <a:lnTo>
                    <a:pt x="173588" y="63225"/>
                  </a:lnTo>
                  <a:cubicBezTo>
                    <a:pt x="173588" y="98143"/>
                    <a:pt x="145281" y="126450"/>
                    <a:pt x="110363" y="126450"/>
                  </a:cubicBezTo>
                  <a:lnTo>
                    <a:pt x="63225" y="126450"/>
                  </a:lnTo>
                  <a:cubicBezTo>
                    <a:pt x="28307" y="126450"/>
                    <a:pt x="0" y="98143"/>
                    <a:pt x="0" y="63225"/>
                  </a:cubicBezTo>
                  <a:lnTo>
                    <a:pt x="0" y="63225"/>
                  </a:lnTo>
                  <a:cubicBezTo>
                    <a:pt x="0" y="28307"/>
                    <a:pt x="28307" y="0"/>
                    <a:pt x="63225" y="0"/>
                  </a:cubicBezTo>
                  <a:close/>
                </a:path>
              </a:pathLst>
            </a:custGeom>
            <a:solidFill>
              <a:srgbClr val="CCF8E3"/>
            </a:solidFill>
            <a:ln w="38100" cap="sq">
              <a:solidFill>
                <a:srgbClr val="03660E"/>
              </a:solidFill>
              <a:prstDash val="solid"/>
              <a:miter/>
            </a:ln>
          </p:spPr>
        </p:sp>
        <p:sp>
          <p:nvSpPr>
            <p:cNvPr name="TextBox 97" id="97"/>
            <p:cNvSpPr txBox="true"/>
            <p:nvPr/>
          </p:nvSpPr>
          <p:spPr>
            <a:xfrm>
              <a:off x="0" y="-85725"/>
              <a:ext cx="173588" cy="212175"/>
            </a:xfrm>
            <a:prstGeom prst="rect">
              <a:avLst/>
            </a:prstGeom>
          </p:spPr>
          <p:txBody>
            <a:bodyPr anchor="ctr" rtlCol="false" tIns="50800" lIns="50800" bIns="50800" rIns="50800"/>
            <a:lstStyle/>
            <a:p>
              <a:pPr algn="ctr">
                <a:lnSpc>
                  <a:spcPts val="2940"/>
                </a:lnSpc>
              </a:pPr>
            </a:p>
          </p:txBody>
        </p:sp>
      </p:grpSp>
      <p:grpSp>
        <p:nvGrpSpPr>
          <p:cNvPr name="Group 98" id="98"/>
          <p:cNvGrpSpPr/>
          <p:nvPr/>
        </p:nvGrpSpPr>
        <p:grpSpPr>
          <a:xfrm rot="0">
            <a:off x="12944718" y="8536426"/>
            <a:ext cx="659092" cy="480116"/>
            <a:chOff x="0" y="0"/>
            <a:chExt cx="173588" cy="126450"/>
          </a:xfrm>
        </p:grpSpPr>
        <p:sp>
          <p:nvSpPr>
            <p:cNvPr name="Freeform 99" id="99"/>
            <p:cNvSpPr/>
            <p:nvPr/>
          </p:nvSpPr>
          <p:spPr>
            <a:xfrm flipH="false" flipV="false" rot="0">
              <a:off x="0" y="0"/>
              <a:ext cx="173588" cy="126450"/>
            </a:xfrm>
            <a:custGeom>
              <a:avLst/>
              <a:gdLst/>
              <a:ahLst/>
              <a:cxnLst/>
              <a:rect r="r" b="b" t="t" l="l"/>
              <a:pathLst>
                <a:path h="126450" w="173588">
                  <a:moveTo>
                    <a:pt x="63225" y="0"/>
                  </a:moveTo>
                  <a:lnTo>
                    <a:pt x="110363" y="0"/>
                  </a:lnTo>
                  <a:cubicBezTo>
                    <a:pt x="145281" y="0"/>
                    <a:pt x="173588" y="28307"/>
                    <a:pt x="173588" y="63225"/>
                  </a:cubicBezTo>
                  <a:lnTo>
                    <a:pt x="173588" y="63225"/>
                  </a:lnTo>
                  <a:cubicBezTo>
                    <a:pt x="173588" y="98143"/>
                    <a:pt x="145281" y="126450"/>
                    <a:pt x="110363" y="126450"/>
                  </a:cubicBezTo>
                  <a:lnTo>
                    <a:pt x="63225" y="126450"/>
                  </a:lnTo>
                  <a:cubicBezTo>
                    <a:pt x="28307" y="126450"/>
                    <a:pt x="0" y="98143"/>
                    <a:pt x="0" y="63225"/>
                  </a:cubicBezTo>
                  <a:lnTo>
                    <a:pt x="0" y="63225"/>
                  </a:lnTo>
                  <a:cubicBezTo>
                    <a:pt x="0" y="28307"/>
                    <a:pt x="28307" y="0"/>
                    <a:pt x="63225" y="0"/>
                  </a:cubicBezTo>
                  <a:close/>
                </a:path>
              </a:pathLst>
            </a:custGeom>
            <a:solidFill>
              <a:srgbClr val="B9DDF1"/>
            </a:solidFill>
            <a:ln w="38100" cap="sq">
              <a:solidFill>
                <a:srgbClr val="575757"/>
              </a:solidFill>
              <a:prstDash val="solid"/>
              <a:miter/>
            </a:ln>
          </p:spPr>
        </p:sp>
        <p:sp>
          <p:nvSpPr>
            <p:cNvPr name="TextBox 100" id="100"/>
            <p:cNvSpPr txBox="true"/>
            <p:nvPr/>
          </p:nvSpPr>
          <p:spPr>
            <a:xfrm>
              <a:off x="0" y="-85725"/>
              <a:ext cx="173588" cy="212175"/>
            </a:xfrm>
            <a:prstGeom prst="rect">
              <a:avLst/>
            </a:prstGeom>
          </p:spPr>
          <p:txBody>
            <a:bodyPr anchor="ctr" rtlCol="false" tIns="50800" lIns="50800" bIns="50800" rIns="50800"/>
            <a:lstStyle/>
            <a:p>
              <a:pPr algn="ctr">
                <a:lnSpc>
                  <a:spcPts val="2940"/>
                </a:lnSpc>
              </a:pPr>
            </a:p>
          </p:txBody>
        </p:sp>
      </p:gr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a:off x="17135475" y="1605040"/>
            <a:ext cx="0" cy="7922784"/>
          </a:xfrm>
          <a:prstGeom prst="line">
            <a:avLst/>
          </a:prstGeom>
          <a:ln cap="flat" w="247650">
            <a:solidFill>
              <a:srgbClr val="4BA7DD"/>
            </a:solidFill>
            <a:prstDash val="solid"/>
            <a:headEnd type="none" len="sm" w="sm"/>
            <a:tailEnd type="none" len="sm" w="sm"/>
          </a:ln>
        </p:spPr>
      </p:sp>
      <p:grpSp>
        <p:nvGrpSpPr>
          <p:cNvPr name="Group 3" id="3"/>
          <p:cNvGrpSpPr/>
          <p:nvPr/>
        </p:nvGrpSpPr>
        <p:grpSpPr>
          <a:xfrm rot="0">
            <a:off x="2810523" y="2665734"/>
            <a:ext cx="996279" cy="99627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BA7DD"/>
            </a:solidFill>
          </p:spPr>
        </p:sp>
        <p:sp>
          <p:nvSpPr>
            <p:cNvPr name="TextBox 5" id="5"/>
            <p:cNvSpPr txBox="true"/>
            <p:nvPr/>
          </p:nvSpPr>
          <p:spPr>
            <a:xfrm>
              <a:off x="76200" y="-57150"/>
              <a:ext cx="660400" cy="793750"/>
            </a:xfrm>
            <a:prstGeom prst="rect">
              <a:avLst/>
            </a:prstGeom>
          </p:spPr>
          <p:txBody>
            <a:bodyPr anchor="ctr" rtlCol="false" tIns="50800" lIns="50800" bIns="50800" rIns="50800"/>
            <a:lstStyle/>
            <a:p>
              <a:pPr algn="ctr">
                <a:lnSpc>
                  <a:spcPts val="4899"/>
                </a:lnSpc>
              </a:pPr>
              <a:r>
                <a:rPr lang="en-US" b="true" sz="3499" spc="-76">
                  <a:solidFill>
                    <a:srgbClr val="FFFFFF"/>
                  </a:solidFill>
                  <a:latin typeface="Arial Bold"/>
                  <a:ea typeface="Arial Bold"/>
                  <a:cs typeface="Arial Bold"/>
                  <a:sym typeface="Arial Bold"/>
                </a:rPr>
                <a:t>1</a:t>
              </a:r>
            </a:p>
          </p:txBody>
        </p:sp>
      </p:grpSp>
      <p:sp>
        <p:nvSpPr>
          <p:cNvPr name="TextBox 6" id="6"/>
          <p:cNvSpPr txBox="true"/>
          <p:nvPr/>
        </p:nvSpPr>
        <p:spPr>
          <a:xfrm rot="0">
            <a:off x="2513234" y="1057275"/>
            <a:ext cx="13261532" cy="800735"/>
          </a:xfrm>
          <a:prstGeom prst="rect">
            <a:avLst/>
          </a:prstGeom>
        </p:spPr>
        <p:txBody>
          <a:bodyPr anchor="t" rtlCol="false" tIns="0" lIns="0" bIns="0" rIns="0">
            <a:spAutoFit/>
          </a:bodyPr>
          <a:lstStyle/>
          <a:p>
            <a:pPr algn="ctr">
              <a:lnSpc>
                <a:spcPts val="5169"/>
              </a:lnSpc>
            </a:pPr>
            <a:r>
              <a:rPr lang="en-US" sz="5499" spc="-340">
                <a:solidFill>
                  <a:srgbClr val="303030"/>
                </a:solidFill>
                <a:latin typeface="Times New Roman"/>
                <a:ea typeface="Times New Roman"/>
                <a:cs typeface="Times New Roman"/>
                <a:sym typeface="Times New Roman"/>
              </a:rPr>
              <a:t>Challenges in Knowledge Graphs</a:t>
            </a:r>
          </a:p>
        </p:txBody>
      </p:sp>
      <p:sp>
        <p:nvSpPr>
          <p:cNvPr name="TextBox 7" id="7"/>
          <p:cNvSpPr txBox="true"/>
          <p:nvPr/>
        </p:nvSpPr>
        <p:spPr>
          <a:xfrm rot="0">
            <a:off x="3996451" y="2799701"/>
            <a:ext cx="4982766" cy="604521"/>
          </a:xfrm>
          <a:prstGeom prst="rect">
            <a:avLst/>
          </a:prstGeom>
        </p:spPr>
        <p:txBody>
          <a:bodyPr anchor="t" rtlCol="false" tIns="0" lIns="0" bIns="0" rIns="0">
            <a:spAutoFit/>
          </a:bodyPr>
          <a:lstStyle/>
          <a:p>
            <a:pPr algn="l">
              <a:lnSpc>
                <a:spcPts val="4479"/>
              </a:lnSpc>
              <a:spcBef>
                <a:spcPct val="0"/>
              </a:spcBef>
            </a:pPr>
            <a:r>
              <a:rPr lang="en-US" sz="3199" spc="-70">
                <a:solidFill>
                  <a:srgbClr val="303030"/>
                </a:solidFill>
                <a:latin typeface="Arial"/>
                <a:ea typeface="Arial"/>
                <a:cs typeface="Arial"/>
                <a:sym typeface="Arial"/>
              </a:rPr>
              <a:t>Sca</a:t>
            </a:r>
            <a:r>
              <a:rPr lang="en-US" sz="3199" spc="-70">
                <a:solidFill>
                  <a:srgbClr val="303030"/>
                </a:solidFill>
                <a:latin typeface="Arial"/>
                <a:ea typeface="Arial"/>
                <a:cs typeface="Arial"/>
                <a:sym typeface="Arial"/>
              </a:rPr>
              <a:t>lability when data </a:t>
            </a:r>
            <a:r>
              <a:rPr lang="en-US" sz="3199" spc="-70">
                <a:solidFill>
                  <a:srgbClr val="303030"/>
                </a:solidFill>
                <a:latin typeface="Arial"/>
                <a:ea typeface="Arial"/>
                <a:cs typeface="Arial"/>
                <a:sym typeface="Arial"/>
              </a:rPr>
              <a:t>is large</a:t>
            </a:r>
          </a:p>
        </p:txBody>
      </p:sp>
      <p:grpSp>
        <p:nvGrpSpPr>
          <p:cNvPr name="Group 8" id="8"/>
          <p:cNvGrpSpPr/>
          <p:nvPr/>
        </p:nvGrpSpPr>
        <p:grpSpPr>
          <a:xfrm rot="0">
            <a:off x="2810523" y="4017356"/>
            <a:ext cx="996279" cy="99627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BA7DD"/>
            </a:solidFill>
          </p:spPr>
        </p:sp>
        <p:sp>
          <p:nvSpPr>
            <p:cNvPr name="TextBox 10" id="10"/>
            <p:cNvSpPr txBox="true"/>
            <p:nvPr/>
          </p:nvSpPr>
          <p:spPr>
            <a:xfrm>
              <a:off x="76200" y="-57150"/>
              <a:ext cx="660400" cy="793750"/>
            </a:xfrm>
            <a:prstGeom prst="rect">
              <a:avLst/>
            </a:prstGeom>
          </p:spPr>
          <p:txBody>
            <a:bodyPr anchor="ctr" rtlCol="false" tIns="50800" lIns="50800" bIns="50800" rIns="50800"/>
            <a:lstStyle/>
            <a:p>
              <a:pPr algn="ctr">
                <a:lnSpc>
                  <a:spcPts val="4899"/>
                </a:lnSpc>
              </a:pPr>
              <a:r>
                <a:rPr lang="en-US" b="true" sz="3499" spc="-76">
                  <a:solidFill>
                    <a:srgbClr val="FFFFFF"/>
                  </a:solidFill>
                  <a:latin typeface="Arial Bold"/>
                  <a:ea typeface="Arial Bold"/>
                  <a:cs typeface="Arial Bold"/>
                  <a:sym typeface="Arial Bold"/>
                </a:rPr>
                <a:t>2</a:t>
              </a:r>
            </a:p>
          </p:txBody>
        </p:sp>
      </p:grpSp>
      <p:sp>
        <p:nvSpPr>
          <p:cNvPr name="TextBox 11" id="11"/>
          <p:cNvSpPr txBox="true"/>
          <p:nvPr/>
        </p:nvSpPr>
        <p:spPr>
          <a:xfrm rot="0">
            <a:off x="3996451" y="4151323"/>
            <a:ext cx="6171381" cy="604521"/>
          </a:xfrm>
          <a:prstGeom prst="rect">
            <a:avLst/>
          </a:prstGeom>
        </p:spPr>
        <p:txBody>
          <a:bodyPr anchor="t" rtlCol="false" tIns="0" lIns="0" bIns="0" rIns="0">
            <a:spAutoFit/>
          </a:bodyPr>
          <a:lstStyle/>
          <a:p>
            <a:pPr algn="l">
              <a:lnSpc>
                <a:spcPts val="4479"/>
              </a:lnSpc>
              <a:spcBef>
                <a:spcPct val="0"/>
              </a:spcBef>
            </a:pPr>
            <a:r>
              <a:rPr lang="en-US" sz="3199" spc="-70">
                <a:solidFill>
                  <a:srgbClr val="303030"/>
                </a:solidFill>
                <a:latin typeface="Arial"/>
                <a:ea typeface="Arial"/>
                <a:cs typeface="Arial"/>
                <a:sym typeface="Arial"/>
              </a:rPr>
              <a:t>Query performance on large graphs</a:t>
            </a:r>
          </a:p>
        </p:txBody>
      </p:sp>
      <p:grpSp>
        <p:nvGrpSpPr>
          <p:cNvPr name="Group 12" id="12"/>
          <p:cNvGrpSpPr/>
          <p:nvPr/>
        </p:nvGrpSpPr>
        <p:grpSpPr>
          <a:xfrm rot="0">
            <a:off x="2810523" y="5366060"/>
            <a:ext cx="996279" cy="99627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BA7DD"/>
            </a:solidFill>
          </p:spPr>
        </p:sp>
        <p:sp>
          <p:nvSpPr>
            <p:cNvPr name="TextBox 14" id="14"/>
            <p:cNvSpPr txBox="true"/>
            <p:nvPr/>
          </p:nvSpPr>
          <p:spPr>
            <a:xfrm>
              <a:off x="76200" y="-57150"/>
              <a:ext cx="660400" cy="793750"/>
            </a:xfrm>
            <a:prstGeom prst="rect">
              <a:avLst/>
            </a:prstGeom>
          </p:spPr>
          <p:txBody>
            <a:bodyPr anchor="ctr" rtlCol="false" tIns="50800" lIns="50800" bIns="50800" rIns="50800"/>
            <a:lstStyle/>
            <a:p>
              <a:pPr algn="ctr">
                <a:lnSpc>
                  <a:spcPts val="4899"/>
                </a:lnSpc>
              </a:pPr>
              <a:r>
                <a:rPr lang="en-US" b="true" sz="3499" spc="-76">
                  <a:solidFill>
                    <a:srgbClr val="FFFFFF"/>
                  </a:solidFill>
                  <a:latin typeface="Arial Bold"/>
                  <a:ea typeface="Arial Bold"/>
                  <a:cs typeface="Arial Bold"/>
                  <a:sym typeface="Arial Bold"/>
                </a:rPr>
                <a:t>3</a:t>
              </a:r>
            </a:p>
          </p:txBody>
        </p:sp>
      </p:grpSp>
      <p:sp>
        <p:nvSpPr>
          <p:cNvPr name="TextBox 15" id="15"/>
          <p:cNvSpPr txBox="true"/>
          <p:nvPr/>
        </p:nvSpPr>
        <p:spPr>
          <a:xfrm rot="0">
            <a:off x="3996451" y="5500027"/>
            <a:ext cx="5098926" cy="604521"/>
          </a:xfrm>
          <a:prstGeom prst="rect">
            <a:avLst/>
          </a:prstGeom>
        </p:spPr>
        <p:txBody>
          <a:bodyPr anchor="t" rtlCol="false" tIns="0" lIns="0" bIns="0" rIns="0">
            <a:spAutoFit/>
          </a:bodyPr>
          <a:lstStyle/>
          <a:p>
            <a:pPr algn="l">
              <a:lnSpc>
                <a:spcPts val="4479"/>
              </a:lnSpc>
              <a:spcBef>
                <a:spcPct val="0"/>
              </a:spcBef>
            </a:pPr>
            <a:r>
              <a:rPr lang="en-US" sz="3199" spc="-70">
                <a:solidFill>
                  <a:srgbClr val="303030"/>
                </a:solidFill>
                <a:latin typeface="Arial"/>
                <a:ea typeface="Arial"/>
                <a:cs typeface="Arial"/>
                <a:sym typeface="Arial"/>
              </a:rPr>
              <a:t>Sto</a:t>
            </a:r>
            <a:r>
              <a:rPr lang="en-US" sz="3199" spc="-70">
                <a:solidFill>
                  <a:srgbClr val="303030"/>
                </a:solidFill>
                <a:latin typeface="Arial"/>
                <a:ea typeface="Arial"/>
                <a:cs typeface="Arial"/>
                <a:sym typeface="Arial"/>
              </a:rPr>
              <a:t>rage and processing costs</a:t>
            </a:r>
          </a:p>
        </p:txBody>
      </p:sp>
      <p:grpSp>
        <p:nvGrpSpPr>
          <p:cNvPr name="Group 16" id="16"/>
          <p:cNvGrpSpPr/>
          <p:nvPr/>
        </p:nvGrpSpPr>
        <p:grpSpPr>
          <a:xfrm rot="0">
            <a:off x="2810523" y="6714764"/>
            <a:ext cx="996279" cy="996279"/>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BA7DD"/>
            </a:solidFill>
          </p:spPr>
        </p:sp>
        <p:sp>
          <p:nvSpPr>
            <p:cNvPr name="TextBox 18" id="18"/>
            <p:cNvSpPr txBox="true"/>
            <p:nvPr/>
          </p:nvSpPr>
          <p:spPr>
            <a:xfrm>
              <a:off x="76200" y="-57150"/>
              <a:ext cx="660400" cy="793750"/>
            </a:xfrm>
            <a:prstGeom prst="rect">
              <a:avLst/>
            </a:prstGeom>
          </p:spPr>
          <p:txBody>
            <a:bodyPr anchor="ctr" rtlCol="false" tIns="50800" lIns="50800" bIns="50800" rIns="50800"/>
            <a:lstStyle/>
            <a:p>
              <a:pPr algn="ctr">
                <a:lnSpc>
                  <a:spcPts val="4899"/>
                </a:lnSpc>
              </a:pPr>
              <a:r>
                <a:rPr lang="en-US" b="true" sz="3499" spc="-76">
                  <a:solidFill>
                    <a:srgbClr val="FFFFFF"/>
                  </a:solidFill>
                  <a:latin typeface="Arial Bold"/>
                  <a:ea typeface="Arial Bold"/>
                  <a:cs typeface="Arial Bold"/>
                  <a:sym typeface="Arial Bold"/>
                </a:rPr>
                <a:t>4</a:t>
              </a:r>
            </a:p>
          </p:txBody>
        </p:sp>
      </p:grpSp>
      <p:sp>
        <p:nvSpPr>
          <p:cNvPr name="TextBox 19" id="19"/>
          <p:cNvSpPr txBox="true"/>
          <p:nvPr/>
        </p:nvSpPr>
        <p:spPr>
          <a:xfrm rot="0">
            <a:off x="3996451" y="6848731"/>
            <a:ext cx="7518127" cy="604521"/>
          </a:xfrm>
          <a:prstGeom prst="rect">
            <a:avLst/>
          </a:prstGeom>
        </p:spPr>
        <p:txBody>
          <a:bodyPr anchor="t" rtlCol="false" tIns="0" lIns="0" bIns="0" rIns="0">
            <a:spAutoFit/>
          </a:bodyPr>
          <a:lstStyle/>
          <a:p>
            <a:pPr algn="l">
              <a:lnSpc>
                <a:spcPts val="4479"/>
              </a:lnSpc>
              <a:spcBef>
                <a:spcPct val="0"/>
              </a:spcBef>
            </a:pPr>
            <a:r>
              <a:rPr lang="en-US" sz="3199" spc="-70">
                <a:solidFill>
                  <a:srgbClr val="303030"/>
                </a:solidFill>
                <a:latin typeface="Arial"/>
                <a:ea typeface="Arial"/>
                <a:cs typeface="Arial"/>
                <a:sym typeface="Arial"/>
              </a:rPr>
              <a:t>Maint</a:t>
            </a:r>
            <a:r>
              <a:rPr lang="en-US" sz="3199" spc="-70">
                <a:solidFill>
                  <a:srgbClr val="303030"/>
                </a:solidFill>
                <a:latin typeface="Arial"/>
                <a:ea typeface="Arial"/>
                <a:cs typeface="Arial"/>
                <a:sym typeface="Arial"/>
              </a:rPr>
              <a:t>aining the knowledge graph up to date</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388745" y="1858010"/>
            <a:ext cx="13510510" cy="2255247"/>
            <a:chOff x="0" y="0"/>
            <a:chExt cx="18014013" cy="3006996"/>
          </a:xfrm>
        </p:grpSpPr>
        <p:grpSp>
          <p:nvGrpSpPr>
            <p:cNvPr name="Group 3" id="3"/>
            <p:cNvGrpSpPr/>
            <p:nvPr/>
          </p:nvGrpSpPr>
          <p:grpSpPr>
            <a:xfrm rot="0">
              <a:off x="0" y="0"/>
              <a:ext cx="18014013" cy="3006996"/>
              <a:chOff x="0" y="0"/>
              <a:chExt cx="3558324" cy="593974"/>
            </a:xfrm>
          </p:grpSpPr>
          <p:sp>
            <p:nvSpPr>
              <p:cNvPr name="Freeform 4" id="4"/>
              <p:cNvSpPr/>
              <p:nvPr/>
            </p:nvSpPr>
            <p:spPr>
              <a:xfrm flipH="false" flipV="false" rot="0">
                <a:off x="0" y="0"/>
                <a:ext cx="3558324" cy="593974"/>
              </a:xfrm>
              <a:custGeom>
                <a:avLst/>
                <a:gdLst/>
                <a:ahLst/>
                <a:cxnLst/>
                <a:rect r="r" b="b" t="t" l="l"/>
                <a:pathLst>
                  <a:path h="593974" w="3558324">
                    <a:moveTo>
                      <a:pt x="29225" y="0"/>
                    </a:moveTo>
                    <a:lnTo>
                      <a:pt x="3529099" y="0"/>
                    </a:lnTo>
                    <a:cubicBezTo>
                      <a:pt x="3536850" y="0"/>
                      <a:pt x="3544283" y="3079"/>
                      <a:pt x="3549764" y="8560"/>
                    </a:cubicBezTo>
                    <a:cubicBezTo>
                      <a:pt x="3555245" y="14040"/>
                      <a:pt x="3558324" y="21474"/>
                      <a:pt x="3558324" y="29225"/>
                    </a:cubicBezTo>
                    <a:lnTo>
                      <a:pt x="3558324" y="564750"/>
                    </a:lnTo>
                    <a:cubicBezTo>
                      <a:pt x="3558324" y="572501"/>
                      <a:pt x="3555245" y="579934"/>
                      <a:pt x="3549764" y="585415"/>
                    </a:cubicBezTo>
                    <a:cubicBezTo>
                      <a:pt x="3544283" y="590895"/>
                      <a:pt x="3536850" y="593974"/>
                      <a:pt x="3529099" y="593974"/>
                    </a:cubicBezTo>
                    <a:lnTo>
                      <a:pt x="29225" y="593974"/>
                    </a:lnTo>
                    <a:cubicBezTo>
                      <a:pt x="21474" y="593974"/>
                      <a:pt x="14040" y="590895"/>
                      <a:pt x="8560" y="585415"/>
                    </a:cubicBezTo>
                    <a:cubicBezTo>
                      <a:pt x="3079" y="579934"/>
                      <a:pt x="0" y="572501"/>
                      <a:pt x="0" y="564750"/>
                    </a:cubicBezTo>
                    <a:lnTo>
                      <a:pt x="0" y="29225"/>
                    </a:lnTo>
                    <a:cubicBezTo>
                      <a:pt x="0" y="21474"/>
                      <a:pt x="3079" y="14040"/>
                      <a:pt x="8560" y="8560"/>
                    </a:cubicBezTo>
                    <a:cubicBezTo>
                      <a:pt x="14040" y="3079"/>
                      <a:pt x="21474" y="0"/>
                      <a:pt x="29225" y="0"/>
                    </a:cubicBezTo>
                    <a:close/>
                  </a:path>
                </a:pathLst>
              </a:custGeom>
              <a:solidFill>
                <a:srgbClr val="C9E1EF"/>
              </a:solidFill>
              <a:ln w="38100" cap="rnd">
                <a:solidFill>
                  <a:srgbClr val="3F6DAD"/>
                </a:solidFill>
                <a:prstDash val="solid"/>
                <a:round/>
              </a:ln>
            </p:spPr>
          </p:sp>
          <p:sp>
            <p:nvSpPr>
              <p:cNvPr name="TextBox 5" id="5"/>
              <p:cNvSpPr txBox="true"/>
              <p:nvPr/>
            </p:nvSpPr>
            <p:spPr>
              <a:xfrm>
                <a:off x="0" y="-47625"/>
                <a:ext cx="3558324" cy="641599"/>
              </a:xfrm>
              <a:prstGeom prst="rect">
                <a:avLst/>
              </a:prstGeom>
            </p:spPr>
            <p:txBody>
              <a:bodyPr anchor="ctr" rtlCol="false" tIns="50800" lIns="50800" bIns="50800" rIns="50800"/>
              <a:lstStyle/>
              <a:p>
                <a:pPr algn="ctr">
                  <a:lnSpc>
                    <a:spcPts val="2940"/>
                  </a:lnSpc>
                </a:pPr>
              </a:p>
            </p:txBody>
          </p:sp>
        </p:grpSp>
        <p:sp>
          <p:nvSpPr>
            <p:cNvPr name="TextBox 6" id="6"/>
            <p:cNvSpPr txBox="true"/>
            <p:nvPr/>
          </p:nvSpPr>
          <p:spPr>
            <a:xfrm rot="0">
              <a:off x="628687" y="347663"/>
              <a:ext cx="16756639" cy="2345690"/>
            </a:xfrm>
            <a:prstGeom prst="rect">
              <a:avLst/>
            </a:prstGeom>
          </p:spPr>
          <p:txBody>
            <a:bodyPr anchor="t" rtlCol="false" tIns="0" lIns="0" bIns="0" rIns="0">
              <a:spAutoFit/>
            </a:bodyPr>
            <a:lstStyle/>
            <a:p>
              <a:pPr algn="l">
                <a:lnSpc>
                  <a:spcPts val="4620"/>
                </a:lnSpc>
              </a:pPr>
              <a:r>
                <a:rPr lang="en-US" sz="3300" b="true">
                  <a:solidFill>
                    <a:srgbClr val="000000"/>
                  </a:solidFill>
                  <a:latin typeface="Arial Bold"/>
                  <a:ea typeface="Arial Bold"/>
                  <a:cs typeface="Arial Bold"/>
                  <a:sym typeface="Arial Bold"/>
                </a:rPr>
                <a:t>Definition:</a:t>
              </a:r>
            </a:p>
            <a:p>
              <a:pPr algn="l">
                <a:lnSpc>
                  <a:spcPts val="4620"/>
                </a:lnSpc>
              </a:pPr>
              <a:r>
                <a:rPr lang="en-US" sz="3300">
                  <a:solidFill>
                    <a:srgbClr val="000000"/>
                  </a:solidFill>
                  <a:latin typeface="Arial"/>
                  <a:ea typeface="Arial"/>
                  <a:cs typeface="Arial"/>
                  <a:sym typeface="Arial"/>
                </a:rPr>
                <a:t>RAG combines information retrieval techniques with the generation capabilities of a large language model (LLM).</a:t>
              </a:r>
            </a:p>
          </p:txBody>
        </p:sp>
      </p:grpSp>
      <p:sp>
        <p:nvSpPr>
          <p:cNvPr name="AutoShape 7" id="7"/>
          <p:cNvSpPr/>
          <p:nvPr/>
        </p:nvSpPr>
        <p:spPr>
          <a:xfrm>
            <a:off x="17135475" y="1605040"/>
            <a:ext cx="0" cy="7922784"/>
          </a:xfrm>
          <a:prstGeom prst="line">
            <a:avLst/>
          </a:prstGeom>
          <a:ln cap="flat" w="247650">
            <a:solidFill>
              <a:srgbClr val="4BA7DD"/>
            </a:solidFill>
            <a:prstDash val="solid"/>
            <a:headEnd type="none" len="sm" w="sm"/>
            <a:tailEnd type="none" len="sm" w="sm"/>
          </a:ln>
        </p:spPr>
      </p:sp>
      <p:sp>
        <p:nvSpPr>
          <p:cNvPr name="AutoShape 8" id="8"/>
          <p:cNvSpPr/>
          <p:nvPr/>
        </p:nvSpPr>
        <p:spPr>
          <a:xfrm>
            <a:off x="1057214" y="1605040"/>
            <a:ext cx="0" cy="7922784"/>
          </a:xfrm>
          <a:prstGeom prst="line">
            <a:avLst/>
          </a:prstGeom>
          <a:ln cap="flat" w="247650">
            <a:solidFill>
              <a:srgbClr val="4BA7DD"/>
            </a:solidFill>
            <a:prstDash val="solid"/>
            <a:headEnd type="none" len="sm" w="sm"/>
            <a:tailEnd type="none" len="sm" w="sm"/>
          </a:ln>
        </p:spPr>
      </p:sp>
      <p:grpSp>
        <p:nvGrpSpPr>
          <p:cNvPr name="Group 9" id="9"/>
          <p:cNvGrpSpPr/>
          <p:nvPr/>
        </p:nvGrpSpPr>
        <p:grpSpPr>
          <a:xfrm rot="0">
            <a:off x="2011760" y="5643331"/>
            <a:ext cx="3553723" cy="3192208"/>
            <a:chOff x="0" y="0"/>
            <a:chExt cx="935960" cy="840746"/>
          </a:xfrm>
        </p:grpSpPr>
        <p:sp>
          <p:nvSpPr>
            <p:cNvPr name="Freeform 10" id="10"/>
            <p:cNvSpPr/>
            <p:nvPr/>
          </p:nvSpPr>
          <p:spPr>
            <a:xfrm flipH="false" flipV="false" rot="0">
              <a:off x="0" y="0"/>
              <a:ext cx="935960" cy="840746"/>
            </a:xfrm>
            <a:custGeom>
              <a:avLst/>
              <a:gdLst/>
              <a:ahLst/>
              <a:cxnLst/>
              <a:rect r="r" b="b" t="t" l="l"/>
              <a:pathLst>
                <a:path h="840746" w="935960">
                  <a:moveTo>
                    <a:pt x="45749" y="0"/>
                  </a:moveTo>
                  <a:lnTo>
                    <a:pt x="890211" y="0"/>
                  </a:lnTo>
                  <a:cubicBezTo>
                    <a:pt x="902344" y="0"/>
                    <a:pt x="913981" y="4820"/>
                    <a:pt x="922560" y="13400"/>
                  </a:cubicBezTo>
                  <a:cubicBezTo>
                    <a:pt x="931140" y="21979"/>
                    <a:pt x="935960" y="33616"/>
                    <a:pt x="935960" y="45749"/>
                  </a:cubicBezTo>
                  <a:lnTo>
                    <a:pt x="935960" y="794997"/>
                  </a:lnTo>
                  <a:cubicBezTo>
                    <a:pt x="935960" y="807130"/>
                    <a:pt x="931140" y="818767"/>
                    <a:pt x="922560" y="827347"/>
                  </a:cubicBezTo>
                  <a:cubicBezTo>
                    <a:pt x="913981" y="835926"/>
                    <a:pt x="902344" y="840746"/>
                    <a:pt x="890211" y="840746"/>
                  </a:cubicBezTo>
                  <a:lnTo>
                    <a:pt x="45749" y="840746"/>
                  </a:lnTo>
                  <a:cubicBezTo>
                    <a:pt x="33616" y="840746"/>
                    <a:pt x="21979" y="835926"/>
                    <a:pt x="13400" y="827347"/>
                  </a:cubicBezTo>
                  <a:cubicBezTo>
                    <a:pt x="4820" y="818767"/>
                    <a:pt x="0" y="807130"/>
                    <a:pt x="0" y="794997"/>
                  </a:cubicBezTo>
                  <a:lnTo>
                    <a:pt x="0" y="45749"/>
                  </a:lnTo>
                  <a:cubicBezTo>
                    <a:pt x="0" y="33616"/>
                    <a:pt x="4820" y="21979"/>
                    <a:pt x="13400" y="13400"/>
                  </a:cubicBezTo>
                  <a:cubicBezTo>
                    <a:pt x="21979" y="4820"/>
                    <a:pt x="33616" y="0"/>
                    <a:pt x="45749" y="0"/>
                  </a:cubicBezTo>
                  <a:close/>
                </a:path>
              </a:pathLst>
            </a:custGeom>
            <a:solidFill>
              <a:srgbClr val="D5F0FF"/>
            </a:solidFill>
            <a:ln w="38100" cap="rnd">
              <a:solidFill>
                <a:srgbClr val="003E92"/>
              </a:solidFill>
              <a:prstDash val="solid"/>
              <a:round/>
            </a:ln>
          </p:spPr>
        </p:sp>
        <p:sp>
          <p:nvSpPr>
            <p:cNvPr name="TextBox 11" id="11"/>
            <p:cNvSpPr txBox="true"/>
            <p:nvPr/>
          </p:nvSpPr>
          <p:spPr>
            <a:xfrm>
              <a:off x="0" y="-133350"/>
              <a:ext cx="935960" cy="974096"/>
            </a:xfrm>
            <a:prstGeom prst="rect">
              <a:avLst/>
            </a:prstGeom>
          </p:spPr>
          <p:txBody>
            <a:bodyPr anchor="ctr" rtlCol="false" tIns="50800" lIns="50800" bIns="50800" rIns="50800"/>
            <a:lstStyle/>
            <a:p>
              <a:pPr algn="ctr">
                <a:lnSpc>
                  <a:spcPts val="4899"/>
                </a:lnSpc>
              </a:pPr>
              <a:r>
                <a:rPr lang="en-US" b="true" sz="3499" spc="-76">
                  <a:solidFill>
                    <a:srgbClr val="003E92"/>
                  </a:solidFill>
                  <a:latin typeface="Arial Bold"/>
                  <a:ea typeface="Arial Bold"/>
                  <a:cs typeface="Arial Bold"/>
                  <a:sym typeface="Arial Bold"/>
                </a:rPr>
                <a:t>Index Stage</a:t>
              </a:r>
            </a:p>
            <a:p>
              <a:pPr algn="l">
                <a:lnSpc>
                  <a:spcPts val="3499"/>
                </a:lnSpc>
              </a:pPr>
              <a:r>
                <a:rPr lang="en-US" sz="2499" spc="-54">
                  <a:solidFill>
                    <a:srgbClr val="000000"/>
                  </a:solidFill>
                  <a:latin typeface="Arial"/>
                  <a:ea typeface="Arial"/>
                  <a:cs typeface="Arial"/>
                  <a:sym typeface="Arial"/>
                </a:rPr>
                <a:t>Documents are divided into chunks and stored in a vector database</a:t>
              </a:r>
            </a:p>
          </p:txBody>
        </p:sp>
      </p:grpSp>
      <p:grpSp>
        <p:nvGrpSpPr>
          <p:cNvPr name="Group 12" id="12"/>
          <p:cNvGrpSpPr/>
          <p:nvPr/>
        </p:nvGrpSpPr>
        <p:grpSpPr>
          <a:xfrm rot="0">
            <a:off x="7290612" y="5643331"/>
            <a:ext cx="3553723" cy="3192208"/>
            <a:chOff x="0" y="0"/>
            <a:chExt cx="935960" cy="840746"/>
          </a:xfrm>
        </p:grpSpPr>
        <p:sp>
          <p:nvSpPr>
            <p:cNvPr name="Freeform 13" id="13"/>
            <p:cNvSpPr/>
            <p:nvPr/>
          </p:nvSpPr>
          <p:spPr>
            <a:xfrm flipH="false" flipV="false" rot="0">
              <a:off x="0" y="0"/>
              <a:ext cx="935960" cy="840746"/>
            </a:xfrm>
            <a:custGeom>
              <a:avLst/>
              <a:gdLst/>
              <a:ahLst/>
              <a:cxnLst/>
              <a:rect r="r" b="b" t="t" l="l"/>
              <a:pathLst>
                <a:path h="840746" w="935960">
                  <a:moveTo>
                    <a:pt x="45749" y="0"/>
                  </a:moveTo>
                  <a:lnTo>
                    <a:pt x="890211" y="0"/>
                  </a:lnTo>
                  <a:cubicBezTo>
                    <a:pt x="902344" y="0"/>
                    <a:pt x="913981" y="4820"/>
                    <a:pt x="922560" y="13400"/>
                  </a:cubicBezTo>
                  <a:cubicBezTo>
                    <a:pt x="931140" y="21979"/>
                    <a:pt x="935960" y="33616"/>
                    <a:pt x="935960" y="45749"/>
                  </a:cubicBezTo>
                  <a:lnTo>
                    <a:pt x="935960" y="794997"/>
                  </a:lnTo>
                  <a:cubicBezTo>
                    <a:pt x="935960" y="807130"/>
                    <a:pt x="931140" y="818767"/>
                    <a:pt x="922560" y="827347"/>
                  </a:cubicBezTo>
                  <a:cubicBezTo>
                    <a:pt x="913981" y="835926"/>
                    <a:pt x="902344" y="840746"/>
                    <a:pt x="890211" y="840746"/>
                  </a:cubicBezTo>
                  <a:lnTo>
                    <a:pt x="45749" y="840746"/>
                  </a:lnTo>
                  <a:cubicBezTo>
                    <a:pt x="33616" y="840746"/>
                    <a:pt x="21979" y="835926"/>
                    <a:pt x="13400" y="827347"/>
                  </a:cubicBezTo>
                  <a:cubicBezTo>
                    <a:pt x="4820" y="818767"/>
                    <a:pt x="0" y="807130"/>
                    <a:pt x="0" y="794997"/>
                  </a:cubicBezTo>
                  <a:lnTo>
                    <a:pt x="0" y="45749"/>
                  </a:lnTo>
                  <a:cubicBezTo>
                    <a:pt x="0" y="33616"/>
                    <a:pt x="4820" y="21979"/>
                    <a:pt x="13400" y="13400"/>
                  </a:cubicBezTo>
                  <a:cubicBezTo>
                    <a:pt x="21979" y="4820"/>
                    <a:pt x="33616" y="0"/>
                    <a:pt x="45749" y="0"/>
                  </a:cubicBezTo>
                  <a:close/>
                </a:path>
              </a:pathLst>
            </a:custGeom>
            <a:solidFill>
              <a:srgbClr val="CCF8E3"/>
            </a:solidFill>
            <a:ln w="38100" cap="rnd">
              <a:solidFill>
                <a:srgbClr val="03660E"/>
              </a:solidFill>
              <a:prstDash val="solid"/>
              <a:round/>
            </a:ln>
          </p:spPr>
        </p:sp>
        <p:sp>
          <p:nvSpPr>
            <p:cNvPr name="TextBox 14" id="14"/>
            <p:cNvSpPr txBox="true"/>
            <p:nvPr/>
          </p:nvSpPr>
          <p:spPr>
            <a:xfrm>
              <a:off x="0" y="-142875"/>
              <a:ext cx="935960" cy="983621"/>
            </a:xfrm>
            <a:prstGeom prst="rect">
              <a:avLst/>
            </a:prstGeom>
          </p:spPr>
          <p:txBody>
            <a:bodyPr anchor="ctr" rtlCol="false" tIns="50800" lIns="50800" bIns="50800" rIns="50800"/>
            <a:lstStyle/>
            <a:p>
              <a:pPr algn="ctr">
                <a:lnSpc>
                  <a:spcPts val="4900"/>
                </a:lnSpc>
              </a:pPr>
              <a:r>
                <a:rPr lang="en-US" b="true" sz="3500" spc="-77">
                  <a:solidFill>
                    <a:srgbClr val="03660E"/>
                  </a:solidFill>
                  <a:latin typeface="Arial Bold"/>
                  <a:ea typeface="Arial Bold"/>
                  <a:cs typeface="Arial Bold"/>
                  <a:sym typeface="Arial Bold"/>
                </a:rPr>
                <a:t>Retrieval Stage</a:t>
              </a:r>
            </a:p>
            <a:p>
              <a:pPr algn="l">
                <a:lnSpc>
                  <a:spcPts val="3499"/>
                </a:lnSpc>
              </a:pPr>
              <a:r>
                <a:rPr lang="en-US" sz="2499" spc="-54">
                  <a:solidFill>
                    <a:srgbClr val="000000"/>
                  </a:solidFill>
                  <a:latin typeface="Arial"/>
                  <a:ea typeface="Arial"/>
                  <a:cs typeface="Arial"/>
                  <a:sym typeface="Arial"/>
                </a:rPr>
                <a:t>Relevant information is retrieved based on user input</a:t>
              </a:r>
            </a:p>
          </p:txBody>
        </p:sp>
      </p:grpSp>
      <p:grpSp>
        <p:nvGrpSpPr>
          <p:cNvPr name="Group 15" id="15"/>
          <p:cNvGrpSpPr/>
          <p:nvPr/>
        </p:nvGrpSpPr>
        <p:grpSpPr>
          <a:xfrm rot="0">
            <a:off x="12568360" y="5643331"/>
            <a:ext cx="3707880" cy="3192208"/>
            <a:chOff x="0" y="0"/>
            <a:chExt cx="976561" cy="840746"/>
          </a:xfrm>
        </p:grpSpPr>
        <p:sp>
          <p:nvSpPr>
            <p:cNvPr name="Freeform 16" id="16"/>
            <p:cNvSpPr/>
            <p:nvPr/>
          </p:nvSpPr>
          <p:spPr>
            <a:xfrm flipH="false" flipV="false" rot="0">
              <a:off x="0" y="0"/>
              <a:ext cx="976561" cy="840746"/>
            </a:xfrm>
            <a:custGeom>
              <a:avLst/>
              <a:gdLst/>
              <a:ahLst/>
              <a:cxnLst/>
              <a:rect r="r" b="b" t="t" l="l"/>
              <a:pathLst>
                <a:path h="840746" w="976561">
                  <a:moveTo>
                    <a:pt x="43847" y="0"/>
                  </a:moveTo>
                  <a:lnTo>
                    <a:pt x="932714" y="0"/>
                  </a:lnTo>
                  <a:cubicBezTo>
                    <a:pt x="944343" y="0"/>
                    <a:pt x="955496" y="4620"/>
                    <a:pt x="963719" y="12843"/>
                  </a:cubicBezTo>
                  <a:cubicBezTo>
                    <a:pt x="971941" y="21066"/>
                    <a:pt x="976561" y="32218"/>
                    <a:pt x="976561" y="43847"/>
                  </a:cubicBezTo>
                  <a:lnTo>
                    <a:pt x="976561" y="796899"/>
                  </a:lnTo>
                  <a:cubicBezTo>
                    <a:pt x="976561" y="808528"/>
                    <a:pt x="971941" y="819681"/>
                    <a:pt x="963719" y="827904"/>
                  </a:cubicBezTo>
                  <a:cubicBezTo>
                    <a:pt x="955496" y="836127"/>
                    <a:pt x="944343" y="840746"/>
                    <a:pt x="932714" y="840746"/>
                  </a:cubicBezTo>
                  <a:lnTo>
                    <a:pt x="43847" y="840746"/>
                  </a:lnTo>
                  <a:cubicBezTo>
                    <a:pt x="32218" y="840746"/>
                    <a:pt x="21066" y="836127"/>
                    <a:pt x="12843" y="827904"/>
                  </a:cubicBezTo>
                  <a:cubicBezTo>
                    <a:pt x="4620" y="819681"/>
                    <a:pt x="0" y="808528"/>
                    <a:pt x="0" y="796899"/>
                  </a:cubicBezTo>
                  <a:lnTo>
                    <a:pt x="0" y="43847"/>
                  </a:lnTo>
                  <a:cubicBezTo>
                    <a:pt x="0" y="32218"/>
                    <a:pt x="4620" y="21066"/>
                    <a:pt x="12843" y="12843"/>
                  </a:cubicBezTo>
                  <a:cubicBezTo>
                    <a:pt x="21066" y="4620"/>
                    <a:pt x="32218" y="0"/>
                    <a:pt x="43847" y="0"/>
                  </a:cubicBezTo>
                  <a:close/>
                </a:path>
              </a:pathLst>
            </a:custGeom>
            <a:solidFill>
              <a:srgbClr val="F1C3C3"/>
            </a:solidFill>
            <a:ln w="38100" cap="rnd">
              <a:solidFill>
                <a:srgbClr val="860202"/>
              </a:solidFill>
              <a:prstDash val="solid"/>
              <a:round/>
            </a:ln>
          </p:spPr>
        </p:sp>
        <p:sp>
          <p:nvSpPr>
            <p:cNvPr name="TextBox 17" id="17"/>
            <p:cNvSpPr txBox="true"/>
            <p:nvPr/>
          </p:nvSpPr>
          <p:spPr>
            <a:xfrm>
              <a:off x="0" y="-142875"/>
              <a:ext cx="976561" cy="983621"/>
            </a:xfrm>
            <a:prstGeom prst="rect">
              <a:avLst/>
            </a:prstGeom>
          </p:spPr>
          <p:txBody>
            <a:bodyPr anchor="ctr" rtlCol="false" tIns="50800" lIns="50800" bIns="50800" rIns="50800"/>
            <a:lstStyle/>
            <a:p>
              <a:pPr algn="l">
                <a:lnSpc>
                  <a:spcPts val="4900"/>
                </a:lnSpc>
              </a:pPr>
              <a:r>
                <a:rPr lang="en-US" sz="3500" spc="-77" b="true">
                  <a:solidFill>
                    <a:srgbClr val="860202"/>
                  </a:solidFill>
                  <a:latin typeface="Arial Bold"/>
                  <a:ea typeface="Arial Bold"/>
                  <a:cs typeface="Arial Bold"/>
                  <a:sym typeface="Arial Bold"/>
                </a:rPr>
                <a:t>Generation Stage</a:t>
              </a:r>
            </a:p>
            <a:p>
              <a:pPr algn="l">
                <a:lnSpc>
                  <a:spcPts val="3499"/>
                </a:lnSpc>
              </a:pPr>
              <a:r>
                <a:rPr lang="en-US" sz="2499" spc="-54">
                  <a:solidFill>
                    <a:srgbClr val="000000"/>
                  </a:solidFill>
                  <a:latin typeface="Arial"/>
                  <a:ea typeface="Arial"/>
                  <a:cs typeface="Arial"/>
                  <a:sym typeface="Arial"/>
                </a:rPr>
                <a:t>LLM generates responses using retrieved data and input content</a:t>
              </a:r>
            </a:p>
          </p:txBody>
        </p:sp>
      </p:grpSp>
      <p:grpSp>
        <p:nvGrpSpPr>
          <p:cNvPr name="Group 18" id="18"/>
          <p:cNvGrpSpPr/>
          <p:nvPr/>
        </p:nvGrpSpPr>
        <p:grpSpPr>
          <a:xfrm rot="0">
            <a:off x="5565483" y="6376871"/>
            <a:ext cx="1725128" cy="1725128"/>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3F6DAD"/>
            </a:solidFill>
          </p:spPr>
        </p:sp>
        <p:sp>
          <p:nvSpPr>
            <p:cNvPr name="TextBox 20" id="20"/>
            <p:cNvSpPr txBox="true"/>
            <p:nvPr/>
          </p:nvSpPr>
          <p:spPr>
            <a:xfrm>
              <a:off x="0" y="117475"/>
              <a:ext cx="711200" cy="492125"/>
            </a:xfrm>
            <a:prstGeom prst="rect">
              <a:avLst/>
            </a:prstGeom>
          </p:spPr>
          <p:txBody>
            <a:bodyPr anchor="ctr" rtlCol="false" tIns="50800" lIns="50800" bIns="50800" rIns="50800"/>
            <a:lstStyle/>
            <a:p>
              <a:pPr algn="ctr">
                <a:lnSpc>
                  <a:spcPts val="2940"/>
                </a:lnSpc>
              </a:pPr>
            </a:p>
          </p:txBody>
        </p:sp>
      </p:grpSp>
      <p:sp>
        <p:nvSpPr>
          <p:cNvPr name="TextBox 21" id="21"/>
          <p:cNvSpPr txBox="true"/>
          <p:nvPr/>
        </p:nvSpPr>
        <p:spPr>
          <a:xfrm rot="0">
            <a:off x="2513234" y="1057275"/>
            <a:ext cx="13261532" cy="800735"/>
          </a:xfrm>
          <a:prstGeom prst="rect">
            <a:avLst/>
          </a:prstGeom>
        </p:spPr>
        <p:txBody>
          <a:bodyPr anchor="t" rtlCol="false" tIns="0" lIns="0" bIns="0" rIns="0">
            <a:spAutoFit/>
          </a:bodyPr>
          <a:lstStyle/>
          <a:p>
            <a:pPr algn="ctr">
              <a:lnSpc>
                <a:spcPts val="5169"/>
              </a:lnSpc>
            </a:pPr>
            <a:r>
              <a:rPr lang="en-US" sz="5499" spc="-340">
                <a:solidFill>
                  <a:srgbClr val="303030"/>
                </a:solidFill>
                <a:latin typeface="Times New Roman"/>
                <a:ea typeface="Times New Roman"/>
                <a:cs typeface="Times New Roman"/>
                <a:sym typeface="Times New Roman"/>
              </a:rPr>
              <a:t>Retrieval Augmented Generation (RAG)</a:t>
            </a:r>
          </a:p>
        </p:txBody>
      </p:sp>
      <p:grpSp>
        <p:nvGrpSpPr>
          <p:cNvPr name="Group 22" id="22"/>
          <p:cNvGrpSpPr/>
          <p:nvPr/>
        </p:nvGrpSpPr>
        <p:grpSpPr>
          <a:xfrm rot="0">
            <a:off x="2513234" y="4366872"/>
            <a:ext cx="13261532" cy="927593"/>
            <a:chOff x="0" y="0"/>
            <a:chExt cx="17682043" cy="1236791"/>
          </a:xfrm>
        </p:grpSpPr>
        <p:grpSp>
          <p:nvGrpSpPr>
            <p:cNvPr name="Group 23" id="23"/>
            <p:cNvGrpSpPr/>
            <p:nvPr/>
          </p:nvGrpSpPr>
          <p:grpSpPr>
            <a:xfrm rot="0">
              <a:off x="0" y="0"/>
              <a:ext cx="17682043" cy="1234700"/>
              <a:chOff x="0" y="0"/>
              <a:chExt cx="3492749" cy="243891"/>
            </a:xfrm>
          </p:grpSpPr>
          <p:sp>
            <p:nvSpPr>
              <p:cNvPr name="Freeform 24" id="24"/>
              <p:cNvSpPr/>
              <p:nvPr/>
            </p:nvSpPr>
            <p:spPr>
              <a:xfrm flipH="false" flipV="false" rot="0">
                <a:off x="0" y="0"/>
                <a:ext cx="3492749" cy="243891"/>
              </a:xfrm>
              <a:custGeom>
                <a:avLst/>
                <a:gdLst/>
                <a:ahLst/>
                <a:cxnLst/>
                <a:rect r="r" b="b" t="t" l="l"/>
                <a:pathLst>
                  <a:path h="243891" w="3492749">
                    <a:moveTo>
                      <a:pt x="5838" y="0"/>
                    </a:moveTo>
                    <a:lnTo>
                      <a:pt x="3486911" y="0"/>
                    </a:lnTo>
                    <a:cubicBezTo>
                      <a:pt x="3490135" y="0"/>
                      <a:pt x="3492749" y="2614"/>
                      <a:pt x="3492749" y="5838"/>
                    </a:cubicBezTo>
                    <a:lnTo>
                      <a:pt x="3492749" y="238053"/>
                    </a:lnTo>
                    <a:cubicBezTo>
                      <a:pt x="3492749" y="239602"/>
                      <a:pt x="3492134" y="241087"/>
                      <a:pt x="3491039" y="242181"/>
                    </a:cubicBezTo>
                    <a:cubicBezTo>
                      <a:pt x="3489944" y="243276"/>
                      <a:pt x="3488460" y="243891"/>
                      <a:pt x="3486911" y="243891"/>
                    </a:cubicBezTo>
                    <a:lnTo>
                      <a:pt x="5838" y="243891"/>
                    </a:lnTo>
                    <a:cubicBezTo>
                      <a:pt x="4290" y="243891"/>
                      <a:pt x="2805" y="243276"/>
                      <a:pt x="1710" y="242181"/>
                    </a:cubicBezTo>
                    <a:cubicBezTo>
                      <a:pt x="615" y="241087"/>
                      <a:pt x="0" y="239602"/>
                      <a:pt x="0" y="238053"/>
                    </a:cubicBezTo>
                    <a:lnTo>
                      <a:pt x="0" y="5838"/>
                    </a:lnTo>
                    <a:cubicBezTo>
                      <a:pt x="0" y="4290"/>
                      <a:pt x="615" y="2805"/>
                      <a:pt x="1710" y="1710"/>
                    </a:cubicBezTo>
                    <a:cubicBezTo>
                      <a:pt x="2805" y="615"/>
                      <a:pt x="4290" y="0"/>
                      <a:pt x="5838" y="0"/>
                    </a:cubicBezTo>
                    <a:close/>
                  </a:path>
                </a:pathLst>
              </a:custGeom>
              <a:solidFill>
                <a:srgbClr val="FFFFFF"/>
              </a:solidFill>
              <a:ln w="38100" cap="sq">
                <a:solidFill>
                  <a:srgbClr val="000000"/>
                </a:solidFill>
                <a:prstDash val="solid"/>
                <a:miter/>
              </a:ln>
            </p:spPr>
          </p:sp>
          <p:sp>
            <p:nvSpPr>
              <p:cNvPr name="TextBox 25" id="25"/>
              <p:cNvSpPr txBox="true"/>
              <p:nvPr/>
            </p:nvSpPr>
            <p:spPr>
              <a:xfrm>
                <a:off x="0" y="-85725"/>
                <a:ext cx="3492749" cy="329616"/>
              </a:xfrm>
              <a:prstGeom prst="rect">
                <a:avLst/>
              </a:prstGeom>
            </p:spPr>
            <p:txBody>
              <a:bodyPr anchor="ctr" rtlCol="false" tIns="50800" lIns="50800" bIns="50800" rIns="50800"/>
              <a:lstStyle/>
              <a:p>
                <a:pPr algn="ctr">
                  <a:lnSpc>
                    <a:spcPts val="2940"/>
                  </a:lnSpc>
                </a:pPr>
              </a:p>
            </p:txBody>
          </p:sp>
        </p:grpSp>
        <p:sp>
          <p:nvSpPr>
            <p:cNvPr name="TextBox 26" id="26"/>
            <p:cNvSpPr txBox="true"/>
            <p:nvPr/>
          </p:nvSpPr>
          <p:spPr>
            <a:xfrm rot="0">
              <a:off x="0" y="159619"/>
              <a:ext cx="17682043" cy="1077172"/>
            </a:xfrm>
            <a:prstGeom prst="rect">
              <a:avLst/>
            </a:prstGeom>
          </p:spPr>
          <p:txBody>
            <a:bodyPr anchor="t" rtlCol="false" tIns="0" lIns="0" bIns="0" rIns="0">
              <a:spAutoFit/>
            </a:bodyPr>
            <a:lstStyle/>
            <a:p>
              <a:pPr algn="ctr">
                <a:lnSpc>
                  <a:spcPts val="5169"/>
                </a:lnSpc>
              </a:pPr>
              <a:r>
                <a:rPr lang="en-US" sz="5499" spc="-340">
                  <a:solidFill>
                    <a:srgbClr val="303030"/>
                  </a:solidFill>
                  <a:latin typeface="Times New Roman"/>
                  <a:ea typeface="Times New Roman"/>
                  <a:cs typeface="Times New Roman"/>
                  <a:sym typeface="Times New Roman"/>
                </a:rPr>
                <a:t>RAG Process</a:t>
              </a:r>
            </a:p>
          </p:txBody>
        </p:sp>
      </p:grpSp>
      <p:grpSp>
        <p:nvGrpSpPr>
          <p:cNvPr name="Group 27" id="27"/>
          <p:cNvGrpSpPr/>
          <p:nvPr/>
        </p:nvGrpSpPr>
        <p:grpSpPr>
          <a:xfrm rot="0">
            <a:off x="10844335" y="6376871"/>
            <a:ext cx="1725128" cy="1725128"/>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03660E"/>
            </a:solidFill>
          </p:spPr>
        </p:sp>
        <p:sp>
          <p:nvSpPr>
            <p:cNvPr name="TextBox 29" id="29"/>
            <p:cNvSpPr txBox="true"/>
            <p:nvPr/>
          </p:nvSpPr>
          <p:spPr>
            <a:xfrm>
              <a:off x="0" y="117475"/>
              <a:ext cx="711200" cy="492125"/>
            </a:xfrm>
            <a:prstGeom prst="rect">
              <a:avLst/>
            </a:prstGeom>
          </p:spPr>
          <p:txBody>
            <a:bodyPr anchor="ctr" rtlCol="false" tIns="50800" lIns="50800" bIns="50800" rIns="50800"/>
            <a:lstStyle/>
            <a:p>
              <a:pPr algn="ctr">
                <a:lnSpc>
                  <a:spcPts val="2940"/>
                </a:lnSpc>
              </a:pPr>
            </a:p>
          </p:txBody>
        </p:sp>
      </p:gr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a:off x="17951677" y="2146982"/>
            <a:ext cx="0" cy="4454799"/>
          </a:xfrm>
          <a:prstGeom prst="line">
            <a:avLst/>
          </a:prstGeom>
          <a:ln cap="flat" w="247650">
            <a:solidFill>
              <a:srgbClr val="4BA7DD"/>
            </a:solidFill>
            <a:prstDash val="solid"/>
            <a:headEnd type="none" len="sm" w="sm"/>
            <a:tailEnd type="none" len="sm" w="sm"/>
          </a:ln>
        </p:spPr>
      </p:sp>
      <p:sp>
        <p:nvSpPr>
          <p:cNvPr name="AutoShape 3" id="3"/>
          <p:cNvSpPr/>
          <p:nvPr/>
        </p:nvSpPr>
        <p:spPr>
          <a:xfrm flipH="true">
            <a:off x="346386" y="2146982"/>
            <a:ext cx="11220" cy="4454799"/>
          </a:xfrm>
          <a:prstGeom prst="line">
            <a:avLst/>
          </a:prstGeom>
          <a:ln cap="flat" w="247650">
            <a:solidFill>
              <a:srgbClr val="4BA7DD"/>
            </a:solidFill>
            <a:prstDash val="solid"/>
            <a:headEnd type="none" len="sm" w="sm"/>
            <a:tailEnd type="none" len="sm" w="sm"/>
          </a:ln>
        </p:spPr>
      </p:sp>
      <p:grpSp>
        <p:nvGrpSpPr>
          <p:cNvPr name="Group 4" id="4"/>
          <p:cNvGrpSpPr/>
          <p:nvPr/>
        </p:nvGrpSpPr>
        <p:grpSpPr>
          <a:xfrm rot="0">
            <a:off x="865229" y="2400582"/>
            <a:ext cx="16557541" cy="4096071"/>
            <a:chOff x="0" y="0"/>
            <a:chExt cx="4360834" cy="1078800"/>
          </a:xfrm>
        </p:grpSpPr>
        <p:sp>
          <p:nvSpPr>
            <p:cNvPr name="Freeform 5" id="5"/>
            <p:cNvSpPr/>
            <p:nvPr/>
          </p:nvSpPr>
          <p:spPr>
            <a:xfrm flipH="false" flipV="false" rot="0">
              <a:off x="0" y="0"/>
              <a:ext cx="4360834" cy="1078801"/>
            </a:xfrm>
            <a:custGeom>
              <a:avLst/>
              <a:gdLst/>
              <a:ahLst/>
              <a:cxnLst/>
              <a:rect r="r" b="b" t="t" l="l"/>
              <a:pathLst>
                <a:path h="1078801" w="4360834">
                  <a:moveTo>
                    <a:pt x="23846" y="0"/>
                  </a:moveTo>
                  <a:lnTo>
                    <a:pt x="4336988" y="0"/>
                  </a:lnTo>
                  <a:cubicBezTo>
                    <a:pt x="4343312" y="0"/>
                    <a:pt x="4349377" y="2512"/>
                    <a:pt x="4353849" y="6984"/>
                  </a:cubicBezTo>
                  <a:cubicBezTo>
                    <a:pt x="4358322" y="11457"/>
                    <a:pt x="4360834" y="17522"/>
                    <a:pt x="4360834" y="23846"/>
                  </a:cubicBezTo>
                  <a:lnTo>
                    <a:pt x="4360834" y="1054954"/>
                  </a:lnTo>
                  <a:cubicBezTo>
                    <a:pt x="4360834" y="1068124"/>
                    <a:pt x="4350157" y="1078801"/>
                    <a:pt x="4336988" y="1078801"/>
                  </a:cubicBezTo>
                  <a:lnTo>
                    <a:pt x="23846" y="1078801"/>
                  </a:lnTo>
                  <a:cubicBezTo>
                    <a:pt x="17522" y="1078801"/>
                    <a:pt x="11457" y="1076288"/>
                    <a:pt x="6984" y="1071816"/>
                  </a:cubicBezTo>
                  <a:cubicBezTo>
                    <a:pt x="2512" y="1067344"/>
                    <a:pt x="0" y="1061279"/>
                    <a:pt x="0" y="1054954"/>
                  </a:cubicBezTo>
                  <a:lnTo>
                    <a:pt x="0" y="23846"/>
                  </a:lnTo>
                  <a:cubicBezTo>
                    <a:pt x="0" y="17522"/>
                    <a:pt x="2512" y="11457"/>
                    <a:pt x="6984" y="6984"/>
                  </a:cubicBezTo>
                  <a:cubicBezTo>
                    <a:pt x="11457" y="2512"/>
                    <a:pt x="17522" y="0"/>
                    <a:pt x="23846" y="0"/>
                  </a:cubicBezTo>
                  <a:close/>
                </a:path>
              </a:pathLst>
            </a:custGeom>
            <a:solidFill>
              <a:srgbClr val="000000">
                <a:alpha val="0"/>
              </a:srgbClr>
            </a:solidFill>
            <a:ln w="38100" cap="rnd">
              <a:solidFill>
                <a:srgbClr val="989898"/>
              </a:solidFill>
              <a:prstDash val="solid"/>
              <a:round/>
            </a:ln>
          </p:spPr>
        </p:sp>
        <p:sp>
          <p:nvSpPr>
            <p:cNvPr name="TextBox 6" id="6"/>
            <p:cNvSpPr txBox="true"/>
            <p:nvPr/>
          </p:nvSpPr>
          <p:spPr>
            <a:xfrm>
              <a:off x="0" y="-85725"/>
              <a:ext cx="4360834" cy="1164525"/>
            </a:xfrm>
            <a:prstGeom prst="rect">
              <a:avLst/>
            </a:prstGeom>
          </p:spPr>
          <p:txBody>
            <a:bodyPr anchor="ctr" rtlCol="false" tIns="50800" lIns="50800" bIns="50800" rIns="50800"/>
            <a:lstStyle/>
            <a:p>
              <a:pPr algn="ctr">
                <a:lnSpc>
                  <a:spcPts val="2940"/>
                </a:lnSpc>
              </a:pPr>
            </a:p>
          </p:txBody>
        </p:sp>
      </p:grpSp>
      <p:grpSp>
        <p:nvGrpSpPr>
          <p:cNvPr name="Group 7" id="7"/>
          <p:cNvGrpSpPr/>
          <p:nvPr/>
        </p:nvGrpSpPr>
        <p:grpSpPr>
          <a:xfrm rot="0">
            <a:off x="7382740" y="3031297"/>
            <a:ext cx="3554827" cy="1417320"/>
            <a:chOff x="0" y="0"/>
            <a:chExt cx="936251" cy="373286"/>
          </a:xfrm>
        </p:grpSpPr>
        <p:sp>
          <p:nvSpPr>
            <p:cNvPr name="Freeform 8" id="8"/>
            <p:cNvSpPr/>
            <p:nvPr/>
          </p:nvSpPr>
          <p:spPr>
            <a:xfrm flipH="false" flipV="false" rot="0">
              <a:off x="0" y="0"/>
              <a:ext cx="936251" cy="373286"/>
            </a:xfrm>
            <a:custGeom>
              <a:avLst/>
              <a:gdLst/>
              <a:ahLst/>
              <a:cxnLst/>
              <a:rect r="r" b="b" t="t" l="l"/>
              <a:pathLst>
                <a:path h="373286" w="936251">
                  <a:moveTo>
                    <a:pt x="45735" y="0"/>
                  </a:moveTo>
                  <a:lnTo>
                    <a:pt x="890516" y="0"/>
                  </a:lnTo>
                  <a:cubicBezTo>
                    <a:pt x="902645" y="0"/>
                    <a:pt x="914278" y="4819"/>
                    <a:pt x="922855" y="13395"/>
                  </a:cubicBezTo>
                  <a:cubicBezTo>
                    <a:pt x="931432" y="21972"/>
                    <a:pt x="936251" y="33605"/>
                    <a:pt x="936251" y="45735"/>
                  </a:cubicBezTo>
                  <a:lnTo>
                    <a:pt x="936251" y="327551"/>
                  </a:lnTo>
                  <a:cubicBezTo>
                    <a:pt x="936251" y="352810"/>
                    <a:pt x="915774" y="373286"/>
                    <a:pt x="890516" y="373286"/>
                  </a:cubicBezTo>
                  <a:lnTo>
                    <a:pt x="45735" y="373286"/>
                  </a:lnTo>
                  <a:cubicBezTo>
                    <a:pt x="33605" y="373286"/>
                    <a:pt x="21972" y="368467"/>
                    <a:pt x="13395" y="359890"/>
                  </a:cubicBezTo>
                  <a:cubicBezTo>
                    <a:pt x="4819" y="351313"/>
                    <a:pt x="0" y="339681"/>
                    <a:pt x="0" y="327551"/>
                  </a:cubicBezTo>
                  <a:lnTo>
                    <a:pt x="0" y="45735"/>
                  </a:lnTo>
                  <a:cubicBezTo>
                    <a:pt x="0" y="33605"/>
                    <a:pt x="4819" y="21972"/>
                    <a:pt x="13395" y="13395"/>
                  </a:cubicBezTo>
                  <a:cubicBezTo>
                    <a:pt x="21972" y="4819"/>
                    <a:pt x="33605" y="0"/>
                    <a:pt x="45735" y="0"/>
                  </a:cubicBezTo>
                  <a:close/>
                </a:path>
              </a:pathLst>
            </a:custGeom>
            <a:solidFill>
              <a:srgbClr val="D5F0FF"/>
            </a:solidFill>
            <a:ln w="38100" cap="rnd">
              <a:solidFill>
                <a:srgbClr val="003E92"/>
              </a:solidFill>
              <a:prstDash val="solid"/>
              <a:round/>
            </a:ln>
          </p:spPr>
        </p:sp>
        <p:sp>
          <p:nvSpPr>
            <p:cNvPr name="TextBox 9" id="9"/>
            <p:cNvSpPr txBox="true"/>
            <p:nvPr/>
          </p:nvSpPr>
          <p:spPr>
            <a:xfrm>
              <a:off x="0" y="-133350"/>
              <a:ext cx="936251" cy="506636"/>
            </a:xfrm>
            <a:prstGeom prst="rect">
              <a:avLst/>
            </a:prstGeom>
          </p:spPr>
          <p:txBody>
            <a:bodyPr anchor="ctr" rtlCol="false" tIns="50800" lIns="50800" bIns="50800" rIns="50800"/>
            <a:lstStyle/>
            <a:p>
              <a:pPr algn="ctr">
                <a:lnSpc>
                  <a:spcPts val="4899"/>
                </a:lnSpc>
              </a:pPr>
              <a:r>
                <a:rPr lang="en-US" b="true" sz="3499" spc="-76">
                  <a:solidFill>
                    <a:srgbClr val="003E92"/>
                  </a:solidFill>
                  <a:latin typeface="Arial Bold"/>
                  <a:ea typeface="Arial Bold"/>
                  <a:cs typeface="Arial Bold"/>
                  <a:sym typeface="Arial Bold"/>
                </a:rPr>
                <a:t>Graph Traversal</a:t>
              </a:r>
            </a:p>
          </p:txBody>
        </p:sp>
      </p:grpSp>
      <p:grpSp>
        <p:nvGrpSpPr>
          <p:cNvPr name="Group 10" id="10"/>
          <p:cNvGrpSpPr/>
          <p:nvPr/>
        </p:nvGrpSpPr>
        <p:grpSpPr>
          <a:xfrm rot="0">
            <a:off x="13038262" y="3031297"/>
            <a:ext cx="3553723" cy="1417320"/>
            <a:chOff x="0" y="0"/>
            <a:chExt cx="935960" cy="373286"/>
          </a:xfrm>
        </p:grpSpPr>
        <p:sp>
          <p:nvSpPr>
            <p:cNvPr name="Freeform 11" id="11"/>
            <p:cNvSpPr/>
            <p:nvPr/>
          </p:nvSpPr>
          <p:spPr>
            <a:xfrm flipH="false" flipV="false" rot="0">
              <a:off x="0" y="0"/>
              <a:ext cx="935960" cy="373286"/>
            </a:xfrm>
            <a:custGeom>
              <a:avLst/>
              <a:gdLst/>
              <a:ahLst/>
              <a:cxnLst/>
              <a:rect r="r" b="b" t="t" l="l"/>
              <a:pathLst>
                <a:path h="373286" w="935960">
                  <a:moveTo>
                    <a:pt x="45749" y="0"/>
                  </a:moveTo>
                  <a:lnTo>
                    <a:pt x="890211" y="0"/>
                  </a:lnTo>
                  <a:cubicBezTo>
                    <a:pt x="902344" y="0"/>
                    <a:pt x="913981" y="4820"/>
                    <a:pt x="922560" y="13400"/>
                  </a:cubicBezTo>
                  <a:cubicBezTo>
                    <a:pt x="931140" y="21979"/>
                    <a:pt x="935960" y="33616"/>
                    <a:pt x="935960" y="45749"/>
                  </a:cubicBezTo>
                  <a:lnTo>
                    <a:pt x="935960" y="327537"/>
                  </a:lnTo>
                  <a:cubicBezTo>
                    <a:pt x="935960" y="339670"/>
                    <a:pt x="931140" y="351307"/>
                    <a:pt x="922560" y="359886"/>
                  </a:cubicBezTo>
                  <a:cubicBezTo>
                    <a:pt x="913981" y="368466"/>
                    <a:pt x="902344" y="373286"/>
                    <a:pt x="890211" y="373286"/>
                  </a:cubicBezTo>
                  <a:lnTo>
                    <a:pt x="45749" y="373286"/>
                  </a:lnTo>
                  <a:cubicBezTo>
                    <a:pt x="33616" y="373286"/>
                    <a:pt x="21979" y="368466"/>
                    <a:pt x="13400" y="359886"/>
                  </a:cubicBezTo>
                  <a:cubicBezTo>
                    <a:pt x="4820" y="351307"/>
                    <a:pt x="0" y="339670"/>
                    <a:pt x="0" y="327537"/>
                  </a:cubicBezTo>
                  <a:lnTo>
                    <a:pt x="0" y="45749"/>
                  </a:lnTo>
                  <a:cubicBezTo>
                    <a:pt x="0" y="33616"/>
                    <a:pt x="4820" y="21979"/>
                    <a:pt x="13400" y="13400"/>
                  </a:cubicBezTo>
                  <a:cubicBezTo>
                    <a:pt x="21979" y="4820"/>
                    <a:pt x="33616" y="0"/>
                    <a:pt x="45749" y="0"/>
                  </a:cubicBezTo>
                  <a:close/>
                </a:path>
              </a:pathLst>
            </a:custGeom>
            <a:solidFill>
              <a:srgbClr val="CCF8E3"/>
            </a:solidFill>
            <a:ln w="38100" cap="rnd">
              <a:solidFill>
                <a:srgbClr val="03660E"/>
              </a:solidFill>
              <a:prstDash val="solid"/>
              <a:round/>
            </a:ln>
          </p:spPr>
        </p:sp>
        <p:sp>
          <p:nvSpPr>
            <p:cNvPr name="TextBox 12" id="12"/>
            <p:cNvSpPr txBox="true"/>
            <p:nvPr/>
          </p:nvSpPr>
          <p:spPr>
            <a:xfrm>
              <a:off x="0" y="-142875"/>
              <a:ext cx="935960" cy="516161"/>
            </a:xfrm>
            <a:prstGeom prst="rect">
              <a:avLst/>
            </a:prstGeom>
          </p:spPr>
          <p:txBody>
            <a:bodyPr anchor="ctr" rtlCol="false" tIns="50800" lIns="50800" bIns="50800" rIns="50800"/>
            <a:lstStyle/>
            <a:p>
              <a:pPr algn="ctr">
                <a:lnSpc>
                  <a:spcPts val="4900"/>
                </a:lnSpc>
              </a:pPr>
              <a:r>
                <a:rPr lang="en-US" b="true" sz="3500" spc="-77">
                  <a:solidFill>
                    <a:srgbClr val="03660E"/>
                  </a:solidFill>
                  <a:latin typeface="Arial Bold"/>
                  <a:ea typeface="Arial Bold"/>
                  <a:cs typeface="Arial Bold"/>
                  <a:sym typeface="Arial Bold"/>
                </a:rPr>
                <a:t>Context-aware Generation </a:t>
              </a:r>
            </a:p>
          </p:txBody>
        </p:sp>
      </p:grpSp>
      <p:grpSp>
        <p:nvGrpSpPr>
          <p:cNvPr name="Group 13" id="13"/>
          <p:cNvGrpSpPr/>
          <p:nvPr/>
        </p:nvGrpSpPr>
        <p:grpSpPr>
          <a:xfrm rot="0">
            <a:off x="12820890" y="4929358"/>
            <a:ext cx="4026203" cy="1417320"/>
            <a:chOff x="0" y="0"/>
            <a:chExt cx="1060399" cy="373286"/>
          </a:xfrm>
        </p:grpSpPr>
        <p:sp>
          <p:nvSpPr>
            <p:cNvPr name="Freeform 14" id="14"/>
            <p:cNvSpPr/>
            <p:nvPr/>
          </p:nvSpPr>
          <p:spPr>
            <a:xfrm flipH="false" flipV="false" rot="0">
              <a:off x="0" y="0"/>
              <a:ext cx="1060399" cy="373286"/>
            </a:xfrm>
            <a:custGeom>
              <a:avLst/>
              <a:gdLst/>
              <a:ahLst/>
              <a:cxnLst/>
              <a:rect r="r" b="b" t="t" l="l"/>
              <a:pathLst>
                <a:path h="373286" w="1060399">
                  <a:moveTo>
                    <a:pt x="40381" y="0"/>
                  </a:moveTo>
                  <a:lnTo>
                    <a:pt x="1020018" y="0"/>
                  </a:lnTo>
                  <a:cubicBezTo>
                    <a:pt x="1030728" y="0"/>
                    <a:pt x="1040999" y="4254"/>
                    <a:pt x="1048572" y="11827"/>
                  </a:cubicBezTo>
                  <a:cubicBezTo>
                    <a:pt x="1056145" y="19400"/>
                    <a:pt x="1060399" y="29671"/>
                    <a:pt x="1060399" y="40381"/>
                  </a:cubicBezTo>
                  <a:lnTo>
                    <a:pt x="1060399" y="332905"/>
                  </a:lnTo>
                  <a:cubicBezTo>
                    <a:pt x="1060399" y="355207"/>
                    <a:pt x="1042320" y="373286"/>
                    <a:pt x="1020018" y="373286"/>
                  </a:cubicBezTo>
                  <a:lnTo>
                    <a:pt x="40381" y="373286"/>
                  </a:lnTo>
                  <a:cubicBezTo>
                    <a:pt x="29671" y="373286"/>
                    <a:pt x="19400" y="369032"/>
                    <a:pt x="11827" y="361459"/>
                  </a:cubicBezTo>
                  <a:cubicBezTo>
                    <a:pt x="4254" y="353886"/>
                    <a:pt x="0" y="343615"/>
                    <a:pt x="0" y="332905"/>
                  </a:cubicBezTo>
                  <a:lnTo>
                    <a:pt x="0" y="40381"/>
                  </a:lnTo>
                  <a:cubicBezTo>
                    <a:pt x="0" y="29671"/>
                    <a:pt x="4254" y="19400"/>
                    <a:pt x="11827" y="11827"/>
                  </a:cubicBezTo>
                  <a:cubicBezTo>
                    <a:pt x="19400" y="4254"/>
                    <a:pt x="29671" y="0"/>
                    <a:pt x="40381" y="0"/>
                  </a:cubicBezTo>
                  <a:close/>
                </a:path>
              </a:pathLst>
            </a:custGeom>
            <a:solidFill>
              <a:srgbClr val="F1C3C3"/>
            </a:solidFill>
            <a:ln w="38100" cap="rnd">
              <a:solidFill>
                <a:srgbClr val="860202"/>
              </a:solidFill>
              <a:prstDash val="solid"/>
              <a:round/>
            </a:ln>
          </p:spPr>
        </p:sp>
        <p:sp>
          <p:nvSpPr>
            <p:cNvPr name="TextBox 15" id="15"/>
            <p:cNvSpPr txBox="true"/>
            <p:nvPr/>
          </p:nvSpPr>
          <p:spPr>
            <a:xfrm>
              <a:off x="0" y="-142875"/>
              <a:ext cx="1060399" cy="516161"/>
            </a:xfrm>
            <a:prstGeom prst="rect">
              <a:avLst/>
            </a:prstGeom>
          </p:spPr>
          <p:txBody>
            <a:bodyPr anchor="ctr" rtlCol="false" tIns="50800" lIns="50800" bIns="50800" rIns="50800"/>
            <a:lstStyle/>
            <a:p>
              <a:pPr algn="l">
                <a:lnSpc>
                  <a:spcPts val="4900"/>
                </a:lnSpc>
              </a:pPr>
              <a:r>
                <a:rPr lang="en-US" sz="3500" spc="-77" b="true">
                  <a:solidFill>
                    <a:srgbClr val="860202"/>
                  </a:solidFill>
                  <a:latin typeface="Arial Bold"/>
                  <a:ea typeface="Arial Bold"/>
                  <a:cs typeface="Arial Bold"/>
                  <a:sym typeface="Arial Bold"/>
                </a:rPr>
                <a:t>Relationship aware</a:t>
              </a:r>
            </a:p>
          </p:txBody>
        </p:sp>
      </p:grpSp>
      <p:sp>
        <p:nvSpPr>
          <p:cNvPr name="AutoShape 16" id="16"/>
          <p:cNvSpPr/>
          <p:nvPr/>
        </p:nvSpPr>
        <p:spPr>
          <a:xfrm>
            <a:off x="10937566" y="3739957"/>
            <a:ext cx="2100696" cy="0"/>
          </a:xfrm>
          <a:prstGeom prst="line">
            <a:avLst/>
          </a:prstGeom>
          <a:ln cap="flat" w="38100">
            <a:solidFill>
              <a:srgbClr val="4BA7DD"/>
            </a:solidFill>
            <a:prstDash val="solid"/>
            <a:headEnd type="none" len="sm" w="sm"/>
            <a:tailEnd type="triangle" len="med" w="lg"/>
          </a:ln>
        </p:spPr>
      </p:sp>
      <p:sp>
        <p:nvSpPr>
          <p:cNvPr name="AutoShape 17" id="17"/>
          <p:cNvSpPr/>
          <p:nvPr/>
        </p:nvSpPr>
        <p:spPr>
          <a:xfrm>
            <a:off x="14815124" y="4448617"/>
            <a:ext cx="18867" cy="480741"/>
          </a:xfrm>
          <a:prstGeom prst="line">
            <a:avLst/>
          </a:prstGeom>
          <a:ln cap="flat" w="38100">
            <a:solidFill>
              <a:srgbClr val="00BF63"/>
            </a:solidFill>
            <a:prstDash val="solid"/>
            <a:headEnd type="none" len="sm" w="sm"/>
            <a:tailEnd type="triangle" len="med" w="lg"/>
          </a:ln>
        </p:spPr>
      </p:sp>
      <p:grpSp>
        <p:nvGrpSpPr>
          <p:cNvPr name="Group 18" id="18"/>
          <p:cNvGrpSpPr/>
          <p:nvPr/>
        </p:nvGrpSpPr>
        <p:grpSpPr>
          <a:xfrm rot="0">
            <a:off x="1646401" y="4575548"/>
            <a:ext cx="996279" cy="996279"/>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209B4"/>
            </a:solidFill>
          </p:spPr>
        </p:sp>
        <p:sp>
          <p:nvSpPr>
            <p:cNvPr name="TextBox 20" id="20"/>
            <p:cNvSpPr txBox="true"/>
            <p:nvPr/>
          </p:nvSpPr>
          <p:spPr>
            <a:xfrm>
              <a:off x="76200" y="-9525"/>
              <a:ext cx="660400" cy="746125"/>
            </a:xfrm>
            <a:prstGeom prst="rect">
              <a:avLst/>
            </a:prstGeom>
          </p:spPr>
          <p:txBody>
            <a:bodyPr anchor="ctr" rtlCol="false" tIns="50800" lIns="50800" bIns="50800" rIns="50800"/>
            <a:lstStyle/>
            <a:p>
              <a:pPr algn="ctr">
                <a:lnSpc>
                  <a:spcPts val="2940"/>
                </a:lnSpc>
              </a:pPr>
            </a:p>
          </p:txBody>
        </p:sp>
      </p:grpSp>
      <p:grpSp>
        <p:nvGrpSpPr>
          <p:cNvPr name="Group 21" id="21"/>
          <p:cNvGrpSpPr/>
          <p:nvPr/>
        </p:nvGrpSpPr>
        <p:grpSpPr>
          <a:xfrm rot="0">
            <a:off x="3140820" y="4885859"/>
            <a:ext cx="996279" cy="996279"/>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209B4"/>
            </a:solidFill>
          </p:spPr>
        </p:sp>
        <p:sp>
          <p:nvSpPr>
            <p:cNvPr name="TextBox 23" id="23"/>
            <p:cNvSpPr txBox="true"/>
            <p:nvPr/>
          </p:nvSpPr>
          <p:spPr>
            <a:xfrm>
              <a:off x="76200" y="-9525"/>
              <a:ext cx="660400" cy="746125"/>
            </a:xfrm>
            <a:prstGeom prst="rect">
              <a:avLst/>
            </a:prstGeom>
          </p:spPr>
          <p:txBody>
            <a:bodyPr anchor="ctr" rtlCol="false" tIns="50800" lIns="50800" bIns="50800" rIns="50800"/>
            <a:lstStyle/>
            <a:p>
              <a:pPr algn="ctr">
                <a:lnSpc>
                  <a:spcPts val="2940"/>
                </a:lnSpc>
              </a:pPr>
            </a:p>
          </p:txBody>
        </p:sp>
      </p:grpSp>
      <p:grpSp>
        <p:nvGrpSpPr>
          <p:cNvPr name="Group 24" id="24"/>
          <p:cNvGrpSpPr/>
          <p:nvPr/>
        </p:nvGrpSpPr>
        <p:grpSpPr>
          <a:xfrm rot="0">
            <a:off x="4482838" y="3889580"/>
            <a:ext cx="1033001" cy="996279"/>
            <a:chOff x="0" y="0"/>
            <a:chExt cx="842759" cy="812800"/>
          </a:xfrm>
        </p:grpSpPr>
        <p:sp>
          <p:nvSpPr>
            <p:cNvPr name="Freeform 25" id="25"/>
            <p:cNvSpPr/>
            <p:nvPr/>
          </p:nvSpPr>
          <p:spPr>
            <a:xfrm flipH="false" flipV="false" rot="0">
              <a:off x="0" y="0"/>
              <a:ext cx="842759" cy="812800"/>
            </a:xfrm>
            <a:custGeom>
              <a:avLst/>
              <a:gdLst/>
              <a:ahLst/>
              <a:cxnLst/>
              <a:rect r="r" b="b" t="t" l="l"/>
              <a:pathLst>
                <a:path h="812800" w="842759">
                  <a:moveTo>
                    <a:pt x="421380" y="0"/>
                  </a:moveTo>
                  <a:cubicBezTo>
                    <a:pt x="188658" y="0"/>
                    <a:pt x="0" y="181951"/>
                    <a:pt x="0" y="406400"/>
                  </a:cubicBezTo>
                  <a:cubicBezTo>
                    <a:pt x="0" y="630849"/>
                    <a:pt x="188658" y="812800"/>
                    <a:pt x="421380" y="812800"/>
                  </a:cubicBezTo>
                  <a:cubicBezTo>
                    <a:pt x="654101" y="812800"/>
                    <a:pt x="842759" y="630849"/>
                    <a:pt x="842759" y="406400"/>
                  </a:cubicBezTo>
                  <a:cubicBezTo>
                    <a:pt x="842759" y="181951"/>
                    <a:pt x="654101" y="0"/>
                    <a:pt x="421380" y="0"/>
                  </a:cubicBezTo>
                  <a:close/>
                </a:path>
              </a:pathLst>
            </a:custGeom>
            <a:solidFill>
              <a:srgbClr val="4209B4"/>
            </a:solidFill>
          </p:spPr>
        </p:sp>
        <p:sp>
          <p:nvSpPr>
            <p:cNvPr name="TextBox 26" id="26"/>
            <p:cNvSpPr txBox="true"/>
            <p:nvPr/>
          </p:nvSpPr>
          <p:spPr>
            <a:xfrm>
              <a:off x="79009" y="-9525"/>
              <a:ext cx="684742" cy="746125"/>
            </a:xfrm>
            <a:prstGeom prst="rect">
              <a:avLst/>
            </a:prstGeom>
          </p:spPr>
          <p:txBody>
            <a:bodyPr anchor="ctr" rtlCol="false" tIns="50800" lIns="50800" bIns="50800" rIns="50800"/>
            <a:lstStyle/>
            <a:p>
              <a:pPr algn="ctr">
                <a:lnSpc>
                  <a:spcPts val="2940"/>
                </a:lnSpc>
              </a:pPr>
            </a:p>
          </p:txBody>
        </p:sp>
      </p:grpSp>
      <p:grpSp>
        <p:nvGrpSpPr>
          <p:cNvPr name="Group 27" id="27"/>
          <p:cNvGrpSpPr/>
          <p:nvPr/>
        </p:nvGrpSpPr>
        <p:grpSpPr>
          <a:xfrm rot="0">
            <a:off x="2144541" y="2926751"/>
            <a:ext cx="996279" cy="996279"/>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209B4"/>
            </a:solidFill>
          </p:spPr>
        </p:sp>
        <p:sp>
          <p:nvSpPr>
            <p:cNvPr name="TextBox 29" id="29"/>
            <p:cNvSpPr txBox="true"/>
            <p:nvPr/>
          </p:nvSpPr>
          <p:spPr>
            <a:xfrm>
              <a:off x="76200" y="-9525"/>
              <a:ext cx="660400" cy="746125"/>
            </a:xfrm>
            <a:prstGeom prst="rect">
              <a:avLst/>
            </a:prstGeom>
          </p:spPr>
          <p:txBody>
            <a:bodyPr anchor="ctr" rtlCol="false" tIns="50800" lIns="50800" bIns="50800" rIns="50800"/>
            <a:lstStyle/>
            <a:p>
              <a:pPr algn="ctr">
                <a:lnSpc>
                  <a:spcPts val="2940"/>
                </a:lnSpc>
              </a:pPr>
            </a:p>
          </p:txBody>
        </p:sp>
      </p:grpSp>
      <p:grpSp>
        <p:nvGrpSpPr>
          <p:cNvPr name="Group 30" id="30"/>
          <p:cNvGrpSpPr/>
          <p:nvPr/>
        </p:nvGrpSpPr>
        <p:grpSpPr>
          <a:xfrm rot="0">
            <a:off x="3638959" y="2505710"/>
            <a:ext cx="996279" cy="996279"/>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209B4"/>
            </a:solidFill>
          </p:spPr>
        </p:sp>
        <p:sp>
          <p:nvSpPr>
            <p:cNvPr name="TextBox 32" id="32"/>
            <p:cNvSpPr txBox="true"/>
            <p:nvPr/>
          </p:nvSpPr>
          <p:spPr>
            <a:xfrm>
              <a:off x="76200" y="-9525"/>
              <a:ext cx="660400" cy="746125"/>
            </a:xfrm>
            <a:prstGeom prst="rect">
              <a:avLst/>
            </a:prstGeom>
          </p:spPr>
          <p:txBody>
            <a:bodyPr anchor="ctr" rtlCol="false" tIns="50800" lIns="50800" bIns="50800" rIns="50800"/>
            <a:lstStyle/>
            <a:p>
              <a:pPr algn="ctr">
                <a:lnSpc>
                  <a:spcPts val="2940"/>
                </a:lnSpc>
              </a:pPr>
            </a:p>
          </p:txBody>
        </p:sp>
      </p:grpSp>
      <p:sp>
        <p:nvSpPr>
          <p:cNvPr name="AutoShape 33" id="33"/>
          <p:cNvSpPr/>
          <p:nvPr/>
        </p:nvSpPr>
        <p:spPr>
          <a:xfrm flipV="true">
            <a:off x="2288646" y="3901868"/>
            <a:ext cx="209928" cy="694842"/>
          </a:xfrm>
          <a:prstGeom prst="line">
            <a:avLst/>
          </a:prstGeom>
          <a:ln cap="flat" w="38100">
            <a:solidFill>
              <a:srgbClr val="4209B4"/>
            </a:solidFill>
            <a:prstDash val="solid"/>
            <a:headEnd type="none" len="sm" w="sm"/>
            <a:tailEnd type="none" len="sm" w="sm"/>
          </a:ln>
        </p:spPr>
      </p:sp>
      <p:sp>
        <p:nvSpPr>
          <p:cNvPr name="AutoShape 34" id="34"/>
          <p:cNvSpPr/>
          <p:nvPr/>
        </p:nvSpPr>
        <p:spPr>
          <a:xfrm>
            <a:off x="2288646" y="5073687"/>
            <a:ext cx="864721" cy="198719"/>
          </a:xfrm>
          <a:prstGeom prst="line">
            <a:avLst/>
          </a:prstGeom>
          <a:ln cap="flat" w="38100">
            <a:solidFill>
              <a:srgbClr val="4209B4"/>
            </a:solidFill>
            <a:prstDash val="solid"/>
            <a:headEnd type="none" len="sm" w="sm"/>
            <a:tailEnd type="none" len="sm" w="sm"/>
          </a:ln>
        </p:spPr>
      </p:sp>
      <p:sp>
        <p:nvSpPr>
          <p:cNvPr name="AutoShape 35" id="35"/>
          <p:cNvSpPr/>
          <p:nvPr/>
        </p:nvSpPr>
        <p:spPr>
          <a:xfrm flipH="true">
            <a:off x="4040876" y="4688988"/>
            <a:ext cx="547093" cy="400666"/>
          </a:xfrm>
          <a:prstGeom prst="line">
            <a:avLst/>
          </a:prstGeom>
          <a:ln cap="flat" w="38100">
            <a:solidFill>
              <a:srgbClr val="4209B4"/>
            </a:solidFill>
            <a:prstDash val="solid"/>
            <a:headEnd type="none" len="sm" w="sm"/>
            <a:tailEnd type="none" len="sm" w="sm"/>
          </a:ln>
        </p:spPr>
      </p:sp>
      <p:sp>
        <p:nvSpPr>
          <p:cNvPr name="AutoShape 36" id="36"/>
          <p:cNvSpPr/>
          <p:nvPr/>
        </p:nvSpPr>
        <p:spPr>
          <a:xfrm>
            <a:off x="4400559" y="3426695"/>
            <a:ext cx="332705" cy="533982"/>
          </a:xfrm>
          <a:prstGeom prst="line">
            <a:avLst/>
          </a:prstGeom>
          <a:ln cap="flat" w="38100">
            <a:solidFill>
              <a:srgbClr val="4209B4"/>
            </a:solidFill>
            <a:prstDash val="solid"/>
            <a:headEnd type="none" len="sm" w="sm"/>
            <a:tailEnd type="none" len="sm" w="sm"/>
          </a:ln>
        </p:spPr>
      </p:sp>
      <p:sp>
        <p:nvSpPr>
          <p:cNvPr name="AutoShape 37" id="37"/>
          <p:cNvSpPr/>
          <p:nvPr/>
        </p:nvSpPr>
        <p:spPr>
          <a:xfrm flipH="true">
            <a:off x="3122275" y="3138972"/>
            <a:ext cx="535228" cy="150796"/>
          </a:xfrm>
          <a:prstGeom prst="line">
            <a:avLst/>
          </a:prstGeom>
          <a:ln cap="flat" w="38100">
            <a:solidFill>
              <a:srgbClr val="4209B4"/>
            </a:solidFill>
            <a:prstDash val="solid"/>
            <a:headEnd type="none" len="sm" w="sm"/>
            <a:tailEnd type="none" len="sm" w="sm"/>
          </a:ln>
        </p:spPr>
      </p:sp>
      <p:sp>
        <p:nvSpPr>
          <p:cNvPr name="AutoShape 38" id="38"/>
          <p:cNvSpPr/>
          <p:nvPr/>
        </p:nvSpPr>
        <p:spPr>
          <a:xfrm flipH="true">
            <a:off x="3741024" y="3491523"/>
            <a:ext cx="294010" cy="1404801"/>
          </a:xfrm>
          <a:prstGeom prst="line">
            <a:avLst/>
          </a:prstGeom>
          <a:ln cap="flat" w="38100">
            <a:solidFill>
              <a:srgbClr val="4209B4"/>
            </a:solidFill>
            <a:prstDash val="solid"/>
            <a:headEnd type="none" len="sm" w="sm"/>
            <a:tailEnd type="none" len="sm" w="sm"/>
          </a:ln>
        </p:spPr>
      </p:sp>
      <p:sp>
        <p:nvSpPr>
          <p:cNvPr name="AutoShape 39" id="39"/>
          <p:cNvSpPr/>
          <p:nvPr/>
        </p:nvSpPr>
        <p:spPr>
          <a:xfrm flipV="true">
            <a:off x="5496605" y="3739957"/>
            <a:ext cx="1886135" cy="512615"/>
          </a:xfrm>
          <a:prstGeom prst="line">
            <a:avLst/>
          </a:prstGeom>
          <a:ln cap="flat" w="38100">
            <a:solidFill>
              <a:srgbClr val="4209B4"/>
            </a:solidFill>
            <a:prstDash val="solid"/>
            <a:headEnd type="none" len="sm" w="sm"/>
            <a:tailEnd type="triangle" len="med" w="lg"/>
          </a:ln>
        </p:spPr>
      </p:sp>
      <p:sp>
        <p:nvSpPr>
          <p:cNvPr name="TextBox 40" id="40"/>
          <p:cNvSpPr txBox="true"/>
          <p:nvPr/>
        </p:nvSpPr>
        <p:spPr>
          <a:xfrm rot="0">
            <a:off x="2513234" y="1057275"/>
            <a:ext cx="13261532" cy="1448435"/>
          </a:xfrm>
          <a:prstGeom prst="rect">
            <a:avLst/>
          </a:prstGeom>
        </p:spPr>
        <p:txBody>
          <a:bodyPr anchor="t" rtlCol="false" tIns="0" lIns="0" bIns="0" rIns="0">
            <a:spAutoFit/>
          </a:bodyPr>
          <a:lstStyle/>
          <a:p>
            <a:pPr algn="ctr">
              <a:lnSpc>
                <a:spcPts val="5169"/>
              </a:lnSpc>
            </a:pPr>
            <a:r>
              <a:rPr lang="en-US" sz="5499" spc="-340">
                <a:solidFill>
                  <a:srgbClr val="303030"/>
                </a:solidFill>
                <a:latin typeface="Times New Roman"/>
                <a:ea typeface="Times New Roman"/>
                <a:cs typeface="Times New Roman"/>
                <a:sym typeface="Times New Roman"/>
              </a:rPr>
              <a:t>GraphRAG: Breakthrough in Retrieval Augmented Generation</a:t>
            </a:r>
          </a:p>
        </p:txBody>
      </p:sp>
      <p:grpSp>
        <p:nvGrpSpPr>
          <p:cNvPr name="Group 41" id="41"/>
          <p:cNvGrpSpPr/>
          <p:nvPr/>
        </p:nvGrpSpPr>
        <p:grpSpPr>
          <a:xfrm rot="0">
            <a:off x="357606" y="6774218"/>
            <a:ext cx="7663643" cy="2501646"/>
            <a:chOff x="0" y="0"/>
            <a:chExt cx="2018408" cy="658870"/>
          </a:xfrm>
        </p:grpSpPr>
        <p:sp>
          <p:nvSpPr>
            <p:cNvPr name="Freeform 42" id="42"/>
            <p:cNvSpPr/>
            <p:nvPr/>
          </p:nvSpPr>
          <p:spPr>
            <a:xfrm flipH="false" flipV="false" rot="0">
              <a:off x="0" y="0"/>
              <a:ext cx="2018408" cy="658870"/>
            </a:xfrm>
            <a:custGeom>
              <a:avLst/>
              <a:gdLst/>
              <a:ahLst/>
              <a:cxnLst/>
              <a:rect r="r" b="b" t="t" l="l"/>
              <a:pathLst>
                <a:path h="658870" w="2018408">
                  <a:moveTo>
                    <a:pt x="21214" y="0"/>
                  </a:moveTo>
                  <a:lnTo>
                    <a:pt x="1997194" y="0"/>
                  </a:lnTo>
                  <a:cubicBezTo>
                    <a:pt x="2008910" y="0"/>
                    <a:pt x="2018408" y="9498"/>
                    <a:pt x="2018408" y="21214"/>
                  </a:cubicBezTo>
                  <a:lnTo>
                    <a:pt x="2018408" y="637655"/>
                  </a:lnTo>
                  <a:cubicBezTo>
                    <a:pt x="2018408" y="643282"/>
                    <a:pt x="2016173" y="648678"/>
                    <a:pt x="2012194" y="652656"/>
                  </a:cubicBezTo>
                  <a:cubicBezTo>
                    <a:pt x="2008216" y="656635"/>
                    <a:pt x="2002820" y="658870"/>
                    <a:pt x="1997194" y="658870"/>
                  </a:cubicBezTo>
                  <a:lnTo>
                    <a:pt x="21214" y="658870"/>
                  </a:lnTo>
                  <a:cubicBezTo>
                    <a:pt x="15588" y="658870"/>
                    <a:pt x="10192" y="656635"/>
                    <a:pt x="6214" y="652656"/>
                  </a:cubicBezTo>
                  <a:cubicBezTo>
                    <a:pt x="2235" y="648678"/>
                    <a:pt x="0" y="643282"/>
                    <a:pt x="0" y="637655"/>
                  </a:cubicBezTo>
                  <a:lnTo>
                    <a:pt x="0" y="21214"/>
                  </a:lnTo>
                  <a:cubicBezTo>
                    <a:pt x="0" y="15588"/>
                    <a:pt x="2235" y="10192"/>
                    <a:pt x="6214" y="6214"/>
                  </a:cubicBezTo>
                  <a:cubicBezTo>
                    <a:pt x="10192" y="2235"/>
                    <a:pt x="15588" y="0"/>
                    <a:pt x="21214" y="0"/>
                  </a:cubicBezTo>
                  <a:close/>
                </a:path>
              </a:pathLst>
            </a:custGeom>
            <a:solidFill>
              <a:srgbClr val="D9CAF6"/>
            </a:solidFill>
            <a:ln w="38100" cap="rnd">
              <a:solidFill>
                <a:srgbClr val="4209B4"/>
              </a:solidFill>
              <a:prstDash val="solid"/>
              <a:round/>
            </a:ln>
          </p:spPr>
        </p:sp>
        <p:sp>
          <p:nvSpPr>
            <p:cNvPr name="TextBox 43" id="43"/>
            <p:cNvSpPr txBox="true"/>
            <p:nvPr/>
          </p:nvSpPr>
          <p:spPr>
            <a:xfrm>
              <a:off x="0" y="-133350"/>
              <a:ext cx="2018408" cy="792220"/>
            </a:xfrm>
            <a:prstGeom prst="rect">
              <a:avLst/>
            </a:prstGeom>
          </p:spPr>
          <p:txBody>
            <a:bodyPr anchor="ctr" rtlCol="false" tIns="50800" lIns="50800" bIns="50800" rIns="50800"/>
            <a:lstStyle/>
            <a:p>
              <a:pPr algn="l">
                <a:lnSpc>
                  <a:spcPts val="4620"/>
                </a:lnSpc>
              </a:pPr>
              <a:r>
                <a:rPr lang="en-US" sz="3300" spc="-72" b="true">
                  <a:solidFill>
                    <a:srgbClr val="4209B4"/>
                  </a:solidFill>
                  <a:latin typeface="Arial Bold"/>
                  <a:ea typeface="Arial Bold"/>
                  <a:cs typeface="Arial Bold"/>
                  <a:sym typeface="Arial Bold"/>
                </a:rPr>
                <a:t>Features of GraphRAG:</a:t>
              </a:r>
            </a:p>
            <a:p>
              <a:pPr algn="l" marL="712472" indent="-356236" lvl="1">
                <a:lnSpc>
                  <a:spcPts val="4620"/>
                </a:lnSpc>
                <a:buFont typeface="Arial"/>
                <a:buChar char="•"/>
              </a:pPr>
              <a:r>
                <a:rPr lang="en-US" sz="3300" spc="-72">
                  <a:solidFill>
                    <a:srgbClr val="000000"/>
                  </a:solidFill>
                  <a:latin typeface="Arial"/>
                  <a:ea typeface="Arial"/>
                  <a:cs typeface="Arial"/>
                  <a:sym typeface="Arial"/>
                </a:rPr>
                <a:t>Store information as a graph</a:t>
              </a:r>
            </a:p>
            <a:p>
              <a:pPr algn="l" marL="712472" indent="-356236" lvl="1">
                <a:lnSpc>
                  <a:spcPts val="4620"/>
                </a:lnSpc>
                <a:buFont typeface="Arial"/>
                <a:buChar char="•"/>
              </a:pPr>
              <a:r>
                <a:rPr lang="en-US" sz="3300" spc="-72">
                  <a:solidFill>
                    <a:srgbClr val="000000"/>
                  </a:solidFill>
                  <a:latin typeface="Arial"/>
                  <a:ea typeface="Arial"/>
                  <a:cs typeface="Arial"/>
                  <a:sym typeface="Arial"/>
                </a:rPr>
                <a:t>Capture relationships between entities</a:t>
              </a:r>
            </a:p>
            <a:p>
              <a:pPr algn="l" marL="712472" indent="-356236" lvl="1">
                <a:lnSpc>
                  <a:spcPts val="4620"/>
                </a:lnSpc>
                <a:buFont typeface="Arial"/>
                <a:buChar char="•"/>
              </a:pPr>
              <a:r>
                <a:rPr lang="en-US" sz="3300" spc="-72">
                  <a:solidFill>
                    <a:srgbClr val="000000"/>
                  </a:solidFill>
                  <a:latin typeface="Arial"/>
                  <a:ea typeface="Arial"/>
                  <a:cs typeface="Arial"/>
                  <a:sym typeface="Arial"/>
                </a:rPr>
                <a:t>Query through graph paths</a:t>
              </a:r>
            </a:p>
          </p:txBody>
        </p:sp>
      </p:grpSp>
      <p:grpSp>
        <p:nvGrpSpPr>
          <p:cNvPr name="Group 44" id="44"/>
          <p:cNvGrpSpPr/>
          <p:nvPr/>
        </p:nvGrpSpPr>
        <p:grpSpPr>
          <a:xfrm rot="0">
            <a:off x="8131668" y="6774218"/>
            <a:ext cx="9892724" cy="2501646"/>
            <a:chOff x="0" y="0"/>
            <a:chExt cx="2605491" cy="658870"/>
          </a:xfrm>
        </p:grpSpPr>
        <p:sp>
          <p:nvSpPr>
            <p:cNvPr name="Freeform 45" id="45"/>
            <p:cNvSpPr/>
            <p:nvPr/>
          </p:nvSpPr>
          <p:spPr>
            <a:xfrm flipH="false" flipV="false" rot="0">
              <a:off x="0" y="0"/>
              <a:ext cx="2605491" cy="658870"/>
            </a:xfrm>
            <a:custGeom>
              <a:avLst/>
              <a:gdLst/>
              <a:ahLst/>
              <a:cxnLst/>
              <a:rect r="r" b="b" t="t" l="l"/>
              <a:pathLst>
                <a:path h="658870" w="2605491">
                  <a:moveTo>
                    <a:pt x="16434" y="0"/>
                  </a:moveTo>
                  <a:lnTo>
                    <a:pt x="2589057" y="0"/>
                  </a:lnTo>
                  <a:cubicBezTo>
                    <a:pt x="2593416" y="0"/>
                    <a:pt x="2597596" y="1731"/>
                    <a:pt x="2600678" y="4814"/>
                  </a:cubicBezTo>
                  <a:cubicBezTo>
                    <a:pt x="2603760" y="7896"/>
                    <a:pt x="2605491" y="12076"/>
                    <a:pt x="2605491" y="16434"/>
                  </a:cubicBezTo>
                  <a:lnTo>
                    <a:pt x="2605491" y="642435"/>
                  </a:lnTo>
                  <a:cubicBezTo>
                    <a:pt x="2605491" y="646794"/>
                    <a:pt x="2603760" y="650974"/>
                    <a:pt x="2600678" y="654056"/>
                  </a:cubicBezTo>
                  <a:cubicBezTo>
                    <a:pt x="2597596" y="657138"/>
                    <a:pt x="2593416" y="658870"/>
                    <a:pt x="2589057" y="658870"/>
                  </a:cubicBezTo>
                  <a:lnTo>
                    <a:pt x="16434" y="658870"/>
                  </a:lnTo>
                  <a:cubicBezTo>
                    <a:pt x="12076" y="658870"/>
                    <a:pt x="7896" y="657138"/>
                    <a:pt x="4814" y="654056"/>
                  </a:cubicBezTo>
                  <a:cubicBezTo>
                    <a:pt x="1731" y="650974"/>
                    <a:pt x="0" y="646794"/>
                    <a:pt x="0" y="642435"/>
                  </a:cubicBezTo>
                  <a:lnTo>
                    <a:pt x="0" y="16434"/>
                  </a:lnTo>
                  <a:cubicBezTo>
                    <a:pt x="0" y="12076"/>
                    <a:pt x="1731" y="7896"/>
                    <a:pt x="4814" y="4814"/>
                  </a:cubicBezTo>
                  <a:cubicBezTo>
                    <a:pt x="7896" y="1731"/>
                    <a:pt x="12076" y="0"/>
                    <a:pt x="16434" y="0"/>
                  </a:cubicBezTo>
                  <a:close/>
                </a:path>
              </a:pathLst>
            </a:custGeom>
            <a:solidFill>
              <a:srgbClr val="CBECFF"/>
            </a:solidFill>
            <a:ln w="38100" cap="rnd">
              <a:solidFill>
                <a:srgbClr val="3F6DAD"/>
              </a:solidFill>
              <a:prstDash val="solid"/>
              <a:round/>
            </a:ln>
          </p:spPr>
        </p:sp>
        <p:sp>
          <p:nvSpPr>
            <p:cNvPr name="TextBox 46" id="46"/>
            <p:cNvSpPr txBox="true"/>
            <p:nvPr/>
          </p:nvSpPr>
          <p:spPr>
            <a:xfrm>
              <a:off x="0" y="-133350"/>
              <a:ext cx="2605491" cy="792220"/>
            </a:xfrm>
            <a:prstGeom prst="rect">
              <a:avLst/>
            </a:prstGeom>
          </p:spPr>
          <p:txBody>
            <a:bodyPr anchor="ctr" rtlCol="false" tIns="50800" lIns="50800" bIns="50800" rIns="50800"/>
            <a:lstStyle/>
            <a:p>
              <a:pPr algn="l">
                <a:lnSpc>
                  <a:spcPts val="4620"/>
                </a:lnSpc>
              </a:pPr>
              <a:r>
                <a:rPr lang="en-US" sz="3300" spc="-72" b="true">
                  <a:solidFill>
                    <a:srgbClr val="1A4279"/>
                  </a:solidFill>
                  <a:latin typeface="Arial Bold"/>
                  <a:ea typeface="Arial Bold"/>
                  <a:cs typeface="Arial Bold"/>
                  <a:sym typeface="Arial Bold"/>
                </a:rPr>
                <a:t>Benefits over conventional RAG:</a:t>
              </a:r>
            </a:p>
            <a:p>
              <a:pPr algn="l" marL="712472" indent="-356236" lvl="1">
                <a:lnSpc>
                  <a:spcPts val="4620"/>
                </a:lnSpc>
                <a:buFont typeface="Arial"/>
                <a:buChar char="•"/>
              </a:pPr>
              <a:r>
                <a:rPr lang="en-US" sz="3300" spc="-72">
                  <a:solidFill>
                    <a:srgbClr val="000000"/>
                  </a:solidFill>
                  <a:latin typeface="Arial"/>
                  <a:ea typeface="Arial"/>
                  <a:cs typeface="Arial"/>
                  <a:sym typeface="Arial"/>
                </a:rPr>
                <a:t>Efficien</a:t>
              </a:r>
              <a:r>
                <a:rPr lang="en-US" sz="3300" spc="-72">
                  <a:solidFill>
                    <a:srgbClr val="000000"/>
                  </a:solidFill>
                  <a:latin typeface="Arial"/>
                  <a:ea typeface="Arial"/>
                  <a:cs typeface="Arial"/>
                  <a:sym typeface="Arial"/>
                </a:rPr>
                <a:t>tly handle complex structured data</a:t>
              </a:r>
            </a:p>
            <a:p>
              <a:pPr algn="l" marL="712472" indent="-356236" lvl="1">
                <a:lnSpc>
                  <a:spcPts val="4620"/>
                </a:lnSpc>
                <a:buFont typeface="Arial"/>
                <a:buChar char="•"/>
              </a:pPr>
              <a:r>
                <a:rPr lang="en-US" sz="3300" spc="-72">
                  <a:solidFill>
                    <a:srgbClr val="000000"/>
                  </a:solidFill>
                  <a:latin typeface="Arial"/>
                  <a:ea typeface="Arial"/>
                  <a:cs typeface="Arial"/>
                  <a:sym typeface="Arial"/>
                </a:rPr>
                <a:t>Deeper understanding of context and relationships</a:t>
              </a:r>
            </a:p>
            <a:p>
              <a:pPr algn="l" marL="712472" indent="-356236" lvl="1">
                <a:lnSpc>
                  <a:spcPts val="4620"/>
                </a:lnSpc>
                <a:buFont typeface="Arial"/>
                <a:buChar char="•"/>
              </a:pPr>
              <a:r>
                <a:rPr lang="en-US" sz="3300" spc="-72">
                  <a:solidFill>
                    <a:srgbClr val="000000"/>
                  </a:solidFill>
                  <a:latin typeface="Arial"/>
                  <a:ea typeface="Arial"/>
                  <a:cs typeface="Arial"/>
                  <a:sym typeface="Arial"/>
                </a:rPr>
                <a:t>More connected and comprehensive answers</a:t>
              </a:r>
            </a:p>
          </p:txBody>
        </p:sp>
      </p:gr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a:off x="17716500" y="2111027"/>
            <a:ext cx="0" cy="7212232"/>
          </a:xfrm>
          <a:prstGeom prst="line">
            <a:avLst/>
          </a:prstGeom>
          <a:ln cap="flat" w="247650">
            <a:solidFill>
              <a:srgbClr val="4BA7DD"/>
            </a:solidFill>
            <a:prstDash val="solid"/>
            <a:headEnd type="none" len="sm" w="sm"/>
            <a:tailEnd type="none" len="sm" w="sm"/>
          </a:ln>
        </p:spPr>
      </p:sp>
      <p:sp>
        <p:nvSpPr>
          <p:cNvPr name="AutoShape 3" id="3"/>
          <p:cNvSpPr/>
          <p:nvPr/>
        </p:nvSpPr>
        <p:spPr>
          <a:xfrm>
            <a:off x="496984" y="2146670"/>
            <a:ext cx="0" cy="7176589"/>
          </a:xfrm>
          <a:prstGeom prst="line">
            <a:avLst/>
          </a:prstGeom>
          <a:ln cap="flat" w="247650">
            <a:solidFill>
              <a:srgbClr val="4BA7DD"/>
            </a:solidFill>
            <a:prstDash val="solid"/>
            <a:headEnd type="none" len="sm" w="sm"/>
            <a:tailEnd type="none" len="sm" w="sm"/>
          </a:ln>
        </p:spPr>
      </p:sp>
      <p:grpSp>
        <p:nvGrpSpPr>
          <p:cNvPr name="Group 4" id="4"/>
          <p:cNvGrpSpPr/>
          <p:nvPr/>
        </p:nvGrpSpPr>
        <p:grpSpPr>
          <a:xfrm rot="0">
            <a:off x="1719266" y="2481793"/>
            <a:ext cx="4560057" cy="2108835"/>
            <a:chOff x="0" y="0"/>
            <a:chExt cx="1201003" cy="555413"/>
          </a:xfrm>
        </p:grpSpPr>
        <p:sp>
          <p:nvSpPr>
            <p:cNvPr name="Freeform 5" id="5"/>
            <p:cNvSpPr/>
            <p:nvPr/>
          </p:nvSpPr>
          <p:spPr>
            <a:xfrm flipH="false" flipV="false" rot="0">
              <a:off x="0" y="0"/>
              <a:ext cx="1201003" cy="555413"/>
            </a:xfrm>
            <a:custGeom>
              <a:avLst/>
              <a:gdLst/>
              <a:ahLst/>
              <a:cxnLst/>
              <a:rect r="r" b="b" t="t" l="l"/>
              <a:pathLst>
                <a:path h="555413" w="1201003">
                  <a:moveTo>
                    <a:pt x="35653" y="0"/>
                  </a:moveTo>
                  <a:lnTo>
                    <a:pt x="1165350" y="0"/>
                  </a:lnTo>
                  <a:cubicBezTo>
                    <a:pt x="1185040" y="0"/>
                    <a:pt x="1201003" y="15962"/>
                    <a:pt x="1201003" y="35653"/>
                  </a:cubicBezTo>
                  <a:lnTo>
                    <a:pt x="1201003" y="519760"/>
                  </a:lnTo>
                  <a:cubicBezTo>
                    <a:pt x="1201003" y="539451"/>
                    <a:pt x="1185040" y="555413"/>
                    <a:pt x="1165350" y="555413"/>
                  </a:cubicBezTo>
                  <a:lnTo>
                    <a:pt x="35653" y="555413"/>
                  </a:lnTo>
                  <a:cubicBezTo>
                    <a:pt x="26197" y="555413"/>
                    <a:pt x="17129" y="551657"/>
                    <a:pt x="10443" y="544971"/>
                  </a:cubicBezTo>
                  <a:cubicBezTo>
                    <a:pt x="3756" y="538284"/>
                    <a:pt x="0" y="529216"/>
                    <a:pt x="0" y="519760"/>
                  </a:cubicBezTo>
                  <a:lnTo>
                    <a:pt x="0" y="35653"/>
                  </a:lnTo>
                  <a:cubicBezTo>
                    <a:pt x="0" y="15962"/>
                    <a:pt x="15962" y="0"/>
                    <a:pt x="35653" y="0"/>
                  </a:cubicBezTo>
                  <a:close/>
                </a:path>
              </a:pathLst>
            </a:custGeom>
            <a:solidFill>
              <a:srgbClr val="D5F0FF"/>
            </a:solidFill>
            <a:ln w="38100" cap="rnd">
              <a:solidFill>
                <a:srgbClr val="003E92"/>
              </a:solidFill>
              <a:prstDash val="solid"/>
              <a:round/>
            </a:ln>
          </p:spPr>
        </p:sp>
        <p:sp>
          <p:nvSpPr>
            <p:cNvPr name="TextBox 6" id="6"/>
            <p:cNvSpPr txBox="true"/>
            <p:nvPr/>
          </p:nvSpPr>
          <p:spPr>
            <a:xfrm>
              <a:off x="0" y="-133350"/>
              <a:ext cx="1201003" cy="688763"/>
            </a:xfrm>
            <a:prstGeom prst="rect">
              <a:avLst/>
            </a:prstGeom>
          </p:spPr>
          <p:txBody>
            <a:bodyPr anchor="ctr" rtlCol="false" tIns="50800" lIns="50800" bIns="50800" rIns="50800"/>
            <a:lstStyle/>
            <a:p>
              <a:pPr algn="l">
                <a:lnSpc>
                  <a:spcPts val="4899"/>
                </a:lnSpc>
              </a:pPr>
              <a:r>
                <a:rPr lang="en-US" sz="3499" spc="-76" b="true">
                  <a:solidFill>
                    <a:srgbClr val="003E92"/>
                  </a:solidFill>
                  <a:latin typeface="Arial Bold"/>
                  <a:ea typeface="Arial Bold"/>
                  <a:cs typeface="Arial Bold"/>
                  <a:sym typeface="Arial Bold"/>
                </a:rPr>
                <a:t>Data Preprocessing:</a:t>
              </a:r>
            </a:p>
            <a:p>
              <a:pPr algn="l" marL="539749" indent="-269875" lvl="1">
                <a:lnSpc>
                  <a:spcPts val="3499"/>
                </a:lnSpc>
                <a:buFont typeface="Arial"/>
                <a:buChar char="•"/>
              </a:pPr>
              <a:r>
                <a:rPr lang="en-US" sz="2499" spc="-54">
                  <a:solidFill>
                    <a:srgbClr val="000000"/>
                  </a:solidFill>
                  <a:latin typeface="Arial"/>
                  <a:ea typeface="Arial"/>
                  <a:cs typeface="Arial"/>
                  <a:sym typeface="Arial"/>
                </a:rPr>
                <a:t>Text Analysis</a:t>
              </a:r>
            </a:p>
            <a:p>
              <a:pPr algn="l" marL="539749" indent="-269875" lvl="1">
                <a:lnSpc>
                  <a:spcPts val="3499"/>
                </a:lnSpc>
                <a:buFont typeface="Arial"/>
                <a:buChar char="•"/>
              </a:pPr>
              <a:r>
                <a:rPr lang="en-US" sz="2499" spc="-54">
                  <a:solidFill>
                    <a:srgbClr val="000000"/>
                  </a:solidFill>
                  <a:latin typeface="Arial"/>
                  <a:ea typeface="Arial"/>
                  <a:cs typeface="Arial"/>
                  <a:sym typeface="Arial"/>
                </a:rPr>
                <a:t>Entity Extraction</a:t>
              </a:r>
            </a:p>
            <a:p>
              <a:pPr algn="l" marL="539749" indent="-269875" lvl="1">
                <a:lnSpc>
                  <a:spcPts val="3499"/>
                </a:lnSpc>
                <a:buFont typeface="Arial"/>
                <a:buChar char="•"/>
              </a:pPr>
              <a:r>
                <a:rPr lang="en-US" sz="2499" spc="-54">
                  <a:solidFill>
                    <a:srgbClr val="000000"/>
                  </a:solidFill>
                  <a:latin typeface="Arial"/>
                  <a:ea typeface="Arial"/>
                  <a:cs typeface="Arial"/>
                  <a:sym typeface="Arial"/>
                </a:rPr>
                <a:t>Relationship Identification</a:t>
              </a:r>
            </a:p>
          </p:txBody>
        </p:sp>
      </p:grpSp>
      <p:grpSp>
        <p:nvGrpSpPr>
          <p:cNvPr name="Group 7" id="7"/>
          <p:cNvGrpSpPr/>
          <p:nvPr/>
        </p:nvGrpSpPr>
        <p:grpSpPr>
          <a:xfrm rot="0">
            <a:off x="7023244" y="6909945"/>
            <a:ext cx="4241513" cy="1670685"/>
            <a:chOff x="0" y="0"/>
            <a:chExt cx="1117106" cy="440016"/>
          </a:xfrm>
        </p:grpSpPr>
        <p:sp>
          <p:nvSpPr>
            <p:cNvPr name="Freeform 8" id="8"/>
            <p:cNvSpPr/>
            <p:nvPr/>
          </p:nvSpPr>
          <p:spPr>
            <a:xfrm flipH="false" flipV="false" rot="0">
              <a:off x="0" y="0"/>
              <a:ext cx="1117106" cy="440016"/>
            </a:xfrm>
            <a:custGeom>
              <a:avLst/>
              <a:gdLst/>
              <a:ahLst/>
              <a:cxnLst/>
              <a:rect r="r" b="b" t="t" l="l"/>
              <a:pathLst>
                <a:path h="440016" w="1117106">
                  <a:moveTo>
                    <a:pt x="38331" y="0"/>
                  </a:moveTo>
                  <a:lnTo>
                    <a:pt x="1078775" y="0"/>
                  </a:lnTo>
                  <a:cubicBezTo>
                    <a:pt x="1088941" y="0"/>
                    <a:pt x="1098691" y="4038"/>
                    <a:pt x="1105879" y="11227"/>
                  </a:cubicBezTo>
                  <a:cubicBezTo>
                    <a:pt x="1113068" y="18415"/>
                    <a:pt x="1117106" y="28165"/>
                    <a:pt x="1117106" y="38331"/>
                  </a:cubicBezTo>
                  <a:lnTo>
                    <a:pt x="1117106" y="401685"/>
                  </a:lnTo>
                  <a:cubicBezTo>
                    <a:pt x="1117106" y="411851"/>
                    <a:pt x="1113068" y="421601"/>
                    <a:pt x="1105879" y="428789"/>
                  </a:cubicBezTo>
                  <a:cubicBezTo>
                    <a:pt x="1098691" y="435977"/>
                    <a:pt x="1088941" y="440016"/>
                    <a:pt x="1078775" y="440016"/>
                  </a:cubicBezTo>
                  <a:lnTo>
                    <a:pt x="38331" y="440016"/>
                  </a:lnTo>
                  <a:cubicBezTo>
                    <a:pt x="28165" y="440016"/>
                    <a:pt x="18415" y="435977"/>
                    <a:pt x="11227" y="428789"/>
                  </a:cubicBezTo>
                  <a:cubicBezTo>
                    <a:pt x="4038" y="421601"/>
                    <a:pt x="0" y="411851"/>
                    <a:pt x="0" y="401685"/>
                  </a:cubicBezTo>
                  <a:lnTo>
                    <a:pt x="0" y="38331"/>
                  </a:lnTo>
                  <a:cubicBezTo>
                    <a:pt x="0" y="28165"/>
                    <a:pt x="4038" y="18415"/>
                    <a:pt x="11227" y="11227"/>
                  </a:cubicBezTo>
                  <a:cubicBezTo>
                    <a:pt x="18415" y="4038"/>
                    <a:pt x="28165" y="0"/>
                    <a:pt x="38331" y="0"/>
                  </a:cubicBezTo>
                  <a:close/>
                </a:path>
              </a:pathLst>
            </a:custGeom>
            <a:solidFill>
              <a:srgbClr val="CCF8E3"/>
            </a:solidFill>
            <a:ln w="38100" cap="rnd">
              <a:solidFill>
                <a:srgbClr val="03660E"/>
              </a:solidFill>
              <a:prstDash val="solid"/>
              <a:round/>
            </a:ln>
          </p:spPr>
        </p:sp>
        <p:sp>
          <p:nvSpPr>
            <p:cNvPr name="TextBox 9" id="9"/>
            <p:cNvSpPr txBox="true"/>
            <p:nvPr/>
          </p:nvSpPr>
          <p:spPr>
            <a:xfrm>
              <a:off x="0" y="-142875"/>
              <a:ext cx="1117106" cy="582891"/>
            </a:xfrm>
            <a:prstGeom prst="rect">
              <a:avLst/>
            </a:prstGeom>
          </p:spPr>
          <p:txBody>
            <a:bodyPr anchor="ctr" rtlCol="false" tIns="50800" lIns="50800" bIns="50800" rIns="50800"/>
            <a:lstStyle/>
            <a:p>
              <a:pPr algn="l">
                <a:lnSpc>
                  <a:spcPts val="4900"/>
                </a:lnSpc>
              </a:pPr>
              <a:r>
                <a:rPr lang="en-US" sz="3500" spc="-77" b="true">
                  <a:solidFill>
                    <a:srgbClr val="03660E"/>
                  </a:solidFill>
                  <a:latin typeface="Arial Bold"/>
                  <a:ea typeface="Arial Bold"/>
                  <a:cs typeface="Arial Bold"/>
                  <a:sym typeface="Arial Bold"/>
                </a:rPr>
                <a:t>Query Processing:</a:t>
              </a:r>
            </a:p>
            <a:p>
              <a:pPr algn="l" marL="539749" indent="-269875" lvl="1">
                <a:lnSpc>
                  <a:spcPts val="3499"/>
                </a:lnSpc>
                <a:buFont typeface="Arial"/>
                <a:buChar char="•"/>
              </a:pPr>
              <a:r>
                <a:rPr lang="en-US" sz="2499" spc="-54">
                  <a:solidFill>
                    <a:srgbClr val="000000"/>
                  </a:solidFill>
                  <a:latin typeface="Arial"/>
                  <a:ea typeface="Arial"/>
                  <a:cs typeface="Arial"/>
                  <a:sym typeface="Arial"/>
                </a:rPr>
                <a:t>Semantic Analysis</a:t>
              </a:r>
            </a:p>
            <a:p>
              <a:pPr algn="l" marL="539749" indent="-269875" lvl="1">
                <a:lnSpc>
                  <a:spcPts val="3499"/>
                </a:lnSpc>
                <a:buFont typeface="Arial"/>
                <a:buChar char="•"/>
              </a:pPr>
              <a:r>
                <a:rPr lang="en-US" sz="2499" spc="-54">
                  <a:solidFill>
                    <a:srgbClr val="000000"/>
                  </a:solidFill>
                  <a:latin typeface="Arial"/>
                  <a:ea typeface="Arial"/>
                  <a:cs typeface="Arial"/>
                  <a:sym typeface="Arial"/>
                </a:rPr>
                <a:t>Mapping to Graph</a:t>
              </a:r>
            </a:p>
          </p:txBody>
        </p:sp>
      </p:grpSp>
      <p:grpSp>
        <p:nvGrpSpPr>
          <p:cNvPr name="Group 10" id="10"/>
          <p:cNvGrpSpPr/>
          <p:nvPr/>
        </p:nvGrpSpPr>
        <p:grpSpPr>
          <a:xfrm rot="0">
            <a:off x="12689678" y="5001053"/>
            <a:ext cx="4360679" cy="1670685"/>
            <a:chOff x="0" y="0"/>
            <a:chExt cx="1148492" cy="440016"/>
          </a:xfrm>
        </p:grpSpPr>
        <p:sp>
          <p:nvSpPr>
            <p:cNvPr name="Freeform 11" id="11"/>
            <p:cNvSpPr/>
            <p:nvPr/>
          </p:nvSpPr>
          <p:spPr>
            <a:xfrm flipH="false" flipV="false" rot="0">
              <a:off x="0" y="0"/>
              <a:ext cx="1148492" cy="440016"/>
            </a:xfrm>
            <a:custGeom>
              <a:avLst/>
              <a:gdLst/>
              <a:ahLst/>
              <a:cxnLst/>
              <a:rect r="r" b="b" t="t" l="l"/>
              <a:pathLst>
                <a:path h="440016" w="1148492">
                  <a:moveTo>
                    <a:pt x="37283" y="0"/>
                  </a:moveTo>
                  <a:lnTo>
                    <a:pt x="1111208" y="0"/>
                  </a:lnTo>
                  <a:cubicBezTo>
                    <a:pt x="1131799" y="0"/>
                    <a:pt x="1148492" y="16692"/>
                    <a:pt x="1148492" y="37283"/>
                  </a:cubicBezTo>
                  <a:lnTo>
                    <a:pt x="1148492" y="402733"/>
                  </a:lnTo>
                  <a:cubicBezTo>
                    <a:pt x="1148492" y="423324"/>
                    <a:pt x="1131799" y="440016"/>
                    <a:pt x="1111208" y="440016"/>
                  </a:cubicBezTo>
                  <a:lnTo>
                    <a:pt x="37283" y="440016"/>
                  </a:lnTo>
                  <a:cubicBezTo>
                    <a:pt x="16692" y="440016"/>
                    <a:pt x="0" y="423324"/>
                    <a:pt x="0" y="402733"/>
                  </a:cubicBezTo>
                  <a:lnTo>
                    <a:pt x="0" y="37283"/>
                  </a:lnTo>
                  <a:cubicBezTo>
                    <a:pt x="0" y="16692"/>
                    <a:pt x="16692" y="0"/>
                    <a:pt x="37283" y="0"/>
                  </a:cubicBezTo>
                  <a:close/>
                </a:path>
              </a:pathLst>
            </a:custGeom>
            <a:solidFill>
              <a:srgbClr val="FFDDAA"/>
            </a:solidFill>
            <a:ln w="38100" cap="rnd">
              <a:solidFill>
                <a:srgbClr val="E67E3D"/>
              </a:solidFill>
              <a:prstDash val="solid"/>
              <a:round/>
            </a:ln>
          </p:spPr>
        </p:sp>
        <p:sp>
          <p:nvSpPr>
            <p:cNvPr name="TextBox 12" id="12"/>
            <p:cNvSpPr txBox="true"/>
            <p:nvPr/>
          </p:nvSpPr>
          <p:spPr>
            <a:xfrm>
              <a:off x="0" y="-142875"/>
              <a:ext cx="1148492" cy="582891"/>
            </a:xfrm>
            <a:prstGeom prst="rect">
              <a:avLst/>
            </a:prstGeom>
          </p:spPr>
          <p:txBody>
            <a:bodyPr anchor="ctr" rtlCol="false" tIns="50800" lIns="50800" bIns="50800" rIns="50800"/>
            <a:lstStyle/>
            <a:p>
              <a:pPr algn="l">
                <a:lnSpc>
                  <a:spcPts val="4900"/>
                </a:lnSpc>
              </a:pPr>
              <a:r>
                <a:rPr lang="en-US" sz="3500" spc="-77" b="true">
                  <a:solidFill>
                    <a:srgbClr val="E67E3D"/>
                  </a:solidFill>
                  <a:latin typeface="Arial Bold"/>
                  <a:ea typeface="Arial Bold"/>
                  <a:cs typeface="Arial Bold"/>
                  <a:sym typeface="Arial Bold"/>
                </a:rPr>
                <a:t>Context Collection:</a:t>
              </a:r>
            </a:p>
            <a:p>
              <a:pPr algn="l" marL="539749" indent="-269875" lvl="1">
                <a:lnSpc>
                  <a:spcPts val="3499"/>
                </a:lnSpc>
                <a:buFont typeface="Arial"/>
                <a:buChar char="•"/>
              </a:pPr>
              <a:r>
                <a:rPr lang="en-US" sz="2499" spc="-54">
                  <a:solidFill>
                    <a:srgbClr val="000000"/>
                  </a:solidFill>
                  <a:latin typeface="Arial"/>
                  <a:ea typeface="Arial"/>
                  <a:cs typeface="Arial"/>
                  <a:sym typeface="Arial"/>
                </a:rPr>
                <a:t>Information Aggregation</a:t>
              </a:r>
            </a:p>
            <a:p>
              <a:pPr algn="l" marL="539749" indent="-269875" lvl="1">
                <a:lnSpc>
                  <a:spcPts val="3499"/>
                </a:lnSpc>
                <a:buFont typeface="Arial"/>
                <a:buChar char="•"/>
              </a:pPr>
              <a:r>
                <a:rPr lang="en-US" sz="2499" spc="-54">
                  <a:solidFill>
                    <a:srgbClr val="000000"/>
                  </a:solidFill>
                  <a:latin typeface="Arial"/>
                  <a:ea typeface="Arial"/>
                  <a:cs typeface="Arial"/>
                  <a:sym typeface="Arial"/>
                </a:rPr>
                <a:t>Order by Relevance</a:t>
              </a:r>
            </a:p>
          </p:txBody>
        </p:sp>
      </p:grpSp>
      <p:sp>
        <p:nvSpPr>
          <p:cNvPr name="AutoShape 13" id="13"/>
          <p:cNvSpPr/>
          <p:nvPr/>
        </p:nvSpPr>
        <p:spPr>
          <a:xfrm flipH="true">
            <a:off x="9144000" y="5495158"/>
            <a:ext cx="10642" cy="1414787"/>
          </a:xfrm>
          <a:prstGeom prst="line">
            <a:avLst/>
          </a:prstGeom>
          <a:ln cap="flat" w="38100">
            <a:solidFill>
              <a:srgbClr val="4209B4"/>
            </a:solidFill>
            <a:prstDash val="solid"/>
            <a:headEnd type="none" len="sm" w="sm"/>
            <a:tailEnd type="triangle" len="med" w="lg"/>
          </a:ln>
        </p:spPr>
      </p:sp>
      <p:sp>
        <p:nvSpPr>
          <p:cNvPr name="AutoShape 14" id="14"/>
          <p:cNvSpPr/>
          <p:nvPr/>
        </p:nvSpPr>
        <p:spPr>
          <a:xfrm flipV="true">
            <a:off x="6279040" y="4736163"/>
            <a:ext cx="1469088" cy="2989993"/>
          </a:xfrm>
          <a:prstGeom prst="line">
            <a:avLst/>
          </a:prstGeom>
          <a:ln cap="flat" w="38100">
            <a:solidFill>
              <a:srgbClr val="4209B4"/>
            </a:solidFill>
            <a:prstDash val="solid"/>
            <a:headEnd type="none" len="sm" w="sm"/>
            <a:tailEnd type="triangle" len="med" w="lg"/>
          </a:ln>
        </p:spPr>
      </p:sp>
      <p:sp>
        <p:nvSpPr>
          <p:cNvPr name="AutoShape 15" id="15"/>
          <p:cNvSpPr/>
          <p:nvPr/>
        </p:nvSpPr>
        <p:spPr>
          <a:xfrm flipH="true">
            <a:off x="3999153" y="4590628"/>
            <a:ext cx="142" cy="2081110"/>
          </a:xfrm>
          <a:prstGeom prst="line">
            <a:avLst/>
          </a:prstGeom>
          <a:ln cap="flat" w="38100">
            <a:solidFill>
              <a:srgbClr val="3F6DAD"/>
            </a:solidFill>
            <a:prstDash val="solid"/>
            <a:headEnd type="none" len="sm" w="sm"/>
            <a:tailEnd type="triangle" len="med" w="lg"/>
          </a:ln>
        </p:spPr>
      </p:sp>
      <p:grpSp>
        <p:nvGrpSpPr>
          <p:cNvPr name="Group 16" id="16"/>
          <p:cNvGrpSpPr/>
          <p:nvPr/>
        </p:nvGrpSpPr>
        <p:grpSpPr>
          <a:xfrm rot="0">
            <a:off x="1719266" y="6671738"/>
            <a:ext cx="4559774" cy="2108835"/>
            <a:chOff x="0" y="0"/>
            <a:chExt cx="1200928" cy="555413"/>
          </a:xfrm>
        </p:grpSpPr>
        <p:sp>
          <p:nvSpPr>
            <p:cNvPr name="Freeform 17" id="17"/>
            <p:cNvSpPr/>
            <p:nvPr/>
          </p:nvSpPr>
          <p:spPr>
            <a:xfrm flipH="false" flipV="false" rot="0">
              <a:off x="0" y="0"/>
              <a:ext cx="1200928" cy="555413"/>
            </a:xfrm>
            <a:custGeom>
              <a:avLst/>
              <a:gdLst/>
              <a:ahLst/>
              <a:cxnLst/>
              <a:rect r="r" b="b" t="t" l="l"/>
              <a:pathLst>
                <a:path h="555413" w="1200928">
                  <a:moveTo>
                    <a:pt x="35655" y="0"/>
                  </a:moveTo>
                  <a:lnTo>
                    <a:pt x="1165273" y="0"/>
                  </a:lnTo>
                  <a:cubicBezTo>
                    <a:pt x="1184965" y="0"/>
                    <a:pt x="1200928" y="15963"/>
                    <a:pt x="1200928" y="35655"/>
                  </a:cubicBezTo>
                  <a:lnTo>
                    <a:pt x="1200928" y="519758"/>
                  </a:lnTo>
                  <a:cubicBezTo>
                    <a:pt x="1200928" y="539450"/>
                    <a:pt x="1184965" y="555413"/>
                    <a:pt x="1165273" y="555413"/>
                  </a:cubicBezTo>
                  <a:lnTo>
                    <a:pt x="35655" y="555413"/>
                  </a:lnTo>
                  <a:cubicBezTo>
                    <a:pt x="15963" y="555413"/>
                    <a:pt x="0" y="539450"/>
                    <a:pt x="0" y="519758"/>
                  </a:cubicBezTo>
                  <a:lnTo>
                    <a:pt x="0" y="35655"/>
                  </a:lnTo>
                  <a:cubicBezTo>
                    <a:pt x="0" y="15963"/>
                    <a:pt x="15963" y="0"/>
                    <a:pt x="35655" y="0"/>
                  </a:cubicBezTo>
                  <a:close/>
                </a:path>
              </a:pathLst>
            </a:custGeom>
            <a:solidFill>
              <a:srgbClr val="D9CAF6"/>
            </a:solidFill>
            <a:ln w="38100" cap="rnd">
              <a:solidFill>
                <a:srgbClr val="4209B4"/>
              </a:solidFill>
              <a:prstDash val="solid"/>
              <a:round/>
            </a:ln>
          </p:spPr>
        </p:sp>
        <p:sp>
          <p:nvSpPr>
            <p:cNvPr name="TextBox 18" id="18"/>
            <p:cNvSpPr txBox="true"/>
            <p:nvPr/>
          </p:nvSpPr>
          <p:spPr>
            <a:xfrm>
              <a:off x="0" y="-142875"/>
              <a:ext cx="1200928" cy="698288"/>
            </a:xfrm>
            <a:prstGeom prst="rect">
              <a:avLst/>
            </a:prstGeom>
          </p:spPr>
          <p:txBody>
            <a:bodyPr anchor="ctr" rtlCol="false" tIns="50800" lIns="50800" bIns="50800" rIns="50800"/>
            <a:lstStyle/>
            <a:p>
              <a:pPr algn="l">
                <a:lnSpc>
                  <a:spcPts val="4900"/>
                </a:lnSpc>
              </a:pPr>
              <a:r>
                <a:rPr lang="en-US" sz="3500" spc="-77" b="true">
                  <a:solidFill>
                    <a:srgbClr val="4209B4"/>
                  </a:solidFill>
                  <a:latin typeface="Arial Bold"/>
                  <a:ea typeface="Arial Bold"/>
                  <a:cs typeface="Arial Bold"/>
                  <a:sym typeface="Arial Bold"/>
                </a:rPr>
                <a:t>Graph Construction:</a:t>
              </a:r>
            </a:p>
            <a:p>
              <a:pPr algn="l" marL="539749" indent="-269875" lvl="1">
                <a:lnSpc>
                  <a:spcPts val="3499"/>
                </a:lnSpc>
                <a:buFont typeface="Arial"/>
                <a:buChar char="•"/>
              </a:pPr>
              <a:r>
                <a:rPr lang="en-US" sz="2499" spc="-54">
                  <a:solidFill>
                    <a:srgbClr val="000000"/>
                  </a:solidFill>
                  <a:latin typeface="Arial"/>
                  <a:ea typeface="Arial"/>
                  <a:cs typeface="Arial"/>
                  <a:sym typeface="Arial"/>
                </a:rPr>
                <a:t>N</a:t>
              </a:r>
              <a:r>
                <a:rPr lang="en-US" sz="2499" spc="-54">
                  <a:solidFill>
                    <a:srgbClr val="000000"/>
                  </a:solidFill>
                  <a:latin typeface="Arial"/>
                  <a:ea typeface="Arial"/>
                  <a:cs typeface="Arial"/>
                  <a:sym typeface="Arial"/>
                </a:rPr>
                <a:t>odes (entities, concepts)</a:t>
              </a:r>
            </a:p>
            <a:p>
              <a:pPr algn="l" marL="539749" indent="-269875" lvl="1">
                <a:lnSpc>
                  <a:spcPts val="3499"/>
                </a:lnSpc>
                <a:buFont typeface="Arial"/>
                <a:buChar char="•"/>
              </a:pPr>
              <a:r>
                <a:rPr lang="en-US" sz="2499" spc="-54">
                  <a:solidFill>
                    <a:srgbClr val="000000"/>
                  </a:solidFill>
                  <a:latin typeface="Arial"/>
                  <a:ea typeface="Arial"/>
                  <a:cs typeface="Arial"/>
                  <a:sym typeface="Arial"/>
                </a:rPr>
                <a:t>Edges (relationships)</a:t>
              </a:r>
            </a:p>
            <a:p>
              <a:pPr algn="l" marL="539749" indent="-269875" lvl="1">
                <a:lnSpc>
                  <a:spcPts val="3499"/>
                </a:lnSpc>
                <a:buFont typeface="Arial"/>
                <a:buChar char="•"/>
              </a:pPr>
              <a:r>
                <a:rPr lang="en-US" sz="2499" spc="-54">
                  <a:solidFill>
                    <a:srgbClr val="000000"/>
                  </a:solidFill>
                  <a:latin typeface="Arial"/>
                  <a:ea typeface="Arial"/>
                  <a:cs typeface="Arial"/>
                  <a:sym typeface="Arial"/>
                </a:rPr>
                <a:t>Attributes (vectors)</a:t>
              </a:r>
            </a:p>
          </p:txBody>
        </p:sp>
      </p:grpSp>
      <p:grpSp>
        <p:nvGrpSpPr>
          <p:cNvPr name="Group 19" id="19"/>
          <p:cNvGrpSpPr/>
          <p:nvPr/>
        </p:nvGrpSpPr>
        <p:grpSpPr>
          <a:xfrm rot="0">
            <a:off x="12599554" y="7452930"/>
            <a:ext cx="4569622" cy="1631823"/>
            <a:chOff x="0" y="0"/>
            <a:chExt cx="1203522" cy="429781"/>
          </a:xfrm>
        </p:grpSpPr>
        <p:sp>
          <p:nvSpPr>
            <p:cNvPr name="Freeform 20" id="20"/>
            <p:cNvSpPr/>
            <p:nvPr/>
          </p:nvSpPr>
          <p:spPr>
            <a:xfrm flipH="false" flipV="false" rot="0">
              <a:off x="0" y="0"/>
              <a:ext cx="1203522" cy="429781"/>
            </a:xfrm>
            <a:custGeom>
              <a:avLst/>
              <a:gdLst/>
              <a:ahLst/>
              <a:cxnLst/>
              <a:rect r="r" b="b" t="t" l="l"/>
              <a:pathLst>
                <a:path h="429781" w="1203522">
                  <a:moveTo>
                    <a:pt x="35579" y="0"/>
                  </a:moveTo>
                  <a:lnTo>
                    <a:pt x="1167943" y="0"/>
                  </a:lnTo>
                  <a:cubicBezTo>
                    <a:pt x="1187593" y="0"/>
                    <a:pt x="1203522" y="15929"/>
                    <a:pt x="1203522" y="35579"/>
                  </a:cubicBezTo>
                  <a:lnTo>
                    <a:pt x="1203522" y="394202"/>
                  </a:lnTo>
                  <a:cubicBezTo>
                    <a:pt x="1203522" y="413852"/>
                    <a:pt x="1187593" y="429781"/>
                    <a:pt x="1167943" y="429781"/>
                  </a:cubicBezTo>
                  <a:lnTo>
                    <a:pt x="35579" y="429781"/>
                  </a:lnTo>
                  <a:cubicBezTo>
                    <a:pt x="15929" y="429781"/>
                    <a:pt x="0" y="413852"/>
                    <a:pt x="0" y="394202"/>
                  </a:cubicBezTo>
                  <a:lnTo>
                    <a:pt x="0" y="35579"/>
                  </a:lnTo>
                  <a:cubicBezTo>
                    <a:pt x="0" y="15929"/>
                    <a:pt x="15929" y="0"/>
                    <a:pt x="35579" y="0"/>
                  </a:cubicBezTo>
                  <a:close/>
                </a:path>
              </a:pathLst>
            </a:custGeom>
            <a:solidFill>
              <a:srgbClr val="FAB9B9"/>
            </a:solidFill>
            <a:ln w="38100" cap="rnd">
              <a:solidFill>
                <a:srgbClr val="FF5757"/>
              </a:solidFill>
              <a:prstDash val="solid"/>
              <a:round/>
            </a:ln>
          </p:spPr>
        </p:sp>
        <p:sp>
          <p:nvSpPr>
            <p:cNvPr name="TextBox 21" id="21"/>
            <p:cNvSpPr txBox="true"/>
            <p:nvPr/>
          </p:nvSpPr>
          <p:spPr>
            <a:xfrm>
              <a:off x="0" y="-133350"/>
              <a:ext cx="1203522" cy="563131"/>
            </a:xfrm>
            <a:prstGeom prst="rect">
              <a:avLst/>
            </a:prstGeom>
          </p:spPr>
          <p:txBody>
            <a:bodyPr anchor="ctr" rtlCol="false" tIns="50800" lIns="50800" bIns="50800" rIns="50800"/>
            <a:lstStyle/>
            <a:p>
              <a:pPr algn="l">
                <a:lnSpc>
                  <a:spcPts val="4620"/>
                </a:lnSpc>
              </a:pPr>
              <a:r>
                <a:rPr lang="en-US" sz="3300" spc="-72" b="true">
                  <a:solidFill>
                    <a:srgbClr val="FF5757"/>
                  </a:solidFill>
                  <a:latin typeface="Arial Bold"/>
                  <a:ea typeface="Arial Bold"/>
                  <a:cs typeface="Arial Bold"/>
                  <a:sym typeface="Arial Bold"/>
                </a:rPr>
                <a:t>Answer Generation:</a:t>
              </a:r>
            </a:p>
            <a:p>
              <a:pPr algn="l" marL="539749" indent="-269875" lvl="1">
                <a:lnSpc>
                  <a:spcPts val="3499"/>
                </a:lnSpc>
                <a:buFont typeface="Arial"/>
                <a:buChar char="•"/>
              </a:pPr>
              <a:r>
                <a:rPr lang="en-US" sz="2499" spc="-54">
                  <a:solidFill>
                    <a:srgbClr val="000000"/>
                  </a:solidFill>
                  <a:latin typeface="Arial"/>
                  <a:ea typeface="Arial"/>
                  <a:cs typeface="Arial"/>
                  <a:sym typeface="Arial"/>
                </a:rPr>
                <a:t>LLM wi</a:t>
              </a:r>
              <a:r>
                <a:rPr lang="en-US" sz="2499" spc="-54">
                  <a:solidFill>
                    <a:srgbClr val="000000"/>
                  </a:solidFill>
                  <a:latin typeface="Arial"/>
                  <a:ea typeface="Arial"/>
                  <a:cs typeface="Arial"/>
                  <a:sym typeface="Arial"/>
                </a:rPr>
                <a:t>th Relational Context</a:t>
              </a:r>
            </a:p>
            <a:p>
              <a:pPr algn="l" marL="539749" indent="-269875" lvl="1">
                <a:lnSpc>
                  <a:spcPts val="3499"/>
                </a:lnSpc>
                <a:buFont typeface="Arial"/>
                <a:buChar char="•"/>
              </a:pPr>
              <a:r>
                <a:rPr lang="en-US" sz="2499" spc="-54">
                  <a:solidFill>
                    <a:srgbClr val="000000"/>
                  </a:solidFill>
                  <a:latin typeface="Arial"/>
                  <a:ea typeface="Arial"/>
                  <a:cs typeface="Arial"/>
                  <a:sym typeface="Arial"/>
                </a:rPr>
                <a:t>Optimize Results</a:t>
              </a:r>
            </a:p>
          </p:txBody>
        </p:sp>
      </p:grpSp>
      <p:grpSp>
        <p:nvGrpSpPr>
          <p:cNvPr name="Group 22" id="22"/>
          <p:cNvGrpSpPr/>
          <p:nvPr/>
        </p:nvGrpSpPr>
        <p:grpSpPr>
          <a:xfrm rot="0">
            <a:off x="7377780" y="2143064"/>
            <a:ext cx="3553723" cy="3352095"/>
            <a:chOff x="0" y="0"/>
            <a:chExt cx="4738298" cy="4469460"/>
          </a:xfrm>
        </p:grpSpPr>
        <p:grpSp>
          <p:nvGrpSpPr>
            <p:cNvPr name="Group 23" id="23"/>
            <p:cNvGrpSpPr/>
            <p:nvPr/>
          </p:nvGrpSpPr>
          <p:grpSpPr>
            <a:xfrm rot="0">
              <a:off x="931969" y="2260814"/>
              <a:ext cx="893090" cy="893090"/>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209B4"/>
              </a:solidFill>
            </p:spPr>
          </p:sp>
          <p:sp>
            <p:nvSpPr>
              <p:cNvPr name="TextBox 25" id="25"/>
              <p:cNvSpPr txBox="true"/>
              <p:nvPr/>
            </p:nvSpPr>
            <p:spPr>
              <a:xfrm>
                <a:off x="76200" y="-9525"/>
                <a:ext cx="660400" cy="746125"/>
              </a:xfrm>
              <a:prstGeom prst="rect">
                <a:avLst/>
              </a:prstGeom>
            </p:spPr>
            <p:txBody>
              <a:bodyPr anchor="ctr" rtlCol="false" tIns="50800" lIns="50800" bIns="50800" rIns="50800"/>
              <a:lstStyle/>
              <a:p>
                <a:pPr algn="ctr">
                  <a:lnSpc>
                    <a:spcPts val="2940"/>
                  </a:lnSpc>
                </a:pPr>
              </a:p>
            </p:txBody>
          </p:sp>
        </p:grpSp>
        <p:grpSp>
          <p:nvGrpSpPr>
            <p:cNvPr name="Group 26" id="26"/>
            <p:cNvGrpSpPr/>
            <p:nvPr/>
          </p:nvGrpSpPr>
          <p:grpSpPr>
            <a:xfrm rot="0">
              <a:off x="1861387" y="1582087"/>
              <a:ext cx="893090" cy="893090"/>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209B4"/>
              </a:solidFill>
            </p:spPr>
          </p:sp>
          <p:sp>
            <p:nvSpPr>
              <p:cNvPr name="TextBox 28" id="28"/>
              <p:cNvSpPr txBox="true"/>
              <p:nvPr/>
            </p:nvSpPr>
            <p:spPr>
              <a:xfrm>
                <a:off x="76200" y="-9525"/>
                <a:ext cx="660400" cy="746125"/>
              </a:xfrm>
              <a:prstGeom prst="rect">
                <a:avLst/>
              </a:prstGeom>
            </p:spPr>
            <p:txBody>
              <a:bodyPr anchor="ctr" rtlCol="false" tIns="50800" lIns="50800" bIns="50800" rIns="50800"/>
              <a:lstStyle/>
              <a:p>
                <a:pPr algn="ctr">
                  <a:lnSpc>
                    <a:spcPts val="2940"/>
                  </a:lnSpc>
                </a:pPr>
              </a:p>
            </p:txBody>
          </p:sp>
        </p:grpSp>
        <p:grpSp>
          <p:nvGrpSpPr>
            <p:cNvPr name="Group 29" id="29"/>
            <p:cNvGrpSpPr/>
            <p:nvPr/>
          </p:nvGrpSpPr>
          <p:grpSpPr>
            <a:xfrm rot="0">
              <a:off x="3223773" y="893396"/>
              <a:ext cx="926009" cy="893090"/>
              <a:chOff x="0" y="0"/>
              <a:chExt cx="842759" cy="812800"/>
            </a:xfrm>
          </p:grpSpPr>
          <p:sp>
            <p:nvSpPr>
              <p:cNvPr name="Freeform 30" id="30"/>
              <p:cNvSpPr/>
              <p:nvPr/>
            </p:nvSpPr>
            <p:spPr>
              <a:xfrm flipH="false" flipV="false" rot="0">
                <a:off x="0" y="0"/>
                <a:ext cx="842759" cy="812800"/>
              </a:xfrm>
              <a:custGeom>
                <a:avLst/>
                <a:gdLst/>
                <a:ahLst/>
                <a:cxnLst/>
                <a:rect r="r" b="b" t="t" l="l"/>
                <a:pathLst>
                  <a:path h="812800" w="842759">
                    <a:moveTo>
                      <a:pt x="421380" y="0"/>
                    </a:moveTo>
                    <a:cubicBezTo>
                      <a:pt x="188658" y="0"/>
                      <a:pt x="0" y="181951"/>
                      <a:pt x="0" y="406400"/>
                    </a:cubicBezTo>
                    <a:cubicBezTo>
                      <a:pt x="0" y="630849"/>
                      <a:pt x="188658" y="812800"/>
                      <a:pt x="421380" y="812800"/>
                    </a:cubicBezTo>
                    <a:cubicBezTo>
                      <a:pt x="654101" y="812800"/>
                      <a:pt x="842759" y="630849"/>
                      <a:pt x="842759" y="406400"/>
                    </a:cubicBezTo>
                    <a:cubicBezTo>
                      <a:pt x="842759" y="181951"/>
                      <a:pt x="654101" y="0"/>
                      <a:pt x="421380" y="0"/>
                    </a:cubicBezTo>
                    <a:close/>
                  </a:path>
                </a:pathLst>
              </a:custGeom>
              <a:solidFill>
                <a:srgbClr val="4209B4"/>
              </a:solidFill>
            </p:spPr>
          </p:sp>
          <p:sp>
            <p:nvSpPr>
              <p:cNvPr name="TextBox 31" id="31"/>
              <p:cNvSpPr txBox="true"/>
              <p:nvPr/>
            </p:nvSpPr>
            <p:spPr>
              <a:xfrm>
                <a:off x="79009" y="-9525"/>
                <a:ext cx="684742" cy="746125"/>
              </a:xfrm>
              <a:prstGeom prst="rect">
                <a:avLst/>
              </a:prstGeom>
            </p:spPr>
            <p:txBody>
              <a:bodyPr anchor="ctr" rtlCol="false" tIns="50800" lIns="50800" bIns="50800" rIns="50800"/>
              <a:lstStyle/>
              <a:p>
                <a:pPr algn="ctr">
                  <a:lnSpc>
                    <a:spcPts val="2940"/>
                  </a:lnSpc>
                </a:pPr>
              </a:p>
            </p:txBody>
          </p:sp>
        </p:grpSp>
        <p:grpSp>
          <p:nvGrpSpPr>
            <p:cNvPr name="Group 32" id="32"/>
            <p:cNvGrpSpPr/>
            <p:nvPr/>
          </p:nvGrpSpPr>
          <p:grpSpPr>
            <a:xfrm rot="0">
              <a:off x="564125" y="1086702"/>
              <a:ext cx="893090" cy="893090"/>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209B4"/>
              </a:solidFill>
            </p:spPr>
          </p:sp>
          <p:sp>
            <p:nvSpPr>
              <p:cNvPr name="TextBox 34" id="34"/>
              <p:cNvSpPr txBox="true"/>
              <p:nvPr/>
            </p:nvSpPr>
            <p:spPr>
              <a:xfrm>
                <a:off x="76200" y="-9525"/>
                <a:ext cx="660400" cy="746125"/>
              </a:xfrm>
              <a:prstGeom prst="rect">
                <a:avLst/>
              </a:prstGeom>
            </p:spPr>
            <p:txBody>
              <a:bodyPr anchor="ctr" rtlCol="false" tIns="50800" lIns="50800" bIns="50800" rIns="50800"/>
              <a:lstStyle/>
              <a:p>
                <a:pPr algn="ctr">
                  <a:lnSpc>
                    <a:spcPts val="2940"/>
                  </a:lnSpc>
                </a:pPr>
              </a:p>
            </p:txBody>
          </p:sp>
        </p:grpSp>
        <p:grpSp>
          <p:nvGrpSpPr>
            <p:cNvPr name="Group 35" id="35"/>
            <p:cNvGrpSpPr/>
            <p:nvPr/>
          </p:nvGrpSpPr>
          <p:grpSpPr>
            <a:xfrm rot="0">
              <a:off x="1861387" y="193612"/>
              <a:ext cx="893090" cy="893090"/>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209B4"/>
              </a:solidFill>
            </p:spPr>
          </p:sp>
          <p:sp>
            <p:nvSpPr>
              <p:cNvPr name="TextBox 37" id="37"/>
              <p:cNvSpPr txBox="true"/>
              <p:nvPr/>
            </p:nvSpPr>
            <p:spPr>
              <a:xfrm>
                <a:off x="76200" y="-9525"/>
                <a:ext cx="660400" cy="746125"/>
              </a:xfrm>
              <a:prstGeom prst="rect">
                <a:avLst/>
              </a:prstGeom>
            </p:spPr>
            <p:txBody>
              <a:bodyPr anchor="ctr" rtlCol="false" tIns="50800" lIns="50800" bIns="50800" rIns="50800"/>
              <a:lstStyle/>
              <a:p>
                <a:pPr algn="ctr">
                  <a:lnSpc>
                    <a:spcPts val="2940"/>
                  </a:lnSpc>
                </a:pPr>
              </a:p>
            </p:txBody>
          </p:sp>
        </p:grpSp>
        <p:sp>
          <p:nvSpPr>
            <p:cNvPr name="AutoShape 38" id="38"/>
            <p:cNvSpPr/>
            <p:nvPr/>
          </p:nvSpPr>
          <p:spPr>
            <a:xfrm>
              <a:off x="1810483" y="2820950"/>
              <a:ext cx="470785" cy="123797"/>
            </a:xfrm>
            <a:prstGeom prst="line">
              <a:avLst/>
            </a:prstGeom>
            <a:ln cap="flat" w="38100">
              <a:solidFill>
                <a:srgbClr val="4209B4"/>
              </a:solidFill>
              <a:prstDash val="solid"/>
              <a:headEnd type="none" len="sm" w="sm"/>
              <a:tailEnd type="none" len="sm" w="sm"/>
            </a:ln>
          </p:spPr>
        </p:sp>
        <p:sp>
          <p:nvSpPr>
            <p:cNvPr name="AutoShape 39" id="39"/>
            <p:cNvSpPr/>
            <p:nvPr/>
          </p:nvSpPr>
          <p:spPr>
            <a:xfrm flipV="true">
              <a:off x="1739161" y="2292002"/>
              <a:ext cx="208125" cy="151987"/>
            </a:xfrm>
            <a:prstGeom prst="line">
              <a:avLst/>
            </a:prstGeom>
            <a:ln cap="flat" w="38100">
              <a:solidFill>
                <a:srgbClr val="4209B4"/>
              </a:solidFill>
              <a:prstDash val="solid"/>
              <a:headEnd type="none" len="sm" w="sm"/>
              <a:tailEnd type="none" len="sm" w="sm"/>
            </a:ln>
          </p:spPr>
        </p:sp>
        <p:sp>
          <p:nvSpPr>
            <p:cNvPr name="AutoShape 40" id="40"/>
            <p:cNvSpPr/>
            <p:nvPr/>
          </p:nvSpPr>
          <p:spPr>
            <a:xfrm flipH="true">
              <a:off x="2707506" y="1545336"/>
              <a:ext cx="568044" cy="283721"/>
            </a:xfrm>
            <a:prstGeom prst="line">
              <a:avLst/>
            </a:prstGeom>
            <a:ln cap="flat" w="38100">
              <a:solidFill>
                <a:srgbClr val="4209B4"/>
              </a:solidFill>
              <a:prstDash val="solid"/>
              <a:headEnd type="none" len="sm" w="sm"/>
              <a:tailEnd type="none" len="sm" w="sm"/>
            </a:ln>
          </p:spPr>
        </p:sp>
        <p:sp>
          <p:nvSpPr>
            <p:cNvPr name="AutoShape 41" id="41"/>
            <p:cNvSpPr/>
            <p:nvPr/>
          </p:nvSpPr>
          <p:spPr>
            <a:xfrm>
              <a:off x="2706215" y="842291"/>
              <a:ext cx="570742" cy="289660"/>
            </a:xfrm>
            <a:prstGeom prst="line">
              <a:avLst/>
            </a:prstGeom>
            <a:ln cap="flat" w="38100">
              <a:solidFill>
                <a:srgbClr val="4209B4"/>
              </a:solidFill>
              <a:prstDash val="solid"/>
              <a:headEnd type="none" len="sm" w="sm"/>
              <a:tailEnd type="none" len="sm" w="sm"/>
            </a:ln>
          </p:spPr>
        </p:sp>
        <p:sp>
          <p:nvSpPr>
            <p:cNvPr name="AutoShape 42" id="42"/>
            <p:cNvSpPr/>
            <p:nvPr/>
          </p:nvSpPr>
          <p:spPr>
            <a:xfrm flipH="true">
              <a:off x="1378514" y="893396"/>
              <a:ext cx="561574" cy="386611"/>
            </a:xfrm>
            <a:prstGeom prst="line">
              <a:avLst/>
            </a:prstGeom>
            <a:ln cap="flat" w="38100">
              <a:solidFill>
                <a:srgbClr val="4209B4"/>
              </a:solidFill>
              <a:prstDash val="solid"/>
              <a:headEnd type="none" len="sm" w="sm"/>
              <a:tailEnd type="none" len="sm" w="sm"/>
            </a:ln>
          </p:spPr>
        </p:sp>
        <p:sp>
          <p:nvSpPr>
            <p:cNvPr name="AutoShape 43" id="43"/>
            <p:cNvSpPr/>
            <p:nvPr/>
          </p:nvSpPr>
          <p:spPr>
            <a:xfrm>
              <a:off x="2307932" y="1086702"/>
              <a:ext cx="0" cy="495385"/>
            </a:xfrm>
            <a:prstGeom prst="line">
              <a:avLst/>
            </a:prstGeom>
            <a:ln cap="flat" w="38100">
              <a:solidFill>
                <a:srgbClr val="4209B4"/>
              </a:solidFill>
              <a:prstDash val="solid"/>
              <a:headEnd type="none" len="sm" w="sm"/>
              <a:tailEnd type="none" len="sm" w="sm"/>
            </a:ln>
          </p:spPr>
        </p:sp>
        <p:grpSp>
          <p:nvGrpSpPr>
            <p:cNvPr name="Group 44" id="44"/>
            <p:cNvGrpSpPr/>
            <p:nvPr/>
          </p:nvGrpSpPr>
          <p:grpSpPr>
            <a:xfrm rot="0">
              <a:off x="2266693" y="2611792"/>
              <a:ext cx="893090" cy="893090"/>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209B4"/>
              </a:solidFill>
            </p:spPr>
          </p:sp>
          <p:sp>
            <p:nvSpPr>
              <p:cNvPr name="TextBox 46" id="46"/>
              <p:cNvSpPr txBox="true"/>
              <p:nvPr/>
            </p:nvSpPr>
            <p:spPr>
              <a:xfrm>
                <a:off x="76200" y="-9525"/>
                <a:ext cx="660400" cy="746125"/>
              </a:xfrm>
              <a:prstGeom prst="rect">
                <a:avLst/>
              </a:prstGeom>
            </p:spPr>
            <p:txBody>
              <a:bodyPr anchor="ctr" rtlCol="false" tIns="50800" lIns="50800" bIns="50800" rIns="50800"/>
              <a:lstStyle/>
              <a:p>
                <a:pPr algn="ctr">
                  <a:lnSpc>
                    <a:spcPts val="2940"/>
                  </a:lnSpc>
                </a:pPr>
              </a:p>
            </p:txBody>
          </p:sp>
        </p:grpSp>
        <p:sp>
          <p:nvSpPr>
            <p:cNvPr name="AutoShape 47" id="47"/>
            <p:cNvSpPr/>
            <p:nvPr/>
          </p:nvSpPr>
          <p:spPr>
            <a:xfrm>
              <a:off x="2471528" y="2444258"/>
              <a:ext cx="78113" cy="198452"/>
            </a:xfrm>
            <a:prstGeom prst="line">
              <a:avLst/>
            </a:prstGeom>
            <a:ln cap="flat" w="38100">
              <a:solidFill>
                <a:srgbClr val="4209B4"/>
              </a:solidFill>
              <a:prstDash val="solid"/>
              <a:headEnd type="none" len="sm" w="sm"/>
              <a:tailEnd type="none" len="sm" w="sm"/>
            </a:ln>
          </p:spPr>
        </p:sp>
        <p:sp>
          <p:nvSpPr>
            <p:cNvPr name="AutoShape 48" id="48"/>
            <p:cNvSpPr/>
            <p:nvPr/>
          </p:nvSpPr>
          <p:spPr>
            <a:xfrm>
              <a:off x="1427946" y="1692592"/>
              <a:ext cx="462710" cy="176695"/>
            </a:xfrm>
            <a:prstGeom prst="line">
              <a:avLst/>
            </a:prstGeom>
            <a:ln cap="flat" w="38100">
              <a:solidFill>
                <a:srgbClr val="4209B4"/>
              </a:solidFill>
              <a:prstDash val="solid"/>
              <a:headEnd type="none" len="sm" w="sm"/>
              <a:tailEnd type="none" len="sm" w="sm"/>
            </a:ln>
          </p:spPr>
        </p:sp>
        <p:grpSp>
          <p:nvGrpSpPr>
            <p:cNvPr name="Group 49" id="49"/>
            <p:cNvGrpSpPr/>
            <p:nvPr/>
          </p:nvGrpSpPr>
          <p:grpSpPr>
            <a:xfrm rot="0">
              <a:off x="426888" y="0"/>
              <a:ext cx="3856144" cy="3715059"/>
              <a:chOff x="0" y="0"/>
              <a:chExt cx="761708" cy="733839"/>
            </a:xfrm>
          </p:grpSpPr>
          <p:sp>
            <p:nvSpPr>
              <p:cNvPr name="Freeform 50" id="50"/>
              <p:cNvSpPr/>
              <p:nvPr/>
            </p:nvSpPr>
            <p:spPr>
              <a:xfrm flipH="false" flipV="false" rot="0">
                <a:off x="0" y="0"/>
                <a:ext cx="761708" cy="733839"/>
              </a:xfrm>
              <a:custGeom>
                <a:avLst/>
                <a:gdLst/>
                <a:ahLst/>
                <a:cxnLst/>
                <a:rect r="r" b="b" t="t" l="l"/>
                <a:pathLst>
                  <a:path h="733839" w="761708">
                    <a:moveTo>
                      <a:pt x="136523" y="0"/>
                    </a:moveTo>
                    <a:lnTo>
                      <a:pt x="625185" y="0"/>
                    </a:lnTo>
                    <a:cubicBezTo>
                      <a:pt x="700584" y="0"/>
                      <a:pt x="761708" y="61123"/>
                      <a:pt x="761708" y="136523"/>
                    </a:cubicBezTo>
                    <a:lnTo>
                      <a:pt x="761708" y="597316"/>
                    </a:lnTo>
                    <a:cubicBezTo>
                      <a:pt x="761708" y="633524"/>
                      <a:pt x="747324" y="668249"/>
                      <a:pt x="721721" y="693852"/>
                    </a:cubicBezTo>
                    <a:cubicBezTo>
                      <a:pt x="696118" y="719455"/>
                      <a:pt x="661393" y="733839"/>
                      <a:pt x="625185" y="733839"/>
                    </a:cubicBezTo>
                    <a:lnTo>
                      <a:pt x="136523" y="733839"/>
                    </a:lnTo>
                    <a:cubicBezTo>
                      <a:pt x="61123" y="733839"/>
                      <a:pt x="0" y="672716"/>
                      <a:pt x="0" y="597316"/>
                    </a:cubicBezTo>
                    <a:lnTo>
                      <a:pt x="0" y="136523"/>
                    </a:lnTo>
                    <a:cubicBezTo>
                      <a:pt x="0" y="61123"/>
                      <a:pt x="61123" y="0"/>
                      <a:pt x="136523" y="0"/>
                    </a:cubicBezTo>
                    <a:close/>
                  </a:path>
                </a:pathLst>
              </a:custGeom>
              <a:solidFill>
                <a:srgbClr val="000000">
                  <a:alpha val="0"/>
                </a:srgbClr>
              </a:solidFill>
              <a:ln w="38100" cap="rnd">
                <a:solidFill>
                  <a:srgbClr val="4209B4"/>
                </a:solidFill>
                <a:prstDash val="dash"/>
                <a:round/>
              </a:ln>
            </p:spPr>
          </p:sp>
          <p:sp>
            <p:nvSpPr>
              <p:cNvPr name="TextBox 51" id="51"/>
              <p:cNvSpPr txBox="true"/>
              <p:nvPr/>
            </p:nvSpPr>
            <p:spPr>
              <a:xfrm>
                <a:off x="0" y="-85725"/>
                <a:ext cx="761708" cy="819564"/>
              </a:xfrm>
              <a:prstGeom prst="rect">
                <a:avLst/>
              </a:prstGeom>
            </p:spPr>
            <p:txBody>
              <a:bodyPr anchor="ctr" rtlCol="false" tIns="50800" lIns="50800" bIns="50800" rIns="50800"/>
              <a:lstStyle/>
              <a:p>
                <a:pPr algn="ctr">
                  <a:lnSpc>
                    <a:spcPts val="2940"/>
                  </a:lnSpc>
                </a:pPr>
              </a:p>
            </p:txBody>
          </p:sp>
        </p:grpSp>
        <p:sp>
          <p:nvSpPr>
            <p:cNvPr name="TextBox 52" id="52"/>
            <p:cNvSpPr txBox="true"/>
            <p:nvPr/>
          </p:nvSpPr>
          <p:spPr>
            <a:xfrm rot="0">
              <a:off x="0" y="3736035"/>
              <a:ext cx="4738298" cy="733425"/>
            </a:xfrm>
            <a:prstGeom prst="rect">
              <a:avLst/>
            </a:prstGeom>
          </p:spPr>
          <p:txBody>
            <a:bodyPr anchor="t" rtlCol="false" tIns="0" lIns="0" bIns="0" rIns="0">
              <a:spAutoFit/>
            </a:bodyPr>
            <a:lstStyle/>
            <a:p>
              <a:pPr algn="ctr">
                <a:lnSpc>
                  <a:spcPts val="4200"/>
                </a:lnSpc>
              </a:pPr>
              <a:r>
                <a:rPr lang="en-US" sz="3000" b="true">
                  <a:solidFill>
                    <a:srgbClr val="4209B4"/>
                  </a:solidFill>
                  <a:latin typeface="Arial Bold"/>
                  <a:ea typeface="Arial Bold"/>
                  <a:cs typeface="Arial Bold"/>
                  <a:sym typeface="Arial Bold"/>
                </a:rPr>
                <a:t>Graph Database</a:t>
              </a:r>
            </a:p>
          </p:txBody>
        </p:sp>
      </p:grpSp>
      <p:sp>
        <p:nvSpPr>
          <p:cNvPr name="TextBox 53" id="53"/>
          <p:cNvSpPr txBox="true"/>
          <p:nvPr/>
        </p:nvSpPr>
        <p:spPr>
          <a:xfrm rot="0">
            <a:off x="2642680" y="1057275"/>
            <a:ext cx="13261532" cy="800735"/>
          </a:xfrm>
          <a:prstGeom prst="rect">
            <a:avLst/>
          </a:prstGeom>
        </p:spPr>
        <p:txBody>
          <a:bodyPr anchor="t" rtlCol="false" tIns="0" lIns="0" bIns="0" rIns="0">
            <a:spAutoFit/>
          </a:bodyPr>
          <a:lstStyle/>
          <a:p>
            <a:pPr algn="ctr">
              <a:lnSpc>
                <a:spcPts val="5169"/>
              </a:lnSpc>
            </a:pPr>
            <a:r>
              <a:rPr lang="en-US" sz="5499" spc="-340">
                <a:solidFill>
                  <a:srgbClr val="303030"/>
                </a:solidFill>
                <a:latin typeface="Times New Roman"/>
                <a:ea typeface="Times New Roman"/>
                <a:cs typeface="Times New Roman"/>
                <a:sym typeface="Times New Roman"/>
              </a:rPr>
              <a:t>Detailed Architecture of GraphRAG</a:t>
            </a:r>
          </a:p>
        </p:txBody>
      </p:sp>
      <p:grpSp>
        <p:nvGrpSpPr>
          <p:cNvPr name="Group 54" id="54"/>
          <p:cNvGrpSpPr/>
          <p:nvPr/>
        </p:nvGrpSpPr>
        <p:grpSpPr>
          <a:xfrm rot="0">
            <a:off x="12599554" y="2700868"/>
            <a:ext cx="4560057" cy="1670685"/>
            <a:chOff x="0" y="0"/>
            <a:chExt cx="1201003" cy="440016"/>
          </a:xfrm>
        </p:grpSpPr>
        <p:sp>
          <p:nvSpPr>
            <p:cNvPr name="Freeform 55" id="55"/>
            <p:cNvSpPr/>
            <p:nvPr/>
          </p:nvSpPr>
          <p:spPr>
            <a:xfrm flipH="false" flipV="false" rot="0">
              <a:off x="0" y="0"/>
              <a:ext cx="1201003" cy="440016"/>
            </a:xfrm>
            <a:custGeom>
              <a:avLst/>
              <a:gdLst/>
              <a:ahLst/>
              <a:cxnLst/>
              <a:rect r="r" b="b" t="t" l="l"/>
              <a:pathLst>
                <a:path h="440016" w="1201003">
                  <a:moveTo>
                    <a:pt x="35653" y="0"/>
                  </a:moveTo>
                  <a:lnTo>
                    <a:pt x="1165350" y="0"/>
                  </a:lnTo>
                  <a:cubicBezTo>
                    <a:pt x="1185040" y="0"/>
                    <a:pt x="1201003" y="15962"/>
                    <a:pt x="1201003" y="35653"/>
                  </a:cubicBezTo>
                  <a:lnTo>
                    <a:pt x="1201003" y="404363"/>
                  </a:lnTo>
                  <a:cubicBezTo>
                    <a:pt x="1201003" y="424053"/>
                    <a:pt x="1185040" y="440016"/>
                    <a:pt x="1165350" y="440016"/>
                  </a:cubicBezTo>
                  <a:lnTo>
                    <a:pt x="35653" y="440016"/>
                  </a:lnTo>
                  <a:cubicBezTo>
                    <a:pt x="26197" y="440016"/>
                    <a:pt x="17129" y="436259"/>
                    <a:pt x="10443" y="429573"/>
                  </a:cubicBezTo>
                  <a:cubicBezTo>
                    <a:pt x="3756" y="422887"/>
                    <a:pt x="0" y="413818"/>
                    <a:pt x="0" y="404363"/>
                  </a:cubicBezTo>
                  <a:lnTo>
                    <a:pt x="0" y="35653"/>
                  </a:lnTo>
                  <a:cubicBezTo>
                    <a:pt x="0" y="15962"/>
                    <a:pt x="15962" y="0"/>
                    <a:pt x="35653" y="0"/>
                  </a:cubicBezTo>
                  <a:close/>
                </a:path>
              </a:pathLst>
            </a:custGeom>
            <a:solidFill>
              <a:srgbClr val="ADD7EF"/>
            </a:solidFill>
            <a:ln w="38100" cap="rnd">
              <a:solidFill>
                <a:srgbClr val="003E92"/>
              </a:solidFill>
              <a:prstDash val="solid"/>
              <a:round/>
            </a:ln>
          </p:spPr>
        </p:sp>
        <p:sp>
          <p:nvSpPr>
            <p:cNvPr name="TextBox 56" id="56"/>
            <p:cNvSpPr txBox="true"/>
            <p:nvPr/>
          </p:nvSpPr>
          <p:spPr>
            <a:xfrm>
              <a:off x="0" y="-133350"/>
              <a:ext cx="1201003" cy="573366"/>
            </a:xfrm>
            <a:prstGeom prst="rect">
              <a:avLst/>
            </a:prstGeom>
          </p:spPr>
          <p:txBody>
            <a:bodyPr anchor="ctr" rtlCol="false" tIns="50800" lIns="50800" bIns="50800" rIns="50800"/>
            <a:lstStyle/>
            <a:p>
              <a:pPr algn="l">
                <a:lnSpc>
                  <a:spcPts val="4899"/>
                </a:lnSpc>
              </a:pPr>
              <a:r>
                <a:rPr lang="en-US" sz="3499" spc="-76" b="true">
                  <a:solidFill>
                    <a:srgbClr val="003E92"/>
                  </a:solidFill>
                  <a:latin typeface="Arial Bold"/>
                  <a:ea typeface="Arial Bold"/>
                  <a:cs typeface="Arial Bold"/>
                  <a:sym typeface="Arial Bold"/>
                </a:rPr>
                <a:t>Graph Query:</a:t>
              </a:r>
            </a:p>
            <a:p>
              <a:pPr algn="l" marL="539749" indent="-269875" lvl="1">
                <a:lnSpc>
                  <a:spcPts val="3499"/>
                </a:lnSpc>
                <a:buFont typeface="Arial"/>
                <a:buChar char="•"/>
              </a:pPr>
              <a:r>
                <a:rPr lang="en-US" sz="2499" spc="-54">
                  <a:solidFill>
                    <a:srgbClr val="000000"/>
                  </a:solidFill>
                  <a:latin typeface="Arial"/>
                  <a:ea typeface="Arial"/>
                  <a:cs typeface="Arial"/>
                  <a:sym typeface="Arial"/>
                </a:rPr>
                <a:t>Graph </a:t>
              </a:r>
              <a:r>
                <a:rPr lang="en-US" sz="2499" spc="-54">
                  <a:solidFill>
                    <a:srgbClr val="000000"/>
                  </a:solidFill>
                  <a:latin typeface="Arial"/>
                  <a:ea typeface="Arial"/>
                  <a:cs typeface="Arial"/>
                  <a:sym typeface="Arial"/>
                </a:rPr>
                <a:t>Traversal Algorithm</a:t>
              </a:r>
            </a:p>
            <a:p>
              <a:pPr algn="l" marL="539749" indent="-269875" lvl="1">
                <a:lnSpc>
                  <a:spcPts val="3499"/>
                </a:lnSpc>
                <a:buFont typeface="Arial"/>
                <a:buChar char="•"/>
              </a:pPr>
              <a:r>
                <a:rPr lang="en-US" sz="2499" spc="-54">
                  <a:solidFill>
                    <a:srgbClr val="000000"/>
                  </a:solidFill>
                  <a:latin typeface="Arial"/>
                  <a:ea typeface="Arial"/>
                  <a:cs typeface="Arial"/>
                  <a:sym typeface="Arial"/>
                </a:rPr>
                <a:t>Find Optimal Path</a:t>
              </a:r>
            </a:p>
          </p:txBody>
        </p:sp>
      </p:grpSp>
      <p:sp>
        <p:nvSpPr>
          <p:cNvPr name="AutoShape 57" id="57"/>
          <p:cNvSpPr/>
          <p:nvPr/>
        </p:nvSpPr>
        <p:spPr>
          <a:xfrm flipH="true">
            <a:off x="14870017" y="4371553"/>
            <a:ext cx="9565" cy="629500"/>
          </a:xfrm>
          <a:prstGeom prst="line">
            <a:avLst/>
          </a:prstGeom>
          <a:ln cap="flat" w="38100">
            <a:solidFill>
              <a:srgbClr val="3F6DAD"/>
            </a:solidFill>
            <a:prstDash val="solid"/>
            <a:headEnd type="none" len="sm" w="sm"/>
            <a:tailEnd type="triangle" len="med" w="lg"/>
          </a:ln>
        </p:spPr>
      </p:sp>
      <p:sp>
        <p:nvSpPr>
          <p:cNvPr name="AutoShape 58" id="58"/>
          <p:cNvSpPr/>
          <p:nvPr/>
        </p:nvSpPr>
        <p:spPr>
          <a:xfrm>
            <a:off x="14870017" y="6671738"/>
            <a:ext cx="14348" cy="781191"/>
          </a:xfrm>
          <a:prstGeom prst="line">
            <a:avLst/>
          </a:prstGeom>
          <a:ln cap="flat" w="38100">
            <a:solidFill>
              <a:srgbClr val="FF914D"/>
            </a:solidFill>
            <a:prstDash val="solid"/>
            <a:headEnd type="none" len="sm" w="sm"/>
            <a:tailEnd type="triangle" len="med" w="lg"/>
          </a:ln>
        </p:spPr>
      </p:sp>
      <p:sp>
        <p:nvSpPr>
          <p:cNvPr name="AutoShape 59" id="59"/>
          <p:cNvSpPr/>
          <p:nvPr/>
        </p:nvSpPr>
        <p:spPr>
          <a:xfrm flipV="true">
            <a:off x="11264756" y="3536211"/>
            <a:ext cx="1334798" cy="4209077"/>
          </a:xfrm>
          <a:prstGeom prst="line">
            <a:avLst/>
          </a:prstGeom>
          <a:ln cap="flat" w="38100">
            <a:solidFill>
              <a:srgbClr val="03660E"/>
            </a:solidFill>
            <a:prstDash val="solid"/>
            <a:headEnd type="none" len="sm" w="sm"/>
            <a:tailEnd type="triangle" len="med" w="lg"/>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DAGh8qrNoro</dc:identifier>
  <dcterms:modified xsi:type="dcterms:W3CDTF">2011-08-01T06:04:30Z</dcterms:modified>
  <cp:revision>1</cp:revision>
  <dc:title>LeKimQuang_TMA_GraphRAG</dc:title>
</cp:coreProperties>
</file>