
<file path=[Content_Types].xml><?xml version="1.0" encoding="utf-8"?>
<Types xmlns="http://schemas.openxmlformats.org/package/2006/content-types">
  <Default Extension="png" ContentType="image/png"/>
  <Default Extension="tiff" ContentType="image/tif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440" r:id="rId67"/>
    <p:sldId id="441" r:id="rId68"/>
    <p:sldId id="442" r:id="rId69"/>
    <p:sldId id="443" r:id="rId70"/>
    <p:sldId id="444" r:id="rId71"/>
    <p:sldId id="445" r:id="rId72"/>
    <p:sldId id="446" r:id="rId73"/>
    <p:sldId id="447" r:id="rId74"/>
    <p:sldId id="448" r:id="rId75"/>
    <p:sldId id="449"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352" r:id="rId111"/>
    <p:sldId id="353" r:id="rId112"/>
    <p:sldId id="354" r:id="rId113"/>
    <p:sldId id="355" r:id="rId114"/>
    <p:sldId id="356" r:id="rId115"/>
    <p:sldId id="357" r:id="rId116"/>
    <p:sldId id="358" r:id="rId117"/>
    <p:sldId id="359" r:id="rId118"/>
    <p:sldId id="360" r:id="rId119"/>
    <p:sldId id="361" r:id="rId120"/>
    <p:sldId id="362" r:id="rId121"/>
    <p:sldId id="363" r:id="rId122"/>
    <p:sldId id="364" r:id="rId123"/>
    <p:sldId id="365" r:id="rId124"/>
    <p:sldId id="366" r:id="rId125"/>
    <p:sldId id="367" r:id="rId126"/>
    <p:sldId id="368" r:id="rId127"/>
    <p:sldId id="369" r:id="rId128"/>
    <p:sldId id="370" r:id="rId129"/>
    <p:sldId id="371" r:id="rId130"/>
    <p:sldId id="372" r:id="rId131"/>
    <p:sldId id="373" r:id="rId132"/>
    <p:sldId id="374" r:id="rId133"/>
    <p:sldId id="375" r:id="rId134"/>
    <p:sldId id="376" r:id="rId135"/>
    <p:sldId id="377" r:id="rId136"/>
    <p:sldId id="378" r:id="rId137"/>
    <p:sldId id="379" r:id="rId138"/>
    <p:sldId id="380" r:id="rId139"/>
    <p:sldId id="381" r:id="rId140"/>
    <p:sldId id="382" r:id="rId141"/>
    <p:sldId id="383" r:id="rId142"/>
    <p:sldId id="384" r:id="rId143"/>
    <p:sldId id="385" r:id="rId144"/>
    <p:sldId id="386" r:id="rId145"/>
    <p:sldId id="387" r:id="rId146"/>
    <p:sldId id="388" r:id="rId147"/>
    <p:sldId id="389" r:id="rId148"/>
    <p:sldId id="390" r:id="rId149"/>
    <p:sldId id="391" r:id="rId150"/>
    <p:sldId id="392" r:id="rId151"/>
    <p:sldId id="393"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10" r:id="rId169"/>
    <p:sldId id="411" r:id="rId170"/>
    <p:sldId id="412" r:id="rId171"/>
    <p:sldId id="413" r:id="rId172"/>
    <p:sldId id="414" r:id="rId173"/>
    <p:sldId id="415" r:id="rId174"/>
    <p:sldId id="416" r:id="rId175"/>
    <p:sldId id="417" r:id="rId176"/>
    <p:sldId id="418" r:id="rId177"/>
    <p:sldId id="419" r:id="rId178"/>
    <p:sldId id="420" r:id="rId179"/>
    <p:sldId id="421" r:id="rId180"/>
    <p:sldId id="422" r:id="rId181"/>
    <p:sldId id="423" r:id="rId182"/>
    <p:sldId id="424" r:id="rId183"/>
    <p:sldId id="425" r:id="rId184"/>
    <p:sldId id="426" r:id="rId185"/>
    <p:sldId id="427" r:id="rId186"/>
    <p:sldId id="428" r:id="rId187"/>
    <p:sldId id="429" r:id="rId188"/>
    <p:sldId id="430" r:id="rId189"/>
    <p:sldId id="431" r:id="rId190"/>
    <p:sldId id="432" r:id="rId191"/>
    <p:sldId id="433" r:id="rId192"/>
    <p:sldId id="434" r:id="rId193"/>
    <p:sldId id="435" r:id="rId194"/>
    <p:sldId id="436" r:id="rId195"/>
    <p:sldId id="437" r:id="rId196"/>
    <p:sldId id="438" r:id="rId197"/>
    <p:sldId id="439" r:id="rId198"/>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1" Type="http://schemas.openxmlformats.org/officeDocument/2006/relationships/tableStyles" Target="tableStyles.xml"/><Relationship Id="rId200" Type="http://schemas.openxmlformats.org/officeDocument/2006/relationships/viewProps" Target="viewProps.xml"/><Relationship Id="rId20" Type="http://schemas.openxmlformats.org/officeDocument/2006/relationships/slide" Target="slides/slide15.xml"/><Relationship Id="rId2" Type="http://schemas.openxmlformats.org/officeDocument/2006/relationships/theme" Target="theme/theme1.xml"/><Relationship Id="rId199" Type="http://schemas.openxmlformats.org/officeDocument/2006/relationships/presProps" Target="presProps.xml"/><Relationship Id="rId198" Type="http://schemas.openxmlformats.org/officeDocument/2006/relationships/slide" Target="slides/slide193.xml"/><Relationship Id="rId197" Type="http://schemas.openxmlformats.org/officeDocument/2006/relationships/slide" Target="slides/slide192.xml"/><Relationship Id="rId196" Type="http://schemas.openxmlformats.org/officeDocument/2006/relationships/slide" Target="slides/slide191.xml"/><Relationship Id="rId195" Type="http://schemas.openxmlformats.org/officeDocument/2006/relationships/slide" Target="slides/slide190.xml"/><Relationship Id="rId194" Type="http://schemas.openxmlformats.org/officeDocument/2006/relationships/slide" Target="slides/slide189.xml"/><Relationship Id="rId193" Type="http://schemas.openxmlformats.org/officeDocument/2006/relationships/slide" Target="slides/slide188.xml"/><Relationship Id="rId192" Type="http://schemas.openxmlformats.org/officeDocument/2006/relationships/slide" Target="slides/slide187.xml"/><Relationship Id="rId191" Type="http://schemas.openxmlformats.org/officeDocument/2006/relationships/slide" Target="slides/slide186.xml"/><Relationship Id="rId190" Type="http://schemas.openxmlformats.org/officeDocument/2006/relationships/slide" Target="slides/slide185.xml"/><Relationship Id="rId19" Type="http://schemas.openxmlformats.org/officeDocument/2006/relationships/slide" Target="slides/slide14.xml"/><Relationship Id="rId189" Type="http://schemas.openxmlformats.org/officeDocument/2006/relationships/slide" Target="slides/slide184.xml"/><Relationship Id="rId188" Type="http://schemas.openxmlformats.org/officeDocument/2006/relationships/slide" Target="slides/slide183.xml"/><Relationship Id="rId187" Type="http://schemas.openxmlformats.org/officeDocument/2006/relationships/slide" Target="slides/slide182.xml"/><Relationship Id="rId186" Type="http://schemas.openxmlformats.org/officeDocument/2006/relationships/slide" Target="slides/slide181.xml"/><Relationship Id="rId185" Type="http://schemas.openxmlformats.org/officeDocument/2006/relationships/slide" Target="slides/slide180.xml"/><Relationship Id="rId184" Type="http://schemas.openxmlformats.org/officeDocument/2006/relationships/slide" Target="slides/slide179.xml"/><Relationship Id="rId183" Type="http://schemas.openxmlformats.org/officeDocument/2006/relationships/slide" Target="slides/slide178.xml"/><Relationship Id="rId182" Type="http://schemas.openxmlformats.org/officeDocument/2006/relationships/slide" Target="slides/slide177.xml"/><Relationship Id="rId181" Type="http://schemas.openxmlformats.org/officeDocument/2006/relationships/slide" Target="slides/slide176.xml"/><Relationship Id="rId180" Type="http://schemas.openxmlformats.org/officeDocument/2006/relationships/slide" Target="slides/slide175.xml"/><Relationship Id="rId18" Type="http://schemas.openxmlformats.org/officeDocument/2006/relationships/slide" Target="slides/slide13.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176" Type="http://schemas.openxmlformats.org/officeDocument/2006/relationships/slide" Target="slides/slide171.xml"/><Relationship Id="rId175" Type="http://schemas.openxmlformats.org/officeDocument/2006/relationships/slide" Target="slides/slide170.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2.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sldImg"/>
          </p:nvPr>
        </p:nvSpPr>
        <p:spPr>
          <a:xfrm>
            <a:off x="533520" y="764280"/>
            <a:ext cx="6704640" cy="3771360"/>
          </a:xfrm>
          <a:prstGeom prst="rect">
            <a:avLst/>
          </a:prstGeom>
          <a:noFill/>
          <a:ln w="0">
            <a:noFill/>
          </a:ln>
        </p:spPr>
        <p:txBody>
          <a:bodyPr lIns="0" tIns="0" rIns="0" bIns="0" anchor="ctr">
            <a:noAutofit/>
          </a:bodyPr>
          <a:p>
            <a:pPr algn="ctr">
              <a:buNone/>
            </a:pPr>
            <a:r>
              <a:rPr lang="en-US" sz="4400" b="0" strike="noStrike" spc="-1">
                <a:latin typeface="Arial" panose="020B0604020202020204"/>
              </a:rPr>
              <a:t>Click to move the slide</a:t>
            </a:r>
            <a:endParaRPr lang="en-US" sz="4400" b="0" strike="noStrike" spc="-1">
              <a:latin typeface="Arial" panose="020B0604020202020204"/>
            </a:endParaRPr>
          </a:p>
        </p:txBody>
      </p:sp>
      <p:sp>
        <p:nvSpPr>
          <p:cNvPr id="145"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p>
            <a:r>
              <a:rPr lang="en-US" sz="2000" b="0" strike="noStrike" spc="-1">
                <a:latin typeface="Arial" panose="020B0604020202020204"/>
              </a:rPr>
              <a:t>Click to edit the notes format</a:t>
            </a:r>
            <a:endParaRPr lang="en-US" sz="2000" b="0" strike="noStrike" spc="-1">
              <a:latin typeface="Arial" panose="020B0604020202020204"/>
            </a:endParaRPr>
          </a:p>
        </p:txBody>
      </p:sp>
      <p:sp>
        <p:nvSpPr>
          <p:cNvPr id="146" name="PlaceHolder 3"/>
          <p:cNvSpPr>
            <a:spLocks noGrp="1"/>
          </p:cNvSpPr>
          <p:nvPr>
            <p:ph type="hdr"/>
          </p:nvPr>
        </p:nvSpPr>
        <p:spPr>
          <a:xfrm>
            <a:off x="0" y="0"/>
            <a:ext cx="3372840" cy="502560"/>
          </a:xfrm>
          <a:prstGeom prst="rect">
            <a:avLst/>
          </a:prstGeom>
          <a:noFill/>
          <a:ln w="0">
            <a:noFill/>
          </a:ln>
        </p:spPr>
        <p:txBody>
          <a:bodyPr lIns="0" tIns="0" rIns="0" bIns="0" anchor="t">
            <a:noAutofit/>
          </a:bodyPr>
          <a:p>
            <a:r>
              <a:rPr lang="en-US" sz="1400" b="0" strike="noStrike" spc="-1">
                <a:latin typeface="Times New Roman" panose="02020603050405020304"/>
              </a:rPr>
              <a:t>&lt;header&gt;</a:t>
            </a:r>
            <a:endParaRPr lang="en-US" sz="1400" b="0" strike="noStrike" spc="-1">
              <a:latin typeface="Times New Roman" panose="02020603050405020304"/>
            </a:endParaRPr>
          </a:p>
        </p:txBody>
      </p:sp>
      <p:sp>
        <p:nvSpPr>
          <p:cNvPr id="147"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panose="02020603050405020304"/>
              </a:defRPr>
            </a:lvl1pPr>
          </a:lstStyle>
          <a:p>
            <a:pPr algn="r">
              <a:buNone/>
            </a:pPr>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148"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149"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panose="02020603050405020304"/>
              </a:defRPr>
            </a:lvl1pPr>
          </a:lstStyle>
          <a:p>
            <a:pPr algn="r">
              <a:buNone/>
            </a:pPr>
            <a:fld id="{388E7BD8-3B7A-46C3-AC54-1B3CFEF67E53}"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7" name="PlaceHolder 1"/>
          <p:cNvSpPr>
            <a:spLocks noGrp="1"/>
          </p:cNvSpPr>
          <p:nvPr>
            <p:ph type="sldImg"/>
          </p:nvPr>
        </p:nvSpPr>
        <p:spPr>
          <a:xfrm>
            <a:off x="685800" y="1143000"/>
            <a:ext cx="5485680" cy="3085560"/>
          </a:xfrm>
          <a:prstGeom prst="rect">
            <a:avLst/>
          </a:prstGeom>
          <a:ln w="0">
            <a:noFill/>
          </a:ln>
        </p:spPr>
      </p:sp>
      <p:sp>
        <p:nvSpPr>
          <p:cNvPr id="2258"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80000"/>
              </a:lnSpc>
              <a:buNone/>
              <a:tabLst>
                <a:tab pos="0" algn="l"/>
              </a:tabLst>
            </a:pPr>
            <a:r>
              <a:rPr lang="en-US" sz="1200" b="1" strike="noStrike" spc="-1">
                <a:latin typeface="Arial" panose="020B0604020202020204"/>
              </a:rPr>
              <a:t>Introduction to Verilog –moved to new Intel template (11-01-2021)</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Exercises moved to new template as well.</a:t>
            </a:r>
            <a:endParaRPr lang="en-US" sz="1200" b="0" strike="noStrike" spc="-1">
              <a:latin typeface="Arial" panose="020B0604020202020204"/>
            </a:endParaRPr>
          </a:p>
          <a:p>
            <a:pPr marL="215900" indent="-215900">
              <a:lnSpc>
                <a:spcPct val="80000"/>
              </a:lnSpc>
              <a:buNone/>
              <a:tabLst>
                <a:tab pos="0" algn="l"/>
              </a:tabLst>
            </a:pP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Introduction to Verilog version 9_1_v2 : January 15</a:t>
            </a:r>
            <a:r>
              <a:rPr lang="en-US" sz="1200" b="0" strike="noStrike" spc="-1" baseline="30000">
                <a:latin typeface="Arial" panose="020B0604020202020204"/>
              </a:rPr>
              <a:t>th</a:t>
            </a:r>
            <a:r>
              <a:rPr lang="en-US" sz="1200" b="0" strike="noStrike" spc="-1">
                <a:latin typeface="Arial" panose="020B0604020202020204"/>
              </a:rPr>
              <a:t>, 2009 – MLP</a:t>
            </a:r>
            <a:endParaRPr lang="en-US" sz="1200" b="0" strike="noStrike" spc="-1">
              <a:latin typeface="Arial" panose="020B0604020202020204"/>
            </a:endParaRPr>
          </a:p>
          <a:p>
            <a:pPr marL="215900" indent="-215900">
              <a:lnSpc>
                <a:spcPct val="80000"/>
              </a:lnSpc>
              <a:buClr>
                <a:srgbClr val="000000"/>
              </a:buClr>
              <a:buFont typeface="StarSymbol"/>
              <a:buChar char="-"/>
              <a:tabLst>
                <a:tab pos="0" algn="l"/>
              </a:tabLst>
            </a:pPr>
            <a:r>
              <a:rPr lang="en-US" sz="1200" b="0" strike="noStrike" spc="-1">
                <a:latin typeface="Arial" panose="020B0604020202020204"/>
              </a:rPr>
              <a:t>Minor edits to presentation &amp; exercises resulting from teaching class for first time.</a:t>
            </a:r>
            <a:endParaRPr lang="en-US" sz="1200" b="0" strike="noStrike" spc="-1">
              <a:latin typeface="Arial" panose="020B0604020202020204"/>
            </a:endParaRPr>
          </a:p>
          <a:p>
            <a:pPr marL="215900" indent="-215900">
              <a:lnSpc>
                <a:spcPct val="80000"/>
              </a:lnSpc>
              <a:buClr>
                <a:srgbClr val="000000"/>
              </a:buClr>
              <a:buFont typeface="StarSymbol"/>
              <a:buChar char="-"/>
              <a:tabLst>
                <a:tab pos="0" algn="l"/>
              </a:tabLst>
            </a:pPr>
            <a:r>
              <a:rPr lang="en-US" sz="1200" b="0" strike="noStrike" spc="-1">
                <a:latin typeface="Arial" panose="020B0604020202020204"/>
              </a:rPr>
              <a:t>Moved user-defined primitive (UDP) section to Appendix</a:t>
            </a:r>
            <a:endParaRPr lang="en-US" sz="1200" b="0" strike="noStrike" spc="-1">
              <a:latin typeface="Arial" panose="020B0604020202020204"/>
            </a:endParaRPr>
          </a:p>
          <a:p>
            <a:pPr marL="215900" indent="-215900">
              <a:lnSpc>
                <a:spcPct val="80000"/>
              </a:lnSpc>
              <a:buClr>
                <a:srgbClr val="000000"/>
              </a:buClr>
              <a:buFont typeface="StarSymbol"/>
              <a:buChar char="-"/>
              <a:tabLst>
                <a:tab pos="0" algn="l"/>
              </a:tabLst>
            </a:pPr>
            <a:r>
              <a:rPr lang="en-US" sz="1200" b="0" strike="noStrike" spc="-1">
                <a:latin typeface="Arial" panose="020B0604020202020204"/>
              </a:rPr>
              <a:t>Moved gate delay section to the Appendix</a:t>
            </a:r>
            <a:endParaRPr lang="en-US" sz="1200" b="0" strike="noStrike" spc="-1">
              <a:latin typeface="Arial" panose="020B0604020202020204"/>
            </a:endParaRPr>
          </a:p>
          <a:p>
            <a:pPr marL="215900" indent="-215900">
              <a:lnSpc>
                <a:spcPct val="80000"/>
              </a:lnSpc>
              <a:buClr>
                <a:srgbClr val="000000"/>
              </a:buClr>
              <a:buFont typeface="StarSymbol"/>
              <a:buChar char="-"/>
              <a:tabLst>
                <a:tab pos="0" algn="l"/>
              </a:tabLst>
            </a:pPr>
            <a:r>
              <a:rPr lang="en-US" sz="1200" b="0" strike="noStrike" spc="-1">
                <a:latin typeface="Arial" panose="020B0604020202020204"/>
              </a:rPr>
              <a:t>Organized the Appendix</a:t>
            </a:r>
            <a:endParaRPr lang="en-US" sz="1200" b="0" strike="noStrike" spc="-1">
              <a:latin typeface="Arial" panose="020B0604020202020204"/>
            </a:endParaRPr>
          </a:p>
          <a:p>
            <a:pPr marL="215900" indent="-215900">
              <a:lnSpc>
                <a:spcPct val="80000"/>
              </a:lnSpc>
              <a:buNone/>
              <a:tabLst>
                <a:tab pos="0" algn="l"/>
              </a:tabLst>
            </a:pPr>
            <a:endParaRPr lang="en-US" sz="1200" b="0" strike="noStrike" spc="-1">
              <a:latin typeface="Arial" panose="020B0604020202020204"/>
            </a:endParaRPr>
          </a:p>
          <a:p>
            <a:pPr marL="215900" indent="-215900">
              <a:lnSpc>
                <a:spcPct val="80000"/>
              </a:lnSpc>
              <a:buNone/>
              <a:tabLst>
                <a:tab pos="0" algn="l"/>
              </a:tabLst>
            </a:pPr>
            <a:endParaRPr lang="en-US" sz="1200" b="0" strike="noStrike" spc="-1">
              <a:latin typeface="Arial" panose="020B0604020202020204"/>
            </a:endParaRPr>
          </a:p>
          <a:p>
            <a:pPr marL="215900" indent="-215900">
              <a:lnSpc>
                <a:spcPct val="80000"/>
              </a:lnSpc>
              <a:buNone/>
              <a:tabLst>
                <a:tab pos="0" algn="l"/>
              </a:tabLst>
            </a:pPr>
            <a:r>
              <a:rPr lang="en-US" sz="1200" b="1" strike="noStrike" spc="-1">
                <a:latin typeface="Arial" panose="020B0604020202020204"/>
              </a:rPr>
              <a:t>Introduction to Verilog December 14</a:t>
            </a:r>
            <a:r>
              <a:rPr lang="en-US" sz="1200" b="1" strike="noStrike" spc="-1" baseline="30000">
                <a:latin typeface="Arial" panose="020B0604020202020204"/>
              </a:rPr>
              <a:t>th</a:t>
            </a:r>
            <a:r>
              <a:rPr lang="en-US" sz="1200" b="1" strike="noStrike" spc="-1">
                <a:latin typeface="Arial" panose="020B0604020202020204"/>
              </a:rPr>
              <a:t>, 2009 – MLP</a:t>
            </a:r>
            <a:endParaRPr lang="en-US" sz="1200" b="0" strike="noStrike" spc="-1">
              <a:latin typeface="Arial" panose="020B0604020202020204"/>
            </a:endParaRPr>
          </a:p>
          <a:p>
            <a:pPr marL="215900" indent="-215900">
              <a:lnSpc>
                <a:spcPct val="80000"/>
              </a:lnSpc>
              <a:buNone/>
              <a:tabLst>
                <a:tab pos="0" algn="l"/>
              </a:tabLst>
            </a:pP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Presentation Changes  ***</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Many many changes!  Made minor cleanup changes to wording and formatting.  Added speaker notes to slides to explain concepts on some of the new and old slides as well as to provide further information not on the slides.  Also, the following changes have been made:</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Verilog Overview</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9 – Updated Verilog history to include 1995, 2001, 2005</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17 – Added simulation vs. synthesis slide</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18 – Added RTL synthesis vs. simulation flow slide from VHDL class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Verilog Modeling</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21, 24, 55, 114, 135, 158 – Removed timing specification block as that discussion has been moved to the Appendix</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25 – Added slide to introduce module declaration</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27 – Added slide to show Verilog ‘2001 way of doing module/port declaration</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29 – Changed register data type to variable data type</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31 – Added table showing all net data types and which ones were synthesizable</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33 – Added table showing all variable data types and which ones were synthesizable</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34 – Added mention of support for multi-dimensional (&gt; 2) arrays and better defined what is valid Verilog and what is synthesizable</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35 – Added mention of local parameters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36 – Added new slide to show Verilog ‘2001 way of doing module/port/parameter declaration</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Assigning Numbers &amp; Operators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Slides 46-54 – Revamped these slides to include Altera-style tables and better examples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Continuous Assignments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62 – Added new slide to explain continuous assignment delay</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Procedural Blocks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66 – Added new slide to explain procedural block behavior</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67 – Added new slide to explain the characteristics of all procedural blocks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72 – Added new slide to show how to name procedural blocks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73, 74, 97, 110 – Removed RTL processes section from the flow diagram</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77 – Cleaned up the wording on this slide to better explain the basic behavioral difference between blocking and nonblocking</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79 – Added new slide to further show how blocking and nonblocking statements are evaluated by tools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80 – Added new slide to define some notes on using blocking and nonblocking statements with examples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81 – Added new slide to explain the notes from slide 80</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82 – Added new slide with one final note on nonblocking and scheduling assignments to explain the difference between them and continuous assignments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83 – Added new slide with references from Cliff Cumming</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84 – Added new slide to explain how procedural blocks (processes) execute and how simulation and synthesis tools use this execution</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Slides 87-92 – Updated these slide to better explain the different types of delay and their differences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94-95 – Added new slides to introduce event control in both a procedural assignment and as a sensitivity list</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96 – Added new slide to introduce the level-sensitive wait statement as timing control</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103 – Updated the case statement slide to better explain how the case statement actually works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107 – Removed “Not synthesizable” comment from repeat loop as repeat loops are synthesizable</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Tasks &amp; Functions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Slides 115-123 – This section was moved forward from later in the presentation so that all of the behavioral modeling topics can be covered together.</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Structural Modeling</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144 – Added new slide to show combinatorial UDPs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150-153 – Added new slides better explaining overwriting parameters during instantiation</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Compiler Directives &amp; System Tasks</a:t>
            </a: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Slide 159-169 – Added new section on compiler directives and system tasks/functions.  </a:t>
            </a:r>
            <a:endParaRPr lang="en-US" sz="1200" b="0" strike="noStrike" spc="-1">
              <a:latin typeface="Arial" panose="020B0604020202020204"/>
            </a:endParaRPr>
          </a:p>
          <a:p>
            <a:pPr marL="215900" indent="-215900">
              <a:lnSpc>
                <a:spcPct val="80000"/>
              </a:lnSpc>
              <a:buNone/>
              <a:tabLst>
                <a:tab pos="0" algn="l"/>
              </a:tabLst>
            </a:pPr>
            <a:endParaRPr lang="en-US" sz="1200" b="0" strike="noStrike" spc="-1">
              <a:latin typeface="Arial" panose="020B0604020202020204"/>
            </a:endParaRPr>
          </a:p>
          <a:p>
            <a:pPr marL="215900" indent="-215900">
              <a:lnSpc>
                <a:spcPct val="80000"/>
              </a:lnSpc>
              <a:buNone/>
              <a:tabLst>
                <a:tab pos="0" algn="l"/>
              </a:tabLst>
            </a:pPr>
            <a:r>
              <a:rPr lang="en-US" sz="1200" b="0" strike="noStrike" spc="-1">
                <a:latin typeface="Arial" panose="020B0604020202020204"/>
              </a:rPr>
              <a:t>***  Exercise Changes  ***</a:t>
            </a:r>
            <a:endParaRPr lang="en-US" sz="1200" b="0" strike="noStrike" spc="-1">
              <a:latin typeface="Arial" panose="020B0604020202020204"/>
            </a:endParaRPr>
          </a:p>
          <a:p>
            <a:pPr marL="215900" indent="-215900">
              <a:lnSpc>
                <a:spcPct val="80000"/>
              </a:lnSpc>
              <a:buClr>
                <a:srgbClr val="000000"/>
              </a:buClr>
              <a:buFont typeface="StarSymbol"/>
              <a:buChar char="-"/>
              <a:tabLst>
                <a:tab pos="0" algn="l"/>
              </a:tabLst>
            </a:pPr>
            <a:r>
              <a:rPr lang="en-US" sz="1200" b="0" strike="noStrike" spc="-1">
                <a:latin typeface="Arial" panose="020B0604020202020204"/>
              </a:rPr>
              <a:t>Changed all exercises to simulate in ModelSim-Altera version 6.5b.  Added testbench files and .DO scripts to each lab.</a:t>
            </a:r>
            <a:endParaRPr lang="en-US" sz="1200" b="0" strike="noStrike" spc="-1">
              <a:latin typeface="Arial" panose="020B0604020202020204"/>
            </a:endParaRPr>
          </a:p>
          <a:p>
            <a:pPr marL="215900" indent="-215900">
              <a:lnSpc>
                <a:spcPct val="80000"/>
              </a:lnSpc>
              <a:buClr>
                <a:srgbClr val="000000"/>
              </a:buClr>
              <a:buFont typeface="StarSymbol"/>
              <a:buChar char="-"/>
              <a:tabLst>
                <a:tab pos="0" algn="l"/>
              </a:tabLst>
            </a:pPr>
            <a:r>
              <a:rPr lang="en-US" sz="1200" b="0" strike="noStrike" spc="-1">
                <a:latin typeface="Arial" panose="020B0604020202020204"/>
              </a:rPr>
              <a:t>Added pre-generated Quartus II project files to each exercise.  This way students don’t have to waste time generating new projects and in effect they aren’t learning Quartus II was much as just getting the tool set up so they can start coding.</a:t>
            </a:r>
            <a:endParaRPr lang="en-US" sz="1200" b="0" strike="noStrike" spc="-1">
              <a:latin typeface="Arial" panose="020B0604020202020204"/>
            </a:endParaRPr>
          </a:p>
          <a:p>
            <a:pPr marL="215900" indent="-215900">
              <a:lnSpc>
                <a:spcPct val="80000"/>
              </a:lnSpc>
              <a:buClr>
                <a:srgbClr val="000000"/>
              </a:buClr>
              <a:buFont typeface="StarSymbol"/>
              <a:buChar char="-"/>
              <a:tabLst>
                <a:tab pos="0" algn="l"/>
              </a:tabLst>
            </a:pPr>
            <a:r>
              <a:rPr lang="en-US" sz="1200" b="0" strike="noStrike" spc="-1">
                <a:latin typeface="Arial" panose="020B0604020202020204"/>
              </a:rPr>
              <a:t>Re-wrote all the solutions files to support new coding standards.</a:t>
            </a:r>
            <a:endParaRPr lang="en-US" sz="1200" b="0" strike="noStrike" spc="-1">
              <a:latin typeface="Arial" panose="020B0604020202020204"/>
            </a:endParaRPr>
          </a:p>
          <a:p>
            <a:pPr marL="215900" indent="-215900">
              <a:lnSpc>
                <a:spcPct val="80000"/>
              </a:lnSpc>
              <a:buNone/>
              <a:tabLst>
                <a:tab pos="0" algn="l"/>
              </a:tabLst>
            </a:pPr>
            <a:endParaRPr lang="en-US" sz="1200" b="0" strike="noStrike" spc="-1">
              <a:latin typeface="Arial" panose="020B0604020202020204"/>
            </a:endParaRPr>
          </a:p>
          <a:p>
            <a:pPr marL="215900" indent="-215900">
              <a:lnSpc>
                <a:spcPct val="100000"/>
              </a:lnSpc>
              <a:buNone/>
              <a:tabLst>
                <a:tab pos="0" algn="l"/>
              </a:tabLst>
            </a:pPr>
            <a:endParaRPr lang="en-US" sz="1200" b="0" strike="noStrike" spc="-1">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 name="PlaceHolder 1"/>
          <p:cNvSpPr>
            <a:spLocks noGrp="1"/>
          </p:cNvSpPr>
          <p:nvPr>
            <p:ph type="sldImg"/>
          </p:nvPr>
        </p:nvSpPr>
        <p:spPr>
          <a:xfrm>
            <a:off x="685800" y="1143000"/>
            <a:ext cx="5485680" cy="3085560"/>
          </a:xfrm>
          <a:prstGeom prst="rect">
            <a:avLst/>
          </a:prstGeom>
          <a:ln w="0">
            <a:noFill/>
          </a:ln>
        </p:spPr>
      </p:sp>
      <p:sp>
        <p:nvSpPr>
          <p:cNvPr id="228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Though the Verilog language allows you to bit slicing when accessing memory locations, synthesis requires addressing an entire address at once.</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More than 1 dimensional arrays are supported.  For example:</a:t>
            </a: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	reg [31:0] mem [0:1023] [0:3];</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To access:</a:t>
            </a: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	mem[1111][2] = 32’hAFAF;</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285" name="PlaceHolder 3"/>
          <p:cNvSpPr>
            <a:spLocks noGrp="1"/>
          </p:cNvSpPr>
          <p:nvPr>
            <p:ph type="sldNum" idx="12"/>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19E8559C-2B22-46FC-B089-92115C810CA5}"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6" name="PlaceHolder 1"/>
          <p:cNvSpPr>
            <a:spLocks noGrp="1"/>
          </p:cNvSpPr>
          <p:nvPr>
            <p:ph type="sldImg"/>
          </p:nvPr>
        </p:nvSpPr>
        <p:spPr>
          <a:xfrm>
            <a:off x="685800" y="1143000"/>
            <a:ext cx="5485680" cy="3085560"/>
          </a:xfrm>
          <a:prstGeom prst="rect">
            <a:avLst/>
          </a:prstGeom>
          <a:ln w="0">
            <a:noFill/>
          </a:ln>
        </p:spPr>
      </p:sp>
      <p:sp>
        <p:nvSpPr>
          <p:cNvPr id="2287"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Parameters can be used to associate a value to a symbolic name.  This is done using the keyword </a:t>
            </a:r>
            <a:r>
              <a:rPr lang="en-US" sz="2000" b="1" strike="noStrike" spc="-1">
                <a:latin typeface="Arial" panose="020B0604020202020204"/>
              </a:rPr>
              <a:t>parameter</a:t>
            </a:r>
            <a:r>
              <a:rPr lang="en-US" sz="2000" b="0" strike="noStrike" spc="-1">
                <a:latin typeface="Arial" panose="020B0604020202020204"/>
              </a:rPr>
              <a:t>.  Thus you can base construct information like size and settings on the symbolic names to make the code or readable and meaningful.  Parameters can be overwritten during compilation by several means which we will discuss later.  The exception to this is by defining a parameter as a local parameter using the keyword </a:t>
            </a:r>
            <a:r>
              <a:rPr lang="en-US" sz="2000" b="1" strike="noStrike" spc="-1">
                <a:latin typeface="Arial" panose="020B0604020202020204"/>
              </a:rPr>
              <a:t>localparam</a:t>
            </a:r>
            <a:r>
              <a:rPr lang="en-US" sz="2000" b="0" strike="noStrike" spc="-1">
                <a:latin typeface="Arial" panose="020B0604020202020204"/>
              </a:rPr>
              <a:t>.  By defining a parameter as a local parameter, this means that it cannot be overwritten at compile time.  All types of parameters must resolve to a constant value at compile time and cannot be changed during module execution.</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Parameters can be floating point (referred to as a “real parameter”).</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288" name="PlaceHolder 3"/>
          <p:cNvSpPr>
            <a:spLocks noGrp="1"/>
          </p:cNvSpPr>
          <p:nvPr>
            <p:ph type="sldNum" idx="13"/>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B95FDE01-4570-41E3-A0EE-71E73AFD45A8}"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9" name="PlaceHolder 1"/>
          <p:cNvSpPr>
            <a:spLocks noGrp="1"/>
          </p:cNvSpPr>
          <p:nvPr>
            <p:ph type="sldImg"/>
          </p:nvPr>
        </p:nvSpPr>
        <p:spPr>
          <a:xfrm>
            <a:off x="685800" y="1143000"/>
            <a:ext cx="5485680" cy="3085560"/>
          </a:xfrm>
          <a:prstGeom prst="rect">
            <a:avLst/>
          </a:prstGeom>
          <a:ln w="0">
            <a:noFill/>
          </a:ln>
        </p:spPr>
      </p:sp>
      <p:sp>
        <p:nvSpPr>
          <p:cNvPr id="229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The ‘s’ indicates that number shown is actually the signed (or 2’s complement) representation of the number.  So </a:t>
            </a:r>
            <a:r>
              <a:rPr lang="en-US" sz="2000" b="1" strike="noStrike" spc="-1">
                <a:latin typeface="Arial" panose="020B0604020202020204"/>
              </a:rPr>
              <a:t>16’shFA</a:t>
            </a:r>
            <a:r>
              <a:rPr lang="en-US" sz="2000" b="0" strike="noStrike" spc="-1">
                <a:latin typeface="Arial" panose="020B0604020202020204"/>
              </a:rPr>
              <a:t> is equivalent to </a:t>
            </a:r>
            <a:r>
              <a:rPr lang="en-US" sz="2000" b="1" strike="noStrike" spc="-1">
                <a:latin typeface="Arial" panose="020B0604020202020204"/>
              </a:rPr>
              <a:t>-16’h06</a:t>
            </a:r>
            <a:r>
              <a:rPr lang="en-US" sz="2000" b="0" strike="noStrike" spc="-1">
                <a:latin typeface="Arial" panose="020B0604020202020204"/>
              </a:rPr>
              <a:t>.</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291" name="PlaceHolder 3"/>
          <p:cNvSpPr>
            <a:spLocks noGrp="1"/>
          </p:cNvSpPr>
          <p:nvPr>
            <p:ph type="sldNum" idx="14"/>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3E2A915F-B628-452F-A422-7866495215C1}"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2" name="PlaceHolder 1"/>
          <p:cNvSpPr>
            <a:spLocks noGrp="1"/>
          </p:cNvSpPr>
          <p:nvPr>
            <p:ph type="sldImg"/>
          </p:nvPr>
        </p:nvSpPr>
        <p:spPr>
          <a:xfrm>
            <a:off x="685800" y="1143000"/>
            <a:ext cx="5485680" cy="3085560"/>
          </a:xfrm>
          <a:prstGeom prst="rect">
            <a:avLst/>
          </a:prstGeom>
          <a:ln w="0">
            <a:noFill/>
          </a:ln>
        </p:spPr>
      </p:sp>
      <p:sp>
        <p:nvSpPr>
          <p:cNvPr id="2293"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294" name="PlaceHolder 3"/>
          <p:cNvSpPr>
            <a:spLocks noGrp="1"/>
          </p:cNvSpPr>
          <p:nvPr>
            <p:ph type="sldNum" idx="15"/>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6C91345C-C823-49C2-85E2-8B76DDE72B27}"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5" name="PlaceHolder 1"/>
          <p:cNvSpPr>
            <a:spLocks noGrp="1"/>
          </p:cNvSpPr>
          <p:nvPr>
            <p:ph type="sldImg"/>
          </p:nvPr>
        </p:nvSpPr>
        <p:spPr>
          <a:xfrm>
            <a:off x="685800" y="1143000"/>
            <a:ext cx="5485680" cy="3085560"/>
          </a:xfrm>
          <a:prstGeom prst="rect">
            <a:avLst/>
          </a:prstGeom>
          <a:ln w="0">
            <a:noFill/>
          </a:ln>
        </p:spPr>
      </p:sp>
      <p:sp>
        <p:nvSpPr>
          <p:cNvPr id="2296"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297" name="PlaceHolder 3"/>
          <p:cNvSpPr>
            <a:spLocks noGrp="1"/>
          </p:cNvSpPr>
          <p:nvPr>
            <p:ph type="sldNum" idx="16"/>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752B2D28-FD43-4892-84F8-149945D66762}"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 name="PlaceHolder 1"/>
          <p:cNvSpPr>
            <a:spLocks noGrp="1"/>
          </p:cNvSpPr>
          <p:nvPr>
            <p:ph type="sldImg"/>
          </p:nvPr>
        </p:nvSpPr>
        <p:spPr>
          <a:xfrm>
            <a:off x="685800" y="1143000"/>
            <a:ext cx="5485680" cy="3085560"/>
          </a:xfrm>
          <a:prstGeom prst="rect">
            <a:avLst/>
          </a:prstGeom>
          <a:ln w="0">
            <a:noFill/>
          </a:ln>
        </p:spPr>
      </p:sp>
      <p:sp>
        <p:nvSpPr>
          <p:cNvPr id="2299"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“If another RHS event occurs before delay expires and a new value for LHS is calculated, then current value scheduled for LHS is cancelled and the new value for LHS is scheduled to be updated (if needed) after new delay period expires (inertial delay)”.  I believe this is self-explanatory, but the “if needed” is there because if the new RHS value calculated is not equal to the </a:t>
            </a:r>
            <a:r>
              <a:rPr lang="en-US" sz="2000" b="0" u="sng" strike="noStrike" spc="-1">
                <a:uFillTx/>
                <a:latin typeface="Arial" panose="020B0604020202020204"/>
              </a:rPr>
              <a:t>scheduled</a:t>
            </a:r>
            <a:r>
              <a:rPr lang="en-US" sz="2000" b="0" strike="noStrike" spc="-1">
                <a:latin typeface="Arial" panose="020B0604020202020204"/>
              </a:rPr>
              <a:t> LHS value, but is equal to the </a:t>
            </a:r>
            <a:r>
              <a:rPr lang="en-US" sz="2000" b="0" u="sng" strike="noStrike" spc="-1">
                <a:uFillTx/>
                <a:latin typeface="Arial" panose="020B0604020202020204"/>
              </a:rPr>
              <a:t>current</a:t>
            </a:r>
            <a:r>
              <a:rPr lang="en-US" sz="2000" b="0" strike="noStrike" spc="-1">
                <a:latin typeface="Arial" panose="020B0604020202020204"/>
              </a:rPr>
              <a:t> LHS value, then only the scheduled value is cancelled.  Since the current LHS value and the newly calculated RHS value are equal, there is no reason to update the LHS.</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00" name="PlaceHolder 3"/>
          <p:cNvSpPr>
            <a:spLocks noGrp="1"/>
          </p:cNvSpPr>
          <p:nvPr>
            <p:ph type="sldNum" idx="17"/>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24E0908B-5EE1-4917-9DDD-659A38DC2ED5}"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5778"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75779" name="Slide Image Placeholder 246784"/>
          <p:cNvSpPr txBox="1">
            <a:spLocks noGrp="1"/>
          </p:cNvSpPr>
          <p:nvPr>
            <p:ph type="sldImg"/>
          </p:nvPr>
        </p:nvSpPr>
        <p:spPr>
          <a:xfrm>
            <a:off x="852488" y="744538"/>
            <a:ext cx="4964112" cy="3722687"/>
          </a:xfrm>
          <a:solidFill>
            <a:srgbClr val="FFFFFF"/>
          </a:solidFill>
        </p:spPr>
      </p:sp>
      <p:sp>
        <p:nvSpPr>
          <p:cNvPr id="75780" name="Text Placeholder 246785"/>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7826"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77827" name="Slide Image Placeholder 247808"/>
          <p:cNvSpPr txBox="1">
            <a:spLocks noGrp="1"/>
          </p:cNvSpPr>
          <p:nvPr>
            <p:ph type="sldImg"/>
          </p:nvPr>
        </p:nvSpPr>
        <p:spPr>
          <a:xfrm>
            <a:off x="852488" y="744538"/>
            <a:ext cx="4964112" cy="3722687"/>
          </a:xfrm>
          <a:solidFill>
            <a:srgbClr val="FFFFFF"/>
          </a:solidFill>
        </p:spPr>
      </p:sp>
      <p:sp>
        <p:nvSpPr>
          <p:cNvPr id="77828" name="Text Placeholder 247809"/>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9874"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79875" name="Slide Image Placeholder 248832"/>
          <p:cNvSpPr txBox="1">
            <a:spLocks noGrp="1"/>
          </p:cNvSpPr>
          <p:nvPr>
            <p:ph type="sldImg"/>
          </p:nvPr>
        </p:nvSpPr>
        <p:spPr>
          <a:xfrm>
            <a:off x="852488" y="744538"/>
            <a:ext cx="4964112" cy="3722687"/>
          </a:xfrm>
          <a:solidFill>
            <a:srgbClr val="FFFFFF"/>
          </a:solidFill>
        </p:spPr>
      </p:sp>
      <p:sp>
        <p:nvSpPr>
          <p:cNvPr id="79876" name="Text Placeholder 248833"/>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22"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81923" name="Slide Image Placeholder 249856"/>
          <p:cNvSpPr txBox="1">
            <a:spLocks noGrp="1"/>
          </p:cNvSpPr>
          <p:nvPr>
            <p:ph type="sldImg"/>
          </p:nvPr>
        </p:nvSpPr>
        <p:spPr>
          <a:xfrm>
            <a:off x="852488" y="744538"/>
            <a:ext cx="4964112" cy="3722687"/>
          </a:xfrm>
          <a:solidFill>
            <a:srgbClr val="FFFFFF"/>
          </a:solidFill>
        </p:spPr>
      </p:sp>
      <p:sp>
        <p:nvSpPr>
          <p:cNvPr id="81924" name="Text Placeholder 249857"/>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9" name="PlaceHolder 1"/>
          <p:cNvSpPr>
            <a:spLocks noGrp="1"/>
          </p:cNvSpPr>
          <p:nvPr>
            <p:ph type="sldImg"/>
          </p:nvPr>
        </p:nvSpPr>
        <p:spPr>
          <a:xfrm>
            <a:off x="685800" y="1143000"/>
            <a:ext cx="5485680" cy="3085560"/>
          </a:xfrm>
          <a:prstGeom prst="rect">
            <a:avLst/>
          </a:prstGeom>
          <a:ln w="0">
            <a:noFill/>
          </a:ln>
        </p:spPr>
      </p:sp>
      <p:sp>
        <p:nvSpPr>
          <p:cNvPr id="226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171450" indent="-171450">
              <a:lnSpc>
                <a:spcPct val="100000"/>
              </a:lnSpc>
              <a:buClr>
                <a:srgbClr val="000000"/>
              </a:buClr>
              <a:buFont typeface="Arial" panose="020B0604020202020204"/>
              <a:buChar char="•"/>
            </a:pPr>
            <a:r>
              <a:rPr lang="en-US" sz="1200" b="0" strike="noStrike" spc="-1">
                <a:solidFill>
                  <a:srgbClr val="000000"/>
                </a:solidFill>
                <a:latin typeface="Intel Clear"/>
                <a:ea typeface="+mn-ea"/>
              </a:rPr>
              <a:t>The Intel FPGA portfolio supports this transformation, including discrete and integrated FPGAs that are expected to improve processing efficiency, task specificity, and connectivity. </a:t>
            </a:r>
            <a:endParaRPr lang="en-US" sz="1200" b="0" strike="noStrike" spc="-1">
              <a:latin typeface="Arial" panose="020B0604020202020204"/>
            </a:endParaRPr>
          </a:p>
          <a:p>
            <a:pPr marL="171450" indent="-171450">
              <a:lnSpc>
                <a:spcPct val="100000"/>
              </a:lnSpc>
              <a:buClr>
                <a:srgbClr val="000000"/>
              </a:buClr>
              <a:buFont typeface="Arial" panose="020B0604020202020204"/>
              <a:buChar char="•"/>
            </a:pPr>
            <a:r>
              <a:rPr lang="en-US" sz="1200" b="0" strike="noStrike" spc="-1">
                <a:solidFill>
                  <a:srgbClr val="000000"/>
                </a:solidFill>
                <a:latin typeface="Intel Clear"/>
                <a:ea typeface="+mn-ea"/>
              </a:rPr>
              <a:t>Intel FPGAs can provide a variety of workloads in network processing as well as compute and storage acceleration.</a:t>
            </a:r>
            <a:endParaRPr lang="en-US" sz="1200" b="0" strike="noStrike" spc="-1">
              <a:latin typeface="Arial" panose="020B0604020202020204"/>
            </a:endParaRPr>
          </a:p>
          <a:p>
            <a:pPr marL="171450" indent="-171450">
              <a:lnSpc>
                <a:spcPct val="100000"/>
              </a:lnSpc>
              <a:buClr>
                <a:srgbClr val="000000"/>
              </a:buClr>
              <a:buFont typeface="Arial" panose="020B0604020202020204"/>
              <a:buChar char="•"/>
            </a:pPr>
            <a:r>
              <a:rPr lang="en-US" sz="1200" b="0" strike="noStrike" spc="-1">
                <a:solidFill>
                  <a:srgbClr val="000000"/>
                </a:solidFill>
                <a:latin typeface="Intel Clear"/>
                <a:ea typeface="+mn-ea"/>
              </a:rPr>
              <a:t>FPGAs are mass-produced, standard-product ICs that can be reconfigured in the field to accelerate virtually any digital algorithm.</a:t>
            </a:r>
            <a:endParaRPr lang="en-US" sz="1200" b="0" strike="noStrike" spc="-1">
              <a:latin typeface="Arial" panose="020B0604020202020204"/>
            </a:endParaRPr>
          </a:p>
          <a:p>
            <a:pPr marL="171450" indent="-171450">
              <a:lnSpc>
                <a:spcPct val="100000"/>
              </a:lnSpc>
              <a:buClr>
                <a:srgbClr val="000000"/>
              </a:buClr>
              <a:buFont typeface="Arial" panose="020B0604020202020204"/>
              <a:buChar char="•"/>
            </a:pPr>
            <a:r>
              <a:rPr lang="en-US" sz="1200" b="0" strike="noStrike" spc="-1">
                <a:solidFill>
                  <a:srgbClr val="000000"/>
                </a:solidFill>
                <a:latin typeface="Intel Clear"/>
                <a:ea typeface="+mn-ea"/>
              </a:rPr>
              <a:t>They offer greater throughput, execution speed, and energy efficiency than CPUs on computationally intensive parts of algorithms, but with the ability to adapt quickly to changes in algorithms, data patterns, or performance needs.</a:t>
            </a:r>
            <a:endParaRPr lang="en-US" sz="1200" b="0" strike="noStrike" spc="-1">
              <a:latin typeface="Arial" panose="020B0604020202020204"/>
            </a:endParaRPr>
          </a:p>
          <a:p>
            <a:pPr marL="171450" indent="-171450">
              <a:lnSpc>
                <a:spcPct val="100000"/>
              </a:lnSpc>
              <a:buClr>
                <a:srgbClr val="000000"/>
              </a:buClr>
              <a:buFont typeface="Arial" panose="020B0604020202020204"/>
              <a:buChar char="•"/>
            </a:pPr>
            <a:r>
              <a:rPr lang="en-US" sz="1200" b="0" strike="noStrike" spc="-1">
                <a:solidFill>
                  <a:srgbClr val="000000"/>
                </a:solidFill>
                <a:latin typeface="Intel Clear"/>
                <a:ea typeface="+mn-ea"/>
              </a:rPr>
              <a:t>They can be reconfigured in the field to accelerate virtually any digital algorithm.</a:t>
            </a:r>
            <a:endParaRPr lang="en-US" sz="1200" b="0" strike="noStrike" spc="-1">
              <a:latin typeface="Arial" panose="020B0604020202020204"/>
            </a:endParaRPr>
          </a:p>
          <a:p>
            <a:pPr marL="171450" indent="-171450">
              <a:lnSpc>
                <a:spcPct val="100000"/>
              </a:lnSpc>
              <a:buClr>
                <a:srgbClr val="000000"/>
              </a:buClr>
              <a:buFont typeface="Arial" panose="020B0604020202020204"/>
              <a:buChar char="•"/>
            </a:pPr>
            <a:r>
              <a:rPr lang="en-US" sz="1200" b="0" strike="noStrike" spc="-1">
                <a:solidFill>
                  <a:srgbClr val="000000"/>
                </a:solidFill>
                <a:latin typeface="Intel Clear"/>
                <a:ea typeface="+mn-ea"/>
              </a:rPr>
              <a:t>They are available in 5 current families—MAX, Cyclone, Arria, Stratix and the newest family Agilex—all with of increasing capacity, performance, and feature sets</a:t>
            </a:r>
            <a:endParaRPr lang="en-US" sz="1200" b="0" strike="noStrike" spc="-1">
              <a:latin typeface="Arial" panose="020B0604020202020204"/>
            </a:endParaRPr>
          </a:p>
        </p:txBody>
      </p:sp>
      <p:sp>
        <p:nvSpPr>
          <p:cNvPr id="2261" name="PlaceHolder 3"/>
          <p:cNvSpPr>
            <a:spLocks noGrp="1"/>
          </p:cNvSpPr>
          <p:nvPr>
            <p:ph type="sldNum" idx="4"/>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tabLst>
                <a:tab pos="0" algn="l"/>
              </a:tabLst>
              <a:defRPr lang="en-US" sz="1800" b="0" strike="noStrike" spc="-1">
                <a:solidFill>
                  <a:srgbClr val="000000"/>
                </a:solidFill>
                <a:latin typeface="Intel Clear"/>
                <a:ea typeface="+mn-ea"/>
              </a:defRPr>
            </a:lvl1pPr>
          </a:lstStyle>
          <a:p>
            <a:pPr algn="r">
              <a:lnSpc>
                <a:spcPct val="100000"/>
              </a:lnSpc>
              <a:buNone/>
              <a:tabLst>
                <a:tab pos="0" algn="l"/>
              </a:tabLst>
            </a:pPr>
            <a:fld id="{A4433E5F-764E-412B-9F9B-A4B2B12DFEB9}" type="slidenum">
              <a:rPr lang="en-US" sz="1800" b="0" strike="noStrike" spc="-1">
                <a:solidFill>
                  <a:srgbClr val="000000"/>
                </a:solidFill>
                <a:latin typeface="Intel Clear"/>
                <a:ea typeface="+mn-ea"/>
              </a:rPr>
            </a:fld>
            <a:endParaRPr lang="en-US" sz="1800" b="0" strike="noStrike" spc="-1">
              <a:latin typeface="Times New Roman" panose="020206030504050203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70"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83971" name="Slide Image Placeholder 250880"/>
          <p:cNvSpPr txBox="1">
            <a:spLocks noGrp="1"/>
          </p:cNvSpPr>
          <p:nvPr>
            <p:ph type="sldImg"/>
          </p:nvPr>
        </p:nvSpPr>
        <p:spPr>
          <a:xfrm>
            <a:off x="852488" y="744538"/>
            <a:ext cx="4964112" cy="3722687"/>
          </a:xfrm>
          <a:solidFill>
            <a:srgbClr val="FFFFFF"/>
          </a:solidFill>
        </p:spPr>
      </p:sp>
      <p:sp>
        <p:nvSpPr>
          <p:cNvPr id="83972" name="Text Placeholder 250881"/>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6018"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86019" name="Slide Image Placeholder 251904"/>
          <p:cNvSpPr txBox="1">
            <a:spLocks noGrp="1"/>
          </p:cNvSpPr>
          <p:nvPr>
            <p:ph type="sldImg"/>
          </p:nvPr>
        </p:nvSpPr>
        <p:spPr>
          <a:xfrm>
            <a:off x="852488" y="744538"/>
            <a:ext cx="4964112" cy="3722687"/>
          </a:xfrm>
          <a:solidFill>
            <a:srgbClr val="FFFFFF"/>
          </a:solidFill>
        </p:spPr>
      </p:sp>
      <p:sp>
        <p:nvSpPr>
          <p:cNvPr id="86020" name="Text Placeholder 251905"/>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8066"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88067" name="Slide Image Placeholder 252928"/>
          <p:cNvSpPr txBox="1">
            <a:spLocks noGrp="1"/>
          </p:cNvSpPr>
          <p:nvPr>
            <p:ph type="sldImg"/>
          </p:nvPr>
        </p:nvSpPr>
        <p:spPr>
          <a:xfrm>
            <a:off x="852488" y="744538"/>
            <a:ext cx="4964112" cy="3722687"/>
          </a:xfrm>
          <a:solidFill>
            <a:srgbClr val="FFFFFF"/>
          </a:solidFill>
        </p:spPr>
      </p:sp>
      <p:sp>
        <p:nvSpPr>
          <p:cNvPr id="88068" name="Text Placeholder 252929"/>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0114"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90115" name="Slide Image Placeholder 253952"/>
          <p:cNvSpPr txBox="1">
            <a:spLocks noGrp="1"/>
          </p:cNvSpPr>
          <p:nvPr>
            <p:ph type="sldImg"/>
          </p:nvPr>
        </p:nvSpPr>
        <p:spPr>
          <a:xfrm>
            <a:off x="852488" y="744538"/>
            <a:ext cx="4964112" cy="3722687"/>
          </a:xfrm>
          <a:solidFill>
            <a:srgbClr val="FFFFFF"/>
          </a:solidFill>
        </p:spPr>
      </p:sp>
      <p:sp>
        <p:nvSpPr>
          <p:cNvPr id="90116" name="Text Placeholder 253953"/>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62"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92163" name="Slide Image Placeholder 254976"/>
          <p:cNvSpPr txBox="1">
            <a:spLocks noGrp="1"/>
          </p:cNvSpPr>
          <p:nvPr>
            <p:ph type="sldImg"/>
          </p:nvPr>
        </p:nvSpPr>
        <p:spPr>
          <a:xfrm>
            <a:off x="852488" y="744538"/>
            <a:ext cx="4964112" cy="3722687"/>
          </a:xfrm>
          <a:solidFill>
            <a:srgbClr val="FFFFFF"/>
          </a:solidFill>
        </p:spPr>
      </p:sp>
      <p:sp>
        <p:nvSpPr>
          <p:cNvPr id="92164" name="Text Placeholder 254977"/>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4210" name="Slide Number Placeholder 1"/>
          <p:cNvSpPr/>
          <p:nvPr>
            <p:ph type="sldNum" sz="quarter"/>
          </p:nvPr>
        </p:nvSpPr>
        <p:spPr>
          <a:xfrm>
            <a:off x="3779838" y="9429750"/>
            <a:ext cx="2887662" cy="495300"/>
          </a:xfrm>
          <a:prstGeom prst="rect">
            <a:avLst/>
          </a:prstGeom>
          <a:noFill/>
          <a:ln w="9525">
            <a:noFill/>
          </a:ln>
        </p:spPr>
        <p:txBody>
          <a:bodyPr wrap="square" lIns="90000" tIns="46800" rIns="90000" bIns="4680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fld>
            <a:endParaRPr lang="en-US" altLang="x-none" sz="1200" dirty="0" err="1">
              <a:ea typeface="DejaVu Sans" panose="020B0603030804020204" charset="0"/>
            </a:endParaRPr>
          </a:p>
        </p:txBody>
      </p:sp>
      <p:sp>
        <p:nvSpPr>
          <p:cNvPr id="94211" name="Slide Image Placeholder 256000"/>
          <p:cNvSpPr txBox="1">
            <a:spLocks noGrp="1"/>
          </p:cNvSpPr>
          <p:nvPr>
            <p:ph type="sldImg"/>
          </p:nvPr>
        </p:nvSpPr>
        <p:spPr>
          <a:xfrm>
            <a:off x="852488" y="744538"/>
            <a:ext cx="4964112" cy="3722687"/>
          </a:xfrm>
          <a:solidFill>
            <a:srgbClr val="FFFFFF"/>
          </a:solidFill>
        </p:spPr>
      </p:sp>
      <p:sp>
        <p:nvSpPr>
          <p:cNvPr id="94212" name="Text Placeholder 256001"/>
          <p:cNvSpPr txBox="1">
            <a:spLocks noGrp="1"/>
          </p:cNvSpPr>
          <p:nvPr>
            <p:ph type="body"/>
          </p:nvPr>
        </p:nvSpPr>
        <p:spPr>
          <a:xfrm>
            <a:off x="889000" y="4714875"/>
            <a:ext cx="4891088" cy="4467225"/>
          </a:xfrm>
        </p:spPr>
        <p:txBody>
          <a:bodyPr wrap="none" lIns="90000" tIns="46800" rIns="90000" bIns="46800" anchor="ctr" anchorCtr="0"/>
          <a:p>
            <a:pPr lvl="0"/>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1" name="PlaceHolder 1"/>
          <p:cNvSpPr>
            <a:spLocks noGrp="1"/>
          </p:cNvSpPr>
          <p:nvPr>
            <p:ph type="sldImg"/>
          </p:nvPr>
        </p:nvSpPr>
        <p:spPr>
          <a:xfrm>
            <a:off x="685800" y="1143000"/>
            <a:ext cx="5485680" cy="3085560"/>
          </a:xfrm>
          <a:prstGeom prst="rect">
            <a:avLst/>
          </a:prstGeom>
          <a:ln w="0">
            <a:noFill/>
          </a:ln>
        </p:spPr>
      </p:sp>
      <p:sp>
        <p:nvSpPr>
          <p:cNvPr id="2302"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03" name="PlaceHolder 3"/>
          <p:cNvSpPr>
            <a:spLocks noGrp="1"/>
          </p:cNvSpPr>
          <p:nvPr>
            <p:ph type="sldNum" idx="18"/>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108D4C4A-8548-41B6-A336-9FF50491A867}"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 name="PlaceHolder 1"/>
          <p:cNvSpPr>
            <a:spLocks noGrp="1"/>
          </p:cNvSpPr>
          <p:nvPr>
            <p:ph type="sldImg"/>
          </p:nvPr>
        </p:nvSpPr>
        <p:spPr>
          <a:xfrm>
            <a:off x="685800" y="1143000"/>
            <a:ext cx="5485680" cy="3085560"/>
          </a:xfrm>
          <a:prstGeom prst="rect">
            <a:avLst/>
          </a:prstGeom>
          <a:ln w="0">
            <a:noFill/>
          </a:ln>
        </p:spPr>
      </p:sp>
      <p:sp>
        <p:nvSpPr>
          <p:cNvPr id="2305"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You can have multiple procedural blocks and every one hat begins with an initial or always  keyword represents a separate process. Processes can run in parallel but the statements inside a process executes sequentially. Always and initial blocks cannot be nested</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06" name="PlaceHolder 3"/>
          <p:cNvSpPr>
            <a:spLocks noGrp="1"/>
          </p:cNvSpPr>
          <p:nvPr>
            <p:ph type="sldNum" idx="19"/>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1C0A8AE8-AA99-44B9-93AA-141745C03E44}"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7" name="PlaceHolder 1"/>
          <p:cNvSpPr>
            <a:spLocks noGrp="1"/>
          </p:cNvSpPr>
          <p:nvPr>
            <p:ph type="sldImg"/>
          </p:nvPr>
        </p:nvSpPr>
        <p:spPr>
          <a:xfrm>
            <a:off x="685800" y="1143000"/>
            <a:ext cx="5485680" cy="3085560"/>
          </a:xfrm>
          <a:prstGeom prst="rect">
            <a:avLst/>
          </a:prstGeom>
          <a:ln w="0">
            <a:noFill/>
          </a:ln>
        </p:spPr>
      </p:sp>
      <p:sp>
        <p:nvSpPr>
          <p:cNvPr id="2308"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Blocking updates LHS immediately or after delay is apportioned while other statements in that process is made to wait. Nonblokcing schedules LHS without blocking execution of the rest statements in the process, it updates the LHS at the edn of the timestep or after delay expires</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09" name="PlaceHolder 3"/>
          <p:cNvSpPr>
            <a:spLocks noGrp="1"/>
          </p:cNvSpPr>
          <p:nvPr>
            <p:ph type="sldNum" idx="20"/>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079E9BD0-5AAA-4A3C-9C0A-1ADB37F642F2}"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 name="PlaceHolder 1"/>
          <p:cNvSpPr>
            <a:spLocks noGrp="1"/>
          </p:cNvSpPr>
          <p:nvPr>
            <p:ph type="sldImg"/>
          </p:nvPr>
        </p:nvSpPr>
        <p:spPr>
          <a:xfrm>
            <a:off x="685800" y="1143000"/>
            <a:ext cx="5485680" cy="3085560"/>
          </a:xfrm>
          <a:prstGeom prst="rect">
            <a:avLst/>
          </a:prstGeom>
          <a:ln w="0">
            <a:noFill/>
          </a:ln>
        </p:spPr>
      </p:sp>
      <p:sp>
        <p:nvSpPr>
          <p:cNvPr id="2311"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If they were all blocking assignments, then Assignment2 would stall the process for 5 time steps, blocking execution of Assignment3.  Only after 5 time steps have passed and </a:t>
            </a:r>
            <a:r>
              <a:rPr lang="en-US" sz="2000" b="1" strike="noStrike" spc="-1">
                <a:latin typeface="Arial" panose="020B0604020202020204"/>
              </a:rPr>
              <a:t>a</a:t>
            </a:r>
            <a:r>
              <a:rPr lang="en-US" sz="2000" b="0" strike="noStrike" spc="-1">
                <a:latin typeface="Arial" panose="020B0604020202020204"/>
              </a:rPr>
              <a:t> has taken on the value of </a:t>
            </a:r>
            <a:r>
              <a:rPr lang="en-US" sz="2000" b="1" strike="noStrike" spc="-1">
                <a:latin typeface="Arial" panose="020B0604020202020204"/>
              </a:rPr>
              <a:t>b</a:t>
            </a:r>
            <a:r>
              <a:rPr lang="en-US" sz="2000" b="0" strike="noStrike" spc="-1">
                <a:latin typeface="Arial" panose="020B0604020202020204"/>
              </a:rPr>
              <a:t> (1), does Assignment3 execute.  Then, Assignment3 would execute and </a:t>
            </a:r>
            <a:r>
              <a:rPr lang="en-US" sz="2000" b="1" strike="noStrike" spc="-1">
                <a:latin typeface="Arial" panose="020B0604020202020204"/>
              </a:rPr>
              <a:t>b</a:t>
            </a:r>
            <a:r>
              <a:rPr lang="en-US" sz="2000" b="0" strike="noStrike" spc="-1">
                <a:latin typeface="Arial" panose="020B0604020202020204"/>
              </a:rPr>
              <a:t> would take on the value of </a:t>
            </a:r>
            <a:r>
              <a:rPr lang="en-US" sz="2000" b="1" strike="noStrike" spc="-1">
                <a:latin typeface="Arial" panose="020B0604020202020204"/>
              </a:rPr>
              <a:t>a</a:t>
            </a:r>
            <a:r>
              <a:rPr lang="en-US" sz="2000" b="0" strike="noStrike" spc="-1">
                <a:latin typeface="Arial" panose="020B0604020202020204"/>
              </a:rPr>
              <a:t> (1) after5 times steps have passed.</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12" name="PlaceHolder 3"/>
          <p:cNvSpPr>
            <a:spLocks noGrp="1"/>
          </p:cNvSpPr>
          <p:nvPr>
            <p:ph type="sldNum" idx="2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DE88689A-C0B2-411F-8112-530344636B90}"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2" name="PlaceHolder 1"/>
          <p:cNvSpPr>
            <a:spLocks noGrp="1"/>
          </p:cNvSpPr>
          <p:nvPr>
            <p:ph type="sldImg"/>
          </p:nvPr>
        </p:nvSpPr>
        <p:spPr>
          <a:xfrm>
            <a:off x="685800" y="1143000"/>
            <a:ext cx="5485680" cy="3085560"/>
          </a:xfrm>
          <a:prstGeom prst="rect">
            <a:avLst/>
          </a:prstGeom>
          <a:ln w="0">
            <a:noFill/>
          </a:ln>
        </p:spPr>
      </p:sp>
      <p:sp>
        <p:nvSpPr>
          <p:cNvPr id="2263"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264" name="PlaceHolder 3"/>
          <p:cNvSpPr>
            <a:spLocks noGrp="1"/>
          </p:cNvSpPr>
          <p:nvPr>
            <p:ph type="sldNum" idx="5"/>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81F2D7B0-EF96-4FAB-BA78-C5EEA74433BE}"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3" name="PlaceHolder 1"/>
          <p:cNvSpPr>
            <a:spLocks noGrp="1"/>
          </p:cNvSpPr>
          <p:nvPr>
            <p:ph type="sldImg"/>
          </p:nvPr>
        </p:nvSpPr>
        <p:spPr>
          <a:xfrm>
            <a:off x="685800" y="1143000"/>
            <a:ext cx="5485680" cy="3085560"/>
          </a:xfrm>
          <a:prstGeom prst="rect">
            <a:avLst/>
          </a:prstGeom>
          <a:ln w="0">
            <a:noFill/>
          </a:ln>
        </p:spPr>
      </p:sp>
      <p:sp>
        <p:nvSpPr>
          <p:cNvPr id="231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A race condition is when two processes attempt to simultaneously change the value of a variable.  As a result, the order of the assignments matters in what value is assigned.  Thus one simulator may behave one way and another simulator may behave another way.</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15" name="PlaceHolder 3"/>
          <p:cNvSpPr>
            <a:spLocks noGrp="1"/>
          </p:cNvSpPr>
          <p:nvPr>
            <p:ph type="sldNum" idx="22"/>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DE482351-E258-47E5-B024-317374F0EC92}"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6" name="PlaceHolder 1"/>
          <p:cNvSpPr>
            <a:spLocks noGrp="1"/>
          </p:cNvSpPr>
          <p:nvPr>
            <p:ph type="sldImg"/>
          </p:nvPr>
        </p:nvSpPr>
        <p:spPr>
          <a:xfrm>
            <a:off x="685800" y="1143000"/>
            <a:ext cx="5485680" cy="3085560"/>
          </a:xfrm>
          <a:prstGeom prst="rect">
            <a:avLst/>
          </a:prstGeom>
          <a:ln w="0">
            <a:noFill/>
          </a:ln>
        </p:spPr>
      </p:sp>
      <p:sp>
        <p:nvSpPr>
          <p:cNvPr id="2317"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A race condition is when two processes attempt to simultaneously change the value of a variable.  As a result, the order of the assignments matters in what value is assigned.  Thus one simulator may behave one way and another simulator may behave another way.</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18" name="PlaceHolder 3"/>
          <p:cNvSpPr>
            <a:spLocks noGrp="1"/>
          </p:cNvSpPr>
          <p:nvPr>
            <p:ph type="sldNum" idx="23"/>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3480A811-C231-41F4-8A19-FA8ED216FFAF}"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 name="PlaceHolder 1"/>
          <p:cNvSpPr>
            <a:spLocks noGrp="1"/>
          </p:cNvSpPr>
          <p:nvPr>
            <p:ph type="sldImg"/>
          </p:nvPr>
        </p:nvSpPr>
        <p:spPr>
          <a:xfrm>
            <a:off x="685800" y="1143000"/>
            <a:ext cx="5485680" cy="3085560"/>
          </a:xfrm>
          <a:prstGeom prst="rect">
            <a:avLst/>
          </a:prstGeom>
          <a:ln w="0">
            <a:noFill/>
          </a:ln>
        </p:spPr>
      </p:sp>
      <p:sp>
        <p:nvSpPr>
          <p:cNvPr id="232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To clarify, in #1, you are assigning the same type of procedural assignment in two different procedural blocks simultaneously (blocking in this example).  In #3, one is blocking and the other is nonblocking.  Since the rules of the Verilog event queue define which is done first, this would not cause a race condition, but it is simply poor coding.</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21" name="PlaceHolder 3"/>
          <p:cNvSpPr>
            <a:spLocks noGrp="1"/>
          </p:cNvSpPr>
          <p:nvPr>
            <p:ph type="sldNum" idx="24"/>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2D9FE7CD-691F-4877-80AD-FAD3E486D1B0}"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2" name="PlaceHolder 1"/>
          <p:cNvSpPr>
            <a:spLocks noGrp="1"/>
          </p:cNvSpPr>
          <p:nvPr>
            <p:ph type="sldImg"/>
          </p:nvPr>
        </p:nvSpPr>
        <p:spPr>
          <a:xfrm>
            <a:off x="685800" y="1143000"/>
            <a:ext cx="5485680" cy="3085560"/>
          </a:xfrm>
          <a:prstGeom prst="rect">
            <a:avLst/>
          </a:prstGeom>
          <a:ln w="0">
            <a:noFill/>
          </a:ln>
        </p:spPr>
      </p:sp>
      <p:sp>
        <p:nvSpPr>
          <p:cNvPr id="2323"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For transport delays, the output always equals the input after the delay time expires, like a wire.  Any glitch is passed through.</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24" name="PlaceHolder 3"/>
          <p:cNvSpPr>
            <a:spLocks noGrp="1"/>
          </p:cNvSpPr>
          <p:nvPr>
            <p:ph type="sldNum" idx="25"/>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86D57FAF-3FCE-429F-BD53-179B6FD7F07C}"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5" name="PlaceHolder 1"/>
          <p:cNvSpPr>
            <a:spLocks noGrp="1"/>
          </p:cNvSpPr>
          <p:nvPr>
            <p:ph type="sldImg"/>
          </p:nvPr>
        </p:nvSpPr>
        <p:spPr>
          <a:xfrm>
            <a:off x="685800" y="1143000"/>
            <a:ext cx="5485680" cy="3085560"/>
          </a:xfrm>
          <a:prstGeom prst="rect">
            <a:avLst/>
          </a:prstGeom>
          <a:ln w="0">
            <a:noFill/>
          </a:ln>
        </p:spPr>
      </p:sp>
      <p:sp>
        <p:nvSpPr>
          <p:cNvPr id="2326"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1200" b="0" strike="noStrike" spc="-1">
                <a:latin typeface="Arial" panose="020B0604020202020204"/>
              </a:rPr>
              <a:t>Example 1 uses regular (inter-assignment) event control.  It behaves exactly like the regular delay control where r2 is not read when the statement is encountered.  r2 is read when a rising edge clock occurs.  At that point r1 is updated with the value of r2 immediately.</a:t>
            </a:r>
            <a:endParaRPr lang="en-US" sz="1200" b="0" strike="noStrike" spc="-1">
              <a:latin typeface="Arial" panose="020B0604020202020204"/>
            </a:endParaRPr>
          </a:p>
          <a:p>
            <a:pPr marL="215900" indent="-215900">
              <a:lnSpc>
                <a:spcPct val="100000"/>
              </a:lnSpc>
              <a:buNone/>
              <a:tabLst>
                <a:tab pos="0" algn="l"/>
              </a:tabLst>
            </a:pPr>
            <a:endParaRPr lang="en-US" sz="1200" b="0" strike="noStrike" spc="-1">
              <a:latin typeface="Arial" panose="020B0604020202020204"/>
            </a:endParaRPr>
          </a:p>
          <a:p>
            <a:pPr marL="215900" indent="-215900">
              <a:lnSpc>
                <a:spcPct val="100000"/>
              </a:lnSpc>
              <a:buNone/>
              <a:tabLst>
                <a:tab pos="0" algn="l"/>
              </a:tabLst>
            </a:pPr>
            <a:r>
              <a:rPr lang="en-US" sz="1200" b="0" strike="noStrike" spc="-1">
                <a:latin typeface="Arial" panose="020B0604020202020204"/>
              </a:rPr>
              <a:t>Example 2 uses intra-assignment event control.  It behaves exactly like intra-assignment control where r4 is read when the statement is encountered, but r3 is not updated until a falling edge clock occurs.</a:t>
            </a:r>
            <a:endParaRPr lang="en-US" sz="1200" b="0" strike="noStrike" spc="-1">
              <a:latin typeface="Arial" panose="020B0604020202020204"/>
            </a:endParaRPr>
          </a:p>
          <a:p>
            <a:pPr marL="215900" indent="-215900">
              <a:lnSpc>
                <a:spcPct val="100000"/>
              </a:lnSpc>
              <a:buNone/>
              <a:tabLst>
                <a:tab pos="0" algn="l"/>
              </a:tabLst>
            </a:pPr>
            <a:endParaRPr lang="en-US" sz="1200" b="0" strike="noStrike" spc="-1">
              <a:latin typeface="Arial" panose="020B0604020202020204"/>
            </a:endParaRPr>
          </a:p>
          <a:p>
            <a:pPr marL="215900" indent="-215900">
              <a:lnSpc>
                <a:spcPct val="100000"/>
              </a:lnSpc>
              <a:buNone/>
              <a:tabLst>
                <a:tab pos="0" algn="l"/>
              </a:tabLst>
            </a:pPr>
            <a:r>
              <a:rPr lang="en-US" sz="1200" b="0" strike="noStrike" spc="-1">
                <a:latin typeface="Arial" panose="020B0604020202020204"/>
              </a:rPr>
              <a:t>Example 3 uses either edge control.  So if a transitions, whether it is rising or falling, then r6 is read assigned to r5.</a:t>
            </a:r>
            <a:endParaRPr lang="en-US" sz="1200" b="0" strike="noStrike" spc="-1">
              <a:latin typeface="Arial" panose="020B0604020202020204"/>
            </a:endParaRPr>
          </a:p>
          <a:p>
            <a:pPr marL="215900" indent="-215900">
              <a:lnSpc>
                <a:spcPct val="100000"/>
              </a:lnSpc>
              <a:buNone/>
              <a:tabLst>
                <a:tab pos="0" algn="l"/>
              </a:tabLst>
            </a:pPr>
            <a:endParaRPr lang="en-US" sz="1200" b="0" strike="noStrike" spc="-1">
              <a:latin typeface="Arial" panose="020B0604020202020204"/>
            </a:endParaRPr>
          </a:p>
          <a:p>
            <a:pPr marL="215900" indent="-215900">
              <a:lnSpc>
                <a:spcPct val="100000"/>
              </a:lnSpc>
              <a:buNone/>
              <a:tabLst>
                <a:tab pos="0" algn="l"/>
              </a:tabLst>
            </a:pPr>
            <a:r>
              <a:rPr lang="en-US" sz="1200" b="0" strike="noStrike" spc="-1">
                <a:latin typeface="Arial" panose="020B0604020202020204"/>
              </a:rPr>
              <a:t>Example is showing the use of a more complex expression as event control.  Here the entire expression “a XOR b AND c” must change in value to trigger the event control.  If c changes but the result of the expression does not change, then this statement is not executed.  If the entire expression changes in value, then r8 is read and assigned to r7.</a:t>
            </a:r>
            <a:endParaRPr lang="en-US" sz="1200" b="0" strike="noStrike" spc="-1">
              <a:latin typeface="Arial" panose="020B0604020202020204"/>
            </a:endParaRPr>
          </a:p>
          <a:p>
            <a:pPr marL="215900" indent="-215900">
              <a:lnSpc>
                <a:spcPct val="100000"/>
              </a:lnSpc>
              <a:buNone/>
              <a:tabLst>
                <a:tab pos="0" algn="l"/>
              </a:tabLst>
            </a:pPr>
            <a:endParaRPr lang="en-US" sz="1200" b="0" strike="noStrike" spc="-1">
              <a:latin typeface="Arial" panose="020B0604020202020204"/>
            </a:endParaRPr>
          </a:p>
          <a:p>
            <a:pPr marL="215900" indent="-215900">
              <a:lnSpc>
                <a:spcPct val="100000"/>
              </a:lnSpc>
              <a:buNone/>
              <a:tabLst>
                <a:tab pos="0" algn="l"/>
              </a:tabLst>
            </a:pPr>
            <a:r>
              <a:rPr lang="en-US" sz="1200" b="0" strike="noStrike" spc="-1">
                <a:latin typeface="Arial" panose="020B0604020202020204"/>
              </a:rPr>
              <a:t>Example 5 uses two regular event controls logically OR’d together.  So this statement executes with a rising edge on clk or either edge on enable.  At that point r10 is read and assigned to r9.</a:t>
            </a:r>
            <a:endParaRPr lang="en-US" sz="1200" b="0" strike="noStrike" spc="-1">
              <a:latin typeface="Arial" panose="020B0604020202020204"/>
            </a:endParaRPr>
          </a:p>
          <a:p>
            <a:pPr marL="215900" indent="-215900">
              <a:lnSpc>
                <a:spcPct val="100000"/>
              </a:lnSpc>
              <a:buNone/>
              <a:tabLst>
                <a:tab pos="0" algn="l"/>
              </a:tabLst>
            </a:pPr>
            <a:endParaRPr lang="en-US" sz="1200" b="0" strike="noStrike" spc="-1">
              <a:latin typeface="Arial" panose="020B0604020202020204"/>
            </a:endParaRPr>
          </a:p>
          <a:p>
            <a:pPr marL="215900" indent="-215900">
              <a:lnSpc>
                <a:spcPct val="100000"/>
              </a:lnSpc>
              <a:buNone/>
              <a:tabLst>
                <a:tab pos="0" algn="l"/>
              </a:tabLst>
            </a:pPr>
            <a:r>
              <a:rPr lang="en-US" sz="1200" b="0" strike="noStrike" spc="-1">
                <a:latin typeface="Arial" panose="020B0604020202020204"/>
              </a:rPr>
              <a:t>Example 6 uses two intra-assignment event controls logically OR’d together.  So, when the statement is encountered, r12 is read and then it waits for either a rising clock or any transition on enable, after which it writes the value of r12 to r11.</a:t>
            </a:r>
            <a:endParaRPr lang="en-US" sz="1200" b="0" strike="noStrike" spc="-1">
              <a:latin typeface="Arial" panose="020B0604020202020204"/>
            </a:endParaRPr>
          </a:p>
          <a:p>
            <a:pPr marL="215900" indent="-215900">
              <a:lnSpc>
                <a:spcPct val="100000"/>
              </a:lnSpc>
              <a:buNone/>
              <a:tabLst>
                <a:tab pos="0" algn="l"/>
              </a:tabLst>
            </a:pPr>
            <a:endParaRPr lang="en-US" sz="1200" b="0" strike="noStrike" spc="-1">
              <a:latin typeface="Arial" panose="020B0604020202020204"/>
            </a:endParaRPr>
          </a:p>
        </p:txBody>
      </p:sp>
      <p:sp>
        <p:nvSpPr>
          <p:cNvPr id="2327" name="PlaceHolder 3"/>
          <p:cNvSpPr>
            <a:spLocks noGrp="1"/>
          </p:cNvSpPr>
          <p:nvPr>
            <p:ph type="sldNum" idx="26"/>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17DD7BF1-91FC-470A-B7ED-81C43A905E9B}"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8" name="PlaceHolder 1"/>
          <p:cNvSpPr>
            <a:spLocks noGrp="1"/>
          </p:cNvSpPr>
          <p:nvPr>
            <p:ph type="sldImg"/>
          </p:nvPr>
        </p:nvSpPr>
        <p:spPr>
          <a:xfrm>
            <a:off x="685800" y="1143000"/>
            <a:ext cx="5485680" cy="3085560"/>
          </a:xfrm>
          <a:prstGeom prst="rect">
            <a:avLst/>
          </a:prstGeom>
          <a:ln w="0">
            <a:noFill/>
          </a:ln>
        </p:spPr>
      </p:sp>
      <p:sp>
        <p:nvSpPr>
          <p:cNvPr id="2329"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Treating X and Z as actual logic values means, for example, that 001X would match only on 001X (or default), but not 001Z.</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30" name="PlaceHolder 3"/>
          <p:cNvSpPr>
            <a:spLocks noGrp="1"/>
          </p:cNvSpPr>
          <p:nvPr>
            <p:ph type="sldNum" idx="27"/>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542E1C7A-7C64-473A-A584-EB2E2F24A241}"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 name="PlaceHolder 1"/>
          <p:cNvSpPr>
            <a:spLocks noGrp="1"/>
          </p:cNvSpPr>
          <p:nvPr>
            <p:ph type="sldImg"/>
          </p:nvPr>
        </p:nvSpPr>
        <p:spPr>
          <a:xfrm>
            <a:off x="685800" y="1143000"/>
            <a:ext cx="5485680" cy="3085560"/>
          </a:xfrm>
          <a:prstGeom prst="rect">
            <a:avLst/>
          </a:prstGeom>
          <a:ln w="0">
            <a:noFill/>
          </a:ln>
        </p:spPr>
      </p:sp>
      <p:sp>
        <p:nvSpPr>
          <p:cNvPr id="2332"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33" name="PlaceHolder 3"/>
          <p:cNvSpPr>
            <a:spLocks noGrp="1"/>
          </p:cNvSpPr>
          <p:nvPr>
            <p:ph type="sldNum" idx="28"/>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E35171E6-6E2B-4B29-A973-BC14B29AB31E}"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 name="PlaceHolder 1"/>
          <p:cNvSpPr>
            <a:spLocks noGrp="1"/>
          </p:cNvSpPr>
          <p:nvPr>
            <p:ph type="sldImg"/>
          </p:nvPr>
        </p:nvSpPr>
        <p:spPr>
          <a:xfrm>
            <a:off x="685800" y="1143000"/>
            <a:ext cx="5485680" cy="3085560"/>
          </a:xfrm>
          <a:prstGeom prst="rect">
            <a:avLst/>
          </a:prstGeom>
          <a:ln w="0">
            <a:noFill/>
          </a:ln>
        </p:spPr>
      </p:sp>
      <p:sp>
        <p:nvSpPr>
          <p:cNvPr id="2335"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36" name="PlaceHolder 3"/>
          <p:cNvSpPr>
            <a:spLocks noGrp="1"/>
          </p:cNvSpPr>
          <p:nvPr>
            <p:ph type="sldNum" idx="29"/>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B1FDC119-C87E-4793-AE12-2FFD4DD71D98}"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7" name="PlaceHolder 1"/>
          <p:cNvSpPr>
            <a:spLocks noGrp="1"/>
          </p:cNvSpPr>
          <p:nvPr>
            <p:ph type="sldImg"/>
          </p:nvPr>
        </p:nvSpPr>
        <p:spPr>
          <a:xfrm>
            <a:off x="685800" y="1143000"/>
            <a:ext cx="5485680" cy="3085560"/>
          </a:xfrm>
          <a:prstGeom prst="rect">
            <a:avLst/>
          </a:prstGeom>
          <a:ln w="0">
            <a:noFill/>
          </a:ln>
        </p:spPr>
      </p:sp>
      <p:sp>
        <p:nvSpPr>
          <p:cNvPr id="2338"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39" name="PlaceHolder 3"/>
          <p:cNvSpPr>
            <a:spLocks noGrp="1"/>
          </p:cNvSpPr>
          <p:nvPr>
            <p:ph type="sldNum" idx="30"/>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D6FDE735-3118-4C23-906D-5C0C7432A567}"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0" name="PlaceHolder 1"/>
          <p:cNvSpPr>
            <a:spLocks noGrp="1"/>
          </p:cNvSpPr>
          <p:nvPr>
            <p:ph type="sldImg"/>
          </p:nvPr>
        </p:nvSpPr>
        <p:spPr>
          <a:xfrm>
            <a:off x="685800" y="1143000"/>
            <a:ext cx="5485680" cy="3085560"/>
          </a:xfrm>
          <a:prstGeom prst="rect">
            <a:avLst/>
          </a:prstGeom>
          <a:ln w="0">
            <a:noFill/>
          </a:ln>
        </p:spPr>
      </p:sp>
      <p:sp>
        <p:nvSpPr>
          <p:cNvPr id="2341"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The thing to note is that these are not the only ways to behaviorally describe the functionality of a latch and a flip flop.  But, RTL coding uses these methods.  Describing these othere ways can lead to unexpected results.</a:t>
            </a: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Sequential processes use non-blocking, combinatorial uses blocking</a:t>
            </a:r>
            <a:endParaRPr lang="en-US" sz="2000" b="0" strike="noStrike" spc="-1">
              <a:latin typeface="Arial" panose="020B0604020202020204"/>
            </a:endParaRPr>
          </a:p>
        </p:txBody>
      </p:sp>
      <p:sp>
        <p:nvSpPr>
          <p:cNvPr id="2342" name="PlaceHolder 3"/>
          <p:cNvSpPr>
            <a:spLocks noGrp="1"/>
          </p:cNvSpPr>
          <p:nvPr>
            <p:ph type="sldNum" idx="3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3436214E-DDA4-49B0-B968-96744B84CD00}"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5" name="PlaceHolder 1"/>
          <p:cNvSpPr>
            <a:spLocks noGrp="1"/>
          </p:cNvSpPr>
          <p:nvPr>
            <p:ph type="sldImg"/>
          </p:nvPr>
        </p:nvSpPr>
        <p:spPr>
          <a:xfrm>
            <a:off x="685800" y="1143000"/>
            <a:ext cx="5485680" cy="3085560"/>
          </a:xfrm>
          <a:prstGeom prst="rect">
            <a:avLst/>
          </a:prstGeom>
          <a:ln w="0">
            <a:noFill/>
          </a:ln>
        </p:spPr>
      </p:sp>
      <p:sp>
        <p:nvSpPr>
          <p:cNvPr id="2266"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It is a way of describing the function of a design algorithmically. It is a black box approach, where just functionality is defined and the synthesis tools takes care of the logic. This is similar to software programming like python and co</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267" name="PlaceHolder 3"/>
          <p:cNvSpPr>
            <a:spLocks noGrp="1"/>
          </p:cNvSpPr>
          <p:nvPr>
            <p:ph type="sldNum" idx="6"/>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B43601AA-95BE-40CF-9936-E41305CE2CF8}"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3" name="PlaceHolder 1"/>
          <p:cNvSpPr>
            <a:spLocks noGrp="1"/>
          </p:cNvSpPr>
          <p:nvPr>
            <p:ph type="sldImg"/>
          </p:nvPr>
        </p:nvSpPr>
        <p:spPr>
          <a:xfrm>
            <a:off x="685800" y="1143000"/>
            <a:ext cx="5485680" cy="3085560"/>
          </a:xfrm>
          <a:prstGeom prst="rect">
            <a:avLst/>
          </a:prstGeom>
          <a:ln w="0">
            <a:noFill/>
          </a:ln>
        </p:spPr>
      </p:sp>
      <p:sp>
        <p:nvSpPr>
          <p:cNvPr id="234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45" name="PlaceHolder 3"/>
          <p:cNvSpPr>
            <a:spLocks noGrp="1"/>
          </p:cNvSpPr>
          <p:nvPr>
            <p:ph type="sldNum" idx="32"/>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A1951381-9465-479E-9AB1-C95E0F5C1E56}"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6" name="PlaceHolder 1"/>
          <p:cNvSpPr>
            <a:spLocks noGrp="1"/>
          </p:cNvSpPr>
          <p:nvPr>
            <p:ph type="sldImg"/>
          </p:nvPr>
        </p:nvSpPr>
        <p:spPr>
          <a:xfrm>
            <a:off x="685800" y="1143000"/>
            <a:ext cx="5485680" cy="3085560"/>
          </a:xfrm>
          <a:prstGeom prst="rect">
            <a:avLst/>
          </a:prstGeom>
          <a:ln w="0">
            <a:noFill/>
          </a:ln>
        </p:spPr>
      </p:sp>
      <p:sp>
        <p:nvSpPr>
          <p:cNvPr id="2347"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Clock enable is a synchronous control signal.</a:t>
            </a:r>
            <a:endParaRPr lang="en-US" sz="2000" b="0" strike="noStrike" spc="-1">
              <a:latin typeface="Arial" panose="020B0604020202020204"/>
            </a:endParaRPr>
          </a:p>
        </p:txBody>
      </p:sp>
      <p:sp>
        <p:nvSpPr>
          <p:cNvPr id="2348" name="PlaceHolder 3"/>
          <p:cNvSpPr>
            <a:spLocks noGrp="1"/>
          </p:cNvSpPr>
          <p:nvPr>
            <p:ph type="sldNum" idx="33"/>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280FF128-A927-4C09-BC45-68A6E93319F1}"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 name="PlaceHolder 1"/>
          <p:cNvSpPr>
            <a:spLocks noGrp="1"/>
          </p:cNvSpPr>
          <p:nvPr>
            <p:ph type="sldImg"/>
          </p:nvPr>
        </p:nvSpPr>
        <p:spPr>
          <a:xfrm>
            <a:off x="685800" y="1143000"/>
            <a:ext cx="5485680" cy="3085560"/>
          </a:xfrm>
          <a:prstGeom prst="rect">
            <a:avLst/>
          </a:prstGeom>
          <a:ln w="0">
            <a:noFill/>
          </a:ln>
        </p:spPr>
      </p:sp>
      <p:sp>
        <p:nvSpPr>
          <p:cNvPr id="235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Notice that the last test for the case 2’b11 is not included.  Verilog does not require it to be specified.  Without, it is the same as saying:</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2’b11 : q &lt;= q;</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This is completely redundant as this behavior is implied by the functionality of the variable q.  A variable will always retain its current value until is driven with a new value.  Some will include the last case test to be complete, but it is not necessary.</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351" name="PlaceHolder 3"/>
          <p:cNvSpPr>
            <a:spLocks noGrp="1"/>
          </p:cNvSpPr>
          <p:nvPr>
            <p:ph type="sldNum" idx="34"/>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780A1FC8-F365-4931-8256-406BEEF451C0}"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 name="PlaceHolder 1"/>
          <p:cNvSpPr>
            <a:spLocks noGrp="1"/>
          </p:cNvSpPr>
          <p:nvPr>
            <p:ph type="sldImg"/>
          </p:nvPr>
        </p:nvSpPr>
        <p:spPr>
          <a:xfrm>
            <a:off x="685800" y="1143000"/>
            <a:ext cx="5485680" cy="3085560"/>
          </a:xfrm>
          <a:prstGeom prst="rect">
            <a:avLst/>
          </a:prstGeom>
          <a:ln w="0">
            <a:noFill/>
          </a:ln>
        </p:spPr>
      </p:sp>
      <p:sp>
        <p:nvSpPr>
          <p:cNvPr id="2353"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54" name="PlaceHolder 3"/>
          <p:cNvSpPr>
            <a:spLocks noGrp="1"/>
          </p:cNvSpPr>
          <p:nvPr>
            <p:ph type="sldNum" idx="35"/>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BC9D92FC-8F65-4E22-B390-47850CCE5CA9}"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PlaceHolder 1"/>
          <p:cNvSpPr>
            <a:spLocks noGrp="1"/>
          </p:cNvSpPr>
          <p:nvPr>
            <p:ph type="sldImg"/>
          </p:nvPr>
        </p:nvSpPr>
        <p:spPr>
          <a:xfrm>
            <a:off x="685800" y="1143000"/>
            <a:ext cx="5485680" cy="3085560"/>
          </a:xfrm>
          <a:prstGeom prst="rect">
            <a:avLst/>
          </a:prstGeom>
          <a:ln w="0">
            <a:noFill/>
          </a:ln>
        </p:spPr>
      </p:sp>
      <p:sp>
        <p:nvSpPr>
          <p:cNvPr id="2356"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57" name="PlaceHolder 3"/>
          <p:cNvSpPr>
            <a:spLocks noGrp="1"/>
          </p:cNvSpPr>
          <p:nvPr>
            <p:ph type="sldNum" idx="36"/>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26A9F85C-C75D-4F33-868F-46EA02E8B64D}"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 name="PlaceHolder 1"/>
          <p:cNvSpPr>
            <a:spLocks noGrp="1"/>
          </p:cNvSpPr>
          <p:nvPr>
            <p:ph type="sldImg"/>
          </p:nvPr>
        </p:nvSpPr>
        <p:spPr>
          <a:xfrm>
            <a:off x="685800" y="1143000"/>
            <a:ext cx="5485680" cy="3085560"/>
          </a:xfrm>
          <a:prstGeom prst="rect">
            <a:avLst/>
          </a:prstGeom>
          <a:ln w="0">
            <a:noFill/>
          </a:ln>
        </p:spPr>
      </p:sp>
      <p:sp>
        <p:nvSpPr>
          <p:cNvPr id="2359"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60" name="PlaceHolder 3"/>
          <p:cNvSpPr>
            <a:spLocks noGrp="1"/>
          </p:cNvSpPr>
          <p:nvPr>
            <p:ph type="sldNum" idx="37"/>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E309D027-234B-465F-A9F4-5FB164434E65}"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1" name="PlaceHolder 1"/>
          <p:cNvSpPr>
            <a:spLocks noGrp="1"/>
          </p:cNvSpPr>
          <p:nvPr>
            <p:ph type="sldImg"/>
          </p:nvPr>
        </p:nvSpPr>
        <p:spPr>
          <a:xfrm>
            <a:off x="685800" y="1143000"/>
            <a:ext cx="5485680" cy="3085560"/>
          </a:xfrm>
          <a:prstGeom prst="rect">
            <a:avLst/>
          </a:prstGeom>
          <a:ln w="0">
            <a:noFill/>
          </a:ln>
        </p:spPr>
      </p:sp>
      <p:sp>
        <p:nvSpPr>
          <p:cNvPr id="2362"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63" name="PlaceHolder 3"/>
          <p:cNvSpPr>
            <a:spLocks noGrp="1"/>
          </p:cNvSpPr>
          <p:nvPr>
            <p:ph type="sldNum" idx="38"/>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8A0D6110-5AC4-44CF-AFBA-02B0144A2D35}"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4" name="PlaceHolder 1"/>
          <p:cNvSpPr>
            <a:spLocks noGrp="1"/>
          </p:cNvSpPr>
          <p:nvPr>
            <p:ph type="sldImg"/>
          </p:nvPr>
        </p:nvSpPr>
        <p:spPr>
          <a:xfrm>
            <a:off x="685800" y="1143000"/>
            <a:ext cx="5485680" cy="3085560"/>
          </a:xfrm>
          <a:prstGeom prst="rect">
            <a:avLst/>
          </a:prstGeom>
          <a:ln w="0">
            <a:noFill/>
          </a:ln>
        </p:spPr>
      </p:sp>
      <p:sp>
        <p:nvSpPr>
          <p:cNvPr id="2365"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66" name="PlaceHolder 3"/>
          <p:cNvSpPr>
            <a:spLocks noGrp="1"/>
          </p:cNvSpPr>
          <p:nvPr>
            <p:ph type="sldNum" idx="39"/>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E77E43E8-1684-44CF-A57A-22D98731A88F}"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7" name="PlaceHolder 1"/>
          <p:cNvSpPr>
            <a:spLocks noGrp="1"/>
          </p:cNvSpPr>
          <p:nvPr>
            <p:ph type="sldImg"/>
          </p:nvPr>
        </p:nvSpPr>
        <p:spPr>
          <a:xfrm>
            <a:off x="685800" y="1143000"/>
            <a:ext cx="5485680" cy="3085560"/>
          </a:xfrm>
          <a:prstGeom prst="rect">
            <a:avLst/>
          </a:prstGeom>
          <a:ln w="0">
            <a:noFill/>
          </a:ln>
        </p:spPr>
      </p:sp>
      <p:sp>
        <p:nvSpPr>
          <p:cNvPr id="2368"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69" name="PlaceHolder 3"/>
          <p:cNvSpPr>
            <a:spLocks noGrp="1"/>
          </p:cNvSpPr>
          <p:nvPr>
            <p:ph type="sldNum" idx="40"/>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2665BA7E-74EB-4F36-AACD-0DA3F248DA6E}"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0" name="PlaceHolder 1"/>
          <p:cNvSpPr>
            <a:spLocks noGrp="1"/>
          </p:cNvSpPr>
          <p:nvPr>
            <p:ph type="sldImg"/>
          </p:nvPr>
        </p:nvSpPr>
        <p:spPr>
          <a:xfrm>
            <a:off x="685800" y="1143000"/>
            <a:ext cx="5485680" cy="3085560"/>
          </a:xfrm>
          <a:prstGeom prst="rect">
            <a:avLst/>
          </a:prstGeom>
          <a:ln w="0">
            <a:noFill/>
          </a:ln>
        </p:spPr>
      </p:sp>
      <p:sp>
        <p:nvSpPr>
          <p:cNvPr id="2371"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372" name="PlaceHolder 3"/>
          <p:cNvSpPr>
            <a:spLocks noGrp="1"/>
          </p:cNvSpPr>
          <p:nvPr>
            <p:ph type="sldNum" idx="4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9782987D-4455-4AB4-945B-80F02A932EA4}"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8" name="PlaceHolder 1"/>
          <p:cNvSpPr>
            <a:spLocks noGrp="1"/>
          </p:cNvSpPr>
          <p:nvPr>
            <p:ph type="sldImg"/>
          </p:nvPr>
        </p:nvSpPr>
        <p:spPr>
          <a:xfrm>
            <a:off x="685800" y="1143000"/>
            <a:ext cx="5485680" cy="3085560"/>
          </a:xfrm>
          <a:prstGeom prst="rect">
            <a:avLst/>
          </a:prstGeom>
          <a:ln w="0">
            <a:noFill/>
          </a:ln>
        </p:spPr>
      </p:sp>
      <p:sp>
        <p:nvSpPr>
          <p:cNvPr id="2269"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r>
              <a:rPr lang="en-US" sz="2000" b="0" strike="noStrike" spc="-1">
                <a:latin typeface="Arial" panose="020B0604020202020204"/>
              </a:rPr>
              <a:t>This one requires low level description such that the functionality of the system is desirded down to the interconnections using logic gates and predefined modules, flip flops, muxs, etc</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270" name="PlaceHolder 3"/>
          <p:cNvSpPr>
            <a:spLocks noGrp="1"/>
          </p:cNvSpPr>
          <p:nvPr>
            <p:ph type="sldNum" idx="7"/>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C689F997-EB76-483B-A453-A511595478A7}"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PlaceHolder 1"/>
          <p:cNvSpPr>
            <a:spLocks noGrp="1"/>
          </p:cNvSpPr>
          <p:nvPr>
            <p:ph type="sldImg"/>
          </p:nvPr>
        </p:nvSpPr>
        <p:spPr>
          <a:xfrm>
            <a:off x="685800" y="1143000"/>
            <a:ext cx="5485680" cy="3085560"/>
          </a:xfrm>
          <a:prstGeom prst="rect">
            <a:avLst/>
          </a:prstGeom>
          <a:ln w="0">
            <a:noFill/>
          </a:ln>
        </p:spPr>
      </p:sp>
      <p:sp>
        <p:nvSpPr>
          <p:cNvPr id="2272"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273" name="PlaceHolder 3"/>
          <p:cNvSpPr>
            <a:spLocks noGrp="1"/>
          </p:cNvSpPr>
          <p:nvPr>
            <p:ph type="sldNum" idx="8"/>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F654E253-C9A3-433B-B86C-6E884D3D9726}"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4" name="PlaceHolder 1"/>
          <p:cNvSpPr>
            <a:spLocks noGrp="1"/>
          </p:cNvSpPr>
          <p:nvPr>
            <p:ph type="sldImg"/>
          </p:nvPr>
        </p:nvSpPr>
        <p:spPr>
          <a:xfrm>
            <a:off x="685800" y="1143000"/>
            <a:ext cx="5485680" cy="3085560"/>
          </a:xfrm>
          <a:prstGeom prst="rect">
            <a:avLst/>
          </a:prstGeom>
          <a:ln w="0">
            <a:noFill/>
          </a:ln>
        </p:spPr>
      </p:sp>
      <p:sp>
        <p:nvSpPr>
          <p:cNvPr id="2275"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276" name="PlaceHolder 3"/>
          <p:cNvSpPr>
            <a:spLocks noGrp="1"/>
          </p:cNvSpPr>
          <p:nvPr>
            <p:ph type="sldNum" idx="9"/>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CDE699C0-5DF0-426A-A2F4-31997654D181}"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7" name="PlaceHolder 1"/>
          <p:cNvSpPr>
            <a:spLocks noGrp="1"/>
          </p:cNvSpPr>
          <p:nvPr>
            <p:ph type="sldImg"/>
          </p:nvPr>
        </p:nvSpPr>
        <p:spPr>
          <a:xfrm>
            <a:off x="685800" y="1143000"/>
            <a:ext cx="5485680" cy="3085560"/>
          </a:xfrm>
          <a:prstGeom prst="rect">
            <a:avLst/>
          </a:prstGeom>
          <a:ln w="0">
            <a:noFill/>
          </a:ln>
        </p:spPr>
      </p:sp>
      <p:sp>
        <p:nvSpPr>
          <p:cNvPr id="2278"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endParaRPr lang="en-US" sz="2000" b="0" strike="noStrike" spc="-1">
              <a:latin typeface="Arial" panose="020B0604020202020204"/>
            </a:endParaRPr>
          </a:p>
        </p:txBody>
      </p:sp>
      <p:sp>
        <p:nvSpPr>
          <p:cNvPr id="2279" name="PlaceHolder 3"/>
          <p:cNvSpPr>
            <a:spLocks noGrp="1"/>
          </p:cNvSpPr>
          <p:nvPr>
            <p:ph type="sldNum" idx="10"/>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F6C6C704-B809-444C-B212-2645E7F25C73}"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0" name="PlaceHolder 1"/>
          <p:cNvSpPr>
            <a:spLocks noGrp="1"/>
          </p:cNvSpPr>
          <p:nvPr>
            <p:ph type="sldImg"/>
          </p:nvPr>
        </p:nvSpPr>
        <p:spPr>
          <a:xfrm>
            <a:off x="685800" y="1143000"/>
            <a:ext cx="5485680" cy="3085560"/>
          </a:xfrm>
          <a:prstGeom prst="rect">
            <a:avLst/>
          </a:prstGeom>
          <a:ln w="0">
            <a:noFill/>
          </a:ln>
        </p:spPr>
      </p:sp>
      <p:sp>
        <p:nvSpPr>
          <p:cNvPr id="2281"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p>
            <a:pPr marL="215900" indent="-215900">
              <a:lnSpc>
                <a:spcPct val="100000"/>
              </a:lnSpc>
              <a:buNone/>
              <a:tabLst>
                <a:tab pos="0" algn="l"/>
              </a:tabLst>
            </a:pPr>
            <a:endParaRPr lang="en-US" sz="2000" b="0" strike="noStrike" spc="-1">
              <a:latin typeface="Arial" panose="020B0604020202020204"/>
            </a:endParaRPr>
          </a:p>
          <a:p>
            <a:pPr marL="215900" indent="-215900">
              <a:lnSpc>
                <a:spcPct val="100000"/>
              </a:lnSpc>
              <a:buNone/>
              <a:tabLst>
                <a:tab pos="0" algn="l"/>
              </a:tabLst>
            </a:pPr>
            <a:r>
              <a:rPr lang="en-US" sz="2000" b="0" strike="noStrike" spc="-1">
                <a:latin typeface="Arial" panose="020B0604020202020204"/>
              </a:rPr>
              <a:t>Most synthesis tools can write out a post-synthesis VHDL file so that a designer can check the synthesis results before performing placement and routing.  In this case, the output VHDL file from the synthesis tool can replace the original VHDL files in the simulator.  The same testbench and test vectors can be used for this verification.  Additional simulation model files may be required depending on the synthesis tool.  These can be provided by the synthesis vendor or generated by the synthesis tool along with the post-synthesis model.</a:t>
            </a:r>
            <a:endParaRPr lang="en-US" sz="2000" b="0" strike="noStrike" spc="-1">
              <a:latin typeface="Arial" panose="020B0604020202020204"/>
            </a:endParaRPr>
          </a:p>
          <a:p>
            <a:pPr marL="215900" indent="-215900">
              <a:lnSpc>
                <a:spcPct val="100000"/>
              </a:lnSpc>
              <a:buNone/>
              <a:tabLst>
                <a:tab pos="0" algn="l"/>
              </a:tabLst>
            </a:pPr>
            <a:endParaRPr lang="en-US" sz="2000" b="0" strike="noStrike" spc="-1">
              <a:latin typeface="Arial" panose="020B0604020202020204"/>
            </a:endParaRPr>
          </a:p>
        </p:txBody>
      </p:sp>
      <p:sp>
        <p:nvSpPr>
          <p:cNvPr id="2282" name="PlaceHolder 3"/>
          <p:cNvSpPr>
            <a:spLocks noGrp="1"/>
          </p:cNvSpPr>
          <p:nvPr>
            <p:ph type="sldNum" idx="1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latin typeface="IntelOne Display Light"/>
              </a:defRPr>
            </a:lvl1pPr>
          </a:lstStyle>
          <a:p>
            <a:pPr algn="r">
              <a:lnSpc>
                <a:spcPct val="100000"/>
              </a:lnSpc>
              <a:buNone/>
            </a:pPr>
            <a:fld id="{FE98DEB3-A869-4F68-9151-E28C70505478}" type="slidenum">
              <a:rPr lang="en-US" sz="1200" b="0" strike="noStrike" spc="-1">
                <a:latin typeface="IntelOne Display Light"/>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3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4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4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4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4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4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5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5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5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6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6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7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8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8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9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9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9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9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9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9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9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9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9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0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0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1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2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1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2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2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3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3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3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3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13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3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4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4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4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14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2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3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latin typeface="Arial" panose="020B0604020202020204"/>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
        <p:nvSpPr>
          <p:cNvPr id="3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4A86"/>
        </a:solidFill>
        <a:effectLst/>
      </p:bgPr>
    </p:bg>
    <p:spTree>
      <p:nvGrpSpPr>
        <p:cNvPr id="1" name=""/>
        <p:cNvGrpSpPr/>
        <p:nvPr/>
      </p:nvGrpSpPr>
      <p:grpSpPr>
        <a:xfrm>
          <a:off x="0" y="0"/>
          <a:ext cx="0" cy="0"/>
          <a:chOff x="0" y="0"/>
          <a:chExt cx="0" cy="0"/>
        </a:xfrm>
      </p:grpSpPr>
      <p:sp>
        <p:nvSpPr>
          <p:cNvPr id="0" name="Rectangle 6" hidden="1"/>
          <p:cNvSpPr/>
          <p:nvPr/>
        </p:nvSpPr>
        <p:spPr>
          <a:xfrm>
            <a:off x="0" y="6400800"/>
            <a:ext cx="11734200" cy="456480"/>
          </a:xfrm>
          <a:prstGeom prst="rect">
            <a:avLst/>
          </a:prstGeom>
          <a:solidFill>
            <a:schemeClr val="bg1">
              <a:lumMod val="95000"/>
            </a:schemeClr>
          </a:solidFill>
          <a:ln w="12700">
            <a:noFill/>
          </a:ln>
        </p:spPr>
        <p:style>
          <a:lnRef idx="0">
            <a:srgbClr val="FFFFFF"/>
          </a:lnRef>
          <a:fillRef idx="0">
            <a:srgbClr val="FFFFFF"/>
          </a:fillRef>
          <a:effectRef idx="0">
            <a:srgbClr val="FFFFFF"/>
          </a:effectRef>
          <a:fontRef idx="minor"/>
        </p:style>
      </p:sp>
      <p:sp>
        <p:nvSpPr>
          <p:cNvPr id="2" name="Rectangle 8" hidden="1"/>
          <p:cNvSpPr/>
          <p:nvPr/>
        </p:nvSpPr>
        <p:spPr>
          <a:xfrm>
            <a:off x="127440" y="6510600"/>
            <a:ext cx="2438280" cy="2419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000" b="0" strike="noStrike" spc="-1">
                <a:solidFill>
                  <a:srgbClr val="525252"/>
                </a:solidFill>
                <a:latin typeface="IntelOne Display Regular"/>
                <a:ea typeface="Helvetica Neue"/>
              </a:rPr>
              <a:t>Copyright © 2021 Intel Corporation</a:t>
            </a:r>
            <a:endParaRPr lang="en-US" sz="1000" b="0" strike="noStrike" spc="-1">
              <a:latin typeface="Arial" panose="020B0604020202020204"/>
            </a:endParaRPr>
          </a:p>
        </p:txBody>
      </p:sp>
      <p:pic>
        <p:nvPicPr>
          <p:cNvPr id="3" name="Graphic 9"/>
          <p:cNvPicPr/>
          <p:nvPr/>
        </p:nvPicPr>
        <p:blipFill>
          <a:blip r:embed="rId13"/>
          <a:stretch>
            <a:fillRect/>
          </a:stretch>
        </p:blipFill>
        <p:spPr>
          <a:xfrm>
            <a:off x="11137320" y="6554880"/>
            <a:ext cx="475200" cy="176760"/>
          </a:xfrm>
          <a:prstGeom prst="rect">
            <a:avLst/>
          </a:prstGeom>
          <a:ln w="0">
            <a:noFill/>
          </a:ln>
        </p:spPr>
      </p:pic>
      <p:sp>
        <p:nvSpPr>
          <p:cNvPr id="4" name="TextBox 10" hidden="1"/>
          <p:cNvSpPr/>
          <p:nvPr/>
        </p:nvSpPr>
        <p:spPr>
          <a:xfrm>
            <a:off x="11615760" y="6553080"/>
            <a:ext cx="708480" cy="152280"/>
          </a:xfrm>
          <a:prstGeom prst="rect">
            <a:avLst/>
          </a:prstGeom>
          <a:noFill/>
          <a:ln w="12700">
            <a:noFill/>
          </a:ln>
        </p:spPr>
        <p:style>
          <a:lnRef idx="0">
            <a:srgbClr val="FFFFFF"/>
          </a:lnRef>
          <a:fillRef idx="0">
            <a:srgbClr val="FFFFFF"/>
          </a:fillRef>
          <a:effectRef idx="0">
            <a:srgbClr val="FFFFFF"/>
          </a:effectRef>
          <a:fontRef idx="minor"/>
        </p:style>
        <p:txBody>
          <a:bodyPr vertOverflow="overflow" horzOverflow="overflow" wrap="none" lIns="0" tIns="0" rIns="0" bIns="0" numCol="1" spcCol="38160" anchor="t">
            <a:spAutoFit/>
          </a:bodyPr>
          <a:p>
            <a:pPr algn="ctr">
              <a:lnSpc>
                <a:spcPct val="100000"/>
              </a:lnSpc>
              <a:buNone/>
              <a:tabLst>
                <a:tab pos="0" algn="l"/>
              </a:tabLst>
            </a:pPr>
            <a:fld id="{77066B47-DAD1-4661-B8CF-36E825C7B23B}" type="slidenum">
              <a:rPr lang="en-US" sz="1000" b="0" strike="noStrike" spc="-1">
                <a:solidFill>
                  <a:srgbClr val="525252"/>
                </a:solidFill>
                <a:latin typeface="IntelOne Display Regular"/>
                <a:ea typeface="Intel Clear"/>
              </a:rPr>
            </a:fld>
            <a:endParaRPr lang="en-US" sz="1000" b="0" strike="noStrike" spc="-1">
              <a:latin typeface="Arial" panose="020B0604020202020204"/>
            </a:endParaRPr>
          </a:p>
        </p:txBody>
      </p:sp>
      <p:sp>
        <p:nvSpPr>
          <p:cNvPr id="5" name="Rectangle 11" hidden="1"/>
          <p:cNvSpPr/>
          <p:nvPr/>
        </p:nvSpPr>
        <p:spPr>
          <a:xfrm>
            <a:off x="11734920" y="0"/>
            <a:ext cx="456480" cy="6400080"/>
          </a:xfrm>
          <a:prstGeom prst="rect">
            <a:avLst/>
          </a:prstGeom>
          <a:solidFill>
            <a:schemeClr val="bg1">
              <a:lumMod val="95000"/>
            </a:schemeClr>
          </a:solidFill>
          <a:ln w="12700">
            <a:noFill/>
          </a:ln>
        </p:spPr>
        <p:style>
          <a:lnRef idx="0">
            <a:srgbClr val="FFFFFF"/>
          </a:lnRef>
          <a:fillRef idx="0">
            <a:srgbClr val="FFFFFF"/>
          </a:fillRef>
          <a:effectRef idx="0">
            <a:srgbClr val="FFFFFF"/>
          </a:effectRef>
          <a:fontRef idx="minor"/>
        </p:style>
      </p:sp>
      <p:grpSp>
        <p:nvGrpSpPr>
          <p:cNvPr id="6" name="Group 3"/>
          <p:cNvGrpSpPr/>
          <p:nvPr/>
        </p:nvGrpSpPr>
        <p:grpSpPr>
          <a:xfrm>
            <a:off x="573840" y="0"/>
            <a:ext cx="4324680" cy="6391800"/>
            <a:chOff x="573840" y="0"/>
            <a:chExt cx="4324680" cy="6391800"/>
          </a:xfrm>
        </p:grpSpPr>
        <p:sp>
          <p:nvSpPr>
            <p:cNvPr id="7" name="Rectangle 6"/>
            <p:cNvSpPr/>
            <p:nvPr/>
          </p:nvSpPr>
          <p:spPr>
            <a:xfrm>
              <a:off x="1468440" y="0"/>
              <a:ext cx="3430080" cy="5390280"/>
            </a:xfrm>
            <a:prstGeom prst="rect">
              <a:avLst/>
            </a:prstGeom>
            <a:solidFill>
              <a:schemeClr val="accent1"/>
            </a:solidFill>
            <a:ln w="12700">
              <a:noFill/>
            </a:ln>
          </p:spPr>
          <p:style>
            <a:lnRef idx="0">
              <a:srgbClr val="FFFFFF"/>
            </a:lnRef>
            <a:fillRef idx="0">
              <a:srgbClr val="FFFFFF"/>
            </a:fillRef>
            <a:effectRef idx="0">
              <a:srgbClr val="FFFFFF"/>
            </a:effectRef>
            <a:fontRef idx="minor"/>
          </p:style>
        </p:sp>
        <p:grpSp>
          <p:nvGrpSpPr>
            <p:cNvPr id="8" name="Group 7"/>
            <p:cNvGrpSpPr/>
            <p:nvPr/>
          </p:nvGrpSpPr>
          <p:grpSpPr>
            <a:xfrm>
              <a:off x="1468440" y="5995800"/>
              <a:ext cx="1059120" cy="396000"/>
              <a:chOff x="1468440" y="5995800"/>
              <a:chExt cx="1059120" cy="396000"/>
            </a:xfrm>
          </p:grpSpPr>
          <p:sp>
            <p:nvSpPr>
              <p:cNvPr id="9" name="Freeform: Shape 8"/>
              <p:cNvSpPr/>
              <p:nvPr/>
            </p:nvSpPr>
            <p:spPr>
              <a:xfrm>
                <a:off x="1468440" y="6001200"/>
                <a:ext cx="73440" cy="73440"/>
              </a:xfrm>
              <a:custGeom>
                <a:avLst/>
                <a:gdLst/>
                <a:ahLst/>
                <a:cxnLst/>
                <a:rect l="l" t="t" r="r" b="b"/>
                <a:pathLst>
                  <a:path w="78581" h="78581">
                    <a:moveTo>
                      <a:pt x="0" y="0"/>
                    </a:moveTo>
                    <a:lnTo>
                      <a:pt x="78581" y="0"/>
                    </a:lnTo>
                    <a:lnTo>
                      <a:pt x="78581" y="78581"/>
                    </a:lnTo>
                    <a:lnTo>
                      <a:pt x="0" y="78581"/>
                    </a:lnTo>
                    <a:close/>
                  </a:path>
                </a:pathLst>
              </a:custGeom>
              <a:solidFill>
                <a:srgbClr val="00B2E3"/>
              </a:solidFill>
              <a:ln w="9525">
                <a:noFill/>
              </a:ln>
            </p:spPr>
            <p:style>
              <a:lnRef idx="0">
                <a:srgbClr val="FFFFFF"/>
              </a:lnRef>
              <a:fillRef idx="0">
                <a:srgbClr val="FFFFFF"/>
              </a:fillRef>
              <a:effectRef idx="0">
                <a:srgbClr val="FFFFFF"/>
              </a:effectRef>
              <a:fontRef idx="minor"/>
            </p:style>
          </p:sp>
          <p:sp>
            <p:nvSpPr>
              <p:cNvPr id="10" name="Freeform: Shape 9"/>
              <p:cNvSpPr/>
              <p:nvPr/>
            </p:nvSpPr>
            <p:spPr>
              <a:xfrm>
                <a:off x="1470240" y="5995800"/>
                <a:ext cx="938160" cy="396000"/>
              </a:xfrm>
              <a:custGeom>
                <a:avLst/>
                <a:gdLst/>
                <a:ahLst/>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a:noFill/>
              </a:ln>
            </p:spPr>
            <p:style>
              <a:lnRef idx="0">
                <a:srgbClr val="FFFFFF"/>
              </a:lnRef>
              <a:fillRef idx="0">
                <a:srgbClr val="FFFFFF"/>
              </a:fillRef>
              <a:effectRef idx="0">
                <a:srgbClr val="FFFFFF"/>
              </a:effectRef>
              <a:fontRef idx="minor"/>
            </p:style>
          </p:sp>
          <p:sp>
            <p:nvSpPr>
              <p:cNvPr id="11" name="Freeform: Shape 10"/>
              <p:cNvSpPr/>
              <p:nvPr/>
            </p:nvSpPr>
            <p:spPr>
              <a:xfrm>
                <a:off x="2453760" y="6314040"/>
                <a:ext cx="73800" cy="73800"/>
              </a:xfrm>
              <a:custGeom>
                <a:avLst/>
                <a:gdLst/>
                <a:ahLst/>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a:noFill/>
              </a:ln>
            </p:spPr>
            <p:style>
              <a:lnRef idx="0">
                <a:srgbClr val="FFFFFF"/>
              </a:lnRef>
              <a:fillRef idx="0">
                <a:srgbClr val="FFFFFF"/>
              </a:fillRef>
              <a:effectRef idx="0">
                <a:srgbClr val="FFFFFF"/>
              </a:effectRef>
              <a:fontRef idx="minor"/>
            </p:style>
          </p:sp>
          <p:sp>
            <p:nvSpPr>
              <p:cNvPr id="12" name="Freeform: Shape 11"/>
              <p:cNvSpPr/>
              <p:nvPr/>
            </p:nvSpPr>
            <p:spPr>
              <a:xfrm>
                <a:off x="2478240" y="6332400"/>
                <a:ext cx="28440" cy="36720"/>
              </a:xfrm>
              <a:custGeom>
                <a:avLst/>
                <a:gdLst/>
                <a:ahLst/>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a:noFill/>
              </a:ln>
            </p:spPr>
            <p:style>
              <a:lnRef idx="0">
                <a:srgbClr val="FFFFFF"/>
              </a:lnRef>
              <a:fillRef idx="0">
                <a:srgbClr val="FFFFFF"/>
              </a:fillRef>
              <a:effectRef idx="0">
                <a:srgbClr val="FFFFFF"/>
              </a:effectRef>
              <a:fontRef idx="minor"/>
            </p:style>
          </p:sp>
        </p:grpSp>
        <p:sp>
          <p:nvSpPr>
            <p:cNvPr id="13" name="Rectangle 14"/>
            <p:cNvSpPr/>
            <p:nvPr/>
          </p:nvSpPr>
          <p:spPr>
            <a:xfrm>
              <a:off x="860400" y="4951800"/>
              <a:ext cx="157320" cy="157320"/>
            </a:xfrm>
            <a:prstGeom prst="rect">
              <a:avLst/>
            </a:prstGeom>
            <a:solidFill>
              <a:schemeClr val="accent4"/>
            </a:solidFill>
            <a:ln w="12700">
              <a:noFill/>
            </a:ln>
          </p:spPr>
          <p:style>
            <a:lnRef idx="0">
              <a:srgbClr val="FFFFFF"/>
            </a:lnRef>
            <a:fillRef idx="0">
              <a:srgbClr val="FFFFFF"/>
            </a:fillRef>
            <a:effectRef idx="0">
              <a:srgbClr val="FFFFFF"/>
            </a:effectRef>
            <a:fontRef idx="minor"/>
          </p:style>
        </p:sp>
        <p:sp>
          <p:nvSpPr>
            <p:cNvPr id="14" name="Rectangle 15"/>
            <p:cNvSpPr/>
            <p:nvPr/>
          </p:nvSpPr>
          <p:spPr>
            <a:xfrm>
              <a:off x="573840" y="5104080"/>
              <a:ext cx="285840" cy="285840"/>
            </a:xfrm>
            <a:prstGeom prst="rect">
              <a:avLst/>
            </a:prstGeom>
            <a:solidFill>
              <a:schemeClr val="accent3"/>
            </a:solidFill>
            <a:ln w="12700">
              <a:noFill/>
            </a:ln>
          </p:spPr>
          <p:style>
            <a:lnRef idx="0">
              <a:srgbClr val="FFFFFF"/>
            </a:lnRef>
            <a:fillRef idx="0">
              <a:srgbClr val="FFFFFF"/>
            </a:fillRef>
            <a:effectRef idx="0">
              <a:srgbClr val="FFFFFF"/>
            </a:effectRef>
            <a:fontRef idx="minor"/>
          </p:style>
        </p:sp>
        <p:sp>
          <p:nvSpPr>
            <p:cNvPr id="15" name="Rectangle 16"/>
            <p:cNvSpPr/>
            <p:nvPr/>
          </p:nvSpPr>
          <p:spPr>
            <a:xfrm>
              <a:off x="861120" y="5391000"/>
              <a:ext cx="609480" cy="609480"/>
            </a:xfrm>
            <a:prstGeom prst="rect">
              <a:avLst/>
            </a:prstGeom>
            <a:solidFill>
              <a:schemeClr val="accent4"/>
            </a:solidFill>
            <a:ln w="12700">
              <a:noFill/>
            </a:ln>
          </p:spPr>
          <p:style>
            <a:lnRef idx="0">
              <a:srgbClr val="FFFFFF"/>
            </a:lnRef>
            <a:fillRef idx="0">
              <a:srgbClr val="FFFFFF"/>
            </a:fillRef>
            <a:effectRef idx="0">
              <a:srgbClr val="FFFFFF"/>
            </a:effectRef>
            <a:fontRef idx="minor"/>
          </p:style>
        </p:sp>
      </p:grpSp>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1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
        <p:cNvGrpSpPr/>
        <p:nvPr/>
      </p:nvGrpSpPr>
      <p:grpSpPr>
        <a:xfrm>
          <a:off x="0" y="0"/>
          <a:ext cx="0" cy="0"/>
          <a:chOff x="0" y="0"/>
          <a:chExt cx="0" cy="0"/>
        </a:xfrm>
      </p:grpSpPr>
      <p:sp>
        <p:nvSpPr>
          <p:cNvPr id="53" name="Rectangle 6" hidden="1"/>
          <p:cNvSpPr/>
          <p:nvPr/>
        </p:nvSpPr>
        <p:spPr>
          <a:xfrm>
            <a:off x="0" y="6400800"/>
            <a:ext cx="11734200" cy="456480"/>
          </a:xfrm>
          <a:prstGeom prst="rect">
            <a:avLst/>
          </a:prstGeom>
          <a:solidFill>
            <a:schemeClr val="bg1">
              <a:lumMod val="95000"/>
            </a:schemeClr>
          </a:solidFill>
          <a:ln w="12700">
            <a:noFill/>
          </a:ln>
        </p:spPr>
        <p:style>
          <a:lnRef idx="0">
            <a:srgbClr val="FFFFFF"/>
          </a:lnRef>
          <a:fillRef idx="0">
            <a:srgbClr val="FFFFFF"/>
          </a:fillRef>
          <a:effectRef idx="0">
            <a:srgbClr val="FFFFFF"/>
          </a:effectRef>
          <a:fontRef idx="minor"/>
        </p:style>
      </p:sp>
      <p:sp>
        <p:nvSpPr>
          <p:cNvPr id="54" name="Rectangle 8" hidden="1"/>
          <p:cNvSpPr/>
          <p:nvPr/>
        </p:nvSpPr>
        <p:spPr>
          <a:xfrm>
            <a:off x="127440" y="6510600"/>
            <a:ext cx="2438280" cy="2419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000" b="0" strike="noStrike" spc="-1">
                <a:solidFill>
                  <a:srgbClr val="525252"/>
                </a:solidFill>
                <a:latin typeface="IntelOne Display Regular"/>
                <a:ea typeface="Helvetica Neue"/>
              </a:rPr>
              <a:t>Copyright © 2021 Intel Corporation</a:t>
            </a:r>
            <a:endParaRPr lang="en-US" sz="1000" b="0" strike="noStrike" spc="-1">
              <a:latin typeface="Arial" panose="020B0604020202020204"/>
            </a:endParaRPr>
          </a:p>
        </p:txBody>
      </p:sp>
      <p:pic>
        <p:nvPicPr>
          <p:cNvPr id="55" name="Graphic 9"/>
          <p:cNvPicPr/>
          <p:nvPr/>
        </p:nvPicPr>
        <p:blipFill>
          <a:blip r:embed="rId13"/>
          <a:stretch>
            <a:fillRect/>
          </a:stretch>
        </p:blipFill>
        <p:spPr>
          <a:xfrm>
            <a:off x="11137320" y="6554880"/>
            <a:ext cx="475200" cy="176760"/>
          </a:xfrm>
          <a:prstGeom prst="rect">
            <a:avLst/>
          </a:prstGeom>
          <a:ln w="0">
            <a:noFill/>
          </a:ln>
        </p:spPr>
      </p:pic>
      <p:sp>
        <p:nvSpPr>
          <p:cNvPr id="56" name="TextBox 10" hidden="1"/>
          <p:cNvSpPr/>
          <p:nvPr/>
        </p:nvSpPr>
        <p:spPr>
          <a:xfrm>
            <a:off x="11615760" y="6553080"/>
            <a:ext cx="708480" cy="152280"/>
          </a:xfrm>
          <a:prstGeom prst="rect">
            <a:avLst/>
          </a:prstGeom>
          <a:noFill/>
          <a:ln w="12700">
            <a:noFill/>
          </a:ln>
        </p:spPr>
        <p:style>
          <a:lnRef idx="0">
            <a:srgbClr val="FFFFFF"/>
          </a:lnRef>
          <a:fillRef idx="0">
            <a:srgbClr val="FFFFFF"/>
          </a:fillRef>
          <a:effectRef idx="0">
            <a:srgbClr val="FFFFFF"/>
          </a:effectRef>
          <a:fontRef idx="minor"/>
        </p:style>
        <p:txBody>
          <a:bodyPr vertOverflow="overflow" horzOverflow="overflow" wrap="none" lIns="0" tIns="0" rIns="0" bIns="0" numCol="1" spcCol="38160" anchor="t">
            <a:spAutoFit/>
          </a:bodyPr>
          <a:p>
            <a:pPr algn="ctr">
              <a:lnSpc>
                <a:spcPct val="100000"/>
              </a:lnSpc>
              <a:buNone/>
              <a:tabLst>
                <a:tab pos="0" algn="l"/>
              </a:tabLst>
            </a:pPr>
            <a:fld id="{31CB76C9-518E-4068-92C0-77162B80F2E0}" type="slidenum">
              <a:rPr lang="en-US" sz="1000" b="0" strike="noStrike" spc="-1">
                <a:solidFill>
                  <a:srgbClr val="525252"/>
                </a:solidFill>
                <a:latin typeface="IntelOne Display Regular"/>
                <a:ea typeface="Intel Clear"/>
              </a:rPr>
            </a:fld>
            <a:endParaRPr lang="en-US" sz="1000" b="0" strike="noStrike" spc="-1">
              <a:latin typeface="Arial" panose="020B0604020202020204"/>
            </a:endParaRPr>
          </a:p>
        </p:txBody>
      </p:sp>
      <p:sp>
        <p:nvSpPr>
          <p:cNvPr id="57" name="Rectangle 11" hidden="1"/>
          <p:cNvSpPr/>
          <p:nvPr/>
        </p:nvSpPr>
        <p:spPr>
          <a:xfrm>
            <a:off x="11734920" y="0"/>
            <a:ext cx="456480" cy="6400080"/>
          </a:xfrm>
          <a:prstGeom prst="rect">
            <a:avLst/>
          </a:prstGeom>
          <a:solidFill>
            <a:schemeClr val="bg1">
              <a:lumMod val="95000"/>
            </a:schemeClr>
          </a:solidFill>
          <a:ln w="12700">
            <a:noFill/>
          </a:ln>
        </p:spPr>
        <p:style>
          <a:lnRef idx="0">
            <a:srgbClr val="FFFFFF"/>
          </a:lnRef>
          <a:fillRef idx="0">
            <a:srgbClr val="FFFFFF"/>
          </a:fillRef>
          <a:effectRef idx="0">
            <a:srgbClr val="FFFFFF"/>
          </a:effectRef>
          <a:fontRef idx="minor"/>
        </p:style>
      </p:sp>
      <p:sp>
        <p:nvSpPr>
          <p:cNvPr id="58" name="Rectangle 4"/>
          <p:cNvSpPr/>
          <p:nvPr/>
        </p:nvSpPr>
        <p:spPr>
          <a:xfrm>
            <a:off x="0" y="6400800"/>
            <a:ext cx="11734200" cy="456480"/>
          </a:xfrm>
          <a:prstGeom prst="rect">
            <a:avLst/>
          </a:prstGeom>
          <a:solidFill>
            <a:schemeClr val="tx2"/>
          </a:solidFill>
          <a:ln w="12700">
            <a:noFill/>
          </a:ln>
        </p:spPr>
        <p:style>
          <a:lnRef idx="0">
            <a:srgbClr val="FFFFFF"/>
          </a:lnRef>
          <a:fillRef idx="0">
            <a:srgbClr val="FFFFFF"/>
          </a:fillRef>
          <a:effectRef idx="0">
            <a:srgbClr val="FFFFFF"/>
          </a:effectRef>
          <a:fontRef idx="minor"/>
        </p:style>
      </p:sp>
      <p:pic>
        <p:nvPicPr>
          <p:cNvPr id="59" name="Graphic 6"/>
          <p:cNvPicPr/>
          <p:nvPr/>
        </p:nvPicPr>
        <p:blipFill>
          <a:blip r:embed="rId13">
            <a:lum bright="100000"/>
          </a:blip>
          <a:stretch>
            <a:fillRect/>
          </a:stretch>
        </p:blipFill>
        <p:spPr>
          <a:xfrm>
            <a:off x="11137320" y="6554880"/>
            <a:ext cx="475200" cy="176760"/>
          </a:xfrm>
          <a:prstGeom prst="rect">
            <a:avLst/>
          </a:prstGeom>
          <a:ln w="0">
            <a:noFill/>
          </a:ln>
        </p:spPr>
      </p:pic>
      <p:sp>
        <p:nvSpPr>
          <p:cNvPr id="60" name="Rectangle 7"/>
          <p:cNvSpPr/>
          <p:nvPr/>
        </p:nvSpPr>
        <p:spPr>
          <a:xfrm>
            <a:off x="11734920" y="0"/>
            <a:ext cx="456480" cy="6400080"/>
          </a:xfrm>
          <a:prstGeom prst="rect">
            <a:avLst/>
          </a:prstGeom>
          <a:solidFill>
            <a:schemeClr val="tx2"/>
          </a:solidFill>
          <a:ln w="12700">
            <a:noFill/>
          </a:ln>
        </p:spPr>
        <p:style>
          <a:lnRef idx="0">
            <a:srgbClr val="FFFFFF"/>
          </a:lnRef>
          <a:fillRef idx="0">
            <a:srgbClr val="FFFFFF"/>
          </a:fillRef>
          <a:effectRef idx="0">
            <a:srgbClr val="FFFFFF"/>
          </a:effectRef>
          <a:fontRef idx="minor"/>
        </p:style>
      </p:sp>
      <p:sp>
        <p:nvSpPr>
          <p:cNvPr id="61" name="Rectangle 9"/>
          <p:cNvSpPr/>
          <p:nvPr/>
        </p:nvSpPr>
        <p:spPr>
          <a:xfrm>
            <a:off x="127440" y="6510600"/>
            <a:ext cx="2438280" cy="2419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000" b="0" strike="noStrike" spc="-1">
                <a:solidFill>
                  <a:srgbClr val="FFFFFF"/>
                </a:solidFill>
                <a:latin typeface="IntelOne Display Regular"/>
                <a:ea typeface="Intel Clear"/>
              </a:rPr>
              <a:t>Copyright © 2021 Intel Corporation</a:t>
            </a:r>
            <a:endParaRPr lang="en-US" sz="1000" b="0" strike="noStrike" spc="-1">
              <a:latin typeface="Arial" panose="020B0604020202020204"/>
            </a:endParaRPr>
          </a:p>
        </p:txBody>
      </p:sp>
      <p:sp>
        <p:nvSpPr>
          <p:cNvPr id="62" name="TextBox 10"/>
          <p:cNvSpPr/>
          <p:nvPr/>
        </p:nvSpPr>
        <p:spPr>
          <a:xfrm>
            <a:off x="11615760" y="6553080"/>
            <a:ext cx="708480" cy="152280"/>
          </a:xfrm>
          <a:prstGeom prst="rect">
            <a:avLst/>
          </a:prstGeom>
          <a:noFill/>
          <a:ln w="12700">
            <a:noFill/>
          </a:ln>
        </p:spPr>
        <p:style>
          <a:lnRef idx="0">
            <a:srgbClr val="FFFFFF"/>
          </a:lnRef>
          <a:fillRef idx="0">
            <a:srgbClr val="FFFFFF"/>
          </a:fillRef>
          <a:effectRef idx="0">
            <a:srgbClr val="FFFFFF"/>
          </a:effectRef>
          <a:fontRef idx="minor"/>
        </p:style>
        <p:txBody>
          <a:bodyPr vertOverflow="overflow" horzOverflow="overflow" wrap="none" lIns="0" tIns="0" rIns="0" bIns="0" numCol="1" spcCol="38160" anchor="t">
            <a:spAutoFit/>
          </a:bodyPr>
          <a:p>
            <a:pPr algn="ctr">
              <a:lnSpc>
                <a:spcPct val="100000"/>
              </a:lnSpc>
              <a:buNone/>
              <a:tabLst>
                <a:tab pos="0" algn="l"/>
              </a:tabLst>
            </a:pPr>
            <a:fld id="{27B90540-E9B4-4B38-A979-41A7FEA41638}" type="slidenum">
              <a:rPr lang="en-US" sz="1000" b="0" strike="noStrike" spc="-1">
                <a:solidFill>
                  <a:srgbClr val="FFFFFF"/>
                </a:solidFill>
                <a:latin typeface="IntelOne Display Regular"/>
                <a:ea typeface="Intel Clear"/>
              </a:rPr>
            </a:fld>
            <a:endParaRPr lang="en-US" sz="1000" b="0" strike="noStrike" spc="-1">
              <a:latin typeface="Arial" panose="020B0604020202020204"/>
            </a:endParaRPr>
          </a:p>
        </p:txBody>
      </p:sp>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6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Rectangle 6"/>
          <p:cNvSpPr/>
          <p:nvPr/>
        </p:nvSpPr>
        <p:spPr>
          <a:xfrm>
            <a:off x="0" y="6400800"/>
            <a:ext cx="11734200" cy="456480"/>
          </a:xfrm>
          <a:prstGeom prst="rect">
            <a:avLst/>
          </a:prstGeom>
          <a:solidFill>
            <a:schemeClr val="bg1">
              <a:lumMod val="95000"/>
            </a:schemeClr>
          </a:solidFill>
          <a:ln w="12700">
            <a:noFill/>
          </a:ln>
        </p:spPr>
        <p:style>
          <a:lnRef idx="0">
            <a:srgbClr val="FFFFFF"/>
          </a:lnRef>
          <a:fillRef idx="0">
            <a:srgbClr val="FFFFFF"/>
          </a:fillRef>
          <a:effectRef idx="0">
            <a:srgbClr val="FFFFFF"/>
          </a:effectRef>
          <a:fontRef idx="minor"/>
        </p:style>
      </p:sp>
      <p:sp>
        <p:nvSpPr>
          <p:cNvPr id="102" name="Rectangle 8"/>
          <p:cNvSpPr/>
          <p:nvPr/>
        </p:nvSpPr>
        <p:spPr>
          <a:xfrm>
            <a:off x="127440" y="6510600"/>
            <a:ext cx="2438280" cy="2419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000" b="0" strike="noStrike" spc="-1">
                <a:solidFill>
                  <a:srgbClr val="525252"/>
                </a:solidFill>
                <a:latin typeface="IntelOne Display Regular"/>
                <a:ea typeface="Helvetica Neue"/>
              </a:rPr>
              <a:t>Copyright © 2021 Intel Corporation</a:t>
            </a:r>
            <a:endParaRPr lang="en-US" sz="1000" b="0" strike="noStrike" spc="-1">
              <a:latin typeface="Arial" panose="020B0604020202020204"/>
            </a:endParaRPr>
          </a:p>
        </p:txBody>
      </p:sp>
      <p:pic>
        <p:nvPicPr>
          <p:cNvPr id="103" name="Graphic 9"/>
          <p:cNvPicPr/>
          <p:nvPr/>
        </p:nvPicPr>
        <p:blipFill>
          <a:blip r:embed="rId13"/>
          <a:stretch>
            <a:fillRect/>
          </a:stretch>
        </p:blipFill>
        <p:spPr>
          <a:xfrm>
            <a:off x="11137320" y="6554880"/>
            <a:ext cx="475200" cy="176760"/>
          </a:xfrm>
          <a:prstGeom prst="rect">
            <a:avLst/>
          </a:prstGeom>
          <a:ln w="0">
            <a:noFill/>
          </a:ln>
        </p:spPr>
      </p:pic>
      <p:sp>
        <p:nvSpPr>
          <p:cNvPr id="104" name="TextBox 10"/>
          <p:cNvSpPr/>
          <p:nvPr/>
        </p:nvSpPr>
        <p:spPr>
          <a:xfrm>
            <a:off x="11615760" y="6553080"/>
            <a:ext cx="708480" cy="152280"/>
          </a:xfrm>
          <a:prstGeom prst="rect">
            <a:avLst/>
          </a:prstGeom>
          <a:noFill/>
          <a:ln w="12700">
            <a:noFill/>
          </a:ln>
        </p:spPr>
        <p:style>
          <a:lnRef idx="0">
            <a:srgbClr val="FFFFFF"/>
          </a:lnRef>
          <a:fillRef idx="0">
            <a:srgbClr val="FFFFFF"/>
          </a:fillRef>
          <a:effectRef idx="0">
            <a:srgbClr val="FFFFFF"/>
          </a:effectRef>
          <a:fontRef idx="minor"/>
        </p:style>
        <p:txBody>
          <a:bodyPr vertOverflow="overflow" horzOverflow="overflow" wrap="none" lIns="0" tIns="0" rIns="0" bIns="0" numCol="1" spcCol="38160" anchor="t">
            <a:spAutoFit/>
          </a:bodyPr>
          <a:p>
            <a:pPr algn="ctr">
              <a:lnSpc>
                <a:spcPct val="100000"/>
              </a:lnSpc>
              <a:buNone/>
              <a:tabLst>
                <a:tab pos="0" algn="l"/>
              </a:tabLst>
            </a:pPr>
            <a:fld id="{99AE41CB-F055-4AA2-84A3-E58870485229}" type="slidenum">
              <a:rPr lang="en-US" sz="1000" b="0" strike="noStrike" spc="-1">
                <a:solidFill>
                  <a:srgbClr val="525252"/>
                </a:solidFill>
                <a:latin typeface="IntelOne Display Regular"/>
                <a:ea typeface="Intel Clear"/>
              </a:rPr>
            </a:fld>
            <a:endParaRPr lang="en-US" sz="1000" b="0" strike="noStrike" spc="-1">
              <a:latin typeface="Arial" panose="020B0604020202020204"/>
            </a:endParaRPr>
          </a:p>
        </p:txBody>
      </p:sp>
      <p:sp>
        <p:nvSpPr>
          <p:cNvPr id="105" name="Rectangle 11"/>
          <p:cNvSpPr/>
          <p:nvPr/>
        </p:nvSpPr>
        <p:spPr>
          <a:xfrm>
            <a:off x="11734920" y="0"/>
            <a:ext cx="456480" cy="6400080"/>
          </a:xfrm>
          <a:prstGeom prst="rect">
            <a:avLst/>
          </a:prstGeom>
          <a:solidFill>
            <a:schemeClr val="bg1">
              <a:lumMod val="95000"/>
            </a:schemeClr>
          </a:solidFill>
          <a:ln w="12700">
            <a:noFill/>
          </a:ln>
        </p:spPr>
        <p:style>
          <a:lnRef idx="0">
            <a:srgbClr val="FFFFFF"/>
          </a:lnRef>
          <a:fillRef idx="0">
            <a:srgbClr val="FFFFFF"/>
          </a:fillRef>
          <a:effectRef idx="0">
            <a:srgbClr val="FFFFFF"/>
          </a:effectRef>
          <a:fontRef idx="minor"/>
        </p:style>
      </p:sp>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10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5.xml"/><Relationship Id="rId1" Type="http://schemas.openxmlformats.org/officeDocument/2006/relationships/hyperlink" Target="http://www.sunburst-design.com/papers/CummingsHDLCON1999_BehavioralDelays_Rev1_1.pdf"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image" Target="../media/image4.png"/><Relationship Id="rId3" Type="http://schemas.openxmlformats.org/officeDocument/2006/relationships/image" Target="../media/image1.tiff"/><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5.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image" Target="../media/image6.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image" Target="../media/image7.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5.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xml"/><Relationship Id="rId1" Type="http://schemas.openxmlformats.org/officeDocument/2006/relationships/image" Target="../media/image12.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151" name="PlaceHolder 2"/>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fontScale="85000"/>
          </a:bodyPr>
          <a:p>
            <a:pPr>
              <a:lnSpc>
                <a:spcPct val="90000"/>
              </a:lnSpc>
              <a:spcBef>
                <a:spcPts val="600"/>
              </a:spcBef>
              <a:buNone/>
              <a:tabLst>
                <a:tab pos="0" algn="l"/>
              </a:tabLst>
            </a:pPr>
            <a:endParaRPr lang="en-US" sz="1400" b="0" strike="noStrike" spc="-1">
              <a:latin typeface="Arial" panose="020B0604020202020204"/>
            </a:endParaRPr>
          </a:p>
          <a:p>
            <a:pPr>
              <a:lnSpc>
                <a:spcPct val="90000"/>
              </a:lnSpc>
              <a:spcBef>
                <a:spcPts val="600"/>
              </a:spcBef>
              <a:buNone/>
              <a:tabLst>
                <a:tab pos="0" algn="l"/>
              </a:tabLst>
            </a:pPr>
            <a:endParaRPr lang="en-US" sz="1400" b="0" strike="noStrike" spc="-1">
              <a:latin typeface="Arial" panose="020B0604020202020204"/>
            </a:endParaRPr>
          </a:p>
          <a:p>
            <a:pPr>
              <a:lnSpc>
                <a:spcPct val="90000"/>
              </a:lnSpc>
              <a:spcBef>
                <a:spcPts val="600"/>
              </a:spcBef>
              <a:buNone/>
              <a:tabLst>
                <a:tab pos="0" algn="l"/>
              </a:tabLst>
            </a:pPr>
            <a:endParaRPr lang="en-US" sz="1400" b="0" strike="noStrike" spc="-1">
              <a:latin typeface="Arial" panose="020B0604020202020204"/>
            </a:endParaRPr>
          </a:p>
          <a:p>
            <a:pPr>
              <a:lnSpc>
                <a:spcPct val="90000"/>
              </a:lnSpc>
              <a:spcBef>
                <a:spcPts val="600"/>
              </a:spcBef>
              <a:buNone/>
              <a:tabLst>
                <a:tab pos="0" algn="l"/>
              </a:tabLst>
            </a:pPr>
            <a:r>
              <a:rPr lang="en-US" sz="1400" b="0" strike="noStrike" spc="-1">
                <a:solidFill>
                  <a:srgbClr val="FFFFFF"/>
                </a:solidFill>
                <a:latin typeface="IntelOne Display Light"/>
                <a:ea typeface="Helvetica Neue"/>
              </a:rPr>
              <a:t>Copyright © 2021 Intel Corporation.</a:t>
            </a:r>
            <a:endParaRPr lang="en-US" sz="1400" b="0" strike="noStrike" spc="-1">
              <a:latin typeface="Arial" panose="020B0604020202020204"/>
            </a:endParaRPr>
          </a:p>
          <a:p>
            <a:pPr>
              <a:lnSpc>
                <a:spcPct val="90000"/>
              </a:lnSpc>
              <a:spcBef>
                <a:spcPts val="600"/>
              </a:spcBef>
              <a:buNone/>
              <a:tabLst>
                <a:tab pos="0" algn="l"/>
              </a:tabLst>
            </a:pPr>
            <a:r>
              <a:rPr lang="en-US" sz="1400" b="0" strike="noStrike" spc="-1">
                <a:solidFill>
                  <a:srgbClr val="FFFFFF"/>
                </a:solidFill>
                <a:latin typeface="IntelOne Display Light"/>
                <a:ea typeface="Helvetica Neue"/>
              </a:rPr>
              <a:t>This document is intended for personal use only.</a:t>
            </a:r>
            <a:endParaRPr lang="en-US" sz="1400" b="0" strike="noStrike" spc="-1">
              <a:latin typeface="Arial" panose="020B0604020202020204"/>
            </a:endParaRPr>
          </a:p>
          <a:p>
            <a:pPr>
              <a:lnSpc>
                <a:spcPct val="90000"/>
              </a:lnSpc>
              <a:spcBef>
                <a:spcPts val="600"/>
              </a:spcBef>
              <a:buNone/>
              <a:tabLst>
                <a:tab pos="0" algn="l"/>
              </a:tabLst>
            </a:pPr>
            <a:r>
              <a:rPr lang="en-US" sz="1400" b="0" strike="noStrike" spc="-1">
                <a:solidFill>
                  <a:srgbClr val="FFFFFF"/>
                </a:solidFill>
                <a:latin typeface="IntelOne Display Light"/>
                <a:ea typeface="Helvetica Neue"/>
              </a:rPr>
              <a:t>Unauthorized distribution, modification, public performance,</a:t>
            </a:r>
            <a:endParaRPr lang="en-US" sz="1400" b="0" strike="noStrike" spc="-1">
              <a:latin typeface="Arial" panose="020B0604020202020204"/>
            </a:endParaRPr>
          </a:p>
          <a:p>
            <a:pPr>
              <a:lnSpc>
                <a:spcPct val="90000"/>
              </a:lnSpc>
              <a:spcBef>
                <a:spcPts val="600"/>
              </a:spcBef>
              <a:buNone/>
              <a:tabLst>
                <a:tab pos="0" algn="l"/>
              </a:tabLst>
            </a:pPr>
            <a:r>
              <a:rPr lang="en-US" sz="1400" b="0" strike="noStrike" spc="-1">
                <a:solidFill>
                  <a:srgbClr val="FFFFFF"/>
                </a:solidFill>
                <a:latin typeface="IntelOne Display Light"/>
                <a:ea typeface="Helvetica Neue"/>
              </a:rPr>
              <a:t>public display, or copying of this material via any medium is strictly prohibited. </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Structural Modeling</a:t>
            </a:r>
            <a:endParaRPr lang="en-US" sz="3600" b="0" strike="noStrike" spc="-1">
              <a:latin typeface="Arial" panose="020B0604020202020204"/>
            </a:endParaRPr>
          </a:p>
        </p:txBody>
      </p:sp>
      <p:sp>
        <p:nvSpPr>
          <p:cNvPr id="200" name="PlaceHolder 2"/>
          <p:cNvSpPr>
            <a:spLocks noGrp="1"/>
          </p:cNvSpPr>
          <p:nvPr>
            <p:ph/>
          </p:nvPr>
        </p:nvSpPr>
        <p:spPr>
          <a:xfrm>
            <a:off x="380880" y="1487160"/>
            <a:ext cx="11190240" cy="106380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Functionality and structure of the circuit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Call out the specific hardware</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grpSp>
        <p:nvGrpSpPr>
          <p:cNvPr id="201" name="Group 3"/>
          <p:cNvGrpSpPr/>
          <p:nvPr/>
        </p:nvGrpSpPr>
        <p:grpSpPr>
          <a:xfrm>
            <a:off x="2596680" y="2636280"/>
            <a:ext cx="6565320" cy="3423960"/>
            <a:chOff x="2596680" y="2636280"/>
            <a:chExt cx="6565320" cy="3423960"/>
          </a:xfrm>
        </p:grpSpPr>
        <p:sp>
          <p:nvSpPr>
            <p:cNvPr id="202" name="Rectangle 4"/>
            <p:cNvSpPr/>
            <p:nvPr/>
          </p:nvSpPr>
          <p:spPr>
            <a:xfrm>
              <a:off x="3830040" y="2985480"/>
              <a:ext cx="4136400" cy="2783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203" name="AutoShape 5"/>
            <p:cNvSpPr/>
            <p:nvPr/>
          </p:nvSpPr>
          <p:spPr>
            <a:xfrm>
              <a:off x="2817360" y="3242520"/>
              <a:ext cx="470880" cy="300960"/>
            </a:xfrm>
            <a:prstGeom prst="homePlate">
              <a:avLst>
                <a:gd name="adj" fmla="val 52105"/>
              </a:avLst>
            </a:prstGeom>
            <a:noFill/>
            <a:ln w="12700">
              <a:solidFill>
                <a:srgbClr val="525252"/>
              </a:solidFill>
              <a:miter/>
            </a:ln>
          </p:spPr>
          <p:style>
            <a:lnRef idx="0">
              <a:srgbClr val="FFFFFF"/>
            </a:lnRef>
            <a:fillRef idx="0">
              <a:srgbClr val="FFFFFF"/>
            </a:fillRef>
            <a:effectRef idx="0">
              <a:srgbClr val="FFFFFF"/>
            </a:effectRef>
            <a:fontRef idx="minor"/>
          </p:style>
        </p:sp>
        <p:sp>
          <p:nvSpPr>
            <p:cNvPr id="204" name="AutoShape 6"/>
            <p:cNvSpPr/>
            <p:nvPr/>
          </p:nvSpPr>
          <p:spPr>
            <a:xfrm>
              <a:off x="2804400" y="5328360"/>
              <a:ext cx="472320" cy="300960"/>
            </a:xfrm>
            <a:prstGeom prst="homePlate">
              <a:avLst>
                <a:gd name="adj" fmla="val 52281"/>
              </a:avLst>
            </a:prstGeom>
            <a:noFill/>
            <a:ln w="12700">
              <a:solidFill>
                <a:srgbClr val="525252"/>
              </a:solidFill>
              <a:miter/>
            </a:ln>
          </p:spPr>
          <p:style>
            <a:lnRef idx="0">
              <a:srgbClr val="FFFFFF"/>
            </a:lnRef>
            <a:fillRef idx="0">
              <a:srgbClr val="FFFFFF"/>
            </a:fillRef>
            <a:effectRef idx="0">
              <a:srgbClr val="FFFFFF"/>
            </a:effectRef>
            <a:fontRef idx="minor"/>
          </p:style>
        </p:sp>
        <p:sp>
          <p:nvSpPr>
            <p:cNvPr id="205" name="AutoShape 7"/>
            <p:cNvSpPr/>
            <p:nvPr/>
          </p:nvSpPr>
          <p:spPr>
            <a:xfrm>
              <a:off x="8475120" y="3187080"/>
              <a:ext cx="474120" cy="300960"/>
            </a:xfrm>
            <a:prstGeom prst="homePlate">
              <a:avLst>
                <a:gd name="adj" fmla="val 52456"/>
              </a:avLst>
            </a:prstGeom>
            <a:noFill/>
            <a:ln w="12700">
              <a:solidFill>
                <a:srgbClr val="525252"/>
              </a:solidFill>
              <a:miter/>
            </a:ln>
          </p:spPr>
          <p:style>
            <a:lnRef idx="0">
              <a:srgbClr val="FFFFFF"/>
            </a:lnRef>
            <a:fillRef idx="0">
              <a:srgbClr val="FFFFFF"/>
            </a:fillRef>
            <a:effectRef idx="0">
              <a:srgbClr val="FFFFFF"/>
            </a:effectRef>
            <a:fontRef idx="minor"/>
          </p:style>
        </p:sp>
        <p:sp>
          <p:nvSpPr>
            <p:cNvPr id="206" name="AutoShape 8"/>
            <p:cNvSpPr/>
            <p:nvPr/>
          </p:nvSpPr>
          <p:spPr>
            <a:xfrm>
              <a:off x="8454600" y="5299920"/>
              <a:ext cx="472320" cy="300960"/>
            </a:xfrm>
            <a:prstGeom prst="homePlate">
              <a:avLst>
                <a:gd name="adj" fmla="val 52281"/>
              </a:avLst>
            </a:prstGeom>
            <a:noFill/>
            <a:ln w="12700">
              <a:solidFill>
                <a:srgbClr val="525252"/>
              </a:solidFill>
              <a:miter/>
            </a:ln>
          </p:spPr>
          <p:style>
            <a:lnRef idx="0">
              <a:srgbClr val="FFFFFF"/>
            </a:lnRef>
            <a:fillRef idx="0">
              <a:srgbClr val="FFFFFF"/>
            </a:fillRef>
            <a:effectRef idx="0">
              <a:srgbClr val="FFFFFF"/>
            </a:effectRef>
            <a:fontRef idx="minor"/>
          </p:style>
        </p:sp>
        <p:grpSp>
          <p:nvGrpSpPr>
            <p:cNvPr id="207" name="Group 9"/>
            <p:cNvGrpSpPr/>
            <p:nvPr/>
          </p:nvGrpSpPr>
          <p:grpSpPr>
            <a:xfrm>
              <a:off x="2963160" y="3799800"/>
              <a:ext cx="116640" cy="1222920"/>
              <a:chOff x="2963160" y="3799800"/>
              <a:chExt cx="116640" cy="1222920"/>
            </a:xfrm>
          </p:grpSpPr>
          <p:sp>
            <p:nvSpPr>
              <p:cNvPr id="208" name="Oval 10"/>
              <p:cNvSpPr/>
              <p:nvPr/>
            </p:nvSpPr>
            <p:spPr>
              <a:xfrm>
                <a:off x="2963160" y="3799800"/>
                <a:ext cx="116640" cy="1166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09" name="Oval 11"/>
              <p:cNvSpPr/>
              <p:nvPr/>
            </p:nvSpPr>
            <p:spPr>
              <a:xfrm>
                <a:off x="2963160" y="4320360"/>
                <a:ext cx="116640" cy="11520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10" name="Oval 12"/>
              <p:cNvSpPr/>
              <p:nvPr/>
            </p:nvSpPr>
            <p:spPr>
              <a:xfrm>
                <a:off x="2963160" y="4906080"/>
                <a:ext cx="116640" cy="1166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grpSp>
        <p:grpSp>
          <p:nvGrpSpPr>
            <p:cNvPr id="211" name="Group 13"/>
            <p:cNvGrpSpPr/>
            <p:nvPr/>
          </p:nvGrpSpPr>
          <p:grpSpPr>
            <a:xfrm>
              <a:off x="8557560" y="3799800"/>
              <a:ext cx="116640" cy="1222920"/>
              <a:chOff x="8557560" y="3799800"/>
              <a:chExt cx="116640" cy="1222920"/>
            </a:xfrm>
          </p:grpSpPr>
          <p:sp>
            <p:nvSpPr>
              <p:cNvPr id="212" name="Oval 14"/>
              <p:cNvSpPr/>
              <p:nvPr/>
            </p:nvSpPr>
            <p:spPr>
              <a:xfrm>
                <a:off x="8557560" y="3799800"/>
                <a:ext cx="116640" cy="1166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13" name="Oval 15"/>
              <p:cNvSpPr/>
              <p:nvPr/>
            </p:nvSpPr>
            <p:spPr>
              <a:xfrm>
                <a:off x="8557560" y="4320360"/>
                <a:ext cx="116640" cy="11520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14" name="Oval 16"/>
              <p:cNvSpPr/>
              <p:nvPr/>
            </p:nvSpPr>
            <p:spPr>
              <a:xfrm>
                <a:off x="8557560" y="4906080"/>
                <a:ext cx="116640" cy="1166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grpSp>
        <p:sp>
          <p:nvSpPr>
            <p:cNvPr id="215" name="Line 17"/>
            <p:cNvSpPr/>
            <p:nvPr/>
          </p:nvSpPr>
          <p:spPr>
            <a:xfrm>
              <a:off x="3301200" y="3388320"/>
              <a:ext cx="514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 name="Line 18"/>
            <p:cNvSpPr/>
            <p:nvPr/>
          </p:nvSpPr>
          <p:spPr>
            <a:xfrm>
              <a:off x="3301200" y="5474520"/>
              <a:ext cx="514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7" name="Line 19"/>
            <p:cNvSpPr/>
            <p:nvPr/>
          </p:nvSpPr>
          <p:spPr>
            <a:xfrm flipH="1">
              <a:off x="7981200" y="3321720"/>
              <a:ext cx="450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8" name="Line 20"/>
            <p:cNvSpPr/>
            <p:nvPr/>
          </p:nvSpPr>
          <p:spPr>
            <a:xfrm flipH="1">
              <a:off x="7985880" y="5463360"/>
              <a:ext cx="449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9" name="Rectangle 21"/>
            <p:cNvSpPr/>
            <p:nvPr/>
          </p:nvSpPr>
          <p:spPr>
            <a:xfrm>
              <a:off x="2596680" y="2952000"/>
              <a:ext cx="807480" cy="322200"/>
            </a:xfrm>
            <a:prstGeom prst="rect">
              <a:avLst/>
            </a:prstGeom>
            <a:noFill/>
            <a:ln w="9525">
              <a:noFill/>
            </a:ln>
          </p:spPr>
          <p:style>
            <a:lnRef idx="0">
              <a:srgbClr val="FFFFFF"/>
            </a:lnRef>
            <a:fillRef idx="0">
              <a:srgbClr val="FFFFFF"/>
            </a:fillRef>
            <a:effectRef idx="0">
              <a:srgbClr val="FFFFFF"/>
            </a:effectRef>
            <a:fontRef idx="minor"/>
          </p:style>
          <p:txBody>
            <a:bodyPr wrap="none" lIns="79200" tIns="39600" rIns="79200" bIns="39600" anchor="t">
              <a:spAutoFit/>
            </a:bodyPr>
            <a:p>
              <a:pPr>
                <a:lnSpc>
                  <a:spcPct val="100000"/>
                </a:lnSpc>
                <a:buNone/>
              </a:pPr>
              <a:r>
                <a:rPr lang="en-US" sz="1600" b="0" strike="noStrike" spc="-1">
                  <a:solidFill>
                    <a:srgbClr val="525252"/>
                  </a:solidFill>
                  <a:latin typeface="IntelOne Display Regular"/>
                  <a:ea typeface="Helvetica Neue"/>
                </a:rPr>
                <a:t>input</a:t>
              </a:r>
              <a:r>
                <a:rPr lang="en-US" sz="1600" b="0" i="1" strike="noStrike" spc="-1">
                  <a:solidFill>
                    <a:srgbClr val="525252"/>
                  </a:solidFill>
                  <a:latin typeface="IntelOne Display Regular"/>
                  <a:ea typeface="Helvetica Neue"/>
                </a:rPr>
                <a:t>1</a:t>
              </a:r>
              <a:endParaRPr lang="en-US" sz="1600" b="0" strike="noStrike" spc="-1">
                <a:latin typeface="Arial" panose="020B0604020202020204"/>
              </a:endParaRPr>
            </a:p>
          </p:txBody>
        </p:sp>
        <p:sp>
          <p:nvSpPr>
            <p:cNvPr id="220" name="Rectangle 22"/>
            <p:cNvSpPr/>
            <p:nvPr/>
          </p:nvSpPr>
          <p:spPr>
            <a:xfrm>
              <a:off x="2629080" y="5738040"/>
              <a:ext cx="806040" cy="322200"/>
            </a:xfrm>
            <a:prstGeom prst="rect">
              <a:avLst/>
            </a:prstGeom>
            <a:noFill/>
            <a:ln w="9525">
              <a:noFill/>
            </a:ln>
          </p:spPr>
          <p:style>
            <a:lnRef idx="0">
              <a:srgbClr val="FFFFFF"/>
            </a:lnRef>
            <a:fillRef idx="0">
              <a:srgbClr val="FFFFFF"/>
            </a:fillRef>
            <a:effectRef idx="0">
              <a:srgbClr val="FFFFFF"/>
            </a:effectRef>
            <a:fontRef idx="minor"/>
          </p:style>
          <p:txBody>
            <a:bodyPr wrap="none" lIns="79200" tIns="39600" rIns="79200" bIns="39600" anchor="t">
              <a:spAutoFit/>
            </a:bodyPr>
            <a:p>
              <a:pPr>
                <a:lnSpc>
                  <a:spcPct val="100000"/>
                </a:lnSpc>
                <a:buNone/>
              </a:pPr>
              <a:r>
                <a:rPr lang="en-US" sz="1600" b="0" strike="noStrike" spc="-1">
                  <a:solidFill>
                    <a:srgbClr val="525252"/>
                  </a:solidFill>
                  <a:latin typeface="IntelOne Display Regular"/>
                  <a:ea typeface="Helvetica Neue"/>
                </a:rPr>
                <a:t>input</a:t>
              </a:r>
              <a:r>
                <a:rPr lang="en-US" sz="1600" b="0" i="1" strike="noStrike" spc="-1">
                  <a:solidFill>
                    <a:srgbClr val="525252"/>
                  </a:solidFill>
                  <a:latin typeface="IntelOne Display Regular"/>
                  <a:ea typeface="Helvetica Neue"/>
                </a:rPr>
                <a:t>n</a:t>
              </a:r>
              <a:endParaRPr lang="en-US" sz="1600" b="0" strike="noStrike" spc="-1">
                <a:latin typeface="Arial" panose="020B0604020202020204"/>
              </a:endParaRPr>
            </a:p>
          </p:txBody>
        </p:sp>
        <p:sp>
          <p:nvSpPr>
            <p:cNvPr id="221" name="Rectangle 23"/>
            <p:cNvSpPr/>
            <p:nvPr/>
          </p:nvSpPr>
          <p:spPr>
            <a:xfrm>
              <a:off x="8208360" y="2886840"/>
              <a:ext cx="953640" cy="322200"/>
            </a:xfrm>
            <a:prstGeom prst="rect">
              <a:avLst/>
            </a:prstGeom>
            <a:noFill/>
            <a:ln w="9525">
              <a:noFill/>
            </a:ln>
          </p:spPr>
          <p:style>
            <a:lnRef idx="0">
              <a:srgbClr val="FFFFFF"/>
            </a:lnRef>
            <a:fillRef idx="0">
              <a:srgbClr val="FFFFFF"/>
            </a:fillRef>
            <a:effectRef idx="0">
              <a:srgbClr val="FFFFFF"/>
            </a:effectRef>
            <a:fontRef idx="minor"/>
          </p:style>
          <p:txBody>
            <a:bodyPr wrap="none" lIns="79200" tIns="39600" rIns="79200" bIns="39600" anchor="t">
              <a:spAutoFit/>
            </a:bodyPr>
            <a:p>
              <a:pPr>
                <a:lnSpc>
                  <a:spcPct val="100000"/>
                </a:lnSpc>
                <a:buNone/>
              </a:pPr>
              <a:r>
                <a:rPr lang="en-US" sz="1600" b="0" strike="noStrike" spc="-1">
                  <a:solidFill>
                    <a:srgbClr val="525252"/>
                  </a:solidFill>
                  <a:latin typeface="IntelOne Display Regular"/>
                  <a:ea typeface="Helvetica Neue"/>
                </a:rPr>
                <a:t>output</a:t>
              </a:r>
              <a:r>
                <a:rPr lang="en-US" sz="1600" b="0" i="1" strike="noStrike" spc="-1">
                  <a:solidFill>
                    <a:srgbClr val="525252"/>
                  </a:solidFill>
                  <a:latin typeface="IntelOne Display Regular"/>
                  <a:ea typeface="Helvetica Neue"/>
                </a:rPr>
                <a:t>1</a:t>
              </a:r>
              <a:endParaRPr lang="en-US" sz="1600" b="0" strike="noStrike" spc="-1">
                <a:latin typeface="Arial" panose="020B0604020202020204"/>
              </a:endParaRPr>
            </a:p>
          </p:txBody>
        </p:sp>
        <p:sp>
          <p:nvSpPr>
            <p:cNvPr id="222" name="Rectangle 24"/>
            <p:cNvSpPr/>
            <p:nvPr/>
          </p:nvSpPr>
          <p:spPr>
            <a:xfrm>
              <a:off x="8196480" y="5698440"/>
              <a:ext cx="952200" cy="322200"/>
            </a:xfrm>
            <a:prstGeom prst="rect">
              <a:avLst/>
            </a:prstGeom>
            <a:noFill/>
            <a:ln w="9525">
              <a:noFill/>
            </a:ln>
          </p:spPr>
          <p:style>
            <a:lnRef idx="0">
              <a:srgbClr val="FFFFFF"/>
            </a:lnRef>
            <a:fillRef idx="0">
              <a:srgbClr val="FFFFFF"/>
            </a:fillRef>
            <a:effectRef idx="0">
              <a:srgbClr val="FFFFFF"/>
            </a:effectRef>
            <a:fontRef idx="minor"/>
          </p:style>
          <p:txBody>
            <a:bodyPr wrap="none" lIns="79200" tIns="39600" rIns="79200" bIns="39600" anchor="t">
              <a:spAutoFit/>
            </a:bodyPr>
            <a:p>
              <a:pPr>
                <a:lnSpc>
                  <a:spcPct val="100000"/>
                </a:lnSpc>
                <a:buNone/>
              </a:pPr>
              <a:r>
                <a:rPr lang="en-US" sz="1600" b="0" strike="noStrike" spc="-1">
                  <a:solidFill>
                    <a:srgbClr val="525252"/>
                  </a:solidFill>
                  <a:latin typeface="IntelOne Display Regular"/>
                  <a:ea typeface="Helvetica Neue"/>
                </a:rPr>
                <a:t>output</a:t>
              </a:r>
              <a:r>
                <a:rPr lang="en-US" sz="1600" b="0" i="1" strike="noStrike" spc="-1">
                  <a:solidFill>
                    <a:srgbClr val="525252"/>
                  </a:solidFill>
                  <a:latin typeface="IntelOne Display Regular"/>
                  <a:ea typeface="Helvetica Neue"/>
                </a:rPr>
                <a:t>n</a:t>
              </a:r>
              <a:endParaRPr lang="en-US" sz="1600" b="0" strike="noStrike" spc="-1">
                <a:latin typeface="Arial" panose="020B0604020202020204"/>
              </a:endParaRPr>
            </a:p>
          </p:txBody>
        </p:sp>
        <p:sp>
          <p:nvSpPr>
            <p:cNvPr id="223" name="Rectangle 25"/>
            <p:cNvSpPr/>
            <p:nvPr/>
          </p:nvSpPr>
          <p:spPr>
            <a:xfrm>
              <a:off x="4398840" y="2636280"/>
              <a:ext cx="3396600" cy="398880"/>
            </a:xfrm>
            <a:prstGeom prst="rect">
              <a:avLst/>
            </a:prstGeom>
            <a:noFill/>
            <a:ln w="9525">
              <a:noFill/>
            </a:ln>
          </p:spPr>
          <p:style>
            <a:lnRef idx="0">
              <a:srgbClr val="FFFFFF"/>
            </a:lnRef>
            <a:fillRef idx="0">
              <a:srgbClr val="FFFFFF"/>
            </a:fillRef>
            <a:effectRef idx="0">
              <a:srgbClr val="FFFFFF"/>
            </a:effectRef>
            <a:fontRef idx="minor"/>
          </p:style>
          <p:txBody>
            <a:bodyPr wrap="none" lIns="79200" tIns="39600" rIns="79200" bIns="39600" anchor="t">
              <a:spAutoFit/>
            </a:bodyPr>
            <a:p>
              <a:pPr>
                <a:lnSpc>
                  <a:spcPct val="100000"/>
                </a:lnSpc>
                <a:buNone/>
              </a:pPr>
              <a:r>
                <a:rPr lang="en-US" sz="2100" b="0" strike="noStrike" spc="-1">
                  <a:solidFill>
                    <a:srgbClr val="525252"/>
                  </a:solidFill>
                  <a:latin typeface="IntelOne Display Regular"/>
                  <a:ea typeface="Helvetica Neue"/>
                </a:rPr>
                <a:t>Higher-level Component</a:t>
              </a:r>
              <a:endParaRPr lang="en-US" sz="2100" b="0" strike="noStrike" spc="-1">
                <a:latin typeface="Arial" panose="020B0604020202020204"/>
              </a:endParaRPr>
            </a:p>
          </p:txBody>
        </p:sp>
        <p:grpSp>
          <p:nvGrpSpPr>
            <p:cNvPr id="224" name="Group 26"/>
            <p:cNvGrpSpPr/>
            <p:nvPr/>
          </p:nvGrpSpPr>
          <p:grpSpPr>
            <a:xfrm>
              <a:off x="4158720" y="4471200"/>
              <a:ext cx="1282320" cy="967680"/>
              <a:chOff x="4158720" y="4471200"/>
              <a:chExt cx="1282320" cy="967680"/>
            </a:xfrm>
          </p:grpSpPr>
          <p:sp>
            <p:nvSpPr>
              <p:cNvPr id="225" name="Rectangle 27"/>
              <p:cNvSpPr/>
              <p:nvPr/>
            </p:nvSpPr>
            <p:spPr>
              <a:xfrm>
                <a:off x="4158720" y="4471200"/>
                <a:ext cx="1272600" cy="967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226" name="Rectangle 28"/>
              <p:cNvSpPr/>
              <p:nvPr/>
            </p:nvSpPr>
            <p:spPr>
              <a:xfrm>
                <a:off x="4225320" y="4691880"/>
                <a:ext cx="1215720" cy="474840"/>
              </a:xfrm>
              <a:prstGeom prst="rect">
                <a:avLst/>
              </a:prstGeom>
              <a:noFill/>
              <a:ln w="9525">
                <a:noFill/>
              </a:ln>
            </p:spPr>
            <p:style>
              <a:lnRef idx="0">
                <a:srgbClr val="FFFFFF"/>
              </a:lnRef>
              <a:fillRef idx="0">
                <a:srgbClr val="FFFFFF"/>
              </a:fillRef>
              <a:effectRef idx="0">
                <a:srgbClr val="FFFFFF"/>
              </a:effectRef>
              <a:fontRef idx="minor"/>
            </p:style>
            <p:txBody>
              <a:bodyPr wrap="none" lIns="79200" tIns="39600" rIns="79200" bIns="39600" anchor="t">
                <a:spAutoFit/>
              </a:bodyPr>
              <a:p>
                <a:pPr>
                  <a:lnSpc>
                    <a:spcPct val="100000"/>
                  </a:lnSpc>
                  <a:buNone/>
                </a:pPr>
                <a:r>
                  <a:rPr lang="en-US" sz="1300" b="0" strike="noStrike" spc="-1">
                    <a:solidFill>
                      <a:srgbClr val="525252"/>
                    </a:solidFill>
                    <a:latin typeface="IntelOne Display Regular"/>
                    <a:ea typeface="Helvetica Neue"/>
                  </a:rPr>
                  <a:t> Lower-level</a:t>
                </a:r>
                <a:endParaRPr lang="en-US" sz="1300" b="0" strike="noStrike" spc="-1">
                  <a:latin typeface="Arial" panose="020B0604020202020204"/>
                </a:endParaRPr>
              </a:p>
              <a:p>
                <a:pPr>
                  <a:lnSpc>
                    <a:spcPct val="100000"/>
                  </a:lnSpc>
                  <a:buNone/>
                </a:pPr>
                <a:r>
                  <a:rPr lang="en-US" sz="1300" b="0" strike="noStrike" spc="-1">
                    <a:solidFill>
                      <a:srgbClr val="525252"/>
                    </a:solidFill>
                    <a:latin typeface="IntelOne Display Regular"/>
                    <a:ea typeface="Helvetica Neue"/>
                  </a:rPr>
                  <a:t>Component1</a:t>
                </a:r>
                <a:endParaRPr lang="en-US" sz="1300" b="0" strike="noStrike" spc="-1">
                  <a:latin typeface="Arial" panose="020B0604020202020204"/>
                </a:endParaRPr>
              </a:p>
            </p:txBody>
          </p:sp>
        </p:grpSp>
        <p:grpSp>
          <p:nvGrpSpPr>
            <p:cNvPr id="227" name="Group 29"/>
            <p:cNvGrpSpPr/>
            <p:nvPr/>
          </p:nvGrpSpPr>
          <p:grpSpPr>
            <a:xfrm>
              <a:off x="6314400" y="3817080"/>
              <a:ext cx="1284120" cy="967680"/>
              <a:chOff x="6314400" y="3817080"/>
              <a:chExt cx="1284120" cy="967680"/>
            </a:xfrm>
          </p:grpSpPr>
          <p:sp>
            <p:nvSpPr>
              <p:cNvPr id="228" name="Rectangle 30"/>
              <p:cNvSpPr/>
              <p:nvPr/>
            </p:nvSpPr>
            <p:spPr>
              <a:xfrm>
                <a:off x="6314400" y="3817080"/>
                <a:ext cx="1272600" cy="967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229" name="Rectangle 31"/>
              <p:cNvSpPr/>
              <p:nvPr/>
            </p:nvSpPr>
            <p:spPr>
              <a:xfrm>
                <a:off x="6382800" y="4036320"/>
                <a:ext cx="1215720" cy="474840"/>
              </a:xfrm>
              <a:prstGeom prst="rect">
                <a:avLst/>
              </a:prstGeom>
              <a:noFill/>
              <a:ln w="9525">
                <a:noFill/>
              </a:ln>
            </p:spPr>
            <p:style>
              <a:lnRef idx="0">
                <a:srgbClr val="FFFFFF"/>
              </a:lnRef>
              <a:fillRef idx="0">
                <a:srgbClr val="FFFFFF"/>
              </a:fillRef>
              <a:effectRef idx="0">
                <a:srgbClr val="FFFFFF"/>
              </a:effectRef>
              <a:fontRef idx="minor"/>
            </p:style>
            <p:txBody>
              <a:bodyPr wrap="none" lIns="79200" tIns="39600" rIns="79200" bIns="39600" anchor="t">
                <a:spAutoFit/>
              </a:bodyPr>
              <a:p>
                <a:pPr>
                  <a:lnSpc>
                    <a:spcPct val="100000"/>
                  </a:lnSpc>
                  <a:buNone/>
                </a:pPr>
                <a:r>
                  <a:rPr lang="en-US" sz="1300" b="0" strike="noStrike" spc="-1">
                    <a:solidFill>
                      <a:srgbClr val="525252"/>
                    </a:solidFill>
                    <a:latin typeface="IntelOne Display Regular"/>
                    <a:ea typeface="Helvetica Neue"/>
                  </a:rPr>
                  <a:t> Lower-level</a:t>
                </a:r>
                <a:endParaRPr lang="en-US" sz="1300" b="0" strike="noStrike" spc="-1">
                  <a:latin typeface="Arial" panose="020B0604020202020204"/>
                </a:endParaRPr>
              </a:p>
              <a:p>
                <a:pPr>
                  <a:lnSpc>
                    <a:spcPct val="100000"/>
                  </a:lnSpc>
                  <a:buNone/>
                </a:pPr>
                <a:r>
                  <a:rPr lang="en-US" sz="1300" b="0" strike="noStrike" spc="-1">
                    <a:solidFill>
                      <a:srgbClr val="525252"/>
                    </a:solidFill>
                    <a:latin typeface="IntelOne Display Regular"/>
                    <a:ea typeface="Helvetica Neue"/>
                  </a:rPr>
                  <a:t>Component1</a:t>
                </a:r>
                <a:endParaRPr lang="en-US" sz="1300" b="0" strike="noStrike" spc="-1">
                  <a:latin typeface="Arial" panose="020B0604020202020204"/>
                </a:endParaRPr>
              </a:p>
            </p:txBody>
          </p:sp>
        </p:grpSp>
        <p:grpSp>
          <p:nvGrpSpPr>
            <p:cNvPr id="230" name="Group 32"/>
            <p:cNvGrpSpPr/>
            <p:nvPr/>
          </p:nvGrpSpPr>
          <p:grpSpPr>
            <a:xfrm>
              <a:off x="5550840" y="3867840"/>
              <a:ext cx="399240" cy="232200"/>
              <a:chOff x="5550840" y="3867840"/>
              <a:chExt cx="399240" cy="232200"/>
            </a:xfrm>
          </p:grpSpPr>
          <p:sp>
            <p:nvSpPr>
              <p:cNvPr id="231" name="Line 33"/>
              <p:cNvSpPr/>
              <p:nvPr/>
            </p:nvSpPr>
            <p:spPr>
              <a:xfrm>
                <a:off x="5550840" y="3872520"/>
                <a:ext cx="360" cy="2271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32" name="Line 34"/>
              <p:cNvSpPr/>
              <p:nvPr/>
            </p:nvSpPr>
            <p:spPr>
              <a:xfrm>
                <a:off x="5555520" y="3867840"/>
                <a:ext cx="225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33" name="Line 35"/>
              <p:cNvSpPr/>
              <p:nvPr/>
            </p:nvSpPr>
            <p:spPr>
              <a:xfrm>
                <a:off x="5555520" y="4099680"/>
                <a:ext cx="225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34" name="Arc 36"/>
              <p:cNvSpPr/>
              <p:nvPr/>
            </p:nvSpPr>
            <p:spPr>
              <a:xfrm>
                <a:off x="5784120" y="3874320"/>
                <a:ext cx="116640" cy="116640"/>
              </a:xfrm>
              <a:custGeom>
                <a:avLst/>
                <a:gdLst/>
                <a:ahLst/>
                <a:cxnLst/>
                <a:rect l="l" t="t" r="r" b="b"/>
                <a:pathLst>
                  <a:path w="21894" h="21600" fill="none">
                    <a:moveTo>
                      <a:pt x="0" y="2"/>
                    </a:moveTo>
                    <a:cubicBezTo>
                      <a:pt x="98" y="0"/>
                      <a:pt x="197" y="-1"/>
                      <a:pt x="296" y="0"/>
                    </a:cubicBezTo>
                    <a:cubicBezTo>
                      <a:pt x="12109" y="0"/>
                      <a:pt x="21732" y="9491"/>
                      <a:pt x="21893" y="21304"/>
                    </a:cubicBezTo>
                  </a:path>
                  <a:path w="21894" h="21600" stroke="0">
                    <a:moveTo>
                      <a:pt x="0" y="2"/>
                    </a:moveTo>
                    <a:cubicBezTo>
                      <a:pt x="98" y="0"/>
                      <a:pt x="197" y="-1"/>
                      <a:pt x="296" y="0"/>
                    </a:cubicBezTo>
                    <a:cubicBezTo>
                      <a:pt x="12109" y="0"/>
                      <a:pt x="21732" y="9491"/>
                      <a:pt x="21893" y="21304"/>
                    </a:cubicBezTo>
                    <a:lnTo>
                      <a:pt x="296"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35" name="Arc 37"/>
              <p:cNvSpPr/>
              <p:nvPr/>
            </p:nvSpPr>
            <p:spPr>
              <a:xfrm>
                <a:off x="5774760" y="3983760"/>
                <a:ext cx="124560" cy="115200"/>
              </a:xfrm>
              <a:custGeom>
                <a:avLst/>
                <a:gdLst/>
                <a:ahLst/>
                <a:cxnLst/>
                <a:rect l="l" t="t" r="r" b="b"/>
                <a:pathLst>
                  <a:path w="23076" h="21600" fill="none">
                    <a:moveTo>
                      <a:pt x="23076" y="0"/>
                    </a:moveTo>
                    <a:cubicBezTo>
                      <a:pt x="23076" y="11929"/>
                      <a:pt x="13405" y="21600"/>
                      <a:pt x="1476" y="21600"/>
                    </a:cubicBezTo>
                    <a:cubicBezTo>
                      <a:pt x="983" y="21600"/>
                      <a:pt x="491" y="21583"/>
                      <a:pt x="-1" y="21549"/>
                    </a:cubicBezTo>
                  </a:path>
                  <a:path w="23076" h="21600" stroke="0">
                    <a:moveTo>
                      <a:pt x="23076" y="0"/>
                    </a:moveTo>
                    <a:cubicBezTo>
                      <a:pt x="23076" y="11929"/>
                      <a:pt x="13405" y="21600"/>
                      <a:pt x="1476" y="21600"/>
                    </a:cubicBezTo>
                    <a:cubicBezTo>
                      <a:pt x="983" y="21600"/>
                      <a:pt x="491" y="21583"/>
                      <a:pt x="-1" y="21549"/>
                    </a:cubicBezTo>
                    <a:lnTo>
                      <a:pt x="1476"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36" name="Oval 38"/>
              <p:cNvSpPr/>
              <p:nvPr/>
            </p:nvSpPr>
            <p:spPr>
              <a:xfrm>
                <a:off x="5904720" y="3963240"/>
                <a:ext cx="45360" cy="43560"/>
              </a:xfrm>
              <a:prstGeom prst="ellipse">
                <a:avLst/>
              </a:prstGeom>
              <a:noFill/>
              <a:ln w="12700">
                <a:solidFill>
                  <a:srgbClr val="525252"/>
                </a:solidFill>
                <a:round/>
              </a:ln>
            </p:spPr>
            <p:style>
              <a:lnRef idx="0">
                <a:srgbClr val="FFFFFF"/>
              </a:lnRef>
              <a:fillRef idx="0">
                <a:srgbClr val="FFFFFF"/>
              </a:fillRef>
              <a:effectRef idx="0">
                <a:srgbClr val="FFFFFF"/>
              </a:effectRef>
              <a:fontRef idx="minor"/>
            </p:style>
          </p:sp>
        </p:grpSp>
        <p:grpSp>
          <p:nvGrpSpPr>
            <p:cNvPr id="237" name="Group 39"/>
            <p:cNvGrpSpPr/>
            <p:nvPr/>
          </p:nvGrpSpPr>
          <p:grpSpPr>
            <a:xfrm>
              <a:off x="4866480" y="3570840"/>
              <a:ext cx="399240" cy="234000"/>
              <a:chOff x="4866480" y="3570840"/>
              <a:chExt cx="399240" cy="234000"/>
            </a:xfrm>
          </p:grpSpPr>
          <p:sp>
            <p:nvSpPr>
              <p:cNvPr id="238" name="Line 40"/>
              <p:cNvSpPr/>
              <p:nvPr/>
            </p:nvSpPr>
            <p:spPr>
              <a:xfrm>
                <a:off x="4866480" y="3577320"/>
                <a:ext cx="360" cy="225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39" name="Line 41"/>
              <p:cNvSpPr/>
              <p:nvPr/>
            </p:nvSpPr>
            <p:spPr>
              <a:xfrm>
                <a:off x="4871160" y="3570840"/>
                <a:ext cx="227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40" name="Line 42"/>
              <p:cNvSpPr/>
              <p:nvPr/>
            </p:nvSpPr>
            <p:spPr>
              <a:xfrm>
                <a:off x="4871160" y="3804480"/>
                <a:ext cx="227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41" name="Arc 43"/>
              <p:cNvSpPr/>
              <p:nvPr/>
            </p:nvSpPr>
            <p:spPr>
              <a:xfrm>
                <a:off x="5103360" y="3579120"/>
                <a:ext cx="119880" cy="113760"/>
              </a:xfrm>
              <a:custGeom>
                <a:avLst/>
                <a:gdLst/>
                <a:ahLst/>
                <a:cxnLst/>
                <a:rect l="l" t="t" r="r" b="b"/>
                <a:pathLst>
                  <a:path w="21888" h="21600" fill="none">
                    <a:moveTo>
                      <a:pt x="-1" y="1"/>
                    </a:moveTo>
                    <a:cubicBezTo>
                      <a:pt x="95" y="0"/>
                      <a:pt x="191" y="-1"/>
                      <a:pt x="288" y="0"/>
                    </a:cubicBezTo>
                    <a:cubicBezTo>
                      <a:pt x="12217" y="0"/>
                      <a:pt x="21888" y="9670"/>
                      <a:pt x="21888" y="21600"/>
                    </a:cubicBezTo>
                  </a:path>
                  <a:path w="21888" h="21600" stroke="0">
                    <a:moveTo>
                      <a:pt x="-1" y="1"/>
                    </a:moveTo>
                    <a:cubicBezTo>
                      <a:pt x="95" y="0"/>
                      <a:pt x="191" y="-1"/>
                      <a:pt x="288" y="0"/>
                    </a:cubicBezTo>
                    <a:cubicBezTo>
                      <a:pt x="12217" y="0"/>
                      <a:pt x="21888" y="9670"/>
                      <a:pt x="21888" y="21600"/>
                    </a:cubicBezTo>
                    <a:lnTo>
                      <a:pt x="288"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42" name="Arc 44"/>
              <p:cNvSpPr/>
              <p:nvPr/>
            </p:nvSpPr>
            <p:spPr>
              <a:xfrm>
                <a:off x="5098320" y="3685320"/>
                <a:ext cx="115200" cy="11664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43" name="Oval 45"/>
              <p:cNvSpPr/>
              <p:nvPr/>
            </p:nvSpPr>
            <p:spPr>
              <a:xfrm>
                <a:off x="5222160" y="3663360"/>
                <a:ext cx="43560" cy="46800"/>
              </a:xfrm>
              <a:prstGeom prst="ellipse">
                <a:avLst/>
              </a:prstGeom>
              <a:noFill/>
              <a:ln w="12700">
                <a:solidFill>
                  <a:srgbClr val="525252"/>
                </a:solidFill>
                <a:round/>
              </a:ln>
            </p:spPr>
            <p:style>
              <a:lnRef idx="0">
                <a:srgbClr val="FFFFFF"/>
              </a:lnRef>
              <a:fillRef idx="0">
                <a:srgbClr val="FFFFFF"/>
              </a:fillRef>
              <a:effectRef idx="0">
                <a:srgbClr val="FFFFFF"/>
              </a:effectRef>
              <a:fontRef idx="minor"/>
            </p:style>
          </p:sp>
        </p:grpSp>
        <p:sp>
          <p:nvSpPr>
            <p:cNvPr id="244" name="Line 46"/>
            <p:cNvSpPr/>
            <p:nvPr/>
          </p:nvSpPr>
          <p:spPr>
            <a:xfrm>
              <a:off x="3829680" y="4975920"/>
              <a:ext cx="32076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245" name="Line 47"/>
            <p:cNvSpPr/>
            <p:nvPr/>
          </p:nvSpPr>
          <p:spPr>
            <a:xfrm>
              <a:off x="3829680" y="3677400"/>
              <a:ext cx="103536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246" name="Line 48"/>
            <p:cNvSpPr/>
            <p:nvPr/>
          </p:nvSpPr>
          <p:spPr>
            <a:xfrm flipH="1">
              <a:off x="4842720" y="3977280"/>
              <a:ext cx="70812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247" name="Line 49"/>
            <p:cNvSpPr/>
            <p:nvPr/>
          </p:nvSpPr>
          <p:spPr>
            <a:xfrm>
              <a:off x="4865040" y="3979080"/>
              <a:ext cx="360" cy="48564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248" name="Line 50"/>
            <p:cNvSpPr/>
            <p:nvPr/>
          </p:nvSpPr>
          <p:spPr>
            <a:xfrm>
              <a:off x="5287320" y="3693240"/>
              <a:ext cx="7905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49" name="Line 51"/>
            <p:cNvSpPr/>
            <p:nvPr/>
          </p:nvSpPr>
          <p:spPr>
            <a:xfrm>
              <a:off x="6082560" y="3705840"/>
              <a:ext cx="360" cy="1792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50" name="Line 52"/>
            <p:cNvSpPr/>
            <p:nvPr/>
          </p:nvSpPr>
          <p:spPr>
            <a:xfrm>
              <a:off x="6093720" y="3885120"/>
              <a:ext cx="214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51" name="Line 53"/>
            <p:cNvSpPr/>
            <p:nvPr/>
          </p:nvSpPr>
          <p:spPr>
            <a:xfrm>
              <a:off x="5963400" y="3987000"/>
              <a:ext cx="3445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52" name="Line 54"/>
            <p:cNvSpPr/>
            <p:nvPr/>
          </p:nvSpPr>
          <p:spPr>
            <a:xfrm>
              <a:off x="5448960" y="4956840"/>
              <a:ext cx="38736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253" name="Line 55"/>
            <p:cNvSpPr/>
            <p:nvPr/>
          </p:nvSpPr>
          <p:spPr>
            <a:xfrm flipV="1">
              <a:off x="5819040" y="4464720"/>
              <a:ext cx="360" cy="47484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254" name="Line 56"/>
            <p:cNvSpPr/>
            <p:nvPr/>
          </p:nvSpPr>
          <p:spPr>
            <a:xfrm>
              <a:off x="5814360" y="4460040"/>
              <a:ext cx="49356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255" name="Line 57"/>
            <p:cNvSpPr/>
            <p:nvPr/>
          </p:nvSpPr>
          <p:spPr>
            <a:xfrm>
              <a:off x="7608240" y="4256640"/>
              <a:ext cx="36648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Intra-Assignment Delay Control (cont.)</a:t>
            </a:r>
            <a:endParaRPr lang="en-US" sz="3600" b="0" strike="noStrike" spc="-1">
              <a:latin typeface="Arial" panose="020B0604020202020204"/>
            </a:endParaRPr>
          </a:p>
        </p:txBody>
      </p:sp>
      <p:sp>
        <p:nvSpPr>
          <p:cNvPr id="1179" name="PlaceHolder 2"/>
          <p:cNvSpPr>
            <a:spLocks noGrp="1"/>
          </p:cNvSpPr>
          <p:nvPr>
            <p:ph/>
          </p:nvPr>
        </p:nvSpPr>
        <p:spPr>
          <a:xfrm>
            <a:off x="380880" y="2215080"/>
            <a:ext cx="11028960" cy="396108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Delays only write (LHS) portions of statement execution</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180" name="Rectangle 3"/>
          <p:cNvSpPr/>
          <p:nvPr/>
        </p:nvSpPr>
        <p:spPr>
          <a:xfrm>
            <a:off x="6605640" y="1355040"/>
            <a:ext cx="2268720" cy="8233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temp = b;</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#5 a = temp;</a:t>
            </a:r>
            <a:endParaRPr lang="en-US" sz="2400" b="0" strike="noStrike" spc="-1">
              <a:latin typeface="Arial" panose="020B0604020202020204"/>
            </a:endParaRPr>
          </a:p>
        </p:txBody>
      </p:sp>
      <p:sp>
        <p:nvSpPr>
          <p:cNvPr id="1181" name="Rectangle 4"/>
          <p:cNvSpPr/>
          <p:nvPr/>
        </p:nvSpPr>
        <p:spPr>
          <a:xfrm>
            <a:off x="5072040" y="1482120"/>
            <a:ext cx="1208160" cy="57924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3200" b="1" strike="noStrike" spc="-1">
                <a:solidFill>
                  <a:srgbClr val="525252"/>
                </a:solidFill>
                <a:latin typeface="IntelOne Display Regular"/>
                <a:ea typeface="Helvetica Neue"/>
              </a:rPr>
              <a:t>&lt;=&gt;</a:t>
            </a:r>
            <a:endParaRPr lang="en-US" sz="3200" b="0" strike="noStrike" spc="-1">
              <a:latin typeface="Arial" panose="020B0604020202020204"/>
            </a:endParaRPr>
          </a:p>
        </p:txBody>
      </p:sp>
      <p:sp>
        <p:nvSpPr>
          <p:cNvPr id="1182" name="Rectangle 37"/>
          <p:cNvSpPr/>
          <p:nvPr/>
        </p:nvSpPr>
        <p:spPr>
          <a:xfrm>
            <a:off x="2523960" y="1445760"/>
            <a:ext cx="21517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3600" b="0" strike="noStrike" spc="-1">
                <a:solidFill>
                  <a:srgbClr val="525252"/>
                </a:solidFill>
                <a:latin typeface="IntelOne Display Regular"/>
                <a:ea typeface="Helvetica Neue"/>
              </a:rPr>
              <a:t>a = </a:t>
            </a:r>
            <a:r>
              <a:rPr lang="en-US" sz="3600" b="1" strike="noStrike" spc="-1">
                <a:solidFill>
                  <a:srgbClr val="525252"/>
                </a:solidFill>
                <a:latin typeface="Times New Roman" panose="02020603050405020304"/>
                <a:ea typeface="Helvetica Neue"/>
              </a:rPr>
              <a:t>#5 </a:t>
            </a:r>
            <a:r>
              <a:rPr lang="en-US" sz="3600" b="0" strike="noStrike" spc="-1">
                <a:solidFill>
                  <a:srgbClr val="525252"/>
                </a:solidFill>
                <a:latin typeface="IntelOne Display Regular"/>
                <a:ea typeface="Helvetica Neue"/>
              </a:rPr>
              <a:t>b;</a:t>
            </a:r>
            <a:endParaRPr lang="en-US" sz="3600" b="0" strike="noStrike" spc="-1">
              <a:latin typeface="Arial" panose="020B0604020202020204"/>
            </a:endParaRPr>
          </a:p>
        </p:txBody>
      </p:sp>
      <p:sp>
        <p:nvSpPr>
          <p:cNvPr id="1183" name="Line 5"/>
          <p:cNvSpPr/>
          <p:nvPr/>
        </p:nvSpPr>
        <p:spPr>
          <a:xfrm>
            <a:off x="1792080" y="5601960"/>
            <a:ext cx="499932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184" name="Line 6"/>
          <p:cNvSpPr/>
          <p:nvPr/>
        </p:nvSpPr>
        <p:spPr>
          <a:xfrm flipV="1">
            <a:off x="1787400" y="3519360"/>
            <a:ext cx="360" cy="207972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185" name="Line 7"/>
          <p:cNvSpPr/>
          <p:nvPr/>
        </p:nvSpPr>
        <p:spPr>
          <a:xfrm>
            <a:off x="3591000" y="537984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86" name="Line 8"/>
          <p:cNvSpPr/>
          <p:nvPr/>
        </p:nvSpPr>
        <p:spPr>
          <a:xfrm>
            <a:off x="4913280" y="5408280"/>
            <a:ext cx="360" cy="4510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87" name="Rectangle 9"/>
          <p:cNvSpPr/>
          <p:nvPr/>
        </p:nvSpPr>
        <p:spPr>
          <a:xfrm>
            <a:off x="1559160" y="5813280"/>
            <a:ext cx="4523760" cy="1053000"/>
          </a:xfrm>
          <a:prstGeom prst="rect">
            <a:avLst/>
          </a:prstGeom>
          <a:noFill/>
          <a:ln w="9525">
            <a:noFill/>
          </a:ln>
        </p:spPr>
        <p:style>
          <a:lnRef idx="0">
            <a:srgbClr val="FFFFFF"/>
          </a:lnRef>
          <a:fillRef idx="0">
            <a:srgbClr val="FFFFFF"/>
          </a:fillRef>
          <a:effectRef idx="0">
            <a:srgbClr val="FFFFFF"/>
          </a:effectRef>
          <a:fontRef idx="minor"/>
        </p:style>
        <p:txBody>
          <a:bodyPr lIns="138240" tIns="69840" rIns="138240" bIns="69840" anchor="t">
            <a:spAutoFit/>
          </a:bodyPr>
          <a:p>
            <a:pPr>
              <a:lnSpc>
                <a:spcPct val="100000"/>
              </a:lnSpc>
              <a:buNone/>
            </a:pPr>
            <a:r>
              <a:rPr lang="en-US" sz="3000" b="1" strike="noStrike" spc="-1">
                <a:solidFill>
                  <a:srgbClr val="525252"/>
                </a:solidFill>
                <a:latin typeface="IntelOne Display Regular"/>
                <a:ea typeface="Helvetica Neue"/>
              </a:rPr>
              <a:t>0   2    4       7            12        </a:t>
            </a:r>
            <a:endParaRPr lang="en-US" sz="3000" b="0" strike="noStrike" spc="-1">
              <a:latin typeface="Arial" panose="020B0604020202020204"/>
            </a:endParaRPr>
          </a:p>
        </p:txBody>
      </p:sp>
      <p:sp>
        <p:nvSpPr>
          <p:cNvPr id="1188" name="Rectangle 10"/>
          <p:cNvSpPr/>
          <p:nvPr/>
        </p:nvSpPr>
        <p:spPr>
          <a:xfrm>
            <a:off x="3137040" y="4046400"/>
            <a:ext cx="955800" cy="1236600"/>
          </a:xfrm>
          <a:prstGeom prst="rect">
            <a:avLst/>
          </a:prstGeom>
          <a:noFill/>
          <a:ln w="9525">
            <a:noFill/>
          </a:ln>
        </p:spPr>
        <p:style>
          <a:lnRef idx="0">
            <a:srgbClr val="FFFFFF"/>
          </a:lnRef>
          <a:fillRef idx="0">
            <a:srgbClr val="FFFFFF"/>
          </a:fillRef>
          <a:effectRef idx="0">
            <a:srgbClr val="FFFFFF"/>
          </a:effectRef>
          <a:fontRef idx="minor"/>
        </p:style>
        <p:txBody>
          <a:bodyPr wrap="none" lIns="138240" tIns="69840" rIns="138240" bIns="69840" anchor="t">
            <a:spAutoFit/>
          </a:bodyPr>
          <a:p>
            <a:pPr>
              <a:lnSpc>
                <a:spcPct val="100000"/>
              </a:lnSpc>
              <a:buNone/>
            </a:pP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a=b</a:t>
            </a: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a=1</a:t>
            </a:r>
            <a:endParaRPr lang="en-US" sz="2400" b="0" strike="noStrike" spc="-1">
              <a:latin typeface="Arial" panose="020B0604020202020204"/>
            </a:endParaRPr>
          </a:p>
        </p:txBody>
      </p:sp>
      <p:sp>
        <p:nvSpPr>
          <p:cNvPr id="1189" name="Line 11"/>
          <p:cNvSpPr/>
          <p:nvPr/>
        </p:nvSpPr>
        <p:spPr>
          <a:xfrm>
            <a:off x="2320920" y="537840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90" name="Rectangle 12"/>
          <p:cNvSpPr/>
          <p:nvPr/>
        </p:nvSpPr>
        <p:spPr>
          <a:xfrm>
            <a:off x="923760" y="537372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b=0</a:t>
            </a:r>
            <a:endParaRPr lang="en-US" sz="2400" b="0" strike="noStrike" spc="-1">
              <a:latin typeface="Arial" panose="020B0604020202020204"/>
            </a:endParaRPr>
          </a:p>
        </p:txBody>
      </p:sp>
      <p:sp>
        <p:nvSpPr>
          <p:cNvPr id="1191" name="Rectangle 13"/>
          <p:cNvSpPr/>
          <p:nvPr/>
        </p:nvSpPr>
        <p:spPr>
          <a:xfrm>
            <a:off x="1955880" y="484020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b=1</a:t>
            </a:r>
            <a:endParaRPr lang="en-US" sz="2400" b="0" strike="noStrike" spc="-1">
              <a:latin typeface="Arial" panose="020B0604020202020204"/>
            </a:endParaRPr>
          </a:p>
        </p:txBody>
      </p:sp>
      <p:sp>
        <p:nvSpPr>
          <p:cNvPr id="1192" name="Line 14"/>
          <p:cNvSpPr/>
          <p:nvPr/>
        </p:nvSpPr>
        <p:spPr>
          <a:xfrm>
            <a:off x="1787400" y="537984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93" name="Line 15"/>
          <p:cNvSpPr/>
          <p:nvPr/>
        </p:nvSpPr>
        <p:spPr>
          <a:xfrm>
            <a:off x="2828880" y="5373360"/>
            <a:ext cx="360" cy="4510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94" name="Rectangle 16"/>
          <p:cNvSpPr/>
          <p:nvPr/>
        </p:nvSpPr>
        <p:spPr>
          <a:xfrm>
            <a:off x="2421720" y="445932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E96115"/>
                </a:solidFill>
                <a:latin typeface="IntelOne Display Regular"/>
                <a:ea typeface="Helvetica Neue"/>
              </a:rPr>
              <a:t>b=0</a:t>
            </a:r>
            <a:endParaRPr lang="en-US" sz="2400" b="0" strike="noStrike" spc="-1">
              <a:latin typeface="Arial" panose="020B0604020202020204"/>
            </a:endParaRPr>
          </a:p>
        </p:txBody>
      </p:sp>
      <p:grpSp>
        <p:nvGrpSpPr>
          <p:cNvPr id="1195" name="Group 17"/>
          <p:cNvGrpSpPr/>
          <p:nvPr/>
        </p:nvGrpSpPr>
        <p:grpSpPr>
          <a:xfrm>
            <a:off x="2219040" y="3830760"/>
            <a:ext cx="1294920" cy="1085040"/>
            <a:chOff x="2219040" y="3830760"/>
            <a:chExt cx="1294920" cy="1085040"/>
          </a:xfrm>
        </p:grpSpPr>
        <p:sp>
          <p:nvSpPr>
            <p:cNvPr id="1196" name="Arc 18"/>
            <p:cNvSpPr/>
            <p:nvPr/>
          </p:nvSpPr>
          <p:spPr>
            <a:xfrm flipH="1">
              <a:off x="2218680" y="3830760"/>
              <a:ext cx="685080" cy="1085040"/>
            </a:xfrm>
            <a:custGeom>
              <a:avLst/>
              <a:gdLst/>
              <a:ahLst/>
              <a:cxnLst/>
              <a:rect l="l" t="t" r="r" b="b"/>
              <a:pathLst>
                <a:path w="25085" h="21600" fill="none">
                  <a:moveTo>
                    <a:pt x="-1" y="282"/>
                  </a:moveTo>
                  <a:cubicBezTo>
                    <a:pt x="1152" y="94"/>
                    <a:pt x="2317" y="-1"/>
                    <a:pt x="3485" y="0"/>
                  </a:cubicBezTo>
                  <a:cubicBezTo>
                    <a:pt x="15414" y="0"/>
                    <a:pt x="25085" y="9670"/>
                    <a:pt x="25085" y="21600"/>
                  </a:cubicBezTo>
                </a:path>
                <a:path w="25085" h="21600" stroke="0">
                  <a:moveTo>
                    <a:pt x="-1" y="282"/>
                  </a:moveTo>
                  <a:cubicBezTo>
                    <a:pt x="1152" y="94"/>
                    <a:pt x="2317" y="-1"/>
                    <a:pt x="3485" y="0"/>
                  </a:cubicBezTo>
                  <a:cubicBezTo>
                    <a:pt x="15414" y="0"/>
                    <a:pt x="25085" y="9670"/>
                    <a:pt x="25085" y="21600"/>
                  </a:cubicBezTo>
                  <a:lnTo>
                    <a:pt x="3485" y="21600"/>
                  </a:lnTo>
                  <a:close/>
                </a:path>
              </a:pathLst>
            </a:custGeom>
            <a:noFill/>
            <a:ln w="9525">
              <a:solidFill>
                <a:srgbClr val="525252"/>
              </a:solidFill>
              <a:round/>
            </a:ln>
          </p:spPr>
          <p:style>
            <a:lnRef idx="0">
              <a:srgbClr val="FFFFFF"/>
            </a:lnRef>
            <a:fillRef idx="0">
              <a:srgbClr val="FFFFFF"/>
            </a:fillRef>
            <a:effectRef idx="0">
              <a:srgbClr val="FFFFFF"/>
            </a:effectRef>
            <a:fontRef idx="minor"/>
          </p:style>
        </p:sp>
        <p:sp>
          <p:nvSpPr>
            <p:cNvPr id="1197" name="Arc 19"/>
            <p:cNvSpPr/>
            <p:nvPr/>
          </p:nvSpPr>
          <p:spPr>
            <a:xfrm>
              <a:off x="2800440" y="3830760"/>
              <a:ext cx="713520" cy="704160"/>
            </a:xfrm>
            <a:custGeom>
              <a:avLst/>
              <a:gdLst/>
              <a:ahLst/>
              <a:cxnLst/>
              <a:rect l="l" t="t" r="r" b="b"/>
              <a:pathLst>
                <a:path w="25085" h="21600" fill="none">
                  <a:moveTo>
                    <a:pt x="-1" y="282"/>
                  </a:moveTo>
                  <a:cubicBezTo>
                    <a:pt x="1152" y="94"/>
                    <a:pt x="2317" y="-1"/>
                    <a:pt x="3485" y="0"/>
                  </a:cubicBezTo>
                  <a:cubicBezTo>
                    <a:pt x="15414" y="0"/>
                    <a:pt x="25085" y="9670"/>
                    <a:pt x="25085" y="21600"/>
                  </a:cubicBezTo>
                </a:path>
                <a:path w="25085" h="21600" stroke="0">
                  <a:moveTo>
                    <a:pt x="-1" y="282"/>
                  </a:moveTo>
                  <a:cubicBezTo>
                    <a:pt x="1152" y="94"/>
                    <a:pt x="2317" y="-1"/>
                    <a:pt x="3485" y="0"/>
                  </a:cubicBezTo>
                  <a:cubicBezTo>
                    <a:pt x="15414" y="0"/>
                    <a:pt x="25085" y="9670"/>
                    <a:pt x="25085" y="21600"/>
                  </a:cubicBezTo>
                  <a:lnTo>
                    <a:pt x="3485" y="21600"/>
                  </a:lnTo>
                  <a:close/>
                </a:path>
              </a:pathLst>
            </a:custGeom>
            <a:noFill/>
            <a:ln w="9525">
              <a:solidFill>
                <a:srgbClr val="525252"/>
              </a:solidFill>
              <a:round/>
              <a:tailEnd type="arrow" w="med" len="med"/>
            </a:ln>
          </p:spPr>
          <p:style>
            <a:lnRef idx="0">
              <a:srgbClr val="FFFFFF"/>
            </a:lnRef>
            <a:fillRef idx="0">
              <a:srgbClr val="FFFFFF"/>
            </a:fillRef>
            <a:effectRef idx="0">
              <a:srgbClr val="FFFFFF"/>
            </a:effectRef>
            <a:fontRef idx="minor"/>
          </p:style>
        </p:sp>
      </p:grpSp>
      <p:graphicFrame>
        <p:nvGraphicFramePr>
          <p:cNvPr id="1198" name="Group 36"/>
          <p:cNvGraphicFramePr/>
          <p:nvPr/>
        </p:nvGraphicFramePr>
        <p:xfrm>
          <a:off x="6078240" y="3293640"/>
          <a:ext cx="4464000" cy="1614600"/>
        </p:xfrm>
        <a:graphic>
          <a:graphicData uri="http://schemas.openxmlformats.org/drawingml/2006/table">
            <a:tbl>
              <a:tblPr/>
              <a:tblGrid>
                <a:gridCol w="4464000"/>
              </a:tblGrid>
              <a:tr h="457560">
                <a:tc>
                  <a:txBody>
                    <a:bodyPr>
                      <a:spAutoFit/>
                    </a:bodyPr>
                    <a:p>
                      <a:pPr>
                        <a:lnSpc>
                          <a:spcPct val="100000"/>
                        </a:lnSpc>
                        <a:spcBef>
                          <a:spcPts val="480"/>
                        </a:spcBef>
                        <a:buNone/>
                        <a:tabLst>
                          <a:tab pos="0" algn="l"/>
                        </a:tabLst>
                      </a:pPr>
                      <a:r>
                        <a:rPr lang="en-US" sz="2400" b="1" strike="noStrike" spc="-1">
                          <a:solidFill>
                            <a:srgbClr val="FFFFFF"/>
                          </a:solidFill>
                          <a:latin typeface="IntelOne Display Light"/>
                          <a:ea typeface="Helvetica Neue"/>
                        </a:rPr>
                        <a:t>Statement Execution (2)</a:t>
                      </a:r>
                      <a:endParaRPr lang="en-US" sz="2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57852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If input changes before delay expires, RHS ignores change</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r h="57852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LHS is updated with value of RHS when statement began execution</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1188">
                                            <p:txEl>
                                              <p:pRg st="2" end="2"/>
                                            </p:txEl>
                                          </p:spTgt>
                                        </p:tgtEl>
                                        <p:attrNameLst>
                                          <p:attrName>style.visibility</p:attrName>
                                        </p:attrNameLst>
                                      </p:cBhvr>
                                      <p:to>
                                        <p:strVal val="visible"/>
                                      </p:to>
                                    </p:set>
                                    <p:animEffect transition="in" filter="slide(fromLeft)">
                                      <p:cBhvr additive="repl">
                                        <p:cTn id="11" dur="500"/>
                                        <p:tgtEl>
                                          <p:spTgt spid="118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Example Uses of Procedural Delay</a:t>
            </a:r>
            <a:endParaRPr lang="en-US" sz="3600" b="0" strike="noStrike" spc="-1">
              <a:latin typeface="Arial" panose="020B0604020202020204"/>
            </a:endParaRPr>
          </a:p>
        </p:txBody>
      </p:sp>
      <p:sp>
        <p:nvSpPr>
          <p:cNvPr id="120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Inter-Assignment Delay</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Use with blocking assignment operator in testbenches to sequence test stimuli</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Intra-Assignment Delay</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Use with nonblocking assignment operator to model transport delay (e.g. delay lines or transmission lines)</a:t>
            </a:r>
            <a:endParaRPr lang="en-US" sz="2400" b="0" strike="noStrike" spc="-1">
              <a:latin typeface="Arial" panose="020B0604020202020204"/>
            </a:endParaRPr>
          </a:p>
          <a:p>
            <a:pPr>
              <a:lnSpc>
                <a:spcPct val="90000"/>
              </a:lnSpc>
              <a:spcBef>
                <a:spcPts val="1415"/>
              </a:spcBef>
              <a:buNone/>
            </a:pP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For more details see Correct Methods for Adding Delays to Verilog Behavioral Models by Cliff Cummings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u="sng" strike="noStrike" spc="-1">
                <a:solidFill>
                  <a:srgbClr val="00C7FD"/>
                </a:solidFill>
                <a:uFillTx/>
                <a:latin typeface="IntelOne Display Light"/>
                <a:ea typeface="Helvetica Neue"/>
                <a:hlinkClick r:id="rId1"/>
              </a:rPr>
              <a:t>http://www.sunburst-design.com/papers/CummingsHDLCON1999_BehavioralDelays_Rev1_1.pdf</a:t>
            </a:r>
            <a:endParaRPr lang="en-US" sz="2400" b="0" strike="noStrike" spc="-1">
              <a:latin typeface="Arial" panose="020B0604020202020204"/>
            </a:endParaRPr>
          </a:p>
          <a:p>
            <a:pPr>
              <a:lnSpc>
                <a:spcPct val="90000"/>
              </a:lnSpc>
              <a:spcBef>
                <a:spcPts val="1415"/>
              </a:spcBef>
              <a:buNone/>
            </a:pP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Zero Delay Control</a:t>
            </a:r>
            <a:endParaRPr lang="en-US" sz="3600" b="0" strike="noStrike" spc="-1">
              <a:latin typeface="Arial" panose="020B0604020202020204"/>
            </a:endParaRPr>
          </a:p>
        </p:txBody>
      </p:sp>
      <p:sp>
        <p:nvSpPr>
          <p:cNvPr id="1202" name="PlaceHolder 2"/>
          <p:cNvSpPr>
            <a:spLocks noGrp="1"/>
          </p:cNvSpPr>
          <p:nvPr>
            <p:ph/>
          </p:nvPr>
        </p:nvSpPr>
        <p:spPr>
          <a:xfrm>
            <a:off x="4882680" y="3631680"/>
            <a:ext cx="6040440" cy="2214360"/>
          </a:xfrm>
          <a:prstGeom prst="rect">
            <a:avLst/>
          </a:prstGeom>
          <a:noFill/>
          <a:ln w="0">
            <a:noFill/>
          </a:ln>
        </p:spPr>
        <p:txBody>
          <a:bodyPr lIns="90000" tIns="45000" rIns="90000" bIns="45000" anchor="t">
            <a:normAutofit fontScale="86000"/>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Provides a way of controlling the order of execution at 0 time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Still not recommended to assign different values to a variable simultaneously or in different processes</a:t>
            </a:r>
            <a:endParaRPr lang="en-US" sz="28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graphicFrame>
        <p:nvGraphicFramePr>
          <p:cNvPr id="1203" name="Group 41"/>
          <p:cNvGraphicFramePr/>
          <p:nvPr/>
        </p:nvGraphicFramePr>
        <p:xfrm>
          <a:off x="5357880" y="1694520"/>
          <a:ext cx="4464000" cy="1609920"/>
        </p:xfrm>
        <a:graphic>
          <a:graphicData uri="http://schemas.openxmlformats.org/drawingml/2006/table">
            <a:tbl>
              <a:tblPr/>
              <a:tblGrid>
                <a:gridCol w="4464000"/>
              </a:tblGrid>
              <a:tr h="446760">
                <a:tc>
                  <a:txBody>
                    <a:bodyPr>
                      <a:spAutoFit/>
                    </a:bodyPr>
                    <a:p>
                      <a:pPr>
                        <a:lnSpc>
                          <a:spcPct val="100000"/>
                        </a:lnSpc>
                        <a:spcBef>
                          <a:spcPts val="480"/>
                        </a:spcBef>
                        <a:buNone/>
                        <a:tabLst>
                          <a:tab pos="0" algn="l"/>
                        </a:tabLst>
                      </a:pPr>
                      <a:r>
                        <a:rPr lang="en-US" sz="2400" b="1" strike="noStrike" spc="-1">
                          <a:solidFill>
                            <a:srgbClr val="FFFFFF"/>
                          </a:solidFill>
                          <a:latin typeface="IntelOne Display Light"/>
                          <a:ea typeface="Helvetica Neue"/>
                        </a:rPr>
                        <a:t>Statement Execution</a:t>
                      </a:r>
                      <a:endParaRPr lang="en-US" sz="2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60192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All four statements will be executed at </a:t>
                      </a:r>
                      <a:endParaRPr lang="en-US" sz="1600" b="0" strike="noStrike" spc="-1">
                        <a:latin typeface="Arial" panose="020B0604020202020204"/>
                      </a:endParaRPr>
                    </a:p>
                    <a:p>
                      <a:pPr>
                        <a:lnSpc>
                          <a:spcPct val="100000"/>
                        </a:lnSpc>
                        <a:spcBef>
                          <a:spcPts val="320"/>
                        </a:spcBef>
                        <a:buNone/>
                        <a:tabLst>
                          <a:tab pos="0" algn="l"/>
                        </a:tabLst>
                      </a:pPr>
                      <a:r>
                        <a:rPr lang="en-US" sz="1600" b="0" strike="noStrike" spc="-1">
                          <a:solidFill>
                            <a:srgbClr val="525252"/>
                          </a:solidFill>
                          <a:latin typeface="IntelOne Display Light"/>
                          <a:ea typeface="Helvetica Neue"/>
                        </a:rPr>
                        <a:t>simulation time 0</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r h="56124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Since #0 used for statements a = 1 and b = 1 have, they will be executed last.</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
        <p:nvSpPr>
          <p:cNvPr id="1204" name="Rectangle 4"/>
          <p:cNvSpPr/>
          <p:nvPr/>
        </p:nvSpPr>
        <p:spPr>
          <a:xfrm>
            <a:off x="719640" y="1775160"/>
            <a:ext cx="3568320" cy="33836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initial begin</a:t>
            </a: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	</a:t>
            </a:r>
            <a:r>
              <a:rPr lang="en-US" sz="2400" b="0" strike="noStrike" spc="-1">
                <a:solidFill>
                  <a:srgbClr val="525252"/>
                </a:solidFill>
                <a:latin typeface="Consolas"/>
                <a:ea typeface="Helvetica Neue"/>
              </a:rPr>
              <a:t>a = 0;</a:t>
            </a:r>
            <a:endParaRPr lang="en-US" sz="2400" b="0" strike="noStrike" spc="-1">
              <a:latin typeface="Arial" panose="020B0604020202020204"/>
            </a:endParaRPr>
          </a:p>
          <a:p>
            <a:pPr>
              <a:lnSpc>
                <a:spcPct val="100000"/>
              </a:lnSpc>
              <a:buNone/>
              <a:tabLst>
                <a:tab pos="342900" algn="l"/>
                <a:tab pos="685800" algn="l"/>
                <a:tab pos="1028700" algn="l"/>
              </a:tabLst>
            </a:pPr>
            <a:r>
              <a:rPr lang="en-US" sz="2400" b="0" strike="noStrike" spc="-1">
                <a:solidFill>
                  <a:srgbClr val="525252"/>
                </a:solidFill>
                <a:latin typeface="Consolas"/>
                <a:ea typeface="Helvetica Neue"/>
              </a:rPr>
              <a:t>	b = 0;</a:t>
            </a: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end</a:t>
            </a:r>
            <a:endParaRPr lang="en-US" sz="2400" b="0" strike="noStrike" spc="-1">
              <a:latin typeface="Arial" panose="020B0604020202020204"/>
            </a:endParaRPr>
          </a:p>
          <a:p>
            <a:pPr>
              <a:lnSpc>
                <a:spcPct val="100000"/>
              </a:lnSpc>
              <a:buNone/>
              <a:tabLst>
                <a:tab pos="342900" algn="l"/>
                <a:tab pos="685800" algn="l"/>
                <a:tab pos="1028700" algn="l"/>
              </a:tabLst>
            </a:pP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initial begin</a:t>
            </a: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	#0</a:t>
            </a:r>
            <a:r>
              <a:rPr lang="en-US" sz="2400" b="0" strike="noStrike" spc="-1">
                <a:solidFill>
                  <a:srgbClr val="525252"/>
                </a:solidFill>
                <a:latin typeface="Consolas"/>
                <a:ea typeface="Helvetica Neue"/>
              </a:rPr>
              <a:t> a = 1;</a:t>
            </a:r>
            <a:endParaRPr lang="en-US" sz="2400" b="0" strike="noStrike" spc="-1">
              <a:latin typeface="Arial" panose="020B0604020202020204"/>
            </a:endParaRPr>
          </a:p>
          <a:p>
            <a:pPr>
              <a:lnSpc>
                <a:spcPct val="100000"/>
              </a:lnSpc>
              <a:buNone/>
              <a:tabLst>
                <a:tab pos="342900" algn="l"/>
                <a:tab pos="685800" algn="l"/>
                <a:tab pos="1028700" algn="l"/>
              </a:tabLst>
            </a:pPr>
            <a:r>
              <a:rPr lang="en-US" sz="2400" b="0" strike="noStrike" spc="-1">
                <a:solidFill>
                  <a:srgbClr val="525252"/>
                </a:solidFill>
                <a:latin typeface="Consolas"/>
                <a:ea typeface="Helvetica Neue"/>
              </a:rPr>
              <a:t>	</a:t>
            </a:r>
            <a:r>
              <a:rPr lang="en-US" sz="2400" b="1" strike="noStrike" spc="-1">
                <a:solidFill>
                  <a:srgbClr val="525252"/>
                </a:solidFill>
                <a:latin typeface="Consolas"/>
                <a:ea typeface="Helvetica Neue"/>
              </a:rPr>
              <a:t>#0</a:t>
            </a:r>
            <a:r>
              <a:rPr lang="en-US" sz="2400" b="0" strike="noStrike" spc="-1">
                <a:solidFill>
                  <a:srgbClr val="525252"/>
                </a:solidFill>
                <a:latin typeface="Consolas"/>
                <a:ea typeface="Helvetica Neue"/>
              </a:rPr>
              <a:t> b = 1;</a:t>
            </a: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end	</a:t>
            </a:r>
            <a:r>
              <a:rPr lang="en-US" sz="2400" b="1" strike="noStrike" spc="-1">
                <a:solidFill>
                  <a:srgbClr val="525252"/>
                </a:solidFill>
                <a:latin typeface="Times New Roman" panose="02020603050405020304"/>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Consolas"/>
                <a:ea typeface="Helvetica Neue"/>
              </a:rPr>
              <a:t>`timescale</a:t>
            </a:r>
            <a:r>
              <a:rPr lang="en-US" sz="3600" b="1" strike="noStrike" spc="-1">
                <a:solidFill>
                  <a:srgbClr val="004A86"/>
                </a:solidFill>
                <a:latin typeface="IntelOne Display Light"/>
                <a:ea typeface="Helvetica Neue"/>
              </a:rPr>
              <a:t> Compiler Directive Preview</a:t>
            </a:r>
            <a:endParaRPr lang="en-US" sz="3600" b="0" strike="noStrike" spc="-1">
              <a:latin typeface="Arial" panose="020B0604020202020204"/>
            </a:endParaRPr>
          </a:p>
        </p:txBody>
      </p:sp>
      <p:sp>
        <p:nvSpPr>
          <p:cNvPr id="1206" name="PlaceHolder 2"/>
          <p:cNvSpPr>
            <a:spLocks noGrp="1"/>
          </p:cNvSpPr>
          <p:nvPr>
            <p:ph/>
          </p:nvPr>
        </p:nvSpPr>
        <p:spPr>
          <a:xfrm>
            <a:off x="380880" y="1398240"/>
            <a:ext cx="9414360" cy="4668120"/>
          </a:xfrm>
          <a:prstGeom prst="rect">
            <a:avLst/>
          </a:prstGeom>
          <a:noFill/>
          <a:ln w="0">
            <a:noFill/>
          </a:ln>
        </p:spPr>
        <p:txBody>
          <a:bodyPr lIns="90000" tIns="45000" rIns="90000" bIns="45000" anchor="t">
            <a:normAutofit fontScale="91000"/>
          </a:bodyPr>
          <a:p>
            <a:pPr marL="228600" indent="-228600">
              <a:lnSpc>
                <a:spcPct val="90000"/>
              </a:lnSpc>
              <a:spcBef>
                <a:spcPts val="1000"/>
              </a:spcBef>
              <a:buNone/>
              <a:tabLst>
                <a:tab pos="0" algn="l"/>
              </a:tabLst>
            </a:pPr>
            <a:endParaRPr lang="en-US" sz="1800" b="0" strike="noStrike" spc="-1">
              <a:latin typeface="Arial" panose="020B0604020202020204"/>
            </a:endParaRPr>
          </a:p>
          <a:p>
            <a:pPr marL="228600" indent="-228600">
              <a:lnSpc>
                <a:spcPct val="90000"/>
              </a:lnSpc>
              <a:spcBef>
                <a:spcPts val="1000"/>
              </a:spcBef>
              <a:buNone/>
              <a:tabLst>
                <a:tab pos="0" algn="l"/>
              </a:tabLst>
            </a:pPr>
            <a:endParaRPr lang="en-US" sz="1800" b="0" strike="noStrike" spc="-1">
              <a:latin typeface="Arial" panose="020B0604020202020204"/>
            </a:endParaRPr>
          </a:p>
          <a:p>
            <a:pPr marL="228600" indent="-228600">
              <a:lnSpc>
                <a:spcPct val="90000"/>
              </a:lnSpc>
              <a:spcBef>
                <a:spcPts val="1000"/>
              </a:spcBef>
              <a:buNone/>
              <a:tabLst>
                <a:tab pos="0" algn="l"/>
              </a:tabLst>
            </a:pPr>
            <a:endParaRPr lang="en-US" sz="1800" b="0" strike="noStrike" spc="-1">
              <a:latin typeface="Arial" panose="020B0604020202020204"/>
            </a:endParaRPr>
          </a:p>
          <a:p>
            <a:pPr marL="228600" indent="-228600">
              <a:lnSpc>
                <a:spcPct val="90000"/>
              </a:lnSpc>
              <a:spcBef>
                <a:spcPts val="1000"/>
              </a:spcBef>
              <a:buNone/>
              <a:tabLst>
                <a:tab pos="0" algn="l"/>
              </a:tabLst>
            </a:pPr>
            <a:endParaRPr lang="en-US" sz="1800" b="0" strike="noStrike" spc="-1">
              <a:latin typeface="Arial" panose="020B0604020202020204"/>
            </a:endParaRPr>
          </a:p>
          <a:p>
            <a:pPr marL="228600" indent="-228600">
              <a:lnSpc>
                <a:spcPct val="90000"/>
              </a:lnSpc>
              <a:spcBef>
                <a:spcPts val="1000"/>
              </a:spcBef>
              <a:buNone/>
              <a:tabLst>
                <a:tab pos="0" algn="l"/>
              </a:tabLst>
            </a:pPr>
            <a:r>
              <a:rPr lang="en-US" sz="1800" b="1" strike="noStrike" spc="-1">
                <a:solidFill>
                  <a:srgbClr val="525252"/>
                </a:solidFill>
                <a:latin typeface="Consolas"/>
                <a:ea typeface="Helvetica Neue"/>
              </a:rPr>
              <a:t>`timescale</a:t>
            </a:r>
            <a:r>
              <a:rPr lang="en-US" sz="1800" b="0" strike="noStrike" spc="-1">
                <a:solidFill>
                  <a:srgbClr val="525252"/>
                </a:solidFill>
                <a:latin typeface="Consolas"/>
                <a:ea typeface="Helvetica Neue"/>
              </a:rPr>
              <a:t> 1 ns / 10 ps</a:t>
            </a:r>
            <a:endParaRPr lang="en-US" sz="1800" b="0" strike="noStrike" spc="-1">
              <a:latin typeface="Arial" panose="020B0604020202020204"/>
            </a:endParaRPr>
          </a:p>
          <a:p>
            <a:pPr marL="228600" indent="-228600">
              <a:lnSpc>
                <a:spcPct val="90000"/>
              </a:lnSpc>
              <a:spcBef>
                <a:spcPts val="1000"/>
              </a:spcBef>
              <a:buNone/>
              <a:tabLst>
                <a:tab pos="0" algn="l"/>
              </a:tabLst>
            </a:pPr>
            <a:endParaRPr lang="en-US" sz="1800" b="0" strike="noStrike" spc="-1">
              <a:latin typeface="Arial" panose="020B0604020202020204"/>
            </a:endParaRPr>
          </a:p>
          <a:p>
            <a:pPr marL="228600" indent="-228600">
              <a:lnSpc>
                <a:spcPct val="90000"/>
              </a:lnSpc>
              <a:spcBef>
                <a:spcPts val="1000"/>
              </a:spcBef>
              <a:buNone/>
              <a:tabLst>
                <a:tab pos="0" algn="l"/>
              </a:tabLst>
            </a:pPr>
            <a:r>
              <a:rPr lang="en-US" sz="1800" b="1" strike="noStrike" spc="-1">
                <a:solidFill>
                  <a:srgbClr val="FFFFFF"/>
                </a:solidFill>
                <a:latin typeface="Consolas"/>
                <a:ea typeface="Helvetica Neue"/>
              </a:rPr>
              <a:t>module</a:t>
            </a:r>
            <a:r>
              <a:rPr lang="en-US" sz="1800" b="0" strike="noStrike" spc="-1">
                <a:solidFill>
                  <a:srgbClr val="525252"/>
                </a:solidFill>
                <a:latin typeface="Consolas"/>
                <a:ea typeface="Helvetica Neue"/>
              </a:rPr>
              <a:t> mult_acc (</a:t>
            </a:r>
            <a:endParaRPr lang="en-US" sz="1800" b="0" strike="noStrike" spc="-1">
              <a:latin typeface="Arial" panose="020B0604020202020204"/>
            </a:endParaRPr>
          </a:p>
          <a:p>
            <a:pPr marL="228600" indent="-228600">
              <a:lnSpc>
                <a:spcPct val="90000"/>
              </a:lnSpc>
              <a:spcBef>
                <a:spcPts val="1000"/>
              </a:spcBef>
              <a:buNone/>
              <a:tabLst>
                <a:tab pos="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[7:0] ina, inb,</a:t>
            </a:r>
            <a:endParaRPr lang="en-US" sz="1800" b="0" strike="noStrike" spc="-1">
              <a:latin typeface="Arial" panose="020B0604020202020204"/>
            </a:endParaRPr>
          </a:p>
          <a:p>
            <a:pPr marL="228600" indent="-228600">
              <a:lnSpc>
                <a:spcPct val="90000"/>
              </a:lnSpc>
              <a:spcBef>
                <a:spcPts val="1000"/>
              </a:spcBef>
              <a:buNone/>
              <a:tabLst>
                <a:tab pos="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clk, clr,</a:t>
            </a:r>
            <a:endParaRPr lang="en-US" sz="1800" b="0" strike="noStrike" spc="-1">
              <a:latin typeface="Arial" panose="020B0604020202020204"/>
            </a:endParaRPr>
          </a:p>
          <a:p>
            <a:pPr marL="228600" indent="-228600">
              <a:lnSpc>
                <a:spcPct val="90000"/>
              </a:lnSpc>
              <a:spcBef>
                <a:spcPts val="1000"/>
              </a:spcBef>
              <a:buNone/>
              <a:tabLst>
                <a:tab pos="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[15:0] out</a:t>
            </a:r>
            <a:endParaRPr lang="en-US" sz="1800" b="0" strike="noStrike" spc="-1">
              <a:latin typeface="Arial" panose="020B0604020202020204"/>
            </a:endParaRPr>
          </a:p>
          <a:p>
            <a:pPr marL="228600" indent="-228600">
              <a:lnSpc>
                <a:spcPct val="90000"/>
              </a:lnSpc>
              <a:spcBef>
                <a:spcPts val="1000"/>
              </a:spcBef>
              <a:buNone/>
              <a:tabLst>
                <a:tab pos="0" algn="l"/>
              </a:tabLst>
            </a:pPr>
            <a:r>
              <a:rPr lang="en-US" sz="1800" b="0" strike="noStrike" spc="-1">
                <a:solidFill>
                  <a:srgbClr val="525252"/>
                </a:solidFill>
                <a:latin typeface="Consolas"/>
                <a:ea typeface="Helvetica Neue"/>
              </a:rPr>
              <a:t>);</a:t>
            </a:r>
            <a:endParaRPr lang="en-US" sz="1800" b="0" strike="noStrike" spc="-1">
              <a:latin typeface="Arial" panose="020B0604020202020204"/>
            </a:endParaRPr>
          </a:p>
          <a:p>
            <a:pPr marL="228600" indent="-228600">
              <a:lnSpc>
                <a:spcPct val="90000"/>
              </a:lnSpc>
              <a:buNone/>
              <a:tabLst>
                <a:tab pos="0" algn="l"/>
              </a:tabLst>
            </a:pPr>
            <a:r>
              <a:rPr lang="en-US" sz="1800" b="0" strike="noStrike" spc="-1">
                <a:solidFill>
                  <a:srgbClr val="525252"/>
                </a:solidFill>
                <a:latin typeface="Consolas"/>
                <a:ea typeface="Helvetica Neue"/>
              </a:rPr>
              <a:t>		…</a:t>
            </a:r>
            <a:endParaRPr lang="en-US" sz="1800" b="0" strike="noStrike" spc="-1">
              <a:latin typeface="Arial" panose="020B0604020202020204"/>
            </a:endParaRPr>
          </a:p>
          <a:p>
            <a:pPr marL="228600" indent="-228600">
              <a:lnSpc>
                <a:spcPct val="90000"/>
              </a:lnSpc>
              <a:spcBef>
                <a:spcPts val="1000"/>
              </a:spcBef>
              <a:buNone/>
              <a:tabLst>
                <a:tab pos="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assign</a:t>
            </a:r>
            <a:r>
              <a:rPr lang="en-US" sz="1800" b="0" strike="noStrike" spc="-1">
                <a:solidFill>
                  <a:srgbClr val="525252"/>
                </a:solidFill>
                <a:latin typeface="Consolas"/>
                <a:ea typeface="Helvetica Neue"/>
              </a:rPr>
              <a:t> #5 …</a:t>
            </a:r>
            <a:endParaRPr lang="en-US" sz="1800" b="0" strike="noStrike" spc="-1">
              <a:latin typeface="Arial" panose="020B0604020202020204"/>
            </a:endParaRPr>
          </a:p>
          <a:p>
            <a:pPr marL="228600" indent="-228600">
              <a:lnSpc>
                <a:spcPct val="90000"/>
              </a:lnSpc>
              <a:spcBef>
                <a:spcPts val="1000"/>
              </a:spcBef>
              <a:buNone/>
              <a:tabLst>
                <a:tab pos="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assign</a:t>
            </a:r>
            <a:r>
              <a:rPr lang="en-US" sz="1800" b="0" strike="noStrike" spc="-1">
                <a:solidFill>
                  <a:srgbClr val="525252"/>
                </a:solidFill>
                <a:latin typeface="Consolas"/>
                <a:ea typeface="Helvetica Neue"/>
              </a:rPr>
              <a:t> #25 …</a:t>
            </a:r>
            <a:endParaRPr lang="en-US" sz="1800" b="0" strike="noStrike" spc="-1">
              <a:latin typeface="Arial" panose="020B0604020202020204"/>
            </a:endParaRPr>
          </a:p>
        </p:txBody>
      </p:sp>
      <p:sp>
        <p:nvSpPr>
          <p:cNvPr id="1207" name="Line 8"/>
          <p:cNvSpPr/>
          <p:nvPr/>
        </p:nvSpPr>
        <p:spPr>
          <a:xfrm>
            <a:off x="3045600" y="2825280"/>
            <a:ext cx="2345040" cy="426960"/>
          </a:xfrm>
          <a:prstGeom prst="line">
            <a:avLst/>
          </a:prstGeom>
          <a:ln w="9525">
            <a:solidFill>
              <a:srgbClr val="0068B5"/>
            </a:solidFill>
            <a:prstDash val="dash"/>
            <a:round/>
            <a:headEnd type="triangle" w="med" len="med"/>
          </a:ln>
        </p:spPr>
        <p:style>
          <a:lnRef idx="0">
            <a:srgbClr val="FFFFFF"/>
          </a:lnRef>
          <a:fillRef idx="0">
            <a:srgbClr val="FFFFFF"/>
          </a:fillRef>
          <a:effectRef idx="0">
            <a:srgbClr val="FFFFFF"/>
          </a:effectRef>
          <a:fontRef idx="minor"/>
        </p:style>
      </p:sp>
      <p:sp>
        <p:nvSpPr>
          <p:cNvPr id="1208" name="Line 9"/>
          <p:cNvSpPr/>
          <p:nvPr/>
        </p:nvSpPr>
        <p:spPr>
          <a:xfrm flipV="1">
            <a:off x="2021760" y="2177640"/>
            <a:ext cx="1909800" cy="647640"/>
          </a:xfrm>
          <a:prstGeom prst="line">
            <a:avLst/>
          </a:prstGeom>
          <a:ln w="9525">
            <a:solidFill>
              <a:srgbClr val="0068B5"/>
            </a:solidFill>
            <a:prstDash val="dash"/>
            <a:round/>
            <a:headEnd type="triangle" w="med" len="med"/>
          </a:ln>
        </p:spPr>
        <p:style>
          <a:lnRef idx="0">
            <a:srgbClr val="FFFFFF"/>
          </a:lnRef>
          <a:fillRef idx="0">
            <a:srgbClr val="FFFFFF"/>
          </a:fillRef>
          <a:effectRef idx="0">
            <a:srgbClr val="FFFFFF"/>
          </a:effectRef>
          <a:fontRef idx="minor"/>
        </p:style>
      </p:sp>
      <p:sp>
        <p:nvSpPr>
          <p:cNvPr id="1209" name="Text Box 11"/>
          <p:cNvSpPr/>
          <p:nvPr/>
        </p:nvSpPr>
        <p:spPr>
          <a:xfrm>
            <a:off x="3931560" y="1558440"/>
            <a:ext cx="4387320" cy="821160"/>
          </a:xfrm>
          <a:prstGeom prst="rect">
            <a:avLst/>
          </a:prstGeom>
          <a:noFill/>
          <a:ln w="9525">
            <a:solidFill>
              <a:srgbClr val="525252"/>
            </a:solidFill>
            <a:miter/>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spcBef>
                <a:spcPts val="1200"/>
              </a:spcBef>
              <a:buNone/>
            </a:pPr>
            <a:r>
              <a:rPr lang="en-US" sz="2400" b="0" strike="noStrike" spc="-1">
                <a:solidFill>
                  <a:srgbClr val="525252"/>
                </a:solidFill>
                <a:latin typeface="IntelOne Display Regular"/>
                <a:ea typeface="Helvetica Neue"/>
              </a:rPr>
              <a:t>Time unit for delays in module</a:t>
            </a:r>
            <a:endParaRPr lang="en-US" sz="2400" b="0" strike="noStrike" spc="-1">
              <a:latin typeface="Arial" panose="020B0604020202020204"/>
            </a:endParaRPr>
          </a:p>
        </p:txBody>
      </p:sp>
      <p:sp>
        <p:nvSpPr>
          <p:cNvPr id="1210" name="Text Box 12"/>
          <p:cNvSpPr/>
          <p:nvPr/>
        </p:nvSpPr>
        <p:spPr>
          <a:xfrm>
            <a:off x="5501880" y="2825280"/>
            <a:ext cx="3512520" cy="1186920"/>
          </a:xfrm>
          <a:prstGeom prst="rect">
            <a:avLst/>
          </a:prstGeom>
          <a:solidFill>
            <a:schemeClr val="bg1"/>
          </a:solidFill>
          <a:ln w="9525">
            <a:solidFill>
              <a:srgbClr val="525252"/>
            </a:solidFill>
            <a:miter/>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spcBef>
                <a:spcPts val="1200"/>
              </a:spcBef>
              <a:buNone/>
            </a:pPr>
            <a:r>
              <a:rPr lang="en-US" sz="2400" b="0" strike="noStrike" spc="-1">
                <a:solidFill>
                  <a:srgbClr val="525252"/>
                </a:solidFill>
                <a:latin typeface="IntelOne Display Regular"/>
                <a:ea typeface="Helvetica Neue"/>
              </a:rPr>
              <a:t>Precision for delay values used by simulator</a:t>
            </a:r>
            <a:endParaRPr lang="en-US" sz="2400" b="0" strike="noStrike" spc="-1">
              <a:latin typeface="Arial" panose="020B0604020202020204"/>
            </a:endParaRPr>
          </a:p>
        </p:txBody>
      </p:sp>
      <p:sp>
        <p:nvSpPr>
          <p:cNvPr id="1211" name="Text Box 15"/>
          <p:cNvSpPr/>
          <p:nvPr/>
        </p:nvSpPr>
        <p:spPr>
          <a:xfrm>
            <a:off x="5258520" y="6003720"/>
            <a:ext cx="6318360" cy="3945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2000" b="0" i="1" strike="noStrike" spc="-1">
                <a:solidFill>
                  <a:srgbClr val="525252"/>
                </a:solidFill>
                <a:latin typeface="IntelOne Display Regular"/>
                <a:ea typeface="Helvetica Neue"/>
              </a:rPr>
              <a:t>Note:  Other compiler directives discussed later.</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Event Control</a:t>
            </a:r>
            <a:endParaRPr lang="en-US" sz="3600" b="0" strike="noStrike" spc="-1">
              <a:latin typeface="Arial" panose="020B0604020202020204"/>
            </a:endParaRPr>
          </a:p>
        </p:txBody>
      </p:sp>
      <p:sp>
        <p:nvSpPr>
          <p:cNvPr id="1213" name="PlaceHolder 2"/>
          <p:cNvSpPr>
            <a:spLocks noGrp="1"/>
          </p:cNvSpPr>
          <p:nvPr>
            <p:ph/>
          </p:nvPr>
        </p:nvSpPr>
        <p:spPr>
          <a:xfrm>
            <a:off x="548280" y="1519200"/>
            <a:ext cx="5639040" cy="4204800"/>
          </a:xfrm>
          <a:prstGeom prst="rect">
            <a:avLst/>
          </a:prstGeom>
          <a:noFill/>
          <a:ln w="0">
            <a:noFill/>
          </a:ln>
        </p:spPr>
        <p:txBody>
          <a:bodyPr lIns="90000" tIns="45000" rIns="90000" bIns="45000" anchor="t">
            <a:normAutofit fontScale="86000"/>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Provides edge-sensitive control</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Symbolized by the @ symbol</a:t>
            </a:r>
            <a:endParaRPr lang="en-US" sz="2400" b="0" strike="noStrike" spc="-1">
              <a:latin typeface="Arial" panose="020B0604020202020204"/>
            </a:endParaRPr>
          </a:p>
          <a:p>
            <a:pPr>
              <a:lnSpc>
                <a:spcPct val="90000"/>
              </a:lnSpc>
              <a:spcBef>
                <a:spcPts val="1000"/>
              </a:spcBef>
              <a:buNone/>
            </a:pPr>
            <a:endParaRPr lang="en-US" sz="2400" b="0" strike="noStrike" spc="-1">
              <a:latin typeface="Arial" panose="020B0604020202020204"/>
            </a:endParaRPr>
          </a:p>
          <a:p>
            <a:pPr>
              <a:lnSpc>
                <a:spcPct val="90000"/>
              </a:lnSpc>
              <a:spcBef>
                <a:spcPts val="1000"/>
              </a:spcBef>
              <a:buNone/>
            </a:pP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Pauses execution of procedural statements until event occurs (i.e. expression changes value)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To test for multiple events (logical OR of events list)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Comma (</a:t>
            </a:r>
            <a:r>
              <a:rPr lang="en-US" sz="2400" b="1" strike="noStrike" spc="-1">
                <a:solidFill>
                  <a:srgbClr val="525252"/>
                </a:solidFill>
                <a:latin typeface="IntelOne Display Light"/>
                <a:ea typeface="Helvetica Neue"/>
              </a:rPr>
              <a:t>,</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Verilog ‘2001 and later</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strike="noStrike" spc="-1">
                <a:solidFill>
                  <a:srgbClr val="525252"/>
                </a:solidFill>
                <a:latin typeface="IntelOne Display Light"/>
                <a:ea typeface="Helvetica Neue"/>
              </a:rPr>
              <a:t>or</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214" name="Rectangle 11"/>
          <p:cNvSpPr/>
          <p:nvPr/>
        </p:nvSpPr>
        <p:spPr>
          <a:xfrm>
            <a:off x="1649880" y="2519640"/>
            <a:ext cx="1967040" cy="366120"/>
          </a:xfrm>
          <a:prstGeom prst="rect">
            <a:avLst/>
          </a:prstGeom>
          <a:solidFill>
            <a:schemeClr val="accent2">
              <a:alpha val="70000"/>
            </a:schemeClr>
          </a:solidFill>
          <a:ln w="12700">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a:t>
            </a:r>
            <a:r>
              <a:rPr lang="en-US" sz="1800" b="0" strike="noStrike" spc="-1">
                <a:solidFill>
                  <a:srgbClr val="525252"/>
                </a:solidFill>
                <a:latin typeface="Consolas"/>
                <a:ea typeface="Helvetica Neue"/>
              </a:rPr>
              <a:t>(</a:t>
            </a:r>
            <a:r>
              <a:rPr lang="en-US" sz="1800" b="0" i="1" strike="noStrike" spc="-1">
                <a:solidFill>
                  <a:srgbClr val="525252"/>
                </a:solidFill>
                <a:latin typeface="Consolas"/>
                <a:ea typeface="Helvetica Neue"/>
              </a:rPr>
              <a:t>expression)</a:t>
            </a:r>
            <a:endParaRPr lang="en-US" sz="1800" b="0" strike="noStrike" spc="-1">
              <a:latin typeface="Arial" panose="020B0604020202020204"/>
            </a:endParaRPr>
          </a:p>
        </p:txBody>
      </p:sp>
      <p:sp>
        <p:nvSpPr>
          <p:cNvPr id="1215" name="Rectangle 4"/>
          <p:cNvSpPr/>
          <p:nvPr/>
        </p:nvSpPr>
        <p:spPr>
          <a:xfrm>
            <a:off x="6724800" y="1421640"/>
            <a:ext cx="4742640" cy="49935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400" b="1" strike="noStrike" spc="-1">
                <a:solidFill>
                  <a:srgbClr val="525252"/>
                </a:solidFill>
                <a:latin typeface="Consolas"/>
                <a:ea typeface="Helvetica Neue"/>
              </a:rPr>
              <a:t>initial</a:t>
            </a: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begin</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Rising edge control (inter-assignment)</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posedge</a:t>
            </a:r>
            <a:r>
              <a:rPr lang="en-US" sz="1400" b="0" strike="noStrike" spc="-1">
                <a:solidFill>
                  <a:srgbClr val="525252"/>
                </a:solidFill>
                <a:latin typeface="Consolas"/>
                <a:ea typeface="Helvetica Neue"/>
              </a:rPr>
              <a:t> clk) r1 = r2; </a:t>
            </a:r>
            <a:endParaRPr lang="en-US" sz="1400" b="0" strike="noStrike" spc="-1">
              <a:latin typeface="Arial" panose="020B0604020202020204"/>
            </a:endParaRPr>
          </a:p>
          <a:p>
            <a:pPr marL="457200">
              <a:lnSpc>
                <a:spcPct val="100000"/>
              </a:lnSpc>
              <a:buNone/>
              <a:tabLst>
                <a:tab pos="342900" algn="l"/>
                <a:tab pos="685800" algn="l"/>
                <a:tab pos="1028700" algn="l"/>
              </a:tabLst>
            </a:pP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Falling edge control (intra-assignment)</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r3 = @(</a:t>
            </a:r>
            <a:r>
              <a:rPr lang="en-US" sz="1400" b="1" strike="noStrike" spc="-1">
                <a:solidFill>
                  <a:srgbClr val="525252"/>
                </a:solidFill>
                <a:latin typeface="Consolas"/>
                <a:ea typeface="Helvetica Neue"/>
              </a:rPr>
              <a:t>negedge</a:t>
            </a:r>
            <a:r>
              <a:rPr lang="en-US" sz="1400" b="0" strike="noStrike" spc="-1">
                <a:solidFill>
                  <a:srgbClr val="525252"/>
                </a:solidFill>
                <a:latin typeface="Consolas"/>
                <a:ea typeface="Helvetica Neue"/>
              </a:rPr>
              <a:t> clk) r4;</a:t>
            </a:r>
            <a:endParaRPr lang="en-US" sz="1400" b="0" strike="noStrike" spc="-1">
              <a:latin typeface="Arial" panose="020B0604020202020204"/>
            </a:endParaRPr>
          </a:p>
          <a:p>
            <a:pPr marL="457200">
              <a:lnSpc>
                <a:spcPct val="100000"/>
              </a:lnSpc>
              <a:buNone/>
              <a:tabLst>
                <a:tab pos="342900" algn="l"/>
                <a:tab pos="685800" algn="l"/>
                <a:tab pos="1028700" algn="l"/>
              </a:tabLst>
            </a:pP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Either edge control</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(a) r5 = r6;</a:t>
            </a:r>
            <a:endParaRPr lang="en-US" sz="1400" b="0" strike="noStrike" spc="-1">
              <a:latin typeface="Arial" panose="020B0604020202020204"/>
            </a:endParaRPr>
          </a:p>
          <a:p>
            <a:pPr marL="457200">
              <a:lnSpc>
                <a:spcPct val="100000"/>
              </a:lnSpc>
              <a:buNone/>
              <a:tabLst>
                <a:tab pos="342900" algn="l"/>
                <a:tab pos="685800" algn="l"/>
                <a:tab pos="1028700" algn="l"/>
              </a:tabLst>
            </a:pP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Either edge control using more </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complex expression</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(a ^ b &amp; c) r7 = r8;</a:t>
            </a:r>
            <a:endParaRPr lang="en-US" sz="1400" b="0" strike="noStrike" spc="-1">
              <a:latin typeface="Arial" panose="020B0604020202020204"/>
            </a:endParaRPr>
          </a:p>
          <a:p>
            <a:pPr marL="457200">
              <a:lnSpc>
                <a:spcPct val="100000"/>
              </a:lnSpc>
              <a:buNone/>
              <a:tabLst>
                <a:tab pos="342900" algn="l"/>
                <a:tab pos="685800" algn="l"/>
                <a:tab pos="1028700" algn="l"/>
              </a:tabLst>
            </a:pP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Logical OR of two events using comma</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posedge</a:t>
            </a:r>
            <a:r>
              <a:rPr lang="en-US" sz="1400" b="0" strike="noStrike" spc="-1">
                <a:solidFill>
                  <a:srgbClr val="525252"/>
                </a:solidFill>
                <a:latin typeface="Consolas"/>
                <a:ea typeface="Helvetica Neue"/>
              </a:rPr>
              <a:t> clk, enable) r9 = r10;</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Logical OR of two events using </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        “or” keyword</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0" strike="noStrike" spc="-1">
                <a:solidFill>
                  <a:srgbClr val="525252"/>
                </a:solidFill>
                <a:latin typeface="Consolas"/>
                <a:ea typeface="Helvetica Neue"/>
              </a:rPr>
              <a:t>r11 = @ (</a:t>
            </a:r>
            <a:r>
              <a:rPr lang="en-US" sz="1400" b="1" strike="noStrike" spc="-1">
                <a:solidFill>
                  <a:srgbClr val="525252"/>
                </a:solidFill>
                <a:latin typeface="Consolas"/>
                <a:ea typeface="Helvetica Neue"/>
              </a:rPr>
              <a:t>posedge</a:t>
            </a:r>
            <a:r>
              <a:rPr lang="en-US" sz="1400" b="0" strike="noStrike" spc="-1">
                <a:solidFill>
                  <a:srgbClr val="525252"/>
                </a:solidFill>
                <a:latin typeface="Consolas"/>
                <a:ea typeface="Helvetica Neue"/>
              </a:rPr>
              <a:t> clk </a:t>
            </a:r>
            <a:r>
              <a:rPr lang="en-US" sz="1400" b="1" strike="noStrike" spc="-1">
                <a:solidFill>
                  <a:srgbClr val="525252"/>
                </a:solidFill>
                <a:latin typeface="Consolas"/>
                <a:ea typeface="Helvetica Neue"/>
              </a:rPr>
              <a:t>or</a:t>
            </a:r>
            <a:r>
              <a:rPr lang="en-US" sz="1400" b="0" strike="noStrike" spc="-1">
                <a:solidFill>
                  <a:srgbClr val="525252"/>
                </a:solidFill>
                <a:latin typeface="Consolas"/>
                <a:ea typeface="Helvetica Neue"/>
              </a:rPr>
              <a:t> enable) r12;</a:t>
            </a:r>
            <a:endParaRPr lang="en-US" sz="1400" b="0" strike="noStrike" spc="-1">
              <a:latin typeface="Arial" panose="020B0604020202020204"/>
            </a:endParaRPr>
          </a:p>
          <a:p>
            <a:pPr marL="457200">
              <a:lnSpc>
                <a:spcPct val="100000"/>
              </a:lnSpc>
              <a:buNone/>
              <a:tabLst>
                <a:tab pos="342900" algn="l"/>
                <a:tab pos="685800" algn="l"/>
                <a:tab pos="1028700" algn="l"/>
              </a:tabLst>
            </a:pPr>
            <a:r>
              <a:rPr lang="en-US" sz="1400" b="1" strike="noStrike" spc="-1">
                <a:solidFill>
                  <a:srgbClr val="525252"/>
                </a:solidFill>
                <a:latin typeface="Consolas"/>
                <a:ea typeface="Helvetica Neue"/>
              </a:rPr>
              <a:t>end</a:t>
            </a:r>
            <a:endParaRPr lang="en-US" sz="1400" b="0" strike="noStrike" spc="-1">
              <a:latin typeface="Arial" panose="020B0604020202020204"/>
            </a:endParaRPr>
          </a:p>
        </p:txBody>
      </p:sp>
      <p:sp>
        <p:nvSpPr>
          <p:cNvPr id="1216" name="Text Box 9"/>
          <p:cNvSpPr/>
          <p:nvPr/>
        </p:nvSpPr>
        <p:spPr>
          <a:xfrm>
            <a:off x="8238600" y="1024560"/>
            <a:ext cx="152532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525252"/>
                </a:solidFill>
                <a:latin typeface="IntelOne Display Regular"/>
                <a:ea typeface="Helvetica Neue"/>
              </a:rPr>
              <a:t>Examples*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Event Control &amp; Sensitivity Lists</a:t>
            </a:r>
            <a:endParaRPr lang="en-US" sz="3600" b="0" strike="noStrike" spc="-1">
              <a:latin typeface="Arial" panose="020B0604020202020204"/>
            </a:endParaRPr>
          </a:p>
        </p:txBody>
      </p:sp>
      <p:sp>
        <p:nvSpPr>
          <p:cNvPr id="1218"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Use event control at the beginning of </a:t>
            </a:r>
            <a:r>
              <a:rPr lang="en-US" sz="2400" b="1" strike="noStrike" spc="-1">
                <a:solidFill>
                  <a:srgbClr val="525252"/>
                </a:solidFill>
                <a:latin typeface="IntelOne Display Light"/>
                <a:ea typeface="Helvetica Neue"/>
              </a:rPr>
              <a:t>always</a:t>
            </a:r>
            <a:r>
              <a:rPr lang="en-US" sz="2400" b="0" strike="noStrike" spc="-1">
                <a:solidFill>
                  <a:srgbClr val="525252"/>
                </a:solidFill>
                <a:latin typeface="IntelOne Display Light"/>
                <a:ea typeface="Helvetica Neue"/>
              </a:rPr>
              <a:t> block to control when block begins execution</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Each execution of always block requires event to be satisfied</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Forces always block to be “sensitive” to the items in event control</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Also referred to as a </a:t>
            </a:r>
            <a:r>
              <a:rPr lang="en-US" sz="2400" b="1" strike="noStrike" spc="-1">
                <a:solidFill>
                  <a:srgbClr val="525252"/>
                </a:solidFill>
                <a:latin typeface="IntelOne Display Light"/>
                <a:ea typeface="Helvetica Neue"/>
              </a:rPr>
              <a:t>Sensitivity List</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Supported by synthesis tools</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219" name="Rectangle 4"/>
          <p:cNvSpPr/>
          <p:nvPr/>
        </p:nvSpPr>
        <p:spPr>
          <a:xfrm>
            <a:off x="1126800" y="4236120"/>
            <a:ext cx="4573080" cy="1463400"/>
          </a:xfrm>
          <a:prstGeom prst="rect">
            <a:avLst/>
          </a:prstGeom>
          <a:solidFill>
            <a:schemeClr val="accent2">
              <a:alpha val="70000"/>
            </a:schemeClr>
          </a:solid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always @</a:t>
            </a:r>
            <a:r>
              <a:rPr lang="en-US" sz="1800" b="0" strike="noStrike" spc="-1">
                <a:solidFill>
                  <a:srgbClr val="525252"/>
                </a:solidFill>
                <a:latin typeface="Consolas"/>
                <a:ea typeface="Helvetica Neue"/>
              </a:rPr>
              <a:t>(</a:t>
            </a:r>
            <a:r>
              <a:rPr lang="en-US" sz="1800" b="0" i="1" strike="noStrike" spc="-1">
                <a:solidFill>
                  <a:srgbClr val="525252"/>
                </a:solidFill>
                <a:latin typeface="Consolas"/>
                <a:ea typeface="Helvetica Neue"/>
              </a:rPr>
              <a:t>sensitivity_list)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 Statement_1</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 …………..</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 Statement_N</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end</a:t>
            </a:r>
            <a:r>
              <a:rPr lang="en-US" sz="1800" b="0" strike="noStrike" spc="-1">
                <a:solidFill>
                  <a:srgbClr val="525252"/>
                </a:solidFill>
                <a:latin typeface="Consolas"/>
                <a:ea typeface="Helvetica Neue"/>
              </a:rPr>
              <a:t> </a:t>
            </a:r>
            <a:endParaRPr lang="en-US" sz="1800" b="0" strike="noStrike" spc="-1">
              <a:latin typeface="Arial" panose="020B0604020202020204"/>
            </a:endParaRPr>
          </a:p>
        </p:txBody>
      </p:sp>
      <p:sp>
        <p:nvSpPr>
          <p:cNvPr id="1220" name="Text Box 14"/>
          <p:cNvSpPr/>
          <p:nvPr/>
        </p:nvSpPr>
        <p:spPr>
          <a:xfrm>
            <a:off x="2068200" y="3839400"/>
            <a:ext cx="109692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525252"/>
                </a:solidFill>
                <a:latin typeface="IntelOne Display Regular"/>
                <a:ea typeface="Helvetica Neue"/>
              </a:rPr>
              <a:t>Format</a:t>
            </a:r>
            <a:endParaRPr lang="en-US" sz="1800" b="0" strike="noStrike" spc="-1">
              <a:latin typeface="Arial" panose="020B0604020202020204"/>
            </a:endParaRPr>
          </a:p>
        </p:txBody>
      </p:sp>
      <p:sp>
        <p:nvSpPr>
          <p:cNvPr id="1221" name="Rectangle 12"/>
          <p:cNvSpPr/>
          <p:nvPr/>
        </p:nvSpPr>
        <p:spPr>
          <a:xfrm>
            <a:off x="6031440" y="4204080"/>
            <a:ext cx="4984560" cy="1463400"/>
          </a:xfrm>
          <a:prstGeom prst="rect">
            <a:avLst/>
          </a:prstGeom>
          <a:solidFill>
            <a:schemeClr val="bg1">
              <a:alpha val="70000"/>
            </a:schemeClr>
          </a:solid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Process executes whenever</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a, b, c or d changes in value</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always @</a:t>
            </a:r>
            <a:r>
              <a:rPr lang="en-US" sz="1800" b="0" strike="noStrike" spc="-1">
                <a:solidFill>
                  <a:srgbClr val="525252"/>
                </a:solidFill>
                <a:latin typeface="Consolas"/>
                <a:ea typeface="Helvetica Neue"/>
              </a:rPr>
              <a:t>(</a:t>
            </a:r>
            <a:r>
              <a:rPr lang="en-US" sz="1800" b="0" i="1" strike="noStrike" spc="-1">
                <a:solidFill>
                  <a:srgbClr val="525252"/>
                </a:solidFill>
                <a:latin typeface="Consolas"/>
                <a:ea typeface="Helvetica Neue"/>
              </a:rPr>
              <a:t>a, b, c, d)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#15 y = (a ^ b) &amp; (c ~| d);</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end</a:t>
            </a:r>
            <a:r>
              <a:rPr lang="en-US" sz="1800" b="0" strike="noStrike" spc="-1">
                <a:solidFill>
                  <a:srgbClr val="525252"/>
                </a:solidFill>
                <a:latin typeface="Consolas"/>
                <a:ea typeface="Helvetica Neue"/>
              </a:rPr>
              <a:t> </a:t>
            </a:r>
            <a:endParaRPr lang="en-US" sz="1800" b="0" strike="noStrike" spc="-1">
              <a:latin typeface="Arial" panose="020B0604020202020204"/>
            </a:endParaRPr>
          </a:p>
        </p:txBody>
      </p:sp>
      <p:sp>
        <p:nvSpPr>
          <p:cNvPr id="1222" name="Text Box 13"/>
          <p:cNvSpPr/>
          <p:nvPr/>
        </p:nvSpPr>
        <p:spPr>
          <a:xfrm>
            <a:off x="7273800" y="3800880"/>
            <a:ext cx="127080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525252"/>
                </a:solidFill>
                <a:latin typeface="IntelOne Display Regular"/>
                <a:ea typeface="Helvetica Neue"/>
              </a:rPr>
              <a:t>Example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wait Statement</a:t>
            </a:r>
            <a:endParaRPr lang="en-US" sz="3600" b="0" strike="noStrike" spc="-1">
              <a:latin typeface="Arial" panose="020B0604020202020204"/>
            </a:endParaRPr>
          </a:p>
        </p:txBody>
      </p:sp>
      <p:sp>
        <p:nvSpPr>
          <p:cNvPr id="122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Provides level-sensitive event control</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Uses </a:t>
            </a:r>
            <a:r>
              <a:rPr lang="en-US" sz="2000" b="0" strike="noStrike" spc="-1">
                <a:solidFill>
                  <a:srgbClr val="525252"/>
                </a:solidFill>
                <a:latin typeface="Consolas"/>
                <a:ea typeface="Helvetica Neue"/>
              </a:rPr>
              <a:t>wait</a:t>
            </a:r>
            <a:r>
              <a:rPr lang="en-US" sz="2000" b="0" strike="noStrike" spc="-1">
                <a:solidFill>
                  <a:srgbClr val="525252"/>
                </a:solidFill>
                <a:latin typeface="IntelOne Display Light"/>
                <a:ea typeface="Helvetica Neue"/>
              </a:rPr>
              <a:t> keyword</a:t>
            </a:r>
            <a:endParaRPr lang="en-US" sz="2000" b="0" strike="noStrike" spc="-1">
              <a:latin typeface="Arial" panose="020B0604020202020204"/>
            </a:endParaRPr>
          </a:p>
          <a:p>
            <a:pPr>
              <a:lnSpc>
                <a:spcPct val="90000"/>
              </a:lnSpc>
              <a:spcBef>
                <a:spcPts val="1000"/>
              </a:spcBef>
              <a:buNone/>
            </a:pP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Pauses execution of the procedural block until wait statement is satisfied</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If level test not satisfied, procedural block pauses until it is</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If level test already satisfied, procedural block continues execution without pausing</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Not supported by synthesis</a:t>
            </a:r>
            <a:endParaRPr lang="en-US" sz="20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225" name="Rectangle 4"/>
          <p:cNvSpPr/>
          <p:nvPr/>
        </p:nvSpPr>
        <p:spPr>
          <a:xfrm>
            <a:off x="3265200" y="2122560"/>
            <a:ext cx="3292920" cy="457560"/>
          </a:xfrm>
          <a:prstGeom prst="rect">
            <a:avLst/>
          </a:prstGeom>
          <a:solidFill>
            <a:schemeClr val="accent2">
              <a:alpha val="70000"/>
            </a:schemeClr>
          </a:solidFill>
          <a:ln w="12700">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wait </a:t>
            </a:r>
            <a:r>
              <a:rPr lang="en-US" sz="2400" b="0" strike="noStrike" spc="-1">
                <a:solidFill>
                  <a:srgbClr val="525252"/>
                </a:solidFill>
                <a:latin typeface="Consolas"/>
                <a:ea typeface="Helvetica Neue"/>
              </a:rPr>
              <a:t>(</a:t>
            </a:r>
            <a:r>
              <a:rPr lang="en-US" sz="2400" b="0" i="1" strike="noStrike" spc="-1">
                <a:solidFill>
                  <a:srgbClr val="525252"/>
                </a:solidFill>
                <a:latin typeface="Consolas"/>
                <a:ea typeface="Helvetica Neue"/>
              </a:rPr>
              <a:t>expression)</a:t>
            </a:r>
            <a:endParaRPr lang="en-US" sz="2400" b="0" strike="noStrike" spc="-1">
              <a:latin typeface="Arial" panose="020B0604020202020204"/>
            </a:endParaRPr>
          </a:p>
        </p:txBody>
      </p:sp>
      <p:sp>
        <p:nvSpPr>
          <p:cNvPr id="1226" name="Rectangle 6"/>
          <p:cNvSpPr/>
          <p:nvPr/>
        </p:nvSpPr>
        <p:spPr>
          <a:xfrm>
            <a:off x="1286280" y="4315320"/>
            <a:ext cx="4176000" cy="2038680"/>
          </a:xfrm>
          <a:prstGeom prst="rect">
            <a:avLst/>
          </a:prstGeom>
          <a:solidFill>
            <a:schemeClr val="bg1">
              <a:alpha val="70000"/>
            </a:schemeClr>
          </a:solid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begin</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i="1" strike="noStrike" spc="-1">
                <a:solidFill>
                  <a:srgbClr val="525252"/>
                </a:solidFill>
                <a:latin typeface="Consolas"/>
                <a:ea typeface="Helvetica Neue"/>
              </a:rPr>
              <a:t>	</a:t>
            </a:r>
            <a:r>
              <a:rPr lang="en-US" sz="1600" b="1" strike="noStrike" spc="-1">
                <a:solidFill>
                  <a:srgbClr val="525252"/>
                </a:solidFill>
                <a:latin typeface="Consolas"/>
                <a:ea typeface="Helvetica Neue"/>
              </a:rPr>
              <a:t>wait</a:t>
            </a:r>
            <a:r>
              <a:rPr lang="en-US" sz="1600" b="1" i="1" strike="noStrike" spc="-1">
                <a:solidFill>
                  <a:srgbClr val="525252"/>
                </a:solidFill>
                <a:latin typeface="Consolas"/>
                <a:ea typeface="Helvetica Neue"/>
              </a:rPr>
              <a:t> </a:t>
            </a:r>
            <a:r>
              <a:rPr lang="en-US" sz="1600" b="0" strike="noStrike" spc="-1">
                <a:solidFill>
                  <a:srgbClr val="525252"/>
                </a:solidFill>
                <a:latin typeface="Consolas"/>
                <a:ea typeface="Helvetica Neue"/>
              </a:rPr>
              <a:t>(gate) r1 = r2;  //Assignment0</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wait</a:t>
            </a:r>
            <a:r>
              <a:rPr lang="en-US" sz="1600" b="0" strike="noStrike" spc="-1">
                <a:solidFill>
                  <a:srgbClr val="525252"/>
                </a:solidFill>
                <a:latin typeface="Consolas"/>
                <a:ea typeface="Helvetica Neue"/>
              </a:rPr>
              <a:t> (!gate) r3 = r4; //Assignment1</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a:t>
            </a:r>
            <a:endParaRPr lang="en-US" sz="1600" b="0" strike="noStrike" spc="-1">
              <a:latin typeface="Arial" panose="020B0604020202020204"/>
            </a:endParaRPr>
          </a:p>
        </p:txBody>
      </p:sp>
      <p:sp>
        <p:nvSpPr>
          <p:cNvPr id="1227" name="Text Box 7"/>
          <p:cNvSpPr/>
          <p:nvPr/>
        </p:nvSpPr>
        <p:spPr>
          <a:xfrm>
            <a:off x="2701440" y="4004640"/>
            <a:ext cx="127080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525252"/>
                </a:solidFill>
                <a:latin typeface="IntelOne Display Regular"/>
                <a:ea typeface="Helvetica Neue"/>
              </a:rPr>
              <a:t>Example</a:t>
            </a:r>
            <a:endParaRPr lang="en-US" sz="1800" b="0" strike="noStrike" spc="-1">
              <a:latin typeface="Arial" panose="020B0604020202020204"/>
            </a:endParaRPr>
          </a:p>
        </p:txBody>
      </p:sp>
      <p:sp>
        <p:nvSpPr>
          <p:cNvPr id="1228" name="Text Box 8"/>
          <p:cNvSpPr/>
          <p:nvPr/>
        </p:nvSpPr>
        <p:spPr>
          <a:xfrm>
            <a:off x="6110640" y="3992400"/>
            <a:ext cx="3787200" cy="1794600"/>
          </a:xfrm>
          <a:prstGeom prst="rect">
            <a:avLst/>
          </a:prstGeom>
          <a:noFill/>
          <a:ln w="9525">
            <a:solidFill>
              <a:srgbClr val="525252"/>
            </a:solidFill>
            <a:miter/>
          </a:ln>
        </p:spPr>
        <p:style>
          <a:lnRef idx="0">
            <a:srgbClr val="FFFFFF"/>
          </a:lnRef>
          <a:fillRef idx="0">
            <a:srgbClr val="FFFFFF"/>
          </a:fillRef>
          <a:effectRef idx="0">
            <a:srgbClr val="FFFFFF"/>
          </a:effectRef>
          <a:fontRef idx="minor"/>
        </p:style>
        <p:txBody>
          <a:bodyPr lIns="90000" tIns="45000" rIns="90000" bIns="45000" anchor="t">
            <a:spAutoFit/>
          </a:bodyPr>
          <a:p>
            <a:pPr marL="117475" indent="-117475">
              <a:lnSpc>
                <a:spcPct val="100000"/>
              </a:lnSpc>
              <a:buClr>
                <a:srgbClr val="525252"/>
              </a:buClr>
              <a:buFont typeface="Symbol" panose="05050102010706020507"/>
              <a:buChar char=""/>
            </a:pPr>
            <a:r>
              <a:rPr lang="en-US" sz="1400" b="0" i="1" strike="noStrike" spc="-1">
                <a:solidFill>
                  <a:srgbClr val="525252"/>
                </a:solidFill>
                <a:latin typeface="IntelOne Display Regular"/>
                <a:ea typeface="Helvetica Neue"/>
              </a:rPr>
              <a:t>Assignment0 must pause until gate is true (1) before r1 takes on value of data.  Statement does not pause if gate already true</a:t>
            </a:r>
            <a:endParaRPr lang="en-US" sz="1400" b="0" strike="noStrike" spc="-1">
              <a:latin typeface="Arial" panose="020B0604020202020204"/>
            </a:endParaRPr>
          </a:p>
          <a:p>
            <a:pPr marL="117475" indent="-117475">
              <a:lnSpc>
                <a:spcPct val="100000"/>
              </a:lnSpc>
              <a:buClr>
                <a:srgbClr val="525252"/>
              </a:buClr>
              <a:buFont typeface="Symbol" panose="05050102010706020507"/>
              <a:buChar char=""/>
            </a:pPr>
            <a:r>
              <a:rPr lang="en-US" sz="1400" b="0" i="1" strike="noStrike" spc="-1">
                <a:solidFill>
                  <a:srgbClr val="525252"/>
                </a:solidFill>
                <a:latin typeface="IntelOne Display Regular"/>
                <a:ea typeface="Helvetica Neue"/>
              </a:rPr>
              <a:t>Assignment1 must pause until gate is false (0) before r3 takes on value of data.  Statement does not pause if gate already false</a:t>
            </a:r>
            <a:endParaRPr lang="en-US" sz="1400" b="0" strike="noStrike" spc="-1">
              <a:latin typeface="Arial" panose="020B0604020202020204"/>
            </a:endParaRPr>
          </a:p>
        </p:txBody>
      </p:sp>
      <p:sp>
        <p:nvSpPr>
          <p:cNvPr id="1229" name="Line 9"/>
          <p:cNvSpPr/>
          <p:nvPr/>
        </p:nvSpPr>
        <p:spPr>
          <a:xfrm flipH="1">
            <a:off x="5463000" y="4050360"/>
            <a:ext cx="647280" cy="462240"/>
          </a:xfrm>
          <a:prstGeom prst="line">
            <a:avLst/>
          </a:prstGeom>
          <a:ln w="9525">
            <a:solidFill>
              <a:srgbClr val="525252"/>
            </a:solidFill>
            <a:round/>
            <a:tailEnd type="triangle" w="med" len="me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always/initial Blocks (Behavioral Statements)</a:t>
            </a:r>
            <a:endParaRPr lang="en-US" sz="3600" b="0" strike="noStrike" spc="-1">
              <a:latin typeface="Arial" panose="020B0604020202020204"/>
            </a:endParaRPr>
          </a:p>
        </p:txBody>
      </p:sp>
      <p:sp>
        <p:nvSpPr>
          <p:cNvPr id="1231" name="Rectangle 2"/>
          <p:cNvSpPr/>
          <p:nvPr/>
        </p:nvSpPr>
        <p:spPr>
          <a:xfrm>
            <a:off x="4654080" y="1479960"/>
            <a:ext cx="191628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always/initial</a:t>
            </a:r>
            <a:endParaRPr lang="en-US" sz="24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blocks</a:t>
            </a:r>
            <a:endParaRPr lang="en-US" sz="1800" b="0" strike="noStrike" spc="-1">
              <a:latin typeface="Arial" panose="020B0604020202020204"/>
            </a:endParaRPr>
          </a:p>
        </p:txBody>
      </p:sp>
      <p:sp>
        <p:nvSpPr>
          <p:cNvPr id="1232" name="Rectangle 3"/>
          <p:cNvSpPr/>
          <p:nvPr/>
        </p:nvSpPr>
        <p:spPr>
          <a:xfrm>
            <a:off x="8552880" y="3151800"/>
            <a:ext cx="13057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Block</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Execution</a:t>
            </a:r>
            <a:endParaRPr lang="en-US" sz="1800" b="0" strike="noStrike" spc="-1">
              <a:latin typeface="Arial" panose="020B0604020202020204"/>
            </a:endParaRPr>
          </a:p>
        </p:txBody>
      </p:sp>
      <p:sp>
        <p:nvSpPr>
          <p:cNvPr id="1233" name="Rectangle 4"/>
          <p:cNvSpPr/>
          <p:nvPr/>
        </p:nvSpPr>
        <p:spPr>
          <a:xfrm>
            <a:off x="8421840" y="4201200"/>
            <a:ext cx="15678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Sequential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t>
            </a:r>
            <a:r>
              <a:rPr lang="en-US" sz="1800" b="1" strike="noStrike" spc="-1">
                <a:solidFill>
                  <a:srgbClr val="D9D9D9"/>
                </a:solidFill>
                <a:latin typeface="Times New Roman" panose="02020603050405020304"/>
                <a:ea typeface="Helvetica Neue"/>
              </a:rPr>
              <a:t>begin-end</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234" name="Rectangle 5"/>
          <p:cNvSpPr/>
          <p:nvPr/>
        </p:nvSpPr>
        <p:spPr>
          <a:xfrm>
            <a:off x="8392680" y="5221800"/>
            <a:ext cx="16243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Concurrent</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t>
            </a:r>
            <a:r>
              <a:rPr lang="en-US" sz="1800" b="1" strike="noStrike" spc="-1">
                <a:solidFill>
                  <a:srgbClr val="D9D9D9"/>
                </a:solidFill>
                <a:latin typeface="Times New Roman" panose="02020603050405020304"/>
                <a:ea typeface="Helvetica Neue"/>
              </a:rPr>
              <a:t>fork-join</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235" name="Line 6"/>
          <p:cNvSpPr/>
          <p:nvPr/>
        </p:nvSpPr>
        <p:spPr>
          <a:xfrm>
            <a:off x="5559840" y="225792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36" name="Line 7"/>
          <p:cNvSpPr/>
          <p:nvPr/>
        </p:nvSpPr>
        <p:spPr>
          <a:xfrm>
            <a:off x="920484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37" name="Rectangle 8"/>
          <p:cNvSpPr/>
          <p:nvPr/>
        </p:nvSpPr>
        <p:spPr>
          <a:xfrm>
            <a:off x="6189120" y="3151800"/>
            <a:ext cx="16380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Behavioral </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Statements</a:t>
            </a:r>
            <a:endParaRPr lang="en-US" sz="1800" b="0" strike="noStrike" spc="-1">
              <a:latin typeface="Arial" panose="020B0604020202020204"/>
            </a:endParaRPr>
          </a:p>
        </p:txBody>
      </p:sp>
      <p:sp>
        <p:nvSpPr>
          <p:cNvPr id="1238" name="Rectangle 9"/>
          <p:cNvSpPr/>
          <p:nvPr/>
        </p:nvSpPr>
        <p:spPr>
          <a:xfrm>
            <a:off x="6595920" y="4158360"/>
            <a:ext cx="7581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if-else</a:t>
            </a:r>
            <a:endParaRPr lang="en-US" sz="1800" b="0" strike="noStrike" spc="-1">
              <a:latin typeface="Arial" panose="020B0604020202020204"/>
            </a:endParaRPr>
          </a:p>
        </p:txBody>
      </p:sp>
      <p:sp>
        <p:nvSpPr>
          <p:cNvPr id="1239" name="Rectangle 10"/>
          <p:cNvSpPr/>
          <p:nvPr/>
        </p:nvSpPr>
        <p:spPr>
          <a:xfrm>
            <a:off x="6685920" y="4880520"/>
            <a:ext cx="59184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case</a:t>
            </a:r>
            <a:endParaRPr lang="en-US" sz="1800" b="0" strike="noStrike" spc="-1">
              <a:latin typeface="Arial" panose="020B0604020202020204"/>
            </a:endParaRPr>
          </a:p>
        </p:txBody>
      </p:sp>
      <p:sp>
        <p:nvSpPr>
          <p:cNvPr id="1240" name="Rectangle 11"/>
          <p:cNvSpPr/>
          <p:nvPr/>
        </p:nvSpPr>
        <p:spPr>
          <a:xfrm>
            <a:off x="6388200" y="5585400"/>
            <a:ext cx="111060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for</a:t>
            </a:r>
            <a:r>
              <a:rPr lang="en-US" sz="1800" b="1" strike="noStrike" spc="-1">
                <a:solidFill>
                  <a:srgbClr val="525252"/>
                </a:solidFill>
                <a:latin typeface="IntelOne Display Regular"/>
                <a:ea typeface="Helvetica Neue"/>
              </a:rPr>
              <a:t> loop</a:t>
            </a:r>
            <a:endParaRPr lang="en-US" sz="1800" b="0" strike="noStrike" spc="-1">
              <a:latin typeface="Arial" panose="020B0604020202020204"/>
            </a:endParaRPr>
          </a:p>
        </p:txBody>
      </p:sp>
      <p:sp>
        <p:nvSpPr>
          <p:cNvPr id="1241" name="Line 12"/>
          <p:cNvSpPr/>
          <p:nvPr/>
        </p:nvSpPr>
        <p:spPr>
          <a:xfrm>
            <a:off x="7007760" y="2734200"/>
            <a:ext cx="360" cy="412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42" name="Line 13"/>
          <p:cNvSpPr/>
          <p:nvPr/>
        </p:nvSpPr>
        <p:spPr>
          <a:xfrm>
            <a:off x="7007760" y="387720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43" name="Line 14"/>
          <p:cNvSpPr/>
          <p:nvPr/>
        </p:nvSpPr>
        <p:spPr>
          <a:xfrm>
            <a:off x="7007760" y="4600800"/>
            <a:ext cx="360" cy="279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44" name="Line 15"/>
          <p:cNvSpPr/>
          <p:nvPr/>
        </p:nvSpPr>
        <p:spPr>
          <a:xfrm>
            <a:off x="7007760" y="5305680"/>
            <a:ext cx="360" cy="279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45" name="Rectangle 17"/>
          <p:cNvSpPr/>
          <p:nvPr/>
        </p:nvSpPr>
        <p:spPr>
          <a:xfrm>
            <a:off x="1694520" y="3145320"/>
            <a:ext cx="164844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Assignments</a:t>
            </a:r>
            <a:endParaRPr lang="en-US" sz="1800" b="0" strike="noStrike" spc="-1">
              <a:latin typeface="Arial" panose="020B0604020202020204"/>
            </a:endParaRPr>
          </a:p>
        </p:txBody>
      </p:sp>
      <p:sp>
        <p:nvSpPr>
          <p:cNvPr id="1246" name="Rectangle 18"/>
          <p:cNvSpPr/>
          <p:nvPr/>
        </p:nvSpPr>
        <p:spPr>
          <a:xfrm>
            <a:off x="1545840" y="4194720"/>
            <a:ext cx="1735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Blocking </a:t>
            </a:r>
            <a:r>
              <a:rPr lang="en-US" sz="1800" b="0" strike="noStrike" spc="-1">
                <a:solidFill>
                  <a:srgbClr val="D9D9D9"/>
                </a:solidFill>
                <a:latin typeface="IntelOne Display Regular"/>
                <a:ea typeface="Helvetica Neue"/>
              </a:rPr>
              <a:t>(</a:t>
            </a:r>
            <a:r>
              <a:rPr lang="en-US" sz="1800" b="1" strike="noStrike" spc="-1">
                <a:solidFill>
                  <a:srgbClr val="D9D9D9"/>
                </a:solidFill>
                <a:latin typeface="IntelOne Display Regular"/>
                <a:ea typeface="Helvetica Neue"/>
              </a:rPr>
              <a:t>=</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247" name="Rectangle 19"/>
          <p:cNvSpPr/>
          <p:nvPr/>
        </p:nvSpPr>
        <p:spPr>
          <a:xfrm>
            <a:off x="1161360" y="4917240"/>
            <a:ext cx="24289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Nonblocking </a:t>
            </a:r>
            <a:r>
              <a:rPr lang="en-US" sz="1800" b="0" strike="noStrike" spc="-1">
                <a:solidFill>
                  <a:srgbClr val="D9D9D9"/>
                </a:solidFill>
                <a:latin typeface="IntelOne Display Regular"/>
                <a:ea typeface="Helvetica Neue"/>
              </a:rPr>
              <a:t>(</a:t>
            </a:r>
            <a:r>
              <a:rPr lang="en-US" sz="1800" b="1" strike="noStrike" spc="-1">
                <a:solidFill>
                  <a:srgbClr val="D9D9D9"/>
                </a:solidFill>
                <a:latin typeface="IntelOne Display Regular"/>
                <a:ea typeface="Helvetica Neue"/>
              </a:rPr>
              <a:t>&lt;=</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248" name="Line 20"/>
          <p:cNvSpPr/>
          <p:nvPr/>
        </p:nvSpPr>
        <p:spPr>
          <a:xfrm>
            <a:off x="251820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49" name="Line 21"/>
          <p:cNvSpPr/>
          <p:nvPr/>
        </p:nvSpPr>
        <p:spPr>
          <a:xfrm>
            <a:off x="2518200" y="38962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50" name="Line 22"/>
          <p:cNvSpPr/>
          <p:nvPr/>
        </p:nvSpPr>
        <p:spPr>
          <a:xfrm>
            <a:off x="2518200" y="463896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51" name="Line 23"/>
          <p:cNvSpPr/>
          <p:nvPr/>
        </p:nvSpPr>
        <p:spPr>
          <a:xfrm>
            <a:off x="9204840" y="38962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52" name="Line 24"/>
          <p:cNvSpPr/>
          <p:nvPr/>
        </p:nvSpPr>
        <p:spPr>
          <a:xfrm>
            <a:off x="9204840" y="49438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53" name="Line 25"/>
          <p:cNvSpPr/>
          <p:nvPr/>
        </p:nvSpPr>
        <p:spPr>
          <a:xfrm>
            <a:off x="2510280" y="2727720"/>
            <a:ext cx="24768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54" name="Line 27"/>
          <p:cNvSpPr/>
          <p:nvPr/>
        </p:nvSpPr>
        <p:spPr>
          <a:xfrm flipV="1">
            <a:off x="5544000" y="2721240"/>
            <a:ext cx="1463760" cy="6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55" name="Rectangle 28"/>
          <p:cNvSpPr/>
          <p:nvPr/>
        </p:nvSpPr>
        <p:spPr>
          <a:xfrm>
            <a:off x="3998880" y="3151800"/>
            <a:ext cx="185724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Timing Control</a:t>
            </a:r>
            <a:endParaRPr lang="en-US" sz="1800" b="0" strike="noStrike" spc="-1">
              <a:latin typeface="Arial" panose="020B0604020202020204"/>
            </a:endParaRPr>
          </a:p>
        </p:txBody>
      </p:sp>
      <p:sp>
        <p:nvSpPr>
          <p:cNvPr id="1256" name="Rectangle 29"/>
          <p:cNvSpPr/>
          <p:nvPr/>
        </p:nvSpPr>
        <p:spPr>
          <a:xfrm>
            <a:off x="4563720" y="4158360"/>
            <a:ext cx="7063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delay</a:t>
            </a:r>
            <a:endParaRPr lang="en-US" sz="1800" b="0" strike="noStrike" spc="-1">
              <a:latin typeface="Arial" panose="020B0604020202020204"/>
            </a:endParaRPr>
          </a:p>
        </p:txBody>
      </p:sp>
      <p:sp>
        <p:nvSpPr>
          <p:cNvPr id="1257" name="Rectangle 30"/>
          <p:cNvSpPr/>
          <p:nvPr/>
        </p:nvSpPr>
        <p:spPr>
          <a:xfrm>
            <a:off x="4565520" y="4880520"/>
            <a:ext cx="7063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event</a:t>
            </a:r>
            <a:endParaRPr lang="en-US" sz="1800" b="0" strike="noStrike" spc="-1">
              <a:latin typeface="Arial" panose="020B0604020202020204"/>
            </a:endParaRPr>
          </a:p>
        </p:txBody>
      </p:sp>
      <p:sp>
        <p:nvSpPr>
          <p:cNvPr id="1258" name="Rectangle 31"/>
          <p:cNvSpPr/>
          <p:nvPr/>
        </p:nvSpPr>
        <p:spPr>
          <a:xfrm>
            <a:off x="4620960" y="5585400"/>
            <a:ext cx="6040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wait</a:t>
            </a:r>
            <a:endParaRPr lang="en-US" sz="1800" b="0" strike="noStrike" spc="-1">
              <a:latin typeface="Arial" panose="020B0604020202020204"/>
            </a:endParaRPr>
          </a:p>
        </p:txBody>
      </p:sp>
      <p:sp>
        <p:nvSpPr>
          <p:cNvPr id="1259" name="Line 32"/>
          <p:cNvSpPr/>
          <p:nvPr/>
        </p:nvSpPr>
        <p:spPr>
          <a:xfrm>
            <a:off x="497088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60" name="Line 33"/>
          <p:cNvSpPr/>
          <p:nvPr/>
        </p:nvSpPr>
        <p:spPr>
          <a:xfrm>
            <a:off x="4948920" y="38772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61" name="Line 34"/>
          <p:cNvSpPr/>
          <p:nvPr/>
        </p:nvSpPr>
        <p:spPr>
          <a:xfrm>
            <a:off x="4948920" y="460080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62" name="Line 35"/>
          <p:cNvSpPr/>
          <p:nvPr/>
        </p:nvSpPr>
        <p:spPr>
          <a:xfrm>
            <a:off x="4948920" y="530568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63" name="Line 36"/>
          <p:cNvSpPr/>
          <p:nvPr/>
        </p:nvSpPr>
        <p:spPr>
          <a:xfrm>
            <a:off x="4969440" y="2727720"/>
            <a:ext cx="57168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264" name="Line 27"/>
          <p:cNvSpPr/>
          <p:nvPr/>
        </p:nvSpPr>
        <p:spPr>
          <a:xfrm>
            <a:off x="6991920" y="2721240"/>
            <a:ext cx="2216160" cy="2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Behavioral Statements</a:t>
            </a:r>
            <a:endParaRPr lang="en-US" sz="3600" b="0" strike="noStrike" spc="-1">
              <a:latin typeface="Arial" panose="020B0604020202020204"/>
            </a:endParaRPr>
          </a:p>
        </p:txBody>
      </p:sp>
      <p:sp>
        <p:nvSpPr>
          <p:cNvPr id="1266"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Describe behavior and express order</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Must be used inside procedural block</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Behavioral Statements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strike="noStrike" spc="-1">
                <a:solidFill>
                  <a:srgbClr val="525252"/>
                </a:solidFill>
                <a:latin typeface="IntelOne Display Light"/>
                <a:ea typeface="Helvetica Neue"/>
              </a:rPr>
              <a:t>if-else </a:t>
            </a:r>
            <a:r>
              <a:rPr lang="en-US" sz="2400" b="0" strike="noStrike" spc="-1">
                <a:solidFill>
                  <a:srgbClr val="525252"/>
                </a:solidFill>
                <a:latin typeface="IntelOne Display Light"/>
                <a:ea typeface="Helvetica Neue"/>
              </a:rPr>
              <a:t>statement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strike="noStrike" spc="-1">
                <a:solidFill>
                  <a:srgbClr val="525252"/>
                </a:solidFill>
                <a:latin typeface="IntelOne Display Light"/>
                <a:ea typeface="Helvetica Neue"/>
              </a:rPr>
              <a:t>case</a:t>
            </a:r>
            <a:r>
              <a:rPr lang="en-US" sz="2400" b="0" strike="noStrike" spc="-1">
                <a:solidFill>
                  <a:srgbClr val="525252"/>
                </a:solidFill>
                <a:latin typeface="IntelOne Display Light"/>
                <a:ea typeface="Helvetica Neue"/>
              </a:rPr>
              <a:t> statement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Loop statements</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if-else Statements</a:t>
            </a:r>
            <a:endParaRPr lang="en-US" sz="3600" b="0" strike="noStrike" spc="-1">
              <a:latin typeface="Arial" panose="020B0604020202020204"/>
            </a:endParaRPr>
          </a:p>
        </p:txBody>
      </p:sp>
      <p:sp>
        <p:nvSpPr>
          <p:cNvPr id="1268" name="Rectangle 33"/>
          <p:cNvSpPr/>
          <p:nvPr/>
        </p:nvSpPr>
        <p:spPr>
          <a:xfrm>
            <a:off x="796320" y="1982520"/>
            <a:ext cx="4707000" cy="22863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spcBef>
                <a:spcPts val="360"/>
              </a:spcBef>
              <a:buNone/>
              <a:tabLst>
                <a:tab pos="339725" algn="l"/>
                <a:tab pos="690245" algn="l"/>
                <a:tab pos="1031240" algn="l"/>
              </a:tabLst>
            </a:pPr>
            <a:r>
              <a:rPr lang="en-US" sz="1800" b="1" strike="noStrike" spc="-1">
                <a:solidFill>
                  <a:srgbClr val="525252"/>
                </a:solidFill>
                <a:latin typeface="Consolas"/>
                <a:ea typeface="Helvetica Neue"/>
              </a:rPr>
              <a:t>if </a:t>
            </a:r>
            <a:r>
              <a:rPr lang="en-US" sz="1800" b="0" strike="noStrike" spc="-1">
                <a:solidFill>
                  <a:srgbClr val="525252"/>
                </a:solidFill>
                <a:latin typeface="Consolas"/>
                <a:ea typeface="Helvetica Neue"/>
              </a:rPr>
              <a:t>&lt;</a:t>
            </a:r>
            <a:r>
              <a:rPr lang="en-US" sz="1800" b="0" i="1" strike="noStrike" spc="-1">
                <a:solidFill>
                  <a:srgbClr val="525252"/>
                </a:solidFill>
                <a:latin typeface="Consolas"/>
                <a:ea typeface="Helvetica Neue"/>
              </a:rPr>
              <a:t>condition1</a:t>
            </a:r>
            <a:r>
              <a:rPr lang="en-US" sz="1800" b="0" strike="noStrike" spc="-1">
                <a:solidFill>
                  <a:srgbClr val="525252"/>
                </a:solidFill>
                <a:latin typeface="Consolas"/>
                <a:ea typeface="Helvetica Neue"/>
              </a:rPr>
              <a:t>&gt; </a:t>
            </a:r>
            <a:endParaRPr lang="en-US" sz="1800" b="0" strike="noStrike" spc="-1">
              <a:latin typeface="Arial" panose="020B0604020202020204"/>
            </a:endParaRPr>
          </a:p>
          <a:p>
            <a:pPr>
              <a:lnSpc>
                <a:spcPct val="100000"/>
              </a:lnSpc>
              <a:spcBef>
                <a:spcPts val="360"/>
              </a:spcBef>
              <a:buNone/>
              <a:tabLst>
                <a:tab pos="339725" algn="l"/>
                <a:tab pos="690245" algn="l"/>
                <a:tab pos="1031240" algn="l"/>
              </a:tabLst>
            </a:pPr>
            <a:r>
              <a:rPr lang="en-US" sz="1800" b="0" strike="noStrike" spc="-1">
                <a:solidFill>
                  <a:srgbClr val="525252"/>
                </a:solidFill>
                <a:latin typeface="Consolas"/>
                <a:ea typeface="Helvetica Neue"/>
              </a:rPr>
              <a:t>	{sequence of statement(s)}</a:t>
            </a:r>
            <a:endParaRPr lang="en-US" sz="1800" b="0" strike="noStrike" spc="-1">
              <a:latin typeface="Arial" panose="020B0604020202020204"/>
            </a:endParaRPr>
          </a:p>
          <a:p>
            <a:pPr>
              <a:lnSpc>
                <a:spcPct val="100000"/>
              </a:lnSpc>
              <a:spcBef>
                <a:spcPts val="360"/>
              </a:spcBef>
              <a:buNone/>
              <a:tabLst>
                <a:tab pos="339725" algn="l"/>
                <a:tab pos="690245" algn="l"/>
                <a:tab pos="1031240" algn="l"/>
              </a:tabLst>
            </a:pPr>
            <a:r>
              <a:rPr lang="en-US" sz="1800" b="1" strike="noStrike" spc="-1">
                <a:solidFill>
                  <a:srgbClr val="525252"/>
                </a:solidFill>
                <a:latin typeface="Consolas"/>
                <a:ea typeface="Helvetica Neue"/>
              </a:rPr>
              <a:t>else if </a:t>
            </a:r>
            <a:r>
              <a:rPr lang="en-US" sz="1800" b="0" strike="noStrike" spc="-1">
                <a:solidFill>
                  <a:srgbClr val="525252"/>
                </a:solidFill>
                <a:latin typeface="Consolas"/>
                <a:ea typeface="Helvetica Neue"/>
              </a:rPr>
              <a:t>&lt;</a:t>
            </a:r>
            <a:r>
              <a:rPr lang="en-US" sz="1800" b="0" i="1" strike="noStrike" spc="-1">
                <a:solidFill>
                  <a:srgbClr val="525252"/>
                </a:solidFill>
                <a:latin typeface="Consolas"/>
                <a:ea typeface="Helvetica Neue"/>
              </a:rPr>
              <a:t>condition2</a:t>
            </a:r>
            <a:r>
              <a:rPr lang="en-US" sz="1800" b="0" strike="noStrike" spc="-1">
                <a:solidFill>
                  <a:srgbClr val="525252"/>
                </a:solidFill>
                <a:latin typeface="Consolas"/>
                <a:ea typeface="Helvetica Neue"/>
              </a:rPr>
              <a:t>&gt;</a:t>
            </a:r>
            <a:endParaRPr lang="en-US" sz="1800" b="0" strike="noStrike" spc="-1">
              <a:latin typeface="Arial" panose="020B0604020202020204"/>
            </a:endParaRPr>
          </a:p>
          <a:p>
            <a:pPr>
              <a:lnSpc>
                <a:spcPct val="100000"/>
              </a:lnSpc>
              <a:spcBef>
                <a:spcPts val="360"/>
              </a:spcBef>
              <a:buNone/>
              <a:tabLst>
                <a:tab pos="339725" algn="l"/>
                <a:tab pos="690245" algn="l"/>
                <a:tab pos="1031240" algn="l"/>
              </a:tabLst>
            </a:pPr>
            <a:r>
              <a:rPr lang="en-US" sz="1800" b="0" strike="noStrike" spc="-1">
                <a:solidFill>
                  <a:srgbClr val="525252"/>
                </a:solidFill>
                <a:latin typeface="Consolas"/>
                <a:ea typeface="Helvetica Neue"/>
              </a:rPr>
              <a:t>	{sequence of statement(s)}</a:t>
            </a:r>
            <a:endParaRPr lang="en-US" sz="1800" b="0" strike="noStrike" spc="-1">
              <a:latin typeface="Arial" panose="020B0604020202020204"/>
            </a:endParaRPr>
          </a:p>
          <a:p>
            <a:pPr>
              <a:lnSpc>
                <a:spcPct val="100000"/>
              </a:lnSpc>
              <a:spcBef>
                <a:spcPts val="360"/>
              </a:spcBef>
              <a:buNone/>
              <a:tabLst>
                <a:tab pos="339725" algn="l"/>
                <a:tab pos="690245" algn="l"/>
                <a:tab pos="1031240" algn="l"/>
              </a:tabLst>
            </a:pPr>
            <a:r>
              <a:rPr lang="en-US" sz="1800" b="0" strike="noStrike" spc="-1">
                <a:solidFill>
                  <a:srgbClr val="7F7F7F"/>
                </a:solidFill>
                <a:latin typeface="Consolas"/>
                <a:ea typeface="Helvetica Neue"/>
              </a:rPr>
              <a:t>		…</a:t>
            </a:r>
            <a:endParaRPr lang="en-US" sz="1800" b="0" strike="noStrike" spc="-1">
              <a:latin typeface="Arial" panose="020B0604020202020204"/>
            </a:endParaRPr>
          </a:p>
          <a:p>
            <a:pPr>
              <a:lnSpc>
                <a:spcPct val="100000"/>
              </a:lnSpc>
              <a:spcBef>
                <a:spcPts val="360"/>
              </a:spcBef>
              <a:buNone/>
              <a:tabLst>
                <a:tab pos="339725" algn="l"/>
                <a:tab pos="690245" algn="l"/>
                <a:tab pos="1031240" algn="l"/>
              </a:tabLst>
            </a:pPr>
            <a:r>
              <a:rPr lang="en-US" sz="1800" b="1" strike="noStrike" spc="-1">
                <a:solidFill>
                  <a:srgbClr val="525252"/>
                </a:solidFill>
                <a:latin typeface="Consolas"/>
                <a:ea typeface="Helvetica Neue"/>
              </a:rPr>
              <a:t>else</a:t>
            </a:r>
            <a:endParaRPr lang="en-US" sz="1800" b="0" strike="noStrike" spc="-1">
              <a:latin typeface="Arial" panose="020B0604020202020204"/>
            </a:endParaRPr>
          </a:p>
          <a:p>
            <a:pPr>
              <a:lnSpc>
                <a:spcPct val="100000"/>
              </a:lnSpc>
              <a:spcBef>
                <a:spcPts val="360"/>
              </a:spcBef>
              <a:buNone/>
              <a:tabLst>
                <a:tab pos="339725" algn="l"/>
                <a:tab pos="690245" algn="l"/>
                <a:tab pos="1031240" algn="l"/>
              </a:tabLst>
            </a:pPr>
            <a:r>
              <a:rPr lang="en-US" sz="1800" b="0" strike="noStrike" spc="-1">
                <a:solidFill>
                  <a:srgbClr val="525252"/>
                </a:solidFill>
                <a:latin typeface="Consolas"/>
                <a:ea typeface="Helvetica Neue"/>
              </a:rPr>
              <a:t>   	{sequence of statement(s)}</a:t>
            </a:r>
            <a:endParaRPr lang="en-US" sz="1800" b="0" strike="noStrike" spc="-1">
              <a:latin typeface="Arial" panose="020B0604020202020204"/>
            </a:endParaRPr>
          </a:p>
        </p:txBody>
      </p:sp>
      <p:sp>
        <p:nvSpPr>
          <p:cNvPr id="1269" name="Rectangle 35"/>
          <p:cNvSpPr/>
          <p:nvPr/>
        </p:nvSpPr>
        <p:spPr>
          <a:xfrm>
            <a:off x="5758920" y="2378880"/>
            <a:ext cx="4564800" cy="1717560"/>
          </a:xfrm>
          <a:prstGeom prst="rect">
            <a:avLst/>
          </a:prstGeom>
          <a:solidFill>
            <a:schemeClr val="accent2">
              <a:alpha val="70000"/>
            </a:schemeClr>
          </a:solidFill>
          <a:ln w="12700">
            <a:noFill/>
          </a:ln>
        </p:spPr>
        <p:style>
          <a:lnRef idx="0">
            <a:srgbClr val="FFFFFF"/>
          </a:lnRef>
          <a:fillRef idx="0">
            <a:srgbClr val="FFFFFF"/>
          </a:fillRef>
          <a:effectRef idx="0">
            <a:srgbClr val="FFFFFF"/>
          </a:effectRef>
          <a:fontRef idx="minor"/>
        </p:style>
      </p:sp>
      <p:sp>
        <p:nvSpPr>
          <p:cNvPr id="1270" name="Rectangle 34"/>
          <p:cNvSpPr/>
          <p:nvPr/>
        </p:nvSpPr>
        <p:spPr>
          <a:xfrm>
            <a:off x="5758920" y="1797840"/>
            <a:ext cx="4564800" cy="2560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39725" algn="l"/>
                <a:tab pos="690245" algn="l"/>
              </a:tabLst>
            </a:pPr>
            <a:r>
              <a:rPr lang="en-US" sz="1800" b="1" strike="noStrike" spc="-1">
                <a:solidFill>
                  <a:srgbClr val="525252"/>
                </a:solidFill>
                <a:latin typeface="Consolas"/>
                <a:ea typeface="Helvetica Neue"/>
              </a:rPr>
              <a:t>always @ </a:t>
            </a:r>
            <a:r>
              <a:rPr lang="en-US" sz="1800" b="0" strike="noStrike" spc="-1">
                <a:solidFill>
                  <a:srgbClr val="525252"/>
                </a:solidFill>
                <a:latin typeface="Consolas"/>
                <a:ea typeface="Helvetica Neue"/>
              </a:rPr>
              <a:t>(sela, selb, a, b, c)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39725" algn="l"/>
                <a:tab pos="690245" algn="l"/>
              </a:tabLst>
            </a:pPr>
            <a:r>
              <a:rPr lang="en-US" sz="1800" b="1" strike="noStrike" spc="-1">
                <a:solidFill>
                  <a:srgbClr val="525252"/>
                </a:solidFill>
                <a:latin typeface="Consolas"/>
                <a:ea typeface="Helvetica Neue"/>
              </a:rPr>
              <a:t>	if</a:t>
            </a:r>
            <a:r>
              <a:rPr lang="en-US" sz="1800" b="0" strike="noStrike" spc="-1">
                <a:solidFill>
                  <a:srgbClr val="525252"/>
                </a:solidFill>
                <a:latin typeface="Consolas"/>
                <a:ea typeface="Helvetica Neue"/>
              </a:rPr>
              <a:t> (sela)</a:t>
            </a:r>
            <a:endParaRPr lang="en-US" sz="1800" b="0" strike="noStrike" spc="-1">
              <a:latin typeface="Arial" panose="020B0604020202020204"/>
            </a:endParaRPr>
          </a:p>
          <a:p>
            <a:pPr>
              <a:lnSpc>
                <a:spcPct val="100000"/>
              </a:lnSpc>
              <a:buNone/>
              <a:tabLst>
                <a:tab pos="339725" algn="l"/>
                <a:tab pos="690245"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q = a;</a:t>
            </a:r>
            <a:endParaRPr lang="en-US" sz="1800" b="0" strike="noStrike" spc="-1">
              <a:latin typeface="Arial" panose="020B0604020202020204"/>
            </a:endParaRPr>
          </a:p>
          <a:p>
            <a:pPr>
              <a:lnSpc>
                <a:spcPct val="100000"/>
              </a:lnSpc>
              <a:buNone/>
              <a:tabLst>
                <a:tab pos="339725" algn="l"/>
                <a:tab pos="69024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else if</a:t>
            </a:r>
            <a:r>
              <a:rPr lang="en-US" sz="1800" b="0" strike="noStrike" spc="-1">
                <a:solidFill>
                  <a:srgbClr val="525252"/>
                </a:solidFill>
                <a:latin typeface="Consolas"/>
                <a:ea typeface="Helvetica Neue"/>
              </a:rPr>
              <a:t> (selb)</a:t>
            </a:r>
            <a:endParaRPr lang="en-US" sz="1800" b="0" strike="noStrike" spc="-1">
              <a:latin typeface="Arial" panose="020B0604020202020204"/>
            </a:endParaRPr>
          </a:p>
          <a:p>
            <a:pPr>
              <a:lnSpc>
                <a:spcPct val="100000"/>
              </a:lnSpc>
              <a:buNone/>
              <a:tabLst>
                <a:tab pos="339725" algn="l"/>
                <a:tab pos="690245"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q = b;</a:t>
            </a:r>
            <a:endParaRPr lang="en-US" sz="1800" b="0" strike="noStrike" spc="-1">
              <a:latin typeface="Arial" panose="020B0604020202020204"/>
            </a:endParaRPr>
          </a:p>
          <a:p>
            <a:pPr>
              <a:lnSpc>
                <a:spcPct val="100000"/>
              </a:lnSpc>
              <a:buNone/>
              <a:tabLst>
                <a:tab pos="339725" algn="l"/>
                <a:tab pos="69024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else </a:t>
            </a:r>
            <a:endParaRPr lang="en-US" sz="1800" b="0" strike="noStrike" spc="-1">
              <a:latin typeface="Arial" panose="020B0604020202020204"/>
            </a:endParaRPr>
          </a:p>
          <a:p>
            <a:pPr>
              <a:lnSpc>
                <a:spcPct val="100000"/>
              </a:lnSpc>
              <a:buNone/>
              <a:tabLst>
                <a:tab pos="339725" algn="l"/>
                <a:tab pos="690245"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q = c;</a:t>
            </a:r>
            <a:endParaRPr lang="en-US" sz="1800" b="0" strike="noStrike" spc="-1">
              <a:latin typeface="Arial" panose="020B0604020202020204"/>
            </a:endParaRPr>
          </a:p>
          <a:p>
            <a:pPr>
              <a:lnSpc>
                <a:spcPct val="100000"/>
              </a:lnSpc>
              <a:buNone/>
              <a:tabLst>
                <a:tab pos="339725" algn="l"/>
                <a:tab pos="690245"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grpSp>
        <p:nvGrpSpPr>
          <p:cNvPr id="1271" name="Group 6"/>
          <p:cNvGrpSpPr/>
          <p:nvPr/>
        </p:nvGrpSpPr>
        <p:grpSpPr>
          <a:xfrm>
            <a:off x="3401640" y="4526640"/>
            <a:ext cx="3575880" cy="1851840"/>
            <a:chOff x="3401640" y="4526640"/>
            <a:chExt cx="3575880" cy="1851840"/>
          </a:xfrm>
        </p:grpSpPr>
        <p:grpSp>
          <p:nvGrpSpPr>
            <p:cNvPr id="1272" name="Group 7"/>
            <p:cNvGrpSpPr/>
            <p:nvPr/>
          </p:nvGrpSpPr>
          <p:grpSpPr>
            <a:xfrm>
              <a:off x="3401640" y="4526640"/>
              <a:ext cx="1966320" cy="1554840"/>
              <a:chOff x="3401640" y="4526640"/>
              <a:chExt cx="1966320" cy="1554840"/>
            </a:xfrm>
          </p:grpSpPr>
          <p:sp>
            <p:nvSpPr>
              <p:cNvPr id="1273" name="AutoShape 8"/>
              <p:cNvSpPr/>
              <p:nvPr/>
            </p:nvSpPr>
            <p:spPr>
              <a:xfrm rot="5400000" flipV="1">
                <a:off x="4133160" y="5006160"/>
                <a:ext cx="1056600" cy="430920"/>
              </a:xfrm>
              <a:custGeom>
                <a:avLst/>
                <a:gdLst/>
                <a:ahLst/>
                <a:cxnLst/>
                <a:rect l="l" t="t" r="r" b="b"/>
                <a:pathLst>
                  <a:path w="21600" h="21600">
                    <a:moveTo>
                      <a:pt x="0" y="0"/>
                    </a:moveTo>
                    <a:lnTo>
                      <a:pt x="5391" y="21600"/>
                    </a:lnTo>
                    <a:lnTo>
                      <a:pt x="16209" y="21600"/>
                    </a:lnTo>
                    <a:lnTo>
                      <a:pt x="21600" y="0"/>
                    </a:lnTo>
                    <a:close/>
                  </a:path>
                </a:pathLst>
              </a:custGeom>
              <a:noFill/>
              <a:ln w="12700">
                <a:solidFill>
                  <a:srgbClr val="525252"/>
                </a:solidFill>
                <a:miter/>
              </a:ln>
            </p:spPr>
            <p:style>
              <a:lnRef idx="0">
                <a:srgbClr val="FFFFFF"/>
              </a:lnRef>
              <a:fillRef idx="0">
                <a:srgbClr val="FFFFFF"/>
              </a:fillRef>
              <a:effectRef idx="0">
                <a:srgbClr val="FFFFFF"/>
              </a:effectRef>
              <a:fontRef idx="minor"/>
            </p:style>
          </p:sp>
          <p:sp>
            <p:nvSpPr>
              <p:cNvPr id="1274" name="Line 9"/>
              <p:cNvSpPr/>
              <p:nvPr/>
            </p:nvSpPr>
            <p:spPr>
              <a:xfrm flipH="1">
                <a:off x="3958560" y="4942440"/>
                <a:ext cx="469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75" name="Line 10"/>
              <p:cNvSpPr/>
              <p:nvPr/>
            </p:nvSpPr>
            <p:spPr>
              <a:xfrm flipH="1">
                <a:off x="3958560" y="5509080"/>
                <a:ext cx="469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76" name="Line 11"/>
              <p:cNvSpPr/>
              <p:nvPr/>
            </p:nvSpPr>
            <p:spPr>
              <a:xfrm>
                <a:off x="4653720" y="5652000"/>
                <a:ext cx="360" cy="3207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77" name="Line 12"/>
              <p:cNvSpPr/>
              <p:nvPr/>
            </p:nvSpPr>
            <p:spPr>
              <a:xfrm flipH="1">
                <a:off x="3960000" y="5970960"/>
                <a:ext cx="695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78" name="Rectangle 13"/>
              <p:cNvSpPr/>
              <p:nvPr/>
            </p:nvSpPr>
            <p:spPr>
              <a:xfrm>
                <a:off x="3681360" y="4526640"/>
                <a:ext cx="462240" cy="523080"/>
              </a:xfrm>
              <a:prstGeom prst="rect">
                <a:avLst/>
              </a:prstGeom>
              <a:noFill/>
              <a:ln w="9525">
                <a:noFill/>
              </a:ln>
            </p:spPr>
            <p:style>
              <a:lnRef idx="0">
                <a:srgbClr val="FFFFFF"/>
              </a:lnRef>
              <a:fillRef idx="0">
                <a:srgbClr val="FFFFFF"/>
              </a:fillRef>
              <a:effectRef idx="0">
                <a:srgbClr val="FFFFFF"/>
              </a:effectRef>
              <a:fontRef idx="minor"/>
            </p:style>
            <p:txBody>
              <a:bodyPr wrap="none" lIns="144360" tIns="71280" rIns="144360" bIns="71280" anchor="t">
                <a:spAutoFit/>
              </a:bodyPr>
              <a:p>
                <a:pPr>
                  <a:lnSpc>
                    <a:spcPct val="100000"/>
                  </a:lnSpc>
                  <a:buNone/>
                </a:pPr>
                <a:r>
                  <a:rPr lang="en-US" sz="2500" b="0" strike="noStrike" spc="-1">
                    <a:solidFill>
                      <a:srgbClr val="525252"/>
                    </a:solidFill>
                    <a:latin typeface="IntelOne Display Regular"/>
                    <a:ea typeface="Helvetica Neue"/>
                  </a:rPr>
                  <a:t>c</a:t>
                </a:r>
                <a:endParaRPr lang="en-US" sz="2500" b="0" strike="noStrike" spc="-1">
                  <a:latin typeface="Arial" panose="020B0604020202020204"/>
                </a:endParaRPr>
              </a:p>
            </p:txBody>
          </p:sp>
          <p:sp>
            <p:nvSpPr>
              <p:cNvPr id="1279" name="Rectangle 14"/>
              <p:cNvSpPr/>
              <p:nvPr/>
            </p:nvSpPr>
            <p:spPr>
              <a:xfrm>
                <a:off x="3676320" y="5066280"/>
                <a:ext cx="489600" cy="523080"/>
              </a:xfrm>
              <a:prstGeom prst="rect">
                <a:avLst/>
              </a:prstGeom>
              <a:noFill/>
              <a:ln w="9525">
                <a:noFill/>
              </a:ln>
            </p:spPr>
            <p:style>
              <a:lnRef idx="0">
                <a:srgbClr val="FFFFFF"/>
              </a:lnRef>
              <a:fillRef idx="0">
                <a:srgbClr val="FFFFFF"/>
              </a:fillRef>
              <a:effectRef idx="0">
                <a:srgbClr val="FFFFFF"/>
              </a:effectRef>
              <a:fontRef idx="minor"/>
            </p:style>
            <p:txBody>
              <a:bodyPr wrap="none" lIns="144360" tIns="71280" rIns="144360" bIns="71280" anchor="t">
                <a:spAutoFit/>
              </a:bodyPr>
              <a:p>
                <a:pPr>
                  <a:lnSpc>
                    <a:spcPct val="100000"/>
                  </a:lnSpc>
                  <a:buNone/>
                </a:pPr>
                <a:r>
                  <a:rPr lang="en-US" sz="2500" b="0" strike="noStrike" spc="-1">
                    <a:solidFill>
                      <a:srgbClr val="525252"/>
                    </a:solidFill>
                    <a:latin typeface="IntelOne Display Regular"/>
                    <a:ea typeface="Helvetica Neue"/>
                  </a:rPr>
                  <a:t>b</a:t>
                </a:r>
                <a:endParaRPr lang="en-US" sz="2500" b="0" strike="noStrike" spc="-1">
                  <a:latin typeface="Arial" panose="020B0604020202020204"/>
                </a:endParaRPr>
              </a:p>
            </p:txBody>
          </p:sp>
          <p:sp>
            <p:nvSpPr>
              <p:cNvPr id="1280" name="Rectangle 15"/>
              <p:cNvSpPr/>
              <p:nvPr/>
            </p:nvSpPr>
            <p:spPr>
              <a:xfrm>
                <a:off x="3401640" y="5558400"/>
                <a:ext cx="937440" cy="523080"/>
              </a:xfrm>
              <a:prstGeom prst="rect">
                <a:avLst/>
              </a:prstGeom>
              <a:noFill/>
              <a:ln w="9525">
                <a:noFill/>
              </a:ln>
            </p:spPr>
            <p:style>
              <a:lnRef idx="0">
                <a:srgbClr val="FFFFFF"/>
              </a:lnRef>
              <a:fillRef idx="0">
                <a:srgbClr val="FFFFFF"/>
              </a:fillRef>
              <a:effectRef idx="0">
                <a:srgbClr val="FFFFFF"/>
              </a:effectRef>
              <a:fontRef idx="minor"/>
            </p:style>
            <p:txBody>
              <a:bodyPr wrap="none" lIns="144360" tIns="71280" rIns="144360" bIns="71280" anchor="t">
                <a:spAutoFit/>
              </a:bodyPr>
              <a:p>
                <a:pPr>
                  <a:lnSpc>
                    <a:spcPct val="100000"/>
                  </a:lnSpc>
                  <a:buNone/>
                </a:pPr>
                <a:r>
                  <a:rPr lang="en-US" sz="2500" b="0" strike="noStrike" spc="-1">
                    <a:solidFill>
                      <a:srgbClr val="525252"/>
                    </a:solidFill>
                    <a:latin typeface="IntelOne Display Regular"/>
                    <a:ea typeface="Helvetica Neue"/>
                  </a:rPr>
                  <a:t>selb</a:t>
                </a:r>
                <a:endParaRPr lang="en-US" sz="2500" b="0" strike="noStrike" spc="-1">
                  <a:latin typeface="Arial" panose="020B0604020202020204"/>
                </a:endParaRPr>
              </a:p>
            </p:txBody>
          </p:sp>
          <p:sp>
            <p:nvSpPr>
              <p:cNvPr id="1281" name="Line 16"/>
              <p:cNvSpPr/>
              <p:nvPr/>
            </p:nvSpPr>
            <p:spPr>
              <a:xfrm flipH="1">
                <a:off x="4898160" y="5240880"/>
                <a:ext cx="469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sp>
          <p:nvSpPr>
            <p:cNvPr id="1282" name="AutoShape 17"/>
            <p:cNvSpPr/>
            <p:nvPr/>
          </p:nvSpPr>
          <p:spPr>
            <a:xfrm rot="5400000" flipV="1">
              <a:off x="5562000" y="5304600"/>
              <a:ext cx="1056600" cy="430920"/>
            </a:xfrm>
            <a:custGeom>
              <a:avLst/>
              <a:gdLst/>
              <a:ahLst/>
              <a:cxnLst/>
              <a:rect l="l" t="t" r="r" b="b"/>
              <a:pathLst>
                <a:path w="21600" h="21600">
                  <a:moveTo>
                    <a:pt x="0" y="0"/>
                  </a:moveTo>
                  <a:lnTo>
                    <a:pt x="5391" y="21600"/>
                  </a:lnTo>
                  <a:lnTo>
                    <a:pt x="16209" y="21600"/>
                  </a:lnTo>
                  <a:lnTo>
                    <a:pt x="21600" y="0"/>
                  </a:lnTo>
                  <a:close/>
                </a:path>
              </a:pathLst>
            </a:custGeom>
            <a:noFill/>
            <a:ln w="12700">
              <a:solidFill>
                <a:srgbClr val="525252"/>
              </a:solidFill>
              <a:miter/>
            </a:ln>
          </p:spPr>
          <p:style>
            <a:lnRef idx="0">
              <a:srgbClr val="FFFFFF"/>
            </a:lnRef>
            <a:fillRef idx="0">
              <a:srgbClr val="FFFFFF"/>
            </a:fillRef>
            <a:effectRef idx="0">
              <a:srgbClr val="FFFFFF"/>
            </a:effectRef>
            <a:fontRef idx="minor"/>
          </p:style>
        </p:sp>
        <p:sp>
          <p:nvSpPr>
            <p:cNvPr id="1283" name="Line 18"/>
            <p:cNvSpPr/>
            <p:nvPr/>
          </p:nvSpPr>
          <p:spPr>
            <a:xfrm flipH="1">
              <a:off x="5387040" y="5240880"/>
              <a:ext cx="470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84" name="Line 19"/>
            <p:cNvSpPr/>
            <p:nvPr/>
          </p:nvSpPr>
          <p:spPr>
            <a:xfrm flipH="1">
              <a:off x="5387040" y="5806080"/>
              <a:ext cx="470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85" name="Line 20"/>
            <p:cNvSpPr/>
            <p:nvPr/>
          </p:nvSpPr>
          <p:spPr>
            <a:xfrm>
              <a:off x="6082560" y="5949000"/>
              <a:ext cx="360" cy="3204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86" name="Line 21"/>
            <p:cNvSpPr/>
            <p:nvPr/>
          </p:nvSpPr>
          <p:spPr>
            <a:xfrm flipH="1">
              <a:off x="5388840" y="6267960"/>
              <a:ext cx="695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87" name="Rectangle 22"/>
            <p:cNvSpPr/>
            <p:nvPr/>
          </p:nvSpPr>
          <p:spPr>
            <a:xfrm>
              <a:off x="5117400" y="4826520"/>
              <a:ext cx="286560" cy="524880"/>
            </a:xfrm>
            <a:prstGeom prst="rect">
              <a:avLst/>
            </a:prstGeom>
            <a:noFill/>
            <a:ln w="9525">
              <a:noFill/>
            </a:ln>
          </p:spPr>
          <p:style>
            <a:lnRef idx="0">
              <a:srgbClr val="FFFFFF"/>
            </a:lnRef>
            <a:fillRef idx="0">
              <a:srgbClr val="FFFFFF"/>
            </a:fillRef>
            <a:effectRef idx="0">
              <a:srgbClr val="FFFFFF"/>
            </a:effectRef>
            <a:fontRef idx="minor"/>
          </p:style>
        </p:sp>
        <p:sp>
          <p:nvSpPr>
            <p:cNvPr id="1288" name="Rectangle 23"/>
            <p:cNvSpPr/>
            <p:nvPr/>
          </p:nvSpPr>
          <p:spPr>
            <a:xfrm>
              <a:off x="5108760" y="5367960"/>
              <a:ext cx="482040" cy="523080"/>
            </a:xfrm>
            <a:prstGeom prst="rect">
              <a:avLst/>
            </a:prstGeom>
            <a:noFill/>
            <a:ln w="9525">
              <a:noFill/>
            </a:ln>
          </p:spPr>
          <p:style>
            <a:lnRef idx="0">
              <a:srgbClr val="FFFFFF"/>
            </a:lnRef>
            <a:fillRef idx="0">
              <a:srgbClr val="FFFFFF"/>
            </a:fillRef>
            <a:effectRef idx="0">
              <a:srgbClr val="FFFFFF"/>
            </a:effectRef>
            <a:fontRef idx="minor"/>
          </p:style>
          <p:txBody>
            <a:bodyPr wrap="none" lIns="144360" tIns="71280" rIns="144360" bIns="71280" anchor="t">
              <a:spAutoFit/>
            </a:bodyPr>
            <a:p>
              <a:pPr>
                <a:lnSpc>
                  <a:spcPct val="100000"/>
                </a:lnSpc>
                <a:buNone/>
              </a:pPr>
              <a:r>
                <a:rPr lang="en-US" sz="2500" b="0" strike="noStrike" spc="-1">
                  <a:solidFill>
                    <a:srgbClr val="525252"/>
                  </a:solidFill>
                  <a:latin typeface="IntelOne Display Regular"/>
                  <a:ea typeface="Helvetica Neue"/>
                </a:rPr>
                <a:t>a</a:t>
              </a:r>
              <a:endParaRPr lang="en-US" sz="2500" b="0" strike="noStrike" spc="-1">
                <a:latin typeface="Arial" panose="020B0604020202020204"/>
              </a:endParaRPr>
            </a:p>
          </p:txBody>
        </p:sp>
        <p:sp>
          <p:nvSpPr>
            <p:cNvPr id="1289" name="Rectangle 24"/>
            <p:cNvSpPr/>
            <p:nvPr/>
          </p:nvSpPr>
          <p:spPr>
            <a:xfrm>
              <a:off x="4834440" y="5855400"/>
              <a:ext cx="929880" cy="523080"/>
            </a:xfrm>
            <a:prstGeom prst="rect">
              <a:avLst/>
            </a:prstGeom>
            <a:noFill/>
            <a:ln w="9525">
              <a:noFill/>
            </a:ln>
          </p:spPr>
          <p:style>
            <a:lnRef idx="0">
              <a:srgbClr val="FFFFFF"/>
            </a:lnRef>
            <a:fillRef idx="0">
              <a:srgbClr val="FFFFFF"/>
            </a:fillRef>
            <a:effectRef idx="0">
              <a:srgbClr val="FFFFFF"/>
            </a:effectRef>
            <a:fontRef idx="minor"/>
          </p:style>
          <p:txBody>
            <a:bodyPr wrap="none" lIns="144360" tIns="71280" rIns="144360" bIns="71280" anchor="t">
              <a:spAutoFit/>
            </a:bodyPr>
            <a:p>
              <a:pPr>
                <a:lnSpc>
                  <a:spcPct val="100000"/>
                </a:lnSpc>
                <a:buNone/>
              </a:pPr>
              <a:r>
                <a:rPr lang="en-US" sz="2500" b="0" strike="noStrike" spc="-1">
                  <a:solidFill>
                    <a:srgbClr val="525252"/>
                  </a:solidFill>
                  <a:latin typeface="IntelOne Display Regular"/>
                  <a:ea typeface="Helvetica Neue"/>
                </a:rPr>
                <a:t>sela</a:t>
              </a:r>
              <a:endParaRPr lang="en-US" sz="2500" b="0" strike="noStrike" spc="-1">
                <a:latin typeface="Arial" panose="020B0604020202020204"/>
              </a:endParaRPr>
            </a:p>
          </p:txBody>
        </p:sp>
        <p:sp>
          <p:nvSpPr>
            <p:cNvPr id="1290" name="Line 25"/>
            <p:cNvSpPr/>
            <p:nvPr/>
          </p:nvSpPr>
          <p:spPr>
            <a:xfrm flipH="1">
              <a:off x="6327000" y="5537520"/>
              <a:ext cx="469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291" name="Rectangle 26"/>
            <p:cNvSpPr/>
            <p:nvPr/>
          </p:nvSpPr>
          <p:spPr>
            <a:xfrm>
              <a:off x="6487920" y="5115600"/>
              <a:ext cx="489600" cy="523080"/>
            </a:xfrm>
            <a:prstGeom prst="rect">
              <a:avLst/>
            </a:prstGeom>
            <a:noFill/>
            <a:ln w="9525">
              <a:noFill/>
            </a:ln>
          </p:spPr>
          <p:style>
            <a:lnRef idx="0">
              <a:srgbClr val="FFFFFF"/>
            </a:lnRef>
            <a:fillRef idx="0">
              <a:srgbClr val="FFFFFF"/>
            </a:fillRef>
            <a:effectRef idx="0">
              <a:srgbClr val="FFFFFF"/>
            </a:effectRef>
            <a:fontRef idx="minor"/>
          </p:style>
          <p:txBody>
            <a:bodyPr wrap="none" lIns="144360" tIns="71280" rIns="144360" bIns="71280" anchor="t">
              <a:spAutoFit/>
            </a:bodyPr>
            <a:p>
              <a:pPr>
                <a:lnSpc>
                  <a:spcPct val="100000"/>
                </a:lnSpc>
                <a:buNone/>
              </a:pPr>
              <a:r>
                <a:rPr lang="en-US" sz="2500" b="0" strike="noStrike" spc="-1">
                  <a:solidFill>
                    <a:srgbClr val="525252"/>
                  </a:solidFill>
                  <a:latin typeface="IntelOne Display Regular"/>
                  <a:ea typeface="Helvetica Neue"/>
                </a:rPr>
                <a:t>q</a:t>
              </a:r>
              <a:endParaRPr lang="en-US" sz="2500" b="0" strike="noStrike" spc="-1">
                <a:latin typeface="Arial" panose="020B0604020202020204"/>
              </a:endParaRPr>
            </a:p>
          </p:txBody>
        </p:sp>
      </p:grpSp>
      <p:sp>
        <p:nvSpPr>
          <p:cNvPr id="1292" name="Rectangle 4"/>
          <p:cNvSpPr/>
          <p:nvPr/>
        </p:nvSpPr>
        <p:spPr>
          <a:xfrm>
            <a:off x="1173960" y="1470600"/>
            <a:ext cx="2259720" cy="43092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3399"/>
              </a:buClr>
              <a:buFont typeface="Wingdings" panose="05000000000000000000" pitchFamily="2" charset="2"/>
              <a:buChar char=""/>
            </a:pPr>
            <a:r>
              <a:rPr lang="en-US" sz="2400" b="0" strike="noStrike" spc="-1">
                <a:solidFill>
                  <a:srgbClr val="525252"/>
                </a:solidFill>
                <a:latin typeface="IntelOne Display Regular"/>
                <a:ea typeface="Helvetica Neue"/>
              </a:rPr>
              <a:t>Format:</a:t>
            </a:r>
            <a:endParaRPr lang="en-US" sz="2400" b="0" strike="noStrike" spc="-1">
              <a:latin typeface="Arial" panose="020B0604020202020204"/>
            </a:endParaRPr>
          </a:p>
          <a:p>
            <a:pPr marL="342900" indent="-342900">
              <a:lnSpc>
                <a:spcPct val="100000"/>
              </a:lnSpc>
              <a:spcBef>
                <a:spcPts val="480"/>
              </a:spcBef>
              <a:buNone/>
              <a:tabLst>
                <a:tab pos="0" algn="l"/>
              </a:tabLst>
            </a:pPr>
            <a:endParaRPr lang="en-US" sz="2400" b="0" strike="noStrike" spc="-1">
              <a:latin typeface="Arial" panose="020B0604020202020204"/>
            </a:endParaRPr>
          </a:p>
          <a:p>
            <a:pPr marL="342900" indent="-342900">
              <a:lnSpc>
                <a:spcPct val="100000"/>
              </a:lnSpc>
              <a:spcBef>
                <a:spcPts val="480"/>
              </a:spcBef>
              <a:buNone/>
              <a:tabLst>
                <a:tab pos="0" algn="l"/>
              </a:tabLst>
            </a:pPr>
            <a:endParaRPr lang="en-US" sz="2400" b="0" strike="noStrike" spc="-1">
              <a:latin typeface="Arial" panose="020B0604020202020204"/>
            </a:endParaRPr>
          </a:p>
          <a:p>
            <a:pPr marL="342900" indent="-342900">
              <a:lnSpc>
                <a:spcPct val="100000"/>
              </a:lnSpc>
              <a:spcBef>
                <a:spcPts val="480"/>
              </a:spcBef>
              <a:buNone/>
              <a:tabLst>
                <a:tab pos="0" algn="l"/>
              </a:tabLst>
            </a:pPr>
            <a:endParaRPr lang="en-US" sz="2400" b="0" strike="noStrike" spc="-1">
              <a:latin typeface="Arial" panose="020B0604020202020204"/>
            </a:endParaRPr>
          </a:p>
        </p:txBody>
      </p:sp>
      <p:sp>
        <p:nvSpPr>
          <p:cNvPr id="1293" name="Rectangle 5"/>
          <p:cNvSpPr/>
          <p:nvPr/>
        </p:nvSpPr>
        <p:spPr>
          <a:xfrm>
            <a:off x="6312960" y="1319040"/>
            <a:ext cx="2259720" cy="43092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3399"/>
              </a:buClr>
              <a:buFont typeface="Wingdings" panose="05000000000000000000" pitchFamily="2" charset="2"/>
              <a:buChar char=""/>
            </a:pPr>
            <a:r>
              <a:rPr lang="en-US" sz="2400" b="0" strike="noStrike" spc="-1">
                <a:solidFill>
                  <a:srgbClr val="525252"/>
                </a:solidFill>
                <a:latin typeface="IntelOne Display Regular"/>
                <a:ea typeface="Helvetica Neue"/>
              </a:rPr>
              <a:t>Example:</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More Terminology</a:t>
            </a:r>
            <a:endParaRPr lang="en-US" sz="3600" b="0" strike="noStrike" spc="-1">
              <a:latin typeface="Arial" panose="020B0604020202020204"/>
            </a:endParaRPr>
          </a:p>
        </p:txBody>
      </p:sp>
      <p:sp>
        <p:nvSpPr>
          <p:cNvPr id="25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Register Transfer Level (RTL):  A type of behavioral modeling, for the purpose of synthesis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Hardware is implied or inferred </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Synthesizable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Synthesis: Translating HDL to a circuit and then optimizing the represented circuit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RTL Synthesis: Translating an RTL model of hardware into an optimized technology specific gate level implementation</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if-else Statements</a:t>
            </a:r>
            <a:endParaRPr lang="en-US" sz="3600" b="0" strike="noStrike" spc="-1">
              <a:latin typeface="Arial" panose="020B0604020202020204"/>
            </a:endParaRPr>
          </a:p>
        </p:txBody>
      </p:sp>
      <p:sp>
        <p:nvSpPr>
          <p:cNvPr id="129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Conditions are evaluated in order from top to bottom</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Prioritization</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The first condition, that is true, causes the corresponding sequence of statements to be executed</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If all conditions are false, then the sequence of statements associated with the final “</a:t>
            </a:r>
            <a:r>
              <a:rPr lang="en-US" sz="2800" b="1" strike="noStrike" spc="-1">
                <a:solidFill>
                  <a:srgbClr val="525252"/>
                </a:solidFill>
                <a:latin typeface="Times New Roman" panose="02020603050405020304"/>
                <a:ea typeface="Helvetica Neue"/>
              </a:rPr>
              <a:t>else</a:t>
            </a:r>
            <a:r>
              <a:rPr lang="en-US" sz="2800" b="0" strike="noStrike" spc="-1">
                <a:solidFill>
                  <a:srgbClr val="525252"/>
                </a:solidFill>
                <a:latin typeface="IntelOne Display Light"/>
                <a:ea typeface="Helvetica Neue"/>
              </a:rPr>
              <a:t>” clause are evaluated</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Case Statement</a:t>
            </a:r>
            <a:endParaRPr lang="en-US" sz="3600" b="0" strike="noStrike" spc="-1">
              <a:latin typeface="Arial" panose="020B0604020202020204"/>
            </a:endParaRPr>
          </a:p>
        </p:txBody>
      </p:sp>
      <p:sp>
        <p:nvSpPr>
          <p:cNvPr id="1297" name="Rectangle 4"/>
          <p:cNvSpPr/>
          <p:nvPr/>
        </p:nvSpPr>
        <p:spPr>
          <a:xfrm>
            <a:off x="1099800" y="1207080"/>
            <a:ext cx="2259720" cy="43092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3399"/>
              </a:buClr>
              <a:buFont typeface="Wingdings" panose="05000000000000000000" pitchFamily="2" charset="2"/>
              <a:buChar char=""/>
            </a:pPr>
            <a:r>
              <a:rPr lang="en-US" sz="2400" b="0" strike="noStrike" spc="-1">
                <a:solidFill>
                  <a:srgbClr val="525252"/>
                </a:solidFill>
                <a:latin typeface="IntelOne Display Regular"/>
                <a:ea typeface="Helvetica Neue"/>
              </a:rPr>
              <a:t>Format:</a:t>
            </a:r>
            <a:endParaRPr lang="en-US" sz="2400" b="0" strike="noStrike" spc="-1">
              <a:latin typeface="Arial" panose="020B0604020202020204"/>
            </a:endParaRPr>
          </a:p>
          <a:p>
            <a:pPr marL="342900" indent="-342900">
              <a:lnSpc>
                <a:spcPct val="100000"/>
              </a:lnSpc>
              <a:spcBef>
                <a:spcPts val="480"/>
              </a:spcBef>
              <a:buNone/>
              <a:tabLst>
                <a:tab pos="0" algn="l"/>
              </a:tabLst>
            </a:pPr>
            <a:endParaRPr lang="en-US" sz="2400" b="0" strike="noStrike" spc="-1">
              <a:latin typeface="Arial" panose="020B0604020202020204"/>
            </a:endParaRPr>
          </a:p>
          <a:p>
            <a:pPr marL="342900" indent="-342900">
              <a:lnSpc>
                <a:spcPct val="100000"/>
              </a:lnSpc>
              <a:spcBef>
                <a:spcPts val="480"/>
              </a:spcBef>
              <a:buNone/>
              <a:tabLst>
                <a:tab pos="0" algn="l"/>
              </a:tabLst>
            </a:pPr>
            <a:endParaRPr lang="en-US" sz="2400" b="0" strike="noStrike" spc="-1">
              <a:latin typeface="Arial" panose="020B0604020202020204"/>
            </a:endParaRPr>
          </a:p>
          <a:p>
            <a:pPr marL="342900" indent="-342900">
              <a:lnSpc>
                <a:spcPct val="100000"/>
              </a:lnSpc>
              <a:spcBef>
                <a:spcPts val="480"/>
              </a:spcBef>
              <a:buNone/>
              <a:tabLst>
                <a:tab pos="0" algn="l"/>
              </a:tabLst>
            </a:pPr>
            <a:endParaRPr lang="en-US" sz="2400" b="0" strike="noStrike" spc="-1">
              <a:latin typeface="Arial" panose="020B0604020202020204"/>
            </a:endParaRPr>
          </a:p>
        </p:txBody>
      </p:sp>
      <p:sp>
        <p:nvSpPr>
          <p:cNvPr id="1298" name="Rectangle 5"/>
          <p:cNvSpPr/>
          <p:nvPr/>
        </p:nvSpPr>
        <p:spPr>
          <a:xfrm>
            <a:off x="6177600" y="1357560"/>
            <a:ext cx="2259720" cy="43092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3399"/>
              </a:buClr>
              <a:buFont typeface="Wingdings" panose="05000000000000000000" pitchFamily="2" charset="2"/>
              <a:buChar char=""/>
            </a:pPr>
            <a:r>
              <a:rPr lang="en-US" sz="2400" b="0" strike="noStrike" spc="-1">
                <a:solidFill>
                  <a:srgbClr val="525252"/>
                </a:solidFill>
                <a:latin typeface="IntelOne Display Regular"/>
                <a:ea typeface="Helvetica Neue"/>
              </a:rPr>
              <a:t>Example:</a:t>
            </a:r>
            <a:endParaRPr lang="en-US" sz="2400" b="0" strike="noStrike" spc="-1">
              <a:latin typeface="Arial" panose="020B0604020202020204"/>
            </a:endParaRPr>
          </a:p>
        </p:txBody>
      </p:sp>
      <p:grpSp>
        <p:nvGrpSpPr>
          <p:cNvPr id="1299" name="Group 6"/>
          <p:cNvGrpSpPr/>
          <p:nvPr/>
        </p:nvGrpSpPr>
        <p:grpSpPr>
          <a:xfrm>
            <a:off x="4658400" y="4591800"/>
            <a:ext cx="2472120" cy="1877040"/>
            <a:chOff x="4658400" y="4591800"/>
            <a:chExt cx="2472120" cy="1877040"/>
          </a:xfrm>
        </p:grpSpPr>
        <p:sp>
          <p:nvSpPr>
            <p:cNvPr id="1300" name="AutoShape 7"/>
            <p:cNvSpPr/>
            <p:nvPr/>
          </p:nvSpPr>
          <p:spPr>
            <a:xfrm rot="5400000" flipV="1">
              <a:off x="5374440" y="4951080"/>
              <a:ext cx="1367640" cy="648000"/>
            </a:xfrm>
            <a:custGeom>
              <a:avLst/>
              <a:gdLst/>
              <a:ahLst/>
              <a:cxnLst/>
              <a:rect l="l" t="t" r="r" b="b"/>
              <a:pathLst>
                <a:path w="21600" h="21600">
                  <a:moveTo>
                    <a:pt x="0" y="0"/>
                  </a:moveTo>
                  <a:lnTo>
                    <a:pt x="5391" y="21600"/>
                  </a:lnTo>
                  <a:lnTo>
                    <a:pt x="16209" y="21600"/>
                  </a:lnTo>
                  <a:lnTo>
                    <a:pt x="21600" y="0"/>
                  </a:lnTo>
                  <a:close/>
                </a:path>
              </a:pathLst>
            </a:custGeom>
            <a:noFill/>
            <a:ln w="12700">
              <a:solidFill>
                <a:srgbClr val="525252"/>
              </a:solidFill>
              <a:miter/>
            </a:ln>
          </p:spPr>
          <p:style>
            <a:lnRef idx="0">
              <a:srgbClr val="FFFFFF"/>
            </a:lnRef>
            <a:fillRef idx="0">
              <a:srgbClr val="FFFFFF"/>
            </a:fillRef>
            <a:effectRef idx="0">
              <a:srgbClr val="FFFFFF"/>
            </a:effectRef>
            <a:fontRef idx="minor"/>
          </p:style>
        </p:sp>
        <p:sp>
          <p:nvSpPr>
            <p:cNvPr id="1301" name="Line 8"/>
            <p:cNvSpPr/>
            <p:nvPr/>
          </p:nvSpPr>
          <p:spPr>
            <a:xfrm flipH="1">
              <a:off x="4998240" y="4757760"/>
              <a:ext cx="70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02" name="Line 9"/>
            <p:cNvSpPr/>
            <p:nvPr/>
          </p:nvSpPr>
          <p:spPr>
            <a:xfrm flipH="1">
              <a:off x="4998240" y="5717880"/>
              <a:ext cx="70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03" name="Line 10"/>
            <p:cNvSpPr/>
            <p:nvPr/>
          </p:nvSpPr>
          <p:spPr>
            <a:xfrm flipH="1">
              <a:off x="6425280" y="5239080"/>
              <a:ext cx="70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04" name="Line 11"/>
            <p:cNvSpPr/>
            <p:nvPr/>
          </p:nvSpPr>
          <p:spPr>
            <a:xfrm>
              <a:off x="6060960" y="5785200"/>
              <a:ext cx="360" cy="3002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05" name="Line 12"/>
            <p:cNvSpPr/>
            <p:nvPr/>
          </p:nvSpPr>
          <p:spPr>
            <a:xfrm flipH="1">
              <a:off x="4998240" y="6085440"/>
              <a:ext cx="1062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06" name="Rectangle 13"/>
            <p:cNvSpPr/>
            <p:nvPr/>
          </p:nvSpPr>
          <p:spPr>
            <a:xfrm>
              <a:off x="4789800" y="4593600"/>
              <a:ext cx="286920" cy="319320"/>
            </a:xfrm>
            <a:prstGeom prst="rect">
              <a:avLst/>
            </a:prstGeom>
            <a:noFill/>
            <a:ln w="9525">
              <a:noFill/>
            </a:ln>
          </p:spPr>
          <p:style>
            <a:lnRef idx="0">
              <a:srgbClr val="FFFFFF"/>
            </a:lnRef>
            <a:fillRef idx="0">
              <a:srgbClr val="FFFFFF"/>
            </a:fillRef>
            <a:effectRef idx="0">
              <a:srgbClr val="FFFFFF"/>
            </a:effectRef>
            <a:fontRef idx="minor"/>
          </p:style>
          <p:txBody>
            <a:bodyPr wrap="none" lIns="74520" tIns="38160" rIns="74520" bIns="38160" anchor="t">
              <a:spAutoFit/>
            </a:bodyPr>
            <a:p>
              <a:pPr>
                <a:lnSpc>
                  <a:spcPct val="100000"/>
                </a:lnSpc>
                <a:buNone/>
              </a:pPr>
              <a:r>
                <a:rPr lang="en-US" sz="1600" b="1" strike="noStrike" spc="-1">
                  <a:solidFill>
                    <a:srgbClr val="525252"/>
                  </a:solidFill>
                  <a:latin typeface="IntelOne Display Regular"/>
                  <a:ea typeface="Helvetica Neue"/>
                </a:rPr>
                <a:t>a</a:t>
              </a:r>
              <a:endParaRPr lang="en-US" sz="1600" b="0" strike="noStrike" spc="-1">
                <a:latin typeface="Arial" panose="020B0604020202020204"/>
              </a:endParaRPr>
            </a:p>
          </p:txBody>
        </p:sp>
        <p:sp>
          <p:nvSpPr>
            <p:cNvPr id="1307" name="Rectangle 14"/>
            <p:cNvSpPr/>
            <p:nvPr/>
          </p:nvSpPr>
          <p:spPr>
            <a:xfrm>
              <a:off x="4777560" y="5523480"/>
              <a:ext cx="294480" cy="319320"/>
            </a:xfrm>
            <a:prstGeom prst="rect">
              <a:avLst/>
            </a:prstGeom>
            <a:noFill/>
            <a:ln w="9525">
              <a:noFill/>
            </a:ln>
          </p:spPr>
          <p:style>
            <a:lnRef idx="0">
              <a:srgbClr val="FFFFFF"/>
            </a:lnRef>
            <a:fillRef idx="0">
              <a:srgbClr val="FFFFFF"/>
            </a:fillRef>
            <a:effectRef idx="0">
              <a:srgbClr val="FFFFFF"/>
            </a:effectRef>
            <a:fontRef idx="minor"/>
          </p:style>
          <p:txBody>
            <a:bodyPr wrap="none" lIns="74520" tIns="38160" rIns="74520" bIns="38160" anchor="t">
              <a:spAutoFit/>
            </a:bodyPr>
            <a:p>
              <a:pPr>
                <a:lnSpc>
                  <a:spcPct val="100000"/>
                </a:lnSpc>
                <a:buNone/>
              </a:pPr>
              <a:r>
                <a:rPr lang="en-US" sz="1600" b="1" strike="noStrike" spc="-1">
                  <a:solidFill>
                    <a:srgbClr val="525252"/>
                  </a:solidFill>
                  <a:latin typeface="IntelOne Display Regular"/>
                  <a:ea typeface="Helvetica Neue"/>
                </a:rPr>
                <a:t>d</a:t>
              </a:r>
              <a:endParaRPr lang="en-US" sz="1600" b="0" strike="noStrike" spc="-1">
                <a:latin typeface="Arial" panose="020B0604020202020204"/>
              </a:endParaRPr>
            </a:p>
          </p:txBody>
        </p:sp>
        <p:sp>
          <p:nvSpPr>
            <p:cNvPr id="1308" name="Rectangle 15"/>
            <p:cNvSpPr/>
            <p:nvPr/>
          </p:nvSpPr>
          <p:spPr>
            <a:xfrm>
              <a:off x="4658400" y="5884560"/>
              <a:ext cx="477360" cy="319320"/>
            </a:xfrm>
            <a:prstGeom prst="rect">
              <a:avLst/>
            </a:prstGeom>
            <a:noFill/>
            <a:ln w="9525">
              <a:noFill/>
            </a:ln>
          </p:spPr>
          <p:style>
            <a:lnRef idx="0">
              <a:srgbClr val="FFFFFF"/>
            </a:lnRef>
            <a:fillRef idx="0">
              <a:srgbClr val="FFFFFF"/>
            </a:fillRef>
            <a:effectRef idx="0">
              <a:srgbClr val="FFFFFF"/>
            </a:effectRef>
            <a:fontRef idx="minor"/>
          </p:style>
          <p:txBody>
            <a:bodyPr wrap="none" lIns="74520" tIns="38160" rIns="74520" bIns="38160" anchor="t">
              <a:spAutoFit/>
            </a:bodyPr>
            <a:p>
              <a:pPr>
                <a:lnSpc>
                  <a:spcPct val="100000"/>
                </a:lnSpc>
                <a:buNone/>
              </a:pPr>
              <a:r>
                <a:rPr lang="en-US" sz="1600" b="1" strike="noStrike" spc="-1">
                  <a:solidFill>
                    <a:srgbClr val="525252"/>
                  </a:solidFill>
                  <a:latin typeface="IntelOne Display Regular"/>
                  <a:ea typeface="Helvetica Neue"/>
                </a:rPr>
                <a:t>sel</a:t>
              </a:r>
              <a:endParaRPr lang="en-US" sz="1600" b="0" strike="noStrike" spc="-1">
                <a:latin typeface="Arial" panose="020B0604020202020204"/>
              </a:endParaRPr>
            </a:p>
          </p:txBody>
        </p:sp>
        <p:sp>
          <p:nvSpPr>
            <p:cNvPr id="1309" name="Line 16"/>
            <p:cNvSpPr/>
            <p:nvPr/>
          </p:nvSpPr>
          <p:spPr>
            <a:xfrm flipH="1">
              <a:off x="5339160" y="5939280"/>
              <a:ext cx="192600" cy="2822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10" name="Rectangle 17"/>
            <p:cNvSpPr/>
            <p:nvPr/>
          </p:nvSpPr>
          <p:spPr>
            <a:xfrm>
              <a:off x="5306760" y="6122160"/>
              <a:ext cx="398160" cy="346680"/>
            </a:xfrm>
            <a:prstGeom prst="rect">
              <a:avLst/>
            </a:prstGeom>
            <a:noFill/>
            <a:ln w="9525">
              <a:noFill/>
            </a:ln>
          </p:spPr>
          <p:style>
            <a:lnRef idx="0">
              <a:srgbClr val="FFFFFF"/>
            </a:lnRef>
            <a:fillRef idx="0">
              <a:srgbClr val="FFFFFF"/>
            </a:fillRef>
            <a:effectRef idx="0">
              <a:srgbClr val="FFFFFF"/>
            </a:effectRef>
            <a:fontRef idx="minor"/>
          </p:style>
          <p:txBody>
            <a:bodyPr wrap="none" lIns="146160" tIns="74520" rIns="146160" bIns="74520" anchor="t">
              <a:spAutoFit/>
            </a:bodyPr>
            <a:p>
              <a:pPr>
                <a:lnSpc>
                  <a:spcPct val="100000"/>
                </a:lnSpc>
                <a:buNone/>
              </a:pPr>
              <a:r>
                <a:rPr lang="en-US" sz="1300" b="0" strike="noStrike" spc="-1">
                  <a:solidFill>
                    <a:srgbClr val="525252"/>
                  </a:solidFill>
                  <a:latin typeface="IntelOne Display Regular"/>
                  <a:ea typeface="Helvetica Neue"/>
                </a:rPr>
                <a:t>2</a:t>
              </a:r>
              <a:endParaRPr lang="en-US" sz="1300" b="0" strike="noStrike" spc="-1">
                <a:latin typeface="Arial" panose="020B0604020202020204"/>
              </a:endParaRPr>
            </a:p>
          </p:txBody>
        </p:sp>
        <p:sp>
          <p:nvSpPr>
            <p:cNvPr id="1311" name="Line 18"/>
            <p:cNvSpPr/>
            <p:nvPr/>
          </p:nvSpPr>
          <p:spPr>
            <a:xfrm flipH="1">
              <a:off x="4998240" y="5082480"/>
              <a:ext cx="70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12" name="Line 19"/>
            <p:cNvSpPr/>
            <p:nvPr/>
          </p:nvSpPr>
          <p:spPr>
            <a:xfrm flipH="1">
              <a:off x="4972320" y="5383080"/>
              <a:ext cx="70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13" name="Rectangle 20"/>
            <p:cNvSpPr/>
            <p:nvPr/>
          </p:nvSpPr>
          <p:spPr>
            <a:xfrm>
              <a:off x="4730400" y="4912200"/>
              <a:ext cx="293400" cy="562680"/>
            </a:xfrm>
            <a:prstGeom prst="rect">
              <a:avLst/>
            </a:prstGeom>
            <a:noFill/>
            <a:ln w="9525">
              <a:noFill/>
            </a:ln>
          </p:spPr>
          <p:style>
            <a:lnRef idx="0">
              <a:srgbClr val="FFFFFF"/>
            </a:lnRef>
            <a:fillRef idx="0">
              <a:srgbClr val="FFFFFF"/>
            </a:fillRef>
            <a:effectRef idx="0">
              <a:srgbClr val="FFFFFF"/>
            </a:effectRef>
            <a:fontRef idx="minor"/>
          </p:style>
          <p:txBody>
            <a:bodyPr wrap="none" lIns="74520" tIns="38160" rIns="74520" bIns="38160" anchor="t">
              <a:spAutoFit/>
            </a:bodyPr>
            <a:p>
              <a:pPr>
                <a:lnSpc>
                  <a:spcPct val="100000"/>
                </a:lnSpc>
                <a:buNone/>
              </a:pPr>
              <a:r>
                <a:rPr lang="en-US" sz="1600" b="1" strike="noStrike" spc="-1">
                  <a:solidFill>
                    <a:srgbClr val="525252"/>
                  </a:solidFill>
                  <a:latin typeface="IntelOne Display Regular"/>
                  <a:ea typeface="Helvetica Neue"/>
                </a:rPr>
                <a:t>b</a:t>
              </a:r>
              <a:endParaRPr lang="en-US" sz="1600" b="0" strike="noStrike" spc="-1">
                <a:latin typeface="Arial" panose="020B0604020202020204"/>
              </a:endParaRPr>
            </a:p>
            <a:p>
              <a:pPr>
                <a:lnSpc>
                  <a:spcPct val="100000"/>
                </a:lnSpc>
                <a:buNone/>
              </a:pPr>
              <a:r>
                <a:rPr lang="en-US" sz="1600" b="1" strike="noStrike" spc="-1">
                  <a:solidFill>
                    <a:srgbClr val="525252"/>
                  </a:solidFill>
                  <a:latin typeface="IntelOne Display Regular"/>
                  <a:ea typeface="Helvetica Neue"/>
                </a:rPr>
                <a:t>c</a:t>
              </a:r>
              <a:endParaRPr lang="en-US" sz="1600" b="0" strike="noStrike" spc="-1">
                <a:latin typeface="Arial" panose="020B0604020202020204"/>
              </a:endParaRPr>
            </a:p>
          </p:txBody>
        </p:sp>
        <p:sp>
          <p:nvSpPr>
            <p:cNvPr id="1314" name="Rectangle 21"/>
            <p:cNvSpPr/>
            <p:nvPr/>
          </p:nvSpPr>
          <p:spPr>
            <a:xfrm>
              <a:off x="6804360" y="4892040"/>
              <a:ext cx="294480" cy="319320"/>
            </a:xfrm>
            <a:prstGeom prst="rect">
              <a:avLst/>
            </a:prstGeom>
            <a:noFill/>
            <a:ln w="9525">
              <a:noFill/>
            </a:ln>
          </p:spPr>
          <p:style>
            <a:lnRef idx="0">
              <a:srgbClr val="FFFFFF"/>
            </a:lnRef>
            <a:fillRef idx="0">
              <a:srgbClr val="FFFFFF"/>
            </a:fillRef>
            <a:effectRef idx="0">
              <a:srgbClr val="FFFFFF"/>
            </a:effectRef>
            <a:fontRef idx="minor"/>
          </p:style>
          <p:txBody>
            <a:bodyPr wrap="none" lIns="74520" tIns="38160" rIns="74520" bIns="38160" anchor="t">
              <a:spAutoFit/>
            </a:bodyPr>
            <a:p>
              <a:pPr>
                <a:lnSpc>
                  <a:spcPct val="100000"/>
                </a:lnSpc>
                <a:buNone/>
              </a:pPr>
              <a:r>
                <a:rPr lang="en-US" sz="1600" b="1" strike="noStrike" spc="-1">
                  <a:solidFill>
                    <a:srgbClr val="525252"/>
                  </a:solidFill>
                  <a:latin typeface="IntelOne Display Regular"/>
                  <a:ea typeface="Helvetica Neue"/>
                </a:rPr>
                <a:t>q</a:t>
              </a:r>
              <a:endParaRPr lang="en-US" sz="1600" b="0" strike="noStrike" spc="-1">
                <a:latin typeface="Arial" panose="020B0604020202020204"/>
              </a:endParaRPr>
            </a:p>
          </p:txBody>
        </p:sp>
      </p:grpSp>
      <p:sp>
        <p:nvSpPr>
          <p:cNvPr id="1315" name="Rectangle 27"/>
          <p:cNvSpPr/>
          <p:nvPr/>
        </p:nvSpPr>
        <p:spPr>
          <a:xfrm>
            <a:off x="701280" y="1781640"/>
            <a:ext cx="4037760" cy="3749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spcBef>
                <a:spcPts val="360"/>
              </a:spcBef>
              <a:buNone/>
              <a:tabLst>
                <a:tab pos="339725" algn="l"/>
                <a:tab pos="690245" algn="l"/>
              </a:tabLst>
            </a:pPr>
            <a:r>
              <a:rPr lang="en-US" sz="1800" b="1" strike="noStrike" spc="-1">
                <a:solidFill>
                  <a:srgbClr val="525252"/>
                </a:solidFill>
                <a:latin typeface="Consolas"/>
                <a:ea typeface="Helvetica Neue"/>
              </a:rPr>
              <a:t>case </a:t>
            </a:r>
            <a:r>
              <a:rPr lang="en-US" sz="1800" b="0" strike="noStrike" spc="-1">
                <a:solidFill>
                  <a:srgbClr val="525252"/>
                </a:solidFill>
                <a:latin typeface="Consolas"/>
                <a:ea typeface="Helvetica Neue"/>
              </a:rPr>
              <a:t>{expression}</a:t>
            </a:r>
            <a:endParaRPr lang="en-US" sz="1800" b="0" strike="noStrike" spc="-1">
              <a:latin typeface="Arial" panose="020B0604020202020204"/>
            </a:endParaRPr>
          </a:p>
          <a:p>
            <a:pPr>
              <a:lnSpc>
                <a:spcPct val="100000"/>
              </a:lnSpc>
              <a:spcBef>
                <a:spcPts val="360"/>
              </a:spcBef>
              <a:buNone/>
              <a:tabLst>
                <a:tab pos="339725" algn="l"/>
                <a:tab pos="690245" algn="l"/>
              </a:tabLst>
            </a:pPr>
            <a:r>
              <a:rPr lang="en-US" sz="1800" b="0" strike="noStrike" spc="-1">
                <a:solidFill>
                  <a:srgbClr val="525252"/>
                </a:solidFill>
                <a:latin typeface="Consolas"/>
                <a:ea typeface="Helvetica Neue"/>
              </a:rPr>
              <a:t>	&lt;</a:t>
            </a:r>
            <a:r>
              <a:rPr lang="en-US" sz="1800" b="0" i="1" strike="noStrike" spc="-1">
                <a:solidFill>
                  <a:srgbClr val="525252"/>
                </a:solidFill>
                <a:latin typeface="Consolas"/>
                <a:ea typeface="Helvetica Neue"/>
              </a:rPr>
              <a:t>condition1</a:t>
            </a:r>
            <a:r>
              <a:rPr lang="en-US" sz="1800" b="0" strike="noStrike" spc="-1">
                <a:solidFill>
                  <a:srgbClr val="525252"/>
                </a:solidFill>
                <a:latin typeface="Consolas"/>
                <a:ea typeface="Helvetica Neue"/>
              </a:rPr>
              <a:t>&gt;</a:t>
            </a:r>
            <a:r>
              <a:rPr lang="en-US" sz="1800" b="0" i="1" strike="noStrike" spc="-1">
                <a:solidFill>
                  <a:srgbClr val="525252"/>
                </a:solidFill>
                <a:latin typeface="Consolas"/>
                <a:ea typeface="Helvetica Neue"/>
              </a:rPr>
              <a:t> </a:t>
            </a: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spcBef>
                <a:spcPts val="360"/>
              </a:spcBef>
              <a:buNone/>
              <a:tabLst>
                <a:tab pos="339725" algn="l"/>
                <a:tab pos="690245" algn="l"/>
              </a:tabLst>
            </a:pPr>
            <a:r>
              <a:rPr lang="en-US" sz="1800" b="0" strike="noStrike" spc="-1">
                <a:solidFill>
                  <a:srgbClr val="525252"/>
                </a:solidFill>
                <a:latin typeface="Consolas"/>
                <a:ea typeface="Helvetica Neue"/>
              </a:rPr>
              <a:t>		{sequence of statements}</a:t>
            </a:r>
            <a:endParaRPr lang="en-US" sz="1800" b="0" strike="noStrike" spc="-1">
              <a:latin typeface="Arial" panose="020B0604020202020204"/>
            </a:endParaRPr>
          </a:p>
          <a:p>
            <a:pPr>
              <a:lnSpc>
                <a:spcPct val="100000"/>
              </a:lnSpc>
              <a:spcBef>
                <a:spcPts val="360"/>
              </a:spcBef>
              <a:buNone/>
              <a:tabLst>
                <a:tab pos="339725" algn="l"/>
                <a:tab pos="690245" algn="l"/>
              </a:tabLst>
            </a:pPr>
            <a:r>
              <a:rPr lang="en-US" sz="1800" b="0" strike="noStrike" spc="-1">
                <a:solidFill>
                  <a:srgbClr val="525252"/>
                </a:solidFill>
                <a:latin typeface="Consolas"/>
                <a:ea typeface="Helvetica Neue"/>
              </a:rPr>
              <a:t>	&lt;</a:t>
            </a:r>
            <a:r>
              <a:rPr lang="en-US" sz="1800" b="0" i="1" strike="noStrike" spc="-1">
                <a:solidFill>
                  <a:srgbClr val="525252"/>
                </a:solidFill>
                <a:latin typeface="Consolas"/>
                <a:ea typeface="Helvetica Neue"/>
              </a:rPr>
              <a:t>condition2&gt; </a:t>
            </a: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spcBef>
                <a:spcPts val="360"/>
              </a:spcBef>
              <a:buNone/>
              <a:tabLst>
                <a:tab pos="339725" algn="l"/>
                <a:tab pos="690245" algn="l"/>
              </a:tabLst>
            </a:pPr>
            <a:r>
              <a:rPr lang="en-US" sz="1800" b="0" strike="noStrike" spc="-1">
                <a:solidFill>
                  <a:srgbClr val="525252"/>
                </a:solidFill>
                <a:latin typeface="Consolas"/>
                <a:ea typeface="Helvetica Neue"/>
              </a:rPr>
              <a:t>		{sequence of statements}</a:t>
            </a:r>
            <a:endParaRPr lang="en-US" sz="1800" b="0" strike="noStrike" spc="-1">
              <a:latin typeface="Arial" panose="020B0604020202020204"/>
            </a:endParaRPr>
          </a:p>
          <a:p>
            <a:pPr>
              <a:lnSpc>
                <a:spcPct val="100000"/>
              </a:lnSpc>
              <a:spcBef>
                <a:spcPts val="360"/>
              </a:spcBef>
              <a:buNone/>
              <a:tabLst>
                <a:tab pos="339725" algn="l"/>
                <a:tab pos="690245" algn="l"/>
              </a:tabLst>
            </a:pPr>
            <a:r>
              <a:rPr lang="en-US" sz="1800" b="0" strike="noStrike" spc="-1">
                <a:solidFill>
                  <a:srgbClr val="525252"/>
                </a:solidFill>
                <a:latin typeface="Consolas"/>
                <a:ea typeface="Helvetica Neue"/>
              </a:rPr>
              <a:t>	…</a:t>
            </a:r>
            <a:endParaRPr lang="en-US" sz="1800" b="0" strike="noStrike" spc="-1">
              <a:latin typeface="Arial" panose="020B0604020202020204"/>
            </a:endParaRPr>
          </a:p>
          <a:p>
            <a:pPr>
              <a:lnSpc>
                <a:spcPct val="100000"/>
              </a:lnSpc>
              <a:spcBef>
                <a:spcPts val="360"/>
              </a:spcBef>
              <a:buNone/>
              <a:tabLst>
                <a:tab pos="339725" algn="l"/>
                <a:tab pos="69024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default </a:t>
            </a:r>
            <a:r>
              <a:rPr lang="en-US" sz="1800" b="0" strike="noStrike" spc="-1">
                <a:solidFill>
                  <a:srgbClr val="525252"/>
                </a:solidFill>
                <a:latin typeface="Consolas"/>
                <a:ea typeface="Helvetica Neue"/>
              </a:rPr>
              <a:t>: -- (optional)</a:t>
            </a:r>
            <a:endParaRPr lang="en-US" sz="1800" b="0" strike="noStrike" spc="-1">
              <a:latin typeface="Arial" panose="020B0604020202020204"/>
            </a:endParaRPr>
          </a:p>
          <a:p>
            <a:pPr>
              <a:lnSpc>
                <a:spcPct val="100000"/>
              </a:lnSpc>
              <a:spcBef>
                <a:spcPts val="360"/>
              </a:spcBef>
              <a:buNone/>
              <a:tabLst>
                <a:tab pos="339725" algn="l"/>
                <a:tab pos="690245" algn="l"/>
              </a:tabLst>
            </a:pPr>
            <a:r>
              <a:rPr lang="en-US" sz="1800" b="0" strike="noStrike" spc="-1">
                <a:solidFill>
                  <a:srgbClr val="525252"/>
                </a:solidFill>
                <a:latin typeface="Consolas"/>
                <a:ea typeface="Helvetica Neue"/>
              </a:rPr>
              <a:t>		{sequence of statements}</a:t>
            </a:r>
            <a:endParaRPr lang="en-US" sz="1800" b="0" strike="noStrike" spc="-1">
              <a:latin typeface="Arial" panose="020B0604020202020204"/>
            </a:endParaRPr>
          </a:p>
          <a:p>
            <a:pPr>
              <a:lnSpc>
                <a:spcPct val="100000"/>
              </a:lnSpc>
              <a:spcBef>
                <a:spcPts val="360"/>
              </a:spcBef>
              <a:buNone/>
              <a:tabLst>
                <a:tab pos="339725" algn="l"/>
                <a:tab pos="690245" algn="l"/>
              </a:tabLst>
            </a:pPr>
            <a:r>
              <a:rPr lang="en-US" sz="1800" b="1" strike="noStrike" spc="-1">
                <a:solidFill>
                  <a:srgbClr val="525252"/>
                </a:solidFill>
                <a:latin typeface="Consolas"/>
                <a:ea typeface="Helvetica Neue"/>
              </a:rPr>
              <a:t>endcase</a:t>
            </a:r>
            <a:endParaRPr lang="en-US" sz="1800" b="0" strike="noStrike" spc="-1">
              <a:latin typeface="Arial" panose="020B0604020202020204"/>
            </a:endParaRPr>
          </a:p>
        </p:txBody>
      </p:sp>
      <p:sp>
        <p:nvSpPr>
          <p:cNvPr id="1316" name="Rectangle 28"/>
          <p:cNvSpPr/>
          <p:nvPr/>
        </p:nvSpPr>
        <p:spPr>
          <a:xfrm>
            <a:off x="6314040" y="2707920"/>
            <a:ext cx="4183920" cy="1587960"/>
          </a:xfrm>
          <a:prstGeom prst="rect">
            <a:avLst/>
          </a:prstGeom>
          <a:solidFill>
            <a:schemeClr val="accent2">
              <a:alpha val="70000"/>
            </a:schemeClr>
          </a:solidFill>
          <a:ln w="12700">
            <a:noFill/>
          </a:ln>
        </p:spPr>
        <p:style>
          <a:lnRef idx="0">
            <a:srgbClr val="FFFFFF"/>
          </a:lnRef>
          <a:fillRef idx="0">
            <a:srgbClr val="FFFFFF"/>
          </a:fillRef>
          <a:effectRef idx="0">
            <a:srgbClr val="FFFFFF"/>
          </a:effectRef>
          <a:fontRef idx="minor"/>
        </p:style>
      </p:sp>
      <p:sp>
        <p:nvSpPr>
          <p:cNvPr id="1317" name="Rectangle 29"/>
          <p:cNvSpPr/>
          <p:nvPr/>
        </p:nvSpPr>
        <p:spPr>
          <a:xfrm>
            <a:off x="6304680" y="2084040"/>
            <a:ext cx="4183920" cy="2560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39725" algn="l"/>
                <a:tab pos="690245" algn="l"/>
                <a:tab pos="1031240" algn="l"/>
                <a:tab pos="1371600" algn="l"/>
              </a:tabLst>
            </a:pPr>
            <a:r>
              <a:rPr lang="en-US" sz="1800" b="1" strike="noStrike" spc="-1">
                <a:solidFill>
                  <a:srgbClr val="525252"/>
                </a:solidFill>
                <a:latin typeface="Consolas"/>
                <a:ea typeface="Helvetica Neue"/>
              </a:rPr>
              <a:t>always </a:t>
            </a:r>
            <a:r>
              <a:rPr lang="en-US" sz="1800" b="0" strike="noStrike" spc="-1">
                <a:solidFill>
                  <a:srgbClr val="525252"/>
                </a:solidFill>
                <a:latin typeface="Consolas"/>
                <a:ea typeface="Helvetica Neue"/>
              </a:rPr>
              <a:t>@</a:t>
            </a: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(sel, a, b, c, d)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39725" algn="l"/>
                <a:tab pos="690245" algn="l"/>
                <a:tab pos="1031240" algn="l"/>
                <a:tab pos="1371600" algn="l"/>
              </a:tabLst>
            </a:pPr>
            <a:r>
              <a:rPr lang="en-US" sz="1800" b="1" strike="noStrike" spc="-1">
                <a:solidFill>
                  <a:srgbClr val="525252"/>
                </a:solidFill>
                <a:latin typeface="Consolas"/>
                <a:ea typeface="Helvetica Neue"/>
              </a:rPr>
              <a:t>	case</a:t>
            </a:r>
            <a:r>
              <a:rPr lang="en-US" sz="1800" b="0" strike="noStrike" spc="-1">
                <a:solidFill>
                  <a:srgbClr val="525252"/>
                </a:solidFill>
                <a:latin typeface="Consolas"/>
                <a:ea typeface="Helvetica Neue"/>
              </a:rPr>
              <a:t> (sel)</a:t>
            </a:r>
            <a:endParaRPr lang="en-US" sz="1800" b="0" strike="noStrike" spc="-1">
              <a:latin typeface="Arial" panose="020B0604020202020204"/>
            </a:endParaRPr>
          </a:p>
          <a:p>
            <a:pPr>
              <a:lnSpc>
                <a:spcPct val="100000"/>
              </a:lnSpc>
              <a:buNone/>
              <a:tabLst>
                <a:tab pos="339725" algn="l"/>
                <a:tab pos="690245" algn="l"/>
                <a:tab pos="1031240" algn="l"/>
                <a:tab pos="1371600" algn="l"/>
              </a:tabLst>
            </a:pPr>
            <a:r>
              <a:rPr lang="en-US" sz="1800" b="0" strike="noStrike" spc="-1">
                <a:solidFill>
                  <a:srgbClr val="525252"/>
                </a:solidFill>
                <a:latin typeface="Consolas"/>
                <a:ea typeface="Helvetica Neue"/>
              </a:rPr>
              <a:t>		2’b00 : q = a;</a:t>
            </a:r>
            <a:endParaRPr lang="en-US" sz="1800" b="0" strike="noStrike" spc="-1">
              <a:latin typeface="Arial" panose="020B0604020202020204"/>
            </a:endParaRPr>
          </a:p>
          <a:p>
            <a:pPr>
              <a:lnSpc>
                <a:spcPct val="100000"/>
              </a:lnSpc>
              <a:buNone/>
              <a:tabLst>
                <a:tab pos="339725" algn="l"/>
                <a:tab pos="690245" algn="l"/>
                <a:tab pos="1031240" algn="l"/>
                <a:tab pos="1371600" algn="l"/>
              </a:tabLst>
            </a:pPr>
            <a:r>
              <a:rPr lang="en-US" sz="1800" b="0" strike="noStrike" spc="-1">
                <a:solidFill>
                  <a:srgbClr val="525252"/>
                </a:solidFill>
                <a:latin typeface="Consolas"/>
                <a:ea typeface="Helvetica Neue"/>
              </a:rPr>
              <a:t>		2’b01 : q = b;</a:t>
            </a:r>
            <a:endParaRPr lang="en-US" sz="1800" b="0" strike="noStrike" spc="-1">
              <a:latin typeface="Arial" panose="020B0604020202020204"/>
            </a:endParaRPr>
          </a:p>
          <a:p>
            <a:pPr>
              <a:lnSpc>
                <a:spcPct val="100000"/>
              </a:lnSpc>
              <a:buNone/>
              <a:tabLst>
                <a:tab pos="339725" algn="l"/>
                <a:tab pos="690245" algn="l"/>
                <a:tab pos="1031240" algn="l"/>
                <a:tab pos="1371600" algn="l"/>
              </a:tabLst>
            </a:pPr>
            <a:r>
              <a:rPr lang="en-US" sz="1800" b="0" strike="noStrike" spc="-1">
                <a:solidFill>
                  <a:srgbClr val="525252"/>
                </a:solidFill>
                <a:latin typeface="Consolas"/>
                <a:ea typeface="Helvetica Neue"/>
              </a:rPr>
              <a:t>		2’b10 : q = c;</a:t>
            </a:r>
            <a:endParaRPr lang="en-US" sz="1800" b="0" strike="noStrike" spc="-1">
              <a:latin typeface="Arial" panose="020B0604020202020204"/>
            </a:endParaRPr>
          </a:p>
          <a:p>
            <a:pPr>
              <a:lnSpc>
                <a:spcPct val="100000"/>
              </a:lnSpc>
              <a:buNone/>
              <a:tabLst>
                <a:tab pos="339725" algn="l"/>
                <a:tab pos="690245" algn="l"/>
                <a:tab pos="1031240" algn="l"/>
                <a:tab pos="137160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default</a:t>
            </a:r>
            <a:r>
              <a:rPr lang="en-US" sz="1800" b="0" strike="noStrike" spc="-1">
                <a:solidFill>
                  <a:srgbClr val="525252"/>
                </a:solidFill>
                <a:latin typeface="Consolas"/>
                <a:ea typeface="Helvetica Neue"/>
              </a:rPr>
              <a:t> : q = d;</a:t>
            </a:r>
            <a:endParaRPr lang="en-US" sz="1800" b="0" strike="noStrike" spc="-1">
              <a:latin typeface="Arial" panose="020B0604020202020204"/>
            </a:endParaRPr>
          </a:p>
          <a:p>
            <a:pPr>
              <a:lnSpc>
                <a:spcPct val="100000"/>
              </a:lnSpc>
              <a:buNone/>
              <a:tabLst>
                <a:tab pos="339725" algn="l"/>
                <a:tab pos="690245" algn="l"/>
                <a:tab pos="1031240" algn="l"/>
                <a:tab pos="137160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endcase</a:t>
            </a:r>
            <a:endParaRPr lang="en-US" sz="1800" b="0" strike="noStrike" spc="-1">
              <a:latin typeface="Arial" panose="020B0604020202020204"/>
            </a:endParaRPr>
          </a:p>
          <a:p>
            <a:pPr>
              <a:lnSpc>
                <a:spcPct val="100000"/>
              </a:lnSpc>
              <a:buNone/>
              <a:tabLst>
                <a:tab pos="339725" algn="l"/>
                <a:tab pos="690245" algn="l"/>
                <a:tab pos="1031240" algn="l"/>
                <a:tab pos="1371600"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case Statement</a:t>
            </a:r>
            <a:endParaRPr lang="en-US" sz="3600" b="0" strike="noStrike" spc="-1">
              <a:latin typeface="Arial" panose="020B0604020202020204"/>
            </a:endParaRPr>
          </a:p>
        </p:txBody>
      </p:sp>
      <p:sp>
        <p:nvSpPr>
          <p:cNvPr id="1319"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Conditions are evaluated in order</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First matching value is chosen</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Treats both X and Z as actual logic values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default</a:t>
            </a:r>
            <a:r>
              <a:rPr lang="en-US" sz="2800" b="0" strike="noStrike" spc="-1">
                <a:solidFill>
                  <a:srgbClr val="525252"/>
                </a:solidFill>
                <a:latin typeface="IntelOne Display Light"/>
                <a:ea typeface="Helvetica Neue"/>
              </a:rPr>
              <a:t> clause represents all other possible conditions that are not specifically stated</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Verilog does not require (though it is recommended) that</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All possible conditions be considered</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All conditions be unique</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Two Other Forms of case Statements</a:t>
            </a:r>
            <a:endParaRPr lang="en-US" sz="3600" b="0" strike="noStrike" spc="-1">
              <a:latin typeface="Arial" panose="020B0604020202020204"/>
            </a:endParaRPr>
          </a:p>
        </p:txBody>
      </p:sp>
      <p:sp>
        <p:nvSpPr>
          <p:cNvPr id="1321" name="PlaceHolder 2"/>
          <p:cNvSpPr>
            <a:spLocks noGrp="1"/>
          </p:cNvSpPr>
          <p:nvPr>
            <p:ph/>
          </p:nvPr>
        </p:nvSpPr>
        <p:spPr>
          <a:xfrm>
            <a:off x="380880" y="1487160"/>
            <a:ext cx="4924440" cy="417888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3000" b="1" strike="noStrike" spc="-1">
                <a:solidFill>
                  <a:srgbClr val="525252"/>
                </a:solidFill>
                <a:latin typeface="Times New Roman" panose="02020603050405020304"/>
                <a:ea typeface="Helvetica Neue"/>
              </a:rPr>
              <a:t>casez</a:t>
            </a:r>
            <a:r>
              <a:rPr lang="en-US" sz="2400" b="0" strike="noStrike" spc="-1">
                <a:solidFill>
                  <a:srgbClr val="525252"/>
                </a:solidFill>
                <a:latin typeface="IntelOne Display Light"/>
                <a:ea typeface="Helvetica Neue"/>
              </a:rPr>
              <a:t>  </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Treats both </a:t>
            </a:r>
            <a:r>
              <a:rPr lang="en-US" sz="2400" b="1" strike="noStrike" spc="-1">
                <a:solidFill>
                  <a:srgbClr val="525252"/>
                </a:solidFill>
                <a:latin typeface="IntelOne Display Light"/>
                <a:ea typeface="Helvetica Neue"/>
              </a:rPr>
              <a:t>Z</a:t>
            </a:r>
            <a:r>
              <a:rPr lang="en-US" sz="2400" b="0" strike="noStrike" spc="-1">
                <a:solidFill>
                  <a:srgbClr val="525252"/>
                </a:solidFill>
                <a:latin typeface="IntelOne Display Light"/>
                <a:ea typeface="Helvetica Neue"/>
              </a:rPr>
              <a:t> and </a:t>
            </a:r>
            <a:r>
              <a:rPr lang="en-US" sz="2400" b="1" strike="noStrike" spc="-1">
                <a:solidFill>
                  <a:srgbClr val="525252"/>
                </a:solidFill>
                <a:latin typeface="IntelOne Display Light"/>
                <a:ea typeface="Helvetica Neue"/>
              </a:rPr>
              <a:t>?</a:t>
            </a:r>
            <a:r>
              <a:rPr lang="en-US" sz="2400" b="0" strike="noStrike" spc="-1">
                <a:solidFill>
                  <a:srgbClr val="525252"/>
                </a:solidFill>
                <a:latin typeface="IntelOne Display Light"/>
                <a:ea typeface="Helvetica Neue"/>
              </a:rPr>
              <a:t> in the case conditions as don’t cares</a:t>
            </a:r>
            <a:endParaRPr lang="en-US" sz="2400" b="0" strike="noStrike" spc="-1">
              <a:latin typeface="Arial" panose="020B0604020202020204"/>
            </a:endParaRPr>
          </a:p>
          <a:p>
            <a:pPr>
              <a:lnSpc>
                <a:spcPct val="90000"/>
              </a:lnSpc>
              <a:spcBef>
                <a:spcPts val="1415"/>
              </a:spcBef>
              <a:buNone/>
            </a:pPr>
            <a:endParaRPr lang="en-US" sz="1800" b="0" strike="noStrike" spc="-1">
              <a:latin typeface="Arial" panose="020B0604020202020204"/>
            </a:endParaRPr>
          </a:p>
          <a:p>
            <a:pPr>
              <a:lnSpc>
                <a:spcPct val="90000"/>
              </a:lnSpc>
              <a:spcBef>
                <a:spcPts val="1415"/>
              </a:spcBef>
              <a:buNone/>
            </a:pPr>
            <a:endParaRPr lang="en-US" sz="1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3200" b="1" strike="noStrike" spc="-1">
                <a:solidFill>
                  <a:srgbClr val="525252"/>
                </a:solidFill>
                <a:latin typeface="Times New Roman" panose="02020603050405020304"/>
                <a:ea typeface="Helvetica Neue"/>
              </a:rPr>
              <a:t>casex</a:t>
            </a:r>
            <a:endParaRPr lang="en-US" sz="32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Treats </a:t>
            </a:r>
            <a:r>
              <a:rPr lang="en-US" sz="2400" b="1" strike="noStrike" spc="-1">
                <a:solidFill>
                  <a:srgbClr val="525252"/>
                </a:solidFill>
                <a:latin typeface="IntelOne Display Light"/>
                <a:ea typeface="Helvetica Neue"/>
              </a:rPr>
              <a:t>X</a:t>
            </a:r>
            <a:r>
              <a:rPr lang="en-US" sz="2400" b="0" strike="noStrike" spc="-1">
                <a:solidFill>
                  <a:srgbClr val="525252"/>
                </a:solidFill>
                <a:latin typeface="IntelOne Display Light"/>
                <a:ea typeface="Helvetica Neue"/>
              </a:rPr>
              <a:t>, </a:t>
            </a:r>
            <a:r>
              <a:rPr lang="en-US" sz="2400" b="1" strike="noStrike" spc="-1">
                <a:solidFill>
                  <a:srgbClr val="525252"/>
                </a:solidFill>
                <a:latin typeface="IntelOne Display Light"/>
                <a:ea typeface="Helvetica Neue"/>
              </a:rPr>
              <a:t>Z, and ?</a:t>
            </a:r>
            <a:r>
              <a:rPr lang="en-US" sz="2400" b="0" strike="noStrike" spc="-1">
                <a:solidFill>
                  <a:srgbClr val="525252"/>
                </a:solidFill>
                <a:latin typeface="IntelOne Display Light"/>
                <a:ea typeface="Helvetica Neue"/>
              </a:rPr>
              <a:t> in the case conditions as don’t cares, instead of logic values</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322" name="Rectangle 4"/>
          <p:cNvSpPr/>
          <p:nvPr/>
        </p:nvSpPr>
        <p:spPr>
          <a:xfrm>
            <a:off x="7005600" y="1333800"/>
            <a:ext cx="3687840" cy="20120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8615" algn="l"/>
                <a:tab pos="685800" algn="l"/>
                <a:tab pos="1034415" algn="l"/>
              </a:tabLst>
            </a:pPr>
            <a:r>
              <a:rPr lang="en-US" sz="1800" b="1" strike="noStrike" spc="-1">
                <a:solidFill>
                  <a:srgbClr val="525252"/>
                </a:solidFill>
                <a:latin typeface="Consolas"/>
                <a:ea typeface="Helvetica Neue"/>
              </a:rPr>
              <a:t>casez</a:t>
            </a:r>
            <a:r>
              <a:rPr lang="en-US" sz="1800" b="0" strike="noStrike" spc="-1">
                <a:solidFill>
                  <a:srgbClr val="525252"/>
                </a:solidFill>
                <a:latin typeface="Consolas"/>
                <a:ea typeface="Helvetica Neue"/>
              </a:rPr>
              <a:t> (encoder)</a:t>
            </a:r>
            <a:endParaRPr lang="en-US" sz="1800" b="0" strike="noStrike" spc="-1">
              <a:latin typeface="Arial" panose="020B0604020202020204"/>
            </a:endParaRPr>
          </a:p>
          <a:p>
            <a:pPr>
              <a:lnSpc>
                <a:spcPct val="100000"/>
              </a:lnSpc>
              <a:buNone/>
              <a:tabLst>
                <a:tab pos="348615" algn="l"/>
                <a:tab pos="685800" algn="l"/>
                <a:tab pos="1034415" algn="l"/>
              </a:tabLst>
            </a:pPr>
            <a:r>
              <a:rPr lang="en-US" sz="1800" b="0" strike="noStrike" spc="-1">
                <a:solidFill>
                  <a:srgbClr val="525252"/>
                </a:solidFill>
                <a:latin typeface="Consolas"/>
                <a:ea typeface="Helvetica Neue"/>
              </a:rPr>
              <a:t>	4’b1??? : high_lvl = 3;</a:t>
            </a:r>
            <a:endParaRPr lang="en-US" sz="1800" b="0" strike="noStrike" spc="-1">
              <a:latin typeface="Arial" panose="020B0604020202020204"/>
            </a:endParaRPr>
          </a:p>
          <a:p>
            <a:pPr>
              <a:lnSpc>
                <a:spcPct val="100000"/>
              </a:lnSpc>
              <a:buNone/>
              <a:tabLst>
                <a:tab pos="348615" algn="l"/>
                <a:tab pos="685800" algn="l"/>
                <a:tab pos="1034415" algn="l"/>
              </a:tabLst>
            </a:pPr>
            <a:r>
              <a:rPr lang="en-US" sz="1800" b="0" strike="noStrike" spc="-1">
                <a:solidFill>
                  <a:srgbClr val="525252"/>
                </a:solidFill>
                <a:latin typeface="Consolas"/>
                <a:ea typeface="Helvetica Neue"/>
              </a:rPr>
              <a:t>	4’b01?? : high_lvl = 2;</a:t>
            </a:r>
            <a:endParaRPr lang="en-US" sz="1800" b="0" strike="noStrike" spc="-1">
              <a:latin typeface="Arial" panose="020B0604020202020204"/>
            </a:endParaRPr>
          </a:p>
          <a:p>
            <a:pPr>
              <a:lnSpc>
                <a:spcPct val="100000"/>
              </a:lnSpc>
              <a:buNone/>
              <a:tabLst>
                <a:tab pos="348615" algn="l"/>
                <a:tab pos="685800" algn="l"/>
                <a:tab pos="1034415" algn="l"/>
              </a:tabLst>
            </a:pPr>
            <a:r>
              <a:rPr lang="en-US" sz="1800" b="0" strike="noStrike" spc="-1">
                <a:solidFill>
                  <a:srgbClr val="525252"/>
                </a:solidFill>
                <a:latin typeface="Consolas"/>
                <a:ea typeface="Helvetica Neue"/>
              </a:rPr>
              <a:t>	4’b001? : high_lvl = 1;</a:t>
            </a:r>
            <a:endParaRPr lang="en-US" sz="1800" b="0" strike="noStrike" spc="-1">
              <a:latin typeface="Arial" panose="020B0604020202020204"/>
            </a:endParaRPr>
          </a:p>
          <a:p>
            <a:pPr>
              <a:lnSpc>
                <a:spcPct val="100000"/>
              </a:lnSpc>
              <a:buNone/>
              <a:tabLst>
                <a:tab pos="348615" algn="l"/>
                <a:tab pos="685800" algn="l"/>
                <a:tab pos="1034415" algn="l"/>
              </a:tabLst>
            </a:pPr>
            <a:r>
              <a:rPr lang="en-US" sz="1800" b="0" strike="noStrike" spc="-1">
                <a:solidFill>
                  <a:srgbClr val="525252"/>
                </a:solidFill>
                <a:latin typeface="Consolas"/>
                <a:ea typeface="Helvetica Neue"/>
              </a:rPr>
              <a:t>	4’b0001 : high_lvl = 0;</a:t>
            </a:r>
            <a:endParaRPr lang="en-US" sz="1800" b="0" strike="noStrike" spc="-1">
              <a:latin typeface="Arial" panose="020B0604020202020204"/>
            </a:endParaRPr>
          </a:p>
          <a:p>
            <a:pPr>
              <a:lnSpc>
                <a:spcPct val="100000"/>
              </a:lnSpc>
              <a:buNone/>
              <a:tabLst>
                <a:tab pos="348615" algn="l"/>
                <a:tab pos="685800" algn="l"/>
                <a:tab pos="1034415" algn="l"/>
              </a:tabLst>
            </a:pPr>
            <a:r>
              <a:rPr lang="en-US" sz="1800" b="1" strike="noStrike" spc="-1">
                <a:solidFill>
                  <a:srgbClr val="525252"/>
                </a:solidFill>
                <a:latin typeface="Consolas"/>
                <a:ea typeface="Helvetica Neue"/>
              </a:rPr>
              <a:t>	default</a:t>
            </a:r>
            <a:r>
              <a:rPr lang="en-US" sz="1800" b="0" strike="noStrike" spc="-1">
                <a:solidFill>
                  <a:srgbClr val="525252"/>
                </a:solidFill>
                <a:latin typeface="Consolas"/>
                <a:ea typeface="Helvetica Neue"/>
              </a:rPr>
              <a:t> : high_lvl = 0;</a:t>
            </a:r>
            <a:endParaRPr lang="en-US" sz="1800" b="0" strike="noStrike" spc="-1">
              <a:latin typeface="Arial" panose="020B0604020202020204"/>
            </a:endParaRPr>
          </a:p>
          <a:p>
            <a:pPr>
              <a:lnSpc>
                <a:spcPct val="100000"/>
              </a:lnSpc>
              <a:buNone/>
              <a:tabLst>
                <a:tab pos="348615" algn="l"/>
                <a:tab pos="685800" algn="l"/>
                <a:tab pos="1034415" algn="l"/>
              </a:tabLst>
            </a:pPr>
            <a:r>
              <a:rPr lang="en-US" sz="1800" b="1" strike="noStrike" spc="-1">
                <a:solidFill>
                  <a:srgbClr val="525252"/>
                </a:solidFill>
                <a:latin typeface="Consolas"/>
                <a:ea typeface="Helvetica Neue"/>
              </a:rPr>
              <a:t>endcase</a:t>
            </a:r>
            <a:r>
              <a:rPr lang="en-US" sz="1800" b="0" strike="noStrike" spc="-1">
                <a:solidFill>
                  <a:srgbClr val="525252"/>
                </a:solidFill>
                <a:latin typeface="Consolas"/>
                <a:ea typeface="Helvetica Neue"/>
              </a:rPr>
              <a:t>	</a:t>
            </a:r>
            <a:endParaRPr lang="en-US" sz="1800" b="0" strike="noStrike" spc="-1">
              <a:latin typeface="Arial" panose="020B0604020202020204"/>
            </a:endParaRPr>
          </a:p>
        </p:txBody>
      </p:sp>
      <p:sp>
        <p:nvSpPr>
          <p:cNvPr id="1323" name="Rectangle 5"/>
          <p:cNvSpPr/>
          <p:nvPr/>
        </p:nvSpPr>
        <p:spPr>
          <a:xfrm>
            <a:off x="6412320" y="3329280"/>
            <a:ext cx="44949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marL="215900" indent="-215900">
              <a:lnSpc>
                <a:spcPct val="100000"/>
              </a:lnSpc>
              <a:buClr>
                <a:srgbClr val="00C7FD"/>
              </a:buClr>
              <a:buFont typeface="Symbol" panose="05050102010706020507"/>
              <a:buChar char=""/>
            </a:pPr>
            <a:r>
              <a:rPr lang="en-US" sz="2400" b="1" strike="noStrike" spc="-1">
                <a:solidFill>
                  <a:srgbClr val="525252"/>
                </a:solidFill>
                <a:latin typeface="IntelOne Display Regular"/>
                <a:ea typeface="Helvetica Neue"/>
              </a:rPr>
              <a:t>  </a:t>
            </a:r>
            <a:r>
              <a:rPr lang="en-US" sz="1800" b="0" strike="noStrike" spc="-1">
                <a:solidFill>
                  <a:srgbClr val="525252"/>
                </a:solidFill>
                <a:latin typeface="IntelOne Display Regular"/>
                <a:ea typeface="Helvetica Neue"/>
              </a:rPr>
              <a:t>if </a:t>
            </a:r>
            <a:r>
              <a:rPr lang="en-US" sz="1800" b="1" strike="noStrike" spc="-1">
                <a:solidFill>
                  <a:srgbClr val="525252"/>
                </a:solidFill>
                <a:latin typeface="Times New Roman" panose="02020603050405020304"/>
                <a:ea typeface="Helvetica Neue"/>
              </a:rPr>
              <a:t>encoder = 4’b1z0x</a:t>
            </a:r>
            <a:r>
              <a:rPr lang="en-US" sz="1800" b="0" strike="noStrike" spc="-1">
                <a:solidFill>
                  <a:srgbClr val="525252"/>
                </a:solidFill>
                <a:latin typeface="IntelOne Display Regular"/>
                <a:ea typeface="Helvetica Neue"/>
              </a:rPr>
              <a:t>, then </a:t>
            </a:r>
            <a:r>
              <a:rPr lang="en-US" sz="1800" b="1" strike="noStrike" spc="-1">
                <a:solidFill>
                  <a:srgbClr val="525252"/>
                </a:solidFill>
                <a:latin typeface="Times New Roman" panose="02020603050405020304"/>
                <a:ea typeface="Helvetica Neue"/>
              </a:rPr>
              <a:t>high_lvl = 3</a:t>
            </a:r>
            <a:endParaRPr lang="en-US" sz="1800" b="0" strike="noStrike" spc="-1">
              <a:latin typeface="Arial" panose="020B0604020202020204"/>
            </a:endParaRPr>
          </a:p>
        </p:txBody>
      </p:sp>
      <p:sp>
        <p:nvSpPr>
          <p:cNvPr id="1324" name="Rectangle 6"/>
          <p:cNvSpPr/>
          <p:nvPr/>
        </p:nvSpPr>
        <p:spPr>
          <a:xfrm>
            <a:off x="7085880" y="3962520"/>
            <a:ext cx="3467880" cy="33836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8615" algn="l"/>
                <a:tab pos="685800" algn="l"/>
                <a:tab pos="1034415" algn="l"/>
              </a:tabLst>
            </a:pPr>
            <a:r>
              <a:rPr lang="en-US" sz="1800" b="1" strike="noStrike" spc="-1">
                <a:solidFill>
                  <a:srgbClr val="525252"/>
                </a:solidFill>
                <a:latin typeface="Consolas"/>
                <a:ea typeface="Helvetica Neue"/>
              </a:rPr>
              <a:t>casex</a:t>
            </a:r>
            <a:r>
              <a:rPr lang="en-US" sz="1800" b="0" strike="noStrike" spc="-1">
                <a:solidFill>
                  <a:srgbClr val="525252"/>
                </a:solidFill>
                <a:latin typeface="Consolas"/>
                <a:ea typeface="Helvetica Neue"/>
              </a:rPr>
              <a:t> (encoder)</a:t>
            </a:r>
            <a:endParaRPr lang="en-US" sz="1800" b="0" strike="noStrike" spc="-1">
              <a:latin typeface="Arial" panose="020B0604020202020204"/>
            </a:endParaRPr>
          </a:p>
          <a:p>
            <a:pPr>
              <a:lnSpc>
                <a:spcPct val="100000"/>
              </a:lnSpc>
              <a:buNone/>
              <a:tabLst>
                <a:tab pos="348615" algn="l"/>
                <a:tab pos="685800" algn="l"/>
                <a:tab pos="1034415" algn="l"/>
              </a:tabLst>
            </a:pPr>
            <a:r>
              <a:rPr lang="en-US" sz="1800" b="0" strike="noStrike" spc="-1">
                <a:solidFill>
                  <a:srgbClr val="525252"/>
                </a:solidFill>
                <a:latin typeface="Consolas"/>
                <a:ea typeface="Helvetica Neue"/>
              </a:rPr>
              <a:t>	4’b1xxx : high_lvl = 3;</a:t>
            </a:r>
            <a:endParaRPr lang="en-US" sz="1800" b="0" strike="noStrike" spc="-1">
              <a:latin typeface="Arial" panose="020B0604020202020204"/>
            </a:endParaRPr>
          </a:p>
          <a:p>
            <a:pPr>
              <a:lnSpc>
                <a:spcPct val="100000"/>
              </a:lnSpc>
              <a:buNone/>
              <a:tabLst>
                <a:tab pos="348615" algn="l"/>
                <a:tab pos="685800" algn="l"/>
                <a:tab pos="1034415" algn="l"/>
              </a:tabLst>
            </a:pPr>
            <a:r>
              <a:rPr lang="en-US" sz="1800" b="0" strike="noStrike" spc="-1">
                <a:solidFill>
                  <a:srgbClr val="525252"/>
                </a:solidFill>
                <a:latin typeface="Consolas"/>
                <a:ea typeface="Helvetica Neue"/>
              </a:rPr>
              <a:t>	4’b01xx : high_lvl = 2;</a:t>
            </a:r>
            <a:endParaRPr lang="en-US" sz="1800" b="0" strike="noStrike" spc="-1">
              <a:latin typeface="Arial" panose="020B0604020202020204"/>
            </a:endParaRPr>
          </a:p>
          <a:p>
            <a:pPr>
              <a:lnSpc>
                <a:spcPct val="100000"/>
              </a:lnSpc>
              <a:buNone/>
              <a:tabLst>
                <a:tab pos="348615" algn="l"/>
                <a:tab pos="685800" algn="l"/>
                <a:tab pos="1034415" algn="l"/>
              </a:tabLst>
            </a:pPr>
            <a:r>
              <a:rPr lang="en-US" sz="1800" b="0" strike="noStrike" spc="-1">
                <a:solidFill>
                  <a:srgbClr val="525252"/>
                </a:solidFill>
                <a:latin typeface="Consolas"/>
                <a:ea typeface="Helvetica Neue"/>
              </a:rPr>
              <a:t>	4’b001x : high_lvl = 1;</a:t>
            </a:r>
            <a:endParaRPr lang="en-US" sz="1800" b="0" strike="noStrike" spc="-1">
              <a:latin typeface="Arial" panose="020B0604020202020204"/>
            </a:endParaRPr>
          </a:p>
          <a:p>
            <a:pPr>
              <a:lnSpc>
                <a:spcPct val="100000"/>
              </a:lnSpc>
              <a:buNone/>
              <a:tabLst>
                <a:tab pos="348615" algn="l"/>
                <a:tab pos="685800" algn="l"/>
                <a:tab pos="1034415" algn="l"/>
              </a:tabLst>
            </a:pPr>
            <a:r>
              <a:rPr lang="en-US" sz="1800" b="0" strike="noStrike" spc="-1">
                <a:solidFill>
                  <a:srgbClr val="525252"/>
                </a:solidFill>
                <a:latin typeface="Consolas"/>
                <a:ea typeface="Helvetica Neue"/>
              </a:rPr>
              <a:t>	4’b0001: high_lvl = 0;</a:t>
            </a:r>
            <a:endParaRPr lang="en-US" sz="1800" b="0" strike="noStrike" spc="-1">
              <a:latin typeface="Arial" panose="020B0604020202020204"/>
            </a:endParaRPr>
          </a:p>
          <a:p>
            <a:pPr>
              <a:lnSpc>
                <a:spcPct val="100000"/>
              </a:lnSpc>
              <a:buNone/>
              <a:tabLst>
                <a:tab pos="348615" algn="l"/>
                <a:tab pos="685800" algn="l"/>
                <a:tab pos="1034415" algn="l"/>
              </a:tabLst>
            </a:pPr>
            <a:r>
              <a:rPr lang="en-US" sz="1800" b="1" strike="noStrike" spc="-1">
                <a:solidFill>
                  <a:srgbClr val="525252"/>
                </a:solidFill>
                <a:latin typeface="Consolas"/>
                <a:ea typeface="Helvetica Neue"/>
              </a:rPr>
              <a:t>	default</a:t>
            </a:r>
            <a:r>
              <a:rPr lang="en-US" sz="1800" b="0" strike="noStrike" spc="-1">
                <a:solidFill>
                  <a:srgbClr val="525252"/>
                </a:solidFill>
                <a:latin typeface="Consolas"/>
                <a:ea typeface="Helvetica Neue"/>
              </a:rPr>
              <a:t> : high_lvl = 0;</a:t>
            </a:r>
            <a:endParaRPr lang="en-US" sz="1800" b="0" strike="noStrike" spc="-1">
              <a:latin typeface="Arial" panose="020B0604020202020204"/>
            </a:endParaRPr>
          </a:p>
          <a:p>
            <a:pPr>
              <a:lnSpc>
                <a:spcPct val="100000"/>
              </a:lnSpc>
              <a:buNone/>
              <a:tabLst>
                <a:tab pos="348615" algn="l"/>
                <a:tab pos="685800" algn="l"/>
                <a:tab pos="1034415" algn="l"/>
              </a:tabLst>
            </a:pPr>
            <a:r>
              <a:rPr lang="en-US" sz="1800" b="1" strike="noStrike" spc="-1">
                <a:solidFill>
                  <a:srgbClr val="525252"/>
                </a:solidFill>
                <a:latin typeface="Consolas"/>
                <a:ea typeface="Helvetica Neue"/>
              </a:rPr>
              <a:t>endcase</a:t>
            </a:r>
            <a:r>
              <a:rPr lang="en-US" sz="1800" b="0" strike="noStrike" spc="-1">
                <a:solidFill>
                  <a:srgbClr val="525252"/>
                </a:solidFill>
                <a:latin typeface="Consolas"/>
                <a:ea typeface="Helvetica Neue"/>
              </a:rPr>
              <a:t>	</a:t>
            </a:r>
            <a:endParaRPr lang="en-US" sz="1800" b="0" strike="noStrike" spc="-1">
              <a:latin typeface="Arial" panose="020B0604020202020204"/>
            </a:endParaRPr>
          </a:p>
        </p:txBody>
      </p:sp>
      <p:sp>
        <p:nvSpPr>
          <p:cNvPr id="1325" name="Rectangle 7"/>
          <p:cNvSpPr/>
          <p:nvPr/>
        </p:nvSpPr>
        <p:spPr>
          <a:xfrm>
            <a:off x="6355440" y="5937480"/>
            <a:ext cx="44949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marL="215900" indent="-215900">
              <a:lnSpc>
                <a:spcPct val="100000"/>
              </a:lnSpc>
              <a:buClr>
                <a:srgbClr val="00C7FD"/>
              </a:buClr>
              <a:buFont typeface="Symbol" panose="05050102010706020507"/>
              <a:buChar char=""/>
            </a:pPr>
            <a:r>
              <a:rPr lang="en-US" sz="2400" b="1" strike="noStrike" spc="-1">
                <a:solidFill>
                  <a:srgbClr val="525252"/>
                </a:solidFill>
                <a:latin typeface="IntelOne Display Regular"/>
                <a:ea typeface="Helvetica Neue"/>
              </a:rPr>
              <a:t>  </a:t>
            </a:r>
            <a:r>
              <a:rPr lang="en-US" sz="1800" b="0" strike="noStrike" spc="-1">
                <a:solidFill>
                  <a:srgbClr val="525252"/>
                </a:solidFill>
                <a:latin typeface="IntelOne Display Regular"/>
                <a:ea typeface="Helvetica Neue"/>
              </a:rPr>
              <a:t>if </a:t>
            </a:r>
            <a:r>
              <a:rPr lang="en-US" sz="1800" b="1" strike="noStrike" spc="-1">
                <a:solidFill>
                  <a:srgbClr val="525252"/>
                </a:solidFill>
                <a:latin typeface="Times New Roman" panose="02020603050405020304"/>
                <a:ea typeface="Helvetica Neue"/>
              </a:rPr>
              <a:t>encoder = 4’b1z0x</a:t>
            </a:r>
            <a:r>
              <a:rPr lang="en-US" sz="1800" b="0" strike="noStrike" spc="-1">
                <a:solidFill>
                  <a:srgbClr val="525252"/>
                </a:solidFill>
                <a:latin typeface="IntelOne Display Regular"/>
                <a:ea typeface="Helvetica Neue"/>
              </a:rPr>
              <a:t>, then </a:t>
            </a:r>
            <a:r>
              <a:rPr lang="en-US" sz="1800" b="1" strike="noStrike" spc="-1">
                <a:solidFill>
                  <a:srgbClr val="525252"/>
                </a:solidFill>
                <a:latin typeface="Times New Roman" panose="02020603050405020304"/>
                <a:ea typeface="Helvetica Neue"/>
              </a:rPr>
              <a:t>high_lvl = 3</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Loop Statements</a:t>
            </a:r>
            <a:endParaRPr lang="en-US" sz="3600" b="0" strike="noStrike" spc="-1">
              <a:latin typeface="Arial" panose="020B0604020202020204"/>
            </a:endParaRPr>
          </a:p>
        </p:txBody>
      </p:sp>
      <p:sp>
        <p:nvSpPr>
          <p:cNvPr id="132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Times New Roman" panose="02020603050405020304"/>
                <a:ea typeface="Helvetica Neue"/>
              </a:rPr>
              <a:t>forever</a:t>
            </a:r>
            <a:r>
              <a:rPr lang="en-US" sz="2800" b="0" strike="noStrike" spc="-1">
                <a:solidFill>
                  <a:srgbClr val="525252"/>
                </a:solidFill>
                <a:latin typeface="IntelOne Display Light"/>
                <a:ea typeface="Helvetica Neue"/>
              </a:rPr>
              <a:t> loop - executes continually</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Times New Roman" panose="02020603050405020304"/>
                <a:ea typeface="Helvetica Neue"/>
              </a:rPr>
              <a:t>repeat</a:t>
            </a:r>
            <a:r>
              <a:rPr lang="en-US" sz="2800" b="0" strike="noStrike" spc="-1">
                <a:solidFill>
                  <a:srgbClr val="525252"/>
                </a:solidFill>
                <a:latin typeface="IntelOne Display Light"/>
                <a:ea typeface="Helvetica Neue"/>
              </a:rPr>
              <a:t> loop - executes a fixed number of times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Times New Roman" panose="02020603050405020304"/>
                <a:ea typeface="Helvetica Neue"/>
              </a:rPr>
              <a:t>while</a:t>
            </a:r>
            <a:r>
              <a:rPr lang="en-US" sz="2800" b="0" strike="noStrike" spc="-1">
                <a:solidFill>
                  <a:srgbClr val="525252"/>
                </a:solidFill>
                <a:latin typeface="IntelOne Display Light"/>
                <a:ea typeface="Helvetica Neue"/>
              </a:rPr>
              <a:t> loop - executes if expression is true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Times New Roman" panose="02020603050405020304"/>
                <a:ea typeface="Helvetica Neue"/>
              </a:rPr>
              <a:t>for</a:t>
            </a:r>
            <a:r>
              <a:rPr lang="en-US" sz="2800" b="0" strike="noStrike" spc="-1">
                <a:solidFill>
                  <a:srgbClr val="525252"/>
                </a:solidFill>
                <a:latin typeface="IntelOne Display Light"/>
                <a:ea typeface="Helvetica Neue"/>
              </a:rPr>
              <a:t> loop - executes once at the start of the loop and then executes if expression is true</a:t>
            </a:r>
            <a:endParaRPr lang="en-US" sz="2800" b="0" strike="noStrike" spc="-1">
              <a:latin typeface="Arial" panose="020B0604020202020204"/>
            </a:endParaRPr>
          </a:p>
          <a:p>
            <a:pPr marL="228600" indent="-228600">
              <a:lnSpc>
                <a:spcPct val="90000"/>
              </a:lnSpc>
              <a:spcBef>
                <a:spcPts val="1000"/>
              </a:spcBef>
              <a:buNone/>
              <a:tabLst>
                <a:tab pos="0" algn="l"/>
              </a:tabLst>
            </a:pPr>
            <a:endParaRPr lang="en-US" sz="2800" b="0" strike="noStrike" spc="-1">
              <a:latin typeface="Arial" panose="020B0604020202020204"/>
            </a:endParaRPr>
          </a:p>
          <a:p>
            <a:pPr marL="228600" indent="-228600">
              <a:lnSpc>
                <a:spcPct val="90000"/>
              </a:lnSpc>
              <a:spcBef>
                <a:spcPts val="1000"/>
              </a:spcBef>
              <a:buClr>
                <a:srgbClr val="525252"/>
              </a:buClr>
              <a:buFont typeface="Wingdings" panose="05000000000000000000" pitchFamily="2" charset="2"/>
              <a:buChar char=""/>
              <a:tabLst>
                <a:tab pos="0" algn="l"/>
              </a:tabLst>
            </a:pPr>
            <a:r>
              <a:rPr lang="en-US" sz="2800" b="0" strike="noStrike" spc="-1">
                <a:solidFill>
                  <a:srgbClr val="525252"/>
                </a:solidFill>
                <a:latin typeface="IntelOne Display Light"/>
                <a:ea typeface="Helvetica Neue"/>
              </a:rPr>
              <a:t>Loop statements - used for repetitive operations</a:t>
            </a:r>
            <a:endParaRPr lang="en-US" sz="28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forever and repeat Loops</a:t>
            </a:r>
            <a:endParaRPr lang="en-US" sz="3600" b="0" strike="noStrike" spc="-1">
              <a:latin typeface="Arial" panose="020B0604020202020204"/>
            </a:endParaRPr>
          </a:p>
        </p:txBody>
      </p:sp>
      <p:sp>
        <p:nvSpPr>
          <p:cNvPr id="1329" name="Rectangle 3"/>
          <p:cNvSpPr/>
          <p:nvPr/>
        </p:nvSpPr>
        <p:spPr>
          <a:xfrm>
            <a:off x="1266120" y="1592280"/>
            <a:ext cx="7771680" cy="60264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3399"/>
              </a:buClr>
              <a:buFont typeface="Wingdings" panose="05000000000000000000" pitchFamily="2" charset="2"/>
              <a:buChar char=""/>
            </a:pPr>
            <a:r>
              <a:rPr lang="en-US" sz="2400" b="1" strike="noStrike" spc="-1">
                <a:solidFill>
                  <a:srgbClr val="525252"/>
                </a:solidFill>
                <a:latin typeface="Times New Roman" panose="02020603050405020304"/>
                <a:ea typeface="Helvetica Neue"/>
              </a:rPr>
              <a:t>forever</a:t>
            </a:r>
            <a:r>
              <a:rPr lang="en-US" sz="2400" b="0" strike="noStrike" spc="-1">
                <a:solidFill>
                  <a:srgbClr val="525252"/>
                </a:solidFill>
                <a:latin typeface="IntelOne Display Regular"/>
                <a:ea typeface="Helvetica Neue"/>
              </a:rPr>
              <a:t> loop - executes continually</a:t>
            </a:r>
            <a:endParaRPr lang="en-US" sz="2400" b="0" strike="noStrike" spc="-1">
              <a:latin typeface="Arial" panose="020B0604020202020204"/>
            </a:endParaRPr>
          </a:p>
        </p:txBody>
      </p:sp>
      <p:sp>
        <p:nvSpPr>
          <p:cNvPr id="1330" name="Rectangle 4"/>
          <p:cNvSpPr/>
          <p:nvPr/>
        </p:nvSpPr>
        <p:spPr>
          <a:xfrm>
            <a:off x="1304280" y="4073760"/>
            <a:ext cx="7771680" cy="59760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3399"/>
              </a:buClr>
              <a:buFont typeface="Wingdings" panose="05000000000000000000" pitchFamily="2" charset="2"/>
              <a:buChar char=""/>
            </a:pPr>
            <a:r>
              <a:rPr lang="en-US" sz="2400" b="1" strike="noStrike" spc="-1">
                <a:solidFill>
                  <a:srgbClr val="525252"/>
                </a:solidFill>
                <a:latin typeface="Times New Roman" panose="02020603050405020304"/>
                <a:ea typeface="Helvetica Neue"/>
              </a:rPr>
              <a:t>repeat</a:t>
            </a:r>
            <a:r>
              <a:rPr lang="en-US" sz="2400" b="0" strike="noStrike" spc="-1">
                <a:solidFill>
                  <a:srgbClr val="525252"/>
                </a:solidFill>
                <a:latin typeface="IntelOne Display Regular"/>
                <a:ea typeface="Helvetica Neue"/>
              </a:rPr>
              <a:t> loop - executes a fixed number of times</a:t>
            </a:r>
            <a:endParaRPr lang="en-US" sz="2400" b="0" strike="noStrike" spc="-1">
              <a:latin typeface="Arial" panose="020B0604020202020204"/>
            </a:endParaRPr>
          </a:p>
        </p:txBody>
      </p:sp>
      <p:sp>
        <p:nvSpPr>
          <p:cNvPr id="1331" name="Rectangle 5"/>
          <p:cNvSpPr/>
          <p:nvPr/>
        </p:nvSpPr>
        <p:spPr>
          <a:xfrm>
            <a:off x="7795800" y="2143080"/>
            <a:ext cx="2166840" cy="64044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Clock with period</a:t>
            </a: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of 50 time units</a:t>
            </a:r>
            <a:endParaRPr lang="en-US" sz="1800" b="0" strike="noStrike" spc="-1">
              <a:latin typeface="Arial" panose="020B0604020202020204"/>
            </a:endParaRPr>
          </a:p>
        </p:txBody>
      </p:sp>
      <p:sp>
        <p:nvSpPr>
          <p:cNvPr id="1332" name="Rectangle 6"/>
          <p:cNvSpPr/>
          <p:nvPr/>
        </p:nvSpPr>
        <p:spPr>
          <a:xfrm>
            <a:off x="7971840" y="4914720"/>
            <a:ext cx="2209320" cy="64044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Repeats a rotate </a:t>
            </a: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operation 8 times</a:t>
            </a:r>
            <a:endParaRPr lang="en-US" sz="1800" b="0" strike="noStrike" spc="-1">
              <a:latin typeface="Arial" panose="020B0604020202020204"/>
            </a:endParaRPr>
          </a:p>
        </p:txBody>
      </p:sp>
      <p:sp>
        <p:nvSpPr>
          <p:cNvPr id="1333" name="Rectangle 7"/>
          <p:cNvSpPr/>
          <p:nvPr/>
        </p:nvSpPr>
        <p:spPr>
          <a:xfrm>
            <a:off x="2974320" y="4914720"/>
            <a:ext cx="3928320" cy="8258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334" name="Rectangle 8"/>
          <p:cNvSpPr/>
          <p:nvPr/>
        </p:nvSpPr>
        <p:spPr>
          <a:xfrm>
            <a:off x="2971080" y="4562640"/>
            <a:ext cx="3931560" cy="17377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if (rotate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repeat</a:t>
            </a:r>
            <a:r>
              <a:rPr lang="en-US" sz="1800" b="0" strike="noStrike" spc="-1">
                <a:solidFill>
                  <a:srgbClr val="525252"/>
                </a:solidFill>
                <a:latin typeface="Consolas"/>
                <a:ea typeface="Helvetica Neue"/>
              </a:rPr>
              <a:t> (8)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tmp = data[15];</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data = {data &lt;&lt; 1, tmp};</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
        <p:nvSpPr>
          <p:cNvPr id="1335" name="Rectangle 9"/>
          <p:cNvSpPr/>
          <p:nvPr/>
        </p:nvSpPr>
        <p:spPr>
          <a:xfrm>
            <a:off x="3202920" y="2784240"/>
            <a:ext cx="3699720" cy="38016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336" name="Rectangle 10"/>
          <p:cNvSpPr/>
          <p:nvPr/>
        </p:nvSpPr>
        <p:spPr>
          <a:xfrm>
            <a:off x="3202920" y="2248560"/>
            <a:ext cx="3700440" cy="1463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initial</a:t>
            </a: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clk = 0;</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forever</a:t>
            </a:r>
            <a:r>
              <a:rPr lang="en-US" sz="1800" b="0" strike="noStrike" spc="-1">
                <a:solidFill>
                  <a:srgbClr val="525252"/>
                </a:solidFill>
                <a:latin typeface="Consolas"/>
                <a:ea typeface="Helvetica Neue"/>
              </a:rPr>
              <a:t>  #25  clk = ~clk;</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
        <p:nvSpPr>
          <p:cNvPr id="1337" name="Text Box 16"/>
          <p:cNvSpPr/>
          <p:nvPr/>
        </p:nvSpPr>
        <p:spPr>
          <a:xfrm>
            <a:off x="7395120" y="3276000"/>
            <a:ext cx="2285280" cy="6382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spcBef>
                <a:spcPts val="900"/>
              </a:spcBef>
              <a:buNone/>
            </a:pPr>
            <a:r>
              <a:rPr lang="en-US" sz="1800" b="1" i="1" strike="noStrike" spc="-1">
                <a:solidFill>
                  <a:srgbClr val="E96115"/>
                </a:solidFill>
                <a:latin typeface="IntelOne Display Regular"/>
                <a:ea typeface="Helvetica Neue"/>
              </a:rPr>
              <a:t>Not synthesizable!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while Loop</a:t>
            </a:r>
            <a:endParaRPr lang="en-US" sz="3600" b="0" strike="noStrike" spc="-1">
              <a:latin typeface="Arial" panose="020B0604020202020204"/>
            </a:endParaRPr>
          </a:p>
        </p:txBody>
      </p:sp>
      <p:sp>
        <p:nvSpPr>
          <p:cNvPr id="1339" name="Rectangle 3"/>
          <p:cNvSpPr/>
          <p:nvPr/>
        </p:nvSpPr>
        <p:spPr>
          <a:xfrm>
            <a:off x="844560" y="1487160"/>
            <a:ext cx="7771680" cy="45000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3399"/>
              </a:buClr>
              <a:buFont typeface="Wingdings" panose="05000000000000000000" pitchFamily="2" charset="2"/>
              <a:buChar char=""/>
            </a:pPr>
            <a:r>
              <a:rPr lang="en-US" sz="2400" b="1" strike="noStrike" spc="-1">
                <a:solidFill>
                  <a:srgbClr val="525252"/>
                </a:solidFill>
                <a:latin typeface="Times New Roman" panose="02020603050405020304"/>
                <a:ea typeface="Helvetica Neue"/>
              </a:rPr>
              <a:t>while</a:t>
            </a:r>
            <a:r>
              <a:rPr lang="en-US" sz="2400" b="0" strike="noStrike" spc="-1">
                <a:solidFill>
                  <a:srgbClr val="525252"/>
                </a:solidFill>
                <a:latin typeface="IntelOne Display Regular"/>
                <a:ea typeface="Helvetica Neue"/>
              </a:rPr>
              <a:t> loop - executes if expression is true</a:t>
            </a:r>
            <a:endParaRPr lang="en-US" sz="2400" b="0" strike="noStrike" spc="-1">
              <a:latin typeface="Arial" panose="020B0604020202020204"/>
            </a:endParaRPr>
          </a:p>
        </p:txBody>
      </p:sp>
      <p:sp>
        <p:nvSpPr>
          <p:cNvPr id="1340" name="Rectangle 4"/>
          <p:cNvSpPr/>
          <p:nvPr/>
        </p:nvSpPr>
        <p:spPr>
          <a:xfrm>
            <a:off x="7654680" y="2822040"/>
            <a:ext cx="2828160" cy="64044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Counts from 0 to 100</a:t>
            </a: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Exits loop at count 101</a:t>
            </a:r>
            <a:endParaRPr lang="en-US" sz="1800" b="0" strike="noStrike" spc="-1">
              <a:latin typeface="Arial" panose="020B0604020202020204"/>
            </a:endParaRPr>
          </a:p>
        </p:txBody>
      </p:sp>
      <p:sp>
        <p:nvSpPr>
          <p:cNvPr id="1341" name="Rectangle 5"/>
          <p:cNvSpPr/>
          <p:nvPr/>
        </p:nvSpPr>
        <p:spPr>
          <a:xfrm>
            <a:off x="1735560" y="3102480"/>
            <a:ext cx="4779360" cy="108180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342" name="Rectangle 6"/>
          <p:cNvSpPr/>
          <p:nvPr/>
        </p:nvSpPr>
        <p:spPr>
          <a:xfrm>
            <a:off x="1567440" y="2504520"/>
            <a:ext cx="5128200" cy="20120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initial 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count = 0;</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while</a:t>
            </a:r>
            <a:r>
              <a:rPr lang="en-US" sz="1800" b="0" strike="noStrike" spc="-1">
                <a:solidFill>
                  <a:srgbClr val="525252"/>
                </a:solidFill>
                <a:latin typeface="Consolas"/>
                <a:ea typeface="Helvetica Neue"/>
              </a:rPr>
              <a:t> (count &lt; 101)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$display (“Count = %d”, count);</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count = count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end</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
        <p:nvSpPr>
          <p:cNvPr id="1343" name="Text Box 11"/>
          <p:cNvSpPr/>
          <p:nvPr/>
        </p:nvSpPr>
        <p:spPr>
          <a:xfrm>
            <a:off x="7818840" y="3899160"/>
            <a:ext cx="2285280" cy="6382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spcBef>
                <a:spcPts val="900"/>
              </a:spcBef>
              <a:buNone/>
            </a:pPr>
            <a:r>
              <a:rPr lang="en-US" sz="1800" b="1" i="1" strike="noStrike" spc="-1">
                <a:solidFill>
                  <a:srgbClr val="E96115"/>
                </a:solidFill>
                <a:latin typeface="IntelOne Display Regular"/>
                <a:ea typeface="Helvetica Neue"/>
              </a:rPr>
              <a:t>Not synthesizable!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for Loop</a:t>
            </a:r>
            <a:endParaRPr lang="en-US" sz="3600" b="0" strike="noStrike" spc="-1">
              <a:latin typeface="Arial" panose="020B0604020202020204"/>
            </a:endParaRPr>
          </a:p>
        </p:txBody>
      </p:sp>
      <p:sp>
        <p:nvSpPr>
          <p:cNvPr id="1345" name="Rectangle 3"/>
          <p:cNvSpPr/>
          <p:nvPr/>
        </p:nvSpPr>
        <p:spPr>
          <a:xfrm>
            <a:off x="770040" y="1482120"/>
            <a:ext cx="4014000" cy="173052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3399"/>
              </a:buClr>
              <a:buFont typeface="Wingdings" panose="05000000000000000000" pitchFamily="2" charset="2"/>
              <a:buChar char=""/>
            </a:pPr>
            <a:r>
              <a:rPr lang="en-US" sz="2400" b="1" strike="noStrike" spc="-1">
                <a:solidFill>
                  <a:srgbClr val="525252"/>
                </a:solidFill>
                <a:latin typeface="Times New Roman" panose="02020603050405020304"/>
                <a:ea typeface="Helvetica Neue"/>
              </a:rPr>
              <a:t>for</a:t>
            </a:r>
            <a:r>
              <a:rPr lang="en-US" sz="2400" b="0" strike="noStrike" spc="-1">
                <a:solidFill>
                  <a:srgbClr val="525252"/>
                </a:solidFill>
                <a:latin typeface="IntelOne Display Regular"/>
                <a:ea typeface="Helvetica Neue"/>
              </a:rPr>
              <a:t> loop - executes once at the start of the loop and then executes if expression is true</a:t>
            </a:r>
            <a:endParaRPr lang="en-US" sz="2400" b="0" strike="noStrike" spc="-1">
              <a:latin typeface="Arial" panose="020B0604020202020204"/>
            </a:endParaRPr>
          </a:p>
        </p:txBody>
      </p:sp>
      <p:grpSp>
        <p:nvGrpSpPr>
          <p:cNvPr id="1346" name="Group 4"/>
          <p:cNvGrpSpPr/>
          <p:nvPr/>
        </p:nvGrpSpPr>
        <p:grpSpPr>
          <a:xfrm>
            <a:off x="-219600" y="3876480"/>
            <a:ext cx="5953680" cy="1936800"/>
            <a:chOff x="-219600" y="3876480"/>
            <a:chExt cx="5953680" cy="1936800"/>
          </a:xfrm>
        </p:grpSpPr>
        <p:grpSp>
          <p:nvGrpSpPr>
            <p:cNvPr id="1347" name="Group 5"/>
            <p:cNvGrpSpPr/>
            <p:nvPr/>
          </p:nvGrpSpPr>
          <p:grpSpPr>
            <a:xfrm>
              <a:off x="-219600" y="4313520"/>
              <a:ext cx="5953680" cy="1499760"/>
              <a:chOff x="-219600" y="4313520"/>
              <a:chExt cx="5953680" cy="1499760"/>
            </a:xfrm>
          </p:grpSpPr>
          <p:grpSp>
            <p:nvGrpSpPr>
              <p:cNvPr id="1348" name="Group 6"/>
              <p:cNvGrpSpPr/>
              <p:nvPr/>
            </p:nvGrpSpPr>
            <p:grpSpPr>
              <a:xfrm>
                <a:off x="841320" y="4869000"/>
                <a:ext cx="3828960" cy="410400"/>
                <a:chOff x="841320" y="4869000"/>
                <a:chExt cx="3828960" cy="410400"/>
              </a:xfrm>
            </p:grpSpPr>
            <p:sp>
              <p:nvSpPr>
                <p:cNvPr id="1349" name="Rectangle 7"/>
                <p:cNvSpPr/>
                <p:nvPr/>
              </p:nvSpPr>
              <p:spPr>
                <a:xfrm>
                  <a:off x="841320" y="4869000"/>
                  <a:ext cx="362520" cy="410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350" name="Rectangle 8"/>
                <p:cNvSpPr/>
                <p:nvPr/>
              </p:nvSpPr>
              <p:spPr>
                <a:xfrm>
                  <a:off x="1339560" y="4869000"/>
                  <a:ext cx="362520" cy="410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351" name="Rectangle 9"/>
                <p:cNvSpPr/>
                <p:nvPr/>
              </p:nvSpPr>
              <p:spPr>
                <a:xfrm>
                  <a:off x="1837800" y="4869000"/>
                  <a:ext cx="362520" cy="410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352" name="Rectangle 10"/>
                <p:cNvSpPr/>
                <p:nvPr/>
              </p:nvSpPr>
              <p:spPr>
                <a:xfrm>
                  <a:off x="2336040" y="4869000"/>
                  <a:ext cx="362520" cy="410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353" name="Rectangle 11"/>
                <p:cNvSpPr/>
                <p:nvPr/>
              </p:nvSpPr>
              <p:spPr>
                <a:xfrm>
                  <a:off x="2834280" y="4869000"/>
                  <a:ext cx="362520" cy="410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354" name="Rectangle 12"/>
                <p:cNvSpPr/>
                <p:nvPr/>
              </p:nvSpPr>
              <p:spPr>
                <a:xfrm>
                  <a:off x="3313800" y="4869000"/>
                  <a:ext cx="360360" cy="410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355" name="Rectangle 13"/>
                <p:cNvSpPr/>
                <p:nvPr/>
              </p:nvSpPr>
              <p:spPr>
                <a:xfrm>
                  <a:off x="3809880" y="4869000"/>
                  <a:ext cx="362520" cy="410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356" name="Rectangle 14"/>
                <p:cNvSpPr/>
                <p:nvPr/>
              </p:nvSpPr>
              <p:spPr>
                <a:xfrm>
                  <a:off x="4307760" y="4869000"/>
                  <a:ext cx="362520" cy="410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grpSp>
          <p:sp>
            <p:nvSpPr>
              <p:cNvPr id="1357" name="Rectangle 15"/>
              <p:cNvSpPr/>
              <p:nvPr/>
            </p:nvSpPr>
            <p:spPr>
              <a:xfrm>
                <a:off x="-219600" y="5325120"/>
                <a:ext cx="5953680" cy="285480"/>
              </a:xfrm>
              <a:prstGeom prst="rect">
                <a:avLst/>
              </a:prstGeom>
              <a:noFill/>
              <a:ln w="9525">
                <a:noFill/>
              </a:ln>
            </p:spPr>
            <p:style>
              <a:lnRef idx="0">
                <a:srgbClr val="FFFFFF"/>
              </a:lnRef>
              <a:fillRef idx="0">
                <a:srgbClr val="FFFFFF"/>
              </a:fillRef>
              <a:effectRef idx="0">
                <a:srgbClr val="FFFFFF"/>
              </a:effectRef>
              <a:fontRef idx="minor"/>
            </p:style>
            <p:txBody>
              <a:bodyPr wrap="none" lIns="73080" tIns="36360" rIns="73080" bIns="36360" anchor="t">
                <a:spAutoFit/>
              </a:bodyPr>
              <a:p>
                <a:pPr>
                  <a:lnSpc>
                    <a:spcPct val="100000"/>
                  </a:lnSpc>
                  <a:buNone/>
                </a:pPr>
                <a:r>
                  <a:rPr lang="en-US" sz="1400" b="0" strike="noStrike" spc="-1">
                    <a:solidFill>
                      <a:srgbClr val="525252"/>
                    </a:solidFill>
                    <a:latin typeface="IntelOne Display Regular"/>
                    <a:ea typeface="Helvetica Neue"/>
                  </a:rPr>
                  <a:t>7             6            5            4            3            2            1              0</a:t>
                </a:r>
                <a:endParaRPr lang="en-US" sz="1400" b="0" strike="noStrike" spc="-1">
                  <a:latin typeface="Arial" panose="020B0604020202020204"/>
                </a:endParaRPr>
              </a:p>
            </p:txBody>
          </p:sp>
          <p:grpSp>
            <p:nvGrpSpPr>
              <p:cNvPr id="1358" name="Group 16"/>
              <p:cNvGrpSpPr/>
              <p:nvPr/>
            </p:nvGrpSpPr>
            <p:grpSpPr>
              <a:xfrm>
                <a:off x="2506320" y="4393800"/>
                <a:ext cx="2033280" cy="497880"/>
                <a:chOff x="2506320" y="4393800"/>
                <a:chExt cx="2033280" cy="497880"/>
              </a:xfrm>
            </p:grpSpPr>
            <p:sp>
              <p:nvSpPr>
                <p:cNvPr id="1359" name="Arc 17"/>
                <p:cNvSpPr/>
                <p:nvPr/>
              </p:nvSpPr>
              <p:spPr>
                <a:xfrm>
                  <a:off x="4488480" y="4575960"/>
                  <a:ext cx="38880" cy="27108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60" name="Arc 18"/>
                <p:cNvSpPr/>
                <p:nvPr/>
              </p:nvSpPr>
              <p:spPr>
                <a:xfrm>
                  <a:off x="4218480" y="4405680"/>
                  <a:ext cx="321120" cy="181080"/>
                </a:xfrm>
                <a:custGeom>
                  <a:avLst/>
                  <a:gdLst/>
                  <a:ahLst/>
                  <a:cxnLst/>
                  <a:rect l="l" t="t" r="r" b="b"/>
                  <a:pathLst>
                    <a:path w="21740" h="21600" fill="none">
                      <a:moveTo>
                        <a:pt x="0" y="0"/>
                      </a:moveTo>
                      <a:cubicBezTo>
                        <a:pt x="46" y="0"/>
                        <a:pt x="93" y="-1"/>
                        <a:pt x="140" y="0"/>
                      </a:cubicBezTo>
                      <a:cubicBezTo>
                        <a:pt x="12069" y="0"/>
                        <a:pt x="21740" y="9670"/>
                        <a:pt x="21740" y="21600"/>
                      </a:cubicBezTo>
                    </a:path>
                    <a:path w="21740" h="21600" stroke="0">
                      <a:moveTo>
                        <a:pt x="0" y="0"/>
                      </a:moveTo>
                      <a:cubicBezTo>
                        <a:pt x="46" y="0"/>
                        <a:pt x="93" y="-1"/>
                        <a:pt x="140" y="0"/>
                      </a:cubicBezTo>
                      <a:cubicBezTo>
                        <a:pt x="12069" y="0"/>
                        <a:pt x="21740" y="9670"/>
                        <a:pt x="21740" y="21600"/>
                      </a:cubicBezTo>
                      <a:lnTo>
                        <a:pt x="14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61" name="Arc 19"/>
                <p:cNvSpPr/>
                <p:nvPr/>
              </p:nvSpPr>
              <p:spPr>
                <a:xfrm>
                  <a:off x="2506320" y="4405680"/>
                  <a:ext cx="316800" cy="273240"/>
                </a:xfrm>
                <a:custGeom>
                  <a:avLst/>
                  <a:gdLst/>
                  <a:ahLst/>
                  <a:cxnLst/>
                  <a:rect l="l" t="t" r="r" b="b"/>
                  <a:pathLst>
                    <a:path w="21580" h="21600" fill="none">
                      <a:moveTo>
                        <a:pt x="0" y="20670"/>
                      </a:moveTo>
                      <a:cubicBezTo>
                        <a:pt x="495" y="9167"/>
                        <a:pt x="9926" y="75"/>
                        <a:pt x="21439" y="0"/>
                      </a:cubicBezTo>
                    </a:path>
                    <a:path w="21580" h="21600" stroke="0">
                      <a:moveTo>
                        <a:pt x="0" y="20670"/>
                      </a:moveTo>
                      <a:cubicBezTo>
                        <a:pt x="495" y="9167"/>
                        <a:pt x="9926" y="75"/>
                        <a:pt x="21439" y="0"/>
                      </a:cubicBezTo>
                      <a:lnTo>
                        <a:pt x="2158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62" name="Line 20"/>
                <p:cNvSpPr/>
                <p:nvPr/>
              </p:nvSpPr>
              <p:spPr>
                <a:xfrm>
                  <a:off x="2784240" y="4393800"/>
                  <a:ext cx="14364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63" name="Arc 21"/>
                <p:cNvSpPr/>
                <p:nvPr/>
              </p:nvSpPr>
              <p:spPr>
                <a:xfrm>
                  <a:off x="2508120" y="4644360"/>
                  <a:ext cx="99000" cy="247320"/>
                </a:xfrm>
                <a:custGeom>
                  <a:avLst/>
                  <a:gdLst/>
                  <a:ahLst/>
                  <a:cxnLst/>
                  <a:rect l="l" t="t" r="r" b="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close/>
                    </a:path>
                  </a:pathLst>
                </a:custGeom>
                <a:noFill/>
                <a:ln w="12700" cap="rnd">
                  <a:solidFill>
                    <a:srgbClr val="525252"/>
                  </a:solidFill>
                  <a:round/>
                  <a:headEnd type="stealth" w="med" len="med"/>
                </a:ln>
              </p:spPr>
              <p:style>
                <a:lnRef idx="0">
                  <a:srgbClr val="FFFFFF"/>
                </a:lnRef>
                <a:fillRef idx="0">
                  <a:srgbClr val="FFFFFF"/>
                </a:fillRef>
                <a:effectRef idx="0">
                  <a:srgbClr val="FFFFFF"/>
                </a:effectRef>
                <a:fontRef idx="minor"/>
              </p:style>
            </p:sp>
          </p:grpSp>
          <p:grpSp>
            <p:nvGrpSpPr>
              <p:cNvPr id="1364" name="Group 22"/>
              <p:cNvGrpSpPr/>
              <p:nvPr/>
            </p:nvGrpSpPr>
            <p:grpSpPr>
              <a:xfrm>
                <a:off x="1989360" y="4495320"/>
                <a:ext cx="2031480" cy="500760"/>
                <a:chOff x="1989360" y="4495320"/>
                <a:chExt cx="2031480" cy="500760"/>
              </a:xfrm>
            </p:grpSpPr>
            <p:sp>
              <p:nvSpPr>
                <p:cNvPr id="1365" name="Arc 23"/>
                <p:cNvSpPr/>
                <p:nvPr/>
              </p:nvSpPr>
              <p:spPr>
                <a:xfrm>
                  <a:off x="3969720" y="4677480"/>
                  <a:ext cx="38880" cy="27108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66" name="Arc 24"/>
                <p:cNvSpPr/>
                <p:nvPr/>
              </p:nvSpPr>
              <p:spPr>
                <a:xfrm>
                  <a:off x="3701880" y="4507560"/>
                  <a:ext cx="318960" cy="181080"/>
                </a:xfrm>
                <a:custGeom>
                  <a:avLst/>
                  <a:gdLst/>
                  <a:ahLst/>
                  <a:cxnLst/>
                  <a:rect l="l" t="t" r="r" b="b"/>
                  <a:pathLst>
                    <a:path w="21741" h="21600" fill="none">
                      <a:moveTo>
                        <a:pt x="0" y="0"/>
                      </a:moveTo>
                      <a:cubicBezTo>
                        <a:pt x="47" y="0"/>
                        <a:pt x="94" y="-1"/>
                        <a:pt x="141" y="0"/>
                      </a:cubicBezTo>
                      <a:cubicBezTo>
                        <a:pt x="12070" y="0"/>
                        <a:pt x="21741" y="9670"/>
                        <a:pt x="21741" y="21600"/>
                      </a:cubicBezTo>
                    </a:path>
                    <a:path w="21741" h="21600" stroke="0">
                      <a:moveTo>
                        <a:pt x="0" y="0"/>
                      </a:moveTo>
                      <a:cubicBezTo>
                        <a:pt x="47" y="0"/>
                        <a:pt x="94" y="-1"/>
                        <a:pt x="141" y="0"/>
                      </a:cubicBezTo>
                      <a:cubicBezTo>
                        <a:pt x="12070" y="0"/>
                        <a:pt x="21741" y="9670"/>
                        <a:pt x="21741" y="21600"/>
                      </a:cubicBezTo>
                      <a:lnTo>
                        <a:pt x="141"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67" name="Arc 25"/>
                <p:cNvSpPr/>
                <p:nvPr/>
              </p:nvSpPr>
              <p:spPr>
                <a:xfrm>
                  <a:off x="1989360" y="4507560"/>
                  <a:ext cx="318960" cy="273240"/>
                </a:xfrm>
                <a:custGeom>
                  <a:avLst/>
                  <a:gdLst/>
                  <a:ahLst/>
                  <a:cxnLst/>
                  <a:rect l="l" t="t" r="r" b="b"/>
                  <a:pathLst>
                    <a:path w="21580" h="21600" fill="none">
                      <a:moveTo>
                        <a:pt x="0" y="20670"/>
                      </a:moveTo>
                      <a:cubicBezTo>
                        <a:pt x="495" y="9167"/>
                        <a:pt x="9926" y="75"/>
                        <a:pt x="21440" y="0"/>
                      </a:cubicBezTo>
                    </a:path>
                    <a:path w="21580" h="21600" stroke="0">
                      <a:moveTo>
                        <a:pt x="0" y="20670"/>
                      </a:moveTo>
                      <a:cubicBezTo>
                        <a:pt x="495" y="9167"/>
                        <a:pt x="9926" y="75"/>
                        <a:pt x="21440" y="0"/>
                      </a:cubicBezTo>
                      <a:lnTo>
                        <a:pt x="2158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68" name="Line 26"/>
                <p:cNvSpPr/>
                <p:nvPr/>
              </p:nvSpPr>
              <p:spPr>
                <a:xfrm>
                  <a:off x="2267280" y="4495320"/>
                  <a:ext cx="14364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69" name="Arc 27"/>
                <p:cNvSpPr/>
                <p:nvPr/>
              </p:nvSpPr>
              <p:spPr>
                <a:xfrm>
                  <a:off x="1989360" y="4746240"/>
                  <a:ext cx="99000" cy="249840"/>
                </a:xfrm>
                <a:custGeom>
                  <a:avLst/>
                  <a:gdLst/>
                  <a:ahLst/>
                  <a:cxnLst/>
                  <a:rect l="l" t="t" r="r" b="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close/>
                    </a:path>
                  </a:pathLst>
                </a:custGeom>
                <a:noFill/>
                <a:ln w="12700" cap="rnd">
                  <a:solidFill>
                    <a:srgbClr val="525252"/>
                  </a:solidFill>
                  <a:round/>
                  <a:headEnd type="stealth" w="med" len="med"/>
                </a:ln>
              </p:spPr>
              <p:style>
                <a:lnRef idx="0">
                  <a:srgbClr val="FFFFFF"/>
                </a:lnRef>
                <a:fillRef idx="0">
                  <a:srgbClr val="FFFFFF"/>
                </a:fillRef>
                <a:effectRef idx="0">
                  <a:srgbClr val="FFFFFF"/>
                </a:effectRef>
                <a:fontRef idx="minor"/>
              </p:style>
            </p:sp>
          </p:grpSp>
          <p:grpSp>
            <p:nvGrpSpPr>
              <p:cNvPr id="1370" name="Group 28"/>
              <p:cNvGrpSpPr/>
              <p:nvPr/>
            </p:nvGrpSpPr>
            <p:grpSpPr>
              <a:xfrm>
                <a:off x="1470240" y="4608720"/>
                <a:ext cx="2033640" cy="500760"/>
                <a:chOff x="1470240" y="4608720"/>
                <a:chExt cx="2033640" cy="500760"/>
              </a:xfrm>
            </p:grpSpPr>
            <p:sp>
              <p:nvSpPr>
                <p:cNvPr id="1371" name="Arc 29"/>
                <p:cNvSpPr/>
                <p:nvPr/>
              </p:nvSpPr>
              <p:spPr>
                <a:xfrm>
                  <a:off x="3452760" y="4790880"/>
                  <a:ext cx="38880" cy="27108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72" name="Arc 30"/>
                <p:cNvSpPr/>
                <p:nvPr/>
              </p:nvSpPr>
              <p:spPr>
                <a:xfrm>
                  <a:off x="3182760" y="4620960"/>
                  <a:ext cx="321120" cy="181080"/>
                </a:xfrm>
                <a:custGeom>
                  <a:avLst/>
                  <a:gdLst/>
                  <a:ahLst/>
                  <a:cxnLst/>
                  <a:rect l="l" t="t" r="r" b="b"/>
                  <a:pathLst>
                    <a:path w="21740" h="21600" fill="none">
                      <a:moveTo>
                        <a:pt x="0" y="0"/>
                      </a:moveTo>
                      <a:cubicBezTo>
                        <a:pt x="46" y="0"/>
                        <a:pt x="93" y="-1"/>
                        <a:pt x="140" y="0"/>
                      </a:cubicBezTo>
                      <a:cubicBezTo>
                        <a:pt x="12069" y="0"/>
                        <a:pt x="21740" y="9670"/>
                        <a:pt x="21740" y="21600"/>
                      </a:cubicBezTo>
                    </a:path>
                    <a:path w="21740" h="21600" stroke="0">
                      <a:moveTo>
                        <a:pt x="0" y="0"/>
                      </a:moveTo>
                      <a:cubicBezTo>
                        <a:pt x="46" y="0"/>
                        <a:pt x="93" y="-1"/>
                        <a:pt x="140" y="0"/>
                      </a:cubicBezTo>
                      <a:cubicBezTo>
                        <a:pt x="12069" y="0"/>
                        <a:pt x="21740" y="9670"/>
                        <a:pt x="21740" y="21600"/>
                      </a:cubicBezTo>
                      <a:lnTo>
                        <a:pt x="14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73" name="Arc 31"/>
                <p:cNvSpPr/>
                <p:nvPr/>
              </p:nvSpPr>
              <p:spPr>
                <a:xfrm>
                  <a:off x="1470240" y="4620960"/>
                  <a:ext cx="316800" cy="273240"/>
                </a:xfrm>
                <a:custGeom>
                  <a:avLst/>
                  <a:gdLst/>
                  <a:ahLst/>
                  <a:cxnLst/>
                  <a:rect l="l" t="t" r="r" b="b"/>
                  <a:pathLst>
                    <a:path w="21580" h="21600" fill="none">
                      <a:moveTo>
                        <a:pt x="0" y="20670"/>
                      </a:moveTo>
                      <a:cubicBezTo>
                        <a:pt x="495" y="9167"/>
                        <a:pt x="9926" y="75"/>
                        <a:pt x="21439" y="0"/>
                      </a:cubicBezTo>
                    </a:path>
                    <a:path w="21580" h="21600" stroke="0">
                      <a:moveTo>
                        <a:pt x="0" y="20670"/>
                      </a:moveTo>
                      <a:cubicBezTo>
                        <a:pt x="495" y="9167"/>
                        <a:pt x="9926" y="75"/>
                        <a:pt x="21439" y="0"/>
                      </a:cubicBezTo>
                      <a:lnTo>
                        <a:pt x="2158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74" name="Line 32"/>
                <p:cNvSpPr/>
                <p:nvPr/>
              </p:nvSpPr>
              <p:spPr>
                <a:xfrm>
                  <a:off x="1748160" y="4608720"/>
                  <a:ext cx="1436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75" name="Arc 33"/>
                <p:cNvSpPr/>
                <p:nvPr/>
              </p:nvSpPr>
              <p:spPr>
                <a:xfrm>
                  <a:off x="1472400" y="4859640"/>
                  <a:ext cx="99000" cy="249840"/>
                </a:xfrm>
                <a:custGeom>
                  <a:avLst/>
                  <a:gdLst/>
                  <a:ahLst/>
                  <a:cxnLst/>
                  <a:rect l="l" t="t" r="r" b="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close/>
                    </a:path>
                  </a:pathLst>
                </a:custGeom>
                <a:noFill/>
                <a:ln w="12700" cap="rnd">
                  <a:solidFill>
                    <a:srgbClr val="525252"/>
                  </a:solidFill>
                  <a:round/>
                  <a:headEnd type="stealth" w="med" len="med"/>
                </a:ln>
              </p:spPr>
              <p:style>
                <a:lnRef idx="0">
                  <a:srgbClr val="FFFFFF"/>
                </a:lnRef>
                <a:fillRef idx="0">
                  <a:srgbClr val="FFFFFF"/>
                </a:fillRef>
                <a:effectRef idx="0">
                  <a:srgbClr val="FFFFFF"/>
                </a:effectRef>
                <a:fontRef idx="minor"/>
              </p:style>
            </p:sp>
          </p:grpSp>
          <p:grpSp>
            <p:nvGrpSpPr>
              <p:cNvPr id="1376" name="Group 34"/>
              <p:cNvGrpSpPr/>
              <p:nvPr/>
            </p:nvGrpSpPr>
            <p:grpSpPr>
              <a:xfrm>
                <a:off x="972000" y="4722480"/>
                <a:ext cx="2033640" cy="500400"/>
                <a:chOff x="972000" y="4722480"/>
                <a:chExt cx="2033640" cy="500400"/>
              </a:xfrm>
            </p:grpSpPr>
            <p:sp>
              <p:nvSpPr>
                <p:cNvPr id="1377" name="Arc 35"/>
                <p:cNvSpPr/>
                <p:nvPr/>
              </p:nvSpPr>
              <p:spPr>
                <a:xfrm>
                  <a:off x="2954520" y="4904280"/>
                  <a:ext cx="38880" cy="27108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78" name="Arc 36"/>
                <p:cNvSpPr/>
                <p:nvPr/>
              </p:nvSpPr>
              <p:spPr>
                <a:xfrm>
                  <a:off x="2684520" y="4734360"/>
                  <a:ext cx="321120" cy="181080"/>
                </a:xfrm>
                <a:custGeom>
                  <a:avLst/>
                  <a:gdLst/>
                  <a:ahLst/>
                  <a:cxnLst/>
                  <a:rect l="l" t="t" r="r" b="b"/>
                  <a:pathLst>
                    <a:path w="21740" h="21600" fill="none">
                      <a:moveTo>
                        <a:pt x="0" y="0"/>
                      </a:moveTo>
                      <a:cubicBezTo>
                        <a:pt x="46" y="0"/>
                        <a:pt x="93" y="-1"/>
                        <a:pt x="140" y="0"/>
                      </a:cubicBezTo>
                      <a:cubicBezTo>
                        <a:pt x="12069" y="0"/>
                        <a:pt x="21740" y="9670"/>
                        <a:pt x="21740" y="21600"/>
                      </a:cubicBezTo>
                    </a:path>
                    <a:path w="21740" h="21600" stroke="0">
                      <a:moveTo>
                        <a:pt x="0" y="0"/>
                      </a:moveTo>
                      <a:cubicBezTo>
                        <a:pt x="46" y="0"/>
                        <a:pt x="93" y="-1"/>
                        <a:pt x="140" y="0"/>
                      </a:cubicBezTo>
                      <a:cubicBezTo>
                        <a:pt x="12069" y="0"/>
                        <a:pt x="21740" y="9670"/>
                        <a:pt x="21740" y="21600"/>
                      </a:cubicBezTo>
                      <a:lnTo>
                        <a:pt x="14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79" name="Arc 37"/>
                <p:cNvSpPr/>
                <p:nvPr/>
              </p:nvSpPr>
              <p:spPr>
                <a:xfrm>
                  <a:off x="972000" y="4734360"/>
                  <a:ext cx="316800" cy="273240"/>
                </a:xfrm>
                <a:custGeom>
                  <a:avLst/>
                  <a:gdLst/>
                  <a:ahLst/>
                  <a:cxnLst/>
                  <a:rect l="l" t="t" r="r" b="b"/>
                  <a:pathLst>
                    <a:path w="21580" h="21600" fill="none">
                      <a:moveTo>
                        <a:pt x="0" y="20670"/>
                      </a:moveTo>
                      <a:cubicBezTo>
                        <a:pt x="495" y="9167"/>
                        <a:pt x="9926" y="75"/>
                        <a:pt x="21439" y="0"/>
                      </a:cubicBezTo>
                    </a:path>
                    <a:path w="21580" h="21600" stroke="0">
                      <a:moveTo>
                        <a:pt x="0" y="20670"/>
                      </a:moveTo>
                      <a:cubicBezTo>
                        <a:pt x="495" y="9167"/>
                        <a:pt x="9926" y="75"/>
                        <a:pt x="21439" y="0"/>
                      </a:cubicBezTo>
                      <a:lnTo>
                        <a:pt x="2158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380" name="Line 38"/>
                <p:cNvSpPr/>
                <p:nvPr/>
              </p:nvSpPr>
              <p:spPr>
                <a:xfrm>
                  <a:off x="1250280" y="4722480"/>
                  <a:ext cx="14364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81" name="Arc 39"/>
                <p:cNvSpPr/>
                <p:nvPr/>
              </p:nvSpPr>
              <p:spPr>
                <a:xfrm>
                  <a:off x="974160" y="4973040"/>
                  <a:ext cx="99000" cy="249840"/>
                </a:xfrm>
                <a:custGeom>
                  <a:avLst/>
                  <a:gdLst/>
                  <a:ahLst/>
                  <a:cxnLst/>
                  <a:rect l="l" t="t" r="r" b="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close/>
                    </a:path>
                  </a:pathLst>
                </a:custGeom>
                <a:noFill/>
                <a:ln w="12700" cap="rnd">
                  <a:solidFill>
                    <a:srgbClr val="525252"/>
                  </a:solidFill>
                  <a:round/>
                  <a:headEnd type="stealth" w="med" len="med"/>
                </a:ln>
              </p:spPr>
              <p:style>
                <a:lnRef idx="0">
                  <a:srgbClr val="FFFFFF"/>
                </a:lnRef>
                <a:fillRef idx="0">
                  <a:srgbClr val="FFFFFF"/>
                </a:fillRef>
                <a:effectRef idx="0">
                  <a:srgbClr val="FFFFFF"/>
                </a:effectRef>
                <a:fontRef idx="minor"/>
              </p:style>
            </p:sp>
          </p:grpSp>
          <p:sp>
            <p:nvSpPr>
              <p:cNvPr id="1382" name="Rectangle 40"/>
              <p:cNvSpPr/>
              <p:nvPr/>
            </p:nvSpPr>
            <p:spPr>
              <a:xfrm>
                <a:off x="662760" y="4313520"/>
                <a:ext cx="4146840" cy="1499760"/>
              </a:xfrm>
              <a:prstGeom prst="rect">
                <a:avLst/>
              </a:prstGeom>
              <a:noFill/>
              <a:ln w="12700">
                <a:solidFill>
                  <a:srgbClr val="525252"/>
                </a:solidFill>
                <a:prstDash val="lgDash"/>
                <a:miter/>
              </a:ln>
            </p:spPr>
            <p:style>
              <a:lnRef idx="0">
                <a:srgbClr val="FFFFFF"/>
              </a:lnRef>
              <a:fillRef idx="0">
                <a:srgbClr val="FFFFFF"/>
              </a:fillRef>
              <a:effectRef idx="0">
                <a:srgbClr val="FFFFFF"/>
              </a:effectRef>
              <a:fontRef idx="minor"/>
            </p:style>
          </p:sp>
        </p:grpSp>
        <p:sp>
          <p:nvSpPr>
            <p:cNvPr id="1383" name="Rectangle 41"/>
            <p:cNvSpPr/>
            <p:nvPr/>
          </p:nvSpPr>
          <p:spPr>
            <a:xfrm>
              <a:off x="1638360" y="3876480"/>
              <a:ext cx="2062440" cy="315720"/>
            </a:xfrm>
            <a:prstGeom prst="rect">
              <a:avLst/>
            </a:prstGeom>
            <a:noFill/>
            <a:ln w="9525">
              <a:noFill/>
            </a:ln>
          </p:spPr>
          <p:style>
            <a:lnRef idx="0">
              <a:srgbClr val="FFFFFF"/>
            </a:lnRef>
            <a:fillRef idx="0">
              <a:srgbClr val="FFFFFF"/>
            </a:fillRef>
            <a:effectRef idx="0">
              <a:srgbClr val="FFFFFF"/>
            </a:effectRef>
            <a:fontRef idx="minor"/>
          </p:style>
          <p:txBody>
            <a:bodyPr wrap="none" lIns="73080" tIns="36360" rIns="73080" bIns="36360" anchor="t">
              <a:spAutoFit/>
            </a:bodyPr>
            <a:p>
              <a:pPr>
                <a:lnSpc>
                  <a:spcPct val="100000"/>
                </a:lnSpc>
                <a:buNone/>
              </a:pPr>
              <a:r>
                <a:rPr lang="en-US" sz="1600" b="1" strike="noStrike" spc="-1">
                  <a:solidFill>
                    <a:srgbClr val="525252"/>
                  </a:solidFill>
                  <a:latin typeface="IntelOne Display Regular"/>
                  <a:ea typeface="Helvetica Neue"/>
                </a:rPr>
                <a:t>4-bit Left Shifter</a:t>
              </a:r>
              <a:endParaRPr lang="en-US" sz="1600" b="0" strike="noStrike" spc="-1">
                <a:latin typeface="Arial" panose="020B0604020202020204"/>
              </a:endParaRPr>
            </a:p>
          </p:txBody>
        </p:sp>
      </p:grpSp>
      <p:sp>
        <p:nvSpPr>
          <p:cNvPr id="1384" name="Rectangle 42"/>
          <p:cNvSpPr/>
          <p:nvPr/>
        </p:nvSpPr>
        <p:spPr>
          <a:xfrm>
            <a:off x="5438160" y="3429000"/>
            <a:ext cx="5454360" cy="88380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385" name="Rectangle 43"/>
          <p:cNvSpPr/>
          <p:nvPr/>
        </p:nvSpPr>
        <p:spPr>
          <a:xfrm>
            <a:off x="5441400" y="1801080"/>
            <a:ext cx="5454360" cy="3524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386" name="Rectangle 44"/>
          <p:cNvSpPr/>
          <p:nvPr/>
        </p:nvSpPr>
        <p:spPr>
          <a:xfrm>
            <a:off x="5260320" y="1478880"/>
            <a:ext cx="5814000" cy="36579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a:t>
            </a:r>
            <a:r>
              <a:rPr lang="en-US" sz="1800" b="0" strike="noStrike" spc="-1">
                <a:solidFill>
                  <a:srgbClr val="525252"/>
                </a:solidFill>
                <a:latin typeface="Consolas"/>
                <a:ea typeface="Helvetica Neue"/>
              </a:rPr>
              <a:t> declare the index for the FOR LOOP</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integer  </a:t>
            </a:r>
            <a:r>
              <a:rPr lang="en-US" sz="1800" b="0" strike="noStrike" spc="-1">
                <a:solidFill>
                  <a:srgbClr val="525252"/>
                </a:solidFill>
                <a:latin typeface="Consolas"/>
                <a:ea typeface="Helvetica Neue"/>
              </a:rPr>
              <a:t>i; </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always @</a:t>
            </a:r>
            <a:r>
              <a:rPr lang="en-US" sz="1800" b="0" strike="noStrike" spc="-1">
                <a:solidFill>
                  <a:srgbClr val="525252"/>
                </a:solidFill>
                <a:latin typeface="Consolas"/>
                <a:ea typeface="Helvetica Neue"/>
              </a:rPr>
              <a:t>(inp, cnt)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result[7:4] = 0;</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result[3:0] = inp;</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if</a:t>
            </a:r>
            <a:r>
              <a:rPr lang="en-US" sz="1800" b="0" strike="noStrike" spc="-1">
                <a:solidFill>
                  <a:srgbClr val="525252"/>
                </a:solidFill>
                <a:latin typeface="Consolas"/>
                <a:ea typeface="Helvetica Neue"/>
              </a:rPr>
              <a:t> (cnt == 1)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for</a:t>
            </a:r>
            <a:r>
              <a:rPr lang="en-US" sz="1800" b="0" strike="noStrike" spc="-1">
                <a:solidFill>
                  <a:srgbClr val="525252"/>
                </a:solidFill>
                <a:latin typeface="Consolas"/>
                <a:ea typeface="Helvetica Neue"/>
              </a:rPr>
              <a:t> (i = 4; i &lt;= 7; i = i + 1)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result[i] = result[i-4];</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end</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result[3:0] = 0;</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end</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always/initial Blocks (Block Execution)</a:t>
            </a:r>
            <a:endParaRPr lang="en-US" sz="3600" b="0" strike="noStrike" spc="-1">
              <a:latin typeface="Arial" panose="020B0604020202020204"/>
            </a:endParaRPr>
          </a:p>
        </p:txBody>
      </p:sp>
      <p:sp>
        <p:nvSpPr>
          <p:cNvPr id="1388" name="Rectangle 2"/>
          <p:cNvSpPr/>
          <p:nvPr/>
        </p:nvSpPr>
        <p:spPr>
          <a:xfrm>
            <a:off x="4654080" y="1479960"/>
            <a:ext cx="191628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always/initial</a:t>
            </a:r>
            <a:endParaRPr lang="en-US" sz="24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blocks</a:t>
            </a:r>
            <a:endParaRPr lang="en-US" sz="1800" b="0" strike="noStrike" spc="-1">
              <a:latin typeface="Arial" panose="020B0604020202020204"/>
            </a:endParaRPr>
          </a:p>
        </p:txBody>
      </p:sp>
      <p:sp>
        <p:nvSpPr>
          <p:cNvPr id="1389" name="Rectangle 3"/>
          <p:cNvSpPr/>
          <p:nvPr/>
        </p:nvSpPr>
        <p:spPr>
          <a:xfrm>
            <a:off x="8552880" y="3151800"/>
            <a:ext cx="13057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Block</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Execution</a:t>
            </a:r>
            <a:endParaRPr lang="en-US" sz="1800" b="0" strike="noStrike" spc="-1">
              <a:latin typeface="Arial" panose="020B0604020202020204"/>
            </a:endParaRPr>
          </a:p>
        </p:txBody>
      </p:sp>
      <p:sp>
        <p:nvSpPr>
          <p:cNvPr id="1390" name="Rectangle 4"/>
          <p:cNvSpPr/>
          <p:nvPr/>
        </p:nvSpPr>
        <p:spPr>
          <a:xfrm>
            <a:off x="8421840" y="4201200"/>
            <a:ext cx="15678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Sequential</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a:t>
            </a:r>
            <a:r>
              <a:rPr lang="en-US" sz="1800" b="1" strike="noStrike" spc="-1">
                <a:solidFill>
                  <a:srgbClr val="525252"/>
                </a:solidFill>
                <a:latin typeface="Times New Roman" panose="02020603050405020304"/>
                <a:ea typeface="Helvetica Neue"/>
              </a:rPr>
              <a:t>begin-end</a:t>
            </a:r>
            <a:r>
              <a:rPr lang="en-US" sz="1800" b="0" strike="noStrike" spc="-1">
                <a:solidFill>
                  <a:srgbClr val="525252"/>
                </a:solidFill>
                <a:latin typeface="IntelOne Display Regular"/>
                <a:ea typeface="Helvetica Neue"/>
              </a:rPr>
              <a:t>)</a:t>
            </a:r>
            <a:endParaRPr lang="en-US" sz="1800" b="0" strike="noStrike" spc="-1">
              <a:latin typeface="Arial" panose="020B0604020202020204"/>
            </a:endParaRPr>
          </a:p>
        </p:txBody>
      </p:sp>
      <p:sp>
        <p:nvSpPr>
          <p:cNvPr id="1391" name="Rectangle 5"/>
          <p:cNvSpPr/>
          <p:nvPr/>
        </p:nvSpPr>
        <p:spPr>
          <a:xfrm>
            <a:off x="8392680" y="5221800"/>
            <a:ext cx="16243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Concurrent</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a:t>
            </a:r>
            <a:r>
              <a:rPr lang="en-US" sz="1800" b="1" strike="noStrike" spc="-1">
                <a:solidFill>
                  <a:srgbClr val="525252"/>
                </a:solidFill>
                <a:latin typeface="Times New Roman" panose="02020603050405020304"/>
                <a:ea typeface="Helvetica Neue"/>
              </a:rPr>
              <a:t>fork-join</a:t>
            </a:r>
            <a:r>
              <a:rPr lang="en-US" sz="1800" b="0" strike="noStrike" spc="-1">
                <a:solidFill>
                  <a:srgbClr val="525252"/>
                </a:solidFill>
                <a:latin typeface="IntelOne Display Regular"/>
                <a:ea typeface="Helvetica Neue"/>
              </a:rPr>
              <a:t>)</a:t>
            </a:r>
            <a:endParaRPr lang="en-US" sz="1800" b="0" strike="noStrike" spc="-1">
              <a:latin typeface="Arial" panose="020B0604020202020204"/>
            </a:endParaRPr>
          </a:p>
        </p:txBody>
      </p:sp>
      <p:sp>
        <p:nvSpPr>
          <p:cNvPr id="1392" name="Line 6"/>
          <p:cNvSpPr/>
          <p:nvPr/>
        </p:nvSpPr>
        <p:spPr>
          <a:xfrm>
            <a:off x="5559840" y="225792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93" name="Line 7"/>
          <p:cNvSpPr/>
          <p:nvPr/>
        </p:nvSpPr>
        <p:spPr>
          <a:xfrm>
            <a:off x="9204840" y="2734200"/>
            <a:ext cx="360" cy="412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394" name="Rectangle 8"/>
          <p:cNvSpPr/>
          <p:nvPr/>
        </p:nvSpPr>
        <p:spPr>
          <a:xfrm>
            <a:off x="6189120" y="3151800"/>
            <a:ext cx="16380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Behavioral </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Statements</a:t>
            </a:r>
            <a:endParaRPr lang="en-US" sz="1800" b="0" strike="noStrike" spc="-1">
              <a:latin typeface="Arial" panose="020B0604020202020204"/>
            </a:endParaRPr>
          </a:p>
        </p:txBody>
      </p:sp>
      <p:sp>
        <p:nvSpPr>
          <p:cNvPr id="1395" name="Rectangle 9"/>
          <p:cNvSpPr/>
          <p:nvPr/>
        </p:nvSpPr>
        <p:spPr>
          <a:xfrm>
            <a:off x="6595920" y="4158360"/>
            <a:ext cx="7581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if-else</a:t>
            </a:r>
            <a:endParaRPr lang="en-US" sz="1800" b="0" strike="noStrike" spc="-1">
              <a:latin typeface="Arial" panose="020B0604020202020204"/>
            </a:endParaRPr>
          </a:p>
        </p:txBody>
      </p:sp>
      <p:sp>
        <p:nvSpPr>
          <p:cNvPr id="1396" name="Rectangle 10"/>
          <p:cNvSpPr/>
          <p:nvPr/>
        </p:nvSpPr>
        <p:spPr>
          <a:xfrm>
            <a:off x="6685920" y="4880520"/>
            <a:ext cx="5918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case</a:t>
            </a:r>
            <a:endParaRPr lang="en-US" sz="1800" b="0" strike="noStrike" spc="-1">
              <a:latin typeface="Arial" panose="020B0604020202020204"/>
            </a:endParaRPr>
          </a:p>
        </p:txBody>
      </p:sp>
      <p:sp>
        <p:nvSpPr>
          <p:cNvPr id="1397" name="Rectangle 11"/>
          <p:cNvSpPr/>
          <p:nvPr/>
        </p:nvSpPr>
        <p:spPr>
          <a:xfrm>
            <a:off x="6388200" y="5585400"/>
            <a:ext cx="11106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for</a:t>
            </a:r>
            <a:r>
              <a:rPr lang="en-US" sz="1800" b="1" strike="noStrike" spc="-1">
                <a:solidFill>
                  <a:srgbClr val="D9D9D9"/>
                </a:solidFill>
                <a:latin typeface="IntelOne Display Regular"/>
                <a:ea typeface="Helvetica Neue"/>
              </a:rPr>
              <a:t> loop</a:t>
            </a:r>
            <a:endParaRPr lang="en-US" sz="1800" b="0" strike="noStrike" spc="-1">
              <a:latin typeface="Arial" panose="020B0604020202020204"/>
            </a:endParaRPr>
          </a:p>
        </p:txBody>
      </p:sp>
      <p:sp>
        <p:nvSpPr>
          <p:cNvPr id="1398" name="Line 12"/>
          <p:cNvSpPr/>
          <p:nvPr/>
        </p:nvSpPr>
        <p:spPr>
          <a:xfrm>
            <a:off x="700776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399" name="Line 13"/>
          <p:cNvSpPr/>
          <p:nvPr/>
        </p:nvSpPr>
        <p:spPr>
          <a:xfrm>
            <a:off x="7007760" y="38772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00" name="Line 14"/>
          <p:cNvSpPr/>
          <p:nvPr/>
        </p:nvSpPr>
        <p:spPr>
          <a:xfrm>
            <a:off x="7007760" y="460080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01" name="Line 15"/>
          <p:cNvSpPr/>
          <p:nvPr/>
        </p:nvSpPr>
        <p:spPr>
          <a:xfrm>
            <a:off x="7007760" y="530568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02" name="Rectangle 17"/>
          <p:cNvSpPr/>
          <p:nvPr/>
        </p:nvSpPr>
        <p:spPr>
          <a:xfrm>
            <a:off x="1694520" y="3145320"/>
            <a:ext cx="164844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Assignments</a:t>
            </a:r>
            <a:endParaRPr lang="en-US" sz="1800" b="0" strike="noStrike" spc="-1">
              <a:latin typeface="Arial" panose="020B0604020202020204"/>
            </a:endParaRPr>
          </a:p>
        </p:txBody>
      </p:sp>
      <p:sp>
        <p:nvSpPr>
          <p:cNvPr id="1403" name="Rectangle 18"/>
          <p:cNvSpPr/>
          <p:nvPr/>
        </p:nvSpPr>
        <p:spPr>
          <a:xfrm>
            <a:off x="1545840" y="4194720"/>
            <a:ext cx="1735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Blocking </a:t>
            </a:r>
            <a:r>
              <a:rPr lang="en-US" sz="1800" b="0" strike="noStrike" spc="-1">
                <a:solidFill>
                  <a:srgbClr val="D9D9D9"/>
                </a:solidFill>
                <a:latin typeface="IntelOne Display Regular"/>
                <a:ea typeface="Helvetica Neue"/>
              </a:rPr>
              <a:t>(</a:t>
            </a:r>
            <a:r>
              <a:rPr lang="en-US" sz="1800" b="1" strike="noStrike" spc="-1">
                <a:solidFill>
                  <a:srgbClr val="D9D9D9"/>
                </a:solidFill>
                <a:latin typeface="IntelOne Display Regular"/>
                <a:ea typeface="Helvetica Neue"/>
              </a:rPr>
              <a:t>=</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404" name="Rectangle 19"/>
          <p:cNvSpPr/>
          <p:nvPr/>
        </p:nvSpPr>
        <p:spPr>
          <a:xfrm>
            <a:off x="1161360" y="4917240"/>
            <a:ext cx="24289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Nonblocking </a:t>
            </a:r>
            <a:r>
              <a:rPr lang="en-US" sz="1800" b="0" strike="noStrike" spc="-1">
                <a:solidFill>
                  <a:srgbClr val="D9D9D9"/>
                </a:solidFill>
                <a:latin typeface="IntelOne Display Regular"/>
                <a:ea typeface="Helvetica Neue"/>
              </a:rPr>
              <a:t>(</a:t>
            </a:r>
            <a:r>
              <a:rPr lang="en-US" sz="1800" b="1" strike="noStrike" spc="-1">
                <a:solidFill>
                  <a:srgbClr val="D9D9D9"/>
                </a:solidFill>
                <a:latin typeface="IntelOne Display Regular"/>
                <a:ea typeface="Helvetica Neue"/>
              </a:rPr>
              <a:t>&lt;=</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405" name="Line 20"/>
          <p:cNvSpPr/>
          <p:nvPr/>
        </p:nvSpPr>
        <p:spPr>
          <a:xfrm>
            <a:off x="251820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06" name="Line 21"/>
          <p:cNvSpPr/>
          <p:nvPr/>
        </p:nvSpPr>
        <p:spPr>
          <a:xfrm>
            <a:off x="2518200" y="38962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07" name="Line 22"/>
          <p:cNvSpPr/>
          <p:nvPr/>
        </p:nvSpPr>
        <p:spPr>
          <a:xfrm>
            <a:off x="2518200" y="463896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08" name="Line 23"/>
          <p:cNvSpPr/>
          <p:nvPr/>
        </p:nvSpPr>
        <p:spPr>
          <a:xfrm>
            <a:off x="9204840" y="389628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09" name="Line 24"/>
          <p:cNvSpPr/>
          <p:nvPr/>
        </p:nvSpPr>
        <p:spPr>
          <a:xfrm>
            <a:off x="9204840" y="494388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10" name="Line 25"/>
          <p:cNvSpPr/>
          <p:nvPr/>
        </p:nvSpPr>
        <p:spPr>
          <a:xfrm>
            <a:off x="2510280" y="2727720"/>
            <a:ext cx="24768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11" name="Line 27"/>
          <p:cNvSpPr/>
          <p:nvPr/>
        </p:nvSpPr>
        <p:spPr>
          <a:xfrm flipV="1">
            <a:off x="5544000" y="2721240"/>
            <a:ext cx="1463760" cy="6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12" name="Rectangle 28"/>
          <p:cNvSpPr/>
          <p:nvPr/>
        </p:nvSpPr>
        <p:spPr>
          <a:xfrm>
            <a:off x="3998880" y="3151800"/>
            <a:ext cx="185724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Timing Control</a:t>
            </a:r>
            <a:endParaRPr lang="en-US" sz="1800" b="0" strike="noStrike" spc="-1">
              <a:latin typeface="Arial" panose="020B0604020202020204"/>
            </a:endParaRPr>
          </a:p>
        </p:txBody>
      </p:sp>
      <p:sp>
        <p:nvSpPr>
          <p:cNvPr id="1413" name="Rectangle 29"/>
          <p:cNvSpPr/>
          <p:nvPr/>
        </p:nvSpPr>
        <p:spPr>
          <a:xfrm>
            <a:off x="4563720" y="4158360"/>
            <a:ext cx="7063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delay</a:t>
            </a:r>
            <a:endParaRPr lang="en-US" sz="1800" b="0" strike="noStrike" spc="-1">
              <a:latin typeface="Arial" panose="020B0604020202020204"/>
            </a:endParaRPr>
          </a:p>
        </p:txBody>
      </p:sp>
      <p:sp>
        <p:nvSpPr>
          <p:cNvPr id="1414" name="Rectangle 30"/>
          <p:cNvSpPr/>
          <p:nvPr/>
        </p:nvSpPr>
        <p:spPr>
          <a:xfrm>
            <a:off x="4565520" y="4880520"/>
            <a:ext cx="7063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event</a:t>
            </a:r>
            <a:endParaRPr lang="en-US" sz="1800" b="0" strike="noStrike" spc="-1">
              <a:latin typeface="Arial" panose="020B0604020202020204"/>
            </a:endParaRPr>
          </a:p>
        </p:txBody>
      </p:sp>
      <p:sp>
        <p:nvSpPr>
          <p:cNvPr id="1415" name="Rectangle 31"/>
          <p:cNvSpPr/>
          <p:nvPr/>
        </p:nvSpPr>
        <p:spPr>
          <a:xfrm>
            <a:off x="4620960" y="5585400"/>
            <a:ext cx="6040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wait</a:t>
            </a:r>
            <a:endParaRPr lang="en-US" sz="1800" b="0" strike="noStrike" spc="-1">
              <a:latin typeface="Arial" panose="020B0604020202020204"/>
            </a:endParaRPr>
          </a:p>
        </p:txBody>
      </p:sp>
      <p:sp>
        <p:nvSpPr>
          <p:cNvPr id="1416" name="Line 32"/>
          <p:cNvSpPr/>
          <p:nvPr/>
        </p:nvSpPr>
        <p:spPr>
          <a:xfrm>
            <a:off x="497088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17" name="Line 33"/>
          <p:cNvSpPr/>
          <p:nvPr/>
        </p:nvSpPr>
        <p:spPr>
          <a:xfrm>
            <a:off x="4948920" y="38772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18" name="Line 34"/>
          <p:cNvSpPr/>
          <p:nvPr/>
        </p:nvSpPr>
        <p:spPr>
          <a:xfrm>
            <a:off x="4948920" y="460080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19" name="Line 35"/>
          <p:cNvSpPr/>
          <p:nvPr/>
        </p:nvSpPr>
        <p:spPr>
          <a:xfrm>
            <a:off x="4948920" y="530568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20" name="Line 36"/>
          <p:cNvSpPr/>
          <p:nvPr/>
        </p:nvSpPr>
        <p:spPr>
          <a:xfrm>
            <a:off x="4969440" y="2727720"/>
            <a:ext cx="57168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21" name="Line 27"/>
          <p:cNvSpPr/>
          <p:nvPr/>
        </p:nvSpPr>
        <p:spPr>
          <a:xfrm>
            <a:off x="6991920" y="2721240"/>
            <a:ext cx="2216160" cy="2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Block Execution</a:t>
            </a:r>
            <a:endParaRPr lang="en-US" sz="3600" b="0" strike="noStrike" spc="-1">
              <a:latin typeface="Arial" panose="020B0604020202020204"/>
            </a:endParaRPr>
          </a:p>
        </p:txBody>
      </p:sp>
      <p:sp>
        <p:nvSpPr>
          <p:cNvPr id="1423"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Groups statements together within a procedural block so they are perceived as a single statement</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Two types of block execution </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Sequential Blocks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Parallel Blocks</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RTL Synthesis</a:t>
            </a:r>
            <a:endParaRPr lang="en-US" sz="3600" b="0" strike="noStrike" spc="-1">
              <a:latin typeface="Arial" panose="020B0604020202020204"/>
            </a:endParaRPr>
          </a:p>
        </p:txBody>
      </p:sp>
      <p:sp>
        <p:nvSpPr>
          <p:cNvPr id="259" name="Rectangle 3"/>
          <p:cNvSpPr/>
          <p:nvPr/>
        </p:nvSpPr>
        <p:spPr>
          <a:xfrm>
            <a:off x="1739160" y="1369080"/>
            <a:ext cx="3264840" cy="15836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7345" algn="l"/>
                <a:tab pos="681990" algn="l"/>
                <a:tab pos="1029970" algn="l"/>
              </a:tabLst>
            </a:pPr>
            <a:r>
              <a:rPr lang="en-US" sz="1400" b="1" strike="noStrike" spc="-1">
                <a:solidFill>
                  <a:srgbClr val="525252"/>
                </a:solidFill>
                <a:latin typeface="Consolas"/>
                <a:ea typeface="Helvetica Neue"/>
              </a:rPr>
              <a:t>always</a:t>
            </a:r>
            <a:r>
              <a:rPr lang="en-US" sz="1400" b="0" strike="noStrike" spc="-1">
                <a:solidFill>
                  <a:srgbClr val="525252"/>
                </a:solidFill>
                <a:latin typeface="Consolas"/>
                <a:ea typeface="Helvetica Neue"/>
              </a:rPr>
              <a:t> @(a, b, c, d, sel)</a:t>
            </a:r>
            <a:endParaRPr lang="en-US" sz="1400" b="0" strike="noStrike" spc="-1">
              <a:latin typeface="Arial" panose="020B0604020202020204"/>
            </a:endParaRPr>
          </a:p>
          <a:p>
            <a:pPr>
              <a:lnSpc>
                <a:spcPct val="100000"/>
              </a:lnSpc>
              <a:buNone/>
              <a:tabLst>
                <a:tab pos="347345" algn="l"/>
                <a:tab pos="681990" algn="l"/>
                <a:tab pos="1029970" algn="l"/>
              </a:tabLst>
            </a:pPr>
            <a:r>
              <a:rPr lang="en-US" sz="1400" b="1" strike="noStrike" spc="-1">
                <a:solidFill>
                  <a:srgbClr val="525252"/>
                </a:solidFill>
                <a:latin typeface="Consolas"/>
                <a:ea typeface="Helvetica Neue"/>
              </a:rPr>
              <a:t>	case</a:t>
            </a:r>
            <a:r>
              <a:rPr lang="en-US" sz="1400" b="0" strike="noStrike" spc="-1">
                <a:solidFill>
                  <a:srgbClr val="525252"/>
                </a:solidFill>
                <a:latin typeface="Consolas"/>
                <a:ea typeface="Helvetica Neue"/>
              </a:rPr>
              <a:t> (sel)</a:t>
            </a:r>
            <a:endParaRPr lang="en-US" sz="1400" b="0" strike="noStrike" spc="-1">
              <a:latin typeface="Arial" panose="020B0604020202020204"/>
            </a:endParaRPr>
          </a:p>
          <a:p>
            <a:pPr>
              <a:lnSpc>
                <a:spcPct val="100000"/>
              </a:lnSpc>
              <a:buNone/>
              <a:tabLst>
                <a:tab pos="347345" algn="l"/>
                <a:tab pos="681990" algn="l"/>
                <a:tab pos="1029970" algn="l"/>
              </a:tabLst>
            </a:pPr>
            <a:r>
              <a:rPr lang="en-US" sz="1400" b="0" strike="noStrike" spc="-1">
                <a:solidFill>
                  <a:srgbClr val="525252"/>
                </a:solidFill>
                <a:latin typeface="Consolas"/>
                <a:ea typeface="Helvetica Neue"/>
              </a:rPr>
              <a:t>		2’b00: mux_out = a;</a:t>
            </a:r>
            <a:endParaRPr lang="en-US" sz="1400" b="0" strike="noStrike" spc="-1">
              <a:latin typeface="Arial" panose="020B0604020202020204"/>
            </a:endParaRPr>
          </a:p>
          <a:p>
            <a:pPr>
              <a:lnSpc>
                <a:spcPct val="100000"/>
              </a:lnSpc>
              <a:buNone/>
              <a:tabLst>
                <a:tab pos="347345" algn="l"/>
                <a:tab pos="681990" algn="l"/>
                <a:tab pos="1029970" algn="l"/>
              </a:tabLst>
            </a:pPr>
            <a:r>
              <a:rPr lang="en-US" sz="1400" b="0" strike="noStrike" spc="-1">
                <a:solidFill>
                  <a:srgbClr val="525252"/>
                </a:solidFill>
                <a:latin typeface="Consolas"/>
                <a:ea typeface="Helvetica Neue"/>
              </a:rPr>
              <a:t>		2b’01: mux_out = b;</a:t>
            </a:r>
            <a:endParaRPr lang="en-US" sz="1400" b="0" strike="noStrike" spc="-1">
              <a:latin typeface="Arial" panose="020B0604020202020204"/>
            </a:endParaRPr>
          </a:p>
          <a:p>
            <a:pPr>
              <a:lnSpc>
                <a:spcPct val="100000"/>
              </a:lnSpc>
              <a:buNone/>
              <a:tabLst>
                <a:tab pos="347345" algn="l"/>
                <a:tab pos="681990" algn="l"/>
                <a:tab pos="1029970" algn="l"/>
              </a:tabLst>
            </a:pPr>
            <a:r>
              <a:rPr lang="en-US" sz="1400" b="0" strike="noStrike" spc="-1">
                <a:solidFill>
                  <a:srgbClr val="525252"/>
                </a:solidFill>
                <a:latin typeface="Consolas"/>
                <a:ea typeface="Helvetica Neue"/>
              </a:rPr>
              <a:t>		2b’10: mux_out = c;</a:t>
            </a:r>
            <a:endParaRPr lang="en-US" sz="1400" b="0" strike="noStrike" spc="-1">
              <a:latin typeface="Arial" panose="020B0604020202020204"/>
            </a:endParaRPr>
          </a:p>
          <a:p>
            <a:pPr>
              <a:lnSpc>
                <a:spcPct val="100000"/>
              </a:lnSpc>
              <a:buNone/>
              <a:tabLst>
                <a:tab pos="347345" algn="l"/>
                <a:tab pos="681990" algn="l"/>
                <a:tab pos="1029970" algn="l"/>
              </a:tabLst>
            </a:pPr>
            <a:r>
              <a:rPr lang="en-US" sz="1400" b="0" strike="noStrike" spc="-1">
                <a:solidFill>
                  <a:srgbClr val="525252"/>
                </a:solidFill>
                <a:latin typeface="Consolas"/>
                <a:ea typeface="Helvetica Neue"/>
              </a:rPr>
              <a:t>		2’b11: mux_out = d;</a:t>
            </a:r>
            <a:endParaRPr lang="en-US" sz="1400" b="0" strike="noStrike" spc="-1">
              <a:latin typeface="Arial" panose="020B0604020202020204"/>
            </a:endParaRPr>
          </a:p>
          <a:p>
            <a:pPr>
              <a:lnSpc>
                <a:spcPct val="100000"/>
              </a:lnSpc>
              <a:buNone/>
              <a:tabLst>
                <a:tab pos="347345" algn="l"/>
                <a:tab pos="681990"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endcase</a:t>
            </a:r>
            <a:endParaRPr lang="en-US" sz="1400" b="0" strike="noStrike" spc="-1">
              <a:latin typeface="Arial" panose="020B0604020202020204"/>
            </a:endParaRPr>
          </a:p>
        </p:txBody>
      </p:sp>
      <p:grpSp>
        <p:nvGrpSpPr>
          <p:cNvPr id="260" name="Group 4"/>
          <p:cNvGrpSpPr/>
          <p:nvPr/>
        </p:nvGrpSpPr>
        <p:grpSpPr>
          <a:xfrm>
            <a:off x="3740760" y="3291480"/>
            <a:ext cx="3544200" cy="1812240"/>
            <a:chOff x="3740760" y="3291480"/>
            <a:chExt cx="3544200" cy="1812240"/>
          </a:xfrm>
        </p:grpSpPr>
        <p:grpSp>
          <p:nvGrpSpPr>
            <p:cNvPr id="261" name="Group 5"/>
            <p:cNvGrpSpPr/>
            <p:nvPr/>
          </p:nvGrpSpPr>
          <p:grpSpPr>
            <a:xfrm>
              <a:off x="5901480" y="3807360"/>
              <a:ext cx="347760" cy="276480"/>
              <a:chOff x="5901480" y="3807360"/>
              <a:chExt cx="347760" cy="276480"/>
            </a:xfrm>
          </p:grpSpPr>
          <p:sp>
            <p:nvSpPr>
              <p:cNvPr id="262" name="Arc 6"/>
              <p:cNvSpPr/>
              <p:nvPr/>
            </p:nvSpPr>
            <p:spPr>
              <a:xfrm>
                <a:off x="5901480" y="3807360"/>
                <a:ext cx="69120" cy="135720"/>
              </a:xfrm>
              <a:custGeom>
                <a:avLst/>
                <a:gdLst/>
                <a:ahLst/>
                <a:cxnLst/>
                <a:rect l="l" t="t" r="r" b="b"/>
                <a:pathLst>
                  <a:path w="22102" h="21600" fill="none">
                    <a:moveTo>
                      <a:pt x="-1" y="5"/>
                    </a:moveTo>
                    <a:cubicBezTo>
                      <a:pt x="167" y="1"/>
                      <a:pt x="334" y="-1"/>
                      <a:pt x="502" y="0"/>
                    </a:cubicBezTo>
                    <a:cubicBezTo>
                      <a:pt x="12431" y="0"/>
                      <a:pt x="22102" y="9670"/>
                      <a:pt x="22102" y="21600"/>
                    </a:cubicBezTo>
                  </a:path>
                  <a:path w="22102" h="21600" stroke="0">
                    <a:moveTo>
                      <a:pt x="-1" y="5"/>
                    </a:moveTo>
                    <a:cubicBezTo>
                      <a:pt x="167" y="1"/>
                      <a:pt x="334" y="-1"/>
                      <a:pt x="502" y="0"/>
                    </a:cubicBezTo>
                    <a:cubicBezTo>
                      <a:pt x="12431" y="0"/>
                      <a:pt x="22102" y="9670"/>
                      <a:pt x="22102" y="21600"/>
                    </a:cubicBezTo>
                    <a:lnTo>
                      <a:pt x="502"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63" name="Arc 7"/>
              <p:cNvSpPr/>
              <p:nvPr/>
            </p:nvSpPr>
            <p:spPr>
              <a:xfrm rot="10800000">
                <a:off x="5905080" y="3946320"/>
                <a:ext cx="67680" cy="137520"/>
              </a:xfrm>
              <a:custGeom>
                <a:avLst/>
                <a:gdLst/>
                <a:ahLst/>
                <a:cxnLst/>
                <a:rect l="l" t="t" r="r" b="b"/>
                <a:pathLst>
                  <a:path w="21564" h="21594" fill="none">
                    <a:moveTo>
                      <a:pt x="-1" y="20354"/>
                    </a:moveTo>
                    <a:cubicBezTo>
                      <a:pt x="645" y="9118"/>
                      <a:pt x="9810" y="261"/>
                      <a:pt x="21061" y="-1"/>
                    </a:cubicBezTo>
                  </a:path>
                  <a:path w="21564" h="21594" stroke="0">
                    <a:moveTo>
                      <a:pt x="-1" y="20354"/>
                    </a:moveTo>
                    <a:cubicBezTo>
                      <a:pt x="645" y="9118"/>
                      <a:pt x="9810" y="261"/>
                      <a:pt x="21061" y="-1"/>
                    </a:cubicBezTo>
                    <a:lnTo>
                      <a:pt x="21564" y="21594"/>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64" name="Arc 8"/>
              <p:cNvSpPr/>
              <p:nvPr/>
            </p:nvSpPr>
            <p:spPr>
              <a:xfrm>
                <a:off x="5901480" y="3807360"/>
                <a:ext cx="343800" cy="135720"/>
              </a:xfrm>
              <a:custGeom>
                <a:avLst/>
                <a:gdLst/>
                <a:ahLst/>
                <a:cxnLst/>
                <a:rect l="l" t="t" r="r" b="b"/>
                <a:pathLst>
                  <a:path w="21700" h="21600" fill="none">
                    <a:moveTo>
                      <a:pt x="0" y="0"/>
                    </a:moveTo>
                    <a:cubicBezTo>
                      <a:pt x="33" y="0"/>
                      <a:pt x="66" y="-1"/>
                      <a:pt x="100" y="0"/>
                    </a:cubicBezTo>
                    <a:cubicBezTo>
                      <a:pt x="12029" y="0"/>
                      <a:pt x="21700" y="9670"/>
                      <a:pt x="21700" y="21600"/>
                    </a:cubicBezTo>
                  </a:path>
                  <a:path w="21700" h="21600" stroke="0">
                    <a:moveTo>
                      <a:pt x="0" y="0"/>
                    </a:moveTo>
                    <a:cubicBezTo>
                      <a:pt x="33" y="0"/>
                      <a:pt x="66" y="-1"/>
                      <a:pt x="100" y="0"/>
                    </a:cubicBezTo>
                    <a:cubicBezTo>
                      <a:pt x="12029" y="0"/>
                      <a:pt x="21700" y="9670"/>
                      <a:pt x="21700" y="21600"/>
                    </a:cubicBezTo>
                    <a:lnTo>
                      <a:pt x="10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65" name="Arc 9"/>
              <p:cNvSpPr/>
              <p:nvPr/>
            </p:nvSpPr>
            <p:spPr>
              <a:xfrm rot="10800000">
                <a:off x="5906880" y="3944880"/>
                <a:ext cx="342360" cy="138960"/>
              </a:xfrm>
              <a:custGeom>
                <a:avLst/>
                <a:gdLst/>
                <a:ahLst/>
                <a:cxnLst/>
                <a:rect l="l" t="t" r="r" b="b"/>
                <a:pathLst>
                  <a:path w="21565" h="21600" fill="none">
                    <a:moveTo>
                      <a:pt x="-1" y="20374"/>
                    </a:moveTo>
                    <a:cubicBezTo>
                      <a:pt x="647" y="8978"/>
                      <a:pt x="10050" y="53"/>
                      <a:pt x="21465" y="0"/>
                    </a:cubicBezTo>
                  </a:path>
                  <a:path w="21565" h="21600" stroke="0">
                    <a:moveTo>
                      <a:pt x="-1" y="20374"/>
                    </a:moveTo>
                    <a:cubicBezTo>
                      <a:pt x="647" y="8978"/>
                      <a:pt x="10050" y="53"/>
                      <a:pt x="21465" y="0"/>
                    </a:cubicBezTo>
                    <a:lnTo>
                      <a:pt x="21565"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grpSp>
          <p:nvGrpSpPr>
            <p:cNvPr id="266" name="Group 10"/>
            <p:cNvGrpSpPr/>
            <p:nvPr/>
          </p:nvGrpSpPr>
          <p:grpSpPr>
            <a:xfrm>
              <a:off x="5255280" y="3738960"/>
              <a:ext cx="367920" cy="246960"/>
              <a:chOff x="5255280" y="3738960"/>
              <a:chExt cx="367920" cy="246960"/>
            </a:xfrm>
          </p:grpSpPr>
          <p:sp>
            <p:nvSpPr>
              <p:cNvPr id="267" name="Line 11"/>
              <p:cNvSpPr/>
              <p:nvPr/>
            </p:nvSpPr>
            <p:spPr>
              <a:xfrm>
                <a:off x="5255280" y="3745440"/>
                <a:ext cx="360" cy="2397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68" name="Line 12"/>
              <p:cNvSpPr/>
              <p:nvPr/>
            </p:nvSpPr>
            <p:spPr>
              <a:xfrm>
                <a:off x="5261400" y="3738960"/>
                <a:ext cx="238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69" name="Line 13"/>
              <p:cNvSpPr/>
              <p:nvPr/>
            </p:nvSpPr>
            <p:spPr>
              <a:xfrm>
                <a:off x="5261400" y="3985200"/>
                <a:ext cx="238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70" name="Arc 14"/>
              <p:cNvSpPr/>
              <p:nvPr/>
            </p:nvSpPr>
            <p:spPr>
              <a:xfrm>
                <a:off x="5501520" y="3747240"/>
                <a:ext cx="121680" cy="12312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71" name="Arc 15"/>
              <p:cNvSpPr/>
              <p:nvPr/>
            </p:nvSpPr>
            <p:spPr>
              <a:xfrm>
                <a:off x="5499720" y="3861360"/>
                <a:ext cx="123120" cy="124560"/>
              </a:xfrm>
              <a:custGeom>
                <a:avLst/>
                <a:gdLst/>
                <a:ahLst/>
                <a:cxnLst/>
                <a:rect l="l" t="t" r="r" b="b"/>
                <a:pathLst>
                  <a:path w="21600" h="21880" fill="none">
                    <a:moveTo>
                      <a:pt x="21598" y="-1"/>
                    </a:moveTo>
                    <a:cubicBezTo>
                      <a:pt x="21599" y="93"/>
                      <a:pt x="21600" y="186"/>
                      <a:pt x="21600" y="280"/>
                    </a:cubicBezTo>
                    <a:cubicBezTo>
                      <a:pt x="21600" y="12209"/>
                      <a:pt x="11929" y="21879"/>
                      <a:pt x="0" y="21880"/>
                    </a:cubicBezTo>
                  </a:path>
                  <a:path w="21600" h="21880" stroke="0">
                    <a:moveTo>
                      <a:pt x="21598" y="-1"/>
                    </a:moveTo>
                    <a:cubicBezTo>
                      <a:pt x="21599" y="93"/>
                      <a:pt x="21600" y="186"/>
                      <a:pt x="21600" y="280"/>
                    </a:cubicBezTo>
                    <a:cubicBezTo>
                      <a:pt x="21600" y="12209"/>
                      <a:pt x="11929" y="21879"/>
                      <a:pt x="0" y="21880"/>
                    </a:cubicBezTo>
                    <a:lnTo>
                      <a:pt x="0" y="28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grpSp>
          <p:nvGrpSpPr>
            <p:cNvPr id="272" name="Group 16"/>
            <p:cNvGrpSpPr/>
            <p:nvPr/>
          </p:nvGrpSpPr>
          <p:grpSpPr>
            <a:xfrm>
              <a:off x="3996360" y="3782160"/>
              <a:ext cx="404640" cy="294480"/>
              <a:chOff x="3996360" y="3782160"/>
              <a:chExt cx="404640" cy="294480"/>
            </a:xfrm>
          </p:grpSpPr>
          <p:sp>
            <p:nvSpPr>
              <p:cNvPr id="273" name="Line 17"/>
              <p:cNvSpPr/>
              <p:nvPr/>
            </p:nvSpPr>
            <p:spPr>
              <a:xfrm>
                <a:off x="3996360" y="3935880"/>
                <a:ext cx="4046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274" name="Group 18"/>
              <p:cNvGrpSpPr/>
              <p:nvPr/>
            </p:nvGrpSpPr>
            <p:grpSpPr>
              <a:xfrm>
                <a:off x="4135320" y="3782160"/>
                <a:ext cx="206280" cy="294480"/>
                <a:chOff x="4135320" y="3782160"/>
                <a:chExt cx="206280" cy="294480"/>
              </a:xfrm>
            </p:grpSpPr>
            <p:sp>
              <p:nvSpPr>
                <p:cNvPr id="275" name="AutoShape 19"/>
                <p:cNvSpPr/>
                <p:nvPr/>
              </p:nvSpPr>
              <p:spPr>
                <a:xfrm rot="5400000">
                  <a:off x="4066920" y="3850200"/>
                  <a:ext cx="294480" cy="158040"/>
                </a:xfrm>
                <a:prstGeom prst="triangle">
                  <a:avLst>
                    <a:gd name="adj" fmla="val 49958"/>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sp>
            <p:sp>
              <p:nvSpPr>
                <p:cNvPr id="276" name="Oval 20"/>
                <p:cNvSpPr/>
                <p:nvPr/>
              </p:nvSpPr>
              <p:spPr>
                <a:xfrm>
                  <a:off x="4286880" y="3906000"/>
                  <a:ext cx="54720" cy="54720"/>
                </a:xfrm>
                <a:prstGeom prst="ellipse">
                  <a:avLst/>
                </a:prstGeom>
                <a:solidFill>
                  <a:schemeClr val="bg1"/>
                </a:solidFill>
                <a:ln w="12700">
                  <a:solidFill>
                    <a:srgbClr val="525252"/>
                  </a:solidFill>
                  <a:round/>
                </a:ln>
              </p:spPr>
              <p:style>
                <a:lnRef idx="0">
                  <a:srgbClr val="FFFFFF"/>
                </a:lnRef>
                <a:fillRef idx="0">
                  <a:srgbClr val="FFFFFF"/>
                </a:fillRef>
                <a:effectRef idx="0">
                  <a:srgbClr val="FFFFFF"/>
                </a:effectRef>
                <a:fontRef idx="minor"/>
              </p:style>
            </p:sp>
          </p:grpSp>
        </p:grpSp>
        <p:grpSp>
          <p:nvGrpSpPr>
            <p:cNvPr id="277" name="Group 21"/>
            <p:cNvGrpSpPr/>
            <p:nvPr/>
          </p:nvGrpSpPr>
          <p:grpSpPr>
            <a:xfrm>
              <a:off x="3988440" y="3369240"/>
              <a:ext cx="1059840" cy="351000"/>
              <a:chOff x="3988440" y="3369240"/>
              <a:chExt cx="1059840" cy="351000"/>
            </a:xfrm>
          </p:grpSpPr>
          <p:grpSp>
            <p:nvGrpSpPr>
              <p:cNvPr id="278" name="Group 22"/>
              <p:cNvGrpSpPr/>
              <p:nvPr/>
            </p:nvGrpSpPr>
            <p:grpSpPr>
              <a:xfrm>
                <a:off x="4680360" y="3474000"/>
                <a:ext cx="367920" cy="246240"/>
                <a:chOff x="4680360" y="3474000"/>
                <a:chExt cx="367920" cy="246240"/>
              </a:xfrm>
            </p:grpSpPr>
            <p:sp>
              <p:nvSpPr>
                <p:cNvPr id="279" name="Line 23"/>
                <p:cNvSpPr/>
                <p:nvPr/>
              </p:nvSpPr>
              <p:spPr>
                <a:xfrm>
                  <a:off x="4680360" y="3480480"/>
                  <a:ext cx="360" cy="2394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80" name="Line 24"/>
                <p:cNvSpPr/>
                <p:nvPr/>
              </p:nvSpPr>
              <p:spPr>
                <a:xfrm>
                  <a:off x="4685040" y="3474000"/>
                  <a:ext cx="239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81" name="Line 25"/>
                <p:cNvSpPr/>
                <p:nvPr/>
              </p:nvSpPr>
              <p:spPr>
                <a:xfrm>
                  <a:off x="4685040" y="3719880"/>
                  <a:ext cx="239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82" name="Arc 26"/>
                <p:cNvSpPr/>
                <p:nvPr/>
              </p:nvSpPr>
              <p:spPr>
                <a:xfrm>
                  <a:off x="4926600" y="3481920"/>
                  <a:ext cx="121680" cy="12168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283" name="Arc 27"/>
                <p:cNvSpPr/>
                <p:nvPr/>
              </p:nvSpPr>
              <p:spPr>
                <a:xfrm>
                  <a:off x="4925160" y="3596400"/>
                  <a:ext cx="121680" cy="1231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sp>
            <p:nvSpPr>
              <p:cNvPr id="284" name="Line 28"/>
              <p:cNvSpPr/>
              <p:nvPr/>
            </p:nvSpPr>
            <p:spPr>
              <a:xfrm flipH="1">
                <a:off x="4407480" y="3524760"/>
                <a:ext cx="268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285" name="Group 29"/>
              <p:cNvGrpSpPr/>
              <p:nvPr/>
            </p:nvGrpSpPr>
            <p:grpSpPr>
              <a:xfrm>
                <a:off x="3988440" y="3369240"/>
                <a:ext cx="404640" cy="294480"/>
                <a:chOff x="3988440" y="3369240"/>
                <a:chExt cx="404640" cy="294480"/>
              </a:xfrm>
            </p:grpSpPr>
            <p:sp>
              <p:nvSpPr>
                <p:cNvPr id="286" name="Line 30"/>
                <p:cNvSpPr/>
                <p:nvPr/>
              </p:nvSpPr>
              <p:spPr>
                <a:xfrm>
                  <a:off x="3988440" y="3524760"/>
                  <a:ext cx="4046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287" name="Group 31"/>
                <p:cNvGrpSpPr/>
                <p:nvPr/>
              </p:nvGrpSpPr>
              <p:grpSpPr>
                <a:xfrm>
                  <a:off x="4127400" y="3369240"/>
                  <a:ext cx="206640" cy="294480"/>
                  <a:chOff x="4127400" y="3369240"/>
                  <a:chExt cx="206640" cy="294480"/>
                </a:xfrm>
              </p:grpSpPr>
              <p:sp>
                <p:nvSpPr>
                  <p:cNvPr id="288" name="AutoShape 32"/>
                  <p:cNvSpPr/>
                  <p:nvPr/>
                </p:nvSpPr>
                <p:spPr>
                  <a:xfrm rot="5400000">
                    <a:off x="4059000" y="3437280"/>
                    <a:ext cx="294480" cy="158040"/>
                  </a:xfrm>
                  <a:prstGeom prst="triangle">
                    <a:avLst>
                      <a:gd name="adj" fmla="val 49958"/>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sp>
              <p:sp>
                <p:nvSpPr>
                  <p:cNvPr id="289" name="Oval 33"/>
                  <p:cNvSpPr/>
                  <p:nvPr/>
                </p:nvSpPr>
                <p:spPr>
                  <a:xfrm>
                    <a:off x="4277520" y="3494880"/>
                    <a:ext cx="56520" cy="54720"/>
                  </a:xfrm>
                  <a:prstGeom prst="ellipse">
                    <a:avLst/>
                  </a:prstGeom>
                  <a:solidFill>
                    <a:schemeClr val="bg1"/>
                  </a:solidFill>
                  <a:ln w="12700">
                    <a:solidFill>
                      <a:srgbClr val="525252"/>
                    </a:solidFill>
                    <a:round/>
                  </a:ln>
                </p:spPr>
                <p:style>
                  <a:lnRef idx="0">
                    <a:srgbClr val="FFFFFF"/>
                  </a:lnRef>
                  <a:fillRef idx="0">
                    <a:srgbClr val="FFFFFF"/>
                  </a:fillRef>
                  <a:effectRef idx="0">
                    <a:srgbClr val="FFFFFF"/>
                  </a:effectRef>
                  <a:fontRef idx="minor"/>
                </p:style>
              </p:sp>
            </p:grpSp>
          </p:grpSp>
          <p:sp>
            <p:nvSpPr>
              <p:cNvPr id="290" name="Line 34"/>
              <p:cNvSpPr/>
              <p:nvPr/>
            </p:nvSpPr>
            <p:spPr>
              <a:xfrm flipH="1">
                <a:off x="3988440" y="3678840"/>
                <a:ext cx="687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sp>
          <p:nvSpPr>
            <p:cNvPr id="291" name="Line 35"/>
            <p:cNvSpPr/>
            <p:nvPr/>
          </p:nvSpPr>
          <p:spPr>
            <a:xfrm>
              <a:off x="4381920" y="3935880"/>
              <a:ext cx="868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92" name="Line 36"/>
            <p:cNvSpPr/>
            <p:nvPr/>
          </p:nvSpPr>
          <p:spPr>
            <a:xfrm flipH="1">
              <a:off x="5128200" y="3807360"/>
              <a:ext cx="112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93" name="Line 37"/>
            <p:cNvSpPr/>
            <p:nvPr/>
          </p:nvSpPr>
          <p:spPr>
            <a:xfrm flipV="1">
              <a:off x="5123520" y="3605760"/>
              <a:ext cx="360" cy="198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94" name="Line 38"/>
            <p:cNvSpPr/>
            <p:nvPr/>
          </p:nvSpPr>
          <p:spPr>
            <a:xfrm flipH="1">
              <a:off x="5043960" y="3602520"/>
              <a:ext cx="795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95" name="Line 39"/>
            <p:cNvSpPr/>
            <p:nvPr/>
          </p:nvSpPr>
          <p:spPr>
            <a:xfrm>
              <a:off x="5618520" y="3859560"/>
              <a:ext cx="327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296" name="Group 40"/>
            <p:cNvGrpSpPr/>
            <p:nvPr/>
          </p:nvGrpSpPr>
          <p:grpSpPr>
            <a:xfrm>
              <a:off x="5288400" y="4682160"/>
              <a:ext cx="367920" cy="246240"/>
              <a:chOff x="5288400" y="4682160"/>
              <a:chExt cx="367920" cy="246240"/>
            </a:xfrm>
          </p:grpSpPr>
          <p:sp>
            <p:nvSpPr>
              <p:cNvPr id="297" name="Line 41"/>
              <p:cNvSpPr/>
              <p:nvPr/>
            </p:nvSpPr>
            <p:spPr>
              <a:xfrm>
                <a:off x="5288400" y="4688280"/>
                <a:ext cx="360" cy="2397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98" name="Line 42"/>
              <p:cNvSpPr/>
              <p:nvPr/>
            </p:nvSpPr>
            <p:spPr>
              <a:xfrm>
                <a:off x="5293080" y="4682160"/>
                <a:ext cx="239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99" name="Line 43"/>
              <p:cNvSpPr/>
              <p:nvPr/>
            </p:nvSpPr>
            <p:spPr>
              <a:xfrm>
                <a:off x="5293080" y="4928040"/>
                <a:ext cx="239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00" name="Arc 44"/>
              <p:cNvSpPr/>
              <p:nvPr/>
            </p:nvSpPr>
            <p:spPr>
              <a:xfrm>
                <a:off x="5534640" y="4690080"/>
                <a:ext cx="121680" cy="12168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01" name="Arc 45"/>
              <p:cNvSpPr/>
              <p:nvPr/>
            </p:nvSpPr>
            <p:spPr>
              <a:xfrm>
                <a:off x="5533200" y="4804560"/>
                <a:ext cx="121680" cy="1231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grpSp>
          <p:nvGrpSpPr>
            <p:cNvPr id="302" name="Group 46"/>
            <p:cNvGrpSpPr/>
            <p:nvPr/>
          </p:nvGrpSpPr>
          <p:grpSpPr>
            <a:xfrm>
              <a:off x="4713840" y="4416840"/>
              <a:ext cx="369360" cy="244800"/>
              <a:chOff x="4713840" y="4416840"/>
              <a:chExt cx="369360" cy="244800"/>
            </a:xfrm>
          </p:grpSpPr>
          <p:sp>
            <p:nvSpPr>
              <p:cNvPr id="303" name="Line 47"/>
              <p:cNvSpPr/>
              <p:nvPr/>
            </p:nvSpPr>
            <p:spPr>
              <a:xfrm>
                <a:off x="4713840" y="4423320"/>
                <a:ext cx="360" cy="2379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04" name="Line 48"/>
              <p:cNvSpPr/>
              <p:nvPr/>
            </p:nvSpPr>
            <p:spPr>
              <a:xfrm>
                <a:off x="4718520" y="4416840"/>
                <a:ext cx="241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05" name="Line 49"/>
              <p:cNvSpPr/>
              <p:nvPr/>
            </p:nvSpPr>
            <p:spPr>
              <a:xfrm>
                <a:off x="4718520" y="4661280"/>
                <a:ext cx="241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06" name="Arc 50"/>
              <p:cNvSpPr/>
              <p:nvPr/>
            </p:nvSpPr>
            <p:spPr>
              <a:xfrm>
                <a:off x="4960080" y="4425120"/>
                <a:ext cx="123120" cy="12168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07" name="Arc 51"/>
              <p:cNvSpPr/>
              <p:nvPr/>
            </p:nvSpPr>
            <p:spPr>
              <a:xfrm>
                <a:off x="4960080" y="4539240"/>
                <a:ext cx="123120" cy="12168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sp>
          <p:nvSpPr>
            <p:cNvPr id="308" name="Line 52"/>
            <p:cNvSpPr/>
            <p:nvPr/>
          </p:nvSpPr>
          <p:spPr>
            <a:xfrm flipH="1">
              <a:off x="4442400" y="4467600"/>
              <a:ext cx="268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09" name="Line 53"/>
            <p:cNvSpPr/>
            <p:nvPr/>
          </p:nvSpPr>
          <p:spPr>
            <a:xfrm flipH="1">
              <a:off x="4023360" y="4621680"/>
              <a:ext cx="688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10" name="Line 54"/>
            <p:cNvSpPr/>
            <p:nvPr/>
          </p:nvSpPr>
          <p:spPr>
            <a:xfrm>
              <a:off x="4418640" y="4878720"/>
              <a:ext cx="8665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11" name="Line 55"/>
            <p:cNvSpPr/>
            <p:nvPr/>
          </p:nvSpPr>
          <p:spPr>
            <a:xfrm flipH="1">
              <a:off x="5163120" y="4750200"/>
              <a:ext cx="1141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12" name="Line 56"/>
            <p:cNvSpPr/>
            <p:nvPr/>
          </p:nvSpPr>
          <p:spPr>
            <a:xfrm flipV="1">
              <a:off x="5156640" y="4548600"/>
              <a:ext cx="360" cy="198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13" name="Line 57"/>
            <p:cNvSpPr/>
            <p:nvPr/>
          </p:nvSpPr>
          <p:spPr>
            <a:xfrm flipH="1">
              <a:off x="5077440" y="4545360"/>
              <a:ext cx="79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14" name="Oval 58"/>
            <p:cNvSpPr/>
            <p:nvPr/>
          </p:nvSpPr>
          <p:spPr>
            <a:xfrm>
              <a:off x="5369760" y="4166280"/>
              <a:ext cx="72360" cy="5472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315" name="Oval 59"/>
            <p:cNvSpPr/>
            <p:nvPr/>
          </p:nvSpPr>
          <p:spPr>
            <a:xfrm>
              <a:off x="5369760" y="4413960"/>
              <a:ext cx="72360" cy="5472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grpSp>
          <p:nvGrpSpPr>
            <p:cNvPr id="316" name="Group 60"/>
            <p:cNvGrpSpPr/>
            <p:nvPr/>
          </p:nvGrpSpPr>
          <p:grpSpPr>
            <a:xfrm>
              <a:off x="6569640" y="3971160"/>
              <a:ext cx="347760" cy="272880"/>
              <a:chOff x="6569640" y="3971160"/>
              <a:chExt cx="347760" cy="272880"/>
            </a:xfrm>
          </p:grpSpPr>
          <p:sp>
            <p:nvSpPr>
              <p:cNvPr id="317" name="Arc 61"/>
              <p:cNvSpPr/>
              <p:nvPr/>
            </p:nvSpPr>
            <p:spPr>
              <a:xfrm>
                <a:off x="6569640" y="3971160"/>
                <a:ext cx="69120" cy="135720"/>
              </a:xfrm>
              <a:custGeom>
                <a:avLst/>
                <a:gdLst/>
                <a:ahLst/>
                <a:cxnLst/>
                <a:rect l="l" t="t" r="r" b="b"/>
                <a:pathLst>
                  <a:path w="22102" h="21600" fill="none">
                    <a:moveTo>
                      <a:pt x="-1" y="5"/>
                    </a:moveTo>
                    <a:cubicBezTo>
                      <a:pt x="167" y="1"/>
                      <a:pt x="334" y="-1"/>
                      <a:pt x="502" y="0"/>
                    </a:cubicBezTo>
                    <a:cubicBezTo>
                      <a:pt x="12431" y="0"/>
                      <a:pt x="22102" y="9670"/>
                      <a:pt x="22102" y="21600"/>
                    </a:cubicBezTo>
                  </a:path>
                  <a:path w="22102" h="21600" stroke="0">
                    <a:moveTo>
                      <a:pt x="-1" y="5"/>
                    </a:moveTo>
                    <a:cubicBezTo>
                      <a:pt x="167" y="1"/>
                      <a:pt x="334" y="-1"/>
                      <a:pt x="502" y="0"/>
                    </a:cubicBezTo>
                    <a:cubicBezTo>
                      <a:pt x="12431" y="0"/>
                      <a:pt x="22102" y="9670"/>
                      <a:pt x="22102" y="21600"/>
                    </a:cubicBezTo>
                    <a:lnTo>
                      <a:pt x="502"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18" name="Arc 62"/>
              <p:cNvSpPr/>
              <p:nvPr/>
            </p:nvSpPr>
            <p:spPr>
              <a:xfrm rot="10800000">
                <a:off x="6573600" y="4108320"/>
                <a:ext cx="67680" cy="135720"/>
              </a:xfrm>
              <a:custGeom>
                <a:avLst/>
                <a:gdLst/>
                <a:ahLst/>
                <a:cxnLst/>
                <a:rect l="l" t="t" r="r" b="b"/>
                <a:pathLst>
                  <a:path w="21577" h="21594" fill="none">
                    <a:moveTo>
                      <a:pt x="0" y="20590"/>
                    </a:moveTo>
                    <a:cubicBezTo>
                      <a:pt x="527" y="9257"/>
                      <a:pt x="9732" y="263"/>
                      <a:pt x="21074" y="-1"/>
                    </a:cubicBezTo>
                  </a:path>
                  <a:path w="21577" h="21594" stroke="0">
                    <a:moveTo>
                      <a:pt x="0" y="20590"/>
                    </a:moveTo>
                    <a:cubicBezTo>
                      <a:pt x="527" y="9257"/>
                      <a:pt x="9732" y="263"/>
                      <a:pt x="21074" y="-1"/>
                    </a:cubicBezTo>
                    <a:lnTo>
                      <a:pt x="21577" y="21594"/>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19" name="Arc 63"/>
              <p:cNvSpPr/>
              <p:nvPr/>
            </p:nvSpPr>
            <p:spPr>
              <a:xfrm>
                <a:off x="6569640" y="3971160"/>
                <a:ext cx="343800" cy="135720"/>
              </a:xfrm>
              <a:custGeom>
                <a:avLst/>
                <a:gdLst/>
                <a:ahLst/>
                <a:cxnLst/>
                <a:rect l="l" t="t" r="r" b="b"/>
                <a:pathLst>
                  <a:path w="21700" h="21600" fill="none">
                    <a:moveTo>
                      <a:pt x="0" y="0"/>
                    </a:moveTo>
                    <a:cubicBezTo>
                      <a:pt x="33" y="0"/>
                      <a:pt x="66" y="-1"/>
                      <a:pt x="100" y="0"/>
                    </a:cubicBezTo>
                    <a:cubicBezTo>
                      <a:pt x="12029" y="0"/>
                      <a:pt x="21700" y="9670"/>
                      <a:pt x="21700" y="21600"/>
                    </a:cubicBezTo>
                  </a:path>
                  <a:path w="21700" h="21600" stroke="0">
                    <a:moveTo>
                      <a:pt x="0" y="0"/>
                    </a:moveTo>
                    <a:cubicBezTo>
                      <a:pt x="33" y="0"/>
                      <a:pt x="66" y="-1"/>
                      <a:pt x="100" y="0"/>
                    </a:cubicBezTo>
                    <a:cubicBezTo>
                      <a:pt x="12029" y="0"/>
                      <a:pt x="21700" y="9670"/>
                      <a:pt x="21700" y="21600"/>
                    </a:cubicBezTo>
                    <a:lnTo>
                      <a:pt x="10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20" name="Arc 64"/>
              <p:cNvSpPr/>
              <p:nvPr/>
            </p:nvSpPr>
            <p:spPr>
              <a:xfrm rot="10800000">
                <a:off x="6575040" y="4108320"/>
                <a:ext cx="342360" cy="135720"/>
              </a:xfrm>
              <a:custGeom>
                <a:avLst/>
                <a:gdLst/>
                <a:ahLst/>
                <a:cxnLst/>
                <a:rect l="l" t="t" r="r" b="b"/>
                <a:pathLst>
                  <a:path w="21577" h="21600" fill="none">
                    <a:moveTo>
                      <a:pt x="0" y="20596"/>
                    </a:moveTo>
                    <a:cubicBezTo>
                      <a:pt x="534" y="9108"/>
                      <a:pt x="9976" y="53"/>
                      <a:pt x="21477" y="0"/>
                    </a:cubicBezTo>
                  </a:path>
                  <a:path w="21577" h="21600" stroke="0">
                    <a:moveTo>
                      <a:pt x="0" y="20596"/>
                    </a:moveTo>
                    <a:cubicBezTo>
                      <a:pt x="534" y="9108"/>
                      <a:pt x="9976" y="53"/>
                      <a:pt x="21477" y="0"/>
                    </a:cubicBezTo>
                    <a:lnTo>
                      <a:pt x="21577"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sp>
          <p:nvSpPr>
            <p:cNvPr id="321" name="Line 65"/>
            <p:cNvSpPr/>
            <p:nvPr/>
          </p:nvSpPr>
          <p:spPr>
            <a:xfrm>
              <a:off x="6244200" y="3920040"/>
              <a:ext cx="164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22" name="Line 66"/>
            <p:cNvSpPr/>
            <p:nvPr/>
          </p:nvSpPr>
          <p:spPr>
            <a:xfrm>
              <a:off x="6399720" y="3926520"/>
              <a:ext cx="360" cy="950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23" name="Line 67"/>
            <p:cNvSpPr/>
            <p:nvPr/>
          </p:nvSpPr>
          <p:spPr>
            <a:xfrm>
              <a:off x="6404400" y="4021560"/>
              <a:ext cx="2080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324" name="Group 68"/>
            <p:cNvGrpSpPr/>
            <p:nvPr/>
          </p:nvGrpSpPr>
          <p:grpSpPr>
            <a:xfrm>
              <a:off x="5883840" y="4612320"/>
              <a:ext cx="347760" cy="274680"/>
              <a:chOff x="5883840" y="4612320"/>
              <a:chExt cx="347760" cy="274680"/>
            </a:xfrm>
          </p:grpSpPr>
          <p:sp>
            <p:nvSpPr>
              <p:cNvPr id="325" name="Arc 69"/>
              <p:cNvSpPr/>
              <p:nvPr/>
            </p:nvSpPr>
            <p:spPr>
              <a:xfrm>
                <a:off x="5883840" y="4612320"/>
                <a:ext cx="69120" cy="137520"/>
              </a:xfrm>
              <a:custGeom>
                <a:avLst/>
                <a:gdLst/>
                <a:ahLst/>
                <a:cxnLst/>
                <a:rect l="l" t="t" r="r" b="b"/>
                <a:pathLst>
                  <a:path w="22102" h="21600" fill="none">
                    <a:moveTo>
                      <a:pt x="-1" y="5"/>
                    </a:moveTo>
                    <a:cubicBezTo>
                      <a:pt x="167" y="1"/>
                      <a:pt x="334" y="-1"/>
                      <a:pt x="502" y="0"/>
                    </a:cubicBezTo>
                    <a:cubicBezTo>
                      <a:pt x="12431" y="0"/>
                      <a:pt x="22102" y="9670"/>
                      <a:pt x="22102" y="21600"/>
                    </a:cubicBezTo>
                  </a:path>
                  <a:path w="22102" h="21600" stroke="0">
                    <a:moveTo>
                      <a:pt x="-1" y="5"/>
                    </a:moveTo>
                    <a:cubicBezTo>
                      <a:pt x="167" y="1"/>
                      <a:pt x="334" y="-1"/>
                      <a:pt x="502" y="0"/>
                    </a:cubicBezTo>
                    <a:cubicBezTo>
                      <a:pt x="12431" y="0"/>
                      <a:pt x="22102" y="9670"/>
                      <a:pt x="22102" y="21600"/>
                    </a:cubicBezTo>
                    <a:lnTo>
                      <a:pt x="502"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26" name="Arc 70"/>
              <p:cNvSpPr/>
              <p:nvPr/>
            </p:nvSpPr>
            <p:spPr>
              <a:xfrm rot="10800000">
                <a:off x="5887800" y="4751280"/>
                <a:ext cx="67680" cy="135720"/>
              </a:xfrm>
              <a:custGeom>
                <a:avLst/>
                <a:gdLst/>
                <a:ahLst/>
                <a:cxnLst/>
                <a:rect l="l" t="t" r="r" b="b"/>
                <a:pathLst>
                  <a:path w="21577" h="21594" fill="none">
                    <a:moveTo>
                      <a:pt x="0" y="20590"/>
                    </a:moveTo>
                    <a:cubicBezTo>
                      <a:pt x="527" y="9257"/>
                      <a:pt x="9732" y="263"/>
                      <a:pt x="21074" y="-1"/>
                    </a:cubicBezTo>
                  </a:path>
                  <a:path w="21577" h="21594" stroke="0">
                    <a:moveTo>
                      <a:pt x="0" y="20590"/>
                    </a:moveTo>
                    <a:cubicBezTo>
                      <a:pt x="527" y="9257"/>
                      <a:pt x="9732" y="263"/>
                      <a:pt x="21074" y="-1"/>
                    </a:cubicBezTo>
                    <a:lnTo>
                      <a:pt x="21577" y="21594"/>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27" name="Arc 71"/>
              <p:cNvSpPr/>
              <p:nvPr/>
            </p:nvSpPr>
            <p:spPr>
              <a:xfrm>
                <a:off x="5883840" y="4612320"/>
                <a:ext cx="343800" cy="137520"/>
              </a:xfrm>
              <a:custGeom>
                <a:avLst/>
                <a:gdLst/>
                <a:ahLst/>
                <a:cxnLst/>
                <a:rect l="l" t="t" r="r" b="b"/>
                <a:pathLst>
                  <a:path w="21700" h="21600" fill="none">
                    <a:moveTo>
                      <a:pt x="0" y="0"/>
                    </a:moveTo>
                    <a:cubicBezTo>
                      <a:pt x="33" y="0"/>
                      <a:pt x="66" y="-1"/>
                      <a:pt x="100" y="0"/>
                    </a:cubicBezTo>
                    <a:cubicBezTo>
                      <a:pt x="12029" y="0"/>
                      <a:pt x="21700" y="9670"/>
                      <a:pt x="21700" y="21600"/>
                    </a:cubicBezTo>
                  </a:path>
                  <a:path w="21700" h="21600" stroke="0">
                    <a:moveTo>
                      <a:pt x="0" y="0"/>
                    </a:moveTo>
                    <a:cubicBezTo>
                      <a:pt x="33" y="0"/>
                      <a:pt x="66" y="-1"/>
                      <a:pt x="100" y="0"/>
                    </a:cubicBezTo>
                    <a:cubicBezTo>
                      <a:pt x="12029" y="0"/>
                      <a:pt x="21700" y="9670"/>
                      <a:pt x="21700" y="21600"/>
                    </a:cubicBezTo>
                    <a:lnTo>
                      <a:pt x="10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28" name="Arc 72"/>
              <p:cNvSpPr/>
              <p:nvPr/>
            </p:nvSpPr>
            <p:spPr>
              <a:xfrm rot="10800000">
                <a:off x="5889240" y="4751280"/>
                <a:ext cx="342360" cy="135720"/>
              </a:xfrm>
              <a:custGeom>
                <a:avLst/>
                <a:gdLst/>
                <a:ahLst/>
                <a:cxnLst/>
                <a:rect l="l" t="t" r="r" b="b"/>
                <a:pathLst>
                  <a:path w="21577" h="21600" fill="none">
                    <a:moveTo>
                      <a:pt x="0" y="20596"/>
                    </a:moveTo>
                    <a:cubicBezTo>
                      <a:pt x="534" y="9108"/>
                      <a:pt x="9976" y="53"/>
                      <a:pt x="21477" y="0"/>
                    </a:cubicBezTo>
                  </a:path>
                  <a:path w="21577" h="21600" stroke="0">
                    <a:moveTo>
                      <a:pt x="0" y="20596"/>
                    </a:moveTo>
                    <a:cubicBezTo>
                      <a:pt x="534" y="9108"/>
                      <a:pt x="9976" y="53"/>
                      <a:pt x="21477" y="0"/>
                    </a:cubicBezTo>
                    <a:lnTo>
                      <a:pt x="21577"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sp>
          <p:nvSpPr>
            <p:cNvPr id="329" name="Line 73"/>
            <p:cNvSpPr/>
            <p:nvPr/>
          </p:nvSpPr>
          <p:spPr>
            <a:xfrm>
              <a:off x="5652000" y="4793040"/>
              <a:ext cx="2858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30" name="Line 74"/>
            <p:cNvSpPr/>
            <p:nvPr/>
          </p:nvSpPr>
          <p:spPr>
            <a:xfrm>
              <a:off x="6218640" y="4732920"/>
              <a:ext cx="1555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31" name="Line 75"/>
            <p:cNvSpPr/>
            <p:nvPr/>
          </p:nvSpPr>
          <p:spPr>
            <a:xfrm flipV="1">
              <a:off x="6383880" y="4170960"/>
              <a:ext cx="360" cy="558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32" name="Line 76"/>
            <p:cNvSpPr/>
            <p:nvPr/>
          </p:nvSpPr>
          <p:spPr>
            <a:xfrm>
              <a:off x="6390360" y="4159800"/>
              <a:ext cx="2156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33" name="Line 77"/>
            <p:cNvSpPr/>
            <p:nvPr/>
          </p:nvSpPr>
          <p:spPr>
            <a:xfrm>
              <a:off x="6912360" y="4091400"/>
              <a:ext cx="190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34" name="Rectangle 78"/>
            <p:cNvSpPr/>
            <p:nvPr/>
          </p:nvSpPr>
          <p:spPr>
            <a:xfrm>
              <a:off x="3740760" y="3291480"/>
              <a:ext cx="3544200" cy="18122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335" name="Rectangle 79"/>
            <p:cNvSpPr/>
            <p:nvPr/>
          </p:nvSpPr>
          <p:spPr>
            <a:xfrm>
              <a:off x="3807000" y="3475800"/>
              <a:ext cx="274320" cy="295560"/>
            </a:xfrm>
            <a:prstGeom prst="rect">
              <a:avLst/>
            </a:prstGeom>
            <a:noFill/>
            <a:ln w="9525">
              <a:noFill/>
            </a:ln>
          </p:spPr>
          <p:style>
            <a:lnRef idx="0">
              <a:srgbClr val="FFFFFF"/>
            </a:lnRef>
            <a:fillRef idx="0">
              <a:srgbClr val="FFFFFF"/>
            </a:fillRef>
            <a:effectRef idx="0">
              <a:srgbClr val="FFFFFF"/>
            </a:effectRef>
            <a:fontRef idx="minor"/>
          </p:style>
          <p:txBody>
            <a:bodyPr wrap="none" lIns="82440" tIns="41400" rIns="82440" bIns="41400" anchor="t">
              <a:spAutoFit/>
            </a:bodyPr>
            <a:p>
              <a:pPr>
                <a:lnSpc>
                  <a:spcPct val="100000"/>
                </a:lnSpc>
                <a:buNone/>
              </a:pPr>
              <a:r>
                <a:rPr lang="en-US" sz="1400" b="0" strike="noStrike" spc="-1">
                  <a:solidFill>
                    <a:srgbClr val="525252"/>
                  </a:solidFill>
                  <a:latin typeface="IntelOne Display Regular"/>
                  <a:ea typeface="Helvetica Neue"/>
                </a:rPr>
                <a:t>a</a:t>
              </a:r>
              <a:endParaRPr lang="en-US" sz="1400" b="0" strike="noStrike" spc="-1">
                <a:latin typeface="Arial" panose="020B0604020202020204"/>
              </a:endParaRPr>
            </a:p>
          </p:txBody>
        </p:sp>
        <p:sp>
          <p:nvSpPr>
            <p:cNvPr id="336" name="Rectangle 80"/>
            <p:cNvSpPr/>
            <p:nvPr/>
          </p:nvSpPr>
          <p:spPr>
            <a:xfrm>
              <a:off x="3821400" y="4393440"/>
              <a:ext cx="277200" cy="295560"/>
            </a:xfrm>
            <a:prstGeom prst="rect">
              <a:avLst/>
            </a:prstGeom>
            <a:noFill/>
            <a:ln w="9525">
              <a:noFill/>
            </a:ln>
          </p:spPr>
          <p:style>
            <a:lnRef idx="0">
              <a:srgbClr val="FFFFFF"/>
            </a:lnRef>
            <a:fillRef idx="0">
              <a:srgbClr val="FFFFFF"/>
            </a:fillRef>
            <a:effectRef idx="0">
              <a:srgbClr val="FFFFFF"/>
            </a:effectRef>
            <a:fontRef idx="minor"/>
          </p:style>
          <p:txBody>
            <a:bodyPr wrap="none" lIns="82440" tIns="41400" rIns="82440" bIns="41400" anchor="t">
              <a:spAutoFit/>
            </a:bodyPr>
            <a:p>
              <a:pPr>
                <a:lnSpc>
                  <a:spcPct val="100000"/>
                </a:lnSpc>
                <a:buNone/>
              </a:pPr>
              <a:r>
                <a:rPr lang="en-US" sz="1400" b="0" strike="noStrike" spc="-1">
                  <a:solidFill>
                    <a:srgbClr val="525252"/>
                  </a:solidFill>
                  <a:latin typeface="IntelOne Display Regular"/>
                  <a:ea typeface="Helvetica Neue"/>
                </a:rPr>
                <a:t>d</a:t>
              </a:r>
              <a:endParaRPr lang="en-US" sz="1400" b="0" strike="noStrike" spc="-1">
                <a:latin typeface="Arial" panose="020B0604020202020204"/>
              </a:endParaRPr>
            </a:p>
          </p:txBody>
        </p:sp>
        <p:sp>
          <p:nvSpPr>
            <p:cNvPr id="337" name="Line 81"/>
            <p:cNvSpPr/>
            <p:nvPr/>
          </p:nvSpPr>
          <p:spPr>
            <a:xfrm flipH="1">
              <a:off x="4058280" y="4467600"/>
              <a:ext cx="4125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38" name="Line 82"/>
            <p:cNvSpPr/>
            <p:nvPr/>
          </p:nvSpPr>
          <p:spPr>
            <a:xfrm flipH="1">
              <a:off x="4082040" y="4878720"/>
              <a:ext cx="3445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grpSp>
        <p:nvGrpSpPr>
          <p:cNvPr id="339" name="Group 83"/>
          <p:cNvGrpSpPr/>
          <p:nvPr/>
        </p:nvGrpSpPr>
        <p:grpSpPr>
          <a:xfrm>
            <a:off x="7633440" y="4582080"/>
            <a:ext cx="2445480" cy="1716840"/>
            <a:chOff x="7633440" y="4582080"/>
            <a:chExt cx="2445480" cy="1716840"/>
          </a:xfrm>
        </p:grpSpPr>
        <p:grpSp>
          <p:nvGrpSpPr>
            <p:cNvPr id="340" name="Group 84"/>
            <p:cNvGrpSpPr/>
            <p:nvPr/>
          </p:nvGrpSpPr>
          <p:grpSpPr>
            <a:xfrm>
              <a:off x="8623800" y="4901040"/>
              <a:ext cx="367920" cy="246600"/>
              <a:chOff x="8623800" y="4901040"/>
              <a:chExt cx="367920" cy="246600"/>
            </a:xfrm>
          </p:grpSpPr>
          <p:sp>
            <p:nvSpPr>
              <p:cNvPr id="341" name="Line 85"/>
              <p:cNvSpPr/>
              <p:nvPr/>
            </p:nvSpPr>
            <p:spPr>
              <a:xfrm>
                <a:off x="8623800" y="4907520"/>
                <a:ext cx="360" cy="2397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42" name="Line 86"/>
              <p:cNvSpPr/>
              <p:nvPr/>
            </p:nvSpPr>
            <p:spPr>
              <a:xfrm>
                <a:off x="8630280" y="4901040"/>
                <a:ext cx="239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43" name="Line 87"/>
              <p:cNvSpPr/>
              <p:nvPr/>
            </p:nvSpPr>
            <p:spPr>
              <a:xfrm>
                <a:off x="8630280" y="5147280"/>
                <a:ext cx="239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44" name="Arc 88"/>
              <p:cNvSpPr/>
              <p:nvPr/>
            </p:nvSpPr>
            <p:spPr>
              <a:xfrm>
                <a:off x="8870040" y="4909320"/>
                <a:ext cx="121680" cy="12168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45" name="Arc 89"/>
              <p:cNvSpPr/>
              <p:nvPr/>
            </p:nvSpPr>
            <p:spPr>
              <a:xfrm>
                <a:off x="8870040" y="5023440"/>
                <a:ext cx="121680" cy="1231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grpSp>
          <p:nvGrpSpPr>
            <p:cNvPr id="346" name="Group 90"/>
            <p:cNvGrpSpPr/>
            <p:nvPr/>
          </p:nvGrpSpPr>
          <p:grpSpPr>
            <a:xfrm>
              <a:off x="7864920" y="4669560"/>
              <a:ext cx="405000" cy="294480"/>
              <a:chOff x="7864920" y="4669560"/>
              <a:chExt cx="405000" cy="294480"/>
            </a:xfrm>
          </p:grpSpPr>
          <p:sp>
            <p:nvSpPr>
              <p:cNvPr id="347" name="Line 91"/>
              <p:cNvSpPr/>
              <p:nvPr/>
            </p:nvSpPr>
            <p:spPr>
              <a:xfrm>
                <a:off x="7864920" y="4823280"/>
                <a:ext cx="4050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348" name="Group 92"/>
              <p:cNvGrpSpPr/>
              <p:nvPr/>
            </p:nvGrpSpPr>
            <p:grpSpPr>
              <a:xfrm>
                <a:off x="8002440" y="4669560"/>
                <a:ext cx="206640" cy="294480"/>
                <a:chOff x="8002440" y="4669560"/>
                <a:chExt cx="206640" cy="294480"/>
              </a:xfrm>
            </p:grpSpPr>
            <p:sp>
              <p:nvSpPr>
                <p:cNvPr id="349" name="AutoShape 93"/>
                <p:cNvSpPr/>
                <p:nvPr/>
              </p:nvSpPr>
              <p:spPr>
                <a:xfrm rot="5400000">
                  <a:off x="7934040" y="4737600"/>
                  <a:ext cx="294480" cy="158040"/>
                </a:xfrm>
                <a:prstGeom prst="triangle">
                  <a:avLst>
                    <a:gd name="adj" fmla="val 49958"/>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sp>
            <p:sp>
              <p:nvSpPr>
                <p:cNvPr id="350" name="Oval 94"/>
                <p:cNvSpPr/>
                <p:nvPr/>
              </p:nvSpPr>
              <p:spPr>
                <a:xfrm>
                  <a:off x="8152560" y="4793400"/>
                  <a:ext cx="56520" cy="54720"/>
                </a:xfrm>
                <a:prstGeom prst="ellipse">
                  <a:avLst/>
                </a:prstGeom>
                <a:solidFill>
                  <a:schemeClr val="bg1"/>
                </a:solidFill>
                <a:ln w="12700">
                  <a:solidFill>
                    <a:srgbClr val="525252"/>
                  </a:solidFill>
                  <a:round/>
                </a:ln>
              </p:spPr>
              <p:style>
                <a:lnRef idx="0">
                  <a:srgbClr val="FFFFFF"/>
                </a:lnRef>
                <a:fillRef idx="0">
                  <a:srgbClr val="FFFFFF"/>
                </a:fillRef>
                <a:effectRef idx="0">
                  <a:srgbClr val="FFFFFF"/>
                </a:effectRef>
                <a:fontRef idx="minor"/>
              </p:style>
            </p:sp>
          </p:grpSp>
        </p:grpSp>
        <p:grpSp>
          <p:nvGrpSpPr>
            <p:cNvPr id="351" name="Group 95"/>
            <p:cNvGrpSpPr/>
            <p:nvPr/>
          </p:nvGrpSpPr>
          <p:grpSpPr>
            <a:xfrm>
              <a:off x="7872840" y="5071320"/>
              <a:ext cx="405000" cy="294480"/>
              <a:chOff x="7872840" y="5071320"/>
              <a:chExt cx="405000" cy="294480"/>
            </a:xfrm>
          </p:grpSpPr>
          <p:sp>
            <p:nvSpPr>
              <p:cNvPr id="352" name="Line 96"/>
              <p:cNvSpPr/>
              <p:nvPr/>
            </p:nvSpPr>
            <p:spPr>
              <a:xfrm>
                <a:off x="7872840" y="5226480"/>
                <a:ext cx="4050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353" name="Group 97"/>
              <p:cNvGrpSpPr/>
              <p:nvPr/>
            </p:nvGrpSpPr>
            <p:grpSpPr>
              <a:xfrm>
                <a:off x="8010360" y="5071320"/>
                <a:ext cx="206280" cy="294480"/>
                <a:chOff x="8010360" y="5071320"/>
                <a:chExt cx="206280" cy="294480"/>
              </a:xfrm>
            </p:grpSpPr>
            <p:sp>
              <p:nvSpPr>
                <p:cNvPr id="354" name="AutoShape 98"/>
                <p:cNvSpPr/>
                <p:nvPr/>
              </p:nvSpPr>
              <p:spPr>
                <a:xfrm rot="5400000">
                  <a:off x="7941960" y="5139360"/>
                  <a:ext cx="294480" cy="158040"/>
                </a:xfrm>
                <a:prstGeom prst="triangle">
                  <a:avLst>
                    <a:gd name="adj" fmla="val 49958"/>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sp>
            <p:sp>
              <p:nvSpPr>
                <p:cNvPr id="355" name="Oval 99"/>
                <p:cNvSpPr/>
                <p:nvPr/>
              </p:nvSpPr>
              <p:spPr>
                <a:xfrm>
                  <a:off x="8161920" y="5196600"/>
                  <a:ext cx="54720" cy="54720"/>
                </a:xfrm>
                <a:prstGeom prst="ellipse">
                  <a:avLst/>
                </a:prstGeom>
                <a:solidFill>
                  <a:schemeClr val="bg1"/>
                </a:solidFill>
                <a:ln w="12700">
                  <a:solidFill>
                    <a:srgbClr val="525252"/>
                  </a:solidFill>
                  <a:round/>
                </a:ln>
              </p:spPr>
              <p:style>
                <a:lnRef idx="0">
                  <a:srgbClr val="FFFFFF"/>
                </a:lnRef>
                <a:fillRef idx="0">
                  <a:srgbClr val="FFFFFF"/>
                </a:fillRef>
                <a:effectRef idx="0">
                  <a:srgbClr val="FFFFFF"/>
                </a:effectRef>
                <a:fontRef idx="minor"/>
              </p:style>
            </p:sp>
          </p:grpSp>
        </p:grpSp>
        <p:sp>
          <p:nvSpPr>
            <p:cNvPr id="356" name="Line 100"/>
            <p:cNvSpPr/>
            <p:nvPr/>
          </p:nvSpPr>
          <p:spPr>
            <a:xfrm>
              <a:off x="8277840" y="4829760"/>
              <a:ext cx="360" cy="889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57" name="Line 101"/>
            <p:cNvSpPr/>
            <p:nvPr/>
          </p:nvSpPr>
          <p:spPr>
            <a:xfrm>
              <a:off x="8287200" y="5139360"/>
              <a:ext cx="360" cy="871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58" name="Line 102"/>
            <p:cNvSpPr/>
            <p:nvPr/>
          </p:nvSpPr>
          <p:spPr>
            <a:xfrm>
              <a:off x="8293680" y="4918680"/>
              <a:ext cx="318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59" name="Line 103"/>
            <p:cNvSpPr/>
            <p:nvPr/>
          </p:nvSpPr>
          <p:spPr>
            <a:xfrm>
              <a:off x="8293680" y="5123520"/>
              <a:ext cx="318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60" name="Line 104"/>
            <p:cNvSpPr/>
            <p:nvPr/>
          </p:nvSpPr>
          <p:spPr>
            <a:xfrm flipH="1">
              <a:off x="7872840" y="5021640"/>
              <a:ext cx="74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361" name="Group 105"/>
            <p:cNvGrpSpPr/>
            <p:nvPr/>
          </p:nvGrpSpPr>
          <p:grpSpPr>
            <a:xfrm>
              <a:off x="9433440" y="5149080"/>
              <a:ext cx="346320" cy="276120"/>
              <a:chOff x="9433440" y="5149080"/>
              <a:chExt cx="346320" cy="276120"/>
            </a:xfrm>
          </p:grpSpPr>
          <p:sp>
            <p:nvSpPr>
              <p:cNvPr id="362" name="Arc 106"/>
              <p:cNvSpPr/>
              <p:nvPr/>
            </p:nvSpPr>
            <p:spPr>
              <a:xfrm>
                <a:off x="9433440" y="5149080"/>
                <a:ext cx="69120" cy="135720"/>
              </a:xfrm>
              <a:custGeom>
                <a:avLst/>
                <a:gdLst/>
                <a:ahLst/>
                <a:cxnLst/>
                <a:rect l="l" t="t" r="r" b="b"/>
                <a:pathLst>
                  <a:path w="22102" h="21600" fill="none">
                    <a:moveTo>
                      <a:pt x="-1" y="5"/>
                    </a:moveTo>
                    <a:cubicBezTo>
                      <a:pt x="167" y="1"/>
                      <a:pt x="334" y="-1"/>
                      <a:pt x="502" y="0"/>
                    </a:cubicBezTo>
                    <a:cubicBezTo>
                      <a:pt x="12431" y="0"/>
                      <a:pt x="22102" y="9670"/>
                      <a:pt x="22102" y="21600"/>
                    </a:cubicBezTo>
                  </a:path>
                  <a:path w="22102" h="21600" stroke="0">
                    <a:moveTo>
                      <a:pt x="-1" y="5"/>
                    </a:moveTo>
                    <a:cubicBezTo>
                      <a:pt x="167" y="1"/>
                      <a:pt x="334" y="-1"/>
                      <a:pt x="502" y="0"/>
                    </a:cubicBezTo>
                    <a:cubicBezTo>
                      <a:pt x="12431" y="0"/>
                      <a:pt x="22102" y="9670"/>
                      <a:pt x="22102" y="21600"/>
                    </a:cubicBezTo>
                    <a:lnTo>
                      <a:pt x="502"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63" name="Arc 107"/>
              <p:cNvSpPr/>
              <p:nvPr/>
            </p:nvSpPr>
            <p:spPr>
              <a:xfrm rot="10800000">
                <a:off x="9437400" y="5287680"/>
                <a:ext cx="67680" cy="137520"/>
              </a:xfrm>
              <a:custGeom>
                <a:avLst/>
                <a:gdLst/>
                <a:ahLst/>
                <a:cxnLst/>
                <a:rect l="l" t="t" r="r" b="b"/>
                <a:pathLst>
                  <a:path w="21564" h="21594" fill="none">
                    <a:moveTo>
                      <a:pt x="-1" y="20354"/>
                    </a:moveTo>
                    <a:cubicBezTo>
                      <a:pt x="645" y="9118"/>
                      <a:pt x="9810" y="261"/>
                      <a:pt x="21061" y="-1"/>
                    </a:cubicBezTo>
                  </a:path>
                  <a:path w="21564" h="21594" stroke="0">
                    <a:moveTo>
                      <a:pt x="-1" y="20354"/>
                    </a:moveTo>
                    <a:cubicBezTo>
                      <a:pt x="645" y="9118"/>
                      <a:pt x="9810" y="261"/>
                      <a:pt x="21061" y="-1"/>
                    </a:cubicBezTo>
                    <a:lnTo>
                      <a:pt x="21564" y="21594"/>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64" name="Arc 108"/>
              <p:cNvSpPr/>
              <p:nvPr/>
            </p:nvSpPr>
            <p:spPr>
              <a:xfrm>
                <a:off x="9433440" y="5149080"/>
                <a:ext cx="342360" cy="135720"/>
              </a:xfrm>
              <a:custGeom>
                <a:avLst/>
                <a:gdLst/>
                <a:ahLst/>
                <a:cxnLst/>
                <a:rect l="l" t="t" r="r" b="b"/>
                <a:pathLst>
                  <a:path w="21700" h="21600" fill="none">
                    <a:moveTo>
                      <a:pt x="0" y="0"/>
                    </a:moveTo>
                    <a:cubicBezTo>
                      <a:pt x="33" y="0"/>
                      <a:pt x="66" y="-1"/>
                      <a:pt x="100" y="0"/>
                    </a:cubicBezTo>
                    <a:cubicBezTo>
                      <a:pt x="12029" y="0"/>
                      <a:pt x="21700" y="9670"/>
                      <a:pt x="21700" y="21600"/>
                    </a:cubicBezTo>
                  </a:path>
                  <a:path w="21700" h="21600" stroke="0">
                    <a:moveTo>
                      <a:pt x="0" y="0"/>
                    </a:moveTo>
                    <a:cubicBezTo>
                      <a:pt x="33" y="0"/>
                      <a:pt x="66" y="-1"/>
                      <a:pt x="100" y="0"/>
                    </a:cubicBezTo>
                    <a:cubicBezTo>
                      <a:pt x="12029" y="0"/>
                      <a:pt x="21700" y="9670"/>
                      <a:pt x="21700" y="21600"/>
                    </a:cubicBezTo>
                    <a:lnTo>
                      <a:pt x="10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65" name="Arc 109"/>
              <p:cNvSpPr/>
              <p:nvPr/>
            </p:nvSpPr>
            <p:spPr>
              <a:xfrm rot="10800000">
                <a:off x="9437400" y="5286240"/>
                <a:ext cx="342360" cy="138960"/>
              </a:xfrm>
              <a:custGeom>
                <a:avLst/>
                <a:gdLst/>
                <a:ahLst/>
                <a:cxnLst/>
                <a:rect l="l" t="t" r="r" b="b"/>
                <a:pathLst>
                  <a:path w="21565" h="21600" fill="none">
                    <a:moveTo>
                      <a:pt x="-1" y="20374"/>
                    </a:moveTo>
                    <a:cubicBezTo>
                      <a:pt x="647" y="8978"/>
                      <a:pt x="10050" y="53"/>
                      <a:pt x="21465" y="0"/>
                    </a:cubicBezTo>
                  </a:path>
                  <a:path w="21565" h="21600" stroke="0">
                    <a:moveTo>
                      <a:pt x="-1" y="20374"/>
                    </a:moveTo>
                    <a:cubicBezTo>
                      <a:pt x="647" y="8978"/>
                      <a:pt x="10050" y="53"/>
                      <a:pt x="21465" y="0"/>
                    </a:cubicBezTo>
                    <a:lnTo>
                      <a:pt x="21565"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grpSp>
          <p:nvGrpSpPr>
            <p:cNvPr id="366" name="Group 110"/>
            <p:cNvGrpSpPr/>
            <p:nvPr/>
          </p:nvGrpSpPr>
          <p:grpSpPr>
            <a:xfrm>
              <a:off x="8649360" y="5895000"/>
              <a:ext cx="367920" cy="246240"/>
              <a:chOff x="8649360" y="5895000"/>
              <a:chExt cx="367920" cy="246240"/>
            </a:xfrm>
          </p:grpSpPr>
          <p:sp>
            <p:nvSpPr>
              <p:cNvPr id="367" name="Line 111"/>
              <p:cNvSpPr/>
              <p:nvPr/>
            </p:nvSpPr>
            <p:spPr>
              <a:xfrm>
                <a:off x="8649360" y="5901120"/>
                <a:ext cx="360" cy="2397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68" name="Line 112"/>
              <p:cNvSpPr/>
              <p:nvPr/>
            </p:nvSpPr>
            <p:spPr>
              <a:xfrm>
                <a:off x="8655480" y="5895000"/>
                <a:ext cx="239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69" name="Line 113"/>
              <p:cNvSpPr/>
              <p:nvPr/>
            </p:nvSpPr>
            <p:spPr>
              <a:xfrm>
                <a:off x="8655480" y="6140880"/>
                <a:ext cx="239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70" name="Arc 114"/>
              <p:cNvSpPr/>
              <p:nvPr/>
            </p:nvSpPr>
            <p:spPr>
              <a:xfrm>
                <a:off x="8895600" y="5902920"/>
                <a:ext cx="121680" cy="12168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371" name="Arc 115"/>
              <p:cNvSpPr/>
              <p:nvPr/>
            </p:nvSpPr>
            <p:spPr>
              <a:xfrm>
                <a:off x="8895600" y="6017400"/>
                <a:ext cx="121680" cy="1231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sp>
          <p:nvSpPr>
            <p:cNvPr id="372" name="Oval 116"/>
            <p:cNvSpPr/>
            <p:nvPr/>
          </p:nvSpPr>
          <p:spPr>
            <a:xfrm>
              <a:off x="8747640" y="5387040"/>
              <a:ext cx="72360" cy="5472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373" name="Oval 117"/>
            <p:cNvSpPr/>
            <p:nvPr/>
          </p:nvSpPr>
          <p:spPr>
            <a:xfrm>
              <a:off x="8738280" y="5679000"/>
              <a:ext cx="72360" cy="5472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374" name="Line 118"/>
            <p:cNvSpPr/>
            <p:nvPr/>
          </p:nvSpPr>
          <p:spPr>
            <a:xfrm flipH="1">
              <a:off x="7958520" y="5920200"/>
              <a:ext cx="679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75" name="Line 119"/>
            <p:cNvSpPr/>
            <p:nvPr/>
          </p:nvSpPr>
          <p:spPr>
            <a:xfrm flipH="1">
              <a:off x="7958520" y="6031440"/>
              <a:ext cx="679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76" name="Line 120"/>
            <p:cNvSpPr/>
            <p:nvPr/>
          </p:nvSpPr>
          <p:spPr>
            <a:xfrm flipH="1">
              <a:off x="7958520" y="6126840"/>
              <a:ext cx="679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77" name="Line 121"/>
            <p:cNvSpPr/>
            <p:nvPr/>
          </p:nvSpPr>
          <p:spPr>
            <a:xfrm>
              <a:off x="8995320" y="5012280"/>
              <a:ext cx="156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78" name="Line 122"/>
            <p:cNvSpPr/>
            <p:nvPr/>
          </p:nvSpPr>
          <p:spPr>
            <a:xfrm>
              <a:off x="9152280" y="5018760"/>
              <a:ext cx="360" cy="1746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79" name="Line 123"/>
            <p:cNvSpPr/>
            <p:nvPr/>
          </p:nvSpPr>
          <p:spPr>
            <a:xfrm>
              <a:off x="9166680" y="5193360"/>
              <a:ext cx="293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80" name="Line 124"/>
            <p:cNvSpPr/>
            <p:nvPr/>
          </p:nvSpPr>
          <p:spPr>
            <a:xfrm>
              <a:off x="9020520" y="6015600"/>
              <a:ext cx="131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81" name="Line 125"/>
            <p:cNvSpPr/>
            <p:nvPr/>
          </p:nvSpPr>
          <p:spPr>
            <a:xfrm flipV="1">
              <a:off x="9160200" y="5383800"/>
              <a:ext cx="360" cy="619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82" name="Line 126"/>
            <p:cNvSpPr/>
            <p:nvPr/>
          </p:nvSpPr>
          <p:spPr>
            <a:xfrm>
              <a:off x="9166680" y="5372640"/>
              <a:ext cx="293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83" name="Line 127"/>
            <p:cNvSpPr/>
            <p:nvPr/>
          </p:nvSpPr>
          <p:spPr>
            <a:xfrm>
              <a:off x="9774720" y="5261400"/>
              <a:ext cx="190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84" name="Rectangle 128"/>
            <p:cNvSpPr/>
            <p:nvPr/>
          </p:nvSpPr>
          <p:spPr>
            <a:xfrm>
              <a:off x="7655040" y="4817160"/>
              <a:ext cx="274320" cy="295560"/>
            </a:xfrm>
            <a:prstGeom prst="rect">
              <a:avLst/>
            </a:prstGeom>
            <a:noFill/>
            <a:ln w="9525">
              <a:noFill/>
            </a:ln>
          </p:spPr>
          <p:style>
            <a:lnRef idx="0">
              <a:srgbClr val="FFFFFF"/>
            </a:lnRef>
            <a:fillRef idx="0">
              <a:srgbClr val="FFFFFF"/>
            </a:fillRef>
            <a:effectRef idx="0">
              <a:srgbClr val="FFFFFF"/>
            </a:effectRef>
            <a:fontRef idx="minor"/>
          </p:style>
          <p:txBody>
            <a:bodyPr wrap="none" lIns="82440" tIns="41400" rIns="82440" bIns="41400" anchor="t">
              <a:spAutoFit/>
            </a:bodyPr>
            <a:p>
              <a:pPr>
                <a:lnSpc>
                  <a:spcPct val="100000"/>
                </a:lnSpc>
                <a:buNone/>
              </a:pPr>
              <a:r>
                <a:rPr lang="en-US" sz="1400" b="0" strike="noStrike" spc="-1">
                  <a:solidFill>
                    <a:srgbClr val="525252"/>
                  </a:solidFill>
                  <a:latin typeface="IntelOne Display Regular"/>
                  <a:ea typeface="Helvetica Neue"/>
                </a:rPr>
                <a:t>a</a:t>
              </a:r>
              <a:endParaRPr lang="en-US" sz="1400" b="0" strike="noStrike" spc="-1">
                <a:latin typeface="Arial" panose="020B0604020202020204"/>
              </a:endParaRPr>
            </a:p>
          </p:txBody>
        </p:sp>
        <p:sp>
          <p:nvSpPr>
            <p:cNvPr id="385" name="Rectangle 129"/>
            <p:cNvSpPr/>
            <p:nvPr/>
          </p:nvSpPr>
          <p:spPr>
            <a:xfrm>
              <a:off x="7756560" y="5837760"/>
              <a:ext cx="277200" cy="295560"/>
            </a:xfrm>
            <a:prstGeom prst="rect">
              <a:avLst/>
            </a:prstGeom>
            <a:noFill/>
            <a:ln w="9525">
              <a:noFill/>
            </a:ln>
          </p:spPr>
          <p:style>
            <a:lnRef idx="0">
              <a:srgbClr val="FFFFFF"/>
            </a:lnRef>
            <a:fillRef idx="0">
              <a:srgbClr val="FFFFFF"/>
            </a:fillRef>
            <a:effectRef idx="0">
              <a:srgbClr val="FFFFFF"/>
            </a:effectRef>
            <a:fontRef idx="minor"/>
          </p:style>
          <p:txBody>
            <a:bodyPr wrap="none" lIns="82440" tIns="41400" rIns="82440" bIns="41400" anchor="t">
              <a:spAutoFit/>
            </a:bodyPr>
            <a:p>
              <a:pPr>
                <a:lnSpc>
                  <a:spcPct val="100000"/>
                </a:lnSpc>
                <a:buNone/>
              </a:pPr>
              <a:r>
                <a:rPr lang="en-US" sz="1400" b="0" strike="noStrike" spc="-1">
                  <a:solidFill>
                    <a:srgbClr val="525252"/>
                  </a:solidFill>
                  <a:latin typeface="IntelOne Display Regular"/>
                  <a:ea typeface="Helvetica Neue"/>
                </a:rPr>
                <a:t>d</a:t>
              </a:r>
              <a:endParaRPr lang="en-US" sz="1400" b="0" strike="noStrike" spc="-1">
                <a:latin typeface="Arial" panose="020B0604020202020204"/>
              </a:endParaRPr>
            </a:p>
          </p:txBody>
        </p:sp>
        <p:sp>
          <p:nvSpPr>
            <p:cNvPr id="386" name="Rectangle 130"/>
            <p:cNvSpPr/>
            <p:nvPr/>
          </p:nvSpPr>
          <p:spPr>
            <a:xfrm>
              <a:off x="7633440" y="4582080"/>
              <a:ext cx="2445480" cy="1716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grpSp>
      <p:sp>
        <p:nvSpPr>
          <p:cNvPr id="387" name="Line 131"/>
          <p:cNvSpPr/>
          <p:nvPr/>
        </p:nvSpPr>
        <p:spPr>
          <a:xfrm>
            <a:off x="3004200" y="3275640"/>
            <a:ext cx="360" cy="431640"/>
          </a:xfrm>
          <a:prstGeom prst="line">
            <a:avLst/>
          </a:prstGeom>
          <a:ln w="50800">
            <a:solidFill>
              <a:srgbClr val="525252"/>
            </a:solidFill>
            <a:round/>
          </a:ln>
        </p:spPr>
        <p:style>
          <a:lnRef idx="0">
            <a:srgbClr val="FFFFFF"/>
          </a:lnRef>
          <a:fillRef idx="0">
            <a:srgbClr val="FFFFFF"/>
          </a:fillRef>
          <a:effectRef idx="0">
            <a:srgbClr val="FFFFFF"/>
          </a:effectRef>
          <a:fontRef idx="minor"/>
        </p:style>
      </p:sp>
      <p:sp>
        <p:nvSpPr>
          <p:cNvPr id="388" name="Line 132"/>
          <p:cNvSpPr/>
          <p:nvPr/>
        </p:nvSpPr>
        <p:spPr>
          <a:xfrm>
            <a:off x="3029400" y="3688200"/>
            <a:ext cx="698400" cy="360"/>
          </a:xfrm>
          <a:prstGeom prst="line">
            <a:avLst/>
          </a:prstGeom>
          <a:ln w="50800">
            <a:solidFill>
              <a:srgbClr val="525252"/>
            </a:solidFill>
            <a:round/>
            <a:tailEnd type="stealth" w="med" len="lg"/>
          </a:ln>
        </p:spPr>
        <p:style>
          <a:lnRef idx="0">
            <a:srgbClr val="FFFFFF"/>
          </a:lnRef>
          <a:fillRef idx="0">
            <a:srgbClr val="FFFFFF"/>
          </a:fillRef>
          <a:effectRef idx="0">
            <a:srgbClr val="FFFFFF"/>
          </a:effectRef>
          <a:fontRef idx="minor"/>
        </p:style>
      </p:sp>
      <p:sp>
        <p:nvSpPr>
          <p:cNvPr id="389" name="Line 133"/>
          <p:cNvSpPr/>
          <p:nvPr/>
        </p:nvSpPr>
        <p:spPr>
          <a:xfrm>
            <a:off x="6147360" y="5123520"/>
            <a:ext cx="360" cy="546120"/>
          </a:xfrm>
          <a:prstGeom prst="line">
            <a:avLst/>
          </a:prstGeom>
          <a:ln w="50800">
            <a:solidFill>
              <a:srgbClr val="525252"/>
            </a:solidFill>
            <a:round/>
          </a:ln>
        </p:spPr>
        <p:style>
          <a:lnRef idx="0">
            <a:srgbClr val="FFFFFF"/>
          </a:lnRef>
          <a:fillRef idx="0">
            <a:srgbClr val="FFFFFF"/>
          </a:fillRef>
          <a:effectRef idx="0">
            <a:srgbClr val="FFFFFF"/>
          </a:effectRef>
          <a:fontRef idx="minor"/>
        </p:style>
      </p:sp>
      <p:sp>
        <p:nvSpPr>
          <p:cNvPr id="390" name="Line 134"/>
          <p:cNvSpPr/>
          <p:nvPr/>
        </p:nvSpPr>
        <p:spPr>
          <a:xfrm flipV="1">
            <a:off x="6153480" y="5629680"/>
            <a:ext cx="1476720" cy="20880"/>
          </a:xfrm>
          <a:prstGeom prst="line">
            <a:avLst/>
          </a:prstGeom>
          <a:ln w="50800">
            <a:solidFill>
              <a:srgbClr val="525252"/>
            </a:solidFill>
            <a:round/>
            <a:tailEnd type="stealth" w="med" len="lg"/>
          </a:ln>
        </p:spPr>
        <p:style>
          <a:lnRef idx="0">
            <a:srgbClr val="FFFFFF"/>
          </a:lnRef>
          <a:fillRef idx="0">
            <a:srgbClr val="FFFFFF"/>
          </a:fillRef>
          <a:effectRef idx="0">
            <a:srgbClr val="FFFFFF"/>
          </a:effectRef>
          <a:fontRef idx="minor"/>
        </p:style>
      </p:sp>
      <p:sp>
        <p:nvSpPr>
          <p:cNvPr id="391" name="Rectangle 135"/>
          <p:cNvSpPr/>
          <p:nvPr/>
        </p:nvSpPr>
        <p:spPr>
          <a:xfrm>
            <a:off x="1574280" y="3902760"/>
            <a:ext cx="20995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Translation</a:t>
            </a:r>
            <a:endParaRPr lang="en-US" sz="2400" b="0" strike="noStrike" spc="-1">
              <a:latin typeface="Arial" panose="020B0604020202020204"/>
            </a:endParaRPr>
          </a:p>
        </p:txBody>
      </p:sp>
      <p:sp>
        <p:nvSpPr>
          <p:cNvPr id="392" name="Rectangle 136"/>
          <p:cNvSpPr/>
          <p:nvPr/>
        </p:nvSpPr>
        <p:spPr>
          <a:xfrm>
            <a:off x="4518000" y="5807880"/>
            <a:ext cx="239364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Optimization</a:t>
            </a:r>
            <a:endParaRPr lang="en-US" sz="2400" b="0" strike="noStrike" spc="-1">
              <a:latin typeface="Arial" panose="020B0604020202020204"/>
            </a:endParaRPr>
          </a:p>
        </p:txBody>
      </p:sp>
      <p:sp>
        <p:nvSpPr>
          <p:cNvPr id="393" name="Rectangle 137"/>
          <p:cNvSpPr/>
          <p:nvPr/>
        </p:nvSpPr>
        <p:spPr>
          <a:xfrm>
            <a:off x="7949160" y="1899360"/>
            <a:ext cx="91440" cy="197640"/>
          </a:xfrm>
          <a:prstGeom prst="rect">
            <a:avLst/>
          </a:prstGeom>
          <a:noFill/>
          <a:ln w="9525">
            <a:noFill/>
          </a:ln>
        </p:spPr>
        <p:style>
          <a:lnRef idx="0">
            <a:srgbClr val="FFFFFF"/>
          </a:lnRef>
          <a:fillRef idx="0">
            <a:srgbClr val="FFFFFF"/>
          </a:fillRef>
          <a:effectRef idx="0">
            <a:srgbClr val="FFFFFF"/>
          </a:effectRef>
          <a:fontRef idx="minor"/>
        </p:style>
      </p:sp>
      <p:sp>
        <p:nvSpPr>
          <p:cNvPr id="394" name="Rectangle 138"/>
          <p:cNvSpPr/>
          <p:nvPr/>
        </p:nvSpPr>
        <p:spPr>
          <a:xfrm>
            <a:off x="8181000" y="1926360"/>
            <a:ext cx="91440" cy="197640"/>
          </a:xfrm>
          <a:prstGeom prst="rect">
            <a:avLst/>
          </a:prstGeom>
          <a:noFill/>
          <a:ln w="9525">
            <a:noFill/>
          </a:ln>
        </p:spPr>
        <p:style>
          <a:lnRef idx="0">
            <a:srgbClr val="FFFFFF"/>
          </a:lnRef>
          <a:fillRef idx="0">
            <a:srgbClr val="FFFFFF"/>
          </a:fillRef>
          <a:effectRef idx="0">
            <a:srgbClr val="FFFFFF"/>
          </a:effectRef>
          <a:fontRef idx="minor"/>
        </p:style>
      </p:sp>
      <p:sp>
        <p:nvSpPr>
          <p:cNvPr id="395" name="AutoShape 139"/>
          <p:cNvSpPr/>
          <p:nvPr/>
        </p:nvSpPr>
        <p:spPr>
          <a:xfrm rot="5400000" flipV="1">
            <a:off x="7076160" y="1807200"/>
            <a:ext cx="910440" cy="370800"/>
          </a:xfrm>
          <a:custGeom>
            <a:avLst/>
            <a:gdLst/>
            <a:ahLst/>
            <a:cxnLst/>
            <a:rect l="l" t="t" r="r" b="b"/>
            <a:pathLst>
              <a:path w="21600" h="21600">
                <a:moveTo>
                  <a:pt x="0" y="0"/>
                </a:moveTo>
                <a:lnTo>
                  <a:pt x="5391" y="21600"/>
                </a:lnTo>
                <a:lnTo>
                  <a:pt x="16209" y="21600"/>
                </a:lnTo>
                <a:lnTo>
                  <a:pt x="21600" y="0"/>
                </a:lnTo>
                <a:close/>
              </a:path>
            </a:pathLst>
          </a:custGeom>
          <a:noFill/>
          <a:ln w="12700">
            <a:solidFill>
              <a:srgbClr val="525252"/>
            </a:solidFill>
            <a:miter/>
          </a:ln>
        </p:spPr>
        <p:style>
          <a:lnRef idx="0">
            <a:srgbClr val="FFFFFF"/>
          </a:lnRef>
          <a:fillRef idx="0">
            <a:srgbClr val="FFFFFF"/>
          </a:fillRef>
          <a:effectRef idx="0">
            <a:srgbClr val="FFFFFF"/>
          </a:effectRef>
          <a:fontRef idx="minor"/>
        </p:style>
      </p:sp>
      <p:sp>
        <p:nvSpPr>
          <p:cNvPr id="396" name="Line 140"/>
          <p:cNvSpPr/>
          <p:nvPr/>
        </p:nvSpPr>
        <p:spPr>
          <a:xfrm flipH="1">
            <a:off x="6920280" y="1646640"/>
            <a:ext cx="406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97" name="Line 141"/>
          <p:cNvSpPr/>
          <p:nvPr/>
        </p:nvSpPr>
        <p:spPr>
          <a:xfrm flipH="1">
            <a:off x="6920280" y="2289600"/>
            <a:ext cx="406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98" name="Line 142"/>
          <p:cNvSpPr/>
          <p:nvPr/>
        </p:nvSpPr>
        <p:spPr>
          <a:xfrm flipH="1">
            <a:off x="7744320" y="1967400"/>
            <a:ext cx="4050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399" name="Line 143"/>
          <p:cNvSpPr/>
          <p:nvPr/>
        </p:nvSpPr>
        <p:spPr>
          <a:xfrm>
            <a:off x="7531560" y="2334240"/>
            <a:ext cx="360" cy="1998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00" name="Line 144"/>
          <p:cNvSpPr/>
          <p:nvPr/>
        </p:nvSpPr>
        <p:spPr>
          <a:xfrm flipH="1">
            <a:off x="6922080" y="2534040"/>
            <a:ext cx="6094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01" name="Rectangle 145"/>
          <p:cNvSpPr/>
          <p:nvPr/>
        </p:nvSpPr>
        <p:spPr>
          <a:xfrm>
            <a:off x="6655320" y="1421640"/>
            <a:ext cx="264240" cy="337320"/>
          </a:xfrm>
          <a:prstGeom prst="rect">
            <a:avLst/>
          </a:prstGeom>
          <a:noFill/>
          <a:ln w="9525">
            <a:noFill/>
          </a:ln>
        </p:spPr>
        <p:style>
          <a:lnRef idx="0">
            <a:srgbClr val="FFFFFF"/>
          </a:lnRef>
          <a:fillRef idx="0">
            <a:srgbClr val="FFFFFF"/>
          </a:fillRef>
          <a:effectRef idx="0">
            <a:srgbClr val="FFFFFF"/>
          </a:effectRef>
          <a:fontRef idx="minor"/>
        </p:style>
        <p:txBody>
          <a:bodyPr wrap="none" lIns="61920" tIns="31680" rIns="61920" bIns="31680" anchor="t">
            <a:spAutoFit/>
          </a:bodyPr>
          <a:p>
            <a:pPr>
              <a:lnSpc>
                <a:spcPct val="100000"/>
              </a:lnSpc>
              <a:buNone/>
            </a:pPr>
            <a:r>
              <a:rPr lang="en-US" sz="1800" b="0" strike="noStrike" spc="-1">
                <a:solidFill>
                  <a:srgbClr val="525252"/>
                </a:solidFill>
                <a:latin typeface="IntelOne Display Regular"/>
                <a:ea typeface="Helvetica Neue"/>
              </a:rPr>
              <a:t>a</a:t>
            </a:r>
            <a:endParaRPr lang="en-US" sz="1800" b="0" strike="noStrike" spc="-1">
              <a:latin typeface="Arial" panose="020B0604020202020204"/>
            </a:endParaRPr>
          </a:p>
        </p:txBody>
      </p:sp>
      <p:sp>
        <p:nvSpPr>
          <p:cNvPr id="402" name="Rectangle 146"/>
          <p:cNvSpPr/>
          <p:nvPr/>
        </p:nvSpPr>
        <p:spPr>
          <a:xfrm>
            <a:off x="6663240" y="2086560"/>
            <a:ext cx="268200" cy="337320"/>
          </a:xfrm>
          <a:prstGeom prst="rect">
            <a:avLst/>
          </a:prstGeom>
          <a:noFill/>
          <a:ln w="9525">
            <a:noFill/>
          </a:ln>
        </p:spPr>
        <p:style>
          <a:lnRef idx="0">
            <a:srgbClr val="FFFFFF"/>
          </a:lnRef>
          <a:fillRef idx="0">
            <a:srgbClr val="FFFFFF"/>
          </a:fillRef>
          <a:effectRef idx="0">
            <a:srgbClr val="FFFFFF"/>
          </a:effectRef>
          <a:fontRef idx="minor"/>
        </p:style>
        <p:txBody>
          <a:bodyPr wrap="none" lIns="61920" tIns="31680" rIns="61920" bIns="31680" anchor="t">
            <a:spAutoFit/>
          </a:bodyPr>
          <a:p>
            <a:pPr>
              <a:lnSpc>
                <a:spcPct val="100000"/>
              </a:lnSpc>
              <a:buNone/>
            </a:pPr>
            <a:r>
              <a:rPr lang="en-US" sz="1800" b="0" strike="noStrike" spc="-1">
                <a:solidFill>
                  <a:srgbClr val="525252"/>
                </a:solidFill>
                <a:latin typeface="IntelOne Display Regular"/>
                <a:ea typeface="Helvetica Neue"/>
              </a:rPr>
              <a:t>d</a:t>
            </a:r>
            <a:endParaRPr lang="en-US" sz="1800" b="0" strike="noStrike" spc="-1">
              <a:latin typeface="Arial" panose="020B0604020202020204"/>
            </a:endParaRPr>
          </a:p>
        </p:txBody>
      </p:sp>
      <p:sp>
        <p:nvSpPr>
          <p:cNvPr id="403" name="Rectangle 147"/>
          <p:cNvSpPr/>
          <p:nvPr/>
        </p:nvSpPr>
        <p:spPr>
          <a:xfrm>
            <a:off x="6494040" y="2340720"/>
            <a:ext cx="447480" cy="337320"/>
          </a:xfrm>
          <a:prstGeom prst="rect">
            <a:avLst/>
          </a:prstGeom>
          <a:noFill/>
          <a:ln w="9525">
            <a:noFill/>
          </a:ln>
        </p:spPr>
        <p:style>
          <a:lnRef idx="0">
            <a:srgbClr val="FFFFFF"/>
          </a:lnRef>
          <a:fillRef idx="0">
            <a:srgbClr val="FFFFFF"/>
          </a:fillRef>
          <a:effectRef idx="0">
            <a:srgbClr val="FFFFFF"/>
          </a:effectRef>
          <a:fontRef idx="minor"/>
        </p:style>
        <p:txBody>
          <a:bodyPr wrap="none" lIns="61920" tIns="31680" rIns="61920" bIns="31680" anchor="t">
            <a:spAutoFit/>
          </a:bodyPr>
          <a:p>
            <a:pPr>
              <a:lnSpc>
                <a:spcPct val="100000"/>
              </a:lnSpc>
              <a:buNone/>
            </a:pPr>
            <a:r>
              <a:rPr lang="en-US" sz="1800" b="0" strike="noStrike" spc="-1">
                <a:solidFill>
                  <a:srgbClr val="525252"/>
                </a:solidFill>
                <a:latin typeface="IntelOne Display Regular"/>
                <a:ea typeface="Helvetica Neue"/>
              </a:rPr>
              <a:t>sel</a:t>
            </a:r>
            <a:endParaRPr lang="en-US" sz="1800" b="0" strike="noStrike" spc="-1">
              <a:latin typeface="Arial" panose="020B0604020202020204"/>
            </a:endParaRPr>
          </a:p>
        </p:txBody>
      </p:sp>
      <p:sp>
        <p:nvSpPr>
          <p:cNvPr id="404" name="Line 148"/>
          <p:cNvSpPr/>
          <p:nvPr/>
        </p:nvSpPr>
        <p:spPr>
          <a:xfrm flipH="1">
            <a:off x="7119000" y="2439000"/>
            <a:ext cx="109440" cy="187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05" name="Rectangle 149"/>
          <p:cNvSpPr/>
          <p:nvPr/>
        </p:nvSpPr>
        <p:spPr>
          <a:xfrm>
            <a:off x="7047360" y="2494800"/>
            <a:ext cx="392040" cy="397800"/>
          </a:xfrm>
          <a:prstGeom prst="rect">
            <a:avLst/>
          </a:prstGeom>
          <a:noFill/>
          <a:ln w="9525">
            <a:noFill/>
          </a:ln>
        </p:spPr>
        <p:style>
          <a:lnRef idx="0">
            <a:srgbClr val="FFFFFF"/>
          </a:lnRef>
          <a:fillRef idx="0">
            <a:srgbClr val="FFFFFF"/>
          </a:fillRef>
          <a:effectRef idx="0">
            <a:srgbClr val="FFFFFF"/>
          </a:effectRef>
          <a:fontRef idx="minor"/>
        </p:style>
        <p:txBody>
          <a:bodyPr wrap="none" lIns="123840" tIns="61920" rIns="123840" bIns="61920" anchor="t">
            <a:spAutoFit/>
          </a:bodyPr>
          <a:p>
            <a:pPr>
              <a:lnSpc>
                <a:spcPct val="100000"/>
              </a:lnSpc>
              <a:buNone/>
            </a:pPr>
            <a:r>
              <a:rPr lang="en-US" sz="1800" b="0" strike="noStrike" spc="-1">
                <a:solidFill>
                  <a:srgbClr val="525252"/>
                </a:solidFill>
                <a:latin typeface="IntelOne Display Regular"/>
                <a:ea typeface="Helvetica Neue"/>
              </a:rPr>
              <a:t>2</a:t>
            </a:r>
            <a:endParaRPr lang="en-US" sz="1800" b="0" strike="noStrike" spc="-1">
              <a:latin typeface="Arial" panose="020B0604020202020204"/>
            </a:endParaRPr>
          </a:p>
        </p:txBody>
      </p:sp>
      <p:sp>
        <p:nvSpPr>
          <p:cNvPr id="406" name="Line 150"/>
          <p:cNvSpPr/>
          <p:nvPr/>
        </p:nvSpPr>
        <p:spPr>
          <a:xfrm flipH="1">
            <a:off x="6920280" y="1864080"/>
            <a:ext cx="406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07" name="Line 151"/>
          <p:cNvSpPr/>
          <p:nvPr/>
        </p:nvSpPr>
        <p:spPr>
          <a:xfrm flipH="1">
            <a:off x="6920280" y="2083320"/>
            <a:ext cx="406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08" name="Rectangle 152"/>
          <p:cNvSpPr/>
          <p:nvPr/>
        </p:nvSpPr>
        <p:spPr>
          <a:xfrm>
            <a:off x="6679080" y="1642320"/>
            <a:ext cx="268200" cy="337320"/>
          </a:xfrm>
          <a:prstGeom prst="rect">
            <a:avLst/>
          </a:prstGeom>
          <a:noFill/>
          <a:ln w="9525">
            <a:noFill/>
          </a:ln>
        </p:spPr>
        <p:style>
          <a:lnRef idx="0">
            <a:srgbClr val="FFFFFF"/>
          </a:lnRef>
          <a:fillRef idx="0">
            <a:srgbClr val="FFFFFF"/>
          </a:fillRef>
          <a:effectRef idx="0">
            <a:srgbClr val="FFFFFF"/>
          </a:effectRef>
          <a:fontRef idx="minor"/>
        </p:style>
        <p:txBody>
          <a:bodyPr wrap="none" lIns="61920" tIns="31680" rIns="61920" bIns="31680" anchor="t">
            <a:spAutoFit/>
          </a:bodyPr>
          <a:p>
            <a:pPr>
              <a:lnSpc>
                <a:spcPct val="100000"/>
              </a:lnSpc>
              <a:buNone/>
            </a:pPr>
            <a:r>
              <a:rPr lang="en-US" sz="1800" b="0" strike="noStrike" spc="-1">
                <a:solidFill>
                  <a:srgbClr val="525252"/>
                </a:solidFill>
                <a:latin typeface="IntelOne Display Regular"/>
                <a:ea typeface="Helvetica Neue"/>
              </a:rPr>
              <a:t>b</a:t>
            </a:r>
            <a:endParaRPr lang="en-US" sz="1800" b="0" strike="noStrike" spc="-1">
              <a:latin typeface="Arial" panose="020B0604020202020204"/>
            </a:endParaRPr>
          </a:p>
        </p:txBody>
      </p:sp>
      <p:sp>
        <p:nvSpPr>
          <p:cNvPr id="409" name="Rectangle 153"/>
          <p:cNvSpPr/>
          <p:nvPr/>
        </p:nvSpPr>
        <p:spPr>
          <a:xfrm>
            <a:off x="6249240" y="1332720"/>
            <a:ext cx="2672640" cy="1586880"/>
          </a:xfrm>
          <a:prstGeom prst="rect">
            <a:avLst/>
          </a:prstGeom>
          <a:noFill/>
          <a:ln w="12700">
            <a:solidFill>
              <a:srgbClr val="525252"/>
            </a:solidFill>
            <a:prstDash val="lgDash"/>
            <a:miter/>
          </a:ln>
        </p:spPr>
        <p:style>
          <a:lnRef idx="0">
            <a:srgbClr val="FFFFFF"/>
          </a:lnRef>
          <a:fillRef idx="0">
            <a:srgbClr val="FFFFFF"/>
          </a:fillRef>
          <a:effectRef idx="0">
            <a:srgbClr val="FFFFFF"/>
          </a:effectRef>
          <a:fontRef idx="minor"/>
        </p:style>
      </p:sp>
      <p:sp>
        <p:nvSpPr>
          <p:cNvPr id="410" name="AutoShape 154"/>
          <p:cNvSpPr/>
          <p:nvPr/>
        </p:nvSpPr>
        <p:spPr>
          <a:xfrm>
            <a:off x="5124960" y="1856520"/>
            <a:ext cx="643680" cy="320040"/>
          </a:xfrm>
          <a:prstGeom prst="rightArrow">
            <a:avLst>
              <a:gd name="adj1" fmla="val 50000"/>
              <a:gd name="adj2" fmla="val 100579"/>
            </a:avLst>
          </a:prstGeom>
          <a:noFill/>
          <a:ln w="12700">
            <a:solidFill>
              <a:srgbClr val="525252"/>
            </a:solidFill>
            <a:miter/>
          </a:ln>
        </p:spPr>
        <p:style>
          <a:lnRef idx="0">
            <a:srgbClr val="FFFFFF"/>
          </a:lnRef>
          <a:fillRef idx="0">
            <a:srgbClr val="FFFFFF"/>
          </a:fillRef>
          <a:effectRef idx="0">
            <a:srgbClr val="FFFFFF"/>
          </a:effectRef>
          <a:fontRef idx="minor"/>
        </p:style>
      </p:sp>
      <p:sp>
        <p:nvSpPr>
          <p:cNvPr id="411" name="Rectangle 155"/>
          <p:cNvSpPr/>
          <p:nvPr/>
        </p:nvSpPr>
        <p:spPr>
          <a:xfrm>
            <a:off x="4963680" y="1572480"/>
            <a:ext cx="976320" cy="3351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600" b="0" strike="noStrike" spc="-1">
                <a:solidFill>
                  <a:srgbClr val="525252"/>
                </a:solidFill>
                <a:latin typeface="IntelOne Display Regular"/>
                <a:ea typeface="Helvetica Neue"/>
              </a:rPr>
              <a:t>inferred</a:t>
            </a:r>
            <a:endParaRPr lang="en-US" sz="1600" b="0" strike="noStrike" spc="-1">
              <a:latin typeface="Arial" panose="020B0604020202020204"/>
            </a:endParaRPr>
          </a:p>
        </p:txBody>
      </p:sp>
      <p:sp>
        <p:nvSpPr>
          <p:cNvPr id="412" name="Rectangle 156"/>
          <p:cNvSpPr/>
          <p:nvPr/>
        </p:nvSpPr>
        <p:spPr>
          <a:xfrm>
            <a:off x="7682040" y="1623240"/>
            <a:ext cx="117612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mux_out</a:t>
            </a:r>
            <a:endParaRPr lang="en-US" sz="1800" b="0" strike="noStrike" spc="-1">
              <a:latin typeface="Arial" panose="020B0604020202020204"/>
            </a:endParaRPr>
          </a:p>
        </p:txBody>
      </p:sp>
      <p:sp>
        <p:nvSpPr>
          <p:cNvPr id="413" name="Rectangle 157"/>
          <p:cNvSpPr/>
          <p:nvPr/>
        </p:nvSpPr>
        <p:spPr>
          <a:xfrm>
            <a:off x="6684480" y="1840680"/>
            <a:ext cx="249480" cy="337320"/>
          </a:xfrm>
          <a:prstGeom prst="rect">
            <a:avLst/>
          </a:prstGeom>
          <a:noFill/>
          <a:ln w="9525">
            <a:noFill/>
          </a:ln>
        </p:spPr>
        <p:style>
          <a:lnRef idx="0">
            <a:srgbClr val="FFFFFF"/>
          </a:lnRef>
          <a:fillRef idx="0">
            <a:srgbClr val="FFFFFF"/>
          </a:fillRef>
          <a:effectRef idx="0">
            <a:srgbClr val="FFFFFF"/>
          </a:effectRef>
          <a:fontRef idx="minor"/>
        </p:style>
        <p:txBody>
          <a:bodyPr wrap="none" lIns="61920" tIns="31680" rIns="61920" bIns="31680" anchor="t">
            <a:spAutoFit/>
          </a:bodyPr>
          <a:p>
            <a:pPr>
              <a:lnSpc>
                <a:spcPct val="100000"/>
              </a:lnSpc>
              <a:buNone/>
            </a:pPr>
            <a:r>
              <a:rPr lang="en-US" sz="1800" b="0" strike="noStrike" spc="-1">
                <a:solidFill>
                  <a:srgbClr val="525252"/>
                </a:solidFill>
                <a:latin typeface="IntelOne Display Regular"/>
                <a:ea typeface="Helvetica Neue"/>
              </a:rPr>
              <a:t>c</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Block Execution Types</a:t>
            </a:r>
            <a:endParaRPr lang="en-US" sz="3600" b="0" strike="noStrike" spc="-1">
              <a:latin typeface="Arial" panose="020B0604020202020204"/>
            </a:endParaRPr>
          </a:p>
        </p:txBody>
      </p:sp>
      <p:sp>
        <p:nvSpPr>
          <p:cNvPr id="142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Sequential Blocks </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Statements between </a:t>
            </a:r>
            <a:r>
              <a:rPr lang="en-US" sz="2400" b="1" strike="noStrike" spc="-1">
                <a:solidFill>
                  <a:srgbClr val="525252"/>
                </a:solidFill>
                <a:latin typeface="IntelOne Display Light"/>
                <a:ea typeface="Helvetica Neue"/>
              </a:rPr>
              <a:t>begin</a:t>
            </a:r>
            <a:r>
              <a:rPr lang="en-US" sz="2400" b="0" strike="noStrike" spc="-1">
                <a:solidFill>
                  <a:srgbClr val="525252"/>
                </a:solidFill>
                <a:latin typeface="IntelOne Display Light"/>
                <a:ea typeface="Helvetica Neue"/>
              </a:rPr>
              <a:t> and </a:t>
            </a:r>
            <a:r>
              <a:rPr lang="en-US" sz="2400" b="1" strike="noStrike" spc="-1">
                <a:solidFill>
                  <a:srgbClr val="525252"/>
                </a:solidFill>
                <a:latin typeface="IntelOne Display Light"/>
                <a:ea typeface="Helvetica Neue"/>
              </a:rPr>
              <a:t>end</a:t>
            </a:r>
            <a:r>
              <a:rPr lang="en-US" sz="2400" b="0" strike="noStrike" spc="-1">
                <a:solidFill>
                  <a:srgbClr val="525252"/>
                </a:solidFill>
                <a:latin typeface="IntelOne Display Light"/>
                <a:ea typeface="Helvetica Neue"/>
              </a:rPr>
              <a:t> execute sequentially</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If there are multiple behavioral statements inside an </a:t>
            </a:r>
            <a:r>
              <a:rPr lang="en-US" sz="2400" b="1" strike="noStrike" spc="-1">
                <a:solidFill>
                  <a:srgbClr val="525252"/>
                </a:solidFill>
                <a:latin typeface="IntelOne Display Light"/>
                <a:ea typeface="Helvetica Neue"/>
              </a:rPr>
              <a:t>initial</a:t>
            </a:r>
            <a:r>
              <a:rPr lang="en-US" sz="2400" b="0" strike="noStrike" spc="-1">
                <a:solidFill>
                  <a:srgbClr val="525252"/>
                </a:solidFill>
                <a:latin typeface="IntelOne Display Light"/>
                <a:ea typeface="Helvetica Neue"/>
              </a:rPr>
              <a:t> or </a:t>
            </a:r>
            <a:r>
              <a:rPr lang="en-US" sz="2400" b="1" strike="noStrike" spc="-1">
                <a:solidFill>
                  <a:srgbClr val="525252"/>
                </a:solidFill>
                <a:latin typeface="IntelOne Display Light"/>
                <a:ea typeface="Helvetica Neue"/>
              </a:rPr>
              <a:t>always</a:t>
            </a:r>
            <a:r>
              <a:rPr lang="en-US" sz="2400" b="0" strike="noStrike" spc="-1">
                <a:solidFill>
                  <a:srgbClr val="525252"/>
                </a:solidFill>
                <a:latin typeface="IntelOne Display Light"/>
                <a:ea typeface="Helvetica Neue"/>
              </a:rPr>
              <a:t> block and you want the statements to execute </a:t>
            </a:r>
            <a:r>
              <a:rPr lang="en-US" sz="2400" b="0" u="sng" strike="noStrike" spc="-1">
                <a:solidFill>
                  <a:srgbClr val="525252"/>
                </a:solidFill>
                <a:uFillTx/>
                <a:latin typeface="IntelOne Display Light"/>
                <a:ea typeface="Helvetica Neue"/>
              </a:rPr>
              <a:t>sequentially</a:t>
            </a:r>
            <a:r>
              <a:rPr lang="en-US" sz="2400" b="0" strike="noStrike" spc="-1">
                <a:solidFill>
                  <a:srgbClr val="525252"/>
                </a:solidFill>
                <a:latin typeface="IntelOne Display Light"/>
                <a:ea typeface="Helvetica Neue"/>
              </a:rPr>
              <a:t>, the statements must be grouped using the keywords </a:t>
            </a:r>
            <a:r>
              <a:rPr lang="en-US" sz="2400" b="1" strike="noStrike" spc="-1">
                <a:solidFill>
                  <a:srgbClr val="525252"/>
                </a:solidFill>
                <a:latin typeface="IntelOne Display Light"/>
                <a:ea typeface="Helvetica Neue"/>
              </a:rPr>
              <a:t>begin</a:t>
            </a:r>
            <a:r>
              <a:rPr lang="en-US" sz="2400" b="0" strike="noStrike" spc="-1">
                <a:solidFill>
                  <a:srgbClr val="525252"/>
                </a:solidFill>
                <a:latin typeface="IntelOne Display Light"/>
                <a:ea typeface="Helvetica Neue"/>
              </a:rPr>
              <a:t> and </a:t>
            </a:r>
            <a:r>
              <a:rPr lang="en-US" sz="2400" b="1" strike="noStrike" spc="-1">
                <a:solidFill>
                  <a:srgbClr val="525252"/>
                </a:solidFill>
                <a:latin typeface="IntelOne Display Light"/>
                <a:ea typeface="Helvetica Neue"/>
              </a:rPr>
              <a:t>end</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Parallel Blocks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Statements between </a:t>
            </a:r>
            <a:r>
              <a:rPr lang="en-US" sz="2400" b="1" strike="noStrike" spc="-1">
                <a:solidFill>
                  <a:srgbClr val="525252"/>
                </a:solidFill>
                <a:latin typeface="IntelOne Display Light"/>
                <a:ea typeface="Helvetica Neue"/>
              </a:rPr>
              <a:t>fork</a:t>
            </a:r>
            <a:r>
              <a:rPr lang="en-US" sz="2400" b="0" strike="noStrike" spc="-1">
                <a:solidFill>
                  <a:srgbClr val="525252"/>
                </a:solidFill>
                <a:latin typeface="IntelOne Display Light"/>
                <a:ea typeface="Helvetica Neue"/>
              </a:rPr>
              <a:t> and </a:t>
            </a:r>
            <a:r>
              <a:rPr lang="en-US" sz="2400" b="1" strike="noStrike" spc="-1">
                <a:solidFill>
                  <a:srgbClr val="525252"/>
                </a:solidFill>
                <a:latin typeface="IntelOne Display Light"/>
                <a:ea typeface="Helvetica Neue"/>
              </a:rPr>
              <a:t>join</a:t>
            </a:r>
            <a:r>
              <a:rPr lang="en-US" sz="2400" b="0" strike="noStrike" spc="-1">
                <a:solidFill>
                  <a:srgbClr val="525252"/>
                </a:solidFill>
                <a:latin typeface="IntelOne Display Light"/>
                <a:ea typeface="Helvetica Neue"/>
              </a:rPr>
              <a:t> execute in parallel</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If there are multiple behavioral statements inside an </a:t>
            </a:r>
            <a:r>
              <a:rPr lang="en-US" sz="2400" b="1" strike="noStrike" spc="-1">
                <a:solidFill>
                  <a:srgbClr val="525252"/>
                </a:solidFill>
                <a:latin typeface="IntelOne Display Light"/>
                <a:ea typeface="Helvetica Neue"/>
              </a:rPr>
              <a:t>initial</a:t>
            </a:r>
            <a:r>
              <a:rPr lang="en-US" sz="2400" b="0" strike="noStrike" spc="-1">
                <a:solidFill>
                  <a:srgbClr val="525252"/>
                </a:solidFill>
                <a:latin typeface="IntelOne Display Light"/>
                <a:ea typeface="Helvetica Neue"/>
              </a:rPr>
              <a:t> or </a:t>
            </a:r>
            <a:r>
              <a:rPr lang="en-US" sz="2400" b="1" strike="noStrike" spc="-1">
                <a:solidFill>
                  <a:srgbClr val="525252"/>
                </a:solidFill>
                <a:latin typeface="IntelOne Display Light"/>
                <a:ea typeface="Helvetica Neue"/>
              </a:rPr>
              <a:t>always</a:t>
            </a:r>
            <a:r>
              <a:rPr lang="en-US" sz="2400" b="0" strike="noStrike" spc="-1">
                <a:solidFill>
                  <a:srgbClr val="525252"/>
                </a:solidFill>
                <a:latin typeface="IntelOne Display Light"/>
                <a:ea typeface="Helvetica Neue"/>
              </a:rPr>
              <a:t> block and you want the statements to execute in </a:t>
            </a:r>
            <a:r>
              <a:rPr lang="en-US" sz="2400" b="0" u="sng" strike="noStrike" spc="-1">
                <a:solidFill>
                  <a:srgbClr val="525252"/>
                </a:solidFill>
                <a:uFillTx/>
                <a:latin typeface="IntelOne Display Light"/>
                <a:ea typeface="Helvetica Neue"/>
              </a:rPr>
              <a:t>parallel</a:t>
            </a:r>
            <a:r>
              <a:rPr lang="en-US" sz="2400" b="0" strike="noStrike" spc="-1">
                <a:solidFill>
                  <a:srgbClr val="525252"/>
                </a:solidFill>
                <a:latin typeface="IntelOne Display Light"/>
                <a:ea typeface="Helvetica Neue"/>
              </a:rPr>
              <a:t>, the statements must be grouped using the keywords </a:t>
            </a:r>
            <a:r>
              <a:rPr lang="en-US" sz="2400" b="1" strike="noStrike" spc="-1">
                <a:solidFill>
                  <a:srgbClr val="525252"/>
                </a:solidFill>
                <a:latin typeface="IntelOne Display Light"/>
                <a:ea typeface="Helvetica Neue"/>
              </a:rPr>
              <a:t>fork</a:t>
            </a:r>
            <a:r>
              <a:rPr lang="en-US" sz="2400" b="0" strike="noStrike" spc="-1">
                <a:solidFill>
                  <a:srgbClr val="525252"/>
                </a:solidFill>
                <a:latin typeface="IntelOne Display Light"/>
                <a:ea typeface="Helvetica Neue"/>
              </a:rPr>
              <a:t> and </a:t>
            </a:r>
            <a:r>
              <a:rPr lang="en-US" sz="2400" b="1" strike="noStrike" spc="-1">
                <a:solidFill>
                  <a:srgbClr val="525252"/>
                </a:solidFill>
                <a:latin typeface="IntelOne Display Light"/>
                <a:ea typeface="Helvetica Neue"/>
              </a:rPr>
              <a:t>join</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Not supported by synthesis</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Use nonblocking assignments to achieve this behavior</a:t>
            </a:r>
            <a:endParaRPr lang="en-US" sz="20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Sequential vs. Parallel Blocks</a:t>
            </a:r>
            <a:endParaRPr lang="en-US" sz="3600" b="0" strike="noStrike" spc="-1">
              <a:latin typeface="Arial" panose="020B0604020202020204"/>
            </a:endParaRPr>
          </a:p>
        </p:txBody>
      </p:sp>
      <p:sp>
        <p:nvSpPr>
          <p:cNvPr id="142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Sequential vs. Parallel Blocks can be nested</a:t>
            </a:r>
            <a:endParaRPr lang="en-US" sz="2800" b="0" strike="noStrike" spc="-1">
              <a:latin typeface="Arial" panose="020B0604020202020204"/>
            </a:endParaRPr>
          </a:p>
        </p:txBody>
      </p:sp>
      <p:sp>
        <p:nvSpPr>
          <p:cNvPr id="1428" name="Rectangle 2"/>
          <p:cNvSpPr/>
          <p:nvPr/>
        </p:nvSpPr>
        <p:spPr>
          <a:xfrm>
            <a:off x="2540880" y="2451240"/>
            <a:ext cx="2247840" cy="2560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initial fork</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#10 a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#15 b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#20 c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#10 d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end</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#25 e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join</a:t>
            </a:r>
            <a:endParaRPr lang="en-US" sz="1800" b="0" strike="noStrike" spc="-1">
              <a:latin typeface="Arial" panose="020B0604020202020204"/>
            </a:endParaRPr>
          </a:p>
        </p:txBody>
      </p:sp>
      <p:graphicFrame>
        <p:nvGraphicFramePr>
          <p:cNvPr id="1429" name="Group 56"/>
          <p:cNvGraphicFramePr/>
          <p:nvPr/>
        </p:nvGraphicFramePr>
        <p:xfrm>
          <a:off x="5735520" y="2508480"/>
          <a:ext cx="3655800" cy="3002040"/>
        </p:xfrm>
        <a:graphic>
          <a:graphicData uri="http://schemas.openxmlformats.org/drawingml/2006/table">
            <a:tbl>
              <a:tblPr/>
              <a:tblGrid>
                <a:gridCol w="936360"/>
                <a:gridCol w="2719440"/>
              </a:tblGrid>
              <a:tr h="64044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Time</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Statement(s) Executed</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4712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10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a = 1’b1;</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30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15</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b = 1’b1;</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12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20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c = 1’b1;</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30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25</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e = 1’b1;</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30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30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d = 1’b1;</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Let’s take a look at</a:t>
            </a:r>
            <a:endParaRPr lang="en-US" sz="3600" b="0" strike="noStrike" spc="-1">
              <a:latin typeface="Arial" panose="020B0604020202020204"/>
            </a:endParaRPr>
          </a:p>
        </p:txBody>
      </p:sp>
      <p:sp>
        <p:nvSpPr>
          <p:cNvPr id="1431" name="Rectangle 3"/>
          <p:cNvSpPr/>
          <p:nvPr/>
        </p:nvSpPr>
        <p:spPr>
          <a:xfrm>
            <a:off x="4321080" y="1184400"/>
            <a:ext cx="199836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module</a:t>
            </a:r>
            <a:endParaRPr lang="en-US" sz="24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Declaration</a:t>
            </a:r>
            <a:endParaRPr lang="en-US" sz="1800" b="0" strike="noStrike" spc="-1">
              <a:latin typeface="Arial" panose="020B0604020202020204"/>
            </a:endParaRPr>
          </a:p>
        </p:txBody>
      </p:sp>
      <p:sp>
        <p:nvSpPr>
          <p:cNvPr id="1432" name="Rectangle 4"/>
          <p:cNvSpPr/>
          <p:nvPr/>
        </p:nvSpPr>
        <p:spPr>
          <a:xfrm>
            <a:off x="1053360" y="2413800"/>
            <a:ext cx="18072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Port</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Declarations</a:t>
            </a:r>
            <a:endParaRPr lang="en-US" sz="1800" b="0" strike="noStrike" spc="-1">
              <a:latin typeface="Arial" panose="020B0604020202020204"/>
            </a:endParaRPr>
          </a:p>
        </p:txBody>
      </p:sp>
      <p:sp>
        <p:nvSpPr>
          <p:cNvPr id="1433" name="Rectangle 5"/>
          <p:cNvSpPr/>
          <p:nvPr/>
        </p:nvSpPr>
        <p:spPr>
          <a:xfrm>
            <a:off x="1464120" y="3445560"/>
            <a:ext cx="7048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input</a:t>
            </a:r>
            <a:endParaRPr lang="en-US" sz="1800" b="0" strike="noStrike" spc="-1">
              <a:latin typeface="Arial" panose="020B0604020202020204"/>
            </a:endParaRPr>
          </a:p>
        </p:txBody>
      </p:sp>
      <p:sp>
        <p:nvSpPr>
          <p:cNvPr id="1434" name="Rectangle 6"/>
          <p:cNvSpPr/>
          <p:nvPr/>
        </p:nvSpPr>
        <p:spPr>
          <a:xfrm>
            <a:off x="1412280" y="4161600"/>
            <a:ext cx="9374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output</a:t>
            </a:r>
            <a:endParaRPr lang="en-US" sz="1800" b="0" strike="noStrike" spc="-1">
              <a:latin typeface="Arial" panose="020B0604020202020204"/>
            </a:endParaRPr>
          </a:p>
        </p:txBody>
      </p:sp>
      <p:sp>
        <p:nvSpPr>
          <p:cNvPr id="1435" name="Rectangle 7"/>
          <p:cNvSpPr/>
          <p:nvPr/>
        </p:nvSpPr>
        <p:spPr>
          <a:xfrm>
            <a:off x="1521360" y="4893480"/>
            <a:ext cx="6926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inout</a:t>
            </a:r>
            <a:endParaRPr lang="en-US" sz="1800" b="0" strike="noStrike" spc="-1">
              <a:latin typeface="Arial" panose="020B0604020202020204"/>
            </a:endParaRPr>
          </a:p>
        </p:txBody>
      </p:sp>
      <p:sp>
        <p:nvSpPr>
          <p:cNvPr id="1436" name="Rectangle 8"/>
          <p:cNvSpPr/>
          <p:nvPr/>
        </p:nvSpPr>
        <p:spPr>
          <a:xfrm>
            <a:off x="2805840" y="2432520"/>
            <a:ext cx="18072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Data Type</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Declarations</a:t>
            </a:r>
            <a:endParaRPr lang="en-US" sz="1800" b="0" strike="noStrike" spc="-1">
              <a:latin typeface="Arial" panose="020B0604020202020204"/>
            </a:endParaRPr>
          </a:p>
        </p:txBody>
      </p:sp>
      <p:sp>
        <p:nvSpPr>
          <p:cNvPr id="1437" name="Rectangle 9"/>
          <p:cNvSpPr/>
          <p:nvPr/>
        </p:nvSpPr>
        <p:spPr>
          <a:xfrm>
            <a:off x="3304800" y="3464640"/>
            <a:ext cx="664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Net</a:t>
            </a:r>
            <a:endParaRPr lang="en-US" sz="1800" b="0" strike="noStrike" spc="-1">
              <a:latin typeface="Arial" panose="020B0604020202020204"/>
            </a:endParaRPr>
          </a:p>
        </p:txBody>
      </p:sp>
      <p:sp>
        <p:nvSpPr>
          <p:cNvPr id="1438" name="Rectangle 10"/>
          <p:cNvSpPr/>
          <p:nvPr/>
        </p:nvSpPr>
        <p:spPr>
          <a:xfrm>
            <a:off x="2999520" y="4180680"/>
            <a:ext cx="12430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Variable</a:t>
            </a:r>
            <a:endParaRPr lang="en-US" sz="1800" b="0" strike="noStrike" spc="-1">
              <a:latin typeface="Arial" panose="020B0604020202020204"/>
            </a:endParaRPr>
          </a:p>
        </p:txBody>
      </p:sp>
      <p:sp>
        <p:nvSpPr>
          <p:cNvPr id="1439" name="Rectangle 11"/>
          <p:cNvSpPr/>
          <p:nvPr/>
        </p:nvSpPr>
        <p:spPr>
          <a:xfrm>
            <a:off x="3006360" y="4912200"/>
            <a:ext cx="12153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parameter</a:t>
            </a:r>
            <a:endParaRPr lang="en-US" sz="1800" b="0" strike="noStrike" spc="-1">
              <a:latin typeface="Arial" panose="020B0604020202020204"/>
            </a:endParaRPr>
          </a:p>
        </p:txBody>
      </p:sp>
      <p:sp>
        <p:nvSpPr>
          <p:cNvPr id="1440" name="Rectangle 12"/>
          <p:cNvSpPr/>
          <p:nvPr/>
        </p:nvSpPr>
        <p:spPr>
          <a:xfrm>
            <a:off x="5042880" y="2427840"/>
            <a:ext cx="18666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Circuit</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Functionality</a:t>
            </a:r>
            <a:endParaRPr lang="en-US" sz="1800" b="0" strike="noStrike" spc="-1">
              <a:latin typeface="Arial" panose="020B0604020202020204"/>
            </a:endParaRPr>
          </a:p>
        </p:txBody>
      </p:sp>
      <p:sp>
        <p:nvSpPr>
          <p:cNvPr id="1441" name="Line 14"/>
          <p:cNvSpPr/>
          <p:nvPr/>
        </p:nvSpPr>
        <p:spPr>
          <a:xfrm>
            <a:off x="1793160" y="2081520"/>
            <a:ext cx="3519360" cy="648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42" name="Line 15"/>
          <p:cNvSpPr/>
          <p:nvPr/>
        </p:nvSpPr>
        <p:spPr>
          <a:xfrm>
            <a:off x="5312520" y="1931400"/>
            <a:ext cx="360" cy="1670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43" name="Line 16"/>
          <p:cNvSpPr/>
          <p:nvPr/>
        </p:nvSpPr>
        <p:spPr>
          <a:xfrm>
            <a:off x="1787040" y="20880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44" name="Line 17"/>
          <p:cNvSpPr/>
          <p:nvPr/>
        </p:nvSpPr>
        <p:spPr>
          <a:xfrm>
            <a:off x="365364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45" name="Line 18"/>
          <p:cNvSpPr/>
          <p:nvPr/>
        </p:nvSpPr>
        <p:spPr>
          <a:xfrm>
            <a:off x="592092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46" name="Line 19"/>
          <p:cNvSpPr/>
          <p:nvPr/>
        </p:nvSpPr>
        <p:spPr>
          <a:xfrm>
            <a:off x="1882080" y="30978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47" name="Line 20"/>
          <p:cNvSpPr/>
          <p:nvPr/>
        </p:nvSpPr>
        <p:spPr>
          <a:xfrm>
            <a:off x="1863000" y="38404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48" name="Line 21"/>
          <p:cNvSpPr/>
          <p:nvPr/>
        </p:nvSpPr>
        <p:spPr>
          <a:xfrm>
            <a:off x="1863000" y="456444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49" name="Line 22"/>
          <p:cNvSpPr/>
          <p:nvPr/>
        </p:nvSpPr>
        <p:spPr>
          <a:xfrm>
            <a:off x="3615840" y="3116880"/>
            <a:ext cx="360" cy="3171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50" name="Line 23"/>
          <p:cNvSpPr/>
          <p:nvPr/>
        </p:nvSpPr>
        <p:spPr>
          <a:xfrm>
            <a:off x="3634920" y="385956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51" name="Line 24"/>
          <p:cNvSpPr/>
          <p:nvPr/>
        </p:nvSpPr>
        <p:spPr>
          <a:xfrm>
            <a:off x="3634920" y="458352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52" name="Line 25"/>
          <p:cNvSpPr/>
          <p:nvPr/>
        </p:nvSpPr>
        <p:spPr>
          <a:xfrm>
            <a:off x="5184000" y="3377160"/>
            <a:ext cx="168912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53" name="Line 26"/>
          <p:cNvSpPr/>
          <p:nvPr/>
        </p:nvSpPr>
        <p:spPr>
          <a:xfrm>
            <a:off x="5958720" y="30978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nvGrpSpPr>
          <p:cNvPr id="1454" name="Group 27"/>
          <p:cNvGrpSpPr/>
          <p:nvPr/>
        </p:nvGrpSpPr>
        <p:grpSpPr>
          <a:xfrm>
            <a:off x="4314240" y="3823200"/>
            <a:ext cx="1701720" cy="1371240"/>
            <a:chOff x="4314240" y="3823200"/>
            <a:chExt cx="1701720" cy="1371240"/>
          </a:xfrm>
        </p:grpSpPr>
        <p:sp>
          <p:nvSpPr>
            <p:cNvPr id="1455" name="Rectangle 28"/>
            <p:cNvSpPr/>
            <p:nvPr/>
          </p:nvSpPr>
          <p:spPr>
            <a:xfrm>
              <a:off x="4314240" y="3823200"/>
              <a:ext cx="17017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Continuous</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Assignment</a:t>
              </a:r>
              <a:endParaRPr lang="en-US" sz="1800" b="0" strike="noStrike" spc="-1">
                <a:latin typeface="Arial" panose="020B0604020202020204"/>
              </a:endParaRPr>
            </a:p>
          </p:txBody>
        </p:sp>
        <p:sp>
          <p:nvSpPr>
            <p:cNvPr id="1456" name="Rectangle 29"/>
            <p:cNvSpPr/>
            <p:nvPr/>
          </p:nvSpPr>
          <p:spPr>
            <a:xfrm>
              <a:off x="4753800" y="4828320"/>
              <a:ext cx="7808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assign</a:t>
              </a:r>
              <a:endParaRPr lang="en-US" sz="1800" b="0" strike="noStrike" spc="-1">
                <a:latin typeface="Arial" panose="020B0604020202020204"/>
              </a:endParaRPr>
            </a:p>
          </p:txBody>
        </p:sp>
        <p:sp>
          <p:nvSpPr>
            <p:cNvPr id="1457" name="Line 30"/>
            <p:cNvSpPr/>
            <p:nvPr/>
          </p:nvSpPr>
          <p:spPr>
            <a:xfrm>
              <a:off x="5196960" y="45072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grpSp>
        <p:nvGrpSpPr>
          <p:cNvPr id="1458" name="Group 31"/>
          <p:cNvGrpSpPr/>
          <p:nvPr/>
        </p:nvGrpSpPr>
        <p:grpSpPr>
          <a:xfrm>
            <a:off x="5972400" y="3844080"/>
            <a:ext cx="1582920" cy="2539080"/>
            <a:chOff x="5972400" y="3844080"/>
            <a:chExt cx="1582920" cy="2539080"/>
          </a:xfrm>
        </p:grpSpPr>
        <p:sp>
          <p:nvSpPr>
            <p:cNvPr id="1459" name="Rectangle 32"/>
            <p:cNvSpPr/>
            <p:nvPr/>
          </p:nvSpPr>
          <p:spPr>
            <a:xfrm>
              <a:off x="5972400" y="3844080"/>
              <a:ext cx="1582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Blocks</a:t>
              </a:r>
              <a:endParaRPr lang="en-US" sz="1800" b="0" strike="noStrike" spc="-1">
                <a:latin typeface="Arial" panose="020B0604020202020204"/>
              </a:endParaRPr>
            </a:p>
          </p:txBody>
        </p:sp>
        <p:sp>
          <p:nvSpPr>
            <p:cNvPr id="1460" name="Rectangle 33"/>
            <p:cNvSpPr/>
            <p:nvPr/>
          </p:nvSpPr>
          <p:spPr>
            <a:xfrm>
              <a:off x="6374880" y="4796640"/>
              <a:ext cx="79056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Times New Roman" panose="02020603050405020304"/>
                  <a:ea typeface="Helvetica Neue"/>
                </a:rPr>
                <a:t>initial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block</a:t>
              </a:r>
              <a:endParaRPr lang="en-US" sz="1800" b="0" strike="noStrike" spc="-1">
                <a:latin typeface="Arial" panose="020B0604020202020204"/>
              </a:endParaRPr>
            </a:p>
          </p:txBody>
        </p:sp>
        <p:sp>
          <p:nvSpPr>
            <p:cNvPr id="1461" name="Rectangle 34"/>
            <p:cNvSpPr/>
            <p:nvPr/>
          </p:nvSpPr>
          <p:spPr>
            <a:xfrm>
              <a:off x="6379200" y="5742720"/>
              <a:ext cx="844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Times New Roman" panose="02020603050405020304"/>
                  <a:ea typeface="Helvetica Neue"/>
                </a:rPr>
                <a:t>always</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block</a:t>
              </a:r>
              <a:endParaRPr lang="en-US" sz="1800" b="0" strike="noStrike" spc="-1">
                <a:latin typeface="Arial" panose="020B0604020202020204"/>
              </a:endParaRPr>
            </a:p>
          </p:txBody>
        </p:sp>
        <p:sp>
          <p:nvSpPr>
            <p:cNvPr id="1462" name="Line 35"/>
            <p:cNvSpPr/>
            <p:nvPr/>
          </p:nvSpPr>
          <p:spPr>
            <a:xfrm>
              <a:off x="6778080" y="4526280"/>
              <a:ext cx="360" cy="241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63" name="Line 36"/>
            <p:cNvSpPr/>
            <p:nvPr/>
          </p:nvSpPr>
          <p:spPr>
            <a:xfrm>
              <a:off x="6778080" y="547884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sp>
        <p:nvSpPr>
          <p:cNvPr id="1464" name="Rectangle 38"/>
          <p:cNvSpPr/>
          <p:nvPr/>
        </p:nvSpPr>
        <p:spPr>
          <a:xfrm>
            <a:off x="8242200" y="2427840"/>
            <a:ext cx="191052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Subprograms</a:t>
            </a:r>
            <a:endParaRPr lang="en-US" sz="1800" b="0" strike="noStrike" spc="-1">
              <a:latin typeface="Arial" panose="020B0604020202020204"/>
            </a:endParaRPr>
          </a:p>
        </p:txBody>
      </p:sp>
      <p:sp>
        <p:nvSpPr>
          <p:cNvPr id="1465" name="Rectangle 39"/>
          <p:cNvSpPr/>
          <p:nvPr/>
        </p:nvSpPr>
        <p:spPr>
          <a:xfrm>
            <a:off x="8959320" y="3102480"/>
            <a:ext cx="59040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task</a:t>
            </a:r>
            <a:endParaRPr lang="en-US" sz="1800" b="0" strike="noStrike" spc="-1">
              <a:latin typeface="Arial" panose="020B0604020202020204"/>
            </a:endParaRPr>
          </a:p>
        </p:txBody>
      </p:sp>
      <p:sp>
        <p:nvSpPr>
          <p:cNvPr id="1466" name="Rectangle 40"/>
          <p:cNvSpPr/>
          <p:nvPr/>
        </p:nvSpPr>
        <p:spPr>
          <a:xfrm>
            <a:off x="8749440" y="3750480"/>
            <a:ext cx="99720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function</a:t>
            </a:r>
            <a:endParaRPr lang="en-US" sz="1800" b="0" strike="noStrike" spc="-1">
              <a:latin typeface="Arial" panose="020B0604020202020204"/>
            </a:endParaRPr>
          </a:p>
        </p:txBody>
      </p:sp>
      <p:sp>
        <p:nvSpPr>
          <p:cNvPr id="1467" name="Rectangle 41"/>
          <p:cNvSpPr/>
          <p:nvPr/>
        </p:nvSpPr>
        <p:spPr>
          <a:xfrm>
            <a:off x="8003880" y="4434480"/>
            <a:ext cx="222156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System </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Tasks/Functions</a:t>
            </a:r>
            <a:endParaRPr lang="en-US" sz="1800" b="0" strike="noStrike" spc="-1">
              <a:latin typeface="Arial" panose="020B0604020202020204"/>
            </a:endParaRPr>
          </a:p>
        </p:txBody>
      </p:sp>
      <p:sp>
        <p:nvSpPr>
          <p:cNvPr id="1468" name="Rectangle 42"/>
          <p:cNvSpPr/>
          <p:nvPr/>
        </p:nvSpPr>
        <p:spPr>
          <a:xfrm>
            <a:off x="8431560" y="5334480"/>
            <a:ext cx="1483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Compiler </a:t>
            </a:r>
            <a:endParaRPr lang="en-US" sz="1800" b="0" strike="noStrike" spc="-1">
              <a:latin typeface="Arial" panose="020B0604020202020204"/>
            </a:endParaRPr>
          </a:p>
          <a:p>
            <a:pPr>
              <a:lnSpc>
                <a:spcPct val="100000"/>
              </a:lnSpc>
              <a:buNone/>
            </a:pPr>
            <a:r>
              <a:rPr lang="en-US" sz="1800" b="1" strike="noStrike" spc="-1">
                <a:solidFill>
                  <a:srgbClr val="D9D9D9"/>
                </a:solidFill>
                <a:latin typeface="IntelOne Display Regular"/>
                <a:ea typeface="Helvetica Neue"/>
              </a:rPr>
              <a:t>Directives</a:t>
            </a:r>
            <a:endParaRPr lang="en-US" sz="1800" b="0" strike="noStrike" spc="-1">
              <a:latin typeface="Arial" panose="020B0604020202020204"/>
            </a:endParaRPr>
          </a:p>
        </p:txBody>
      </p:sp>
      <p:sp>
        <p:nvSpPr>
          <p:cNvPr id="1469" name="Line 43"/>
          <p:cNvSpPr/>
          <p:nvPr/>
        </p:nvSpPr>
        <p:spPr>
          <a:xfrm>
            <a:off x="9262440" y="21070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70" name="Rectangle 44"/>
          <p:cNvSpPr/>
          <p:nvPr/>
        </p:nvSpPr>
        <p:spPr>
          <a:xfrm>
            <a:off x="6949800" y="3132720"/>
            <a:ext cx="1843560" cy="366120"/>
          </a:xfrm>
          <a:prstGeom prst="rect">
            <a:avLst/>
          </a:prstGeom>
          <a:noFill/>
          <a:ln w="12700">
            <a:solidFill>
              <a:srgbClr val="BFBFBF"/>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Instantiation</a:t>
            </a:r>
            <a:endParaRPr lang="en-US" sz="1800" b="0" strike="noStrike" spc="-1">
              <a:latin typeface="Arial" panose="020B0604020202020204"/>
            </a:endParaRPr>
          </a:p>
        </p:txBody>
      </p:sp>
      <p:sp>
        <p:nvSpPr>
          <p:cNvPr id="1471" name="Line 46"/>
          <p:cNvSpPr/>
          <p:nvPr/>
        </p:nvSpPr>
        <p:spPr>
          <a:xfrm>
            <a:off x="9273600" y="2831040"/>
            <a:ext cx="360" cy="241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72" name="Line 47"/>
          <p:cNvSpPr/>
          <p:nvPr/>
        </p:nvSpPr>
        <p:spPr>
          <a:xfrm>
            <a:off x="9292680" y="3497760"/>
            <a:ext cx="360" cy="241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73" name="Line 48"/>
          <p:cNvSpPr/>
          <p:nvPr/>
        </p:nvSpPr>
        <p:spPr>
          <a:xfrm>
            <a:off x="9254520" y="416448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74" name="Line 49"/>
          <p:cNvSpPr/>
          <p:nvPr/>
        </p:nvSpPr>
        <p:spPr>
          <a:xfrm>
            <a:off x="9159120" y="5088240"/>
            <a:ext cx="360" cy="241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75" name="Line 50"/>
          <p:cNvSpPr/>
          <p:nvPr/>
        </p:nvSpPr>
        <p:spPr>
          <a:xfrm>
            <a:off x="6879600" y="3377160"/>
            <a:ext cx="2412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76" name="Line 51"/>
          <p:cNvSpPr/>
          <p:nvPr/>
        </p:nvSpPr>
        <p:spPr>
          <a:xfrm>
            <a:off x="5177880" y="3383280"/>
            <a:ext cx="360" cy="4320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77" name="Line 52"/>
          <p:cNvSpPr/>
          <p:nvPr/>
        </p:nvSpPr>
        <p:spPr>
          <a:xfrm>
            <a:off x="6625440" y="3402360"/>
            <a:ext cx="360" cy="4320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78" name="Line 14"/>
          <p:cNvSpPr/>
          <p:nvPr/>
        </p:nvSpPr>
        <p:spPr>
          <a:xfrm>
            <a:off x="5312520" y="2101680"/>
            <a:ext cx="605160" cy="54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479" name="Line 14"/>
          <p:cNvSpPr/>
          <p:nvPr/>
        </p:nvSpPr>
        <p:spPr>
          <a:xfrm>
            <a:off x="5917680" y="2098440"/>
            <a:ext cx="3336840" cy="24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1481"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1482"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Behavioral Modeling – </a:t>
            </a:r>
            <a:endParaRPr lang="en-US"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FFFFFF"/>
                </a:solidFill>
                <a:latin typeface="IntelOne Display Light"/>
                <a:ea typeface="Helvetica Neue"/>
              </a:rPr>
              <a:t>	Tasks &amp; Functions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 name="Rectangle 4"/>
          <p:cNvSpPr/>
          <p:nvPr/>
        </p:nvSpPr>
        <p:spPr>
          <a:xfrm>
            <a:off x="4791960" y="5544000"/>
            <a:ext cx="3410640" cy="275760"/>
          </a:xfrm>
          <a:prstGeom prst="rect">
            <a:avLst/>
          </a:prstGeom>
          <a:solidFill>
            <a:schemeClr val="accent2"/>
          </a:solidFill>
          <a:ln>
            <a:solidFill>
              <a:srgbClr val="004C85"/>
            </a:solidFill>
          </a:ln>
        </p:spPr>
        <p:style>
          <a:lnRef idx="2">
            <a:schemeClr val="accent1">
              <a:shade val="50000"/>
            </a:schemeClr>
          </a:lnRef>
          <a:fillRef idx="1">
            <a:schemeClr val="accent1"/>
          </a:fillRef>
          <a:effectRef idx="0">
            <a:schemeClr val="accent1"/>
          </a:effectRef>
          <a:fontRef idx="minor"/>
        </p:style>
      </p:sp>
      <p:sp>
        <p:nvSpPr>
          <p:cNvPr id="1484" name="Rectangle 3"/>
          <p:cNvSpPr/>
          <p:nvPr/>
        </p:nvSpPr>
        <p:spPr>
          <a:xfrm>
            <a:off x="3745440" y="4290480"/>
            <a:ext cx="3911760" cy="333360"/>
          </a:xfrm>
          <a:prstGeom prst="rect">
            <a:avLst/>
          </a:prstGeom>
          <a:solidFill>
            <a:schemeClr val="accent2"/>
          </a:solidFill>
          <a:ln>
            <a:solidFill>
              <a:srgbClr val="004C85"/>
            </a:solidFill>
          </a:ln>
        </p:spPr>
        <p:style>
          <a:lnRef idx="2">
            <a:schemeClr val="accent1">
              <a:shade val="50000"/>
            </a:schemeClr>
          </a:lnRef>
          <a:fillRef idx="1">
            <a:schemeClr val="accent1"/>
          </a:fillRef>
          <a:effectRef idx="0">
            <a:schemeClr val="accent1"/>
          </a:effectRef>
          <a:fontRef idx="minor"/>
        </p:style>
      </p:sp>
      <p:sp>
        <p:nvSpPr>
          <p:cNvPr id="148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Functions and Tasks</a:t>
            </a:r>
            <a:endParaRPr lang="en-US" sz="3600" b="0" strike="noStrike" spc="-1">
              <a:latin typeface="Arial" panose="020B0604020202020204"/>
            </a:endParaRPr>
          </a:p>
        </p:txBody>
      </p:sp>
      <p:sp>
        <p:nvSpPr>
          <p:cNvPr id="1486" name="PlaceHolder 2"/>
          <p:cNvSpPr>
            <a:spLocks noGrp="1"/>
          </p:cNvSpPr>
          <p:nvPr>
            <p:ph/>
          </p:nvPr>
        </p:nvSpPr>
        <p:spPr>
          <a:xfrm>
            <a:off x="380880" y="1487160"/>
            <a:ext cx="10972080" cy="4689360"/>
          </a:xfrm>
          <a:prstGeom prst="rect">
            <a:avLst/>
          </a:prstGeom>
          <a:noFill/>
          <a:ln w="0">
            <a:noFill/>
          </a:ln>
        </p:spPr>
        <p:txBody>
          <a:bodyPr lIns="90000" tIns="45000" rIns="90000" bIns="45000" anchor="t">
            <a:normAutofit fontScale="82000"/>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Function and Tasks are subprograms</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Consist of behavioral statements (like a procedural block)</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Defined within a module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Uses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Replacing repetitive code</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Enhancing readability </a:t>
            </a:r>
            <a:endParaRPr lang="en-US" sz="1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Function</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Return a value based on its inputs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Produces combinatorial logic</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Used in expressions:   </a:t>
            </a:r>
            <a:r>
              <a:rPr lang="en-US" sz="2400" b="1" strike="noStrike" spc="-1">
                <a:solidFill>
                  <a:srgbClr val="525252"/>
                </a:solidFill>
                <a:latin typeface="Times New Roman" panose="02020603050405020304"/>
                <a:ea typeface="Helvetica Neue"/>
              </a:rPr>
              <a:t>assign </a:t>
            </a:r>
            <a:r>
              <a:rPr lang="en-US" sz="2400" b="0" strike="noStrike" spc="-1">
                <a:solidFill>
                  <a:srgbClr val="525252"/>
                </a:solidFill>
                <a:latin typeface="IntelOne Display Light"/>
                <a:ea typeface="Helvetica Neue"/>
              </a:rPr>
              <a:t> mult_out = </a:t>
            </a:r>
            <a:r>
              <a:rPr lang="en-US" sz="2400" b="0" strike="noStrike" spc="-1">
                <a:solidFill>
                  <a:srgbClr val="004A86"/>
                </a:solidFill>
                <a:latin typeface="IntelOne Display Light"/>
                <a:ea typeface="Helvetica Neue"/>
              </a:rPr>
              <a:t>mult</a:t>
            </a:r>
            <a:r>
              <a:rPr lang="en-US" sz="2400" b="0" strike="noStrike" spc="-1">
                <a:solidFill>
                  <a:srgbClr val="525252"/>
                </a:solidFill>
                <a:latin typeface="IntelOne Display Light"/>
                <a:ea typeface="Helvetica Neue"/>
              </a:rPr>
              <a:t> (ina, inb);</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Tasks </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Like procedures in other languages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Can be combinatorial or registered</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Task are invoked as statement:  </a:t>
            </a:r>
            <a:r>
              <a:rPr lang="en-US" sz="2400" b="0" strike="noStrike" spc="-1">
                <a:solidFill>
                  <a:srgbClr val="004A86"/>
                </a:solidFill>
                <a:latin typeface="IntelOne Display Light"/>
                <a:ea typeface="Helvetica Neue"/>
              </a:rPr>
              <a:t>stm_out</a:t>
            </a:r>
            <a:r>
              <a:rPr lang="en-US" sz="2400" b="0" strike="noStrike" spc="-1">
                <a:solidFill>
                  <a:srgbClr val="525252"/>
                </a:solidFill>
                <a:latin typeface="IntelOne Display Light"/>
                <a:ea typeface="Helvetica Neue"/>
              </a:rPr>
              <a:t> (nxt, first, sel,  filter);</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Create a Function for the Multiplier</a:t>
            </a:r>
            <a:endParaRPr lang="en-US" sz="3600" b="0" strike="noStrike" spc="-1">
              <a:latin typeface="Arial" panose="020B0604020202020204"/>
            </a:endParaRPr>
          </a:p>
        </p:txBody>
      </p:sp>
      <p:sp>
        <p:nvSpPr>
          <p:cNvPr id="1488" name="Line 3"/>
          <p:cNvSpPr/>
          <p:nvPr/>
        </p:nvSpPr>
        <p:spPr>
          <a:xfrm flipH="1">
            <a:off x="2569320" y="312120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89" name="Line 4"/>
          <p:cNvSpPr/>
          <p:nvPr/>
        </p:nvSpPr>
        <p:spPr>
          <a:xfrm>
            <a:off x="3564720" y="3569040"/>
            <a:ext cx="341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90" name="Line 5"/>
          <p:cNvSpPr/>
          <p:nvPr/>
        </p:nvSpPr>
        <p:spPr>
          <a:xfrm flipH="1">
            <a:off x="2569320" y="409140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91" name="AutoShape 6"/>
          <p:cNvSpPr/>
          <p:nvPr/>
        </p:nvSpPr>
        <p:spPr>
          <a:xfrm rot="5400000" flipV="1">
            <a:off x="2633040" y="3189960"/>
            <a:ext cx="1266120" cy="802440"/>
          </a:xfrm>
          <a:custGeom>
            <a:avLst/>
            <a:gdLst/>
            <a:ahLst/>
            <a:cxnLst/>
            <a:rect l="l" t="t" r="r" b="b"/>
            <a:pathLst>
              <a:path w="21600" h="21600">
                <a:moveTo>
                  <a:pt x="0" y="0"/>
                </a:moveTo>
                <a:lnTo>
                  <a:pt x="5391" y="21600"/>
                </a:lnTo>
                <a:lnTo>
                  <a:pt x="16209" y="21600"/>
                </a:lnTo>
                <a:lnTo>
                  <a:pt x="21600" y="0"/>
                </a:lnTo>
                <a:close/>
              </a:path>
            </a:pathLst>
          </a:custGeom>
          <a:solidFill>
            <a:schemeClr val="accent2"/>
          </a:solidFill>
          <a:ln w="12700">
            <a:solidFill>
              <a:srgbClr val="525252"/>
            </a:solidFill>
            <a:miter/>
          </a:ln>
        </p:spPr>
        <p:style>
          <a:lnRef idx="0">
            <a:srgbClr val="FFFFFF"/>
          </a:lnRef>
          <a:fillRef idx="0">
            <a:srgbClr val="FFFFFF"/>
          </a:fillRef>
          <a:effectRef idx="0">
            <a:srgbClr val="FFFFFF"/>
          </a:effectRef>
          <a:fontRef idx="minor"/>
        </p:style>
      </p:sp>
      <p:sp>
        <p:nvSpPr>
          <p:cNvPr id="1492" name="AutoShape 7"/>
          <p:cNvSpPr/>
          <p:nvPr/>
        </p:nvSpPr>
        <p:spPr>
          <a:xfrm rot="5400000" flipV="1">
            <a:off x="2534400" y="3340440"/>
            <a:ext cx="799560" cy="510480"/>
          </a:xfrm>
          <a:custGeom>
            <a:avLst/>
            <a:gdLst/>
            <a:ahLst/>
            <a:cxnLst/>
            <a:rect l="l" t="t" r="r" b="b"/>
            <a:pathLst>
              <a:path w="21600" h="21600">
                <a:moveTo>
                  <a:pt x="0" y="0"/>
                </a:moveTo>
                <a:lnTo>
                  <a:pt x="5391" y="21600"/>
                </a:lnTo>
                <a:lnTo>
                  <a:pt x="16209" y="21600"/>
                </a:lnTo>
                <a:lnTo>
                  <a:pt x="21600" y="0"/>
                </a:lnTo>
                <a:close/>
              </a:path>
            </a:pathLst>
          </a:custGeom>
          <a:solidFill>
            <a:schemeClr val="bg1"/>
          </a:solidFill>
          <a:ln w="9525">
            <a:noFill/>
          </a:ln>
        </p:spPr>
        <p:style>
          <a:lnRef idx="0">
            <a:srgbClr val="FFFFFF"/>
          </a:lnRef>
          <a:fillRef idx="0">
            <a:srgbClr val="FFFFFF"/>
          </a:fillRef>
          <a:effectRef idx="0">
            <a:srgbClr val="FFFFFF"/>
          </a:effectRef>
          <a:fontRef idx="minor"/>
        </p:style>
      </p:sp>
      <p:sp>
        <p:nvSpPr>
          <p:cNvPr id="1493" name="Rectangle 8"/>
          <p:cNvSpPr/>
          <p:nvPr/>
        </p:nvSpPr>
        <p:spPr>
          <a:xfrm>
            <a:off x="3242520" y="3353400"/>
            <a:ext cx="41868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X</a:t>
            </a:r>
            <a:endParaRPr lang="en-US" sz="2400" b="0" strike="noStrike" spc="-1">
              <a:latin typeface="Arial" panose="020B0604020202020204"/>
            </a:endParaRPr>
          </a:p>
        </p:txBody>
      </p:sp>
      <p:sp>
        <p:nvSpPr>
          <p:cNvPr id="1494" name="Freeform 9"/>
          <p:cNvSpPr/>
          <p:nvPr/>
        </p:nvSpPr>
        <p:spPr>
          <a:xfrm>
            <a:off x="2864880" y="3272400"/>
            <a:ext cx="320040" cy="662760"/>
          </a:xfrm>
          <a:custGeom>
            <a:avLst/>
            <a:gdLst/>
            <a:ahLst/>
            <a:cxnLst/>
            <a:rect l="l" t="t" r="r" b="b"/>
            <a:pathLst>
              <a:path w="202" h="418">
                <a:moveTo>
                  <a:pt x="0" y="0"/>
                </a:moveTo>
                <a:lnTo>
                  <a:pt x="201" y="84"/>
                </a:lnTo>
                <a:lnTo>
                  <a:pt x="201" y="339"/>
                </a:lnTo>
                <a:lnTo>
                  <a:pt x="0" y="417"/>
                </a:lnTo>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495" name="Line 10"/>
          <p:cNvSpPr/>
          <p:nvPr/>
        </p:nvSpPr>
        <p:spPr>
          <a:xfrm flipH="1">
            <a:off x="4703040" y="260712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96" name="Line 11"/>
          <p:cNvSpPr/>
          <p:nvPr/>
        </p:nvSpPr>
        <p:spPr>
          <a:xfrm>
            <a:off x="5622120" y="3054600"/>
            <a:ext cx="341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97" name="Line 12"/>
          <p:cNvSpPr/>
          <p:nvPr/>
        </p:nvSpPr>
        <p:spPr>
          <a:xfrm flipH="1">
            <a:off x="4626720" y="357696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498" name="AutoShape 13"/>
          <p:cNvSpPr/>
          <p:nvPr/>
        </p:nvSpPr>
        <p:spPr>
          <a:xfrm rot="5400000" flipV="1">
            <a:off x="4690440" y="2675520"/>
            <a:ext cx="1266120" cy="802440"/>
          </a:xfrm>
          <a:custGeom>
            <a:avLst/>
            <a:gdLst/>
            <a:ahLst/>
            <a:cxnLst/>
            <a:rect l="l" t="t" r="r" b="b"/>
            <a:pathLst>
              <a:path w="21600" h="21600">
                <a:moveTo>
                  <a:pt x="0" y="0"/>
                </a:moveTo>
                <a:lnTo>
                  <a:pt x="5391" y="21600"/>
                </a:lnTo>
                <a:lnTo>
                  <a:pt x="16209" y="21600"/>
                </a:lnTo>
                <a:lnTo>
                  <a:pt x="21600" y="0"/>
                </a:lnTo>
                <a:close/>
              </a:path>
            </a:pathLst>
          </a:custGeom>
          <a:solidFill>
            <a:schemeClr val="accent2"/>
          </a:solidFill>
          <a:ln w="12700">
            <a:solidFill>
              <a:srgbClr val="525252"/>
            </a:solidFill>
            <a:miter/>
          </a:ln>
        </p:spPr>
        <p:style>
          <a:lnRef idx="0">
            <a:srgbClr val="FFFFFF"/>
          </a:lnRef>
          <a:fillRef idx="0">
            <a:srgbClr val="FFFFFF"/>
          </a:fillRef>
          <a:effectRef idx="0">
            <a:srgbClr val="FFFFFF"/>
          </a:effectRef>
          <a:fontRef idx="minor"/>
        </p:style>
      </p:sp>
      <p:sp>
        <p:nvSpPr>
          <p:cNvPr id="1499" name="AutoShape 14"/>
          <p:cNvSpPr/>
          <p:nvPr/>
        </p:nvSpPr>
        <p:spPr>
          <a:xfrm rot="5400000" flipV="1">
            <a:off x="4591800" y="2826000"/>
            <a:ext cx="799560" cy="510480"/>
          </a:xfrm>
          <a:custGeom>
            <a:avLst/>
            <a:gdLst/>
            <a:ahLst/>
            <a:cxnLst/>
            <a:rect l="l" t="t" r="r" b="b"/>
            <a:pathLst>
              <a:path w="21600" h="21600">
                <a:moveTo>
                  <a:pt x="0" y="0"/>
                </a:moveTo>
                <a:lnTo>
                  <a:pt x="5391" y="21600"/>
                </a:lnTo>
                <a:lnTo>
                  <a:pt x="16209" y="21600"/>
                </a:lnTo>
                <a:lnTo>
                  <a:pt x="21600" y="0"/>
                </a:lnTo>
                <a:close/>
              </a:path>
            </a:pathLst>
          </a:custGeom>
          <a:solidFill>
            <a:schemeClr val="bg1"/>
          </a:solidFill>
          <a:ln w="9525">
            <a:noFill/>
          </a:ln>
        </p:spPr>
        <p:style>
          <a:lnRef idx="0">
            <a:srgbClr val="FFFFFF"/>
          </a:lnRef>
          <a:fillRef idx="0">
            <a:srgbClr val="FFFFFF"/>
          </a:fillRef>
          <a:effectRef idx="0">
            <a:srgbClr val="FFFFFF"/>
          </a:effectRef>
          <a:fontRef idx="minor"/>
        </p:style>
      </p:sp>
      <p:sp>
        <p:nvSpPr>
          <p:cNvPr id="1500" name="Rectangle 15"/>
          <p:cNvSpPr/>
          <p:nvPr/>
        </p:nvSpPr>
        <p:spPr>
          <a:xfrm>
            <a:off x="5276520" y="2840400"/>
            <a:ext cx="4399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a:t>
            </a:r>
            <a:endParaRPr lang="en-US" sz="2400" b="0" strike="noStrike" spc="-1">
              <a:latin typeface="Arial" panose="020B0604020202020204"/>
            </a:endParaRPr>
          </a:p>
        </p:txBody>
      </p:sp>
      <p:sp>
        <p:nvSpPr>
          <p:cNvPr id="1501" name="Freeform 16"/>
          <p:cNvSpPr/>
          <p:nvPr/>
        </p:nvSpPr>
        <p:spPr>
          <a:xfrm>
            <a:off x="4922280" y="2757960"/>
            <a:ext cx="320040" cy="662760"/>
          </a:xfrm>
          <a:custGeom>
            <a:avLst/>
            <a:gdLst/>
            <a:ahLst/>
            <a:cxnLst/>
            <a:rect l="l" t="t" r="r" b="b"/>
            <a:pathLst>
              <a:path w="202" h="418">
                <a:moveTo>
                  <a:pt x="0" y="0"/>
                </a:moveTo>
                <a:lnTo>
                  <a:pt x="201" y="84"/>
                </a:lnTo>
                <a:lnTo>
                  <a:pt x="201" y="339"/>
                </a:lnTo>
                <a:lnTo>
                  <a:pt x="0" y="417"/>
                </a:lnTo>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502" name="Line 17"/>
          <p:cNvSpPr/>
          <p:nvPr/>
        </p:nvSpPr>
        <p:spPr>
          <a:xfrm>
            <a:off x="3880440" y="3576960"/>
            <a:ext cx="831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03" name="Line 18"/>
          <p:cNvSpPr/>
          <p:nvPr/>
        </p:nvSpPr>
        <p:spPr>
          <a:xfrm>
            <a:off x="5937840" y="3062520"/>
            <a:ext cx="470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04" name="Line 19"/>
          <p:cNvSpPr/>
          <p:nvPr/>
        </p:nvSpPr>
        <p:spPr>
          <a:xfrm flipV="1">
            <a:off x="7970040" y="2208600"/>
            <a:ext cx="360" cy="8506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05" name="Line 20"/>
          <p:cNvSpPr/>
          <p:nvPr/>
        </p:nvSpPr>
        <p:spPr>
          <a:xfrm flipH="1">
            <a:off x="4585320" y="2205360"/>
            <a:ext cx="1498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06" name="Line 21"/>
          <p:cNvSpPr/>
          <p:nvPr/>
        </p:nvSpPr>
        <p:spPr>
          <a:xfrm>
            <a:off x="4579200" y="2211840"/>
            <a:ext cx="360" cy="393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07" name="Line 22"/>
          <p:cNvSpPr/>
          <p:nvPr/>
        </p:nvSpPr>
        <p:spPr>
          <a:xfrm flipH="1">
            <a:off x="4585320" y="2605320"/>
            <a:ext cx="16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08" name="AutoShape 23"/>
          <p:cNvSpPr/>
          <p:nvPr/>
        </p:nvSpPr>
        <p:spPr>
          <a:xfrm>
            <a:off x="1823400" y="301212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1509" name="AutoShape 24"/>
          <p:cNvSpPr/>
          <p:nvPr/>
        </p:nvSpPr>
        <p:spPr>
          <a:xfrm>
            <a:off x="1880640" y="398340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1510" name="Line 25"/>
          <p:cNvSpPr/>
          <p:nvPr/>
        </p:nvSpPr>
        <p:spPr>
          <a:xfrm flipH="1">
            <a:off x="2242440" y="3119760"/>
            <a:ext cx="355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11" name="Line 26"/>
          <p:cNvSpPr/>
          <p:nvPr/>
        </p:nvSpPr>
        <p:spPr>
          <a:xfrm flipH="1">
            <a:off x="2280240" y="4091400"/>
            <a:ext cx="355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12" name="AutoShape 27"/>
          <p:cNvSpPr/>
          <p:nvPr/>
        </p:nvSpPr>
        <p:spPr>
          <a:xfrm>
            <a:off x="8186040" y="295488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1513" name="Rectangle 29"/>
          <p:cNvSpPr/>
          <p:nvPr/>
        </p:nvSpPr>
        <p:spPr>
          <a:xfrm>
            <a:off x="6809760" y="2867400"/>
            <a:ext cx="843840" cy="1324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514" name="AutoShape 30"/>
          <p:cNvSpPr/>
          <p:nvPr/>
        </p:nvSpPr>
        <p:spPr>
          <a:xfrm rot="5400000">
            <a:off x="6775560" y="3520080"/>
            <a:ext cx="192960" cy="123120"/>
          </a:xfrm>
          <a:prstGeom prst="triangle">
            <a:avLst>
              <a:gd name="adj" fmla="val 49958"/>
            </a:avLst>
          </a:prstGeom>
          <a:noFill/>
          <a:ln w="12700">
            <a:solidFill>
              <a:srgbClr val="525252"/>
            </a:solidFill>
            <a:miter/>
          </a:ln>
        </p:spPr>
        <p:style>
          <a:lnRef idx="0">
            <a:srgbClr val="FFFFFF"/>
          </a:lnRef>
          <a:fillRef idx="0">
            <a:srgbClr val="FFFFFF"/>
          </a:fillRef>
          <a:effectRef idx="0">
            <a:srgbClr val="FFFFFF"/>
          </a:effectRef>
          <a:fontRef idx="minor"/>
        </p:style>
      </p:sp>
      <p:sp>
        <p:nvSpPr>
          <p:cNvPr id="1515" name="Rectangle 32"/>
          <p:cNvSpPr/>
          <p:nvPr/>
        </p:nvSpPr>
        <p:spPr>
          <a:xfrm>
            <a:off x="6873120" y="3951720"/>
            <a:ext cx="61524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ACLR</a:t>
            </a:r>
            <a:endParaRPr lang="en-US" sz="1100" b="0" strike="noStrike" spc="-1">
              <a:latin typeface="Arial" panose="020B0604020202020204"/>
            </a:endParaRPr>
          </a:p>
        </p:txBody>
      </p:sp>
      <p:sp>
        <p:nvSpPr>
          <p:cNvPr id="1516" name="Rectangle 33"/>
          <p:cNvSpPr/>
          <p:nvPr/>
        </p:nvSpPr>
        <p:spPr>
          <a:xfrm>
            <a:off x="6736680" y="3734280"/>
            <a:ext cx="546840" cy="250200"/>
          </a:xfrm>
          <a:prstGeom prst="rect">
            <a:avLst/>
          </a:prstGeom>
          <a:noFill/>
          <a:ln w="9525">
            <a:noFill/>
          </a:ln>
        </p:spPr>
        <p:style>
          <a:lnRef idx="0">
            <a:srgbClr val="FFFFFF"/>
          </a:lnRef>
          <a:fillRef idx="0">
            <a:srgbClr val="FFFFFF"/>
          </a:fillRef>
          <a:effectRef idx="0">
            <a:srgbClr val="FFFFFF"/>
          </a:effectRef>
          <a:fontRef idx="minor"/>
        </p:style>
      </p:sp>
      <p:sp>
        <p:nvSpPr>
          <p:cNvPr id="1517" name="Rectangle 34"/>
          <p:cNvSpPr/>
          <p:nvPr/>
        </p:nvSpPr>
        <p:spPr>
          <a:xfrm>
            <a:off x="6805080" y="2910240"/>
            <a:ext cx="2041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D</a:t>
            </a:r>
            <a:endParaRPr lang="en-US" sz="1100" b="0" strike="noStrike" spc="-1">
              <a:latin typeface="Arial" panose="020B0604020202020204"/>
            </a:endParaRPr>
          </a:p>
        </p:txBody>
      </p:sp>
      <p:sp>
        <p:nvSpPr>
          <p:cNvPr id="1518" name="Rectangle 35"/>
          <p:cNvSpPr/>
          <p:nvPr/>
        </p:nvSpPr>
        <p:spPr>
          <a:xfrm>
            <a:off x="7474680" y="2910240"/>
            <a:ext cx="1645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Q</a:t>
            </a:r>
            <a:endParaRPr lang="en-US" sz="1100" b="0" strike="noStrike" spc="-1">
              <a:latin typeface="Arial" panose="020B0604020202020204"/>
            </a:endParaRPr>
          </a:p>
        </p:txBody>
      </p:sp>
      <p:sp>
        <p:nvSpPr>
          <p:cNvPr id="1519" name="Line 36"/>
          <p:cNvSpPr/>
          <p:nvPr/>
        </p:nvSpPr>
        <p:spPr>
          <a:xfrm flipH="1">
            <a:off x="6327000" y="358812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20" name="Line 37"/>
          <p:cNvSpPr/>
          <p:nvPr/>
        </p:nvSpPr>
        <p:spPr>
          <a:xfrm flipH="1">
            <a:off x="6315840" y="305784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21" name="Line 38"/>
          <p:cNvSpPr/>
          <p:nvPr/>
        </p:nvSpPr>
        <p:spPr>
          <a:xfrm flipH="1">
            <a:off x="7682760" y="305928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22" name="Line 39"/>
          <p:cNvSpPr/>
          <p:nvPr/>
        </p:nvSpPr>
        <p:spPr>
          <a:xfrm>
            <a:off x="7219080" y="4200840"/>
            <a:ext cx="360" cy="1951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23" name="Line 40"/>
          <p:cNvSpPr/>
          <p:nvPr/>
        </p:nvSpPr>
        <p:spPr>
          <a:xfrm flipH="1">
            <a:off x="6327000" y="4395960"/>
            <a:ext cx="909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24" name="Line 41"/>
          <p:cNvSpPr/>
          <p:nvPr/>
        </p:nvSpPr>
        <p:spPr>
          <a:xfrm>
            <a:off x="6033240" y="2205360"/>
            <a:ext cx="1936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25" name="AutoShape 42"/>
          <p:cNvSpPr/>
          <p:nvPr/>
        </p:nvSpPr>
        <p:spPr>
          <a:xfrm>
            <a:off x="5900040" y="350712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1526" name="AutoShape 43"/>
          <p:cNvSpPr/>
          <p:nvPr/>
        </p:nvSpPr>
        <p:spPr>
          <a:xfrm>
            <a:off x="5900040" y="426924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1527" name="Rectangle 44"/>
          <p:cNvSpPr/>
          <p:nvPr/>
        </p:nvSpPr>
        <p:spPr>
          <a:xfrm>
            <a:off x="1694160" y="2692800"/>
            <a:ext cx="8391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dataa</a:t>
            </a:r>
            <a:endParaRPr lang="en-US" sz="1800" b="0" strike="noStrike" spc="-1">
              <a:latin typeface="Arial" panose="020B0604020202020204"/>
            </a:endParaRPr>
          </a:p>
        </p:txBody>
      </p:sp>
      <p:sp>
        <p:nvSpPr>
          <p:cNvPr id="1528" name="Rectangle 45"/>
          <p:cNvSpPr/>
          <p:nvPr/>
        </p:nvSpPr>
        <p:spPr>
          <a:xfrm>
            <a:off x="1729800" y="3645360"/>
            <a:ext cx="8438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datab</a:t>
            </a:r>
            <a:endParaRPr lang="en-US" sz="1800" b="0" strike="noStrike" spc="-1">
              <a:latin typeface="Arial" panose="020B0604020202020204"/>
            </a:endParaRPr>
          </a:p>
        </p:txBody>
      </p:sp>
      <p:sp>
        <p:nvSpPr>
          <p:cNvPr id="1529" name="Rectangle 46"/>
          <p:cNvSpPr/>
          <p:nvPr/>
        </p:nvSpPr>
        <p:spPr>
          <a:xfrm>
            <a:off x="3705480" y="3092760"/>
            <a:ext cx="11944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mult_out</a:t>
            </a:r>
            <a:endParaRPr lang="en-US" sz="1800" b="0" strike="noStrike" spc="-1">
              <a:latin typeface="Arial" panose="020B0604020202020204"/>
            </a:endParaRPr>
          </a:p>
        </p:txBody>
      </p:sp>
      <p:sp>
        <p:nvSpPr>
          <p:cNvPr id="1530" name="Rectangle 47"/>
          <p:cNvSpPr/>
          <p:nvPr/>
        </p:nvSpPr>
        <p:spPr>
          <a:xfrm>
            <a:off x="5717520" y="2483280"/>
            <a:ext cx="13377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adder_out</a:t>
            </a:r>
            <a:endParaRPr lang="en-US" sz="1800" b="0" strike="noStrike" spc="-1">
              <a:latin typeface="Arial" panose="020B0604020202020204"/>
            </a:endParaRPr>
          </a:p>
        </p:txBody>
      </p:sp>
      <p:sp>
        <p:nvSpPr>
          <p:cNvPr id="1531" name="Rectangle 48"/>
          <p:cNvSpPr/>
          <p:nvPr/>
        </p:nvSpPr>
        <p:spPr>
          <a:xfrm>
            <a:off x="5775840" y="3170880"/>
            <a:ext cx="5054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clk</a:t>
            </a:r>
            <a:endParaRPr lang="en-US" sz="1800" b="0" strike="noStrike" spc="-1">
              <a:latin typeface="Arial" panose="020B0604020202020204"/>
            </a:endParaRPr>
          </a:p>
        </p:txBody>
      </p:sp>
      <p:sp>
        <p:nvSpPr>
          <p:cNvPr id="1532" name="Rectangle 49"/>
          <p:cNvSpPr/>
          <p:nvPr/>
        </p:nvSpPr>
        <p:spPr>
          <a:xfrm>
            <a:off x="5792760" y="3934440"/>
            <a:ext cx="6076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aclr</a:t>
            </a:r>
            <a:endParaRPr lang="en-US" sz="1800" b="0" strike="noStrike" spc="-1">
              <a:latin typeface="Arial" panose="020B0604020202020204"/>
            </a:endParaRPr>
          </a:p>
        </p:txBody>
      </p:sp>
      <p:sp>
        <p:nvSpPr>
          <p:cNvPr id="1533" name="Rectangle 50"/>
          <p:cNvSpPr/>
          <p:nvPr/>
        </p:nvSpPr>
        <p:spPr>
          <a:xfrm>
            <a:off x="8084160" y="2597760"/>
            <a:ext cx="116100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mac_out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Function Definition - Multiplier</a:t>
            </a:r>
            <a:endParaRPr lang="en-US" sz="3600" b="0" strike="noStrike" spc="-1">
              <a:latin typeface="Arial" panose="020B0604020202020204"/>
            </a:endParaRPr>
          </a:p>
        </p:txBody>
      </p:sp>
      <p:sp>
        <p:nvSpPr>
          <p:cNvPr id="1535" name="Rectangle 5"/>
          <p:cNvSpPr/>
          <p:nvPr/>
        </p:nvSpPr>
        <p:spPr>
          <a:xfrm>
            <a:off x="3597840" y="1582560"/>
            <a:ext cx="5193360" cy="44809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function</a:t>
            </a:r>
            <a:r>
              <a:rPr lang="en-US" sz="1800" b="0" strike="noStrike" spc="-1">
                <a:solidFill>
                  <a:srgbClr val="525252"/>
                </a:solidFill>
                <a:latin typeface="Consolas"/>
                <a:ea typeface="Helvetica Neue"/>
              </a:rPr>
              <a:t> [15:0] mult;</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[7:0] a, b;</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reg</a:t>
            </a:r>
            <a:r>
              <a:rPr lang="en-US" sz="1800" b="0" strike="noStrike" spc="-1">
                <a:solidFill>
                  <a:srgbClr val="525252"/>
                </a:solidFill>
                <a:latin typeface="Consolas"/>
                <a:ea typeface="Helvetica Neue"/>
              </a:rPr>
              <a:t> [15:0] r;</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integer</a:t>
            </a:r>
            <a:r>
              <a:rPr lang="en-US" sz="1800" b="0" strike="noStrike" spc="-1">
                <a:solidFill>
                  <a:srgbClr val="525252"/>
                </a:solidFill>
                <a:latin typeface="Consolas"/>
                <a:ea typeface="Helvetica Neue"/>
              </a:rPr>
              <a:t> i; </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if</a:t>
            </a:r>
            <a:r>
              <a:rPr lang="en-US" sz="1800" b="0" strike="noStrike" spc="-1">
                <a:solidFill>
                  <a:srgbClr val="525252"/>
                </a:solidFill>
                <a:latin typeface="Consolas"/>
                <a:ea typeface="Helvetica Neue"/>
              </a:rPr>
              <a:t> (a[0]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r = b;</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else</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r = 0;</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for</a:t>
            </a:r>
            <a:r>
              <a:rPr lang="en-US" sz="1800" b="0" strike="noStrike" spc="-1">
                <a:solidFill>
                  <a:srgbClr val="525252"/>
                </a:solidFill>
                <a:latin typeface="Consolas"/>
                <a:ea typeface="Helvetica Neue"/>
              </a:rPr>
              <a:t> (i =1; i &lt;=7; i = i + 1)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if</a:t>
            </a:r>
            <a:r>
              <a:rPr lang="en-US" sz="1800" b="0" strike="noStrike" spc="-1">
                <a:solidFill>
                  <a:srgbClr val="525252"/>
                </a:solidFill>
                <a:latin typeface="Consolas"/>
                <a:ea typeface="Helvetica Neue"/>
              </a:rPr>
              <a:t> (a[i] == 1)</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r = r + b &lt;&lt; i;</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end</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mult = r;</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endfunction</a:t>
            </a:r>
            <a:r>
              <a:rPr lang="en-US" sz="1800" b="0" strike="noStrike" spc="-1">
                <a:solidFill>
                  <a:srgbClr val="525252"/>
                </a:solidFill>
                <a:latin typeface="Consolas"/>
                <a:ea typeface="Helvetica Neue"/>
              </a:rPr>
              <a:t>             </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Example Function Invocation</a:t>
            </a:r>
            <a:endParaRPr lang="en-US" sz="3600" b="0" strike="noStrike" spc="-1">
              <a:latin typeface="Arial" panose="020B0604020202020204"/>
            </a:endParaRPr>
          </a:p>
        </p:txBody>
      </p:sp>
      <p:sp>
        <p:nvSpPr>
          <p:cNvPr id="1537" name="Rectangle 7"/>
          <p:cNvSpPr/>
          <p:nvPr/>
        </p:nvSpPr>
        <p:spPr>
          <a:xfrm>
            <a:off x="5965200" y="4141440"/>
            <a:ext cx="5028480" cy="32796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538" name="Rectangle 5"/>
          <p:cNvSpPr/>
          <p:nvPr/>
        </p:nvSpPr>
        <p:spPr>
          <a:xfrm>
            <a:off x="5962320" y="1691640"/>
            <a:ext cx="5031720" cy="37422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83895" algn="l"/>
                <a:tab pos="1029970" algn="l"/>
              </a:tabLst>
            </a:pPr>
            <a:r>
              <a:rPr lang="en-US" sz="1600" b="1" strike="noStrike" spc="-1">
                <a:solidFill>
                  <a:srgbClr val="525252"/>
                </a:solidFill>
                <a:latin typeface="Consolas"/>
                <a:ea typeface="Helvetica Neue"/>
              </a:rPr>
              <a:t>	assign</a:t>
            </a:r>
            <a:r>
              <a:rPr lang="en-US" sz="1600" b="0" strike="noStrike" spc="-1">
                <a:solidFill>
                  <a:srgbClr val="525252"/>
                </a:solidFill>
                <a:latin typeface="Consolas"/>
                <a:ea typeface="Helvetica Neue"/>
              </a:rPr>
              <a:t> adder_out = mult_out + mac_out;</a:t>
            </a:r>
            <a:endParaRPr lang="en-US" sz="1600" b="0" strike="noStrike" spc="-1">
              <a:latin typeface="Arial" panose="020B0604020202020204"/>
            </a:endParaRPr>
          </a:p>
          <a:p>
            <a:pPr>
              <a:lnSpc>
                <a:spcPct val="100000"/>
              </a:lnSpc>
              <a:buNone/>
              <a:tabLst>
                <a:tab pos="345440" algn="l"/>
                <a:tab pos="683895" algn="l"/>
                <a:tab pos="1029970" algn="l"/>
              </a:tabLst>
            </a:pPr>
            <a:endParaRPr lang="en-US" sz="1600" b="0" strike="noStrike" spc="-1">
              <a:latin typeface="Arial" panose="020B0604020202020204"/>
            </a:endParaRPr>
          </a:p>
          <a:p>
            <a:pPr>
              <a:lnSpc>
                <a:spcPct val="100000"/>
              </a:lnSpc>
              <a:buNone/>
              <a:tabLst>
                <a:tab pos="345440" algn="l"/>
                <a:tab pos="683895" algn="l"/>
                <a:tab pos="1029970" algn="l"/>
              </a:tabLst>
            </a:pPr>
            <a:r>
              <a:rPr lang="en-US" sz="1600" b="1" strike="noStrike" spc="-1">
                <a:solidFill>
                  <a:srgbClr val="525252"/>
                </a:solidFill>
                <a:latin typeface="Consolas"/>
                <a:ea typeface="Helvetica Neue"/>
              </a:rPr>
              <a:t>	always</a:t>
            </a:r>
            <a:r>
              <a:rPr lang="en-US" sz="1600" b="0" strike="noStrike" spc="-1">
                <a:solidFill>
                  <a:srgbClr val="525252"/>
                </a:solidFill>
                <a:latin typeface="Consolas"/>
                <a:ea typeface="Helvetica Neue"/>
              </a:rPr>
              <a:t> @ (posedge clk, posedge aclr) </a:t>
            </a:r>
            <a:r>
              <a:rPr lang="en-US" sz="1600" b="1" strike="noStrike" spc="-1">
                <a:solidFill>
                  <a:srgbClr val="525252"/>
                </a:solidFill>
                <a:latin typeface="Consolas"/>
                <a:ea typeface="Helvetica Neue"/>
              </a:rPr>
              <a:t>begin</a:t>
            </a:r>
            <a:r>
              <a:rPr lang="en-US" sz="1600" b="0" strike="noStrike" spc="-1">
                <a:solidFill>
                  <a:srgbClr val="525252"/>
                </a:solidFill>
                <a:latin typeface="Consolas"/>
                <a:ea typeface="Helvetica Neue"/>
              </a:rPr>
              <a:t> </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if (clr) </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mac_out &lt;= 16'h0000;</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else </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mac_out &lt;= adder_out;</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end</a:t>
            </a:r>
            <a:r>
              <a:rPr lang="en-US" sz="1600" b="0" strike="noStrike" spc="-1">
                <a:solidFill>
                  <a:srgbClr val="525252"/>
                </a:solidFill>
                <a:latin typeface="Consolas"/>
                <a:ea typeface="Helvetica Neue"/>
              </a:rPr>
              <a:t> </a:t>
            </a:r>
            <a:endParaRPr lang="en-US" sz="1600" b="0" strike="noStrike" spc="-1">
              <a:latin typeface="Arial" panose="020B0604020202020204"/>
            </a:endParaRPr>
          </a:p>
          <a:p>
            <a:pPr>
              <a:lnSpc>
                <a:spcPct val="100000"/>
              </a:lnSpc>
              <a:buNone/>
              <a:tabLst>
                <a:tab pos="345440" algn="l"/>
                <a:tab pos="683895" algn="l"/>
                <a:tab pos="1029970" algn="l"/>
              </a:tabLst>
            </a:pP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assign</a:t>
            </a:r>
            <a:r>
              <a:rPr lang="en-US" sz="1600" b="0" strike="noStrike" spc="-1">
                <a:solidFill>
                  <a:srgbClr val="525252"/>
                </a:solidFill>
                <a:latin typeface="Consolas"/>
                <a:ea typeface="Helvetica Neue"/>
              </a:rPr>
              <a:t> mult_out = mult (dataa, datab);</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a:t>
            </a:r>
            <a:endParaRPr lang="en-US" sz="1600" b="0" strike="noStrike" spc="-1">
              <a:latin typeface="Arial" panose="020B0604020202020204"/>
            </a:endParaRPr>
          </a:p>
          <a:p>
            <a:pPr>
              <a:lnSpc>
                <a:spcPct val="100000"/>
              </a:lnSpc>
              <a:buNone/>
              <a:tabLst>
                <a:tab pos="345440" algn="l"/>
                <a:tab pos="683895" algn="l"/>
                <a:tab pos="1029970" algn="l"/>
              </a:tabLst>
            </a:pPr>
            <a:r>
              <a:rPr lang="en-US" sz="1600" b="1" strike="noStrike" spc="-1">
                <a:solidFill>
                  <a:srgbClr val="525252"/>
                </a:solidFill>
                <a:latin typeface="Consolas"/>
                <a:ea typeface="Helvetica Neue"/>
              </a:rPr>
              <a:t>endmodule</a:t>
            </a:r>
            <a:endParaRPr lang="en-US" sz="1600" b="0" strike="noStrike" spc="-1">
              <a:latin typeface="Arial" panose="020B0604020202020204"/>
            </a:endParaRPr>
          </a:p>
        </p:txBody>
      </p:sp>
      <p:sp>
        <p:nvSpPr>
          <p:cNvPr id="1539" name="Rectangle 6"/>
          <p:cNvSpPr/>
          <p:nvPr/>
        </p:nvSpPr>
        <p:spPr>
          <a:xfrm>
            <a:off x="1350720" y="1814760"/>
            <a:ext cx="4431600" cy="3012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a:t>
            </a:r>
            <a:r>
              <a:rPr lang="en-US" sz="1600" b="1" strike="noStrike" spc="-1">
                <a:solidFill>
                  <a:srgbClr val="525252"/>
                </a:solidFill>
                <a:latin typeface="Consolas"/>
                <a:ea typeface="Helvetica Neue"/>
              </a:rPr>
              <a:t>timescale</a:t>
            </a:r>
            <a:r>
              <a:rPr lang="en-US" sz="1600" b="0" strike="noStrike" spc="-1">
                <a:solidFill>
                  <a:srgbClr val="525252"/>
                </a:solidFill>
                <a:latin typeface="Consolas"/>
                <a:ea typeface="Helvetica Neue"/>
              </a:rPr>
              <a:t> 1 ns/ 10 ps</a:t>
            </a:r>
            <a:endParaRPr lang="en-US" sz="1600" b="0" strike="noStrike" spc="-1">
              <a:latin typeface="Arial" panose="020B0604020202020204"/>
            </a:endParaRPr>
          </a:p>
          <a:p>
            <a:pPr>
              <a:lnSpc>
                <a:spcPct val="100000"/>
              </a:lnSpc>
              <a:buNone/>
              <a:tabLst>
                <a:tab pos="345440" algn="l"/>
                <a:tab pos="683895" algn="l"/>
                <a:tab pos="1029970" algn="l"/>
              </a:tabLst>
            </a:pPr>
            <a:endParaRPr lang="en-US" sz="1600" b="0" strike="noStrike" spc="-1">
              <a:latin typeface="Arial" panose="020B0604020202020204"/>
            </a:endParaRPr>
          </a:p>
          <a:p>
            <a:pPr>
              <a:lnSpc>
                <a:spcPct val="100000"/>
              </a:lnSpc>
              <a:buNone/>
              <a:tabLst>
                <a:tab pos="345440" algn="l"/>
                <a:tab pos="683895" algn="l"/>
                <a:tab pos="1029970" algn="l"/>
              </a:tabLst>
            </a:pPr>
            <a:r>
              <a:rPr lang="en-US" sz="1600" b="1" strike="noStrike" spc="-1">
                <a:solidFill>
                  <a:srgbClr val="525252"/>
                </a:solidFill>
                <a:latin typeface="Consolas"/>
                <a:ea typeface="Helvetica Neue"/>
              </a:rPr>
              <a:t>module</a:t>
            </a:r>
            <a:r>
              <a:rPr lang="en-US" sz="1600" b="0" strike="noStrike" spc="-1">
                <a:solidFill>
                  <a:srgbClr val="525252"/>
                </a:solidFill>
                <a:latin typeface="Consolas"/>
                <a:ea typeface="Helvetica Neue"/>
              </a:rPr>
              <a:t> mult_acc (</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input</a:t>
            </a:r>
            <a:r>
              <a:rPr lang="en-US" sz="1600" b="0" strike="noStrike" spc="-1">
                <a:solidFill>
                  <a:srgbClr val="525252"/>
                </a:solidFill>
                <a:latin typeface="Consolas"/>
                <a:ea typeface="Helvetica Neue"/>
              </a:rPr>
              <a:t> [7:0] dataa, datab,</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input</a:t>
            </a:r>
            <a:r>
              <a:rPr lang="en-US" sz="1600" b="0" strike="noStrike" spc="-1">
                <a:solidFill>
                  <a:srgbClr val="525252"/>
                </a:solidFill>
                <a:latin typeface="Consolas"/>
                <a:ea typeface="Helvetica Neue"/>
              </a:rPr>
              <a:t> clk, aclr,</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output reg</a:t>
            </a:r>
            <a:r>
              <a:rPr lang="en-US" sz="1600" b="0" strike="noStrike" spc="-1">
                <a:solidFill>
                  <a:srgbClr val="525252"/>
                </a:solidFill>
                <a:latin typeface="Consolas"/>
                <a:ea typeface="Helvetica Neue"/>
              </a:rPr>
              <a:t> [15:0] mac_out</a:t>
            </a:r>
            <a:endParaRPr lang="en-US" sz="1600" b="0" strike="noStrike" spc="-1">
              <a:latin typeface="Arial" panose="020B0604020202020204"/>
            </a:endParaRPr>
          </a:p>
          <a:p>
            <a:pPr>
              <a:lnSpc>
                <a:spcPct val="100000"/>
              </a:lnSpc>
              <a:buNone/>
              <a:tabLst>
                <a:tab pos="345440" algn="l"/>
                <a:tab pos="683895" algn="l"/>
                <a:tab pos="1029970" algn="l"/>
              </a:tabLst>
            </a:pPr>
            <a:r>
              <a:rPr lang="en-US" sz="1600" b="0" strike="noStrike" spc="-1">
                <a:solidFill>
                  <a:srgbClr val="525252"/>
                </a:solidFill>
                <a:latin typeface="Consolas"/>
                <a:ea typeface="Helvetica Neue"/>
              </a:rPr>
              <a:t>);</a:t>
            </a:r>
            <a:endParaRPr lang="en-US" sz="1600" b="0" strike="noStrike" spc="-1">
              <a:latin typeface="Arial" panose="020B0604020202020204"/>
            </a:endParaRPr>
          </a:p>
          <a:p>
            <a:pPr>
              <a:lnSpc>
                <a:spcPct val="100000"/>
              </a:lnSpc>
              <a:buNone/>
              <a:tabLst>
                <a:tab pos="345440" algn="l"/>
                <a:tab pos="683895" algn="l"/>
                <a:tab pos="1029970" algn="l"/>
              </a:tabLst>
            </a:pPr>
            <a:endParaRPr lang="en-US" sz="1600" b="0" strike="noStrike" spc="-1">
              <a:latin typeface="Arial" panose="020B0604020202020204"/>
            </a:endParaRPr>
          </a:p>
          <a:p>
            <a:pPr>
              <a:lnSpc>
                <a:spcPct val="100000"/>
              </a:lnSpc>
              <a:buNone/>
              <a:tabLst>
                <a:tab pos="345440" algn="l"/>
                <a:tab pos="683895" algn="l"/>
                <a:tab pos="1029970" algn="l"/>
              </a:tabLst>
            </a:pPr>
            <a:r>
              <a:rPr lang="en-US" sz="1600" b="1" strike="noStrike" spc="-1">
                <a:solidFill>
                  <a:srgbClr val="525252"/>
                </a:solidFill>
                <a:latin typeface="Consolas"/>
                <a:ea typeface="Helvetica Neue"/>
              </a:rPr>
              <a:t>	wire</a:t>
            </a:r>
            <a:r>
              <a:rPr lang="en-US" sz="1600" b="0" strike="noStrike" spc="-1">
                <a:solidFill>
                  <a:srgbClr val="525252"/>
                </a:solidFill>
                <a:latin typeface="Consolas"/>
                <a:ea typeface="Helvetica Neue"/>
              </a:rPr>
              <a:t> [15:0] mult_out, adder_out;</a:t>
            </a:r>
            <a:endParaRPr lang="en-US" sz="1600" b="0" strike="noStrike" spc="-1">
              <a:latin typeface="Arial" panose="020B0604020202020204"/>
            </a:endParaRPr>
          </a:p>
          <a:p>
            <a:pPr>
              <a:lnSpc>
                <a:spcPct val="100000"/>
              </a:lnSpc>
              <a:buNone/>
              <a:tabLst>
                <a:tab pos="345440" algn="l"/>
                <a:tab pos="683895" algn="l"/>
                <a:tab pos="1029970" algn="l"/>
              </a:tabLst>
            </a:pPr>
            <a:endParaRPr lang="en-US" sz="1600" b="0" strike="noStrike" spc="-1">
              <a:latin typeface="Arial" panose="020B0604020202020204"/>
            </a:endParaRPr>
          </a:p>
          <a:p>
            <a:pPr>
              <a:lnSpc>
                <a:spcPct val="100000"/>
              </a:lnSpc>
              <a:buNone/>
              <a:tabLst>
                <a:tab pos="345440" algn="l"/>
                <a:tab pos="683895" algn="l"/>
                <a:tab pos="1029970" algn="l"/>
              </a:tabLst>
            </a:pPr>
            <a:r>
              <a:rPr lang="en-US" sz="1600" b="1" strike="noStrike" spc="-1">
                <a:solidFill>
                  <a:srgbClr val="525252"/>
                </a:solidFill>
                <a:latin typeface="Consolas"/>
                <a:ea typeface="Helvetica Neue"/>
              </a:rPr>
              <a:t>	parameter</a:t>
            </a:r>
            <a:r>
              <a:rPr lang="en-US" sz="1600" b="0" strike="noStrike" spc="-1">
                <a:solidFill>
                  <a:srgbClr val="525252"/>
                </a:solidFill>
                <a:latin typeface="Consolas"/>
                <a:ea typeface="Helvetica Neue"/>
              </a:rPr>
              <a:t> set = 10;</a:t>
            </a:r>
            <a:endParaRPr lang="en-US" sz="1600" b="0" strike="noStrike" spc="-1">
              <a:latin typeface="Arial" panose="020B0604020202020204"/>
            </a:endParaRPr>
          </a:p>
          <a:p>
            <a:pPr>
              <a:lnSpc>
                <a:spcPct val="100000"/>
              </a:lnSpc>
              <a:buNone/>
              <a:tabLst>
                <a:tab pos="345440" algn="l"/>
                <a:tab pos="683895" algn="l"/>
                <a:tab pos="1029970" algn="l"/>
              </a:tabLst>
            </a:pPr>
            <a:r>
              <a:rPr lang="en-US" sz="1600" b="1" strike="noStrike" spc="-1">
                <a:solidFill>
                  <a:srgbClr val="525252"/>
                </a:solidFill>
                <a:latin typeface="Consolas"/>
                <a:ea typeface="Helvetica Neue"/>
              </a:rPr>
              <a:t>	parameter</a:t>
            </a:r>
            <a:r>
              <a:rPr lang="en-US" sz="1600" b="0" strike="noStrike" spc="-1">
                <a:solidFill>
                  <a:srgbClr val="525252"/>
                </a:solidFill>
                <a:latin typeface="Consolas"/>
                <a:ea typeface="Helvetica Neue"/>
              </a:rPr>
              <a:t> hld = 20;</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Create Task for State Machine Output</a:t>
            </a:r>
            <a:endParaRPr lang="en-US" sz="3600" b="0" strike="noStrike" spc="-1">
              <a:latin typeface="Arial" panose="020B0604020202020204"/>
            </a:endParaRPr>
          </a:p>
        </p:txBody>
      </p:sp>
      <p:sp>
        <p:nvSpPr>
          <p:cNvPr id="1541" name="Rectangle 2"/>
          <p:cNvSpPr/>
          <p:nvPr/>
        </p:nvSpPr>
        <p:spPr>
          <a:xfrm>
            <a:off x="1704240" y="1479240"/>
            <a:ext cx="1094760" cy="1554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2400" b="0" u="sng" strike="noStrike" spc="-1">
                <a:solidFill>
                  <a:srgbClr val="525252"/>
                </a:solidFill>
                <a:uFillTx/>
                <a:latin typeface="IntelOne Display Regular"/>
                <a:ea typeface="Helvetica Neue"/>
              </a:rPr>
              <a:t>Inputs:</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reset</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nw</a:t>
            </a:r>
            <a:endParaRPr lang="en-US" sz="2400" b="0" strike="noStrike" spc="-1">
              <a:latin typeface="Arial" panose="020B0604020202020204"/>
            </a:endParaRPr>
          </a:p>
        </p:txBody>
      </p:sp>
      <p:sp>
        <p:nvSpPr>
          <p:cNvPr id="1542" name="Rectangle 3"/>
          <p:cNvSpPr/>
          <p:nvPr/>
        </p:nvSpPr>
        <p:spPr>
          <a:xfrm>
            <a:off x="8510760" y="1429560"/>
            <a:ext cx="1675800" cy="1554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2400" b="0" u="sng" strike="noStrike" spc="-1">
                <a:solidFill>
                  <a:srgbClr val="525252"/>
                </a:solidFill>
                <a:uFillTx/>
                <a:latin typeface="IntelOne Display Regular"/>
                <a:ea typeface="Helvetica Neue"/>
              </a:rPr>
              <a:t>Outputs:</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sel</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first</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nxt</a:t>
            </a:r>
            <a:endParaRPr lang="en-US" sz="2400" b="0" strike="noStrike" spc="-1">
              <a:latin typeface="Arial" panose="020B0604020202020204"/>
            </a:endParaRPr>
          </a:p>
        </p:txBody>
      </p:sp>
      <p:grpSp>
        <p:nvGrpSpPr>
          <p:cNvPr id="1543" name="Group 5"/>
          <p:cNvGrpSpPr/>
          <p:nvPr/>
        </p:nvGrpSpPr>
        <p:grpSpPr>
          <a:xfrm>
            <a:off x="2647080" y="1519560"/>
            <a:ext cx="5613840" cy="4825440"/>
            <a:chOff x="2647080" y="1519560"/>
            <a:chExt cx="5613840" cy="4825440"/>
          </a:xfrm>
        </p:grpSpPr>
        <p:sp>
          <p:nvSpPr>
            <p:cNvPr id="1544" name="Rectangle 6"/>
            <p:cNvSpPr/>
            <p:nvPr/>
          </p:nvSpPr>
          <p:spPr>
            <a:xfrm>
              <a:off x="6710760" y="2397600"/>
              <a:ext cx="4629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Times New Roman" panose="02020603050405020304"/>
                  <a:ea typeface="Helvetica Neue"/>
                </a:rPr>
                <a:t>nw</a:t>
              </a:r>
              <a:endParaRPr lang="en-US" sz="1800" b="0" strike="noStrike" spc="-1">
                <a:latin typeface="Arial" panose="020B0604020202020204"/>
              </a:endParaRPr>
            </a:p>
          </p:txBody>
        </p:sp>
        <p:grpSp>
          <p:nvGrpSpPr>
            <p:cNvPr id="1545" name="Group 7"/>
            <p:cNvGrpSpPr/>
            <p:nvPr/>
          </p:nvGrpSpPr>
          <p:grpSpPr>
            <a:xfrm>
              <a:off x="4650120" y="1993320"/>
              <a:ext cx="1584360" cy="1435680"/>
              <a:chOff x="4650120" y="1993320"/>
              <a:chExt cx="1584360" cy="1435680"/>
            </a:xfrm>
          </p:grpSpPr>
          <p:sp>
            <p:nvSpPr>
              <p:cNvPr id="1546" name="Oval 8"/>
              <p:cNvSpPr/>
              <p:nvPr/>
            </p:nvSpPr>
            <p:spPr>
              <a:xfrm>
                <a:off x="4650120" y="1993320"/>
                <a:ext cx="1584360" cy="1435680"/>
              </a:xfrm>
              <a:prstGeom prst="ellipse">
                <a:avLst/>
              </a:prstGeom>
              <a:solidFill>
                <a:srgbClr val="FFFFFF"/>
              </a:solidFill>
              <a:ln w="12700">
                <a:solidFill>
                  <a:srgbClr val="000000"/>
                </a:solidFill>
                <a:round/>
              </a:ln>
            </p:spPr>
            <p:style>
              <a:lnRef idx="0">
                <a:srgbClr val="FFFFFF"/>
              </a:lnRef>
              <a:fillRef idx="0">
                <a:srgbClr val="FFFFFF"/>
              </a:fillRef>
              <a:effectRef idx="0">
                <a:srgbClr val="FFFFFF"/>
              </a:effectRef>
              <a:fontRef idx="minor"/>
            </p:style>
            <p:txBody>
              <a:bodyPr wrap="none" lIns="0" tIns="0" rIns="0" bIns="0" anchor="b" anchorCtr="1">
                <a:noAutofit/>
              </a:bodyPr>
              <a:p>
                <a:pPr algn="ctr">
                  <a:lnSpc>
                    <a:spcPct val="100000"/>
                  </a:lnSpc>
                  <a:buNone/>
                </a:pPr>
                <a:r>
                  <a:rPr lang="en-US" sz="2800" b="1" strike="noStrike" spc="-1">
                    <a:solidFill>
                      <a:srgbClr val="525252"/>
                    </a:solidFill>
                    <a:latin typeface="IntelOne Display Regular"/>
                    <a:ea typeface="Helvetica Neue"/>
                  </a:rPr>
                  <a:t>idle</a:t>
                </a:r>
                <a:endParaRPr lang="en-US" sz="2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nxt = 0</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first = 0</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sel =0</a:t>
                </a:r>
                <a:endParaRPr lang="en-US" sz="1800" b="0" strike="noStrike" spc="-1">
                  <a:latin typeface="Arial" panose="020B0604020202020204"/>
                </a:endParaRPr>
              </a:p>
            </p:txBody>
          </p:sp>
          <p:sp>
            <p:nvSpPr>
              <p:cNvPr id="1547" name="Line 9"/>
              <p:cNvSpPr/>
              <p:nvPr/>
            </p:nvSpPr>
            <p:spPr>
              <a:xfrm>
                <a:off x="4743720" y="2368800"/>
                <a:ext cx="1391400" cy="360"/>
              </a:xfrm>
              <a:prstGeom prst="line">
                <a:avLst/>
              </a:prstGeom>
              <a:ln w="12700">
                <a:solidFill>
                  <a:srgbClr val="000000"/>
                </a:solidFill>
                <a:round/>
              </a:ln>
            </p:spPr>
            <p:style>
              <a:lnRef idx="0">
                <a:srgbClr val="FFFFFF"/>
              </a:lnRef>
              <a:fillRef idx="0">
                <a:srgbClr val="FFFFFF"/>
              </a:fillRef>
              <a:effectRef idx="0">
                <a:srgbClr val="FFFFFF"/>
              </a:effectRef>
              <a:fontRef idx="minor"/>
            </p:style>
          </p:sp>
        </p:grpSp>
        <p:sp>
          <p:nvSpPr>
            <p:cNvPr id="1548" name="Rectangle 10"/>
            <p:cNvSpPr/>
            <p:nvPr/>
          </p:nvSpPr>
          <p:spPr>
            <a:xfrm>
              <a:off x="5171040" y="3651480"/>
              <a:ext cx="4629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Times New Roman" panose="02020603050405020304"/>
                  <a:ea typeface="Helvetica Neue"/>
                </a:rPr>
                <a:t>nw</a:t>
              </a:r>
              <a:endParaRPr lang="en-US" sz="1800" b="0" strike="noStrike" spc="-1">
                <a:latin typeface="Arial" panose="020B0604020202020204"/>
              </a:endParaRPr>
            </a:p>
          </p:txBody>
        </p:sp>
        <p:sp>
          <p:nvSpPr>
            <p:cNvPr id="1549" name="Rectangle 11"/>
            <p:cNvSpPr/>
            <p:nvPr/>
          </p:nvSpPr>
          <p:spPr>
            <a:xfrm>
              <a:off x="3565080" y="2406240"/>
              <a:ext cx="53892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Times New Roman" panose="02020603050405020304"/>
                  <a:ea typeface="Helvetica Neue"/>
                </a:rPr>
                <a:t>!nw</a:t>
              </a:r>
              <a:endParaRPr lang="en-US" sz="1800" b="0" strike="noStrike" spc="-1">
                <a:latin typeface="Arial" panose="020B0604020202020204"/>
              </a:endParaRPr>
            </a:p>
          </p:txBody>
        </p:sp>
        <p:grpSp>
          <p:nvGrpSpPr>
            <p:cNvPr id="1550" name="Group 12"/>
            <p:cNvGrpSpPr/>
            <p:nvPr/>
          </p:nvGrpSpPr>
          <p:grpSpPr>
            <a:xfrm>
              <a:off x="6676560" y="3203640"/>
              <a:ext cx="1584360" cy="1435680"/>
              <a:chOff x="6676560" y="3203640"/>
              <a:chExt cx="1584360" cy="1435680"/>
            </a:xfrm>
          </p:grpSpPr>
          <p:sp>
            <p:nvSpPr>
              <p:cNvPr id="1551" name="Oval 13"/>
              <p:cNvSpPr/>
              <p:nvPr/>
            </p:nvSpPr>
            <p:spPr>
              <a:xfrm>
                <a:off x="6676560" y="3203640"/>
                <a:ext cx="1584360" cy="1435680"/>
              </a:xfrm>
              <a:prstGeom prst="ellipse">
                <a:avLst/>
              </a:prstGeom>
              <a:solidFill>
                <a:srgbClr val="FFFFFF"/>
              </a:solidFill>
              <a:ln w="12700">
                <a:solidFill>
                  <a:srgbClr val="000000"/>
                </a:solidFill>
                <a:round/>
              </a:ln>
            </p:spPr>
            <p:style>
              <a:lnRef idx="0">
                <a:srgbClr val="FFFFFF"/>
              </a:lnRef>
              <a:fillRef idx="0">
                <a:srgbClr val="FFFFFF"/>
              </a:fillRef>
              <a:effectRef idx="0">
                <a:srgbClr val="FFFFFF"/>
              </a:effectRef>
              <a:fontRef idx="minor"/>
            </p:style>
            <p:txBody>
              <a:bodyPr wrap="none" lIns="0" tIns="0" rIns="0" bIns="0" anchor="b" anchorCtr="1">
                <a:noAutofit/>
              </a:bodyPr>
              <a:p>
                <a:pPr algn="ctr">
                  <a:lnSpc>
                    <a:spcPct val="100000"/>
                  </a:lnSpc>
                  <a:buNone/>
                </a:pPr>
                <a:r>
                  <a:rPr lang="en-US" sz="2800" b="1" strike="noStrike" spc="-1">
                    <a:solidFill>
                      <a:srgbClr val="525252"/>
                    </a:solidFill>
                    <a:latin typeface="IntelOne Display Regular"/>
                    <a:ea typeface="Helvetica Neue"/>
                  </a:rPr>
                  <a:t>tap1</a:t>
                </a:r>
                <a:endParaRPr lang="en-US" sz="2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nxt = 0</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first = 1</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sel =0</a:t>
                </a:r>
                <a:endParaRPr lang="en-US" sz="1800" b="0" strike="noStrike" spc="-1">
                  <a:latin typeface="Arial" panose="020B0604020202020204"/>
                </a:endParaRPr>
              </a:p>
            </p:txBody>
          </p:sp>
          <p:sp>
            <p:nvSpPr>
              <p:cNvPr id="1552" name="Line 14"/>
              <p:cNvSpPr/>
              <p:nvPr/>
            </p:nvSpPr>
            <p:spPr>
              <a:xfrm>
                <a:off x="6770160" y="3583440"/>
                <a:ext cx="1391400" cy="360"/>
              </a:xfrm>
              <a:prstGeom prst="line">
                <a:avLst/>
              </a:prstGeom>
              <a:ln w="12700">
                <a:solidFill>
                  <a:srgbClr val="000000"/>
                </a:solidFill>
                <a:round/>
              </a:ln>
            </p:spPr>
            <p:style>
              <a:lnRef idx="0">
                <a:srgbClr val="FFFFFF"/>
              </a:lnRef>
              <a:fillRef idx="0">
                <a:srgbClr val="FFFFFF"/>
              </a:fillRef>
              <a:effectRef idx="0">
                <a:srgbClr val="FFFFFF"/>
              </a:effectRef>
              <a:fontRef idx="minor"/>
            </p:style>
          </p:sp>
        </p:grpSp>
        <p:grpSp>
          <p:nvGrpSpPr>
            <p:cNvPr id="1553" name="Group 15"/>
            <p:cNvGrpSpPr/>
            <p:nvPr/>
          </p:nvGrpSpPr>
          <p:grpSpPr>
            <a:xfrm>
              <a:off x="5825160" y="4909320"/>
              <a:ext cx="1584360" cy="1435680"/>
              <a:chOff x="5825160" y="4909320"/>
              <a:chExt cx="1584360" cy="1435680"/>
            </a:xfrm>
          </p:grpSpPr>
          <p:sp>
            <p:nvSpPr>
              <p:cNvPr id="1554" name="Oval 16"/>
              <p:cNvSpPr/>
              <p:nvPr/>
            </p:nvSpPr>
            <p:spPr>
              <a:xfrm>
                <a:off x="5825160" y="4909320"/>
                <a:ext cx="1584360" cy="1435680"/>
              </a:xfrm>
              <a:prstGeom prst="ellipse">
                <a:avLst/>
              </a:prstGeom>
              <a:solidFill>
                <a:srgbClr val="FFFFFF"/>
              </a:solidFill>
              <a:ln w="12700">
                <a:solidFill>
                  <a:srgbClr val="000000"/>
                </a:solidFill>
                <a:round/>
              </a:ln>
            </p:spPr>
            <p:style>
              <a:lnRef idx="0">
                <a:srgbClr val="FFFFFF"/>
              </a:lnRef>
              <a:fillRef idx="0">
                <a:srgbClr val="FFFFFF"/>
              </a:fillRef>
              <a:effectRef idx="0">
                <a:srgbClr val="FFFFFF"/>
              </a:effectRef>
              <a:fontRef idx="minor"/>
            </p:style>
            <p:txBody>
              <a:bodyPr wrap="none" lIns="0" tIns="0" rIns="0" bIns="0" anchor="b" anchorCtr="1">
                <a:noAutofit/>
              </a:bodyPr>
              <a:p>
                <a:pPr algn="ctr">
                  <a:lnSpc>
                    <a:spcPct val="100000"/>
                  </a:lnSpc>
                  <a:buNone/>
                </a:pPr>
                <a:r>
                  <a:rPr lang="en-US" sz="2800" b="1" strike="noStrike" spc="-1">
                    <a:solidFill>
                      <a:srgbClr val="525252"/>
                    </a:solidFill>
                    <a:latin typeface="IntelOne Display Regular"/>
                    <a:ea typeface="Helvetica Neue"/>
                  </a:rPr>
                  <a:t>tap2</a:t>
                </a:r>
                <a:endParaRPr lang="en-US" sz="2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nxt = 0</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first = 0</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sel =1</a:t>
                </a:r>
                <a:endParaRPr lang="en-US" sz="1800" b="0" strike="noStrike" spc="-1">
                  <a:latin typeface="Arial" panose="020B0604020202020204"/>
                </a:endParaRPr>
              </a:p>
            </p:txBody>
          </p:sp>
          <p:sp>
            <p:nvSpPr>
              <p:cNvPr id="1555" name="Line 17"/>
              <p:cNvSpPr/>
              <p:nvPr/>
            </p:nvSpPr>
            <p:spPr>
              <a:xfrm>
                <a:off x="5919120" y="5297760"/>
                <a:ext cx="1391040" cy="360"/>
              </a:xfrm>
              <a:prstGeom prst="line">
                <a:avLst/>
              </a:prstGeom>
              <a:ln w="12700">
                <a:solidFill>
                  <a:srgbClr val="000000"/>
                </a:solidFill>
                <a:round/>
              </a:ln>
            </p:spPr>
            <p:style>
              <a:lnRef idx="0">
                <a:srgbClr val="FFFFFF"/>
              </a:lnRef>
              <a:fillRef idx="0">
                <a:srgbClr val="FFFFFF"/>
              </a:fillRef>
              <a:effectRef idx="0">
                <a:srgbClr val="FFFFFF"/>
              </a:effectRef>
              <a:fontRef idx="minor"/>
            </p:style>
          </p:sp>
        </p:grpSp>
        <p:grpSp>
          <p:nvGrpSpPr>
            <p:cNvPr id="1556" name="Group 18"/>
            <p:cNvGrpSpPr/>
            <p:nvPr/>
          </p:nvGrpSpPr>
          <p:grpSpPr>
            <a:xfrm>
              <a:off x="3492000" y="4909320"/>
              <a:ext cx="1584360" cy="1435680"/>
              <a:chOff x="3492000" y="4909320"/>
              <a:chExt cx="1584360" cy="1435680"/>
            </a:xfrm>
          </p:grpSpPr>
          <p:sp>
            <p:nvSpPr>
              <p:cNvPr id="1557" name="Oval 19"/>
              <p:cNvSpPr/>
              <p:nvPr/>
            </p:nvSpPr>
            <p:spPr>
              <a:xfrm>
                <a:off x="3492000" y="4909320"/>
                <a:ext cx="1584360" cy="1435680"/>
              </a:xfrm>
              <a:prstGeom prst="ellipse">
                <a:avLst/>
              </a:prstGeom>
              <a:solidFill>
                <a:srgbClr val="FFFFFF"/>
              </a:solidFill>
              <a:ln w="12700">
                <a:solidFill>
                  <a:srgbClr val="000000"/>
                </a:solidFill>
                <a:round/>
              </a:ln>
            </p:spPr>
            <p:style>
              <a:lnRef idx="0">
                <a:srgbClr val="FFFFFF"/>
              </a:lnRef>
              <a:fillRef idx="0">
                <a:srgbClr val="FFFFFF"/>
              </a:fillRef>
              <a:effectRef idx="0">
                <a:srgbClr val="FFFFFF"/>
              </a:effectRef>
              <a:fontRef idx="minor"/>
            </p:style>
            <p:txBody>
              <a:bodyPr wrap="none" lIns="0" tIns="0" rIns="0" bIns="0" anchor="b" anchorCtr="1">
                <a:noAutofit/>
              </a:bodyPr>
              <a:p>
                <a:pPr algn="ctr">
                  <a:lnSpc>
                    <a:spcPct val="100000"/>
                  </a:lnSpc>
                  <a:buNone/>
                </a:pPr>
                <a:r>
                  <a:rPr lang="en-US" sz="2800" b="1" strike="noStrike" spc="-1">
                    <a:solidFill>
                      <a:srgbClr val="525252"/>
                    </a:solidFill>
                    <a:latin typeface="IntelOne Display Regular"/>
                    <a:ea typeface="Helvetica Neue"/>
                  </a:rPr>
                  <a:t>tap3</a:t>
                </a:r>
                <a:endParaRPr lang="en-US" sz="2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nxt = 0</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first = 0</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sel =2</a:t>
                </a:r>
                <a:endParaRPr lang="en-US" sz="1800" b="0" strike="noStrike" spc="-1">
                  <a:latin typeface="Arial" panose="020B0604020202020204"/>
                </a:endParaRPr>
              </a:p>
            </p:txBody>
          </p:sp>
          <p:sp>
            <p:nvSpPr>
              <p:cNvPr id="1558" name="Line 20"/>
              <p:cNvSpPr/>
              <p:nvPr/>
            </p:nvSpPr>
            <p:spPr>
              <a:xfrm>
                <a:off x="3593520" y="5299200"/>
                <a:ext cx="1391400" cy="360"/>
              </a:xfrm>
              <a:prstGeom prst="line">
                <a:avLst/>
              </a:prstGeom>
              <a:ln w="12700">
                <a:solidFill>
                  <a:srgbClr val="000000"/>
                </a:solidFill>
                <a:round/>
              </a:ln>
            </p:spPr>
            <p:style>
              <a:lnRef idx="0">
                <a:srgbClr val="FFFFFF"/>
              </a:lnRef>
              <a:fillRef idx="0">
                <a:srgbClr val="FFFFFF"/>
              </a:fillRef>
              <a:effectRef idx="0">
                <a:srgbClr val="FFFFFF"/>
              </a:effectRef>
              <a:fontRef idx="minor"/>
            </p:style>
          </p:sp>
        </p:grpSp>
        <p:grpSp>
          <p:nvGrpSpPr>
            <p:cNvPr id="1559" name="Group 21"/>
            <p:cNvGrpSpPr/>
            <p:nvPr/>
          </p:nvGrpSpPr>
          <p:grpSpPr>
            <a:xfrm>
              <a:off x="2647080" y="3203640"/>
              <a:ext cx="1584360" cy="1435680"/>
              <a:chOff x="2647080" y="3203640"/>
              <a:chExt cx="1584360" cy="1435680"/>
            </a:xfrm>
          </p:grpSpPr>
          <p:sp>
            <p:nvSpPr>
              <p:cNvPr id="1560" name="Oval 22"/>
              <p:cNvSpPr/>
              <p:nvPr/>
            </p:nvSpPr>
            <p:spPr>
              <a:xfrm>
                <a:off x="2647080" y="3203640"/>
                <a:ext cx="1584360" cy="1435680"/>
              </a:xfrm>
              <a:prstGeom prst="ellipse">
                <a:avLst/>
              </a:prstGeom>
              <a:solidFill>
                <a:srgbClr val="FFFFFF"/>
              </a:solidFill>
              <a:ln w="12700">
                <a:solidFill>
                  <a:srgbClr val="000000"/>
                </a:solidFill>
                <a:round/>
              </a:ln>
            </p:spPr>
            <p:style>
              <a:lnRef idx="0">
                <a:srgbClr val="FFFFFF"/>
              </a:lnRef>
              <a:fillRef idx="0">
                <a:srgbClr val="FFFFFF"/>
              </a:fillRef>
              <a:effectRef idx="0">
                <a:srgbClr val="FFFFFF"/>
              </a:effectRef>
              <a:fontRef idx="minor"/>
            </p:style>
            <p:txBody>
              <a:bodyPr wrap="none" lIns="0" tIns="0" rIns="0" bIns="0" anchor="b" anchorCtr="1">
                <a:noAutofit/>
              </a:bodyPr>
              <a:p>
                <a:pPr algn="ctr">
                  <a:lnSpc>
                    <a:spcPct val="100000"/>
                  </a:lnSpc>
                  <a:buNone/>
                </a:pPr>
                <a:r>
                  <a:rPr lang="en-US" sz="2800" b="1" strike="noStrike" spc="-1">
                    <a:solidFill>
                      <a:srgbClr val="525252"/>
                    </a:solidFill>
                    <a:latin typeface="IntelOne Display Regular"/>
                    <a:ea typeface="Helvetica Neue"/>
                  </a:rPr>
                  <a:t>tap4</a:t>
                </a:r>
                <a:endParaRPr lang="en-US" sz="2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nxt = 1</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first = 0</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sel =3</a:t>
                </a:r>
                <a:endParaRPr lang="en-US" sz="1800" b="0" strike="noStrike" spc="-1">
                  <a:latin typeface="Arial" panose="020B0604020202020204"/>
                </a:endParaRPr>
              </a:p>
            </p:txBody>
          </p:sp>
          <p:sp>
            <p:nvSpPr>
              <p:cNvPr id="1561" name="Line 23"/>
              <p:cNvSpPr/>
              <p:nvPr/>
            </p:nvSpPr>
            <p:spPr>
              <a:xfrm>
                <a:off x="2750040" y="3583440"/>
                <a:ext cx="1391400" cy="360"/>
              </a:xfrm>
              <a:prstGeom prst="line">
                <a:avLst/>
              </a:prstGeom>
              <a:ln w="12700">
                <a:solidFill>
                  <a:srgbClr val="000000"/>
                </a:solidFill>
                <a:round/>
              </a:ln>
            </p:spPr>
            <p:style>
              <a:lnRef idx="0">
                <a:srgbClr val="FFFFFF"/>
              </a:lnRef>
              <a:fillRef idx="0">
                <a:srgbClr val="FFFFFF"/>
              </a:fillRef>
              <a:effectRef idx="0">
                <a:srgbClr val="FFFFFF"/>
              </a:effectRef>
              <a:fontRef idx="minor"/>
            </p:style>
          </p:sp>
        </p:grpSp>
        <p:sp>
          <p:nvSpPr>
            <p:cNvPr id="1562" name="Arc 24"/>
            <p:cNvSpPr/>
            <p:nvPr/>
          </p:nvSpPr>
          <p:spPr>
            <a:xfrm>
              <a:off x="6224400" y="2630880"/>
              <a:ext cx="1122840" cy="736200"/>
            </a:xfrm>
            <a:custGeom>
              <a:avLst/>
              <a:gdLst/>
              <a:ahLst/>
              <a:cxnLst/>
              <a:rect l="l" t="t" r="r" b="b"/>
              <a:pathLst>
                <a:path w="21062" h="21600" fill="none">
                  <a:moveTo>
                    <a:pt x="-1" y="0"/>
                  </a:moveTo>
                  <a:cubicBezTo>
                    <a:pt x="10083" y="0"/>
                    <a:pt x="18825" y="6977"/>
                    <a:pt x="21062" y="16809"/>
                  </a:cubicBezTo>
                </a:path>
                <a:path w="21062" h="21600" stroke="0">
                  <a:moveTo>
                    <a:pt x="-1" y="0"/>
                  </a:moveTo>
                  <a:cubicBezTo>
                    <a:pt x="10083" y="0"/>
                    <a:pt x="18825" y="6977"/>
                    <a:pt x="21062" y="16809"/>
                  </a:cubicBezTo>
                  <a:lnTo>
                    <a:pt x="0" y="21600"/>
                  </a:lnTo>
                  <a:close/>
                </a:path>
              </a:pathLst>
            </a:custGeom>
            <a:noFill/>
            <a:ln w="28575">
              <a:solidFill>
                <a:srgbClr val="525252"/>
              </a:solidFill>
              <a:round/>
              <a:tailEnd type="triangle" w="lg" len="lg"/>
            </a:ln>
          </p:spPr>
          <p:style>
            <a:lnRef idx="0">
              <a:srgbClr val="FFFFFF"/>
            </a:lnRef>
            <a:fillRef idx="0">
              <a:srgbClr val="FFFFFF"/>
            </a:fillRef>
            <a:effectRef idx="0">
              <a:srgbClr val="FFFFFF"/>
            </a:effectRef>
            <a:fontRef idx="minor"/>
          </p:style>
        </p:sp>
        <p:sp>
          <p:nvSpPr>
            <p:cNvPr id="1563" name="Arc 25"/>
            <p:cNvSpPr/>
            <p:nvPr/>
          </p:nvSpPr>
          <p:spPr>
            <a:xfrm rot="5400000">
              <a:off x="7086600" y="4748400"/>
              <a:ext cx="563400" cy="340560"/>
            </a:xfrm>
            <a:custGeom>
              <a:avLst/>
              <a:gdLst/>
              <a:ahLst/>
              <a:cxnLst/>
              <a:rect l="l" t="t" r="r" b="b"/>
              <a:pathLst>
                <a:path w="21062" h="21600" fill="none">
                  <a:moveTo>
                    <a:pt x="-1" y="0"/>
                  </a:moveTo>
                  <a:cubicBezTo>
                    <a:pt x="10083" y="0"/>
                    <a:pt x="18825" y="6977"/>
                    <a:pt x="21062" y="16809"/>
                  </a:cubicBezTo>
                </a:path>
                <a:path w="21062" h="21600" stroke="0">
                  <a:moveTo>
                    <a:pt x="-1" y="0"/>
                  </a:moveTo>
                  <a:cubicBezTo>
                    <a:pt x="10083" y="0"/>
                    <a:pt x="18825" y="6977"/>
                    <a:pt x="21062" y="16809"/>
                  </a:cubicBezTo>
                  <a:lnTo>
                    <a:pt x="0" y="21600"/>
                  </a:lnTo>
                  <a:close/>
                </a:path>
              </a:pathLst>
            </a:custGeom>
            <a:noFill/>
            <a:ln w="28575">
              <a:solidFill>
                <a:srgbClr val="525252"/>
              </a:solidFill>
              <a:round/>
              <a:tailEnd type="triangle" w="lg" len="lg"/>
            </a:ln>
          </p:spPr>
          <p:style>
            <a:lnRef idx="0">
              <a:srgbClr val="FFFFFF"/>
            </a:lnRef>
            <a:fillRef idx="0">
              <a:srgbClr val="FFFFFF"/>
            </a:fillRef>
            <a:effectRef idx="0">
              <a:srgbClr val="FFFFFF"/>
            </a:effectRef>
            <a:fontRef idx="minor"/>
          </p:style>
        </p:sp>
        <p:sp>
          <p:nvSpPr>
            <p:cNvPr id="1564" name="Line 26"/>
            <p:cNvSpPr/>
            <p:nvPr/>
          </p:nvSpPr>
          <p:spPr>
            <a:xfrm flipH="1">
              <a:off x="5080320" y="5652000"/>
              <a:ext cx="732240" cy="360"/>
            </a:xfrm>
            <a:prstGeom prst="line">
              <a:avLst/>
            </a:prstGeom>
            <a:ln w="28575">
              <a:solidFill>
                <a:srgbClr val="525252"/>
              </a:solidFill>
              <a:round/>
              <a:tailEnd type="triangle" w="lg" len="lg"/>
            </a:ln>
          </p:spPr>
          <p:style>
            <a:lnRef idx="0">
              <a:srgbClr val="FFFFFF"/>
            </a:lnRef>
            <a:fillRef idx="0">
              <a:srgbClr val="FFFFFF"/>
            </a:fillRef>
            <a:effectRef idx="0">
              <a:srgbClr val="FFFFFF"/>
            </a:effectRef>
            <a:fontRef idx="minor"/>
          </p:style>
        </p:sp>
        <p:sp>
          <p:nvSpPr>
            <p:cNvPr id="1565" name="Arc 27"/>
            <p:cNvSpPr/>
            <p:nvPr/>
          </p:nvSpPr>
          <p:spPr>
            <a:xfrm rot="16200000" flipH="1">
              <a:off x="3255120" y="4748400"/>
              <a:ext cx="563400" cy="340560"/>
            </a:xfrm>
            <a:custGeom>
              <a:avLst/>
              <a:gdLst/>
              <a:ahLst/>
              <a:cxnLst/>
              <a:rect l="l" t="t" r="r" b="b"/>
              <a:pathLst>
                <a:path w="21062" h="21600" fill="none">
                  <a:moveTo>
                    <a:pt x="-1" y="0"/>
                  </a:moveTo>
                  <a:cubicBezTo>
                    <a:pt x="10083" y="0"/>
                    <a:pt x="18825" y="6977"/>
                    <a:pt x="21062" y="16809"/>
                  </a:cubicBezTo>
                </a:path>
                <a:path w="21062" h="21600" stroke="0">
                  <a:moveTo>
                    <a:pt x="-1" y="0"/>
                  </a:moveTo>
                  <a:cubicBezTo>
                    <a:pt x="10083" y="0"/>
                    <a:pt x="18825" y="6977"/>
                    <a:pt x="21062" y="16809"/>
                  </a:cubicBezTo>
                  <a:lnTo>
                    <a:pt x="0" y="21600"/>
                  </a:lnTo>
                  <a:close/>
                </a:path>
              </a:pathLst>
            </a:custGeom>
            <a:noFill/>
            <a:ln w="28575">
              <a:solidFill>
                <a:srgbClr val="525252"/>
              </a:solidFill>
              <a:round/>
              <a:headEnd type="triangle" w="lg" len="lg"/>
            </a:ln>
          </p:spPr>
          <p:style>
            <a:lnRef idx="0">
              <a:srgbClr val="FFFFFF"/>
            </a:lnRef>
            <a:fillRef idx="0">
              <a:srgbClr val="FFFFFF"/>
            </a:fillRef>
            <a:effectRef idx="0">
              <a:srgbClr val="FFFFFF"/>
            </a:effectRef>
            <a:fontRef idx="minor"/>
          </p:style>
        </p:sp>
        <p:sp>
          <p:nvSpPr>
            <p:cNvPr id="1566" name="Arc 28"/>
            <p:cNvSpPr/>
            <p:nvPr/>
          </p:nvSpPr>
          <p:spPr>
            <a:xfrm rot="5937000" flipH="1" flipV="1">
              <a:off x="3881520" y="2342160"/>
              <a:ext cx="730440" cy="1130040"/>
            </a:xfrm>
            <a:custGeom>
              <a:avLst/>
              <a:gdLst/>
              <a:ahLst/>
              <a:cxnLst/>
              <a:rect l="l" t="t" r="r" b="b"/>
              <a:pathLst>
                <a:path w="21062" h="21600" fill="none">
                  <a:moveTo>
                    <a:pt x="-1" y="0"/>
                  </a:moveTo>
                  <a:cubicBezTo>
                    <a:pt x="10083" y="0"/>
                    <a:pt x="18825" y="6977"/>
                    <a:pt x="21062" y="16809"/>
                  </a:cubicBezTo>
                </a:path>
                <a:path w="21062" h="21600" stroke="0">
                  <a:moveTo>
                    <a:pt x="-1" y="0"/>
                  </a:moveTo>
                  <a:cubicBezTo>
                    <a:pt x="10083" y="0"/>
                    <a:pt x="18825" y="6977"/>
                    <a:pt x="21062" y="16809"/>
                  </a:cubicBezTo>
                  <a:lnTo>
                    <a:pt x="0" y="21600"/>
                  </a:lnTo>
                  <a:close/>
                </a:path>
              </a:pathLst>
            </a:custGeom>
            <a:noFill/>
            <a:ln w="28575">
              <a:solidFill>
                <a:srgbClr val="525252"/>
              </a:solidFill>
              <a:round/>
              <a:tailEnd type="triangle" w="lg" len="lg"/>
            </a:ln>
          </p:spPr>
          <p:style>
            <a:lnRef idx="0">
              <a:srgbClr val="FFFFFF"/>
            </a:lnRef>
            <a:fillRef idx="0">
              <a:srgbClr val="FFFFFF"/>
            </a:fillRef>
            <a:effectRef idx="0">
              <a:srgbClr val="FFFFFF"/>
            </a:effectRef>
            <a:fontRef idx="minor"/>
          </p:style>
        </p:sp>
        <p:sp>
          <p:nvSpPr>
            <p:cNvPr id="1567" name="Line 29"/>
            <p:cNvSpPr/>
            <p:nvPr/>
          </p:nvSpPr>
          <p:spPr>
            <a:xfrm>
              <a:off x="5433840" y="1639080"/>
              <a:ext cx="360" cy="342360"/>
            </a:xfrm>
            <a:prstGeom prst="line">
              <a:avLst/>
            </a:prstGeom>
            <a:ln w="28575">
              <a:solidFill>
                <a:srgbClr val="525252"/>
              </a:solidFill>
              <a:round/>
              <a:tailEnd type="triangle" w="lg" len="lg"/>
            </a:ln>
          </p:spPr>
          <p:style>
            <a:lnRef idx="0">
              <a:srgbClr val="FFFFFF"/>
            </a:lnRef>
            <a:fillRef idx="0">
              <a:srgbClr val="FFFFFF"/>
            </a:fillRef>
            <a:effectRef idx="0">
              <a:srgbClr val="FFFFFF"/>
            </a:effectRef>
            <a:fontRef idx="minor"/>
          </p:style>
        </p:sp>
        <p:sp>
          <p:nvSpPr>
            <p:cNvPr id="1568" name="Rectangle 30"/>
            <p:cNvSpPr/>
            <p:nvPr/>
          </p:nvSpPr>
          <p:spPr>
            <a:xfrm>
              <a:off x="4797360" y="1519560"/>
              <a:ext cx="6166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000000"/>
                  </a:solidFill>
                  <a:latin typeface="Times New Roman" panose="02020603050405020304"/>
                  <a:ea typeface="Helvetica Neue"/>
                </a:rPr>
                <a:t>reset</a:t>
              </a:r>
              <a:endParaRPr lang="en-US" sz="1800" b="0" strike="noStrike" spc="-1">
                <a:latin typeface="Arial" panose="020B0604020202020204"/>
              </a:endParaRPr>
            </a:p>
          </p:txBody>
        </p:sp>
        <p:sp>
          <p:nvSpPr>
            <p:cNvPr id="1569" name="Line 31"/>
            <p:cNvSpPr/>
            <p:nvPr/>
          </p:nvSpPr>
          <p:spPr>
            <a:xfrm>
              <a:off x="4247640" y="3966480"/>
              <a:ext cx="2433600" cy="360"/>
            </a:xfrm>
            <a:prstGeom prst="line">
              <a:avLst/>
            </a:prstGeom>
            <a:ln w="28575">
              <a:solidFill>
                <a:srgbClr val="525252"/>
              </a:solidFill>
              <a:round/>
              <a:tailEnd type="triangle" w="lg" len="lg"/>
            </a:ln>
          </p:spPr>
          <p:style>
            <a:lnRef idx="0">
              <a:srgbClr val="FFFFFF"/>
            </a:lnRef>
            <a:fillRef idx="0">
              <a:srgbClr val="FFFFFF"/>
            </a:fillRef>
            <a:effectRef idx="0">
              <a:srgbClr val="FFFFFF"/>
            </a:effectRef>
            <a:fontRef idx="minor"/>
          </p:style>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Task Definition – State Machine Output</a:t>
            </a:r>
            <a:endParaRPr lang="en-US" sz="3600" b="0" strike="noStrike" spc="-1">
              <a:latin typeface="Arial" panose="020B0604020202020204"/>
            </a:endParaRPr>
          </a:p>
        </p:txBody>
      </p:sp>
      <p:sp>
        <p:nvSpPr>
          <p:cNvPr id="1571" name="Rectangle 3"/>
          <p:cNvSpPr/>
          <p:nvPr/>
        </p:nvSpPr>
        <p:spPr>
          <a:xfrm>
            <a:off x="2756880" y="1598760"/>
            <a:ext cx="6373440" cy="50166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task</a:t>
            </a:r>
            <a:r>
              <a:rPr lang="en-US" sz="1700" b="0" strike="noStrike" spc="-1">
                <a:solidFill>
                  <a:srgbClr val="525252"/>
                </a:solidFill>
                <a:latin typeface="Consolas"/>
                <a:ea typeface="Helvetica Neue"/>
              </a:rPr>
              <a:t> stm_out;</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0" strike="noStrike" spc="-1">
                <a:solidFill>
                  <a:srgbClr val="525252"/>
                </a:solidFill>
                <a:latin typeface="Consolas"/>
                <a:ea typeface="Helvetica Neue"/>
              </a:rPr>
              <a:t>	</a:t>
            </a:r>
            <a:r>
              <a:rPr lang="en-US" sz="1700" b="1" strike="noStrike" spc="-1">
                <a:solidFill>
                  <a:srgbClr val="525252"/>
                </a:solidFill>
                <a:latin typeface="Consolas"/>
                <a:ea typeface="Helvetica Neue"/>
              </a:rPr>
              <a:t>output</a:t>
            </a:r>
            <a:r>
              <a:rPr lang="en-US" sz="1700" b="0" strike="noStrike" spc="-1">
                <a:solidFill>
                  <a:srgbClr val="525252"/>
                </a:solidFill>
                <a:latin typeface="Consolas"/>
                <a:ea typeface="Helvetica Neue"/>
              </a:rPr>
              <a:t> </a:t>
            </a:r>
            <a:r>
              <a:rPr lang="en-US" sz="1700" b="1" strike="noStrike" spc="-1">
                <a:solidFill>
                  <a:srgbClr val="525252"/>
                </a:solidFill>
                <a:latin typeface="Consolas"/>
                <a:ea typeface="Helvetica Neue"/>
              </a:rPr>
              <a:t>reg</a:t>
            </a:r>
            <a:r>
              <a:rPr lang="en-US" sz="1700" b="0" strike="noStrike" spc="-1">
                <a:solidFill>
                  <a:srgbClr val="525252"/>
                </a:solidFill>
                <a:latin typeface="Consolas"/>
                <a:ea typeface="Helvetica Neue"/>
              </a:rPr>
              <a:t> nxt, first;</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0" strike="noStrike" spc="-1">
                <a:solidFill>
                  <a:srgbClr val="525252"/>
                </a:solidFill>
                <a:latin typeface="Consolas"/>
                <a:ea typeface="Helvetica Neue"/>
              </a:rPr>
              <a:t>	</a:t>
            </a:r>
            <a:r>
              <a:rPr lang="en-US" sz="1700" b="1" strike="noStrike" spc="-1">
                <a:solidFill>
                  <a:srgbClr val="525252"/>
                </a:solidFill>
                <a:latin typeface="Consolas"/>
                <a:ea typeface="Helvetica Neue"/>
              </a:rPr>
              <a:t>output reg </a:t>
            </a:r>
            <a:r>
              <a:rPr lang="en-US" sz="1700" b="0" strike="noStrike" spc="-1">
                <a:solidFill>
                  <a:srgbClr val="525252"/>
                </a:solidFill>
                <a:latin typeface="Consolas"/>
                <a:ea typeface="Helvetica Neue"/>
              </a:rPr>
              <a:t>[1:0] sel;</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	input</a:t>
            </a:r>
            <a:r>
              <a:rPr lang="en-US" sz="1700" b="0" strike="noStrike" spc="-1">
                <a:solidFill>
                  <a:srgbClr val="525252"/>
                </a:solidFill>
                <a:latin typeface="Consolas"/>
                <a:ea typeface="Helvetica Neue"/>
              </a:rPr>
              <a:t> [2:0] filter;</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	parameter </a:t>
            </a:r>
            <a:r>
              <a:rPr lang="en-US" sz="1700" b="0" strike="noStrike" spc="-1">
                <a:solidFill>
                  <a:srgbClr val="525252"/>
                </a:solidFill>
                <a:latin typeface="Consolas"/>
                <a:ea typeface="Helvetica Neue"/>
              </a:rPr>
              <a:t>idle=0, tap1=1, tap2=2, tap3=3, tap4=4;</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begin</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0" strike="noStrike" spc="-1">
                <a:solidFill>
                  <a:srgbClr val="525252"/>
                </a:solidFill>
                <a:latin typeface="Consolas"/>
                <a:ea typeface="Helvetica Neue"/>
              </a:rPr>
              <a:t>	nxt = 0;  </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0" strike="noStrike" spc="-1">
                <a:solidFill>
                  <a:srgbClr val="525252"/>
                </a:solidFill>
                <a:latin typeface="Consolas"/>
                <a:ea typeface="Helvetica Neue"/>
              </a:rPr>
              <a:t>	first = 0;</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	case</a:t>
            </a:r>
            <a:r>
              <a:rPr lang="en-US" sz="1700" b="0" strike="noStrike" spc="-1">
                <a:solidFill>
                  <a:srgbClr val="525252"/>
                </a:solidFill>
                <a:latin typeface="Consolas"/>
                <a:ea typeface="Helvetica Neue"/>
              </a:rPr>
              <a:t> (filter)</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0" strike="noStrike" spc="-1">
                <a:solidFill>
                  <a:srgbClr val="525252"/>
                </a:solidFill>
                <a:latin typeface="Consolas"/>
                <a:ea typeface="Helvetica Neue"/>
              </a:rPr>
              <a:t>		tap1: </a:t>
            </a:r>
            <a:r>
              <a:rPr lang="en-US" sz="1700" b="1" strike="noStrike" spc="-1">
                <a:solidFill>
                  <a:srgbClr val="525252"/>
                </a:solidFill>
                <a:latin typeface="Consolas"/>
                <a:ea typeface="Helvetica Neue"/>
              </a:rPr>
              <a:t>begin </a:t>
            </a:r>
            <a:r>
              <a:rPr lang="en-US" sz="1700" b="0" strike="noStrike" spc="-1">
                <a:solidFill>
                  <a:srgbClr val="525252"/>
                </a:solidFill>
                <a:latin typeface="Consolas"/>
                <a:ea typeface="Helvetica Neue"/>
              </a:rPr>
              <a:t> sel = 0;  first = 1;  </a:t>
            </a:r>
            <a:r>
              <a:rPr lang="en-US" sz="1700" b="1" strike="noStrike" spc="-1">
                <a:solidFill>
                  <a:srgbClr val="525252"/>
                </a:solidFill>
                <a:latin typeface="Consolas"/>
                <a:ea typeface="Helvetica Neue"/>
              </a:rPr>
              <a:t>end</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		</a:t>
            </a:r>
            <a:r>
              <a:rPr lang="en-US" sz="1700" b="0" strike="noStrike" spc="-1">
                <a:solidFill>
                  <a:srgbClr val="525252"/>
                </a:solidFill>
                <a:latin typeface="Consolas"/>
                <a:ea typeface="Helvetica Neue"/>
              </a:rPr>
              <a:t>tap2: sel = 1;</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0" strike="noStrike" spc="-1">
                <a:solidFill>
                  <a:srgbClr val="525252"/>
                </a:solidFill>
                <a:latin typeface="Consolas"/>
                <a:ea typeface="Helvetica Neue"/>
              </a:rPr>
              <a:t>		tap3: sel = 2;</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0" strike="noStrike" spc="-1">
                <a:solidFill>
                  <a:srgbClr val="525252"/>
                </a:solidFill>
                <a:latin typeface="Consolas"/>
                <a:ea typeface="Helvetica Neue"/>
              </a:rPr>
              <a:t>		tap4: </a:t>
            </a:r>
            <a:r>
              <a:rPr lang="en-US" sz="1700" b="1" strike="noStrike" spc="-1">
                <a:solidFill>
                  <a:srgbClr val="525252"/>
                </a:solidFill>
                <a:latin typeface="Consolas"/>
                <a:ea typeface="Helvetica Neue"/>
              </a:rPr>
              <a:t>begin </a:t>
            </a:r>
            <a:r>
              <a:rPr lang="en-US" sz="1700" b="0" strike="noStrike" spc="-1">
                <a:solidFill>
                  <a:srgbClr val="525252"/>
                </a:solidFill>
                <a:latin typeface="Consolas"/>
                <a:ea typeface="Helvetica Neue"/>
              </a:rPr>
              <a:t> sel = 3;  nxt = 1;  </a:t>
            </a:r>
            <a:r>
              <a:rPr lang="en-US" sz="1700" b="1" strike="noStrike" spc="-1">
                <a:solidFill>
                  <a:srgbClr val="525252"/>
                </a:solidFill>
                <a:latin typeface="Consolas"/>
                <a:ea typeface="Helvetica Neue"/>
              </a:rPr>
              <a:t>end</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		default:</a:t>
            </a:r>
            <a:r>
              <a:rPr lang="en-US" sz="1700" b="0" strike="noStrike" spc="-1">
                <a:solidFill>
                  <a:srgbClr val="525252"/>
                </a:solidFill>
                <a:latin typeface="Consolas"/>
                <a:ea typeface="Helvetica Neue"/>
              </a:rPr>
              <a:t>  </a:t>
            </a:r>
            <a:r>
              <a:rPr lang="en-US" sz="1700" b="1" strike="noStrike" spc="-1">
                <a:solidFill>
                  <a:srgbClr val="525252"/>
                </a:solidFill>
                <a:latin typeface="Consolas"/>
                <a:ea typeface="Helvetica Neue"/>
              </a:rPr>
              <a:t>begin</a:t>
            </a:r>
            <a:r>
              <a:rPr lang="en-US" sz="1700" b="0" strike="noStrike" spc="-1">
                <a:solidFill>
                  <a:srgbClr val="525252"/>
                </a:solidFill>
                <a:latin typeface="Consolas"/>
                <a:ea typeface="Helvetica Neue"/>
              </a:rPr>
              <a:t>  nxt = 0;  first = 0; sel = 0; </a:t>
            </a:r>
            <a:r>
              <a:rPr lang="en-US" sz="1700" b="1" strike="noStrike" spc="-1">
                <a:solidFill>
                  <a:srgbClr val="525252"/>
                </a:solidFill>
                <a:latin typeface="Consolas"/>
                <a:ea typeface="Helvetica Neue"/>
              </a:rPr>
              <a:t>end</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	endcase</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end</a:t>
            </a:r>
            <a:endParaRPr lang="en-US" sz="1700" b="0" strike="noStrike" spc="-1">
              <a:latin typeface="Arial" panose="020B0604020202020204"/>
            </a:endParaRPr>
          </a:p>
          <a:p>
            <a:pPr>
              <a:lnSpc>
                <a:spcPct val="100000"/>
              </a:lnSpc>
              <a:buNone/>
              <a:tabLst>
                <a:tab pos="345440" algn="l"/>
                <a:tab pos="692150" algn="l"/>
                <a:tab pos="1025525" algn="l"/>
                <a:tab pos="1371600" algn="l"/>
                <a:tab pos="1717040" algn="l"/>
              </a:tabLst>
            </a:pPr>
            <a:r>
              <a:rPr lang="en-US" sz="1700" b="1" strike="noStrike" spc="-1">
                <a:solidFill>
                  <a:srgbClr val="525252"/>
                </a:solidFill>
                <a:latin typeface="Consolas"/>
                <a:ea typeface="Helvetica Neue"/>
              </a:rPr>
              <a:t>endtask</a:t>
            </a:r>
            <a:endParaRPr lang="en-US" sz="17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vs. Other HDL Standards</a:t>
            </a:r>
            <a:endParaRPr lang="en-US" sz="3600" b="0" strike="noStrike" spc="-1">
              <a:latin typeface="Arial" panose="020B0604020202020204"/>
            </a:endParaRPr>
          </a:p>
        </p:txBody>
      </p:sp>
      <p:sp>
        <p:nvSpPr>
          <p:cNvPr id="41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Verilog</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“Tell me how your circuit should behave, and I will give you the hardware that does the job.”</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VHDL</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Similar to Verilog</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ABEL, PALASM, AHDL</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“Tell me what hardware you want, and I will give it to you”</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Rectangle 2"/>
          <p:cNvSpPr/>
          <p:nvPr/>
        </p:nvSpPr>
        <p:spPr>
          <a:xfrm>
            <a:off x="3259800" y="5899680"/>
            <a:ext cx="5214960" cy="227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7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Task Invocation – State Machine</a:t>
            </a:r>
            <a:endParaRPr lang="en-US" sz="3600" b="0" strike="noStrike" spc="-1">
              <a:latin typeface="Arial" panose="020B0604020202020204"/>
            </a:endParaRPr>
          </a:p>
        </p:txBody>
      </p:sp>
      <p:sp>
        <p:nvSpPr>
          <p:cNvPr id="1574" name="Rectangle 4"/>
          <p:cNvSpPr/>
          <p:nvPr/>
        </p:nvSpPr>
        <p:spPr>
          <a:xfrm>
            <a:off x="3259800" y="1310040"/>
            <a:ext cx="5214960" cy="5239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module</a:t>
            </a:r>
            <a:r>
              <a:rPr lang="en-US" sz="1300" b="0" strike="noStrike" spc="-1">
                <a:solidFill>
                  <a:srgbClr val="525252"/>
                </a:solidFill>
                <a:latin typeface="Consolas"/>
                <a:ea typeface="Helvetica Neue"/>
              </a:rPr>
              <a:t> stm_fir (</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a:t>
            </a:r>
            <a:r>
              <a:rPr lang="en-US" sz="1300" b="1" strike="noStrike" spc="-1">
                <a:solidFill>
                  <a:srgbClr val="525252"/>
                </a:solidFill>
                <a:latin typeface="Consolas"/>
                <a:ea typeface="Helvetica Neue"/>
              </a:rPr>
              <a:t>input </a:t>
            </a:r>
            <a:r>
              <a:rPr lang="en-US" sz="1300" b="0" strike="noStrike" spc="-1">
                <a:solidFill>
                  <a:srgbClr val="525252"/>
                </a:solidFill>
                <a:latin typeface="Consolas"/>
                <a:ea typeface="Helvetica Neue"/>
              </a:rPr>
              <a:t>clk, reset, nw,</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a:t>
            </a:r>
            <a:r>
              <a:rPr lang="en-US" sz="1300" b="1" strike="noStrike" spc="-1">
                <a:solidFill>
                  <a:srgbClr val="525252"/>
                </a:solidFill>
                <a:latin typeface="Consolas"/>
                <a:ea typeface="Helvetica Neue"/>
              </a:rPr>
              <a:t>output reg</a:t>
            </a:r>
            <a:r>
              <a:rPr lang="en-US" sz="1300" b="0" strike="noStrike" spc="-1">
                <a:solidFill>
                  <a:srgbClr val="525252"/>
                </a:solidFill>
                <a:latin typeface="Consolas"/>
                <a:ea typeface="Helvetica Neue"/>
              </a:rPr>
              <a:t> nxt, first,</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a:t>
            </a:r>
            <a:r>
              <a:rPr lang="en-US" sz="1300" b="1" strike="noStrike" spc="-1">
                <a:solidFill>
                  <a:srgbClr val="525252"/>
                </a:solidFill>
                <a:latin typeface="Consolas"/>
                <a:ea typeface="Helvetica Neue"/>
              </a:rPr>
              <a:t>output reg</a:t>
            </a:r>
            <a:r>
              <a:rPr lang="en-US" sz="1300" b="0" strike="noStrike" spc="-1">
                <a:solidFill>
                  <a:srgbClr val="525252"/>
                </a:solidFill>
                <a:latin typeface="Consolas"/>
                <a:ea typeface="Helvetica Neue"/>
              </a:rPr>
              <a:t> [1:0] sel</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	reg</a:t>
            </a:r>
            <a:r>
              <a:rPr lang="en-US" sz="1300" b="0" strike="noStrike" spc="-1">
                <a:solidFill>
                  <a:srgbClr val="525252"/>
                </a:solidFill>
                <a:latin typeface="Consolas"/>
                <a:ea typeface="Helvetica Neue"/>
              </a:rPr>
              <a:t> [2:0] filter;</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	parameter</a:t>
            </a:r>
            <a:r>
              <a:rPr lang="en-US" sz="1300" b="0" strike="noStrike" spc="-1">
                <a:solidFill>
                  <a:srgbClr val="525252"/>
                </a:solidFill>
                <a:latin typeface="Consolas"/>
                <a:ea typeface="Helvetica Neue"/>
              </a:rPr>
              <a:t> idle=0, tap1=1, tap2=2, tap3=3, tap4=4;</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	always @</a:t>
            </a:r>
            <a:r>
              <a:rPr lang="en-US" sz="1300" b="0" strike="noStrike" spc="-1">
                <a:solidFill>
                  <a:srgbClr val="525252"/>
                </a:solidFill>
                <a:latin typeface="Consolas"/>
                <a:ea typeface="Helvetica Neue"/>
              </a:rPr>
              <a:t>(</a:t>
            </a:r>
            <a:r>
              <a:rPr lang="en-US" sz="1300" b="1" strike="noStrike" spc="-1">
                <a:solidFill>
                  <a:srgbClr val="525252"/>
                </a:solidFill>
                <a:latin typeface="Consolas"/>
                <a:ea typeface="Helvetica Neue"/>
              </a:rPr>
              <a:t>posedge </a:t>
            </a:r>
            <a:r>
              <a:rPr lang="en-US" sz="1300" b="0" strike="noStrike" spc="-1">
                <a:solidFill>
                  <a:srgbClr val="525252"/>
                </a:solidFill>
                <a:latin typeface="Consolas"/>
                <a:ea typeface="Helvetica Neue"/>
              </a:rPr>
              <a:t>clk </a:t>
            </a:r>
            <a:r>
              <a:rPr lang="en-US" sz="1300" b="1" strike="noStrike" spc="-1">
                <a:solidFill>
                  <a:srgbClr val="525252"/>
                </a:solidFill>
                <a:latin typeface="Consolas"/>
                <a:ea typeface="Helvetica Neue"/>
              </a:rPr>
              <a:t>or posedge</a:t>
            </a:r>
            <a:r>
              <a:rPr lang="en-US" sz="1300" b="0" strike="noStrike" spc="-1">
                <a:solidFill>
                  <a:srgbClr val="525252"/>
                </a:solidFill>
                <a:latin typeface="Consolas"/>
                <a:ea typeface="Helvetica Neue"/>
              </a:rPr>
              <a:t> reset) </a:t>
            </a:r>
            <a:r>
              <a:rPr lang="en-US" sz="1300" b="1" strike="noStrike" spc="-1">
                <a:solidFill>
                  <a:srgbClr val="525252"/>
                </a:solidFill>
                <a:latin typeface="Consolas"/>
                <a:ea typeface="Helvetica Neue"/>
              </a:rPr>
              <a:t>begin</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		if</a:t>
            </a:r>
            <a:r>
              <a:rPr lang="en-US" sz="1300" b="0" strike="noStrike" spc="-1">
                <a:solidFill>
                  <a:srgbClr val="525252"/>
                </a:solidFill>
                <a:latin typeface="Consolas"/>
                <a:ea typeface="Helvetica Neue"/>
              </a:rPr>
              <a:t> (reset)</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filter = idle;</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a:t>
            </a:r>
            <a:r>
              <a:rPr lang="en-US" sz="1300" b="1" strike="noStrike" spc="-1">
                <a:solidFill>
                  <a:srgbClr val="525252"/>
                </a:solidFill>
                <a:latin typeface="Consolas"/>
                <a:ea typeface="Helvetica Neue"/>
              </a:rPr>
              <a:t>else</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			case</a:t>
            </a:r>
            <a:r>
              <a:rPr lang="en-US" sz="1300" b="0" strike="noStrike" spc="-1">
                <a:solidFill>
                  <a:srgbClr val="525252"/>
                </a:solidFill>
                <a:latin typeface="Consolas"/>
                <a:ea typeface="Helvetica Neue"/>
              </a:rPr>
              <a:t> (filter)</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idle: </a:t>
            </a:r>
            <a:r>
              <a:rPr lang="en-US" sz="1300" b="1" strike="noStrike" spc="-1">
                <a:solidFill>
                  <a:srgbClr val="525252"/>
                </a:solidFill>
                <a:latin typeface="Consolas"/>
                <a:ea typeface="Helvetica Neue"/>
              </a:rPr>
              <a:t>if</a:t>
            </a:r>
            <a:r>
              <a:rPr lang="en-US" sz="1300" b="0" strike="noStrike" spc="-1">
                <a:solidFill>
                  <a:srgbClr val="525252"/>
                </a:solidFill>
                <a:latin typeface="Consolas"/>
                <a:ea typeface="Helvetica Neue"/>
              </a:rPr>
              <a:t> (nw==1)   filter = tap1;</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tap1: filter = tap2;</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tap2: filter = tap3;</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tap3: filter = tap4;</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tap4: </a:t>
            </a:r>
            <a:r>
              <a:rPr lang="en-US" sz="1300" b="1" strike="noStrike" spc="-1">
                <a:solidFill>
                  <a:srgbClr val="525252"/>
                </a:solidFill>
                <a:latin typeface="Consolas"/>
                <a:ea typeface="Helvetica Neue"/>
              </a:rPr>
              <a:t>if</a:t>
            </a:r>
            <a:r>
              <a:rPr lang="en-US" sz="1300" b="0" strike="noStrike" spc="-1">
                <a:solidFill>
                  <a:srgbClr val="525252"/>
                </a:solidFill>
                <a:latin typeface="Consolas"/>
                <a:ea typeface="Helvetica Neue"/>
              </a:rPr>
              <a:t> (nw==1) filter = tap1;</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a:t>
            </a:r>
            <a:r>
              <a:rPr lang="en-US" sz="1300" b="1" strike="noStrike" spc="-1">
                <a:solidFill>
                  <a:srgbClr val="525252"/>
                </a:solidFill>
                <a:latin typeface="Consolas"/>
                <a:ea typeface="Helvetica Neue"/>
              </a:rPr>
              <a:t>else</a:t>
            </a:r>
            <a:r>
              <a:rPr lang="en-US" sz="1300" b="0" strike="noStrike" spc="-1">
                <a:solidFill>
                  <a:srgbClr val="525252"/>
                </a:solidFill>
                <a:latin typeface="Consolas"/>
                <a:ea typeface="Helvetica Neue"/>
              </a:rPr>
              <a:t> filter = idle;</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a:t>
            </a:r>
            <a:r>
              <a:rPr lang="en-US" sz="1300" b="1" strike="noStrike" spc="-1">
                <a:solidFill>
                  <a:srgbClr val="525252"/>
                </a:solidFill>
                <a:latin typeface="Consolas"/>
                <a:ea typeface="Helvetica Neue"/>
              </a:rPr>
              <a:t>endcase</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	end</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strike="noStrike" spc="-1">
                <a:solidFill>
                  <a:srgbClr val="525252"/>
                </a:solidFill>
                <a:latin typeface="Consolas"/>
                <a:ea typeface="Helvetica Neue"/>
              </a:rPr>
              <a:t>	</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	always @</a:t>
            </a:r>
            <a:r>
              <a:rPr lang="en-US" sz="1300" b="0" strike="noStrike" spc="-1">
                <a:solidFill>
                  <a:srgbClr val="525252"/>
                </a:solidFill>
                <a:latin typeface="Consolas"/>
                <a:ea typeface="Helvetica Neue"/>
              </a:rPr>
              <a:t>(filter)</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i="1" strike="noStrike" spc="-1">
                <a:solidFill>
                  <a:srgbClr val="525252"/>
                </a:solidFill>
                <a:latin typeface="Consolas"/>
                <a:ea typeface="Helvetica Neue"/>
              </a:rPr>
              <a:t>		// Task Invocation</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0" i="1" strike="noStrike" spc="-1">
                <a:solidFill>
                  <a:srgbClr val="525252"/>
                </a:solidFill>
                <a:latin typeface="Consolas"/>
                <a:ea typeface="Helvetica Neue"/>
              </a:rPr>
              <a:t>		</a:t>
            </a:r>
            <a:r>
              <a:rPr lang="en-US" sz="1300" b="0" strike="noStrike" spc="-1">
                <a:solidFill>
                  <a:srgbClr val="525252"/>
                </a:solidFill>
                <a:latin typeface="Consolas"/>
                <a:ea typeface="Helvetica Neue"/>
              </a:rPr>
              <a:t>stm_out (nxt, first, sel, filter);</a:t>
            </a:r>
            <a:endParaRPr lang="en-US" sz="1300" b="0" strike="noStrike" spc="-1">
              <a:latin typeface="Arial" panose="020B0604020202020204"/>
            </a:endParaRPr>
          </a:p>
          <a:p>
            <a:pPr>
              <a:lnSpc>
                <a:spcPct val="100000"/>
              </a:lnSpc>
              <a:buNone/>
              <a:tabLst>
                <a:tab pos="345440" algn="l"/>
                <a:tab pos="692150" algn="l"/>
                <a:tab pos="1025525" algn="l"/>
                <a:tab pos="1371600" algn="l"/>
              </a:tabLst>
            </a:pPr>
            <a:r>
              <a:rPr lang="en-US" sz="1300" b="1" strike="noStrike" spc="-1">
                <a:solidFill>
                  <a:srgbClr val="525252"/>
                </a:solidFill>
                <a:latin typeface="Consolas"/>
                <a:ea typeface="Helvetica Neue"/>
              </a:rPr>
              <a:t>endmodule</a:t>
            </a:r>
            <a:endParaRPr lang="en-US" sz="13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Functions vs. Tasks</a:t>
            </a:r>
            <a:endParaRPr lang="en-US" sz="3600" b="0" strike="noStrike" spc="-1">
              <a:latin typeface="Arial" panose="020B0604020202020204"/>
            </a:endParaRPr>
          </a:p>
        </p:txBody>
      </p:sp>
      <p:sp>
        <p:nvSpPr>
          <p:cNvPr id="1576" name="Rectangle 3"/>
          <p:cNvSpPr/>
          <p:nvPr/>
        </p:nvSpPr>
        <p:spPr>
          <a:xfrm>
            <a:off x="1451880" y="1900800"/>
            <a:ext cx="4088520" cy="4352040"/>
          </a:xfrm>
          <a:prstGeom prst="rect">
            <a:avLst/>
          </a:prstGeom>
          <a:noFill/>
          <a:ln w="0">
            <a:solidFill>
              <a:srgbClr val="525252"/>
            </a:solidFill>
          </a:ln>
        </p:spPr>
        <p:style>
          <a:lnRef idx="0">
            <a:srgbClr val="FFFFFF"/>
          </a:lnRef>
          <a:fillRef idx="0">
            <a:srgbClr val="FFFFFF"/>
          </a:fillRef>
          <a:effectRef idx="0">
            <a:srgbClr val="FFFFFF"/>
          </a:effectRef>
          <a:fontRef idx="minor"/>
        </p:style>
        <p:txBody>
          <a:bodyPr lIns="90000" tIns="45000" rIns="90000" bIns="45000" anchor="t">
            <a:normAutofit/>
          </a:bodyPr>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Always execute in zero time</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Cannot pause their execution</a:t>
            </a:r>
            <a:endParaRPr lang="en-US" sz="1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Can not contain any delay, event, or timing control statements</a:t>
            </a:r>
            <a:endParaRPr lang="en-US" sz="16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Must have at least one input argument</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Inputs may not be affected by function</a:t>
            </a:r>
            <a:endParaRPr lang="en-US" sz="16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Arguments may not be outputs and inouts</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Always return a single value</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May call another function but not a task</a:t>
            </a:r>
            <a:endParaRPr lang="en-US" sz="2000" b="0" strike="noStrike" spc="-1">
              <a:latin typeface="Arial" panose="020B0604020202020204"/>
            </a:endParaRPr>
          </a:p>
        </p:txBody>
      </p:sp>
      <p:sp>
        <p:nvSpPr>
          <p:cNvPr id="1577" name="Rectangle 4"/>
          <p:cNvSpPr/>
          <p:nvPr/>
        </p:nvSpPr>
        <p:spPr>
          <a:xfrm>
            <a:off x="6344280" y="1900800"/>
            <a:ext cx="4088520" cy="4352040"/>
          </a:xfrm>
          <a:prstGeom prst="rect">
            <a:avLst/>
          </a:prstGeom>
          <a:noFill/>
          <a:ln w="0">
            <a:solidFill>
              <a:srgbClr val="525252"/>
            </a:solid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May execute in non-zero simulation time</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May contain delay, event, or timing control statements</a:t>
            </a:r>
            <a:endParaRPr lang="en-US" sz="16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May have zero or more input, output, or inout arguments</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Modify zero or more values</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May call functions or other tasks</a:t>
            </a:r>
            <a:endParaRPr lang="en-US" sz="2000" b="0" strike="noStrike" spc="-1">
              <a:latin typeface="Arial" panose="020B0604020202020204"/>
            </a:endParaRPr>
          </a:p>
          <a:p>
            <a:pPr>
              <a:lnSpc>
                <a:spcPct val="90000"/>
              </a:lnSpc>
              <a:spcBef>
                <a:spcPts val="500"/>
              </a:spcBef>
              <a:buNone/>
            </a:pPr>
            <a:endParaRPr lang="en-US" sz="1600" b="0" strike="noStrike" spc="-1">
              <a:latin typeface="Arial" panose="020B0604020202020204"/>
            </a:endParaRPr>
          </a:p>
        </p:txBody>
      </p:sp>
      <p:sp>
        <p:nvSpPr>
          <p:cNvPr id="1578" name="Text Box 5"/>
          <p:cNvSpPr/>
          <p:nvPr/>
        </p:nvSpPr>
        <p:spPr>
          <a:xfrm>
            <a:off x="2457360" y="1450800"/>
            <a:ext cx="1845360" cy="45540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2400" b="1" strike="noStrike" spc="-1">
                <a:solidFill>
                  <a:srgbClr val="525252"/>
                </a:solidFill>
                <a:latin typeface="IntelOne Display Regular"/>
                <a:ea typeface="Helvetica Neue"/>
              </a:rPr>
              <a:t>Functions</a:t>
            </a:r>
            <a:endParaRPr lang="en-US" sz="2400" b="0" strike="noStrike" spc="-1">
              <a:latin typeface="Arial" panose="020B0604020202020204"/>
            </a:endParaRPr>
          </a:p>
        </p:txBody>
      </p:sp>
      <p:sp>
        <p:nvSpPr>
          <p:cNvPr id="1579" name="Text Box 6"/>
          <p:cNvSpPr/>
          <p:nvPr/>
        </p:nvSpPr>
        <p:spPr>
          <a:xfrm>
            <a:off x="7062480" y="1450800"/>
            <a:ext cx="1119960" cy="45540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2400" b="1" strike="noStrike" spc="-1">
                <a:solidFill>
                  <a:srgbClr val="525252"/>
                </a:solidFill>
                <a:latin typeface="IntelOne Display Regular"/>
                <a:ea typeface="Helvetica Neue"/>
              </a:rPr>
              <a:t>Tasks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Review - Behavioral Modeling</a:t>
            </a:r>
            <a:endParaRPr lang="en-US" sz="3600" b="0" strike="noStrike" spc="-1">
              <a:latin typeface="Arial" panose="020B0604020202020204"/>
            </a:endParaRPr>
          </a:p>
        </p:txBody>
      </p:sp>
      <p:sp>
        <p:nvSpPr>
          <p:cNvPr id="1581" name="Rectangle 3"/>
          <p:cNvSpPr/>
          <p:nvPr/>
        </p:nvSpPr>
        <p:spPr>
          <a:xfrm>
            <a:off x="2136600" y="5485320"/>
            <a:ext cx="7917840" cy="583560"/>
          </a:xfrm>
          <a:prstGeom prst="rect">
            <a:avLst/>
          </a:prstGeom>
          <a:noFill/>
          <a:ln w="0">
            <a:noFill/>
          </a:ln>
        </p:spPr>
        <p:style>
          <a:lnRef idx="0">
            <a:srgbClr val="FFFFFF"/>
          </a:lnRef>
          <a:fillRef idx="0">
            <a:srgbClr val="FFFFFF"/>
          </a:fillRef>
          <a:effectRef idx="0">
            <a:srgbClr val="FFFFFF"/>
          </a:effectRef>
          <a:fontRef idx="minor"/>
        </p:style>
        <p:txBody>
          <a:bodyPr lIns="92160" tIns="46080" rIns="92160" bIns="46080" anchor="t">
            <a:normAutofit fontScale="86000"/>
          </a:bodyPr>
          <a:p>
            <a:pPr>
              <a:lnSpc>
                <a:spcPct val="90000"/>
              </a:lnSpc>
              <a:spcBef>
                <a:spcPts val="1000"/>
              </a:spcBef>
              <a:buNone/>
              <a:tabLst>
                <a:tab pos="0" algn="l"/>
              </a:tabLst>
            </a:pPr>
            <a:r>
              <a:rPr lang="en-US" sz="2400" b="0" strike="noStrike" spc="-1">
                <a:solidFill>
                  <a:srgbClr val="525252"/>
                </a:solidFill>
                <a:latin typeface="IntelOne Display Light"/>
                <a:ea typeface="Helvetica Neue"/>
              </a:rPr>
              <a:t>Will produce the same logical model and functionality</a:t>
            </a:r>
            <a:endParaRPr lang="en-US" sz="2400" b="0" strike="noStrike" spc="-1">
              <a:latin typeface="Arial" panose="020B0604020202020204"/>
            </a:endParaRPr>
          </a:p>
        </p:txBody>
      </p:sp>
      <p:sp>
        <p:nvSpPr>
          <p:cNvPr id="1582" name="Rectangle 5"/>
          <p:cNvSpPr/>
          <p:nvPr/>
        </p:nvSpPr>
        <p:spPr>
          <a:xfrm>
            <a:off x="1859400" y="4051080"/>
            <a:ext cx="4338360" cy="27396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583" name="Rectangle 6"/>
          <p:cNvSpPr/>
          <p:nvPr/>
        </p:nvSpPr>
        <p:spPr>
          <a:xfrm>
            <a:off x="6514920" y="3984480"/>
            <a:ext cx="3812400" cy="71892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584" name="Rectangle 7"/>
          <p:cNvSpPr/>
          <p:nvPr/>
        </p:nvSpPr>
        <p:spPr>
          <a:xfrm>
            <a:off x="1859400" y="2052720"/>
            <a:ext cx="4327920" cy="31093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module </a:t>
            </a:r>
            <a:r>
              <a:rPr lang="en-US" sz="1800" b="0" strike="noStrike" spc="-1">
                <a:solidFill>
                  <a:srgbClr val="525252"/>
                </a:solidFill>
                <a:latin typeface="Consolas"/>
                <a:ea typeface="Helvetica Neue"/>
              </a:rPr>
              <a:t>full_adder4 (</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[3:0] fsum,</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fco,</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[3:0] a, b,</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cin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assign</a:t>
            </a:r>
            <a:r>
              <a:rPr lang="en-US" sz="1800" b="0" strike="noStrike" spc="-1">
                <a:solidFill>
                  <a:srgbClr val="525252"/>
                </a:solidFill>
                <a:latin typeface="Consolas"/>
                <a:ea typeface="Helvetica Neue"/>
              </a:rPr>
              <a:t> {fco, fsum} = cin + a + b;</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endmodule</a:t>
            </a:r>
            <a:endParaRPr lang="en-US" sz="1800" b="0" strike="noStrike" spc="-1">
              <a:latin typeface="Arial" panose="020B0604020202020204"/>
            </a:endParaRPr>
          </a:p>
        </p:txBody>
      </p:sp>
      <p:sp>
        <p:nvSpPr>
          <p:cNvPr id="1585" name="Rectangle 8"/>
          <p:cNvSpPr/>
          <p:nvPr/>
        </p:nvSpPr>
        <p:spPr>
          <a:xfrm>
            <a:off x="6370200" y="2036520"/>
            <a:ext cx="4096080" cy="31093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module</a:t>
            </a:r>
            <a:r>
              <a:rPr lang="en-US" sz="1800" b="0" strike="noStrike" spc="-1">
                <a:solidFill>
                  <a:srgbClr val="525252"/>
                </a:solidFill>
                <a:latin typeface="Consolas"/>
                <a:ea typeface="Helvetica Neue"/>
              </a:rPr>
              <a:t> fll_add4 (</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 reg </a:t>
            </a:r>
            <a:r>
              <a:rPr lang="en-US" sz="1800" b="0" strike="noStrike" spc="-1">
                <a:solidFill>
                  <a:srgbClr val="525252"/>
                </a:solidFill>
                <a:latin typeface="Consolas"/>
                <a:ea typeface="Helvetica Neue"/>
              </a:rPr>
              <a:t>[3:0] fsum,</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 reg</a:t>
            </a:r>
            <a:r>
              <a:rPr lang="en-US" sz="1800" b="0" strike="noStrike" spc="-1">
                <a:solidFill>
                  <a:srgbClr val="525252"/>
                </a:solidFill>
                <a:latin typeface="Consolas"/>
                <a:ea typeface="Helvetica Neue"/>
              </a:rPr>
              <a:t> fco,</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 </a:t>
            </a:r>
            <a:r>
              <a:rPr lang="en-US" sz="1800" b="0" strike="noStrike" spc="-1">
                <a:solidFill>
                  <a:srgbClr val="525252"/>
                </a:solidFill>
                <a:latin typeface="Consolas"/>
                <a:ea typeface="Helvetica Neue"/>
              </a:rPr>
              <a:t>[3:0] a, b,</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cin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always @</a:t>
            </a:r>
            <a:r>
              <a:rPr lang="en-US" sz="1800" b="0" strike="noStrike" spc="-1">
                <a:solidFill>
                  <a:srgbClr val="525252"/>
                </a:solidFill>
                <a:latin typeface="Consolas"/>
                <a:ea typeface="Helvetica Neue"/>
              </a:rPr>
              <a:t>(cin </a:t>
            </a:r>
            <a:r>
              <a:rPr lang="en-US" sz="1800" b="1" strike="noStrike" spc="-1">
                <a:solidFill>
                  <a:srgbClr val="525252"/>
                </a:solidFill>
                <a:latin typeface="Consolas"/>
                <a:ea typeface="Helvetica Neue"/>
              </a:rPr>
              <a:t>or</a:t>
            </a:r>
            <a:r>
              <a:rPr lang="en-US" sz="1800" b="0" strike="noStrike" spc="-1">
                <a:solidFill>
                  <a:srgbClr val="525252"/>
                </a:solidFill>
                <a:latin typeface="Consolas"/>
                <a:ea typeface="Helvetica Neue"/>
              </a:rPr>
              <a:t> a </a:t>
            </a:r>
            <a:r>
              <a:rPr lang="en-US" sz="1800" b="1" strike="noStrike" spc="-1">
                <a:solidFill>
                  <a:srgbClr val="525252"/>
                </a:solidFill>
                <a:latin typeface="Consolas"/>
                <a:ea typeface="Helvetica Neue"/>
              </a:rPr>
              <a:t>or</a:t>
            </a:r>
            <a:r>
              <a:rPr lang="en-US" sz="1800" b="0" strike="noStrike" spc="-1">
                <a:solidFill>
                  <a:srgbClr val="525252"/>
                </a:solidFill>
                <a:latin typeface="Consolas"/>
                <a:ea typeface="Helvetica Neue"/>
              </a:rPr>
              <a:t> b)</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{fco, fsum} = cin + a + b;</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endmodule</a:t>
            </a:r>
            <a:endParaRPr lang="en-US" sz="1800" b="0" strike="noStrike" spc="-1">
              <a:latin typeface="Arial" panose="020B0604020202020204"/>
            </a:endParaRPr>
          </a:p>
        </p:txBody>
      </p:sp>
      <p:sp>
        <p:nvSpPr>
          <p:cNvPr id="1586" name="Text Box 9"/>
          <p:cNvSpPr/>
          <p:nvPr/>
        </p:nvSpPr>
        <p:spPr>
          <a:xfrm>
            <a:off x="1734840" y="1423800"/>
            <a:ext cx="4251600" cy="45540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2400" b="1" strike="noStrike" spc="-1">
                <a:solidFill>
                  <a:srgbClr val="525252"/>
                </a:solidFill>
                <a:latin typeface="IntelOne Display Regular"/>
                <a:ea typeface="Helvetica Neue"/>
              </a:rPr>
              <a:t>Continuous Assignment</a:t>
            </a:r>
            <a:endParaRPr lang="en-US" sz="2400" b="0" strike="noStrike" spc="-1">
              <a:latin typeface="Arial" panose="020B0604020202020204"/>
            </a:endParaRPr>
          </a:p>
        </p:txBody>
      </p:sp>
      <p:sp>
        <p:nvSpPr>
          <p:cNvPr id="1587" name="Text Box 10"/>
          <p:cNvSpPr/>
          <p:nvPr/>
        </p:nvSpPr>
        <p:spPr>
          <a:xfrm>
            <a:off x="6579000" y="1423800"/>
            <a:ext cx="3084480" cy="45540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2400" b="1" strike="noStrike" spc="-1">
                <a:solidFill>
                  <a:srgbClr val="525252"/>
                </a:solidFill>
                <a:latin typeface="IntelOne Display Regular"/>
                <a:ea typeface="Helvetica Neue"/>
              </a:rPr>
              <a:t>Procedural Block</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1589"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1590"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Behavioral Modeling – </a:t>
            </a:r>
            <a:endParaRPr lang="en-US"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FFFFFF"/>
                </a:solidFill>
                <a:latin typeface="IntelOne Display Light"/>
                <a:ea typeface="Helvetica Neue"/>
              </a:rPr>
              <a:t>	RTL Processes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RTL Processes</a:t>
            </a:r>
            <a:endParaRPr lang="en-US" sz="3600" b="0" strike="noStrike" spc="-1">
              <a:latin typeface="Arial" panose="020B0604020202020204"/>
            </a:endParaRPr>
          </a:p>
        </p:txBody>
      </p:sp>
      <p:sp>
        <p:nvSpPr>
          <p:cNvPr id="1592"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If you remember, RTL is a synthesizable behavioral coding style </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RTL coding style involves two types of procedural blocks (processes)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Combinatorial Process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Clocked Process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Two Types of RTL Processes</a:t>
            </a:r>
            <a:endParaRPr lang="en-US" sz="3600" b="0" strike="noStrike" spc="-1">
              <a:latin typeface="Arial" panose="020B0604020202020204"/>
            </a:endParaRPr>
          </a:p>
        </p:txBody>
      </p:sp>
      <p:grpSp>
        <p:nvGrpSpPr>
          <p:cNvPr id="1594" name="Group 2"/>
          <p:cNvGrpSpPr/>
          <p:nvPr/>
        </p:nvGrpSpPr>
        <p:grpSpPr>
          <a:xfrm>
            <a:off x="7335360" y="1442160"/>
            <a:ext cx="2810520" cy="1931400"/>
            <a:chOff x="7335360" y="1442160"/>
            <a:chExt cx="2810520" cy="1931400"/>
          </a:xfrm>
        </p:grpSpPr>
        <p:sp>
          <p:nvSpPr>
            <p:cNvPr id="1595" name="AutoShape 3"/>
            <p:cNvSpPr/>
            <p:nvPr/>
          </p:nvSpPr>
          <p:spPr>
            <a:xfrm rot="5400000" flipV="1">
              <a:off x="8199360" y="2108880"/>
              <a:ext cx="1358280" cy="558000"/>
            </a:xfrm>
            <a:custGeom>
              <a:avLst/>
              <a:gdLst/>
              <a:ahLst/>
              <a:cxnLst/>
              <a:rect l="l" t="t" r="r" b="b"/>
              <a:pathLst>
                <a:path w="21600" h="21600">
                  <a:moveTo>
                    <a:pt x="0" y="0"/>
                  </a:moveTo>
                  <a:lnTo>
                    <a:pt x="5391" y="21600"/>
                  </a:lnTo>
                  <a:lnTo>
                    <a:pt x="16209" y="21600"/>
                  </a:lnTo>
                  <a:lnTo>
                    <a:pt x="21600" y="0"/>
                  </a:lnTo>
                  <a:close/>
                </a:path>
              </a:pathLst>
            </a:custGeom>
            <a:noFill/>
            <a:ln w="12700">
              <a:solidFill>
                <a:srgbClr val="525252"/>
              </a:solidFill>
              <a:miter/>
            </a:ln>
          </p:spPr>
          <p:style>
            <a:lnRef idx="0">
              <a:srgbClr val="FFFFFF"/>
            </a:lnRef>
            <a:fillRef idx="0">
              <a:srgbClr val="FFFFFF"/>
            </a:fillRef>
            <a:effectRef idx="0">
              <a:srgbClr val="FFFFFF"/>
            </a:effectRef>
            <a:fontRef idx="minor"/>
          </p:style>
        </p:sp>
        <p:sp>
          <p:nvSpPr>
            <p:cNvPr id="1596" name="Rectangle 4"/>
            <p:cNvSpPr/>
            <p:nvPr/>
          </p:nvSpPr>
          <p:spPr>
            <a:xfrm>
              <a:off x="7970760" y="1442160"/>
              <a:ext cx="1815480" cy="1891440"/>
            </a:xfrm>
            <a:prstGeom prst="rect">
              <a:avLst/>
            </a:prstGeom>
            <a:noFill/>
            <a:ln w="12700">
              <a:solidFill>
                <a:srgbClr val="525252"/>
              </a:solidFill>
              <a:prstDash val="dash"/>
              <a:miter/>
            </a:ln>
          </p:spPr>
          <p:style>
            <a:lnRef idx="0">
              <a:srgbClr val="FFFFFF"/>
            </a:lnRef>
            <a:fillRef idx="0">
              <a:srgbClr val="FFFFFF"/>
            </a:fillRef>
            <a:effectRef idx="0">
              <a:srgbClr val="FFFFFF"/>
            </a:effectRef>
            <a:fontRef idx="minor"/>
          </p:style>
        </p:sp>
        <p:sp>
          <p:nvSpPr>
            <p:cNvPr id="1597" name="Line 5"/>
            <p:cNvSpPr/>
            <p:nvPr/>
          </p:nvSpPr>
          <p:spPr>
            <a:xfrm flipH="1">
              <a:off x="7970760" y="2121480"/>
              <a:ext cx="6030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98" name="Line 6"/>
            <p:cNvSpPr/>
            <p:nvPr/>
          </p:nvSpPr>
          <p:spPr>
            <a:xfrm flipH="1">
              <a:off x="7970760" y="2655000"/>
              <a:ext cx="6030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599" name="Line 7"/>
            <p:cNvSpPr/>
            <p:nvPr/>
          </p:nvSpPr>
          <p:spPr>
            <a:xfrm flipH="1">
              <a:off x="9189720" y="2350080"/>
              <a:ext cx="603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00" name="Line 8"/>
            <p:cNvSpPr/>
            <p:nvPr/>
          </p:nvSpPr>
          <p:spPr>
            <a:xfrm>
              <a:off x="8878680" y="288972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01" name="Line 9"/>
            <p:cNvSpPr/>
            <p:nvPr/>
          </p:nvSpPr>
          <p:spPr>
            <a:xfrm flipH="1">
              <a:off x="7970760" y="3188160"/>
              <a:ext cx="9079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02" name="Rectangle 10"/>
            <p:cNvSpPr/>
            <p:nvPr/>
          </p:nvSpPr>
          <p:spPr>
            <a:xfrm>
              <a:off x="7516800" y="1929600"/>
              <a:ext cx="3380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a</a:t>
              </a:r>
              <a:endParaRPr lang="en-US" sz="1800" b="0" strike="noStrike" spc="-1">
                <a:latin typeface="Arial" panose="020B0604020202020204"/>
              </a:endParaRPr>
            </a:p>
          </p:txBody>
        </p:sp>
        <p:sp>
          <p:nvSpPr>
            <p:cNvPr id="1603" name="Rectangle 11"/>
            <p:cNvSpPr/>
            <p:nvPr/>
          </p:nvSpPr>
          <p:spPr>
            <a:xfrm>
              <a:off x="7536960" y="2434320"/>
              <a:ext cx="3470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b</a:t>
              </a:r>
              <a:endParaRPr lang="en-US" sz="1800" b="0" strike="noStrike" spc="-1">
                <a:latin typeface="Arial" panose="020B0604020202020204"/>
              </a:endParaRPr>
            </a:p>
          </p:txBody>
        </p:sp>
        <p:sp>
          <p:nvSpPr>
            <p:cNvPr id="1604" name="Rectangle 12"/>
            <p:cNvSpPr/>
            <p:nvPr/>
          </p:nvSpPr>
          <p:spPr>
            <a:xfrm>
              <a:off x="7335360" y="3007440"/>
              <a:ext cx="55260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sel</a:t>
              </a:r>
              <a:endParaRPr lang="en-US" sz="1800" b="0" strike="noStrike" spc="-1">
                <a:latin typeface="Arial" panose="020B0604020202020204"/>
              </a:endParaRPr>
            </a:p>
          </p:txBody>
        </p:sp>
        <p:sp>
          <p:nvSpPr>
            <p:cNvPr id="1605" name="Rectangle 13"/>
            <p:cNvSpPr/>
            <p:nvPr/>
          </p:nvSpPr>
          <p:spPr>
            <a:xfrm>
              <a:off x="9825120" y="2108880"/>
              <a:ext cx="3207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c</a:t>
              </a:r>
              <a:endParaRPr lang="en-US" sz="1800" b="0" strike="noStrike" spc="-1">
                <a:latin typeface="Arial" panose="020B0604020202020204"/>
              </a:endParaRPr>
            </a:p>
          </p:txBody>
        </p:sp>
      </p:grpSp>
      <p:grpSp>
        <p:nvGrpSpPr>
          <p:cNvPr id="1606" name="Group 14"/>
          <p:cNvGrpSpPr/>
          <p:nvPr/>
        </p:nvGrpSpPr>
        <p:grpSpPr>
          <a:xfrm>
            <a:off x="8400960" y="4264920"/>
            <a:ext cx="916920" cy="1407240"/>
            <a:chOff x="8400960" y="4264920"/>
            <a:chExt cx="916920" cy="1407240"/>
          </a:xfrm>
        </p:grpSpPr>
        <p:sp>
          <p:nvSpPr>
            <p:cNvPr id="1607" name="Rectangle 15"/>
            <p:cNvSpPr/>
            <p:nvPr/>
          </p:nvSpPr>
          <p:spPr>
            <a:xfrm>
              <a:off x="8474040" y="4264920"/>
              <a:ext cx="843840" cy="1324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608" name="AutoShape 16"/>
            <p:cNvSpPr/>
            <p:nvPr/>
          </p:nvSpPr>
          <p:spPr>
            <a:xfrm rot="5400000">
              <a:off x="8439840" y="4917240"/>
              <a:ext cx="192960" cy="123120"/>
            </a:xfrm>
            <a:prstGeom prst="triangle">
              <a:avLst>
                <a:gd name="adj" fmla="val 49958"/>
              </a:avLst>
            </a:prstGeom>
            <a:noFill/>
            <a:ln w="12700">
              <a:solidFill>
                <a:srgbClr val="525252"/>
              </a:solidFill>
              <a:miter/>
            </a:ln>
          </p:spPr>
          <p:style>
            <a:lnRef idx="0">
              <a:srgbClr val="FFFFFF"/>
            </a:lnRef>
            <a:fillRef idx="0">
              <a:srgbClr val="FFFFFF"/>
            </a:fillRef>
            <a:effectRef idx="0">
              <a:srgbClr val="FFFFFF"/>
            </a:effectRef>
            <a:fontRef idx="minor"/>
          </p:style>
        </p:sp>
        <p:sp>
          <p:nvSpPr>
            <p:cNvPr id="1609" name="Oval 17"/>
            <p:cNvSpPr/>
            <p:nvPr/>
          </p:nvSpPr>
          <p:spPr>
            <a:xfrm>
              <a:off x="8844120" y="5603040"/>
              <a:ext cx="69120" cy="69120"/>
            </a:xfrm>
            <a:prstGeom prst="ellipse">
              <a:avLst/>
            </a:prstGeom>
            <a:solidFill>
              <a:schemeClr val="bg1"/>
            </a:solidFill>
            <a:ln w="12700">
              <a:solidFill>
                <a:srgbClr val="525252"/>
              </a:solidFill>
              <a:round/>
            </a:ln>
          </p:spPr>
          <p:style>
            <a:lnRef idx="0">
              <a:srgbClr val="FFFFFF"/>
            </a:lnRef>
            <a:fillRef idx="0">
              <a:srgbClr val="FFFFFF"/>
            </a:fillRef>
            <a:effectRef idx="0">
              <a:srgbClr val="FFFFFF"/>
            </a:effectRef>
            <a:fontRef idx="minor"/>
          </p:style>
        </p:sp>
        <p:sp>
          <p:nvSpPr>
            <p:cNvPr id="1610" name="Rectangle 18"/>
            <p:cNvSpPr/>
            <p:nvPr/>
          </p:nvSpPr>
          <p:spPr>
            <a:xfrm>
              <a:off x="8537760" y="5348880"/>
              <a:ext cx="61524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CLRN</a:t>
              </a:r>
              <a:endParaRPr lang="en-US" sz="1100" b="0" strike="noStrike" spc="-1">
                <a:latin typeface="Arial" panose="020B0604020202020204"/>
              </a:endParaRPr>
            </a:p>
          </p:txBody>
        </p:sp>
        <p:sp>
          <p:nvSpPr>
            <p:cNvPr id="1611" name="Rectangle 19"/>
            <p:cNvSpPr/>
            <p:nvPr/>
          </p:nvSpPr>
          <p:spPr>
            <a:xfrm>
              <a:off x="8400960" y="5131440"/>
              <a:ext cx="54684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ENA</a:t>
              </a:r>
              <a:endParaRPr lang="en-US" sz="1100" b="0" strike="noStrike" spc="-1">
                <a:latin typeface="Arial" panose="020B0604020202020204"/>
              </a:endParaRPr>
            </a:p>
          </p:txBody>
        </p:sp>
        <p:sp>
          <p:nvSpPr>
            <p:cNvPr id="1612" name="Rectangle 20"/>
            <p:cNvSpPr/>
            <p:nvPr/>
          </p:nvSpPr>
          <p:spPr>
            <a:xfrm>
              <a:off x="8469360" y="4307760"/>
              <a:ext cx="2041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D</a:t>
              </a:r>
              <a:endParaRPr lang="en-US" sz="1100" b="0" strike="noStrike" spc="-1">
                <a:latin typeface="Arial" panose="020B0604020202020204"/>
              </a:endParaRPr>
            </a:p>
          </p:txBody>
        </p:sp>
        <p:sp>
          <p:nvSpPr>
            <p:cNvPr id="1613" name="Rectangle 21"/>
            <p:cNvSpPr/>
            <p:nvPr/>
          </p:nvSpPr>
          <p:spPr>
            <a:xfrm>
              <a:off x="9139320" y="4307760"/>
              <a:ext cx="1645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Q</a:t>
              </a:r>
              <a:endParaRPr lang="en-US" sz="1100" b="0" strike="noStrike" spc="-1">
                <a:latin typeface="Arial" panose="020B0604020202020204"/>
              </a:endParaRPr>
            </a:p>
          </p:txBody>
        </p:sp>
      </p:grpSp>
      <p:sp>
        <p:nvSpPr>
          <p:cNvPr id="1614" name="Rectangle 22"/>
          <p:cNvSpPr/>
          <p:nvPr/>
        </p:nvSpPr>
        <p:spPr>
          <a:xfrm>
            <a:off x="7983720" y="4047120"/>
            <a:ext cx="1839240" cy="1861560"/>
          </a:xfrm>
          <a:prstGeom prst="rect">
            <a:avLst/>
          </a:prstGeom>
          <a:noFill/>
          <a:ln w="12700">
            <a:solidFill>
              <a:srgbClr val="525252"/>
            </a:solidFill>
            <a:prstDash val="dash"/>
            <a:miter/>
          </a:ln>
        </p:spPr>
        <p:style>
          <a:lnRef idx="0">
            <a:srgbClr val="FFFFFF"/>
          </a:lnRef>
          <a:fillRef idx="0">
            <a:srgbClr val="FFFFFF"/>
          </a:fillRef>
          <a:effectRef idx="0">
            <a:srgbClr val="FFFFFF"/>
          </a:effectRef>
          <a:fontRef idx="minor"/>
        </p:style>
      </p:sp>
      <p:sp>
        <p:nvSpPr>
          <p:cNvPr id="1615" name="Line 23"/>
          <p:cNvSpPr/>
          <p:nvPr/>
        </p:nvSpPr>
        <p:spPr>
          <a:xfrm flipH="1">
            <a:off x="7991280" y="498528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16" name="Line 24"/>
          <p:cNvSpPr/>
          <p:nvPr/>
        </p:nvSpPr>
        <p:spPr>
          <a:xfrm flipH="1">
            <a:off x="7980120" y="4455000"/>
            <a:ext cx="4780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17" name="Line 25"/>
          <p:cNvSpPr/>
          <p:nvPr/>
        </p:nvSpPr>
        <p:spPr>
          <a:xfrm flipH="1">
            <a:off x="9347040" y="443772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18" name="Line 26"/>
          <p:cNvSpPr/>
          <p:nvPr/>
        </p:nvSpPr>
        <p:spPr>
          <a:xfrm>
            <a:off x="8883360" y="5674320"/>
            <a:ext cx="360" cy="1191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19" name="Line 27"/>
          <p:cNvSpPr/>
          <p:nvPr/>
        </p:nvSpPr>
        <p:spPr>
          <a:xfrm flipH="1">
            <a:off x="7991280" y="5793480"/>
            <a:ext cx="909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20" name="Rectangle 28"/>
          <p:cNvSpPr/>
          <p:nvPr/>
        </p:nvSpPr>
        <p:spPr>
          <a:xfrm>
            <a:off x="7546680" y="4278960"/>
            <a:ext cx="3470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d</a:t>
            </a:r>
            <a:endParaRPr lang="en-US" sz="1800" b="0" strike="noStrike" spc="-1">
              <a:latin typeface="Arial" panose="020B0604020202020204"/>
            </a:endParaRPr>
          </a:p>
        </p:txBody>
      </p:sp>
      <p:sp>
        <p:nvSpPr>
          <p:cNvPr id="1621" name="Rectangle 29"/>
          <p:cNvSpPr/>
          <p:nvPr/>
        </p:nvSpPr>
        <p:spPr>
          <a:xfrm>
            <a:off x="7381440" y="4782240"/>
            <a:ext cx="54972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clk</a:t>
            </a:r>
            <a:endParaRPr lang="en-US" sz="1800" b="0" strike="noStrike" spc="-1">
              <a:latin typeface="Arial" panose="020B0604020202020204"/>
            </a:endParaRPr>
          </a:p>
        </p:txBody>
      </p:sp>
      <p:sp>
        <p:nvSpPr>
          <p:cNvPr id="1622" name="Rectangle 30"/>
          <p:cNvSpPr/>
          <p:nvPr/>
        </p:nvSpPr>
        <p:spPr>
          <a:xfrm>
            <a:off x="7225560" y="5525280"/>
            <a:ext cx="78840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clr_n</a:t>
            </a:r>
            <a:endParaRPr lang="en-US" sz="1800" b="0" strike="noStrike" spc="-1">
              <a:latin typeface="Arial" panose="020B0604020202020204"/>
            </a:endParaRPr>
          </a:p>
        </p:txBody>
      </p:sp>
      <p:sp>
        <p:nvSpPr>
          <p:cNvPr id="1623" name="Rectangle 31"/>
          <p:cNvSpPr/>
          <p:nvPr/>
        </p:nvSpPr>
        <p:spPr>
          <a:xfrm>
            <a:off x="9784800" y="4223520"/>
            <a:ext cx="3470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q</a:t>
            </a:r>
            <a:endParaRPr lang="en-US" sz="1800" b="0" strike="noStrike" spc="-1">
              <a:latin typeface="Arial" panose="020B0604020202020204"/>
            </a:endParaRPr>
          </a:p>
        </p:txBody>
      </p:sp>
      <p:sp>
        <p:nvSpPr>
          <p:cNvPr id="1624" name="Rectangle 32"/>
          <p:cNvSpPr/>
          <p:nvPr/>
        </p:nvSpPr>
        <p:spPr>
          <a:xfrm>
            <a:off x="1828800" y="2556720"/>
            <a:ext cx="2931480" cy="786240"/>
          </a:xfrm>
          <a:prstGeom prst="rect">
            <a:avLst/>
          </a:prstGeom>
          <a:solidFill>
            <a:schemeClr val="accent2">
              <a:alpha val="44000"/>
            </a:schemeClr>
          </a:solidFill>
          <a:ln w="9525">
            <a:noFill/>
          </a:ln>
        </p:spPr>
        <p:style>
          <a:lnRef idx="0">
            <a:srgbClr val="FFFFFF"/>
          </a:lnRef>
          <a:fillRef idx="0">
            <a:srgbClr val="FFFFFF"/>
          </a:fillRef>
          <a:effectRef idx="0">
            <a:srgbClr val="FFFFFF"/>
          </a:effectRef>
          <a:fontRef idx="minor"/>
        </p:style>
      </p:sp>
      <p:sp>
        <p:nvSpPr>
          <p:cNvPr id="1625" name="Rectangle 33"/>
          <p:cNvSpPr/>
          <p:nvPr/>
        </p:nvSpPr>
        <p:spPr>
          <a:xfrm>
            <a:off x="790560" y="1305720"/>
            <a:ext cx="4472280" cy="195120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marL="215900" indent="-215900">
              <a:lnSpc>
                <a:spcPct val="100000"/>
              </a:lnSpc>
              <a:buClr>
                <a:srgbClr val="00C7FD"/>
              </a:buClr>
              <a:buFont typeface="Symbol" panose="05050102010706020507"/>
              <a:buChar char=""/>
            </a:pPr>
            <a:r>
              <a:rPr lang="en-US" sz="2400" b="1" strike="noStrike" spc="-1">
                <a:solidFill>
                  <a:srgbClr val="525252"/>
                </a:solidFill>
                <a:latin typeface="IntelOne Display Regular"/>
                <a:ea typeface="Helvetica Neue"/>
              </a:rPr>
              <a:t>  Combinatorial Process</a:t>
            </a:r>
            <a:endParaRPr lang="en-US" sz="2400" b="0" strike="noStrike" spc="-1">
              <a:latin typeface="Arial" panose="020B0604020202020204"/>
            </a:endParaRPr>
          </a:p>
          <a:p>
            <a:pPr marL="457200" lvl="1" indent="-215900">
              <a:lnSpc>
                <a:spcPct val="100000"/>
              </a:lnSpc>
              <a:buClr>
                <a:srgbClr val="00C7FD"/>
              </a:buClr>
              <a:buFont typeface="Symbol" panose="05050102010706020507"/>
              <a:buChar char=""/>
            </a:pPr>
            <a:r>
              <a:rPr lang="en-US" sz="2400" b="1" strike="noStrike" spc="-1">
                <a:solidFill>
                  <a:srgbClr val="525252"/>
                </a:solidFill>
                <a:latin typeface="IntelOne Display Regular"/>
                <a:ea typeface="Helvetica Neue"/>
              </a:rPr>
              <a:t> </a:t>
            </a:r>
            <a:r>
              <a:rPr lang="en-US" sz="1800" b="0" strike="noStrike" spc="-1">
                <a:solidFill>
                  <a:srgbClr val="525252"/>
                </a:solidFill>
                <a:latin typeface="IntelOne Display Regular"/>
                <a:ea typeface="Helvetica Neue"/>
              </a:rPr>
              <a:t>Sensitive to all inputs used in</a:t>
            </a:r>
            <a:endParaRPr lang="en-US" sz="1800" b="0" strike="noStrike" spc="-1">
              <a:latin typeface="Arial" panose="020B0604020202020204"/>
            </a:endParaRPr>
          </a:p>
          <a:p>
            <a:pPr marL="457200">
              <a:lnSpc>
                <a:spcPct val="100000"/>
              </a:lnSpc>
              <a:buNone/>
            </a:pPr>
            <a:r>
              <a:rPr lang="en-US" sz="1800" b="0" strike="noStrike" spc="-1">
                <a:solidFill>
                  <a:srgbClr val="525252"/>
                </a:solidFill>
                <a:latin typeface="IntelOne Display Regular"/>
                <a:ea typeface="Helvetica Neue"/>
              </a:rPr>
              <a:t>    the combinatorial logic</a:t>
            </a:r>
            <a:endParaRPr lang="en-US" sz="1800" b="0" strike="noStrike" spc="-1">
              <a:latin typeface="Arial" panose="020B0604020202020204"/>
            </a:endParaRPr>
          </a:p>
          <a:p>
            <a:pPr marL="457200">
              <a:lnSpc>
                <a:spcPct val="50000"/>
              </a:lnSpc>
              <a:buNone/>
            </a:pPr>
            <a:r>
              <a:rPr lang="en-US" sz="2400" b="0" strike="noStrike" spc="-1">
                <a:solidFill>
                  <a:srgbClr val="525252"/>
                </a:solidFill>
                <a:latin typeface="IntelOne Display Regular"/>
                <a:ea typeface="Helvetica Neue"/>
              </a:rPr>
              <a:t>	</a:t>
            </a:r>
            <a:endParaRPr lang="en-US" sz="2400" b="0" strike="noStrike" spc="-1">
              <a:latin typeface="Arial" panose="020B0604020202020204"/>
            </a:endParaRPr>
          </a:p>
          <a:p>
            <a:pPr marL="457200">
              <a:lnSpc>
                <a:spcPct val="100000"/>
              </a:lnSpc>
              <a:buNone/>
            </a:pPr>
            <a:r>
              <a:rPr lang="en-US" sz="2400" b="1" strike="noStrike" spc="-1">
                <a:solidFill>
                  <a:srgbClr val="525252"/>
                </a:solidFill>
                <a:latin typeface="Times New Roman" panose="02020603050405020304"/>
                <a:ea typeface="Helvetica Neue"/>
              </a:rPr>
              <a:t>         </a:t>
            </a:r>
            <a:r>
              <a:rPr lang="en-US" sz="2000" b="1" strike="noStrike" spc="-1">
                <a:solidFill>
                  <a:srgbClr val="525252"/>
                </a:solidFill>
                <a:latin typeface="Consolas"/>
                <a:ea typeface="Helvetica Neue"/>
              </a:rPr>
              <a:t>always @ (a, b, sel)</a:t>
            </a:r>
            <a:endParaRPr lang="en-US" sz="2000" b="0" strike="noStrike" spc="-1">
              <a:latin typeface="Arial" panose="020B0604020202020204"/>
            </a:endParaRPr>
          </a:p>
          <a:p>
            <a:pPr marL="457200">
              <a:lnSpc>
                <a:spcPct val="100000"/>
              </a:lnSpc>
              <a:buNone/>
            </a:pPr>
            <a:r>
              <a:rPr lang="en-US" sz="2000" b="1" strike="noStrike" spc="-1">
                <a:solidFill>
                  <a:srgbClr val="525252"/>
                </a:solidFill>
                <a:latin typeface="Consolas"/>
                <a:ea typeface="Helvetica Neue"/>
              </a:rPr>
              <a:t>         always @ *</a:t>
            </a:r>
            <a:endParaRPr lang="en-US" sz="2000" b="0" strike="noStrike" spc="-1">
              <a:latin typeface="Arial" panose="020B0604020202020204"/>
            </a:endParaRPr>
          </a:p>
        </p:txBody>
      </p:sp>
      <p:sp>
        <p:nvSpPr>
          <p:cNvPr id="1626" name="Rectangle 34"/>
          <p:cNvSpPr/>
          <p:nvPr/>
        </p:nvSpPr>
        <p:spPr>
          <a:xfrm>
            <a:off x="1639800" y="5358240"/>
            <a:ext cx="5322240" cy="372240"/>
          </a:xfrm>
          <a:prstGeom prst="rect">
            <a:avLst/>
          </a:prstGeom>
          <a:solidFill>
            <a:schemeClr val="accent2">
              <a:alpha val="44000"/>
            </a:schemeClr>
          </a:solidFill>
          <a:ln w="9525">
            <a:noFill/>
          </a:ln>
        </p:spPr>
        <p:style>
          <a:lnRef idx="0">
            <a:srgbClr val="FFFFFF"/>
          </a:lnRef>
          <a:fillRef idx="0">
            <a:srgbClr val="FFFFFF"/>
          </a:fillRef>
          <a:effectRef idx="0">
            <a:srgbClr val="FFFFFF"/>
          </a:effectRef>
          <a:fontRef idx="minor"/>
        </p:style>
      </p:sp>
      <p:sp>
        <p:nvSpPr>
          <p:cNvPr id="1627" name="Rectangle 35"/>
          <p:cNvSpPr/>
          <p:nvPr/>
        </p:nvSpPr>
        <p:spPr>
          <a:xfrm>
            <a:off x="600120" y="3998160"/>
            <a:ext cx="6823080" cy="17377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marL="215900" indent="-215900">
              <a:lnSpc>
                <a:spcPct val="100000"/>
              </a:lnSpc>
              <a:buClr>
                <a:srgbClr val="00C7FD"/>
              </a:buClr>
              <a:buFont typeface="Symbol" panose="05050102010706020507"/>
              <a:buChar char=""/>
            </a:pPr>
            <a:r>
              <a:rPr lang="en-US" sz="2400" b="1" strike="noStrike" spc="-1">
                <a:solidFill>
                  <a:srgbClr val="525252"/>
                </a:solidFill>
                <a:latin typeface="IntelOne Display Regular"/>
                <a:ea typeface="Helvetica Neue"/>
              </a:rPr>
              <a:t>  Clocked Process</a:t>
            </a:r>
            <a:endParaRPr lang="en-US" sz="2400" b="0" strike="noStrike" spc="-1">
              <a:latin typeface="Arial" panose="020B0604020202020204"/>
            </a:endParaRPr>
          </a:p>
          <a:p>
            <a:pPr marL="457200" lvl="1" indent="-215900">
              <a:lnSpc>
                <a:spcPct val="100000"/>
              </a:lnSpc>
              <a:buClr>
                <a:srgbClr val="00C7FD"/>
              </a:buClr>
              <a:buFont typeface="Symbol" panose="05050102010706020507"/>
              <a:buChar char=""/>
            </a:pPr>
            <a:r>
              <a:rPr lang="en-US" sz="2400" b="1" strike="noStrike" spc="-1">
                <a:solidFill>
                  <a:srgbClr val="525252"/>
                </a:solidFill>
                <a:latin typeface="IntelOne Display Regular"/>
                <a:ea typeface="Helvetica Neue"/>
              </a:rPr>
              <a:t> </a:t>
            </a:r>
            <a:r>
              <a:rPr lang="en-US" sz="1800" b="0" strike="noStrike" spc="-1">
                <a:solidFill>
                  <a:srgbClr val="525252"/>
                </a:solidFill>
                <a:latin typeface="IntelOne Display Regular"/>
                <a:ea typeface="Helvetica Neue"/>
              </a:rPr>
              <a:t>Sensitive to a clock or/and </a:t>
            </a:r>
            <a:endParaRPr lang="en-US" sz="1800" b="0" strike="noStrike" spc="-1">
              <a:latin typeface="Arial" panose="020B0604020202020204"/>
            </a:endParaRPr>
          </a:p>
          <a:p>
            <a:pPr marL="457200">
              <a:lnSpc>
                <a:spcPct val="100000"/>
              </a:lnSpc>
              <a:buNone/>
            </a:pPr>
            <a:r>
              <a:rPr lang="en-US" sz="1800" b="0" strike="noStrike" spc="-1">
                <a:solidFill>
                  <a:srgbClr val="525252"/>
                </a:solidFill>
                <a:latin typeface="IntelOne Display Regular"/>
                <a:ea typeface="Helvetica Neue"/>
              </a:rPr>
              <a:t>    control signals </a:t>
            </a:r>
            <a:endParaRPr lang="en-US" sz="1800" b="0" strike="noStrike" spc="-1">
              <a:latin typeface="Arial" panose="020B0604020202020204"/>
            </a:endParaRPr>
          </a:p>
          <a:p>
            <a:pPr marL="457200">
              <a:lnSpc>
                <a:spcPct val="100000"/>
              </a:lnSpc>
              <a:buNone/>
            </a:pPr>
            <a:r>
              <a:rPr lang="en-US" sz="1800" b="0" strike="noStrike" spc="-1">
                <a:solidFill>
                  <a:srgbClr val="525252"/>
                </a:solidFill>
                <a:latin typeface="IntelOne Display Regular"/>
                <a:ea typeface="Helvetica Neue"/>
              </a:rPr>
              <a:t>	</a:t>
            </a:r>
            <a:endParaRPr lang="en-US" sz="1800" b="0" strike="noStrike" spc="-1">
              <a:latin typeface="Arial" panose="020B0604020202020204"/>
            </a:endParaRPr>
          </a:p>
          <a:p>
            <a:pPr marL="457200">
              <a:lnSpc>
                <a:spcPct val="100000"/>
              </a:lnSpc>
              <a:buNone/>
            </a:pPr>
            <a:r>
              <a:rPr lang="en-US" sz="2400" b="1" strike="noStrike" spc="-1">
                <a:solidFill>
                  <a:srgbClr val="525252"/>
                </a:solidFill>
                <a:latin typeface="IntelOne Display Regular"/>
                <a:ea typeface="Helvetica Neue"/>
              </a:rPr>
              <a:t>      </a:t>
            </a:r>
            <a:r>
              <a:rPr lang="en-US" sz="2000" b="1" strike="noStrike" spc="-1">
                <a:solidFill>
                  <a:srgbClr val="525252"/>
                </a:solidFill>
                <a:latin typeface="Consolas"/>
                <a:ea typeface="Helvetica Neue"/>
              </a:rPr>
              <a:t>always @</a:t>
            </a:r>
            <a:r>
              <a:rPr lang="en-US" sz="2000" b="0" strike="noStrike" spc="-1">
                <a:solidFill>
                  <a:srgbClr val="525252"/>
                </a:solidFill>
                <a:latin typeface="Consolas"/>
                <a:ea typeface="Helvetica Neue"/>
              </a:rPr>
              <a:t>(</a:t>
            </a:r>
            <a:r>
              <a:rPr lang="en-US" sz="2000" b="1" strike="noStrike" spc="-1">
                <a:solidFill>
                  <a:srgbClr val="525252"/>
                </a:solidFill>
                <a:latin typeface="Consolas"/>
                <a:ea typeface="Helvetica Neue"/>
              </a:rPr>
              <a:t>posedge clk, negedge clr_n</a:t>
            </a:r>
            <a:r>
              <a:rPr lang="en-US" sz="2000" b="0" strike="noStrike" spc="-1">
                <a:solidFill>
                  <a:srgbClr val="525252"/>
                </a:solidFill>
                <a:latin typeface="Consolas"/>
                <a:ea typeface="Helvetica Neue"/>
              </a:rPr>
              <a:t>)</a:t>
            </a:r>
            <a:endParaRPr lang="en-US" sz="2000" b="0" strike="noStrike" spc="-1">
              <a:latin typeface="Arial" panose="020B0604020202020204"/>
            </a:endParaRPr>
          </a:p>
        </p:txBody>
      </p:sp>
      <p:sp>
        <p:nvSpPr>
          <p:cNvPr id="1628" name="Line 37"/>
          <p:cNvSpPr/>
          <p:nvPr/>
        </p:nvSpPr>
        <p:spPr>
          <a:xfrm flipH="1" flipV="1">
            <a:off x="4024080" y="5796360"/>
            <a:ext cx="466920" cy="276480"/>
          </a:xfrm>
          <a:prstGeom prst="line">
            <a:avLst/>
          </a:prstGeom>
          <a:ln w="25400">
            <a:solidFill>
              <a:srgbClr val="525252"/>
            </a:solidFill>
            <a:round/>
            <a:tailEnd type="stealth" w="med" len="lg"/>
          </a:ln>
        </p:spPr>
        <p:style>
          <a:lnRef idx="0">
            <a:srgbClr val="FFFFFF"/>
          </a:lnRef>
          <a:fillRef idx="0">
            <a:srgbClr val="FFFFFF"/>
          </a:fillRef>
          <a:effectRef idx="0">
            <a:srgbClr val="FFFFFF"/>
          </a:effectRef>
          <a:fontRef idx="minor"/>
        </p:style>
      </p:sp>
      <p:sp>
        <p:nvSpPr>
          <p:cNvPr id="1629" name="Line 38"/>
          <p:cNvSpPr/>
          <p:nvPr/>
        </p:nvSpPr>
        <p:spPr>
          <a:xfrm flipH="1">
            <a:off x="4786200" y="2703240"/>
            <a:ext cx="247680" cy="304200"/>
          </a:xfrm>
          <a:prstGeom prst="line">
            <a:avLst/>
          </a:prstGeom>
          <a:ln w="25400">
            <a:solidFill>
              <a:srgbClr val="525252"/>
            </a:solidFill>
            <a:round/>
            <a:tailEnd type="stealth" w="med" len="lg"/>
          </a:ln>
        </p:spPr>
        <p:style>
          <a:lnRef idx="0">
            <a:srgbClr val="FFFFFF"/>
          </a:lnRef>
          <a:fillRef idx="0">
            <a:srgbClr val="FFFFFF"/>
          </a:fillRef>
          <a:effectRef idx="0">
            <a:srgbClr val="FFFFFF"/>
          </a:effectRef>
          <a:fontRef idx="minor"/>
        </p:style>
      </p:sp>
      <p:sp>
        <p:nvSpPr>
          <p:cNvPr id="1630" name="Rectangle 39"/>
          <p:cNvSpPr/>
          <p:nvPr/>
        </p:nvSpPr>
        <p:spPr>
          <a:xfrm>
            <a:off x="5040360" y="2410560"/>
            <a:ext cx="1967760" cy="974520"/>
          </a:xfrm>
          <a:prstGeom prst="rect">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400" b="0" i="1" strike="noStrike" spc="-1">
                <a:solidFill>
                  <a:srgbClr val="525252"/>
                </a:solidFill>
                <a:latin typeface="IntelOne Display Regular"/>
                <a:ea typeface="Helvetica Neue"/>
              </a:rPr>
              <a:t>Sensitivity list includes all inputs used In the combinatorial logic</a:t>
            </a:r>
            <a:r>
              <a:rPr lang="en-US" sz="1600" b="0" i="1" strike="noStrike" spc="-1">
                <a:solidFill>
                  <a:srgbClr val="525252"/>
                </a:solidFill>
                <a:latin typeface="IntelOne Display Regular"/>
                <a:ea typeface="Helvetica Neue"/>
              </a:rPr>
              <a:t> </a:t>
            </a:r>
            <a:endParaRPr lang="en-US" sz="1600" b="0" strike="noStrike" spc="-1">
              <a:latin typeface="Arial" panose="020B0604020202020204"/>
            </a:endParaRPr>
          </a:p>
        </p:txBody>
      </p:sp>
      <p:sp>
        <p:nvSpPr>
          <p:cNvPr id="1631" name="Rectangle 40"/>
          <p:cNvSpPr/>
          <p:nvPr/>
        </p:nvSpPr>
        <p:spPr>
          <a:xfrm>
            <a:off x="3700440" y="5950440"/>
            <a:ext cx="4699800" cy="456840"/>
          </a:xfrm>
          <a:prstGeom prst="rect">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200" b="0" i="1" strike="noStrike" spc="-1">
                <a:solidFill>
                  <a:srgbClr val="525252"/>
                </a:solidFill>
                <a:latin typeface="IntelOne Display Regular"/>
                <a:ea typeface="Helvetica Neue"/>
              </a:rPr>
              <a:t>Sensitivity list does not include the</a:t>
            </a:r>
            <a:r>
              <a:rPr lang="en-US" sz="1200" b="1" strike="noStrike" spc="-1">
                <a:solidFill>
                  <a:srgbClr val="525252"/>
                </a:solidFill>
                <a:latin typeface="IntelOne Display Regular"/>
                <a:ea typeface="Helvetica Neue"/>
              </a:rPr>
              <a:t> d</a:t>
            </a:r>
            <a:r>
              <a:rPr lang="en-US" sz="1200" b="0" i="1" strike="noStrike" spc="-1">
                <a:solidFill>
                  <a:srgbClr val="525252"/>
                </a:solidFill>
                <a:latin typeface="IntelOne Display Regular"/>
                <a:ea typeface="Helvetica Neue"/>
              </a:rPr>
              <a:t> input, </a:t>
            </a:r>
            <a:endParaRPr lang="en-US" sz="1200" b="0" strike="noStrike" spc="-1">
              <a:latin typeface="Arial" panose="020B0604020202020204"/>
            </a:endParaRPr>
          </a:p>
          <a:p>
            <a:pPr>
              <a:lnSpc>
                <a:spcPct val="100000"/>
              </a:lnSpc>
              <a:buNone/>
            </a:pPr>
            <a:r>
              <a:rPr lang="en-US" sz="1200" b="0" i="1" strike="noStrike" spc="-1">
                <a:solidFill>
                  <a:srgbClr val="525252"/>
                </a:solidFill>
                <a:latin typeface="IntelOne Display Regular"/>
                <a:ea typeface="Helvetica Neue"/>
              </a:rPr>
              <a:t>only the clock and asynchronous control signals</a:t>
            </a:r>
            <a:endParaRPr lang="en-US" sz="1200" b="0" strike="noStrike" spc="-1">
              <a:latin typeface="Arial" panose="020B0604020202020204"/>
            </a:endParaRPr>
          </a:p>
        </p:txBody>
      </p:sp>
      <p:sp>
        <p:nvSpPr>
          <p:cNvPr id="1632" name="Text Box 41"/>
          <p:cNvSpPr/>
          <p:nvPr/>
        </p:nvSpPr>
        <p:spPr>
          <a:xfrm>
            <a:off x="1432080" y="3540960"/>
            <a:ext cx="6086520" cy="33300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600" b="1" i="1" strike="noStrike" spc="-1">
                <a:solidFill>
                  <a:srgbClr val="525252"/>
                </a:solidFill>
                <a:latin typeface="IntelOne Display Regular"/>
                <a:ea typeface="Helvetica Neue"/>
              </a:rPr>
              <a:t>*</a:t>
            </a:r>
            <a:r>
              <a:rPr lang="en-US" sz="1600" b="0" i="1" strike="noStrike" spc="-1">
                <a:solidFill>
                  <a:srgbClr val="525252"/>
                </a:solidFill>
                <a:latin typeface="IntelOne Display Regular"/>
                <a:ea typeface="Helvetica Neue"/>
              </a:rPr>
              <a:t> is a Verilog shortcut to manually having to add all inputs</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Functional Latch vs. Functional Flipflop</a:t>
            </a:r>
            <a:endParaRPr lang="en-US" sz="3600" b="0" strike="noStrike" spc="-1">
              <a:latin typeface="Arial" panose="020B0604020202020204"/>
            </a:endParaRPr>
          </a:p>
        </p:txBody>
      </p:sp>
      <p:sp>
        <p:nvSpPr>
          <p:cNvPr id="1634" name="Rectangle 3"/>
          <p:cNvSpPr/>
          <p:nvPr/>
        </p:nvSpPr>
        <p:spPr>
          <a:xfrm>
            <a:off x="5721480" y="1488240"/>
            <a:ext cx="416304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u="sng" strike="noStrike" spc="-1">
                <a:solidFill>
                  <a:srgbClr val="525252"/>
                </a:solidFill>
                <a:uFillTx/>
                <a:latin typeface="IntelOne Display Regular"/>
                <a:ea typeface="Helvetica Neue"/>
              </a:rPr>
              <a:t>Edge-Triggered Flipflop</a:t>
            </a:r>
            <a:endParaRPr lang="en-US" sz="2400" b="0" strike="noStrike" spc="-1">
              <a:latin typeface="Arial" panose="020B0604020202020204"/>
            </a:endParaRPr>
          </a:p>
        </p:txBody>
      </p:sp>
      <p:sp>
        <p:nvSpPr>
          <p:cNvPr id="1635" name="Rectangle 4"/>
          <p:cNvSpPr/>
          <p:nvPr/>
        </p:nvSpPr>
        <p:spPr>
          <a:xfrm>
            <a:off x="1902240" y="3882240"/>
            <a:ext cx="3134520" cy="38340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636" name="Rectangle 6"/>
          <p:cNvSpPr/>
          <p:nvPr/>
        </p:nvSpPr>
        <p:spPr>
          <a:xfrm>
            <a:off x="1785960" y="1992960"/>
            <a:ext cx="3638880" cy="3749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module </a:t>
            </a:r>
            <a:r>
              <a:rPr lang="en-US" sz="2400" b="0" strike="noStrike" spc="-1">
                <a:solidFill>
                  <a:srgbClr val="525252"/>
                </a:solidFill>
                <a:latin typeface="Consolas"/>
                <a:ea typeface="Helvetica Neue"/>
              </a:rPr>
              <a:t>latch</a:t>
            </a:r>
            <a:r>
              <a:rPr lang="en-US" sz="2400" b="1" strike="noStrike" spc="-1">
                <a:solidFill>
                  <a:srgbClr val="525252"/>
                </a:solidFill>
                <a:latin typeface="Consolas"/>
                <a:ea typeface="Helvetica Neue"/>
              </a:rPr>
              <a:t> </a:t>
            </a:r>
            <a:r>
              <a:rPr lang="en-US" sz="2400" b="0" strike="noStrike" spc="-1">
                <a:solidFill>
                  <a:srgbClr val="525252"/>
                </a:solidFill>
                <a:latin typeface="Consolas"/>
                <a:ea typeface="Helvetica Neue"/>
              </a:rPr>
              <a:t>(</a:t>
            </a:r>
            <a:endParaRPr lang="en-US" sz="2400" b="0" strike="noStrike" spc="-1">
              <a:latin typeface="Arial" panose="020B0604020202020204"/>
            </a:endParaRPr>
          </a:p>
          <a:p>
            <a:pPr>
              <a:lnSpc>
                <a:spcPct val="100000"/>
              </a:lnSpc>
              <a:buNone/>
              <a:tabLst>
                <a:tab pos="345440" algn="l"/>
                <a:tab pos="692150" algn="l"/>
                <a:tab pos="1025525" algn="l"/>
              </a:tabLst>
            </a:pPr>
            <a:r>
              <a:rPr lang="en-US" sz="2400" b="0" strike="noStrike" spc="-1">
                <a:solidFill>
                  <a:srgbClr val="525252"/>
                </a:solidFill>
                <a:latin typeface="Consolas"/>
                <a:ea typeface="Helvetica Neue"/>
              </a:rPr>
              <a:t>	</a:t>
            </a:r>
            <a:r>
              <a:rPr lang="en-US" sz="2400" b="1" strike="noStrike" spc="-1">
                <a:solidFill>
                  <a:srgbClr val="525252"/>
                </a:solidFill>
                <a:latin typeface="Consolas"/>
                <a:ea typeface="Helvetica Neue"/>
              </a:rPr>
              <a:t>input </a:t>
            </a:r>
            <a:r>
              <a:rPr lang="en-US" sz="2400" b="0" strike="noStrike" spc="-1">
                <a:solidFill>
                  <a:srgbClr val="525252"/>
                </a:solidFill>
                <a:latin typeface="Consolas"/>
                <a:ea typeface="Helvetica Neue"/>
              </a:rPr>
              <a:t>d, gate,</a:t>
            </a:r>
            <a:endParaRPr lang="en-US" sz="2400" b="0" strike="noStrike" spc="-1">
              <a:latin typeface="Arial" panose="020B0604020202020204"/>
            </a:endParaRPr>
          </a:p>
          <a:p>
            <a:pPr>
              <a:lnSpc>
                <a:spcPct val="100000"/>
              </a:lnSpc>
              <a:buNone/>
              <a:tabLst>
                <a:tab pos="345440" algn="l"/>
                <a:tab pos="692150" algn="l"/>
                <a:tab pos="1025525" algn="l"/>
              </a:tabLst>
            </a:pPr>
            <a:r>
              <a:rPr lang="en-US" sz="2400" b="0" strike="noStrike" spc="-1">
                <a:solidFill>
                  <a:srgbClr val="525252"/>
                </a:solidFill>
                <a:latin typeface="Consolas"/>
                <a:ea typeface="Helvetica Neue"/>
              </a:rPr>
              <a:t>	</a:t>
            </a:r>
            <a:r>
              <a:rPr lang="en-US" sz="2400" b="1" strike="noStrike" spc="-1">
                <a:solidFill>
                  <a:srgbClr val="525252"/>
                </a:solidFill>
                <a:latin typeface="Consolas"/>
                <a:ea typeface="Helvetica Neue"/>
              </a:rPr>
              <a:t>output reg </a:t>
            </a:r>
            <a:r>
              <a:rPr lang="en-US" sz="2400" b="0" strike="noStrike" spc="-1">
                <a:solidFill>
                  <a:srgbClr val="525252"/>
                </a:solidFill>
                <a:latin typeface="Consolas"/>
                <a:ea typeface="Helvetica Neue"/>
              </a:rPr>
              <a:t>q</a:t>
            </a:r>
            <a:endParaRPr lang="en-US" sz="2400" b="0" strike="noStrike" spc="-1">
              <a:latin typeface="Arial" panose="020B0604020202020204"/>
            </a:endParaRPr>
          </a:p>
          <a:p>
            <a:pPr>
              <a:lnSpc>
                <a:spcPct val="100000"/>
              </a:lnSpc>
              <a:buNone/>
              <a:tabLst>
                <a:tab pos="345440" algn="l"/>
                <a:tab pos="692150" algn="l"/>
                <a:tab pos="1025525" algn="l"/>
              </a:tabLst>
            </a:pPr>
            <a:r>
              <a:rPr lang="en-US" sz="2400" b="0" strike="noStrike" spc="-1">
                <a:solidFill>
                  <a:srgbClr val="525252"/>
                </a:solidFill>
                <a:latin typeface="Consolas"/>
                <a:ea typeface="Helvetica Neue"/>
              </a:rPr>
              <a:t>);</a:t>
            </a:r>
            <a:endParaRPr lang="en-US" sz="2400" b="0" strike="noStrike" spc="-1">
              <a:latin typeface="Arial" panose="020B0604020202020204"/>
            </a:endParaRPr>
          </a:p>
          <a:p>
            <a:pPr>
              <a:lnSpc>
                <a:spcPct val="100000"/>
              </a:lnSpc>
              <a:buNone/>
              <a:tabLst>
                <a:tab pos="345440" algn="l"/>
                <a:tab pos="692150" algn="l"/>
                <a:tab pos="1025525" algn="l"/>
              </a:tabLst>
            </a:pPr>
            <a:endParaRPr lang="en-US" sz="2400" b="0" strike="noStrike" spc="-1">
              <a:latin typeface="Arial" panose="020B0604020202020204"/>
            </a:endParaRPr>
          </a:p>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	always @(</a:t>
            </a:r>
            <a:r>
              <a:rPr lang="en-US" sz="2400" b="0" strike="noStrike" spc="-1">
                <a:solidFill>
                  <a:srgbClr val="525252"/>
                </a:solidFill>
                <a:latin typeface="Consolas"/>
                <a:ea typeface="Helvetica Neue"/>
              </a:rPr>
              <a:t>d, gate</a:t>
            </a:r>
            <a:r>
              <a:rPr lang="en-US" sz="2400" b="1" strike="noStrike" spc="-1">
                <a:solidFill>
                  <a:srgbClr val="525252"/>
                </a:solidFill>
                <a:latin typeface="Consolas"/>
                <a:ea typeface="Helvetica Neue"/>
              </a:rPr>
              <a:t>)</a:t>
            </a:r>
            <a:endParaRPr lang="en-US" sz="2400" b="0" strike="noStrike" spc="-1">
              <a:latin typeface="Arial" panose="020B0604020202020204"/>
            </a:endParaRPr>
          </a:p>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		if (</a:t>
            </a:r>
            <a:r>
              <a:rPr lang="en-US" sz="2400" b="0" strike="noStrike" spc="-1">
                <a:solidFill>
                  <a:srgbClr val="525252"/>
                </a:solidFill>
                <a:latin typeface="Consolas"/>
                <a:ea typeface="Helvetica Neue"/>
              </a:rPr>
              <a:t>gate</a:t>
            </a:r>
            <a:r>
              <a:rPr lang="en-US" sz="2400" b="1" strike="noStrike" spc="-1">
                <a:solidFill>
                  <a:srgbClr val="525252"/>
                </a:solidFill>
                <a:latin typeface="Consolas"/>
                <a:ea typeface="Helvetica Neue"/>
              </a:rPr>
              <a:t>)</a:t>
            </a:r>
            <a:endParaRPr lang="en-US" sz="2400" b="0" strike="noStrike" spc="-1">
              <a:latin typeface="Arial" panose="020B0604020202020204"/>
            </a:endParaRPr>
          </a:p>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			</a:t>
            </a:r>
            <a:r>
              <a:rPr lang="en-US" sz="2400" b="0" strike="noStrike" spc="-1">
                <a:solidFill>
                  <a:srgbClr val="525252"/>
                </a:solidFill>
                <a:latin typeface="Consolas"/>
                <a:ea typeface="Helvetica Neue"/>
              </a:rPr>
              <a:t>q</a:t>
            </a:r>
            <a:r>
              <a:rPr lang="en-US" sz="2400" b="1" strike="noStrike" spc="-1">
                <a:solidFill>
                  <a:srgbClr val="525252"/>
                </a:solidFill>
                <a:latin typeface="Consolas"/>
                <a:ea typeface="Helvetica Neue"/>
              </a:rPr>
              <a:t> = </a:t>
            </a:r>
            <a:r>
              <a:rPr lang="en-US" sz="2400" b="0" strike="noStrike" spc="-1">
                <a:solidFill>
                  <a:srgbClr val="525252"/>
                </a:solidFill>
                <a:latin typeface="Consolas"/>
                <a:ea typeface="Helvetica Neue"/>
              </a:rPr>
              <a:t>d</a:t>
            </a:r>
            <a:r>
              <a:rPr lang="en-US" sz="2400" b="1" strike="noStrike" spc="-1">
                <a:solidFill>
                  <a:srgbClr val="525252"/>
                </a:solidFill>
                <a:latin typeface="Consolas"/>
                <a:ea typeface="Helvetica Neue"/>
              </a:rPr>
              <a:t> ;</a:t>
            </a:r>
            <a:endParaRPr lang="en-US" sz="2400" b="0" strike="noStrike" spc="-1">
              <a:latin typeface="Arial" panose="020B0604020202020204"/>
            </a:endParaRPr>
          </a:p>
          <a:p>
            <a:pPr>
              <a:lnSpc>
                <a:spcPct val="100000"/>
              </a:lnSpc>
              <a:buNone/>
              <a:tabLst>
                <a:tab pos="345440" algn="l"/>
                <a:tab pos="692150" algn="l"/>
                <a:tab pos="1025525" algn="l"/>
              </a:tabLst>
            </a:pPr>
            <a:endParaRPr lang="en-US" sz="2400" b="0" strike="noStrike" spc="-1">
              <a:latin typeface="Arial" panose="020B0604020202020204"/>
            </a:endParaRPr>
          </a:p>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endmodule</a:t>
            </a:r>
            <a:endParaRPr lang="en-US" sz="2400" b="0" strike="noStrike" spc="-1">
              <a:latin typeface="Arial" panose="020B0604020202020204"/>
            </a:endParaRPr>
          </a:p>
        </p:txBody>
      </p:sp>
      <p:sp>
        <p:nvSpPr>
          <p:cNvPr id="1637" name="Rectangle 7"/>
          <p:cNvSpPr/>
          <p:nvPr/>
        </p:nvSpPr>
        <p:spPr>
          <a:xfrm>
            <a:off x="1500120" y="1488240"/>
            <a:ext cx="385848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u="sng" strike="noStrike" spc="-1">
                <a:solidFill>
                  <a:srgbClr val="525252"/>
                </a:solidFill>
                <a:uFillTx/>
                <a:latin typeface="IntelOne Display Regular"/>
                <a:ea typeface="Helvetica Neue"/>
              </a:rPr>
              <a:t>Level-Sensitive Latch</a:t>
            </a:r>
            <a:endParaRPr lang="en-US" sz="2400" b="0" strike="noStrike" spc="-1">
              <a:latin typeface="Arial" panose="020B0604020202020204"/>
            </a:endParaRPr>
          </a:p>
        </p:txBody>
      </p:sp>
      <p:sp>
        <p:nvSpPr>
          <p:cNvPr id="1638" name="Rectangle 8"/>
          <p:cNvSpPr/>
          <p:nvPr/>
        </p:nvSpPr>
        <p:spPr>
          <a:xfrm>
            <a:off x="5781240" y="3894840"/>
            <a:ext cx="3945960" cy="37080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639" name="Rectangle 9"/>
          <p:cNvSpPr/>
          <p:nvPr/>
        </p:nvSpPr>
        <p:spPr>
          <a:xfrm>
            <a:off x="5652360" y="1992960"/>
            <a:ext cx="4370400" cy="33836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module </a:t>
            </a:r>
            <a:r>
              <a:rPr lang="en-US" sz="2400" b="0" strike="noStrike" spc="-1">
                <a:solidFill>
                  <a:srgbClr val="525252"/>
                </a:solidFill>
                <a:latin typeface="Consolas"/>
                <a:ea typeface="Helvetica Neue"/>
              </a:rPr>
              <a:t>dff (</a:t>
            </a:r>
            <a:endParaRPr lang="en-US" sz="2400" b="0" strike="noStrike" spc="-1">
              <a:latin typeface="Arial" panose="020B0604020202020204"/>
            </a:endParaRPr>
          </a:p>
          <a:p>
            <a:pPr>
              <a:lnSpc>
                <a:spcPct val="100000"/>
              </a:lnSpc>
              <a:buNone/>
              <a:tabLst>
                <a:tab pos="345440" algn="l"/>
                <a:tab pos="692150" algn="l"/>
                <a:tab pos="1025525" algn="l"/>
              </a:tabLst>
            </a:pPr>
            <a:r>
              <a:rPr lang="en-US" sz="2400" b="0" strike="noStrike" spc="-1">
                <a:solidFill>
                  <a:srgbClr val="525252"/>
                </a:solidFill>
                <a:latin typeface="Consolas"/>
                <a:ea typeface="Helvetica Neue"/>
              </a:rPr>
              <a:t>	</a:t>
            </a:r>
            <a:r>
              <a:rPr lang="en-US" sz="2400" b="1" strike="noStrike" spc="-1">
                <a:solidFill>
                  <a:srgbClr val="525252"/>
                </a:solidFill>
                <a:latin typeface="Consolas"/>
                <a:ea typeface="Helvetica Neue"/>
              </a:rPr>
              <a:t>input </a:t>
            </a:r>
            <a:r>
              <a:rPr lang="en-US" sz="2400" b="0" strike="noStrike" spc="-1">
                <a:solidFill>
                  <a:srgbClr val="525252"/>
                </a:solidFill>
                <a:latin typeface="Consolas"/>
                <a:ea typeface="Helvetica Neue"/>
              </a:rPr>
              <a:t>d, clk,</a:t>
            </a:r>
            <a:endParaRPr lang="en-US" sz="2400" b="0" strike="noStrike" spc="-1">
              <a:latin typeface="Arial" panose="020B0604020202020204"/>
            </a:endParaRPr>
          </a:p>
          <a:p>
            <a:pPr>
              <a:lnSpc>
                <a:spcPct val="100000"/>
              </a:lnSpc>
              <a:buNone/>
              <a:tabLst>
                <a:tab pos="345440" algn="l"/>
                <a:tab pos="692150" algn="l"/>
                <a:tab pos="1025525" algn="l"/>
              </a:tabLst>
            </a:pPr>
            <a:r>
              <a:rPr lang="en-US" sz="2400" b="0" strike="noStrike" spc="-1">
                <a:solidFill>
                  <a:srgbClr val="525252"/>
                </a:solidFill>
                <a:latin typeface="Consolas"/>
                <a:ea typeface="Helvetica Neue"/>
              </a:rPr>
              <a:t>	</a:t>
            </a:r>
            <a:r>
              <a:rPr lang="en-US" sz="2400" b="1" strike="noStrike" spc="-1">
                <a:solidFill>
                  <a:srgbClr val="525252"/>
                </a:solidFill>
                <a:latin typeface="Consolas"/>
                <a:ea typeface="Helvetica Neue"/>
              </a:rPr>
              <a:t>output reg </a:t>
            </a:r>
            <a:r>
              <a:rPr lang="en-US" sz="2400" b="0" strike="noStrike" spc="-1">
                <a:solidFill>
                  <a:srgbClr val="525252"/>
                </a:solidFill>
                <a:latin typeface="Consolas"/>
                <a:ea typeface="Helvetica Neue"/>
              </a:rPr>
              <a:t>q</a:t>
            </a:r>
            <a:endParaRPr lang="en-US" sz="2400" b="0" strike="noStrike" spc="-1">
              <a:latin typeface="Arial" panose="020B0604020202020204"/>
            </a:endParaRPr>
          </a:p>
          <a:p>
            <a:pPr>
              <a:lnSpc>
                <a:spcPct val="100000"/>
              </a:lnSpc>
              <a:buNone/>
              <a:tabLst>
                <a:tab pos="345440" algn="l"/>
                <a:tab pos="692150" algn="l"/>
                <a:tab pos="1025525" algn="l"/>
              </a:tabLst>
            </a:pPr>
            <a:r>
              <a:rPr lang="en-US" sz="2400" b="0" strike="noStrike" spc="-1">
                <a:solidFill>
                  <a:srgbClr val="525252"/>
                </a:solidFill>
                <a:latin typeface="Consolas"/>
                <a:ea typeface="Helvetica Neue"/>
              </a:rPr>
              <a:t>);</a:t>
            </a:r>
            <a:endParaRPr lang="en-US" sz="2400" b="0" strike="noStrike" spc="-1">
              <a:latin typeface="Arial" panose="020B0604020202020204"/>
            </a:endParaRPr>
          </a:p>
          <a:p>
            <a:pPr>
              <a:lnSpc>
                <a:spcPct val="100000"/>
              </a:lnSpc>
              <a:buNone/>
              <a:tabLst>
                <a:tab pos="345440" algn="l"/>
                <a:tab pos="692150" algn="l"/>
                <a:tab pos="1025525" algn="l"/>
              </a:tabLst>
            </a:pPr>
            <a:endParaRPr lang="en-US" sz="2400" b="0" strike="noStrike" spc="-1">
              <a:latin typeface="Arial" panose="020B0604020202020204"/>
            </a:endParaRPr>
          </a:p>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	always @(posedge </a:t>
            </a:r>
            <a:r>
              <a:rPr lang="en-US" sz="2400" b="0" strike="noStrike" spc="-1">
                <a:solidFill>
                  <a:srgbClr val="525252"/>
                </a:solidFill>
                <a:latin typeface="Consolas"/>
                <a:ea typeface="Helvetica Neue"/>
              </a:rPr>
              <a:t>clk</a:t>
            </a:r>
            <a:r>
              <a:rPr lang="en-US" sz="2400" b="1" strike="noStrike" spc="-1">
                <a:solidFill>
                  <a:srgbClr val="525252"/>
                </a:solidFill>
                <a:latin typeface="Consolas"/>
                <a:ea typeface="Helvetica Neue"/>
              </a:rPr>
              <a:t>)</a:t>
            </a:r>
            <a:endParaRPr lang="en-US" sz="2400" b="0" strike="noStrike" spc="-1">
              <a:latin typeface="Arial" panose="020B0604020202020204"/>
            </a:endParaRPr>
          </a:p>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		</a:t>
            </a:r>
            <a:r>
              <a:rPr lang="en-US" sz="2400" b="0" strike="noStrike" spc="-1">
                <a:solidFill>
                  <a:srgbClr val="525252"/>
                </a:solidFill>
                <a:latin typeface="Consolas"/>
                <a:ea typeface="Helvetica Neue"/>
              </a:rPr>
              <a:t>q </a:t>
            </a:r>
            <a:r>
              <a:rPr lang="en-US" sz="2400" b="1" strike="noStrike" spc="-1">
                <a:solidFill>
                  <a:srgbClr val="525252"/>
                </a:solidFill>
                <a:latin typeface="Consolas"/>
                <a:ea typeface="Helvetica Neue"/>
              </a:rPr>
              <a:t>&lt;=</a:t>
            </a:r>
            <a:r>
              <a:rPr lang="en-US" sz="2400" b="0" strike="noStrike" spc="-1">
                <a:solidFill>
                  <a:srgbClr val="525252"/>
                </a:solidFill>
                <a:latin typeface="Consolas"/>
                <a:ea typeface="Helvetica Neue"/>
              </a:rPr>
              <a:t> d </a:t>
            </a:r>
            <a:r>
              <a:rPr lang="en-US" sz="2400" b="1" strike="noStrike" spc="-1">
                <a:solidFill>
                  <a:srgbClr val="525252"/>
                </a:solidFill>
                <a:latin typeface="Consolas"/>
                <a:ea typeface="Helvetica Neue"/>
              </a:rPr>
              <a:t>;</a:t>
            </a:r>
            <a:endParaRPr lang="en-US" sz="2400" b="0" strike="noStrike" spc="-1">
              <a:latin typeface="Arial" panose="020B0604020202020204"/>
            </a:endParaRPr>
          </a:p>
          <a:p>
            <a:pPr>
              <a:lnSpc>
                <a:spcPct val="100000"/>
              </a:lnSpc>
              <a:buNone/>
              <a:tabLst>
                <a:tab pos="345440" algn="l"/>
                <a:tab pos="692150" algn="l"/>
                <a:tab pos="1025525" algn="l"/>
              </a:tabLst>
            </a:pPr>
            <a:endParaRPr lang="en-US" sz="2400" b="0" strike="noStrike" spc="-1">
              <a:latin typeface="Arial" panose="020B0604020202020204"/>
            </a:endParaRPr>
          </a:p>
          <a:p>
            <a:pPr>
              <a:lnSpc>
                <a:spcPct val="100000"/>
              </a:lnSpc>
              <a:buNone/>
              <a:tabLst>
                <a:tab pos="345440" algn="l"/>
                <a:tab pos="692150" algn="l"/>
                <a:tab pos="1025525" algn="l"/>
              </a:tabLst>
            </a:pPr>
            <a:r>
              <a:rPr lang="en-US" sz="2400" b="1" strike="noStrike" spc="-1">
                <a:solidFill>
                  <a:srgbClr val="525252"/>
                </a:solidFill>
                <a:latin typeface="Consolas"/>
                <a:ea typeface="Helvetica Neue"/>
              </a:rPr>
              <a:t>endmodule</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Synchronous vs. Asynchronous</a:t>
            </a:r>
            <a:endParaRPr lang="en-US" sz="3600" b="0" strike="noStrike" spc="-1">
              <a:latin typeface="Arial" panose="020B0604020202020204"/>
            </a:endParaRPr>
          </a:p>
        </p:txBody>
      </p:sp>
      <p:sp>
        <p:nvSpPr>
          <p:cNvPr id="1641" name="Rectangle 4"/>
          <p:cNvSpPr/>
          <p:nvPr/>
        </p:nvSpPr>
        <p:spPr>
          <a:xfrm>
            <a:off x="1516320" y="3332880"/>
            <a:ext cx="3810960" cy="32472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642" name="Rectangle 5"/>
          <p:cNvSpPr/>
          <p:nvPr/>
        </p:nvSpPr>
        <p:spPr>
          <a:xfrm>
            <a:off x="1372320" y="1938960"/>
            <a:ext cx="4233240" cy="42066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module </a:t>
            </a:r>
            <a:r>
              <a:rPr lang="en-US" sz="1800" b="0" strike="noStrike" spc="-1">
                <a:solidFill>
                  <a:srgbClr val="525252"/>
                </a:solidFill>
                <a:latin typeface="Consolas"/>
                <a:ea typeface="Helvetica Neue"/>
              </a:rPr>
              <a:t>dff_sync (</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 </a:t>
            </a:r>
            <a:r>
              <a:rPr lang="en-US" sz="1800" b="0" strike="noStrike" spc="-1">
                <a:solidFill>
                  <a:srgbClr val="525252"/>
                </a:solidFill>
                <a:latin typeface="Consolas"/>
                <a:ea typeface="Helvetica Neue"/>
              </a:rPr>
              <a:t>d, clk, sclr, spre,</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 reg </a:t>
            </a:r>
            <a:r>
              <a:rPr lang="en-US" sz="1800" b="0" strike="noStrike" spc="-1">
                <a:solidFill>
                  <a:srgbClr val="525252"/>
                </a:solidFill>
                <a:latin typeface="Consolas"/>
                <a:ea typeface="Helvetica Neue"/>
              </a:rPr>
              <a:t>q</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always @(posedge </a:t>
            </a:r>
            <a:r>
              <a:rPr lang="en-US" sz="1800" b="0" strike="noStrike" spc="-1">
                <a:solidFill>
                  <a:srgbClr val="525252"/>
                </a:solidFill>
                <a:latin typeface="Consolas"/>
                <a:ea typeface="Helvetica Neue"/>
              </a:rPr>
              <a:t>clk</a:t>
            </a:r>
            <a:r>
              <a:rPr lang="en-US" sz="1800" b="1" strike="noStrike" spc="-1">
                <a:solidFill>
                  <a:srgbClr val="525252"/>
                </a:solidFill>
                <a:latin typeface="Consolas"/>
                <a:ea typeface="Helvetica Neue"/>
              </a:rPr>
              <a:t>) 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if </a:t>
            </a:r>
            <a:r>
              <a:rPr lang="en-US" sz="1800" b="0" strike="noStrike" spc="-1">
                <a:solidFill>
                  <a:srgbClr val="525252"/>
                </a:solidFill>
                <a:latin typeface="Consolas"/>
                <a:ea typeface="Helvetica Neue"/>
              </a:rPr>
              <a:t>(sclr)</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q &lt;= 1’b0</a:t>
            </a:r>
            <a:r>
              <a:rPr lang="en-US" sz="1800" b="1"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else if </a:t>
            </a:r>
            <a:r>
              <a:rPr lang="en-US" sz="1800" b="0" strike="noStrike" spc="-1">
                <a:solidFill>
                  <a:srgbClr val="525252"/>
                </a:solidFill>
                <a:latin typeface="Consolas"/>
                <a:ea typeface="Helvetica Neue"/>
              </a:rPr>
              <a:t>(spre)</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q &lt;= 1’b1</a:t>
            </a:r>
            <a:r>
              <a:rPr lang="en-US" sz="1800" b="1"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else</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q &lt;= d</a:t>
            </a:r>
            <a:r>
              <a:rPr lang="en-US" sz="1800" b="1"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end</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endmodule</a:t>
            </a:r>
            <a:endParaRPr lang="en-US" sz="1800" b="0" strike="noStrike" spc="-1">
              <a:latin typeface="Arial" panose="020B0604020202020204"/>
            </a:endParaRPr>
          </a:p>
        </p:txBody>
      </p:sp>
      <p:sp>
        <p:nvSpPr>
          <p:cNvPr id="1643" name="Rectangle 6"/>
          <p:cNvSpPr/>
          <p:nvPr/>
        </p:nvSpPr>
        <p:spPr>
          <a:xfrm>
            <a:off x="5774040" y="3371040"/>
            <a:ext cx="4284000" cy="5320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644" name="Rectangle 7"/>
          <p:cNvSpPr/>
          <p:nvPr/>
        </p:nvSpPr>
        <p:spPr>
          <a:xfrm>
            <a:off x="5687280" y="1938960"/>
            <a:ext cx="4618800" cy="39322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module </a:t>
            </a:r>
            <a:r>
              <a:rPr lang="en-US" sz="1800" b="0" strike="noStrike" spc="-1">
                <a:solidFill>
                  <a:srgbClr val="525252"/>
                </a:solidFill>
                <a:latin typeface="Consolas"/>
                <a:ea typeface="Helvetica Neue"/>
              </a:rPr>
              <a:t>dff_async (</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 </a:t>
            </a:r>
            <a:r>
              <a:rPr lang="en-US" sz="1800" b="0" strike="noStrike" spc="-1">
                <a:solidFill>
                  <a:srgbClr val="525252"/>
                </a:solidFill>
                <a:latin typeface="Consolas"/>
                <a:ea typeface="Helvetica Neue"/>
              </a:rPr>
              <a:t>d, clk, aclr,</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 reg </a:t>
            </a:r>
            <a:r>
              <a:rPr lang="en-US" sz="1800" b="0" strike="noStrike" spc="-1">
                <a:solidFill>
                  <a:srgbClr val="525252"/>
                </a:solidFill>
                <a:latin typeface="Consolas"/>
                <a:ea typeface="Helvetica Neue"/>
              </a:rPr>
              <a:t>q</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always @(posedge </a:t>
            </a:r>
            <a:r>
              <a:rPr lang="en-US" sz="1800" b="0" strike="noStrike" spc="-1">
                <a:solidFill>
                  <a:srgbClr val="525252"/>
                </a:solidFill>
                <a:latin typeface="Consolas"/>
                <a:ea typeface="Helvetica Neue"/>
              </a:rPr>
              <a:t>clk, </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posedge </a:t>
            </a:r>
            <a:r>
              <a:rPr lang="en-US" sz="1800" b="0" strike="noStrike" spc="-1">
                <a:solidFill>
                  <a:srgbClr val="525252"/>
                </a:solidFill>
                <a:latin typeface="Consolas"/>
                <a:ea typeface="Helvetica Neue"/>
              </a:rPr>
              <a:t>aclr</a:t>
            </a:r>
            <a:r>
              <a:rPr lang="en-US" sz="1800" b="1" strike="noStrike" spc="-1">
                <a:solidFill>
                  <a:srgbClr val="525252"/>
                </a:solidFill>
                <a:latin typeface="Consolas"/>
                <a:ea typeface="Helvetica Neue"/>
              </a:rPr>
              <a:t>) begin</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if </a:t>
            </a:r>
            <a:r>
              <a:rPr lang="en-US" sz="1800" b="0" strike="noStrike" spc="-1">
                <a:solidFill>
                  <a:srgbClr val="525252"/>
                </a:solidFill>
                <a:latin typeface="Consolas"/>
                <a:ea typeface="Helvetica Neue"/>
              </a:rPr>
              <a:t>(aclr)</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q &lt;= 1’b0;</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else</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q &lt;= d;</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end</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endmodule</a:t>
            </a:r>
            <a:endParaRPr lang="en-US" sz="1800" b="0" strike="noStrike" spc="-1">
              <a:latin typeface="Arial" panose="020B0604020202020204"/>
            </a:endParaRPr>
          </a:p>
        </p:txBody>
      </p:sp>
      <p:sp>
        <p:nvSpPr>
          <p:cNvPr id="1645" name="Rectangle 9"/>
          <p:cNvSpPr/>
          <p:nvPr/>
        </p:nvSpPr>
        <p:spPr>
          <a:xfrm>
            <a:off x="6123240" y="1486440"/>
            <a:ext cx="359604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u="sng" strike="noStrike" spc="-1">
                <a:solidFill>
                  <a:srgbClr val="525252"/>
                </a:solidFill>
                <a:uFillTx/>
                <a:latin typeface="IntelOne Display Regular"/>
                <a:ea typeface="Helvetica Neue"/>
              </a:rPr>
              <a:t>Asynchronous Clear</a:t>
            </a:r>
            <a:endParaRPr lang="en-US" sz="2400" b="0" strike="noStrike" spc="-1">
              <a:latin typeface="Arial" panose="020B0604020202020204"/>
            </a:endParaRPr>
          </a:p>
        </p:txBody>
      </p:sp>
      <p:sp>
        <p:nvSpPr>
          <p:cNvPr id="1646" name="Rectangle 10"/>
          <p:cNvSpPr/>
          <p:nvPr/>
        </p:nvSpPr>
        <p:spPr>
          <a:xfrm>
            <a:off x="855000" y="1486440"/>
            <a:ext cx="49935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u="sng" strike="noStrike" spc="-1">
                <a:solidFill>
                  <a:srgbClr val="525252"/>
                </a:solidFill>
                <a:uFillTx/>
                <a:latin typeface="IntelOne Display Regular"/>
                <a:ea typeface="Helvetica Neue"/>
              </a:rPr>
              <a:t>Synchronous Preset &amp; Clear</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Clock Enable</a:t>
            </a:r>
            <a:endParaRPr lang="en-US" sz="3600" b="0" strike="noStrike" spc="-1">
              <a:latin typeface="Arial" panose="020B0604020202020204"/>
            </a:endParaRPr>
          </a:p>
        </p:txBody>
      </p:sp>
      <p:sp>
        <p:nvSpPr>
          <p:cNvPr id="1648" name="Rectangle 3"/>
          <p:cNvSpPr/>
          <p:nvPr/>
        </p:nvSpPr>
        <p:spPr>
          <a:xfrm>
            <a:off x="4541400" y="1405080"/>
            <a:ext cx="237384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u="sng" strike="noStrike" spc="-1">
                <a:solidFill>
                  <a:srgbClr val="525252"/>
                </a:solidFill>
                <a:uFillTx/>
                <a:latin typeface="IntelOne Display Regular"/>
                <a:ea typeface="Helvetica Neue"/>
              </a:rPr>
              <a:t>Clock Enable</a:t>
            </a:r>
            <a:endParaRPr lang="en-US" sz="2400" b="0" strike="noStrike" spc="-1">
              <a:latin typeface="Arial" panose="020B0604020202020204"/>
            </a:endParaRPr>
          </a:p>
        </p:txBody>
      </p:sp>
      <p:sp>
        <p:nvSpPr>
          <p:cNvPr id="1649" name="Rectangle 4"/>
          <p:cNvSpPr/>
          <p:nvPr/>
        </p:nvSpPr>
        <p:spPr>
          <a:xfrm>
            <a:off x="3198960" y="4695120"/>
            <a:ext cx="5504040" cy="5882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650" name="Rectangle 5"/>
          <p:cNvSpPr/>
          <p:nvPr/>
        </p:nvSpPr>
        <p:spPr>
          <a:xfrm>
            <a:off x="2972880" y="1884600"/>
            <a:ext cx="5944680" cy="39322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 pos="1371600" algn="l"/>
              </a:tabLst>
            </a:pPr>
            <a:r>
              <a:rPr lang="en-US" sz="1800" b="1" strike="noStrike" spc="-1">
                <a:solidFill>
                  <a:srgbClr val="525252"/>
                </a:solidFill>
                <a:latin typeface="Consolas"/>
                <a:ea typeface="Helvetica Neue"/>
              </a:rPr>
              <a:t>module </a:t>
            </a:r>
            <a:r>
              <a:rPr lang="en-US" sz="1800" b="0" strike="noStrike" spc="-1">
                <a:solidFill>
                  <a:srgbClr val="525252"/>
                </a:solidFill>
                <a:latin typeface="Consolas"/>
                <a:ea typeface="Helvetica Neue"/>
              </a:rPr>
              <a:t>dff_ena (</a:t>
            </a: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 </a:t>
            </a:r>
            <a:r>
              <a:rPr lang="en-US" sz="1800" b="0" strike="noStrike" spc="-1">
                <a:solidFill>
                  <a:srgbClr val="525252"/>
                </a:solidFill>
                <a:latin typeface="Consolas"/>
                <a:ea typeface="Helvetica Neue"/>
              </a:rPr>
              <a:t>d, enable, clk;</a:t>
            </a: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 reg </a:t>
            </a:r>
            <a:r>
              <a:rPr lang="en-US" sz="1800" b="0" strike="noStrike" spc="-1">
                <a:solidFill>
                  <a:srgbClr val="525252"/>
                </a:solidFill>
                <a:latin typeface="Consolas"/>
                <a:ea typeface="Helvetica Neue"/>
              </a:rPr>
              <a:t>q</a:t>
            </a: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 pos="1371600" algn="l"/>
              </a:tabLst>
            </a:pP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If clock enable port does not exist in </a:t>
            </a: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0" strike="noStrike" spc="-1">
                <a:solidFill>
                  <a:srgbClr val="525252"/>
                </a:solidFill>
                <a:latin typeface="Consolas"/>
                <a:ea typeface="Helvetica Neue"/>
              </a:rPr>
              <a:t>	target technology, then a mux in</a:t>
            </a: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0" strike="noStrike" spc="-1">
                <a:solidFill>
                  <a:srgbClr val="525252"/>
                </a:solidFill>
                <a:latin typeface="Consolas"/>
                <a:ea typeface="Helvetica Neue"/>
              </a:rPr>
              <a:t>	front of the d input is generated </a:t>
            </a:r>
            <a:r>
              <a:rPr lang="en-US" sz="1800" b="1"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 pos="1371600" algn="l"/>
              </a:tabLst>
            </a:pP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1" strike="noStrike" spc="-1">
                <a:solidFill>
                  <a:srgbClr val="525252"/>
                </a:solidFill>
                <a:latin typeface="Consolas"/>
                <a:ea typeface="Helvetica Neue"/>
              </a:rPr>
              <a:t>	always @( posedge </a:t>
            </a:r>
            <a:r>
              <a:rPr lang="en-US" sz="1800" b="0" strike="noStrike" spc="-1">
                <a:solidFill>
                  <a:srgbClr val="525252"/>
                </a:solidFill>
                <a:latin typeface="Consolas"/>
                <a:ea typeface="Helvetica Neue"/>
              </a:rPr>
              <a:t>clk</a:t>
            </a:r>
            <a:r>
              <a:rPr lang="en-US" sz="1800" b="1" strike="noStrike" spc="-1">
                <a:solidFill>
                  <a:srgbClr val="525252"/>
                </a:solidFill>
                <a:latin typeface="Consolas"/>
                <a:ea typeface="Helvetica Neue"/>
              </a:rPr>
              <a:t> )</a:t>
            </a: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1" strike="noStrike" spc="-1">
                <a:solidFill>
                  <a:srgbClr val="525252"/>
                </a:solidFill>
                <a:latin typeface="Consolas"/>
                <a:ea typeface="Helvetica Neue"/>
              </a:rPr>
              <a:t>		if </a:t>
            </a:r>
            <a:r>
              <a:rPr lang="en-US" sz="1800" b="0" strike="noStrike" spc="-1">
                <a:solidFill>
                  <a:srgbClr val="525252"/>
                </a:solidFill>
                <a:latin typeface="Consolas"/>
                <a:ea typeface="Helvetica Neue"/>
              </a:rPr>
              <a:t>(enable)</a:t>
            </a: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0" strike="noStrike" spc="-1">
                <a:solidFill>
                  <a:srgbClr val="525252"/>
                </a:solidFill>
                <a:latin typeface="Consolas"/>
                <a:ea typeface="Helvetica Neue"/>
              </a:rPr>
              <a:t>			q &lt;= d;</a:t>
            </a:r>
            <a:endParaRPr lang="en-US" sz="1800" b="0" strike="noStrike" spc="-1">
              <a:latin typeface="Arial" panose="020B0604020202020204"/>
            </a:endParaRPr>
          </a:p>
          <a:p>
            <a:pPr>
              <a:lnSpc>
                <a:spcPct val="100000"/>
              </a:lnSpc>
              <a:buNone/>
              <a:tabLst>
                <a:tab pos="345440" algn="l"/>
                <a:tab pos="692150" algn="l"/>
                <a:tab pos="1025525" algn="l"/>
                <a:tab pos="1371600" algn="l"/>
              </a:tabLst>
            </a:pPr>
            <a:endParaRPr lang="en-US" sz="1800" b="0" strike="noStrike" spc="-1">
              <a:latin typeface="Arial" panose="020B0604020202020204"/>
            </a:endParaRPr>
          </a:p>
          <a:p>
            <a:pPr>
              <a:lnSpc>
                <a:spcPct val="100000"/>
              </a:lnSpc>
              <a:buNone/>
              <a:tabLst>
                <a:tab pos="345440" algn="l"/>
                <a:tab pos="692150" algn="l"/>
                <a:tab pos="1025525" algn="l"/>
                <a:tab pos="1371600" algn="l"/>
              </a:tabLst>
            </a:pPr>
            <a:r>
              <a:rPr lang="en-US" sz="1800" b="1" strike="noStrike" spc="-1">
                <a:solidFill>
                  <a:srgbClr val="525252"/>
                </a:solidFill>
                <a:latin typeface="Consolas"/>
                <a:ea typeface="Helvetica Neue"/>
              </a:rPr>
              <a:t>endmodule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Functional Counter</a:t>
            </a:r>
            <a:endParaRPr lang="en-US" sz="3600" b="0" strike="noStrike" spc="-1">
              <a:latin typeface="Arial" panose="020B0604020202020204"/>
            </a:endParaRPr>
          </a:p>
        </p:txBody>
      </p:sp>
      <p:sp>
        <p:nvSpPr>
          <p:cNvPr id="1652" name="Rectangle 3"/>
          <p:cNvSpPr/>
          <p:nvPr/>
        </p:nvSpPr>
        <p:spPr>
          <a:xfrm>
            <a:off x="3192840" y="4237920"/>
            <a:ext cx="5472000" cy="117072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653" name="Rectangle 4"/>
          <p:cNvSpPr/>
          <p:nvPr/>
        </p:nvSpPr>
        <p:spPr>
          <a:xfrm>
            <a:off x="2981880" y="1475280"/>
            <a:ext cx="5894280" cy="47156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 pos="1371600" algn="l"/>
              </a:tabLst>
            </a:pPr>
            <a:r>
              <a:rPr lang="en-US" sz="1600" b="1" strike="noStrike" spc="-1">
                <a:solidFill>
                  <a:srgbClr val="525252"/>
                </a:solidFill>
                <a:latin typeface="Consolas"/>
                <a:ea typeface="Helvetica Neue"/>
              </a:rPr>
              <a:t>module </a:t>
            </a:r>
            <a:r>
              <a:rPr lang="en-US" sz="1600" b="0" strike="noStrike" spc="-1">
                <a:solidFill>
                  <a:srgbClr val="525252"/>
                </a:solidFill>
                <a:latin typeface="Consolas"/>
                <a:ea typeface="Helvetica Neue"/>
              </a:rPr>
              <a:t>cntr (</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input</a:t>
            </a:r>
            <a:r>
              <a:rPr lang="en-US" sz="1600" b="0" strike="noStrike" spc="-1">
                <a:solidFill>
                  <a:srgbClr val="525252"/>
                </a:solidFill>
                <a:latin typeface="Consolas"/>
                <a:ea typeface="Helvetica Neue"/>
              </a:rPr>
              <a:t> aclr, clk,</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input </a:t>
            </a:r>
            <a:r>
              <a:rPr lang="en-US" sz="1600" b="0" strike="noStrike" spc="-1">
                <a:solidFill>
                  <a:srgbClr val="525252"/>
                </a:solidFill>
                <a:latin typeface="Consolas"/>
                <a:ea typeface="Helvetica Neue"/>
              </a:rPr>
              <a:t>[7:0] d,</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input </a:t>
            </a:r>
            <a:r>
              <a:rPr lang="en-US" sz="1600" b="0" strike="noStrike" spc="-1">
                <a:solidFill>
                  <a:srgbClr val="525252"/>
                </a:solidFill>
                <a:latin typeface="Consolas"/>
                <a:ea typeface="Helvetica Neue"/>
              </a:rPr>
              <a:t>[1:0] func,  // Controls functionality</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output reg</a:t>
            </a:r>
            <a:r>
              <a:rPr lang="en-US" sz="1600" b="0" strike="noStrike" spc="-1">
                <a:solidFill>
                  <a:srgbClr val="525252"/>
                </a:solidFill>
                <a:latin typeface="Consolas"/>
                <a:ea typeface="Helvetica Neue"/>
              </a:rPr>
              <a:t> [7:0] q</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a:t>
            </a:r>
            <a:endParaRPr lang="en-US" sz="1600" b="0" strike="noStrike" spc="-1">
              <a:latin typeface="Arial" panose="020B0604020202020204"/>
            </a:endParaRPr>
          </a:p>
          <a:p>
            <a:pPr>
              <a:lnSpc>
                <a:spcPct val="100000"/>
              </a:lnSpc>
              <a:buNone/>
              <a:tabLst>
                <a:tab pos="345440" algn="l"/>
                <a:tab pos="692150" algn="l"/>
                <a:tab pos="1025525" algn="l"/>
                <a:tab pos="1371600" algn="l"/>
              </a:tabLst>
            </a:pP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1" strike="noStrike" spc="-1">
                <a:solidFill>
                  <a:srgbClr val="525252"/>
                </a:solidFill>
                <a:latin typeface="Consolas"/>
                <a:ea typeface="Helvetica Neue"/>
              </a:rPr>
              <a:t>	always @ </a:t>
            </a:r>
            <a:r>
              <a:rPr lang="en-US" sz="1600" b="0" strike="noStrike" spc="-1">
                <a:solidFill>
                  <a:srgbClr val="525252"/>
                </a:solidFill>
                <a:latin typeface="Consolas"/>
                <a:ea typeface="Helvetica Neue"/>
              </a:rPr>
              <a:t>(</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clk, </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aclr) </a:t>
            </a:r>
            <a:r>
              <a:rPr lang="en-US" sz="1600" b="1" strike="noStrike" spc="-1">
                <a:solidFill>
                  <a:srgbClr val="525252"/>
                </a:solidFill>
                <a:latin typeface="Consolas"/>
                <a:ea typeface="Helvetica Neue"/>
              </a:rPr>
              <a:t>begin</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1" strike="noStrike" spc="-1">
                <a:solidFill>
                  <a:srgbClr val="525252"/>
                </a:solidFill>
                <a:latin typeface="Consolas"/>
                <a:ea typeface="Helvetica Neue"/>
              </a:rPr>
              <a:t>		if</a:t>
            </a:r>
            <a:r>
              <a:rPr lang="en-US" sz="1600" b="0" strike="noStrike" spc="-1">
                <a:solidFill>
                  <a:srgbClr val="525252"/>
                </a:solidFill>
                <a:latin typeface="Consolas"/>
                <a:ea typeface="Helvetica Neue"/>
              </a:rPr>
              <a:t> (aclr)</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q &lt;= 8'h00;</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else</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1" strike="noStrike" spc="-1">
                <a:solidFill>
                  <a:srgbClr val="525252"/>
                </a:solidFill>
                <a:latin typeface="Consolas"/>
                <a:ea typeface="Helvetica Neue"/>
              </a:rPr>
              <a:t>			case </a:t>
            </a:r>
            <a:r>
              <a:rPr lang="en-US" sz="1600" b="0" strike="noStrike" spc="-1">
                <a:solidFill>
                  <a:srgbClr val="525252"/>
                </a:solidFill>
                <a:latin typeface="Consolas"/>
                <a:ea typeface="Helvetica Neue"/>
              </a:rPr>
              <a:t>(func)</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2'b00: q &lt;= d;  // Loads counter</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2'b01: q &lt;= q + 1;  // Counts up</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2'b10: q &lt;= q - 1;  // Counts down</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endcase</a:t>
            </a: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1" strike="noStrike" spc="-1">
                <a:solidFill>
                  <a:srgbClr val="525252"/>
                </a:solidFill>
                <a:latin typeface="Consolas"/>
                <a:ea typeface="Helvetica Neue"/>
              </a:rPr>
              <a:t>	end</a:t>
            </a:r>
            <a:endParaRPr lang="en-US" sz="1600" b="0" strike="noStrike" spc="-1">
              <a:latin typeface="Arial" panose="020B0604020202020204"/>
            </a:endParaRPr>
          </a:p>
          <a:p>
            <a:pPr>
              <a:lnSpc>
                <a:spcPct val="100000"/>
              </a:lnSpc>
              <a:buNone/>
              <a:tabLst>
                <a:tab pos="345440" algn="l"/>
                <a:tab pos="692150" algn="l"/>
                <a:tab pos="1025525" algn="l"/>
                <a:tab pos="1371600" algn="l"/>
              </a:tabLst>
            </a:pPr>
            <a:endParaRPr lang="en-US" sz="1600" b="0" strike="noStrike" spc="-1">
              <a:latin typeface="Arial" panose="020B0604020202020204"/>
            </a:endParaRPr>
          </a:p>
          <a:p>
            <a:pPr>
              <a:lnSpc>
                <a:spcPct val="100000"/>
              </a:lnSpc>
              <a:buNone/>
              <a:tabLst>
                <a:tab pos="345440" algn="l"/>
                <a:tab pos="692150" algn="l"/>
                <a:tab pos="1025525" algn="l"/>
                <a:tab pos="1371600" algn="l"/>
              </a:tabLst>
            </a:pPr>
            <a:r>
              <a:rPr lang="en-US" sz="1600" b="1" strike="noStrike" spc="-1">
                <a:solidFill>
                  <a:srgbClr val="525252"/>
                </a:solidFill>
                <a:latin typeface="Consolas"/>
                <a:ea typeface="Helvetica Neue"/>
              </a:rPr>
              <a:t>endmodule</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vs. Other HDL Standards (cont.)</a:t>
            </a:r>
            <a:endParaRPr lang="en-US" sz="3600" b="0" strike="noStrike" spc="-1">
              <a:latin typeface="Arial" panose="020B0604020202020204"/>
            </a:endParaRPr>
          </a:p>
        </p:txBody>
      </p:sp>
      <p:sp>
        <p:nvSpPr>
          <p:cNvPr id="41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Verilog</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strike="noStrike" spc="-1">
                <a:solidFill>
                  <a:srgbClr val="525252"/>
                </a:solidFill>
                <a:latin typeface="Consolas"/>
                <a:ea typeface="Helvetica Neue"/>
              </a:rPr>
              <a:t>always </a:t>
            </a:r>
            <a:r>
              <a:rPr lang="en-US" sz="2400" b="0" strike="noStrike" spc="-1">
                <a:solidFill>
                  <a:srgbClr val="525252"/>
                </a:solidFill>
                <a:latin typeface="Consolas"/>
                <a:ea typeface="Helvetica Neue"/>
              </a:rPr>
              <a:t>@ (</a:t>
            </a:r>
            <a:r>
              <a:rPr lang="en-US" sz="2400" b="1" strike="noStrike" spc="-1">
                <a:solidFill>
                  <a:srgbClr val="525252"/>
                </a:solidFill>
                <a:latin typeface="Consolas"/>
                <a:ea typeface="Helvetica Neue"/>
              </a:rPr>
              <a:t>posedge</a:t>
            </a:r>
            <a:r>
              <a:rPr lang="en-US" sz="2400" b="0" strike="noStrike" spc="-1">
                <a:solidFill>
                  <a:srgbClr val="525252"/>
                </a:solidFill>
                <a:latin typeface="Consolas"/>
                <a:ea typeface="Helvetica Neue"/>
              </a:rPr>
              <a:t> clk)</a:t>
            </a:r>
            <a:endParaRPr lang="en-US" sz="2400" b="0" strike="noStrike" spc="-1">
              <a:latin typeface="Arial" panose="020B0604020202020204"/>
            </a:endParaRPr>
          </a:p>
          <a:p>
            <a:pPr marL="685800" indent="-228600">
              <a:lnSpc>
                <a:spcPct val="90000"/>
              </a:lnSpc>
              <a:spcBef>
                <a:spcPts val="500"/>
              </a:spcBef>
              <a:buNone/>
              <a:tabLst>
                <a:tab pos="0" algn="l"/>
              </a:tabLst>
            </a:pPr>
            <a:r>
              <a:rPr lang="en-US" sz="2400" b="0" strike="noStrike" spc="-1">
                <a:solidFill>
                  <a:srgbClr val="525252"/>
                </a:solidFill>
                <a:latin typeface="Consolas"/>
                <a:ea typeface="Helvetica Neue"/>
              </a:rPr>
              <a:t>		    q&lt;=d;</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Result: Verilog Synthesis provides a positive edge-triggered flip-flop</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800" b="0" strike="noStrike" spc="-1">
                <a:solidFill>
                  <a:srgbClr val="525252"/>
                </a:solidFill>
                <a:latin typeface="IntelOne Display Light"/>
                <a:ea typeface="Helvetica Neue"/>
              </a:rPr>
              <a:t>ABEL, PALASM, AHDL</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Consolas"/>
                <a:ea typeface="Helvetica Neue"/>
              </a:rPr>
              <a:t>DFF</a:t>
            </a:r>
            <a:r>
              <a:rPr lang="en-US" sz="2400" b="0" strike="noStrike" spc="-1">
                <a:solidFill>
                  <a:srgbClr val="525252"/>
                </a:solidFill>
                <a:latin typeface="Consolas"/>
                <a:ea typeface="Helvetica Neue"/>
              </a:rPr>
              <a:t>(d,q,clk)</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Result: ABEL, PALASM, AHDL synthesis provides a D-type flip-flop. The sense of the clock depends on the synthesis tool</a:t>
            </a:r>
            <a:endParaRPr lang="en-US" sz="24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Blocking/Nonblocking Rule of Thumb</a:t>
            </a:r>
            <a:endParaRPr lang="en-US" sz="3600" b="0" strike="noStrike" spc="-1">
              <a:latin typeface="Arial" panose="020B0604020202020204"/>
            </a:endParaRPr>
          </a:p>
        </p:txBody>
      </p:sp>
      <p:sp>
        <p:nvSpPr>
          <p:cNvPr id="165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Use </a:t>
            </a:r>
            <a:r>
              <a:rPr lang="en-US" sz="2800" b="1" strike="noStrike" spc="-1">
                <a:solidFill>
                  <a:srgbClr val="525252"/>
                </a:solidFill>
                <a:latin typeface="IntelOne Display Light"/>
                <a:ea typeface="Helvetica Neue"/>
              </a:rPr>
              <a:t>blocking operator</a:t>
            </a:r>
            <a:r>
              <a:rPr lang="en-US" sz="2800" b="0" strike="noStrike" spc="-1">
                <a:solidFill>
                  <a:srgbClr val="525252"/>
                </a:solidFill>
                <a:latin typeface="IntelOne Display Light"/>
                <a:ea typeface="Helvetica Neue"/>
              </a:rPr>
              <a:t> (=) for </a:t>
            </a:r>
            <a:r>
              <a:rPr lang="en-US" sz="2800" b="1" strike="noStrike" spc="-1">
                <a:solidFill>
                  <a:srgbClr val="525252"/>
                </a:solidFill>
                <a:latin typeface="IntelOne Display Light"/>
                <a:ea typeface="Helvetica Neue"/>
              </a:rPr>
              <a:t>combinatorial logic</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Use </a:t>
            </a:r>
            <a:r>
              <a:rPr lang="en-US" sz="2800" b="1" strike="noStrike" spc="-1">
                <a:solidFill>
                  <a:srgbClr val="525252"/>
                </a:solidFill>
                <a:latin typeface="IntelOne Display Light"/>
                <a:ea typeface="Helvetica Neue"/>
              </a:rPr>
              <a:t>nonblocking operator</a:t>
            </a:r>
            <a:r>
              <a:rPr lang="en-US" sz="2800" b="0" strike="noStrike" spc="-1">
                <a:solidFill>
                  <a:srgbClr val="525252"/>
                </a:solidFill>
                <a:latin typeface="IntelOne Display Light"/>
                <a:ea typeface="Helvetica Neue"/>
              </a:rPr>
              <a:t> (&lt;=) for </a:t>
            </a:r>
            <a:r>
              <a:rPr lang="en-US" sz="2800" b="1" strike="noStrike" spc="-1">
                <a:solidFill>
                  <a:srgbClr val="525252"/>
                </a:solidFill>
                <a:latin typeface="IntelOne Display Light"/>
                <a:ea typeface="Helvetica Neue"/>
              </a:rPr>
              <a:t>sequential logic</a:t>
            </a:r>
            <a:r>
              <a:rPr lang="en-US" sz="2800" b="0" strike="noStrike" spc="-1">
                <a:solidFill>
                  <a:srgbClr val="525252"/>
                </a:solidFill>
                <a:latin typeface="IntelOne Display Light"/>
                <a:ea typeface="Helvetica Neue"/>
              </a:rPr>
              <a:t> </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This avoids confusion and unintended hardware implementations during RTL synthesis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MAC (Behavioral Modeling)</a:t>
            </a:r>
            <a:endParaRPr lang="en-US" sz="3600" b="0" strike="noStrike" spc="-1">
              <a:latin typeface="Arial" panose="020B0604020202020204"/>
            </a:endParaRPr>
          </a:p>
        </p:txBody>
      </p:sp>
      <p:sp>
        <p:nvSpPr>
          <p:cNvPr id="1657" name="Rectangle 2"/>
          <p:cNvSpPr/>
          <p:nvPr/>
        </p:nvSpPr>
        <p:spPr>
          <a:xfrm>
            <a:off x="2995920" y="3992400"/>
            <a:ext cx="5353920" cy="11930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658" name="Rectangle 3"/>
          <p:cNvSpPr/>
          <p:nvPr/>
        </p:nvSpPr>
        <p:spPr>
          <a:xfrm>
            <a:off x="2995920" y="1272240"/>
            <a:ext cx="5353920" cy="5262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r>
              <a:rPr lang="en-US" sz="1400" b="1" strike="noStrike" spc="-1">
                <a:solidFill>
                  <a:srgbClr val="525252"/>
                </a:solidFill>
                <a:latin typeface="Consolas"/>
                <a:ea typeface="Helvetica Neue"/>
              </a:rPr>
              <a:t>timescale</a:t>
            </a:r>
            <a:r>
              <a:rPr lang="en-US" sz="1400" b="0" strike="noStrike" spc="-1">
                <a:solidFill>
                  <a:srgbClr val="525252"/>
                </a:solidFill>
                <a:latin typeface="Consolas"/>
                <a:ea typeface="Helvetica Neue"/>
              </a:rPr>
              <a:t> 1 ns/ 10 ps</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mult_acc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[7:0] dataa, datab,</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clk, aclr,</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reg</a:t>
            </a:r>
            <a:r>
              <a:rPr lang="en-US" sz="1400" b="0" strike="noStrike" spc="-1">
                <a:solidFill>
                  <a:srgbClr val="525252"/>
                </a:solidFill>
                <a:latin typeface="Consolas"/>
                <a:ea typeface="Helvetica Neue"/>
              </a:rPr>
              <a:t> [15:0] mac_out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wire</a:t>
            </a:r>
            <a:r>
              <a:rPr lang="en-US" sz="1400" b="0" strike="noStrike" spc="-1">
                <a:solidFill>
                  <a:srgbClr val="525252"/>
                </a:solidFill>
                <a:latin typeface="Consolas"/>
                <a:ea typeface="Helvetica Neue"/>
              </a:rPr>
              <a:t> [15:0] mult_out, adder_out;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parameter</a:t>
            </a:r>
            <a:r>
              <a:rPr lang="en-US" sz="1400" b="0" strike="noStrike" spc="-1">
                <a:solidFill>
                  <a:srgbClr val="525252"/>
                </a:solidFill>
                <a:latin typeface="Consolas"/>
                <a:ea typeface="Helvetica Neue"/>
              </a:rPr>
              <a:t> mult_size = 8;</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assign</a:t>
            </a:r>
            <a:r>
              <a:rPr lang="en-US" sz="1400" b="0" strike="noStrike" spc="-1">
                <a:solidFill>
                  <a:srgbClr val="525252"/>
                </a:solidFill>
                <a:latin typeface="Consolas"/>
                <a:ea typeface="Helvetica Neue"/>
              </a:rPr>
              <a:t> adder_out = mult_out + mac_out;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always</a:t>
            </a:r>
            <a:r>
              <a:rPr lang="en-US" sz="1400" b="0" strike="noStrike" spc="-1">
                <a:solidFill>
                  <a:srgbClr val="525252"/>
                </a:solidFill>
                <a:latin typeface="Consolas"/>
                <a:ea typeface="Helvetica Neue"/>
              </a:rPr>
              <a:t> @ (</a:t>
            </a:r>
            <a:r>
              <a:rPr lang="en-US" sz="1400" b="1" strike="noStrike" spc="-1">
                <a:solidFill>
                  <a:srgbClr val="525252"/>
                </a:solidFill>
                <a:latin typeface="Consolas"/>
                <a:ea typeface="Helvetica Neue"/>
              </a:rPr>
              <a:t>posedge</a:t>
            </a:r>
            <a:r>
              <a:rPr lang="en-US" sz="1400" b="0" strike="noStrike" spc="-1">
                <a:solidFill>
                  <a:srgbClr val="525252"/>
                </a:solidFill>
                <a:latin typeface="Consolas"/>
                <a:ea typeface="Helvetica Neue"/>
              </a:rPr>
              <a:t> clk, </a:t>
            </a:r>
            <a:r>
              <a:rPr lang="en-US" sz="1400" b="1" strike="noStrike" spc="-1">
                <a:solidFill>
                  <a:srgbClr val="525252"/>
                </a:solidFill>
                <a:latin typeface="Consolas"/>
                <a:ea typeface="Helvetica Neue"/>
              </a:rPr>
              <a:t>posedge</a:t>
            </a:r>
            <a:r>
              <a:rPr lang="en-US" sz="1400" b="0" strike="noStrike" spc="-1">
                <a:solidFill>
                  <a:srgbClr val="525252"/>
                </a:solidFill>
                <a:latin typeface="Consolas"/>
                <a:ea typeface="Helvetica Neue"/>
              </a:rPr>
              <a:t> aclr) </a:t>
            </a:r>
            <a:r>
              <a:rPr lang="en-US" sz="1400" b="1" strike="noStrike" spc="-1">
                <a:solidFill>
                  <a:srgbClr val="525252"/>
                </a:solidFill>
                <a:latin typeface="Consolas"/>
                <a:ea typeface="Helvetica Neue"/>
              </a:rPr>
              <a:t>begin</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if</a:t>
            </a:r>
            <a:r>
              <a:rPr lang="en-US" sz="1400" b="0" strike="noStrike" spc="-1">
                <a:solidFill>
                  <a:srgbClr val="525252"/>
                </a:solidFill>
                <a:latin typeface="Consolas"/>
                <a:ea typeface="Helvetica Neue"/>
              </a:rPr>
              <a:t> (aclr)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16'h0000;</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else</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adder_out;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end</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multa #(.width_in(mult_size))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u1 (.in_a(dataa), .in_b(datab), .mult_out(mult_out));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 name="PlaceHolder 1"/>
          <p:cNvSpPr>
            <a:spLocks noGrp="1"/>
          </p:cNvSpPr>
          <p:nvPr>
            <p:ph type="title"/>
          </p:nvPr>
        </p:nvSpPr>
        <p:spPr>
          <a:xfrm>
            <a:off x="458280" y="2327400"/>
            <a:ext cx="10972080" cy="1199160"/>
          </a:xfrm>
          <a:prstGeom prst="rect">
            <a:avLst/>
          </a:prstGeom>
          <a:noFill/>
          <a:ln w="0">
            <a:noFill/>
          </a:ln>
        </p:spPr>
        <p:txBody>
          <a:bodyPr lIns="90000" tIns="45000" rIns="90000" bIns="45000" anchor="ctr">
            <a:normAutofit/>
          </a:bodyPr>
          <a:p>
            <a:pPr algn="ctr">
              <a:lnSpc>
                <a:spcPct val="90000"/>
              </a:lnSpc>
              <a:buNone/>
            </a:pPr>
            <a:r>
              <a:rPr lang="en-US" sz="6000" b="1" strike="noStrike" spc="-1">
                <a:solidFill>
                  <a:srgbClr val="004A86"/>
                </a:solidFill>
                <a:latin typeface="IntelOne Display Light"/>
                <a:ea typeface="Helvetica Neue"/>
              </a:rPr>
              <a:t>Exercise 4</a:t>
            </a:r>
            <a:endParaRPr lang="en-US" sz="6000" b="0" strike="noStrike" spc="-1">
              <a:latin typeface="Arial" panose="020B0604020202020204"/>
            </a:endParaRPr>
          </a:p>
        </p:txBody>
      </p:sp>
      <p:sp>
        <p:nvSpPr>
          <p:cNvPr id="1660" name="Rectangle 2"/>
          <p:cNvSpPr/>
          <p:nvPr/>
        </p:nvSpPr>
        <p:spPr>
          <a:xfrm>
            <a:off x="2744280" y="3636000"/>
            <a:ext cx="6400080" cy="159948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gn="ctr">
              <a:lnSpc>
                <a:spcPct val="100000"/>
              </a:lnSpc>
              <a:spcBef>
                <a:spcPts val="480"/>
              </a:spcBef>
              <a:buNone/>
              <a:tabLst>
                <a:tab pos="0" algn="l"/>
              </a:tabLst>
            </a:pPr>
            <a:r>
              <a:rPr lang="en-US" sz="2400" b="0" i="1" strike="noStrike" spc="-1">
                <a:solidFill>
                  <a:srgbClr val="004A86"/>
                </a:solidFill>
                <a:latin typeface="IntelOne Display Regular"/>
                <a:ea typeface="Helvetica Neue"/>
              </a:rPr>
              <a:t>Please go to Exercise 4</a:t>
            </a:r>
            <a:endParaRPr lang="en-US" sz="2400" b="0" strike="noStrike" spc="-1">
              <a:latin typeface="Arial" panose="020B0604020202020204"/>
            </a:endParaRPr>
          </a:p>
          <a:p>
            <a:pPr marL="342900" indent="-342900" algn="ctr">
              <a:lnSpc>
                <a:spcPct val="100000"/>
              </a:lnSpc>
              <a:spcBef>
                <a:spcPts val="480"/>
              </a:spcBef>
              <a:buNone/>
              <a:tabLst>
                <a:tab pos="0" algn="l"/>
              </a:tabLst>
            </a:pPr>
            <a:r>
              <a:rPr lang="en-US" sz="2400" b="0" i="1" strike="noStrike" spc="-1">
                <a:solidFill>
                  <a:srgbClr val="004A86"/>
                </a:solidFill>
                <a:latin typeface="IntelOne Display Regular"/>
                <a:ea typeface="Helvetica Neue"/>
              </a:rPr>
              <a:t>in the Exercise Manual</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Let’s take a look at</a:t>
            </a:r>
            <a:endParaRPr lang="en-US" sz="3600" b="0" strike="noStrike" spc="-1">
              <a:latin typeface="Arial" panose="020B0604020202020204"/>
            </a:endParaRPr>
          </a:p>
        </p:txBody>
      </p:sp>
      <p:sp>
        <p:nvSpPr>
          <p:cNvPr id="1662" name="Rectangle 3"/>
          <p:cNvSpPr/>
          <p:nvPr/>
        </p:nvSpPr>
        <p:spPr>
          <a:xfrm>
            <a:off x="4321080" y="1184400"/>
            <a:ext cx="199836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module</a:t>
            </a:r>
            <a:endParaRPr lang="en-US" sz="24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Declaration</a:t>
            </a:r>
            <a:endParaRPr lang="en-US" sz="1800" b="0" strike="noStrike" spc="-1">
              <a:latin typeface="Arial" panose="020B0604020202020204"/>
            </a:endParaRPr>
          </a:p>
        </p:txBody>
      </p:sp>
      <p:sp>
        <p:nvSpPr>
          <p:cNvPr id="1663" name="Rectangle 4"/>
          <p:cNvSpPr/>
          <p:nvPr/>
        </p:nvSpPr>
        <p:spPr>
          <a:xfrm>
            <a:off x="1053360" y="2413800"/>
            <a:ext cx="18072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Port</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Declarations</a:t>
            </a:r>
            <a:endParaRPr lang="en-US" sz="1800" b="0" strike="noStrike" spc="-1">
              <a:latin typeface="Arial" panose="020B0604020202020204"/>
            </a:endParaRPr>
          </a:p>
        </p:txBody>
      </p:sp>
      <p:sp>
        <p:nvSpPr>
          <p:cNvPr id="1664" name="Rectangle 5"/>
          <p:cNvSpPr/>
          <p:nvPr/>
        </p:nvSpPr>
        <p:spPr>
          <a:xfrm>
            <a:off x="1464120" y="3445560"/>
            <a:ext cx="7048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input</a:t>
            </a:r>
            <a:endParaRPr lang="en-US" sz="1800" b="0" strike="noStrike" spc="-1">
              <a:latin typeface="Arial" panose="020B0604020202020204"/>
            </a:endParaRPr>
          </a:p>
        </p:txBody>
      </p:sp>
      <p:sp>
        <p:nvSpPr>
          <p:cNvPr id="1665" name="Rectangle 6"/>
          <p:cNvSpPr/>
          <p:nvPr/>
        </p:nvSpPr>
        <p:spPr>
          <a:xfrm>
            <a:off x="1412280" y="4161600"/>
            <a:ext cx="9374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output</a:t>
            </a:r>
            <a:endParaRPr lang="en-US" sz="1800" b="0" strike="noStrike" spc="-1">
              <a:latin typeface="Arial" panose="020B0604020202020204"/>
            </a:endParaRPr>
          </a:p>
        </p:txBody>
      </p:sp>
      <p:sp>
        <p:nvSpPr>
          <p:cNvPr id="1666" name="Rectangle 7"/>
          <p:cNvSpPr/>
          <p:nvPr/>
        </p:nvSpPr>
        <p:spPr>
          <a:xfrm>
            <a:off x="1521360" y="4893480"/>
            <a:ext cx="6926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inout</a:t>
            </a:r>
            <a:endParaRPr lang="en-US" sz="1800" b="0" strike="noStrike" spc="-1">
              <a:latin typeface="Arial" panose="020B0604020202020204"/>
            </a:endParaRPr>
          </a:p>
        </p:txBody>
      </p:sp>
      <p:sp>
        <p:nvSpPr>
          <p:cNvPr id="1667" name="Rectangle 8"/>
          <p:cNvSpPr/>
          <p:nvPr/>
        </p:nvSpPr>
        <p:spPr>
          <a:xfrm>
            <a:off x="2805840" y="2432520"/>
            <a:ext cx="18072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Data Type</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Declarations</a:t>
            </a:r>
            <a:endParaRPr lang="en-US" sz="1800" b="0" strike="noStrike" spc="-1">
              <a:latin typeface="Arial" panose="020B0604020202020204"/>
            </a:endParaRPr>
          </a:p>
        </p:txBody>
      </p:sp>
      <p:sp>
        <p:nvSpPr>
          <p:cNvPr id="1668" name="Rectangle 9"/>
          <p:cNvSpPr/>
          <p:nvPr/>
        </p:nvSpPr>
        <p:spPr>
          <a:xfrm>
            <a:off x="3304800" y="3464640"/>
            <a:ext cx="664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Net</a:t>
            </a:r>
            <a:endParaRPr lang="en-US" sz="1800" b="0" strike="noStrike" spc="-1">
              <a:latin typeface="Arial" panose="020B0604020202020204"/>
            </a:endParaRPr>
          </a:p>
        </p:txBody>
      </p:sp>
      <p:sp>
        <p:nvSpPr>
          <p:cNvPr id="1669" name="Rectangle 10"/>
          <p:cNvSpPr/>
          <p:nvPr/>
        </p:nvSpPr>
        <p:spPr>
          <a:xfrm>
            <a:off x="2999520" y="4180680"/>
            <a:ext cx="12430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Variable</a:t>
            </a:r>
            <a:endParaRPr lang="en-US" sz="1800" b="0" strike="noStrike" spc="-1">
              <a:latin typeface="Arial" panose="020B0604020202020204"/>
            </a:endParaRPr>
          </a:p>
        </p:txBody>
      </p:sp>
      <p:sp>
        <p:nvSpPr>
          <p:cNvPr id="1670" name="Rectangle 11"/>
          <p:cNvSpPr/>
          <p:nvPr/>
        </p:nvSpPr>
        <p:spPr>
          <a:xfrm>
            <a:off x="3006360" y="4912200"/>
            <a:ext cx="12153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parameter</a:t>
            </a:r>
            <a:endParaRPr lang="en-US" sz="1800" b="0" strike="noStrike" spc="-1">
              <a:latin typeface="Arial" panose="020B0604020202020204"/>
            </a:endParaRPr>
          </a:p>
        </p:txBody>
      </p:sp>
      <p:sp>
        <p:nvSpPr>
          <p:cNvPr id="1671" name="Rectangle 12"/>
          <p:cNvSpPr/>
          <p:nvPr/>
        </p:nvSpPr>
        <p:spPr>
          <a:xfrm>
            <a:off x="5042880" y="2427840"/>
            <a:ext cx="18666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Circuit</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Functionality</a:t>
            </a:r>
            <a:endParaRPr lang="en-US" sz="1800" b="0" strike="noStrike" spc="-1">
              <a:latin typeface="Arial" panose="020B0604020202020204"/>
            </a:endParaRPr>
          </a:p>
        </p:txBody>
      </p:sp>
      <p:sp>
        <p:nvSpPr>
          <p:cNvPr id="1672" name="Line 14"/>
          <p:cNvSpPr/>
          <p:nvPr/>
        </p:nvSpPr>
        <p:spPr>
          <a:xfrm>
            <a:off x="1793160" y="2081520"/>
            <a:ext cx="3519360" cy="648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73" name="Line 15"/>
          <p:cNvSpPr/>
          <p:nvPr/>
        </p:nvSpPr>
        <p:spPr>
          <a:xfrm>
            <a:off x="5312520" y="1931400"/>
            <a:ext cx="360" cy="1670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74" name="Line 16"/>
          <p:cNvSpPr/>
          <p:nvPr/>
        </p:nvSpPr>
        <p:spPr>
          <a:xfrm>
            <a:off x="1787040" y="20880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75" name="Line 17"/>
          <p:cNvSpPr/>
          <p:nvPr/>
        </p:nvSpPr>
        <p:spPr>
          <a:xfrm>
            <a:off x="365364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76" name="Line 18"/>
          <p:cNvSpPr/>
          <p:nvPr/>
        </p:nvSpPr>
        <p:spPr>
          <a:xfrm>
            <a:off x="5920920" y="21070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677" name="Line 19"/>
          <p:cNvSpPr/>
          <p:nvPr/>
        </p:nvSpPr>
        <p:spPr>
          <a:xfrm>
            <a:off x="1882080" y="30978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78" name="Line 20"/>
          <p:cNvSpPr/>
          <p:nvPr/>
        </p:nvSpPr>
        <p:spPr>
          <a:xfrm>
            <a:off x="1863000" y="38404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79" name="Line 21"/>
          <p:cNvSpPr/>
          <p:nvPr/>
        </p:nvSpPr>
        <p:spPr>
          <a:xfrm>
            <a:off x="1863000" y="456444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80" name="Line 22"/>
          <p:cNvSpPr/>
          <p:nvPr/>
        </p:nvSpPr>
        <p:spPr>
          <a:xfrm>
            <a:off x="3615840" y="3116880"/>
            <a:ext cx="360" cy="3171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81" name="Line 23"/>
          <p:cNvSpPr/>
          <p:nvPr/>
        </p:nvSpPr>
        <p:spPr>
          <a:xfrm>
            <a:off x="3634920" y="385956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82" name="Line 24"/>
          <p:cNvSpPr/>
          <p:nvPr/>
        </p:nvSpPr>
        <p:spPr>
          <a:xfrm>
            <a:off x="3634920" y="458352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83" name="Line 25"/>
          <p:cNvSpPr/>
          <p:nvPr/>
        </p:nvSpPr>
        <p:spPr>
          <a:xfrm>
            <a:off x="5184000" y="3377160"/>
            <a:ext cx="77472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84" name="Line 26"/>
          <p:cNvSpPr/>
          <p:nvPr/>
        </p:nvSpPr>
        <p:spPr>
          <a:xfrm>
            <a:off x="5958720" y="309780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1685" name="Group 27"/>
          <p:cNvGrpSpPr/>
          <p:nvPr/>
        </p:nvGrpSpPr>
        <p:grpSpPr>
          <a:xfrm>
            <a:off x="4314240" y="3823200"/>
            <a:ext cx="1701720" cy="1371240"/>
            <a:chOff x="4314240" y="3823200"/>
            <a:chExt cx="1701720" cy="1371240"/>
          </a:xfrm>
        </p:grpSpPr>
        <p:sp>
          <p:nvSpPr>
            <p:cNvPr id="1686" name="Rectangle 28"/>
            <p:cNvSpPr/>
            <p:nvPr/>
          </p:nvSpPr>
          <p:spPr>
            <a:xfrm>
              <a:off x="4314240" y="3823200"/>
              <a:ext cx="17017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Continuous</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Assignment</a:t>
              </a:r>
              <a:endParaRPr lang="en-US" sz="1800" b="0" strike="noStrike" spc="-1">
                <a:latin typeface="Arial" panose="020B0604020202020204"/>
              </a:endParaRPr>
            </a:p>
          </p:txBody>
        </p:sp>
        <p:sp>
          <p:nvSpPr>
            <p:cNvPr id="1687" name="Rectangle 29"/>
            <p:cNvSpPr/>
            <p:nvPr/>
          </p:nvSpPr>
          <p:spPr>
            <a:xfrm>
              <a:off x="4753800" y="4828320"/>
              <a:ext cx="7808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assign</a:t>
              </a:r>
              <a:endParaRPr lang="en-US" sz="1800" b="0" strike="noStrike" spc="-1">
                <a:latin typeface="Arial" panose="020B0604020202020204"/>
              </a:endParaRPr>
            </a:p>
          </p:txBody>
        </p:sp>
        <p:sp>
          <p:nvSpPr>
            <p:cNvPr id="1688" name="Line 30"/>
            <p:cNvSpPr/>
            <p:nvPr/>
          </p:nvSpPr>
          <p:spPr>
            <a:xfrm>
              <a:off x="5196960" y="45072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grpSp>
        <p:nvGrpSpPr>
          <p:cNvPr id="1689" name="Group 31"/>
          <p:cNvGrpSpPr/>
          <p:nvPr/>
        </p:nvGrpSpPr>
        <p:grpSpPr>
          <a:xfrm>
            <a:off x="5972400" y="3844080"/>
            <a:ext cx="1582920" cy="2539080"/>
            <a:chOff x="5972400" y="3844080"/>
            <a:chExt cx="1582920" cy="2539080"/>
          </a:xfrm>
        </p:grpSpPr>
        <p:sp>
          <p:nvSpPr>
            <p:cNvPr id="1690" name="Rectangle 32"/>
            <p:cNvSpPr/>
            <p:nvPr/>
          </p:nvSpPr>
          <p:spPr>
            <a:xfrm>
              <a:off x="5972400" y="3844080"/>
              <a:ext cx="1582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Blocks</a:t>
              </a:r>
              <a:endParaRPr lang="en-US" sz="1800" b="0" strike="noStrike" spc="-1">
                <a:latin typeface="Arial" panose="020B0604020202020204"/>
              </a:endParaRPr>
            </a:p>
          </p:txBody>
        </p:sp>
        <p:sp>
          <p:nvSpPr>
            <p:cNvPr id="1691" name="Rectangle 33"/>
            <p:cNvSpPr/>
            <p:nvPr/>
          </p:nvSpPr>
          <p:spPr>
            <a:xfrm>
              <a:off x="6374880" y="4796640"/>
              <a:ext cx="79056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Times New Roman" panose="02020603050405020304"/>
                  <a:ea typeface="Helvetica Neue"/>
                </a:rPr>
                <a:t>initial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block</a:t>
              </a:r>
              <a:endParaRPr lang="en-US" sz="1800" b="0" strike="noStrike" spc="-1">
                <a:latin typeface="Arial" panose="020B0604020202020204"/>
              </a:endParaRPr>
            </a:p>
          </p:txBody>
        </p:sp>
        <p:sp>
          <p:nvSpPr>
            <p:cNvPr id="1692" name="Rectangle 34"/>
            <p:cNvSpPr/>
            <p:nvPr/>
          </p:nvSpPr>
          <p:spPr>
            <a:xfrm>
              <a:off x="6379200" y="5742720"/>
              <a:ext cx="844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Times New Roman" panose="02020603050405020304"/>
                  <a:ea typeface="Helvetica Neue"/>
                </a:rPr>
                <a:t>always</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block</a:t>
              </a:r>
              <a:endParaRPr lang="en-US" sz="1800" b="0" strike="noStrike" spc="-1">
                <a:latin typeface="Arial" panose="020B0604020202020204"/>
              </a:endParaRPr>
            </a:p>
          </p:txBody>
        </p:sp>
        <p:sp>
          <p:nvSpPr>
            <p:cNvPr id="1693" name="Line 35"/>
            <p:cNvSpPr/>
            <p:nvPr/>
          </p:nvSpPr>
          <p:spPr>
            <a:xfrm>
              <a:off x="6778080" y="4526280"/>
              <a:ext cx="360" cy="241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694" name="Line 36"/>
            <p:cNvSpPr/>
            <p:nvPr/>
          </p:nvSpPr>
          <p:spPr>
            <a:xfrm>
              <a:off x="6778080" y="547884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sp>
        <p:nvSpPr>
          <p:cNvPr id="1695" name="Rectangle 38"/>
          <p:cNvSpPr/>
          <p:nvPr/>
        </p:nvSpPr>
        <p:spPr>
          <a:xfrm>
            <a:off x="8242200" y="2427840"/>
            <a:ext cx="19105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Subprograms</a:t>
            </a:r>
            <a:endParaRPr lang="en-US" sz="1800" b="0" strike="noStrike" spc="-1">
              <a:latin typeface="Arial" panose="020B0604020202020204"/>
            </a:endParaRPr>
          </a:p>
        </p:txBody>
      </p:sp>
      <p:sp>
        <p:nvSpPr>
          <p:cNvPr id="1696" name="Rectangle 39"/>
          <p:cNvSpPr/>
          <p:nvPr/>
        </p:nvSpPr>
        <p:spPr>
          <a:xfrm>
            <a:off x="8959320" y="3102480"/>
            <a:ext cx="5904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task</a:t>
            </a:r>
            <a:endParaRPr lang="en-US" sz="1800" b="0" strike="noStrike" spc="-1">
              <a:latin typeface="Arial" panose="020B0604020202020204"/>
            </a:endParaRPr>
          </a:p>
        </p:txBody>
      </p:sp>
      <p:sp>
        <p:nvSpPr>
          <p:cNvPr id="1697" name="Rectangle 40"/>
          <p:cNvSpPr/>
          <p:nvPr/>
        </p:nvSpPr>
        <p:spPr>
          <a:xfrm>
            <a:off x="8749440" y="3750480"/>
            <a:ext cx="9972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function</a:t>
            </a:r>
            <a:endParaRPr lang="en-US" sz="1800" b="0" strike="noStrike" spc="-1">
              <a:latin typeface="Arial" panose="020B0604020202020204"/>
            </a:endParaRPr>
          </a:p>
        </p:txBody>
      </p:sp>
      <p:sp>
        <p:nvSpPr>
          <p:cNvPr id="1698" name="Rectangle 41"/>
          <p:cNvSpPr/>
          <p:nvPr/>
        </p:nvSpPr>
        <p:spPr>
          <a:xfrm>
            <a:off x="8003880" y="4434480"/>
            <a:ext cx="222156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System </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Tasks/Functions</a:t>
            </a:r>
            <a:endParaRPr lang="en-US" sz="1800" b="0" strike="noStrike" spc="-1">
              <a:latin typeface="Arial" panose="020B0604020202020204"/>
            </a:endParaRPr>
          </a:p>
        </p:txBody>
      </p:sp>
      <p:sp>
        <p:nvSpPr>
          <p:cNvPr id="1699" name="Rectangle 42"/>
          <p:cNvSpPr/>
          <p:nvPr/>
        </p:nvSpPr>
        <p:spPr>
          <a:xfrm>
            <a:off x="8431560" y="5334480"/>
            <a:ext cx="1483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Compiler </a:t>
            </a:r>
            <a:endParaRPr lang="en-US" sz="1800" b="0" strike="noStrike" spc="-1">
              <a:latin typeface="Arial" panose="020B0604020202020204"/>
            </a:endParaRPr>
          </a:p>
          <a:p>
            <a:pPr>
              <a:lnSpc>
                <a:spcPct val="100000"/>
              </a:lnSpc>
              <a:buNone/>
            </a:pPr>
            <a:r>
              <a:rPr lang="en-US" sz="1800" b="1" strike="noStrike" spc="-1">
                <a:solidFill>
                  <a:srgbClr val="D9D9D9"/>
                </a:solidFill>
                <a:latin typeface="IntelOne Display Regular"/>
                <a:ea typeface="Helvetica Neue"/>
              </a:rPr>
              <a:t>Directives</a:t>
            </a:r>
            <a:endParaRPr lang="en-US" sz="1800" b="0" strike="noStrike" spc="-1">
              <a:latin typeface="Arial" panose="020B0604020202020204"/>
            </a:endParaRPr>
          </a:p>
        </p:txBody>
      </p:sp>
      <p:sp>
        <p:nvSpPr>
          <p:cNvPr id="1700" name="Line 43"/>
          <p:cNvSpPr/>
          <p:nvPr/>
        </p:nvSpPr>
        <p:spPr>
          <a:xfrm>
            <a:off x="926244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701" name="Rectangle 44"/>
          <p:cNvSpPr/>
          <p:nvPr/>
        </p:nvSpPr>
        <p:spPr>
          <a:xfrm>
            <a:off x="6949800" y="3132720"/>
            <a:ext cx="18435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Instantiation</a:t>
            </a:r>
            <a:endParaRPr lang="en-US" sz="1800" b="0" strike="noStrike" spc="-1">
              <a:latin typeface="Arial" panose="020B0604020202020204"/>
            </a:endParaRPr>
          </a:p>
        </p:txBody>
      </p:sp>
      <p:sp>
        <p:nvSpPr>
          <p:cNvPr id="1702" name="Line 46"/>
          <p:cNvSpPr/>
          <p:nvPr/>
        </p:nvSpPr>
        <p:spPr>
          <a:xfrm>
            <a:off x="9273600" y="283104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703" name="Line 47"/>
          <p:cNvSpPr/>
          <p:nvPr/>
        </p:nvSpPr>
        <p:spPr>
          <a:xfrm>
            <a:off x="9292680" y="349776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704" name="Line 48"/>
          <p:cNvSpPr/>
          <p:nvPr/>
        </p:nvSpPr>
        <p:spPr>
          <a:xfrm>
            <a:off x="9254520" y="416448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705" name="Line 49"/>
          <p:cNvSpPr/>
          <p:nvPr/>
        </p:nvSpPr>
        <p:spPr>
          <a:xfrm>
            <a:off x="9159120" y="5088240"/>
            <a:ext cx="360" cy="241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706" name="Line 50"/>
          <p:cNvSpPr/>
          <p:nvPr/>
        </p:nvSpPr>
        <p:spPr>
          <a:xfrm>
            <a:off x="6879600" y="3377160"/>
            <a:ext cx="241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07" name="Line 51"/>
          <p:cNvSpPr/>
          <p:nvPr/>
        </p:nvSpPr>
        <p:spPr>
          <a:xfrm>
            <a:off x="5177880" y="3383280"/>
            <a:ext cx="360" cy="4320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708" name="Line 52"/>
          <p:cNvSpPr/>
          <p:nvPr/>
        </p:nvSpPr>
        <p:spPr>
          <a:xfrm>
            <a:off x="6625440" y="3402360"/>
            <a:ext cx="360" cy="4320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709" name="Line 14"/>
          <p:cNvSpPr/>
          <p:nvPr/>
        </p:nvSpPr>
        <p:spPr>
          <a:xfrm>
            <a:off x="5312520" y="2101680"/>
            <a:ext cx="605160" cy="54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10" name="Line 14"/>
          <p:cNvSpPr/>
          <p:nvPr/>
        </p:nvSpPr>
        <p:spPr>
          <a:xfrm>
            <a:off x="5917680" y="2098440"/>
            <a:ext cx="3336840" cy="2448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711" name="Line 25"/>
          <p:cNvSpPr/>
          <p:nvPr/>
        </p:nvSpPr>
        <p:spPr>
          <a:xfrm>
            <a:off x="5950800" y="3367440"/>
            <a:ext cx="927360" cy="6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1713"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1714"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Structural Modeling</a:t>
            </a:r>
            <a:endParaRPr lang="en-US"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FFFFFF"/>
                </a:solidFill>
                <a:latin typeface="IntelOne Display Light"/>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Levels of Abstraction</a:t>
            </a:r>
            <a:endParaRPr lang="en-US" sz="3600" b="0" strike="noStrike" spc="-1">
              <a:latin typeface="Arial" panose="020B0604020202020204"/>
            </a:endParaRPr>
          </a:p>
        </p:txBody>
      </p:sp>
      <p:grpSp>
        <p:nvGrpSpPr>
          <p:cNvPr id="1716" name="Group 77"/>
          <p:cNvGrpSpPr/>
          <p:nvPr/>
        </p:nvGrpSpPr>
        <p:grpSpPr>
          <a:xfrm>
            <a:off x="6434280" y="1388880"/>
            <a:ext cx="4518720" cy="1307520"/>
            <a:chOff x="6434280" y="1388880"/>
            <a:chExt cx="4518720" cy="1307520"/>
          </a:xfrm>
        </p:grpSpPr>
        <p:sp>
          <p:nvSpPr>
            <p:cNvPr id="1717" name="AutoShape 4"/>
            <p:cNvSpPr/>
            <p:nvPr/>
          </p:nvSpPr>
          <p:spPr>
            <a:xfrm>
              <a:off x="7566480" y="1388880"/>
              <a:ext cx="2501280" cy="1307520"/>
            </a:xfrm>
            <a:prstGeom prst="cube">
              <a:avLst>
                <a:gd name="adj" fmla="val 24958"/>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ctr">
              <a:noAutofit/>
            </a:bodyPr>
            <a:p>
              <a:pPr>
                <a:lnSpc>
                  <a:spcPct val="100000"/>
                </a:lnSpc>
                <a:buNone/>
                <a:tabLst>
                  <a:tab pos="345440" algn="l"/>
                  <a:tab pos="692150" algn="l"/>
                  <a:tab pos="1025525" algn="l"/>
                </a:tabLst>
              </a:pPr>
              <a:r>
                <a:rPr lang="en-US" sz="1000" b="1" strike="noStrike" spc="-1">
                  <a:solidFill>
                    <a:srgbClr val="525252"/>
                  </a:solidFill>
                  <a:latin typeface="Consolas"/>
                  <a:ea typeface="Helvetica Neue"/>
                </a:rPr>
                <a:t>if (input</a:t>
              </a:r>
              <a:r>
                <a:rPr lang="en-US" sz="1000" b="1" i="1" strike="noStrike" spc="-1">
                  <a:solidFill>
                    <a:srgbClr val="525252"/>
                  </a:solidFill>
                  <a:latin typeface="Consolas"/>
                  <a:ea typeface="Helvetica Neue"/>
                </a:rPr>
                <a:t>1</a:t>
              </a:r>
              <a:r>
                <a:rPr lang="en-US" sz="1000" b="1" strike="noStrike" spc="-1">
                  <a:solidFill>
                    <a:srgbClr val="525252"/>
                  </a:solidFill>
                  <a:latin typeface="Consolas"/>
                  <a:ea typeface="Helvetica Neue"/>
                </a:rPr>
                <a:t>)</a:t>
              </a:r>
              <a:endParaRPr lang="en-US" sz="1000" b="0" strike="noStrike" spc="-1">
                <a:latin typeface="Arial" panose="020B0604020202020204"/>
              </a:endParaRPr>
            </a:p>
            <a:p>
              <a:pPr>
                <a:lnSpc>
                  <a:spcPct val="100000"/>
                </a:lnSpc>
                <a:buNone/>
                <a:tabLst>
                  <a:tab pos="345440" algn="l"/>
                  <a:tab pos="692150" algn="l"/>
                  <a:tab pos="1025525" algn="l"/>
                </a:tabLst>
              </a:pPr>
              <a:r>
                <a:rPr lang="en-US" sz="1000" b="1" strike="noStrike" spc="-1">
                  <a:solidFill>
                    <a:srgbClr val="525252"/>
                  </a:solidFill>
                  <a:latin typeface="Consolas"/>
                  <a:ea typeface="Helvetica Neue"/>
                </a:rPr>
                <a:t>	for (j=0, j&lt;8, j=j+2)</a:t>
              </a:r>
              <a:endParaRPr lang="en-US" sz="1000" b="0" strike="noStrike" spc="-1">
                <a:latin typeface="Arial" panose="020B0604020202020204"/>
              </a:endParaRPr>
            </a:p>
            <a:p>
              <a:pPr>
                <a:lnSpc>
                  <a:spcPct val="100000"/>
                </a:lnSpc>
                <a:buNone/>
                <a:tabLst>
                  <a:tab pos="345440" algn="l"/>
                  <a:tab pos="692150" algn="l"/>
                  <a:tab pos="1025525" algn="l"/>
                </a:tabLst>
              </a:pPr>
              <a:r>
                <a:rPr lang="en-US" sz="1000" b="1" strike="noStrike" spc="-1">
                  <a:solidFill>
                    <a:srgbClr val="525252"/>
                  </a:solidFill>
                  <a:latin typeface="Consolas"/>
                  <a:ea typeface="Helvetica Neue"/>
                </a:rPr>
                <a:t>		#5 output</a:t>
              </a:r>
              <a:r>
                <a:rPr lang="en-US" sz="1000" b="1" i="1" strike="noStrike" spc="-1">
                  <a:solidFill>
                    <a:srgbClr val="525252"/>
                  </a:solidFill>
                  <a:latin typeface="Consolas"/>
                  <a:ea typeface="Helvetica Neue"/>
                </a:rPr>
                <a:t>1</a:t>
              </a:r>
              <a:r>
                <a:rPr lang="en-US" sz="1000" b="1" strike="noStrike" spc="-1">
                  <a:solidFill>
                    <a:srgbClr val="525252"/>
                  </a:solidFill>
                  <a:latin typeface="Consolas"/>
                  <a:ea typeface="Helvetica Neue"/>
                </a:rPr>
                <a:t> = 1’b0;</a:t>
              </a:r>
              <a:endParaRPr lang="en-US" sz="1000" b="0" strike="noStrike" spc="-1">
                <a:latin typeface="Arial" panose="020B0604020202020204"/>
              </a:endParaRPr>
            </a:p>
            <a:p>
              <a:pPr>
                <a:lnSpc>
                  <a:spcPct val="100000"/>
                </a:lnSpc>
                <a:buNone/>
                <a:tabLst>
                  <a:tab pos="345440" algn="l"/>
                  <a:tab pos="692150" algn="l"/>
                  <a:tab pos="1025525" algn="l"/>
                </a:tabLst>
              </a:pPr>
              <a:r>
                <a:rPr lang="en-US" sz="1000" b="1" strike="noStrike" spc="-1">
                  <a:solidFill>
                    <a:srgbClr val="525252"/>
                  </a:solidFill>
                  <a:latin typeface="Consolas"/>
                  <a:ea typeface="Helvetica Neue"/>
                </a:rPr>
                <a:t>else </a:t>
              </a:r>
              <a:endParaRPr lang="en-US" sz="1000" b="0" strike="noStrike" spc="-1">
                <a:latin typeface="Arial" panose="020B0604020202020204"/>
              </a:endParaRPr>
            </a:p>
            <a:p>
              <a:pPr>
                <a:lnSpc>
                  <a:spcPct val="100000"/>
                </a:lnSpc>
                <a:buNone/>
                <a:tabLst>
                  <a:tab pos="345440" algn="l"/>
                  <a:tab pos="692150" algn="l"/>
                  <a:tab pos="1025525" algn="l"/>
                </a:tabLst>
              </a:pPr>
              <a:r>
                <a:rPr lang="en-US" sz="1000" b="1" strike="noStrike" spc="-1">
                  <a:solidFill>
                    <a:srgbClr val="525252"/>
                  </a:solidFill>
                  <a:latin typeface="Consolas"/>
                  <a:ea typeface="Helvetica Neue"/>
                </a:rPr>
                <a:t>	for (j=1, j&lt;8, j=j+2)</a:t>
              </a:r>
              <a:endParaRPr lang="en-US" sz="1000" b="0" strike="noStrike" spc="-1">
                <a:latin typeface="Arial" panose="020B0604020202020204"/>
              </a:endParaRPr>
            </a:p>
            <a:p>
              <a:pPr>
                <a:lnSpc>
                  <a:spcPct val="100000"/>
                </a:lnSpc>
                <a:buNone/>
                <a:tabLst>
                  <a:tab pos="345440" algn="l"/>
                  <a:tab pos="692150" algn="l"/>
                  <a:tab pos="1025525" algn="l"/>
                </a:tabLst>
              </a:pPr>
              <a:r>
                <a:rPr lang="en-US" sz="1000" b="1" strike="noStrike" spc="-1">
                  <a:solidFill>
                    <a:srgbClr val="525252"/>
                  </a:solidFill>
                  <a:latin typeface="Consolas"/>
                  <a:ea typeface="Helvetica Neue"/>
                </a:rPr>
                <a:t>		#5 output</a:t>
              </a:r>
              <a:r>
                <a:rPr lang="en-US" sz="1000" b="1" i="1" strike="noStrike" spc="-1">
                  <a:solidFill>
                    <a:srgbClr val="525252"/>
                  </a:solidFill>
                  <a:latin typeface="Consolas"/>
                  <a:ea typeface="Helvetica Neue"/>
                </a:rPr>
                <a:t>1 = </a:t>
              </a:r>
              <a:r>
                <a:rPr lang="en-US" sz="1000" b="1" strike="noStrike" spc="-1">
                  <a:solidFill>
                    <a:srgbClr val="525252"/>
                  </a:solidFill>
                  <a:latin typeface="Consolas"/>
                  <a:ea typeface="Helvetica Neue"/>
                </a:rPr>
                <a:t>1’b1</a:t>
              </a:r>
              <a:endParaRPr lang="en-US" sz="1000" b="0" strike="noStrike" spc="-1">
                <a:latin typeface="Arial" panose="020B0604020202020204"/>
              </a:endParaRPr>
            </a:p>
          </p:txBody>
        </p:sp>
        <p:sp>
          <p:nvSpPr>
            <p:cNvPr id="1718" name="AutoShape 5"/>
            <p:cNvSpPr/>
            <p:nvPr/>
          </p:nvSpPr>
          <p:spPr>
            <a:xfrm>
              <a:off x="6645600" y="1931760"/>
              <a:ext cx="896040" cy="434160"/>
            </a:xfrm>
            <a:prstGeom prst="rightArrow">
              <a:avLst>
                <a:gd name="adj1" fmla="val 50000"/>
                <a:gd name="adj2" fmla="val 103188"/>
              </a:avLst>
            </a:prstGeom>
            <a:noFill/>
            <a:ln w="12700">
              <a:solidFill>
                <a:srgbClr val="525252"/>
              </a:solidFill>
              <a:miter/>
            </a:ln>
          </p:spPr>
          <p:style>
            <a:lnRef idx="0">
              <a:srgbClr val="FFFFFF"/>
            </a:lnRef>
            <a:fillRef idx="0">
              <a:srgbClr val="FFFFFF"/>
            </a:fillRef>
            <a:effectRef idx="0">
              <a:srgbClr val="FFFFFF"/>
            </a:effectRef>
            <a:fontRef idx="minor"/>
          </p:style>
        </p:sp>
        <p:sp>
          <p:nvSpPr>
            <p:cNvPr id="1719" name="AutoShape 6"/>
            <p:cNvSpPr/>
            <p:nvPr/>
          </p:nvSpPr>
          <p:spPr>
            <a:xfrm>
              <a:off x="9968040" y="1868400"/>
              <a:ext cx="896040" cy="434160"/>
            </a:xfrm>
            <a:prstGeom prst="rightArrow">
              <a:avLst>
                <a:gd name="adj1" fmla="val 50000"/>
                <a:gd name="adj2" fmla="val 103188"/>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sp>
        <p:sp>
          <p:nvSpPr>
            <p:cNvPr id="1720" name="Rectangle 7"/>
            <p:cNvSpPr/>
            <p:nvPr/>
          </p:nvSpPr>
          <p:spPr>
            <a:xfrm>
              <a:off x="6434280" y="1751040"/>
              <a:ext cx="974160" cy="321480"/>
            </a:xfrm>
            <a:prstGeom prst="rect">
              <a:avLst/>
            </a:prstGeom>
            <a:noFill/>
            <a:ln w="9525">
              <a:noFill/>
            </a:ln>
          </p:spPr>
          <p:style>
            <a:lnRef idx="0">
              <a:srgbClr val="FFFFFF"/>
            </a:lnRef>
            <a:fillRef idx="0">
              <a:srgbClr val="FFFFFF"/>
            </a:fillRef>
            <a:effectRef idx="0">
              <a:srgbClr val="FFFFFF"/>
            </a:effectRef>
            <a:fontRef idx="minor"/>
          </p:style>
          <p:txBody>
            <a:bodyPr lIns="46080" tIns="23760" rIns="46080" bIns="23760" anchor="t">
              <a:spAutoFit/>
            </a:bodyPr>
            <a:p>
              <a:pPr>
                <a:lnSpc>
                  <a:spcPct val="100000"/>
                </a:lnSpc>
                <a:buNone/>
              </a:pPr>
              <a:r>
                <a:rPr lang="en-US" sz="900" b="0" strike="noStrike" spc="-1">
                  <a:solidFill>
                    <a:srgbClr val="525252"/>
                  </a:solidFill>
                  <a:latin typeface="IntelOne Display Regular"/>
                  <a:ea typeface="Helvetica Neue"/>
                </a:rPr>
                <a:t>input</a:t>
              </a:r>
              <a:r>
                <a:rPr lang="en-US" sz="900" b="0" i="1" strike="noStrike" spc="-1">
                  <a:solidFill>
                    <a:srgbClr val="525252"/>
                  </a:solidFill>
                  <a:latin typeface="IntelOne Display Regular"/>
                  <a:ea typeface="Helvetica Neue"/>
                </a:rPr>
                <a:t>1</a:t>
              </a:r>
              <a:r>
                <a:rPr lang="en-US" sz="900" b="0" strike="noStrike" spc="-1">
                  <a:solidFill>
                    <a:srgbClr val="525252"/>
                  </a:solidFill>
                  <a:latin typeface="IntelOne Display Regular"/>
                  <a:ea typeface="Helvetica Neue"/>
                </a:rPr>
                <a:t>, .., input</a:t>
              </a:r>
              <a:r>
                <a:rPr lang="en-US" sz="900" b="0" i="1" strike="noStrike" spc="-1">
                  <a:solidFill>
                    <a:srgbClr val="525252"/>
                  </a:solidFill>
                  <a:latin typeface="IntelOne Display Regular"/>
                  <a:ea typeface="Helvetica Neue"/>
                </a:rPr>
                <a:t>n</a:t>
              </a:r>
              <a:endParaRPr lang="en-US" sz="900" b="0" strike="noStrike" spc="-1">
                <a:latin typeface="Arial" panose="020B0604020202020204"/>
              </a:endParaRPr>
            </a:p>
          </p:txBody>
        </p:sp>
        <p:sp>
          <p:nvSpPr>
            <p:cNvPr id="1721" name="Rectangle 8"/>
            <p:cNvSpPr/>
            <p:nvPr/>
          </p:nvSpPr>
          <p:spPr>
            <a:xfrm>
              <a:off x="9871200" y="1658880"/>
              <a:ext cx="1081800" cy="321480"/>
            </a:xfrm>
            <a:prstGeom prst="rect">
              <a:avLst/>
            </a:prstGeom>
            <a:solidFill>
              <a:schemeClr val="bg1"/>
            </a:solidFill>
            <a:ln w="9525">
              <a:noFill/>
            </a:ln>
          </p:spPr>
          <p:style>
            <a:lnRef idx="0">
              <a:srgbClr val="FFFFFF"/>
            </a:lnRef>
            <a:fillRef idx="0">
              <a:srgbClr val="FFFFFF"/>
            </a:fillRef>
            <a:effectRef idx="0">
              <a:srgbClr val="FFFFFF"/>
            </a:effectRef>
            <a:fontRef idx="minor"/>
          </p:style>
          <p:txBody>
            <a:bodyPr lIns="46080" tIns="23760" rIns="46080" bIns="23760" anchor="t">
              <a:spAutoFit/>
            </a:bodyPr>
            <a:p>
              <a:pPr>
                <a:lnSpc>
                  <a:spcPct val="100000"/>
                </a:lnSpc>
                <a:buNone/>
              </a:pPr>
              <a:r>
                <a:rPr lang="en-US" sz="900" b="0" strike="noStrike" spc="-1">
                  <a:solidFill>
                    <a:srgbClr val="525252"/>
                  </a:solidFill>
                  <a:latin typeface="IntelOne Display Regular"/>
                  <a:ea typeface="Helvetica Neue"/>
                </a:rPr>
                <a:t>output</a:t>
              </a:r>
              <a:r>
                <a:rPr lang="en-US" sz="900" b="0" i="1" strike="noStrike" spc="-1">
                  <a:solidFill>
                    <a:srgbClr val="525252"/>
                  </a:solidFill>
                  <a:latin typeface="IntelOne Display Regular"/>
                  <a:ea typeface="Helvetica Neue"/>
                </a:rPr>
                <a:t>1</a:t>
              </a:r>
              <a:r>
                <a:rPr lang="en-US" sz="900" b="0" strike="noStrike" spc="-1">
                  <a:solidFill>
                    <a:srgbClr val="525252"/>
                  </a:solidFill>
                  <a:latin typeface="IntelOne Display Regular"/>
                  <a:ea typeface="Helvetica Neue"/>
                </a:rPr>
                <a:t>, .., output</a:t>
              </a:r>
              <a:r>
                <a:rPr lang="en-US" sz="900" b="0" i="1" strike="noStrike" spc="-1">
                  <a:solidFill>
                    <a:srgbClr val="525252"/>
                  </a:solidFill>
                  <a:latin typeface="IntelOne Display Regular"/>
                  <a:ea typeface="Helvetica Neue"/>
                </a:rPr>
                <a:t>n</a:t>
              </a:r>
              <a:endParaRPr lang="en-US" sz="900" b="0" strike="noStrike" spc="-1">
                <a:latin typeface="Arial" panose="020B0604020202020204"/>
              </a:endParaRPr>
            </a:p>
          </p:txBody>
        </p:sp>
      </p:grpSp>
      <p:grpSp>
        <p:nvGrpSpPr>
          <p:cNvPr id="1722" name="Group 10"/>
          <p:cNvGrpSpPr/>
          <p:nvPr/>
        </p:nvGrpSpPr>
        <p:grpSpPr>
          <a:xfrm>
            <a:off x="2359800" y="4491000"/>
            <a:ext cx="3287160" cy="1715040"/>
            <a:chOff x="2359800" y="4491000"/>
            <a:chExt cx="3287160" cy="1715040"/>
          </a:xfrm>
        </p:grpSpPr>
        <p:sp>
          <p:nvSpPr>
            <p:cNvPr id="1723" name="Rectangle 11"/>
            <p:cNvSpPr/>
            <p:nvPr/>
          </p:nvSpPr>
          <p:spPr>
            <a:xfrm>
              <a:off x="2981520" y="4668840"/>
              <a:ext cx="2061360" cy="13867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724" name="AutoShape 12"/>
            <p:cNvSpPr/>
            <p:nvPr/>
          </p:nvSpPr>
          <p:spPr>
            <a:xfrm>
              <a:off x="2475360" y="4797360"/>
              <a:ext cx="227880" cy="143640"/>
            </a:xfrm>
            <a:prstGeom prst="homePlate">
              <a:avLst>
                <a:gd name="adj" fmla="val 52747"/>
              </a:avLst>
            </a:prstGeom>
            <a:noFill/>
            <a:ln w="12700">
              <a:solidFill>
                <a:srgbClr val="525252"/>
              </a:solidFill>
              <a:miter/>
            </a:ln>
          </p:spPr>
          <p:style>
            <a:lnRef idx="0">
              <a:srgbClr val="FFFFFF"/>
            </a:lnRef>
            <a:fillRef idx="0">
              <a:srgbClr val="FFFFFF"/>
            </a:fillRef>
            <a:effectRef idx="0">
              <a:srgbClr val="FFFFFF"/>
            </a:effectRef>
            <a:fontRef idx="minor"/>
          </p:style>
        </p:sp>
        <p:sp>
          <p:nvSpPr>
            <p:cNvPr id="1725" name="AutoShape 13"/>
            <p:cNvSpPr/>
            <p:nvPr/>
          </p:nvSpPr>
          <p:spPr>
            <a:xfrm>
              <a:off x="2468880" y="5842080"/>
              <a:ext cx="229320" cy="143640"/>
            </a:xfrm>
            <a:prstGeom prst="homePlate">
              <a:avLst>
                <a:gd name="adj" fmla="val 53114"/>
              </a:avLst>
            </a:prstGeom>
            <a:noFill/>
            <a:ln w="12700">
              <a:solidFill>
                <a:srgbClr val="525252"/>
              </a:solidFill>
              <a:miter/>
            </a:ln>
          </p:spPr>
          <p:style>
            <a:lnRef idx="0">
              <a:srgbClr val="FFFFFF"/>
            </a:lnRef>
            <a:fillRef idx="0">
              <a:srgbClr val="FFFFFF"/>
            </a:fillRef>
            <a:effectRef idx="0">
              <a:srgbClr val="FFFFFF"/>
            </a:effectRef>
            <a:fontRef idx="minor"/>
          </p:style>
        </p:sp>
        <p:sp>
          <p:nvSpPr>
            <p:cNvPr id="1726" name="AutoShape 14"/>
            <p:cNvSpPr/>
            <p:nvPr/>
          </p:nvSpPr>
          <p:spPr>
            <a:xfrm>
              <a:off x="5304240" y="4770360"/>
              <a:ext cx="229320" cy="143640"/>
            </a:xfrm>
            <a:prstGeom prst="homePlate">
              <a:avLst>
                <a:gd name="adj" fmla="val 53114"/>
              </a:avLst>
            </a:prstGeom>
            <a:noFill/>
            <a:ln w="12700">
              <a:solidFill>
                <a:srgbClr val="525252"/>
              </a:solidFill>
              <a:miter/>
            </a:ln>
          </p:spPr>
          <p:style>
            <a:lnRef idx="0">
              <a:srgbClr val="FFFFFF"/>
            </a:lnRef>
            <a:fillRef idx="0">
              <a:srgbClr val="FFFFFF"/>
            </a:fillRef>
            <a:effectRef idx="0">
              <a:srgbClr val="FFFFFF"/>
            </a:effectRef>
            <a:fontRef idx="minor"/>
          </p:style>
        </p:sp>
        <p:sp>
          <p:nvSpPr>
            <p:cNvPr id="1727" name="AutoShape 15"/>
            <p:cNvSpPr/>
            <p:nvPr/>
          </p:nvSpPr>
          <p:spPr>
            <a:xfrm>
              <a:off x="5293080" y="5827680"/>
              <a:ext cx="229320" cy="143640"/>
            </a:xfrm>
            <a:prstGeom prst="homePlate">
              <a:avLst>
                <a:gd name="adj" fmla="val 53114"/>
              </a:avLst>
            </a:prstGeom>
            <a:noFill/>
            <a:ln w="12700">
              <a:solidFill>
                <a:srgbClr val="525252"/>
              </a:solidFill>
              <a:miter/>
            </a:ln>
          </p:spPr>
          <p:style>
            <a:lnRef idx="0">
              <a:srgbClr val="FFFFFF"/>
            </a:lnRef>
            <a:fillRef idx="0">
              <a:srgbClr val="FFFFFF"/>
            </a:fillRef>
            <a:effectRef idx="0">
              <a:srgbClr val="FFFFFF"/>
            </a:effectRef>
            <a:fontRef idx="minor"/>
          </p:style>
        </p:sp>
        <p:grpSp>
          <p:nvGrpSpPr>
            <p:cNvPr id="1728" name="Group 16"/>
            <p:cNvGrpSpPr/>
            <p:nvPr/>
          </p:nvGrpSpPr>
          <p:grpSpPr>
            <a:xfrm>
              <a:off x="2548080" y="5076720"/>
              <a:ext cx="51840" cy="605880"/>
              <a:chOff x="2548080" y="5076720"/>
              <a:chExt cx="51840" cy="605880"/>
            </a:xfrm>
          </p:grpSpPr>
          <p:sp>
            <p:nvSpPr>
              <p:cNvPr id="1729" name="Oval 17"/>
              <p:cNvSpPr/>
              <p:nvPr/>
            </p:nvSpPr>
            <p:spPr>
              <a:xfrm>
                <a:off x="2548080" y="5076720"/>
                <a:ext cx="51840" cy="518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1730" name="Oval 18"/>
              <p:cNvSpPr/>
              <p:nvPr/>
            </p:nvSpPr>
            <p:spPr>
              <a:xfrm>
                <a:off x="2548080" y="5337000"/>
                <a:ext cx="51840" cy="518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1731" name="Oval 19"/>
              <p:cNvSpPr/>
              <p:nvPr/>
            </p:nvSpPr>
            <p:spPr>
              <a:xfrm>
                <a:off x="2548080" y="5630760"/>
                <a:ext cx="51840" cy="518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grpSp>
        <p:grpSp>
          <p:nvGrpSpPr>
            <p:cNvPr id="1732" name="Group 20"/>
            <p:cNvGrpSpPr/>
            <p:nvPr/>
          </p:nvGrpSpPr>
          <p:grpSpPr>
            <a:xfrm>
              <a:off x="5345280" y="5076720"/>
              <a:ext cx="51840" cy="605880"/>
              <a:chOff x="5345280" y="5076720"/>
              <a:chExt cx="51840" cy="605880"/>
            </a:xfrm>
          </p:grpSpPr>
          <p:sp>
            <p:nvSpPr>
              <p:cNvPr id="1733" name="Oval 21"/>
              <p:cNvSpPr/>
              <p:nvPr/>
            </p:nvSpPr>
            <p:spPr>
              <a:xfrm>
                <a:off x="5345280" y="5076720"/>
                <a:ext cx="51840" cy="518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1734" name="Oval 22"/>
              <p:cNvSpPr/>
              <p:nvPr/>
            </p:nvSpPr>
            <p:spPr>
              <a:xfrm>
                <a:off x="5345280" y="5337000"/>
                <a:ext cx="51840" cy="518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1735" name="Oval 23"/>
              <p:cNvSpPr/>
              <p:nvPr/>
            </p:nvSpPr>
            <p:spPr>
              <a:xfrm>
                <a:off x="5345280" y="5630760"/>
                <a:ext cx="51840" cy="5184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grpSp>
        <p:sp>
          <p:nvSpPr>
            <p:cNvPr id="1736" name="Line 24"/>
            <p:cNvSpPr/>
            <p:nvPr/>
          </p:nvSpPr>
          <p:spPr>
            <a:xfrm>
              <a:off x="2716200" y="4867200"/>
              <a:ext cx="254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37" name="Line 25"/>
            <p:cNvSpPr/>
            <p:nvPr/>
          </p:nvSpPr>
          <p:spPr>
            <a:xfrm>
              <a:off x="2716200" y="5911560"/>
              <a:ext cx="254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38" name="Line 26"/>
            <p:cNvSpPr/>
            <p:nvPr/>
          </p:nvSpPr>
          <p:spPr>
            <a:xfrm flipH="1">
              <a:off x="5056200" y="4833720"/>
              <a:ext cx="2224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39" name="Line 27"/>
            <p:cNvSpPr/>
            <p:nvPr/>
          </p:nvSpPr>
          <p:spPr>
            <a:xfrm flipH="1">
              <a:off x="5059440" y="5905080"/>
              <a:ext cx="220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40" name="Rectangle 28"/>
            <p:cNvSpPr/>
            <p:nvPr/>
          </p:nvSpPr>
          <p:spPr>
            <a:xfrm>
              <a:off x="2359800" y="4649760"/>
              <a:ext cx="406440" cy="162360"/>
            </a:xfrm>
            <a:prstGeom prst="rect">
              <a:avLst/>
            </a:prstGeom>
            <a:noFill/>
            <a:ln w="9525">
              <a:noFill/>
            </a:ln>
          </p:spPr>
          <p:style>
            <a:lnRef idx="0">
              <a:srgbClr val="FFFFFF"/>
            </a:lnRef>
            <a:fillRef idx="0">
              <a:srgbClr val="FFFFFF"/>
            </a:fillRef>
            <a:effectRef idx="0">
              <a:srgbClr val="FFFFFF"/>
            </a:effectRef>
            <a:fontRef idx="minor"/>
          </p:style>
          <p:txBody>
            <a:bodyPr wrap="none" lIns="39600" tIns="20520" rIns="39600" bIns="20520" anchor="t">
              <a:spAutoFit/>
            </a:bodyPr>
            <a:p>
              <a:pPr>
                <a:lnSpc>
                  <a:spcPct val="100000"/>
                </a:lnSpc>
                <a:buNone/>
              </a:pPr>
              <a:r>
                <a:rPr lang="en-US" sz="800" b="0" strike="noStrike" spc="-1">
                  <a:solidFill>
                    <a:srgbClr val="525252"/>
                  </a:solidFill>
                  <a:latin typeface="IntelOne Display Regular"/>
                  <a:ea typeface="Helvetica Neue"/>
                </a:rPr>
                <a:t>input</a:t>
              </a:r>
              <a:r>
                <a:rPr lang="en-US" sz="800" b="0" i="1" strike="noStrike" spc="-1">
                  <a:solidFill>
                    <a:srgbClr val="525252"/>
                  </a:solidFill>
                  <a:latin typeface="IntelOne Display Regular"/>
                  <a:ea typeface="Helvetica Neue"/>
                </a:rPr>
                <a:t>1</a:t>
              </a:r>
              <a:endParaRPr lang="en-US" sz="800" b="0" strike="noStrike" spc="-1">
                <a:latin typeface="Arial" panose="020B0604020202020204"/>
              </a:endParaRPr>
            </a:p>
          </p:txBody>
        </p:sp>
        <p:sp>
          <p:nvSpPr>
            <p:cNvPr id="1741" name="Rectangle 29"/>
            <p:cNvSpPr/>
            <p:nvPr/>
          </p:nvSpPr>
          <p:spPr>
            <a:xfrm>
              <a:off x="2376360" y="6043680"/>
              <a:ext cx="405000" cy="162360"/>
            </a:xfrm>
            <a:prstGeom prst="rect">
              <a:avLst/>
            </a:prstGeom>
            <a:noFill/>
            <a:ln w="9525">
              <a:noFill/>
            </a:ln>
          </p:spPr>
          <p:style>
            <a:lnRef idx="0">
              <a:srgbClr val="FFFFFF"/>
            </a:lnRef>
            <a:fillRef idx="0">
              <a:srgbClr val="FFFFFF"/>
            </a:fillRef>
            <a:effectRef idx="0">
              <a:srgbClr val="FFFFFF"/>
            </a:effectRef>
            <a:fontRef idx="minor"/>
          </p:style>
          <p:txBody>
            <a:bodyPr wrap="none" lIns="39600" tIns="20520" rIns="39600" bIns="20520" anchor="t">
              <a:spAutoFit/>
            </a:bodyPr>
            <a:p>
              <a:pPr>
                <a:lnSpc>
                  <a:spcPct val="100000"/>
                </a:lnSpc>
                <a:buNone/>
              </a:pPr>
              <a:r>
                <a:rPr lang="en-US" sz="800" b="0" strike="noStrike" spc="-1">
                  <a:solidFill>
                    <a:srgbClr val="525252"/>
                  </a:solidFill>
                  <a:latin typeface="IntelOne Display Regular"/>
                  <a:ea typeface="Helvetica Neue"/>
                </a:rPr>
                <a:t>input</a:t>
              </a:r>
              <a:r>
                <a:rPr lang="en-US" sz="800" b="0" i="1" strike="noStrike" spc="-1">
                  <a:solidFill>
                    <a:srgbClr val="525252"/>
                  </a:solidFill>
                  <a:latin typeface="IntelOne Display Regular"/>
                  <a:ea typeface="Helvetica Neue"/>
                </a:rPr>
                <a:t>n</a:t>
              </a:r>
              <a:endParaRPr lang="en-US" sz="800" b="0" strike="noStrike" spc="-1">
                <a:latin typeface="Arial" panose="020B0604020202020204"/>
              </a:endParaRPr>
            </a:p>
          </p:txBody>
        </p:sp>
        <p:sp>
          <p:nvSpPr>
            <p:cNvPr id="1742" name="Rectangle 30"/>
            <p:cNvSpPr/>
            <p:nvPr/>
          </p:nvSpPr>
          <p:spPr>
            <a:xfrm>
              <a:off x="5167440" y="4616280"/>
              <a:ext cx="479520" cy="162360"/>
            </a:xfrm>
            <a:prstGeom prst="rect">
              <a:avLst/>
            </a:prstGeom>
            <a:noFill/>
            <a:ln w="9525">
              <a:noFill/>
            </a:ln>
          </p:spPr>
          <p:style>
            <a:lnRef idx="0">
              <a:srgbClr val="FFFFFF"/>
            </a:lnRef>
            <a:fillRef idx="0">
              <a:srgbClr val="FFFFFF"/>
            </a:fillRef>
            <a:effectRef idx="0">
              <a:srgbClr val="FFFFFF"/>
            </a:effectRef>
            <a:fontRef idx="minor"/>
          </p:style>
          <p:txBody>
            <a:bodyPr wrap="none" lIns="39600" tIns="20520" rIns="39600" bIns="20520" anchor="t">
              <a:spAutoFit/>
            </a:bodyPr>
            <a:p>
              <a:pPr>
                <a:lnSpc>
                  <a:spcPct val="100000"/>
                </a:lnSpc>
                <a:buNone/>
              </a:pPr>
              <a:r>
                <a:rPr lang="en-US" sz="800" b="0" strike="noStrike" spc="-1">
                  <a:solidFill>
                    <a:srgbClr val="525252"/>
                  </a:solidFill>
                  <a:latin typeface="IntelOne Display Regular"/>
                  <a:ea typeface="Helvetica Neue"/>
                </a:rPr>
                <a:t>output</a:t>
              </a:r>
              <a:r>
                <a:rPr lang="en-US" sz="800" b="0" i="1" strike="noStrike" spc="-1">
                  <a:solidFill>
                    <a:srgbClr val="525252"/>
                  </a:solidFill>
                  <a:latin typeface="IntelOne Display Regular"/>
                  <a:ea typeface="Helvetica Neue"/>
                </a:rPr>
                <a:t>1</a:t>
              </a:r>
              <a:endParaRPr lang="en-US" sz="800" b="0" strike="noStrike" spc="-1">
                <a:latin typeface="Arial" panose="020B0604020202020204"/>
              </a:endParaRPr>
            </a:p>
          </p:txBody>
        </p:sp>
        <p:sp>
          <p:nvSpPr>
            <p:cNvPr id="1743" name="Rectangle 31"/>
            <p:cNvSpPr/>
            <p:nvPr/>
          </p:nvSpPr>
          <p:spPr>
            <a:xfrm>
              <a:off x="5161680" y="6022800"/>
              <a:ext cx="478080" cy="162360"/>
            </a:xfrm>
            <a:prstGeom prst="rect">
              <a:avLst/>
            </a:prstGeom>
            <a:noFill/>
            <a:ln w="9525">
              <a:noFill/>
            </a:ln>
          </p:spPr>
          <p:style>
            <a:lnRef idx="0">
              <a:srgbClr val="FFFFFF"/>
            </a:lnRef>
            <a:fillRef idx="0">
              <a:srgbClr val="FFFFFF"/>
            </a:fillRef>
            <a:effectRef idx="0">
              <a:srgbClr val="FFFFFF"/>
            </a:effectRef>
            <a:fontRef idx="minor"/>
          </p:style>
          <p:txBody>
            <a:bodyPr wrap="none" lIns="39600" tIns="20520" rIns="39600" bIns="20520" anchor="t">
              <a:spAutoFit/>
            </a:bodyPr>
            <a:p>
              <a:pPr>
                <a:lnSpc>
                  <a:spcPct val="100000"/>
                </a:lnSpc>
                <a:buNone/>
              </a:pPr>
              <a:r>
                <a:rPr lang="en-US" sz="800" b="0" strike="noStrike" spc="-1">
                  <a:solidFill>
                    <a:srgbClr val="525252"/>
                  </a:solidFill>
                  <a:latin typeface="IntelOne Display Regular"/>
                  <a:ea typeface="Helvetica Neue"/>
                </a:rPr>
                <a:t>output</a:t>
              </a:r>
              <a:r>
                <a:rPr lang="en-US" sz="800" b="0" i="1" strike="noStrike" spc="-1">
                  <a:solidFill>
                    <a:srgbClr val="525252"/>
                  </a:solidFill>
                  <a:latin typeface="IntelOne Display Regular"/>
                  <a:ea typeface="Helvetica Neue"/>
                </a:rPr>
                <a:t>n</a:t>
              </a:r>
              <a:endParaRPr lang="en-US" sz="800" b="0" strike="noStrike" spc="-1">
                <a:latin typeface="Arial" panose="020B0604020202020204"/>
              </a:endParaRPr>
            </a:p>
          </p:txBody>
        </p:sp>
        <p:sp>
          <p:nvSpPr>
            <p:cNvPr id="1744" name="Rectangle 32"/>
            <p:cNvSpPr/>
            <p:nvPr/>
          </p:nvSpPr>
          <p:spPr>
            <a:xfrm>
              <a:off x="3258720" y="4491000"/>
              <a:ext cx="1778040" cy="208080"/>
            </a:xfrm>
            <a:prstGeom prst="rect">
              <a:avLst/>
            </a:prstGeom>
            <a:noFill/>
            <a:ln w="9525">
              <a:noFill/>
            </a:ln>
          </p:spPr>
          <p:style>
            <a:lnRef idx="0">
              <a:srgbClr val="FFFFFF"/>
            </a:lnRef>
            <a:fillRef idx="0">
              <a:srgbClr val="FFFFFF"/>
            </a:fillRef>
            <a:effectRef idx="0">
              <a:srgbClr val="FFFFFF"/>
            </a:effectRef>
            <a:fontRef idx="minor"/>
          </p:style>
          <p:txBody>
            <a:bodyPr wrap="none" lIns="39600" tIns="20520" rIns="39600" bIns="20520" anchor="t">
              <a:spAutoFit/>
            </a:bodyPr>
            <a:p>
              <a:pPr>
                <a:lnSpc>
                  <a:spcPct val="100000"/>
                </a:lnSpc>
                <a:buNone/>
              </a:pPr>
              <a:r>
                <a:rPr lang="en-US" sz="1100" b="0" strike="noStrike" spc="-1">
                  <a:solidFill>
                    <a:srgbClr val="525252"/>
                  </a:solidFill>
                  <a:latin typeface="IntelOne Display Regular"/>
                  <a:ea typeface="Helvetica Neue"/>
                </a:rPr>
                <a:t>Higher-level Component</a:t>
              </a:r>
              <a:endParaRPr lang="en-US" sz="1100" b="0" strike="noStrike" spc="-1">
                <a:latin typeface="Arial" panose="020B0604020202020204"/>
              </a:endParaRPr>
            </a:p>
          </p:txBody>
        </p:sp>
        <p:grpSp>
          <p:nvGrpSpPr>
            <p:cNvPr id="1745" name="Group 33"/>
            <p:cNvGrpSpPr/>
            <p:nvPr/>
          </p:nvGrpSpPr>
          <p:grpSpPr>
            <a:xfrm>
              <a:off x="3145320" y="5413320"/>
              <a:ext cx="676800" cy="477000"/>
              <a:chOff x="3145320" y="5413320"/>
              <a:chExt cx="676800" cy="477000"/>
            </a:xfrm>
          </p:grpSpPr>
          <p:sp>
            <p:nvSpPr>
              <p:cNvPr id="1746" name="Rectangle 34"/>
              <p:cNvSpPr/>
              <p:nvPr/>
            </p:nvSpPr>
            <p:spPr>
              <a:xfrm>
                <a:off x="3145320" y="5413320"/>
                <a:ext cx="629640" cy="4770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747" name="Rectangle 35"/>
              <p:cNvSpPr/>
              <p:nvPr/>
            </p:nvSpPr>
            <p:spPr>
              <a:xfrm>
                <a:off x="3174840" y="5519520"/>
                <a:ext cx="647280" cy="253800"/>
              </a:xfrm>
              <a:prstGeom prst="rect">
                <a:avLst/>
              </a:prstGeom>
              <a:noFill/>
              <a:ln w="9525">
                <a:noFill/>
              </a:ln>
            </p:spPr>
            <p:style>
              <a:lnRef idx="0">
                <a:srgbClr val="FFFFFF"/>
              </a:lnRef>
              <a:fillRef idx="0">
                <a:srgbClr val="FFFFFF"/>
              </a:fillRef>
              <a:effectRef idx="0">
                <a:srgbClr val="FFFFFF"/>
              </a:effectRef>
              <a:fontRef idx="minor"/>
            </p:style>
            <p:txBody>
              <a:bodyPr wrap="none" lIns="39600" tIns="20520" rIns="39600" bIns="20520" anchor="t">
                <a:spAutoFit/>
              </a:bodyPr>
              <a:p>
                <a:pPr>
                  <a:lnSpc>
                    <a:spcPct val="100000"/>
                  </a:lnSpc>
                  <a:buNone/>
                </a:pPr>
                <a:r>
                  <a:rPr lang="en-US" sz="700" b="0" strike="noStrike" spc="-1">
                    <a:solidFill>
                      <a:srgbClr val="525252"/>
                    </a:solidFill>
                    <a:latin typeface="IntelOne Display Regular"/>
                    <a:ea typeface="Helvetica Neue"/>
                  </a:rPr>
                  <a:t> Lower-level</a:t>
                </a:r>
                <a:endParaRPr lang="en-US" sz="700" b="0" strike="noStrike" spc="-1">
                  <a:latin typeface="Arial" panose="020B0604020202020204"/>
                </a:endParaRPr>
              </a:p>
              <a:p>
                <a:pPr>
                  <a:lnSpc>
                    <a:spcPct val="100000"/>
                  </a:lnSpc>
                  <a:buNone/>
                </a:pPr>
                <a:r>
                  <a:rPr lang="en-US" sz="700" b="0" strike="noStrike" spc="-1">
                    <a:solidFill>
                      <a:srgbClr val="525252"/>
                    </a:solidFill>
                    <a:latin typeface="IntelOne Display Regular"/>
                    <a:ea typeface="Helvetica Neue"/>
                  </a:rPr>
                  <a:t>Component1</a:t>
                </a:r>
                <a:endParaRPr lang="en-US" sz="700" b="0" strike="noStrike" spc="-1">
                  <a:latin typeface="Arial" panose="020B0604020202020204"/>
                </a:endParaRPr>
              </a:p>
            </p:txBody>
          </p:sp>
        </p:grpSp>
        <p:grpSp>
          <p:nvGrpSpPr>
            <p:cNvPr id="1748" name="Group 36"/>
            <p:cNvGrpSpPr/>
            <p:nvPr/>
          </p:nvGrpSpPr>
          <p:grpSpPr>
            <a:xfrm>
              <a:off x="4223160" y="5084640"/>
              <a:ext cx="676800" cy="478800"/>
              <a:chOff x="4223160" y="5084640"/>
              <a:chExt cx="676800" cy="478800"/>
            </a:xfrm>
          </p:grpSpPr>
          <p:sp>
            <p:nvSpPr>
              <p:cNvPr id="1749" name="Rectangle 37"/>
              <p:cNvSpPr/>
              <p:nvPr/>
            </p:nvSpPr>
            <p:spPr>
              <a:xfrm>
                <a:off x="4223160" y="5084640"/>
                <a:ext cx="629640" cy="478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750" name="Rectangle 38"/>
              <p:cNvSpPr/>
              <p:nvPr/>
            </p:nvSpPr>
            <p:spPr>
              <a:xfrm>
                <a:off x="4252680" y="5191200"/>
                <a:ext cx="647280" cy="253800"/>
              </a:xfrm>
              <a:prstGeom prst="rect">
                <a:avLst/>
              </a:prstGeom>
              <a:noFill/>
              <a:ln w="9525">
                <a:noFill/>
              </a:ln>
            </p:spPr>
            <p:style>
              <a:lnRef idx="0">
                <a:srgbClr val="FFFFFF"/>
              </a:lnRef>
              <a:fillRef idx="0">
                <a:srgbClr val="FFFFFF"/>
              </a:fillRef>
              <a:effectRef idx="0">
                <a:srgbClr val="FFFFFF"/>
              </a:effectRef>
              <a:fontRef idx="minor"/>
            </p:style>
            <p:txBody>
              <a:bodyPr wrap="none" lIns="39600" tIns="20520" rIns="39600" bIns="20520" anchor="t">
                <a:spAutoFit/>
              </a:bodyPr>
              <a:p>
                <a:pPr>
                  <a:lnSpc>
                    <a:spcPct val="100000"/>
                  </a:lnSpc>
                  <a:buNone/>
                </a:pPr>
                <a:r>
                  <a:rPr lang="en-US" sz="700" b="0" strike="noStrike" spc="-1">
                    <a:solidFill>
                      <a:srgbClr val="525252"/>
                    </a:solidFill>
                    <a:latin typeface="IntelOne Display Regular"/>
                    <a:ea typeface="Helvetica Neue"/>
                  </a:rPr>
                  <a:t> Lower-level</a:t>
                </a:r>
                <a:endParaRPr lang="en-US" sz="700" b="0" strike="noStrike" spc="-1">
                  <a:latin typeface="Arial" panose="020B0604020202020204"/>
                </a:endParaRPr>
              </a:p>
              <a:p>
                <a:pPr>
                  <a:lnSpc>
                    <a:spcPct val="100000"/>
                  </a:lnSpc>
                  <a:buNone/>
                </a:pPr>
                <a:r>
                  <a:rPr lang="en-US" sz="700" b="0" strike="noStrike" spc="-1">
                    <a:solidFill>
                      <a:srgbClr val="525252"/>
                    </a:solidFill>
                    <a:latin typeface="IntelOne Display Regular"/>
                    <a:ea typeface="Helvetica Neue"/>
                  </a:rPr>
                  <a:t>Component1</a:t>
                </a:r>
                <a:endParaRPr lang="en-US" sz="700" b="0" strike="noStrike" spc="-1">
                  <a:latin typeface="Arial" panose="020B0604020202020204"/>
                </a:endParaRPr>
              </a:p>
            </p:txBody>
          </p:sp>
        </p:grpSp>
        <p:grpSp>
          <p:nvGrpSpPr>
            <p:cNvPr id="1751" name="Group 39"/>
            <p:cNvGrpSpPr/>
            <p:nvPr/>
          </p:nvGrpSpPr>
          <p:grpSpPr>
            <a:xfrm>
              <a:off x="3838680" y="5106600"/>
              <a:ext cx="196560" cy="116280"/>
              <a:chOff x="3838680" y="5106600"/>
              <a:chExt cx="196560" cy="116280"/>
            </a:xfrm>
          </p:grpSpPr>
          <p:sp>
            <p:nvSpPr>
              <p:cNvPr id="1752" name="Line 40"/>
              <p:cNvSpPr/>
              <p:nvPr/>
            </p:nvSpPr>
            <p:spPr>
              <a:xfrm>
                <a:off x="3838680" y="5113080"/>
                <a:ext cx="360" cy="109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53" name="Line 41"/>
              <p:cNvSpPr/>
              <p:nvPr/>
            </p:nvSpPr>
            <p:spPr>
              <a:xfrm>
                <a:off x="3841920" y="5106600"/>
                <a:ext cx="109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54" name="Line 42"/>
              <p:cNvSpPr/>
              <p:nvPr/>
            </p:nvSpPr>
            <p:spPr>
              <a:xfrm>
                <a:off x="3841920" y="5222520"/>
                <a:ext cx="109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55" name="Arc 43"/>
              <p:cNvSpPr/>
              <p:nvPr/>
            </p:nvSpPr>
            <p:spPr>
              <a:xfrm>
                <a:off x="3953160" y="5114880"/>
                <a:ext cx="57960" cy="57960"/>
              </a:xfrm>
              <a:custGeom>
                <a:avLst/>
                <a:gdLst/>
                <a:ahLst/>
                <a:cxnLst/>
                <a:rect l="l" t="t" r="r" b="b"/>
                <a:pathLst>
                  <a:path w="21592" h="21600" fill="none">
                    <a:moveTo>
                      <a:pt x="-1" y="0"/>
                    </a:moveTo>
                    <a:cubicBezTo>
                      <a:pt x="11695" y="0"/>
                      <a:pt x="21266" y="9308"/>
                      <a:pt x="21591" y="21000"/>
                    </a:cubicBezTo>
                  </a:path>
                  <a:path w="21592" h="21600" stroke="0">
                    <a:moveTo>
                      <a:pt x="-1" y="0"/>
                    </a:moveTo>
                    <a:cubicBezTo>
                      <a:pt x="11695" y="0"/>
                      <a:pt x="21266" y="9308"/>
                      <a:pt x="21591" y="210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756" name="Arc 44"/>
              <p:cNvSpPr/>
              <p:nvPr/>
            </p:nvSpPr>
            <p:spPr>
              <a:xfrm>
                <a:off x="3953160" y="5165640"/>
                <a:ext cx="57960" cy="565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757" name="Oval 45"/>
              <p:cNvSpPr/>
              <p:nvPr/>
            </p:nvSpPr>
            <p:spPr>
              <a:xfrm>
                <a:off x="4018320" y="5157720"/>
                <a:ext cx="16920" cy="15120"/>
              </a:xfrm>
              <a:prstGeom prst="ellipse">
                <a:avLst/>
              </a:prstGeom>
              <a:noFill/>
              <a:ln w="12700">
                <a:solidFill>
                  <a:srgbClr val="525252"/>
                </a:solidFill>
                <a:round/>
              </a:ln>
            </p:spPr>
            <p:style>
              <a:lnRef idx="0">
                <a:srgbClr val="FFFFFF"/>
              </a:lnRef>
              <a:fillRef idx="0">
                <a:srgbClr val="FFFFFF"/>
              </a:fillRef>
              <a:effectRef idx="0">
                <a:srgbClr val="FFFFFF"/>
              </a:effectRef>
              <a:fontRef idx="minor"/>
            </p:style>
          </p:sp>
        </p:grpSp>
        <p:grpSp>
          <p:nvGrpSpPr>
            <p:cNvPr id="1758" name="Group 46"/>
            <p:cNvGrpSpPr/>
            <p:nvPr/>
          </p:nvGrpSpPr>
          <p:grpSpPr>
            <a:xfrm>
              <a:off x="3495960" y="4959000"/>
              <a:ext cx="196200" cy="116280"/>
              <a:chOff x="3495960" y="4959000"/>
              <a:chExt cx="196200" cy="116280"/>
            </a:xfrm>
          </p:grpSpPr>
          <p:sp>
            <p:nvSpPr>
              <p:cNvPr id="1759" name="Line 47"/>
              <p:cNvSpPr/>
              <p:nvPr/>
            </p:nvSpPr>
            <p:spPr>
              <a:xfrm>
                <a:off x="3495960" y="4965480"/>
                <a:ext cx="360" cy="109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60" name="Line 48"/>
              <p:cNvSpPr/>
              <p:nvPr/>
            </p:nvSpPr>
            <p:spPr>
              <a:xfrm>
                <a:off x="3502080" y="4959000"/>
                <a:ext cx="109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61" name="Line 49"/>
              <p:cNvSpPr/>
              <p:nvPr/>
            </p:nvSpPr>
            <p:spPr>
              <a:xfrm>
                <a:off x="3502080" y="5074920"/>
                <a:ext cx="1094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62" name="Arc 50"/>
              <p:cNvSpPr/>
              <p:nvPr/>
            </p:nvSpPr>
            <p:spPr>
              <a:xfrm>
                <a:off x="3611880" y="4967280"/>
                <a:ext cx="59760" cy="5652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763" name="Arc 51"/>
              <p:cNvSpPr/>
              <p:nvPr/>
            </p:nvSpPr>
            <p:spPr>
              <a:xfrm>
                <a:off x="3611880" y="5016600"/>
                <a:ext cx="57960" cy="5796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764" name="Oval 52"/>
              <p:cNvSpPr/>
              <p:nvPr/>
            </p:nvSpPr>
            <p:spPr>
              <a:xfrm>
                <a:off x="3677040" y="5008320"/>
                <a:ext cx="15120" cy="16920"/>
              </a:xfrm>
              <a:prstGeom prst="ellipse">
                <a:avLst/>
              </a:prstGeom>
              <a:noFill/>
              <a:ln w="12700">
                <a:solidFill>
                  <a:srgbClr val="525252"/>
                </a:solidFill>
                <a:round/>
              </a:ln>
            </p:spPr>
            <p:style>
              <a:lnRef idx="0">
                <a:srgbClr val="FFFFFF"/>
              </a:lnRef>
              <a:fillRef idx="0">
                <a:srgbClr val="FFFFFF"/>
              </a:fillRef>
              <a:effectRef idx="0">
                <a:srgbClr val="FFFFFF"/>
              </a:effectRef>
              <a:fontRef idx="minor"/>
            </p:style>
          </p:sp>
        </p:grpSp>
        <p:sp>
          <p:nvSpPr>
            <p:cNvPr id="1765" name="Line 53"/>
            <p:cNvSpPr/>
            <p:nvPr/>
          </p:nvSpPr>
          <p:spPr>
            <a:xfrm>
              <a:off x="2979720" y="5662440"/>
              <a:ext cx="15732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1766" name="Line 54"/>
            <p:cNvSpPr/>
            <p:nvPr/>
          </p:nvSpPr>
          <p:spPr>
            <a:xfrm>
              <a:off x="2981520" y="5011560"/>
              <a:ext cx="51444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1767" name="Line 55"/>
            <p:cNvSpPr/>
            <p:nvPr/>
          </p:nvSpPr>
          <p:spPr>
            <a:xfrm flipH="1">
              <a:off x="3486240" y="5162400"/>
              <a:ext cx="35100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1768" name="Line 56"/>
            <p:cNvSpPr/>
            <p:nvPr/>
          </p:nvSpPr>
          <p:spPr>
            <a:xfrm>
              <a:off x="3495960" y="5165640"/>
              <a:ext cx="360" cy="24120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1769" name="Line 57"/>
            <p:cNvSpPr/>
            <p:nvPr/>
          </p:nvSpPr>
          <p:spPr>
            <a:xfrm>
              <a:off x="3708360" y="5019480"/>
              <a:ext cx="3938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70" name="Line 58"/>
            <p:cNvSpPr/>
            <p:nvPr/>
          </p:nvSpPr>
          <p:spPr>
            <a:xfrm>
              <a:off x="4103640" y="5028840"/>
              <a:ext cx="360" cy="87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71" name="Line 59"/>
            <p:cNvSpPr/>
            <p:nvPr/>
          </p:nvSpPr>
          <p:spPr>
            <a:xfrm>
              <a:off x="4113360" y="5116320"/>
              <a:ext cx="103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72" name="Line 60"/>
            <p:cNvSpPr/>
            <p:nvPr/>
          </p:nvSpPr>
          <p:spPr>
            <a:xfrm>
              <a:off x="4048200" y="5167080"/>
              <a:ext cx="1684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773" name="Line 61"/>
            <p:cNvSpPr/>
            <p:nvPr/>
          </p:nvSpPr>
          <p:spPr>
            <a:xfrm>
              <a:off x="3791160" y="5652720"/>
              <a:ext cx="19044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1774" name="Line 62"/>
            <p:cNvSpPr/>
            <p:nvPr/>
          </p:nvSpPr>
          <p:spPr>
            <a:xfrm flipV="1">
              <a:off x="3971880" y="5408280"/>
              <a:ext cx="360" cy="23328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1775" name="Line 63"/>
            <p:cNvSpPr/>
            <p:nvPr/>
          </p:nvSpPr>
          <p:spPr>
            <a:xfrm>
              <a:off x="3973680" y="5403600"/>
              <a:ext cx="24300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sp>
          <p:nvSpPr>
            <p:cNvPr id="1776" name="Line 64"/>
            <p:cNvSpPr/>
            <p:nvPr/>
          </p:nvSpPr>
          <p:spPr>
            <a:xfrm>
              <a:off x="4870440" y="5302080"/>
              <a:ext cx="179640" cy="360"/>
            </a:xfrm>
            <a:prstGeom prst="line">
              <a:avLst/>
            </a:prstGeom>
            <a:ln w="76200">
              <a:solidFill>
                <a:srgbClr val="525252"/>
              </a:solidFill>
              <a:round/>
            </a:ln>
          </p:spPr>
          <p:style>
            <a:lnRef idx="0">
              <a:srgbClr val="FFFFFF"/>
            </a:lnRef>
            <a:fillRef idx="0">
              <a:srgbClr val="FFFFFF"/>
            </a:fillRef>
            <a:effectRef idx="0">
              <a:srgbClr val="FFFFFF"/>
            </a:effectRef>
            <a:fontRef idx="minor"/>
          </p:style>
        </p:sp>
      </p:grpSp>
      <p:sp>
        <p:nvSpPr>
          <p:cNvPr id="1777" name="Rectangle 65"/>
          <p:cNvSpPr/>
          <p:nvPr/>
        </p:nvSpPr>
        <p:spPr>
          <a:xfrm>
            <a:off x="2532960" y="1576440"/>
            <a:ext cx="228348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0" strike="noStrike" spc="-1">
                <a:solidFill>
                  <a:srgbClr val="525252"/>
                </a:solidFill>
                <a:latin typeface="IntelOne Display Regular"/>
                <a:ea typeface="Helvetica Neue"/>
              </a:rPr>
              <a:t>Behavioral Models</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(function only)</a:t>
            </a:r>
            <a:endParaRPr lang="en-US" sz="1800" b="0" strike="noStrike" spc="-1">
              <a:latin typeface="Arial" panose="020B0604020202020204"/>
            </a:endParaRPr>
          </a:p>
        </p:txBody>
      </p:sp>
      <p:sp>
        <p:nvSpPr>
          <p:cNvPr id="1778" name="Rectangle 66"/>
          <p:cNvSpPr/>
          <p:nvPr/>
        </p:nvSpPr>
        <p:spPr>
          <a:xfrm>
            <a:off x="3529440" y="2566800"/>
            <a:ext cx="2276280" cy="9147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0" strike="noStrike" spc="-1">
                <a:solidFill>
                  <a:srgbClr val="525252"/>
                </a:solidFill>
                <a:latin typeface="IntelOne Display Regular"/>
                <a:ea typeface="Helvetica Neue"/>
              </a:rPr>
              <a:t>RTL Models</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(function and </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inferred structure)</a:t>
            </a:r>
            <a:endParaRPr lang="en-US" sz="1800" b="0" strike="noStrike" spc="-1">
              <a:latin typeface="Arial" panose="020B0604020202020204"/>
            </a:endParaRPr>
          </a:p>
        </p:txBody>
      </p:sp>
      <p:sp>
        <p:nvSpPr>
          <p:cNvPr id="1779" name="Rectangle 67"/>
          <p:cNvSpPr/>
          <p:nvPr/>
        </p:nvSpPr>
        <p:spPr>
          <a:xfrm>
            <a:off x="5831640" y="3995640"/>
            <a:ext cx="2286720" cy="9147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0" strike="noStrike" spc="-1">
                <a:solidFill>
                  <a:srgbClr val="525252"/>
                </a:solidFill>
                <a:latin typeface="IntelOne Display Regular"/>
                <a:ea typeface="Helvetica Neue"/>
              </a:rPr>
              <a:t>Gate Level Models</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(function and </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structure)</a:t>
            </a:r>
            <a:endParaRPr lang="en-US" sz="1800" b="0" strike="noStrike" spc="-1">
              <a:latin typeface="Arial" panose="020B0604020202020204"/>
            </a:endParaRPr>
          </a:p>
        </p:txBody>
      </p:sp>
      <p:sp>
        <p:nvSpPr>
          <p:cNvPr id="1780" name="Rectangle 68"/>
          <p:cNvSpPr/>
          <p:nvPr/>
        </p:nvSpPr>
        <p:spPr>
          <a:xfrm>
            <a:off x="7215120" y="5176800"/>
            <a:ext cx="2495520" cy="9147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0" strike="noStrike" spc="-1">
                <a:solidFill>
                  <a:srgbClr val="525252"/>
                </a:solidFill>
                <a:latin typeface="IntelOne Display Regular"/>
                <a:ea typeface="Helvetica Neue"/>
              </a:rPr>
              <a:t>Switch Level Models</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(function and </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structure)</a:t>
            </a:r>
            <a:endParaRPr lang="en-US" sz="1800" b="0" strike="noStrike" spc="-1">
              <a:latin typeface="Arial" panose="020B0604020202020204"/>
            </a:endParaRPr>
          </a:p>
        </p:txBody>
      </p:sp>
      <p:sp>
        <p:nvSpPr>
          <p:cNvPr id="1781" name="Line 69"/>
          <p:cNvSpPr/>
          <p:nvPr/>
        </p:nvSpPr>
        <p:spPr>
          <a:xfrm>
            <a:off x="6143760" y="2325600"/>
            <a:ext cx="2260440" cy="153648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782" name="Rectangle 70"/>
          <p:cNvSpPr/>
          <p:nvPr/>
        </p:nvSpPr>
        <p:spPr>
          <a:xfrm>
            <a:off x="5849640" y="2678040"/>
            <a:ext cx="1144080" cy="366120"/>
          </a:xfrm>
          <a:prstGeom prst="rect">
            <a:avLst/>
          </a:prstGeom>
          <a:solidFill>
            <a:schemeClr val="bg1"/>
          </a:solid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Abstract</a:t>
            </a:r>
            <a:endParaRPr lang="en-US" sz="1800" b="0" strike="noStrike" spc="-1">
              <a:latin typeface="Arial" panose="020B0604020202020204"/>
            </a:endParaRPr>
          </a:p>
        </p:txBody>
      </p:sp>
      <p:sp>
        <p:nvSpPr>
          <p:cNvPr id="1783" name="Rectangle 71"/>
          <p:cNvSpPr/>
          <p:nvPr/>
        </p:nvSpPr>
        <p:spPr>
          <a:xfrm>
            <a:off x="6859440" y="3481200"/>
            <a:ext cx="11440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Detailed</a:t>
            </a:r>
            <a:endParaRPr lang="en-US" sz="1800" b="0" strike="noStrike" spc="-1">
              <a:latin typeface="Arial" panose="020B0604020202020204"/>
            </a:endParaRPr>
          </a:p>
        </p:txBody>
      </p:sp>
      <p:sp>
        <p:nvSpPr>
          <p:cNvPr id="1784" name="Rectangle 72"/>
          <p:cNvSpPr/>
          <p:nvPr/>
        </p:nvSpPr>
        <p:spPr>
          <a:xfrm>
            <a:off x="2314800" y="1430280"/>
            <a:ext cx="3644280" cy="2367720"/>
          </a:xfrm>
          <a:prstGeom prst="rect">
            <a:avLst/>
          </a:prstGeom>
          <a:noFill/>
          <a:ln w="12700">
            <a:solidFill>
              <a:srgbClr val="525252"/>
            </a:solidFill>
            <a:prstDash val="sysDot"/>
            <a:miter/>
          </a:ln>
        </p:spPr>
        <p:style>
          <a:lnRef idx="0">
            <a:srgbClr val="FFFFFF"/>
          </a:lnRef>
          <a:fillRef idx="0">
            <a:srgbClr val="FFFFFF"/>
          </a:fillRef>
          <a:effectRef idx="0">
            <a:srgbClr val="FFFFFF"/>
          </a:effectRef>
          <a:fontRef idx="minor"/>
        </p:style>
      </p:sp>
      <p:sp>
        <p:nvSpPr>
          <p:cNvPr id="1785" name="Rectangle 73"/>
          <p:cNvSpPr/>
          <p:nvPr/>
        </p:nvSpPr>
        <p:spPr>
          <a:xfrm>
            <a:off x="5705640" y="3887640"/>
            <a:ext cx="4139640" cy="2520360"/>
          </a:xfrm>
          <a:prstGeom prst="rect">
            <a:avLst/>
          </a:prstGeom>
          <a:noFill/>
          <a:ln w="12700">
            <a:solidFill>
              <a:srgbClr val="525252"/>
            </a:solidFill>
            <a:prstDash val="sysDot"/>
            <a:miter/>
          </a:ln>
        </p:spPr>
        <p:style>
          <a:lnRef idx="0">
            <a:srgbClr val="FFFFFF"/>
          </a:lnRef>
          <a:fillRef idx="0">
            <a:srgbClr val="FFFFFF"/>
          </a:fillRef>
          <a:effectRef idx="0">
            <a:srgbClr val="FFFFFF"/>
          </a:effectRef>
          <a:fontRef idx="minor"/>
        </p:style>
      </p:sp>
      <p:sp>
        <p:nvSpPr>
          <p:cNvPr id="1786" name="Rectangle 75"/>
          <p:cNvSpPr/>
          <p:nvPr/>
        </p:nvSpPr>
        <p:spPr>
          <a:xfrm>
            <a:off x="7759800" y="3295440"/>
            <a:ext cx="36115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Structural Modeling</a:t>
            </a:r>
            <a:endParaRPr lang="en-US" sz="2400" b="0" strike="noStrike" spc="-1">
              <a:latin typeface="Arial" panose="020B0604020202020204"/>
            </a:endParaRPr>
          </a:p>
        </p:txBody>
      </p:sp>
      <p:sp>
        <p:nvSpPr>
          <p:cNvPr id="1787" name="Rectangle 74"/>
          <p:cNvSpPr/>
          <p:nvPr/>
        </p:nvSpPr>
        <p:spPr>
          <a:xfrm>
            <a:off x="4698360" y="1016280"/>
            <a:ext cx="370728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Behavioral Modeling</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Structural Modeling</a:t>
            </a:r>
            <a:endParaRPr lang="en-US" sz="3600" b="0" strike="noStrike" spc="-1">
              <a:latin typeface="Arial" panose="020B0604020202020204"/>
            </a:endParaRPr>
          </a:p>
        </p:txBody>
      </p:sp>
      <p:sp>
        <p:nvSpPr>
          <p:cNvPr id="1789"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Defines function and structure of a digital circuit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Adds to Hierarchy</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Structural Modeling</a:t>
            </a:r>
            <a:endParaRPr lang="en-US" sz="3600" b="0" strike="noStrike" spc="-1">
              <a:latin typeface="Arial" panose="020B0604020202020204"/>
            </a:endParaRPr>
          </a:p>
        </p:txBody>
      </p:sp>
      <p:sp>
        <p:nvSpPr>
          <p:cNvPr id="1791" name="Rectangle 4"/>
          <p:cNvSpPr/>
          <p:nvPr/>
        </p:nvSpPr>
        <p:spPr>
          <a:xfrm>
            <a:off x="941040" y="4494960"/>
            <a:ext cx="7507440" cy="699840"/>
          </a:xfrm>
          <a:prstGeom prst="rect">
            <a:avLst/>
          </a:prstGeom>
          <a:solidFill>
            <a:schemeClr val="accent2">
              <a:alpha val="70000"/>
            </a:schemeClr>
          </a:solidFill>
          <a:ln w="9525">
            <a:solidFill>
              <a:srgbClr val="00C7FD"/>
            </a:solidFill>
            <a:miter/>
          </a:ln>
        </p:spPr>
        <p:style>
          <a:lnRef idx="0">
            <a:srgbClr val="FFFFFF"/>
          </a:lnRef>
          <a:fillRef idx="0">
            <a:srgbClr val="FFFFFF"/>
          </a:fillRef>
          <a:effectRef idx="0">
            <a:srgbClr val="FFFFFF"/>
          </a:effectRef>
          <a:fontRef idx="minor"/>
        </p:style>
      </p:sp>
      <p:sp>
        <p:nvSpPr>
          <p:cNvPr id="1792" name="Rectangle 3"/>
          <p:cNvSpPr/>
          <p:nvPr/>
        </p:nvSpPr>
        <p:spPr>
          <a:xfrm>
            <a:off x="941040" y="1892880"/>
            <a:ext cx="4517280" cy="61416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793" name="Rectangle 14"/>
          <p:cNvSpPr/>
          <p:nvPr/>
        </p:nvSpPr>
        <p:spPr>
          <a:xfrm>
            <a:off x="380880" y="1509480"/>
            <a:ext cx="10972080" cy="4373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7000"/>
          </a:bodyPr>
          <a:p>
            <a:pPr marL="228600" indent="-228600">
              <a:lnSpc>
                <a:spcPct val="80000"/>
              </a:lnSpc>
              <a:spcBef>
                <a:spcPts val="960"/>
              </a:spcBef>
              <a:buClr>
                <a:srgbClr val="525252"/>
              </a:buClr>
              <a:buFont typeface="IntelOne Display Regular"/>
              <a:buChar char="•"/>
            </a:pPr>
            <a:r>
              <a:rPr lang="en-US" sz="2400" b="1" i="1" strike="noStrike" spc="-1">
                <a:solidFill>
                  <a:srgbClr val="525252"/>
                </a:solidFill>
                <a:latin typeface="IntelOne Display Light"/>
                <a:ea typeface="Helvetica Neue"/>
              </a:rPr>
              <a:t>Gate-level modeling</a:t>
            </a:r>
            <a:r>
              <a:rPr lang="en-US" sz="2400" b="0" strike="noStrike" spc="-1">
                <a:solidFill>
                  <a:srgbClr val="525252"/>
                </a:solidFill>
                <a:latin typeface="IntelOne Display Light"/>
                <a:ea typeface="Helvetica Neue"/>
              </a:rPr>
              <a:t> - instantiating built-in Verilog gate primitives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and, nand, or, nor, xor, xnor</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buf, bufif0, bufif1, not, notif0, notif1</a:t>
            </a:r>
            <a:endParaRPr lang="en-US" sz="2400" b="0" strike="noStrike" spc="-1">
              <a:latin typeface="Arial" panose="020B0604020202020204"/>
            </a:endParaRPr>
          </a:p>
          <a:p>
            <a:pPr marL="228600" indent="-228600">
              <a:lnSpc>
                <a:spcPct val="80000"/>
              </a:lnSpc>
              <a:spcBef>
                <a:spcPts val="960"/>
              </a:spcBef>
              <a:buClr>
                <a:srgbClr val="525252"/>
              </a:buClr>
              <a:buFont typeface="IntelOne Display Regular"/>
              <a:buChar char="•"/>
            </a:pPr>
            <a:r>
              <a:rPr lang="en-US" sz="2400" b="0" strike="noStrike" spc="-1">
                <a:solidFill>
                  <a:srgbClr val="525252"/>
                </a:solidFill>
                <a:latin typeface="IntelOne Display Light"/>
                <a:ea typeface="Helvetica Neue"/>
              </a:rPr>
              <a:t>User-defined primitives – instantiating primitives created by designer</a:t>
            </a:r>
            <a:endParaRPr lang="en-US" sz="2400" b="0" strike="noStrike" spc="-1">
              <a:latin typeface="Arial" panose="020B0604020202020204"/>
            </a:endParaRPr>
          </a:p>
          <a:p>
            <a:pPr marL="685800" lvl="1" indent="-228600">
              <a:lnSpc>
                <a:spcPct val="80000"/>
              </a:lnSpc>
              <a:spcBef>
                <a:spcPts val="720"/>
              </a:spcBef>
              <a:buClr>
                <a:srgbClr val="525252"/>
              </a:buClr>
              <a:buFont typeface="IntelOne Display Regular"/>
              <a:buChar char="•"/>
            </a:pPr>
            <a:r>
              <a:rPr lang="en-US" sz="1800" b="0" strike="noStrike" spc="-1">
                <a:solidFill>
                  <a:srgbClr val="525252"/>
                </a:solidFill>
                <a:latin typeface="IntelOne Display Light"/>
                <a:ea typeface="Helvetica Neue"/>
              </a:rPr>
              <a:t>Not discussed; see Appendix for examples</a:t>
            </a: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1" i="1" strike="noStrike" spc="-1">
                <a:solidFill>
                  <a:srgbClr val="525252"/>
                </a:solidFill>
                <a:latin typeface="IntelOne Display Light"/>
                <a:ea typeface="Helvetica Neue"/>
              </a:rPr>
              <a:t>Module instantiation</a:t>
            </a:r>
            <a:r>
              <a:rPr lang="en-US" sz="2400" b="0" strike="noStrike" spc="-1">
                <a:solidFill>
                  <a:srgbClr val="525252"/>
                </a:solidFill>
                <a:latin typeface="IntelOne Display Light"/>
                <a:ea typeface="Helvetica Neue"/>
              </a:rPr>
              <a:t> - instantiating user-created lower-level designs (components)</a:t>
            </a:r>
            <a:endParaRPr lang="en-US" sz="2400" b="0" strike="noStrike" spc="-1">
              <a:latin typeface="Arial" panose="020B0604020202020204"/>
            </a:endParaRPr>
          </a:p>
          <a:p>
            <a:pPr marL="228600" indent="-228600">
              <a:lnSpc>
                <a:spcPct val="80000"/>
              </a:lnSpc>
              <a:spcBef>
                <a:spcPts val="960"/>
              </a:spcBef>
              <a:buClr>
                <a:srgbClr val="525252"/>
              </a:buClr>
              <a:buFont typeface="IntelOne Display Regular"/>
              <a:buChar char="•"/>
            </a:pPr>
            <a:r>
              <a:rPr lang="en-US" sz="2400" b="0" strike="noStrike" spc="-1">
                <a:solidFill>
                  <a:srgbClr val="525252"/>
                </a:solidFill>
                <a:latin typeface="IntelOne Display Light"/>
                <a:ea typeface="Helvetica Neue"/>
              </a:rPr>
              <a:t>Switch Level Modeling - instantiating Verilog built-in switch primitives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nmos, rnmos, pmos, rpmos, cmos, rcmos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tran, rtran, tranif0, rtranif0, tranif1, rtrainif1, pullup, pulldown</a:t>
            </a:r>
            <a:endParaRPr lang="en-US" sz="2400" b="0" strike="noStrike" spc="-1">
              <a:latin typeface="Arial" panose="020B0604020202020204"/>
            </a:endParaRPr>
          </a:p>
          <a:p>
            <a:pPr marL="685800" lvl="1" indent="-228600">
              <a:lnSpc>
                <a:spcPct val="80000"/>
              </a:lnSpc>
              <a:spcBef>
                <a:spcPts val="500"/>
              </a:spcBef>
              <a:buClr>
                <a:srgbClr val="525252"/>
              </a:buClr>
              <a:buFont typeface="Wingdings" panose="05000000000000000000" pitchFamily="2" charset="2"/>
              <a:buChar char=""/>
            </a:pPr>
            <a:r>
              <a:rPr lang="en-US" sz="2400" b="0" strike="noStrike" spc="-1">
                <a:solidFill>
                  <a:srgbClr val="525252"/>
                </a:solidFill>
                <a:latin typeface="IntelOne Display Light"/>
                <a:ea typeface="Helvetica Neue"/>
              </a:rPr>
              <a:t>Switch level modeling will not be discussed</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Gate Level Modeling</a:t>
            </a:r>
            <a:endParaRPr lang="en-US" sz="3600" b="0" strike="noStrike" spc="-1">
              <a:latin typeface="Arial" panose="020B0604020202020204"/>
            </a:endParaRPr>
          </a:p>
        </p:txBody>
      </p:sp>
      <p:sp>
        <p:nvSpPr>
          <p:cNvPr id="1795" name="Rectangle 123"/>
          <p:cNvSpPr/>
          <p:nvPr/>
        </p:nvSpPr>
        <p:spPr>
          <a:xfrm>
            <a:off x="414360" y="1513440"/>
            <a:ext cx="8330400" cy="2262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Verilog has predefined gate primitives</a:t>
            </a:r>
            <a:r>
              <a:rPr lang="en-US" sz="2400" b="0" strike="noStrike" spc="-1">
                <a:solidFill>
                  <a:srgbClr val="525252"/>
                </a:solidFill>
                <a:latin typeface="IntelOne Display Light"/>
                <a:ea typeface="Helvetica Neue"/>
              </a:rPr>
              <a:t> </a:t>
            </a:r>
            <a:endParaRPr lang="en-US" sz="2400" b="0" strike="noStrike" spc="-1">
              <a:latin typeface="Arial" panose="020B0604020202020204"/>
            </a:endParaRPr>
          </a:p>
          <a:p>
            <a:pPr marL="228600" indent="-228600">
              <a:lnSpc>
                <a:spcPct val="90000"/>
              </a:lnSpc>
              <a:spcBef>
                <a:spcPts val="1000"/>
              </a:spcBef>
              <a:buNone/>
              <a:tabLst>
                <a:tab pos="0" algn="l"/>
              </a:tabLst>
            </a:pPr>
            <a:endParaRPr lang="en-US" sz="2400" b="0" strike="noStrike" spc="-1">
              <a:latin typeface="Arial" panose="020B0604020202020204"/>
            </a:endParaRPr>
          </a:p>
        </p:txBody>
      </p:sp>
      <p:graphicFrame>
        <p:nvGraphicFramePr>
          <p:cNvPr id="1796" name="Group 552"/>
          <p:cNvGraphicFramePr/>
          <p:nvPr/>
        </p:nvGraphicFramePr>
        <p:xfrm>
          <a:off x="982440" y="2250000"/>
          <a:ext cx="10116720" cy="3553200"/>
        </p:xfrm>
        <a:graphic>
          <a:graphicData uri="http://schemas.openxmlformats.org/drawingml/2006/table">
            <a:tbl>
              <a:tblPr/>
              <a:tblGrid>
                <a:gridCol w="1427760"/>
                <a:gridCol w="1117800"/>
                <a:gridCol w="2496600"/>
                <a:gridCol w="1422000"/>
                <a:gridCol w="1115640"/>
                <a:gridCol w="2536920"/>
              </a:tblGrid>
              <a:tr h="50760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Primitive</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Name</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Function</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Primitive</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Name</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Function</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507600">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and</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n-input </a:t>
                      </a:r>
                      <a:r>
                        <a:rPr lang="en-US" sz="1400" b="1" strike="noStrike" spc="-1">
                          <a:solidFill>
                            <a:srgbClr val="525252"/>
                          </a:solidFill>
                          <a:latin typeface="IntelOne Display Light"/>
                          <a:ea typeface="Helvetica Neue"/>
                        </a:rPr>
                        <a:t>AND</a:t>
                      </a:r>
                      <a:r>
                        <a:rPr lang="en-US" sz="1400" b="0" strike="noStrike" spc="-1">
                          <a:solidFill>
                            <a:srgbClr val="525252"/>
                          </a:solidFill>
                          <a:latin typeface="IntelOne Display Light"/>
                          <a:ea typeface="Helvetica Neue"/>
                        </a:rPr>
                        <a:t> gate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buf</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n-output buffer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507600">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nand</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n-input </a:t>
                      </a:r>
                      <a:r>
                        <a:rPr lang="en-US" sz="1400" b="1" strike="noStrike" spc="-1">
                          <a:solidFill>
                            <a:srgbClr val="525252"/>
                          </a:solidFill>
                          <a:latin typeface="IntelOne Display Light"/>
                          <a:ea typeface="Helvetica Neue"/>
                        </a:rPr>
                        <a:t>NAND</a:t>
                      </a:r>
                      <a:r>
                        <a:rPr lang="en-US" sz="1400" b="0" strike="noStrike" spc="-1">
                          <a:solidFill>
                            <a:srgbClr val="525252"/>
                          </a:solidFill>
                          <a:latin typeface="IntelOne Display Light"/>
                          <a:ea typeface="Helvetica Neue"/>
                        </a:rPr>
                        <a:t> gate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not</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n-output buffer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507600">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or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n-input </a:t>
                      </a:r>
                      <a:r>
                        <a:rPr lang="en-US" sz="1400" b="1" strike="noStrike" spc="-1">
                          <a:solidFill>
                            <a:srgbClr val="525252"/>
                          </a:solidFill>
                          <a:latin typeface="IntelOne Display Light"/>
                          <a:ea typeface="Helvetica Neue"/>
                        </a:rPr>
                        <a:t>OR</a:t>
                      </a:r>
                      <a:r>
                        <a:rPr lang="en-US" sz="1400" b="0" strike="noStrike" spc="-1">
                          <a:solidFill>
                            <a:srgbClr val="525252"/>
                          </a:solidFill>
                          <a:latin typeface="IntelOne Display Light"/>
                          <a:ea typeface="Helvetica Neue"/>
                        </a:rPr>
                        <a:t> gate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bufif0</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tristate buffer lo enable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507600">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nor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n-input </a:t>
                      </a:r>
                      <a:r>
                        <a:rPr lang="en-US" sz="1400" b="1" strike="noStrike" spc="-1">
                          <a:solidFill>
                            <a:srgbClr val="525252"/>
                          </a:solidFill>
                          <a:latin typeface="IntelOne Display Light"/>
                          <a:ea typeface="Helvetica Neue"/>
                        </a:rPr>
                        <a:t>NOR</a:t>
                      </a:r>
                      <a:r>
                        <a:rPr lang="en-US" sz="1400" b="0" strike="noStrike" spc="-1">
                          <a:solidFill>
                            <a:srgbClr val="525252"/>
                          </a:solidFill>
                          <a:latin typeface="IntelOne Display Light"/>
                          <a:ea typeface="Helvetica Neue"/>
                        </a:rPr>
                        <a:t> gate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bufif1</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tristate buffer hi enable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507600">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xor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n-input </a:t>
                      </a:r>
                      <a:r>
                        <a:rPr lang="en-US" sz="1400" b="1" strike="noStrike" spc="-1">
                          <a:solidFill>
                            <a:srgbClr val="525252"/>
                          </a:solidFill>
                          <a:latin typeface="IntelOne Display Light"/>
                          <a:ea typeface="Helvetica Neue"/>
                        </a:rPr>
                        <a:t>XOR</a:t>
                      </a:r>
                      <a:r>
                        <a:rPr lang="en-US" sz="1400" b="0" strike="noStrike" spc="-1">
                          <a:solidFill>
                            <a:srgbClr val="525252"/>
                          </a:solidFill>
                          <a:latin typeface="IntelOne Display Light"/>
                          <a:ea typeface="Helvetica Neue"/>
                        </a:rPr>
                        <a:t> gate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notif0</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tristate inverter lo enable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507600">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xnor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n-input </a:t>
                      </a:r>
                      <a:r>
                        <a:rPr lang="en-US" sz="1400" b="1" strike="noStrike" spc="-1">
                          <a:solidFill>
                            <a:srgbClr val="525252"/>
                          </a:solidFill>
                          <a:latin typeface="IntelOne Display Light"/>
                          <a:ea typeface="Helvetica Neue"/>
                        </a:rPr>
                        <a:t>XNOR</a:t>
                      </a:r>
                      <a:r>
                        <a:rPr lang="en-US" sz="1400" b="0" strike="noStrike" spc="-1">
                          <a:solidFill>
                            <a:srgbClr val="525252"/>
                          </a:solidFill>
                          <a:latin typeface="IntelOne Display Light"/>
                          <a:ea typeface="Helvetica Neue"/>
                        </a:rPr>
                        <a:t> gate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p>
                      <a:pPr>
                        <a:buNone/>
                      </a:pPr>
                      <a:endParaRPr lang="en-US"/>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notif1</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0" strike="noStrike" spc="-1">
                          <a:solidFill>
                            <a:srgbClr val="525252"/>
                          </a:solidFill>
                          <a:latin typeface="IntelOne Display Light"/>
                          <a:ea typeface="Helvetica Neue"/>
                        </a:rPr>
                        <a:t>tristate inverter hi enable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grpSp>
        <p:nvGrpSpPr>
          <p:cNvPr id="1797" name="Group 434"/>
          <p:cNvGrpSpPr/>
          <p:nvPr/>
        </p:nvGrpSpPr>
        <p:grpSpPr>
          <a:xfrm>
            <a:off x="1290240" y="2905560"/>
            <a:ext cx="571680" cy="241200"/>
            <a:chOff x="1290240" y="2905560"/>
            <a:chExt cx="571680" cy="241200"/>
          </a:xfrm>
        </p:grpSpPr>
        <p:sp>
          <p:nvSpPr>
            <p:cNvPr id="1798" name="Arc 435"/>
            <p:cNvSpPr/>
            <p:nvPr/>
          </p:nvSpPr>
          <p:spPr>
            <a:xfrm>
              <a:off x="1588320" y="2913480"/>
              <a:ext cx="181440" cy="11952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799" name="Line 436"/>
            <p:cNvSpPr/>
            <p:nvPr/>
          </p:nvSpPr>
          <p:spPr>
            <a:xfrm flipH="1">
              <a:off x="1380600" y="2905560"/>
              <a:ext cx="20736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00" name="Arc 437"/>
            <p:cNvSpPr/>
            <p:nvPr/>
          </p:nvSpPr>
          <p:spPr>
            <a:xfrm>
              <a:off x="1586520" y="3026160"/>
              <a:ext cx="181440" cy="119520"/>
            </a:xfrm>
            <a:custGeom>
              <a:avLst/>
              <a:gdLst/>
              <a:ahLst/>
              <a:cxnLst/>
              <a:rect l="l" t="t" r="r" b="b"/>
              <a:pathLst>
                <a:path w="21600" h="21887" fill="none">
                  <a:moveTo>
                    <a:pt x="21598" y="-1"/>
                  </a:moveTo>
                  <a:cubicBezTo>
                    <a:pt x="21599" y="95"/>
                    <a:pt x="21600" y="191"/>
                    <a:pt x="21600" y="287"/>
                  </a:cubicBezTo>
                  <a:cubicBezTo>
                    <a:pt x="21600" y="12216"/>
                    <a:pt x="11929" y="21886"/>
                    <a:pt x="0" y="21887"/>
                  </a:cubicBezTo>
                </a:path>
                <a:path w="21600" h="21887" stroke="0">
                  <a:moveTo>
                    <a:pt x="21598" y="-1"/>
                  </a:moveTo>
                  <a:cubicBezTo>
                    <a:pt x="21599" y="95"/>
                    <a:pt x="21600" y="191"/>
                    <a:pt x="21600" y="287"/>
                  </a:cubicBezTo>
                  <a:cubicBezTo>
                    <a:pt x="21600" y="12216"/>
                    <a:pt x="11929" y="21886"/>
                    <a:pt x="0" y="21887"/>
                  </a:cubicBezTo>
                  <a:lnTo>
                    <a:pt x="0" y="287"/>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01" name="Line 438"/>
            <p:cNvSpPr/>
            <p:nvPr/>
          </p:nvSpPr>
          <p:spPr>
            <a:xfrm flipH="1">
              <a:off x="1380600" y="3146400"/>
              <a:ext cx="20736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02" name="Line 439"/>
            <p:cNvSpPr/>
            <p:nvPr/>
          </p:nvSpPr>
          <p:spPr>
            <a:xfrm>
              <a:off x="1374120" y="2911680"/>
              <a:ext cx="360" cy="2347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03" name="Line 440"/>
            <p:cNvSpPr/>
            <p:nvPr/>
          </p:nvSpPr>
          <p:spPr>
            <a:xfrm flipH="1">
              <a:off x="1290240" y="3085200"/>
              <a:ext cx="838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04" name="Line 441"/>
            <p:cNvSpPr/>
            <p:nvPr/>
          </p:nvSpPr>
          <p:spPr>
            <a:xfrm flipH="1">
              <a:off x="1290240" y="2964960"/>
              <a:ext cx="838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05" name="Line 442"/>
            <p:cNvSpPr/>
            <p:nvPr/>
          </p:nvSpPr>
          <p:spPr>
            <a:xfrm flipH="1">
              <a:off x="1776240" y="302580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806" name="Group 443"/>
          <p:cNvGrpSpPr/>
          <p:nvPr/>
        </p:nvGrpSpPr>
        <p:grpSpPr>
          <a:xfrm>
            <a:off x="1260000" y="3403800"/>
            <a:ext cx="631800" cy="241200"/>
            <a:chOff x="1260000" y="3403800"/>
            <a:chExt cx="631800" cy="241200"/>
          </a:xfrm>
        </p:grpSpPr>
        <p:sp>
          <p:nvSpPr>
            <p:cNvPr id="1807" name="Arc 444"/>
            <p:cNvSpPr/>
            <p:nvPr/>
          </p:nvSpPr>
          <p:spPr>
            <a:xfrm>
              <a:off x="1558080" y="3412080"/>
              <a:ext cx="181440" cy="11952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08" name="Line 445"/>
            <p:cNvSpPr/>
            <p:nvPr/>
          </p:nvSpPr>
          <p:spPr>
            <a:xfrm flipH="1">
              <a:off x="1350360" y="3403800"/>
              <a:ext cx="20736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09" name="Arc 446"/>
            <p:cNvSpPr/>
            <p:nvPr/>
          </p:nvSpPr>
          <p:spPr>
            <a:xfrm>
              <a:off x="1556280" y="3522960"/>
              <a:ext cx="181440" cy="1195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10" name="Line 447"/>
            <p:cNvSpPr/>
            <p:nvPr/>
          </p:nvSpPr>
          <p:spPr>
            <a:xfrm flipH="1">
              <a:off x="1350360" y="3644640"/>
              <a:ext cx="20736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11" name="Line 448"/>
            <p:cNvSpPr/>
            <p:nvPr/>
          </p:nvSpPr>
          <p:spPr>
            <a:xfrm>
              <a:off x="1344240" y="3410280"/>
              <a:ext cx="360" cy="234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12" name="Oval 449"/>
            <p:cNvSpPr/>
            <p:nvPr/>
          </p:nvSpPr>
          <p:spPr>
            <a:xfrm>
              <a:off x="1752840" y="3507120"/>
              <a:ext cx="34200" cy="33840"/>
            </a:xfrm>
            <a:prstGeom prst="ellipse">
              <a:avLst/>
            </a:prstGeom>
            <a:solidFill>
              <a:schemeClr val="bg1"/>
            </a:solidFill>
            <a:ln w="25400">
              <a:solidFill>
                <a:srgbClr val="525252"/>
              </a:solidFill>
              <a:round/>
            </a:ln>
          </p:spPr>
          <p:style>
            <a:lnRef idx="0">
              <a:srgbClr val="FFFFFF"/>
            </a:lnRef>
            <a:fillRef idx="0">
              <a:srgbClr val="FFFFFF"/>
            </a:fillRef>
            <a:effectRef idx="0">
              <a:srgbClr val="FFFFFF"/>
            </a:effectRef>
            <a:fontRef idx="minor"/>
          </p:style>
        </p:sp>
        <p:sp>
          <p:nvSpPr>
            <p:cNvPr id="1813" name="Line 450"/>
            <p:cNvSpPr/>
            <p:nvPr/>
          </p:nvSpPr>
          <p:spPr>
            <a:xfrm flipH="1">
              <a:off x="1260000" y="3465000"/>
              <a:ext cx="8424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14" name="Line 451"/>
            <p:cNvSpPr/>
            <p:nvPr/>
          </p:nvSpPr>
          <p:spPr>
            <a:xfrm flipH="1">
              <a:off x="1260000" y="3585240"/>
              <a:ext cx="8424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15" name="Line 452"/>
            <p:cNvSpPr/>
            <p:nvPr/>
          </p:nvSpPr>
          <p:spPr>
            <a:xfrm flipH="1">
              <a:off x="1806480" y="3524400"/>
              <a:ext cx="853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816" name="Group 453"/>
          <p:cNvGrpSpPr/>
          <p:nvPr/>
        </p:nvGrpSpPr>
        <p:grpSpPr>
          <a:xfrm>
            <a:off x="1290240" y="4948560"/>
            <a:ext cx="571680" cy="239400"/>
            <a:chOff x="1290240" y="4948560"/>
            <a:chExt cx="571680" cy="239400"/>
          </a:xfrm>
        </p:grpSpPr>
        <p:sp>
          <p:nvSpPr>
            <p:cNvPr id="1817" name="Arc 454"/>
            <p:cNvSpPr/>
            <p:nvPr/>
          </p:nvSpPr>
          <p:spPr>
            <a:xfrm>
              <a:off x="1588320" y="4956480"/>
              <a:ext cx="181440" cy="119520"/>
            </a:xfrm>
            <a:custGeom>
              <a:avLst/>
              <a:gdLst/>
              <a:ahLst/>
              <a:cxnLst/>
              <a:rect l="l" t="t" r="r" b="b"/>
              <a:pathLst>
                <a:path w="21598" h="21600" fill="none">
                  <a:moveTo>
                    <a:pt x="-1" y="0"/>
                  </a:moveTo>
                  <a:cubicBezTo>
                    <a:pt x="11818" y="0"/>
                    <a:pt x="21443" y="9499"/>
                    <a:pt x="21598" y="21316"/>
                  </a:cubicBezTo>
                </a:path>
                <a:path w="21598" h="21600" stroke="0">
                  <a:moveTo>
                    <a:pt x="-1" y="0"/>
                  </a:moveTo>
                  <a:cubicBezTo>
                    <a:pt x="11818" y="0"/>
                    <a:pt x="21443" y="9499"/>
                    <a:pt x="21598" y="21316"/>
                  </a:cubicBezTo>
                  <a:lnTo>
                    <a:pt x="0"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18" name="Line 455"/>
            <p:cNvSpPr/>
            <p:nvPr/>
          </p:nvSpPr>
          <p:spPr>
            <a:xfrm flipH="1">
              <a:off x="1382040" y="4948560"/>
              <a:ext cx="2059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19" name="Arc 456"/>
            <p:cNvSpPr/>
            <p:nvPr/>
          </p:nvSpPr>
          <p:spPr>
            <a:xfrm>
              <a:off x="1586520" y="5065920"/>
              <a:ext cx="181440" cy="1195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20" name="Line 457"/>
            <p:cNvSpPr/>
            <p:nvPr/>
          </p:nvSpPr>
          <p:spPr>
            <a:xfrm flipH="1">
              <a:off x="1382040" y="5187600"/>
              <a:ext cx="2059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21" name="Line 458"/>
            <p:cNvSpPr/>
            <p:nvPr/>
          </p:nvSpPr>
          <p:spPr>
            <a:xfrm flipH="1">
              <a:off x="1290240" y="500796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nvGrpSpPr>
            <p:cNvPr id="1822" name="Group 459"/>
            <p:cNvGrpSpPr/>
            <p:nvPr/>
          </p:nvGrpSpPr>
          <p:grpSpPr>
            <a:xfrm>
              <a:off x="1366560" y="4956480"/>
              <a:ext cx="100440" cy="228960"/>
              <a:chOff x="1366560" y="4956480"/>
              <a:chExt cx="100440" cy="228960"/>
            </a:xfrm>
          </p:grpSpPr>
          <p:sp>
            <p:nvSpPr>
              <p:cNvPr id="1823" name="Arc 460"/>
              <p:cNvSpPr/>
              <p:nvPr/>
            </p:nvSpPr>
            <p:spPr>
              <a:xfrm>
                <a:off x="1375920" y="4956480"/>
                <a:ext cx="91080" cy="119520"/>
              </a:xfrm>
              <a:custGeom>
                <a:avLst/>
                <a:gdLst/>
                <a:ahLst/>
                <a:cxnLst/>
                <a:rect l="l" t="t" r="r" b="b"/>
                <a:pathLst>
                  <a:path w="21977" h="21600" fill="none">
                    <a:moveTo>
                      <a:pt x="0" y="3"/>
                    </a:moveTo>
                    <a:cubicBezTo>
                      <a:pt x="126" y="1"/>
                      <a:pt x="252" y="-1"/>
                      <a:pt x="379" y="0"/>
                    </a:cubicBezTo>
                    <a:cubicBezTo>
                      <a:pt x="12196" y="0"/>
                      <a:pt x="21820" y="9497"/>
                      <a:pt x="21977" y="21313"/>
                    </a:cubicBezTo>
                  </a:path>
                  <a:path w="21977" h="21600" stroke="0">
                    <a:moveTo>
                      <a:pt x="0" y="3"/>
                    </a:moveTo>
                    <a:cubicBezTo>
                      <a:pt x="126" y="1"/>
                      <a:pt x="252" y="-1"/>
                      <a:pt x="379" y="0"/>
                    </a:cubicBezTo>
                    <a:cubicBezTo>
                      <a:pt x="12196" y="0"/>
                      <a:pt x="21820" y="9497"/>
                      <a:pt x="21977" y="21313"/>
                    </a:cubicBezTo>
                    <a:lnTo>
                      <a:pt x="379"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24" name="Arc 461"/>
              <p:cNvSpPr/>
              <p:nvPr/>
            </p:nvSpPr>
            <p:spPr>
              <a:xfrm>
                <a:off x="1366560" y="5065920"/>
                <a:ext cx="99000" cy="119520"/>
              </a:xfrm>
              <a:custGeom>
                <a:avLst/>
                <a:gdLst/>
                <a:ahLst/>
                <a:cxnLst/>
                <a:rect l="l" t="t" r="r" b="b"/>
                <a:pathLst>
                  <a:path w="23479" h="21600" fill="none">
                    <a:moveTo>
                      <a:pt x="23479" y="0"/>
                    </a:moveTo>
                    <a:cubicBezTo>
                      <a:pt x="23479" y="11929"/>
                      <a:pt x="13808" y="21600"/>
                      <a:pt x="1879" y="21600"/>
                    </a:cubicBezTo>
                    <a:cubicBezTo>
                      <a:pt x="1251" y="21600"/>
                      <a:pt x="624" y="21572"/>
                      <a:pt x="-1" y="21518"/>
                    </a:cubicBezTo>
                  </a:path>
                  <a:path w="23479" h="21600" stroke="0">
                    <a:moveTo>
                      <a:pt x="23479" y="0"/>
                    </a:moveTo>
                    <a:cubicBezTo>
                      <a:pt x="23479" y="11929"/>
                      <a:pt x="13808" y="21600"/>
                      <a:pt x="1879" y="21600"/>
                    </a:cubicBezTo>
                    <a:cubicBezTo>
                      <a:pt x="1251" y="21600"/>
                      <a:pt x="624" y="21572"/>
                      <a:pt x="-1" y="21518"/>
                    </a:cubicBezTo>
                    <a:lnTo>
                      <a:pt x="1879"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grpSp>
        <p:grpSp>
          <p:nvGrpSpPr>
            <p:cNvPr id="1825" name="Group 462"/>
            <p:cNvGrpSpPr/>
            <p:nvPr/>
          </p:nvGrpSpPr>
          <p:grpSpPr>
            <a:xfrm>
              <a:off x="1304640" y="4956480"/>
              <a:ext cx="102240" cy="228960"/>
              <a:chOff x="1304640" y="4956480"/>
              <a:chExt cx="102240" cy="228960"/>
            </a:xfrm>
          </p:grpSpPr>
          <p:sp>
            <p:nvSpPr>
              <p:cNvPr id="1826" name="Arc 463"/>
              <p:cNvSpPr/>
              <p:nvPr/>
            </p:nvSpPr>
            <p:spPr>
              <a:xfrm>
                <a:off x="1315800" y="4956480"/>
                <a:ext cx="91080" cy="119520"/>
              </a:xfrm>
              <a:custGeom>
                <a:avLst/>
                <a:gdLst/>
                <a:ahLst/>
                <a:cxnLst/>
                <a:rect l="l" t="t" r="r" b="b"/>
                <a:pathLst>
                  <a:path w="21977" h="21600" fill="none">
                    <a:moveTo>
                      <a:pt x="0" y="3"/>
                    </a:moveTo>
                    <a:cubicBezTo>
                      <a:pt x="126" y="1"/>
                      <a:pt x="252" y="-1"/>
                      <a:pt x="379" y="0"/>
                    </a:cubicBezTo>
                    <a:cubicBezTo>
                      <a:pt x="12196" y="0"/>
                      <a:pt x="21820" y="9497"/>
                      <a:pt x="21977" y="21313"/>
                    </a:cubicBezTo>
                  </a:path>
                  <a:path w="21977" h="21600" stroke="0">
                    <a:moveTo>
                      <a:pt x="0" y="3"/>
                    </a:moveTo>
                    <a:cubicBezTo>
                      <a:pt x="126" y="1"/>
                      <a:pt x="252" y="-1"/>
                      <a:pt x="379" y="0"/>
                    </a:cubicBezTo>
                    <a:cubicBezTo>
                      <a:pt x="12196" y="0"/>
                      <a:pt x="21820" y="9497"/>
                      <a:pt x="21977" y="21313"/>
                    </a:cubicBezTo>
                    <a:lnTo>
                      <a:pt x="379"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27" name="Arc 464"/>
              <p:cNvSpPr/>
              <p:nvPr/>
            </p:nvSpPr>
            <p:spPr>
              <a:xfrm>
                <a:off x="1304640" y="5065920"/>
                <a:ext cx="99000" cy="119520"/>
              </a:xfrm>
              <a:custGeom>
                <a:avLst/>
                <a:gdLst/>
                <a:ahLst/>
                <a:cxnLst/>
                <a:rect l="l" t="t" r="r" b="b"/>
                <a:pathLst>
                  <a:path w="23479" h="21600" fill="none">
                    <a:moveTo>
                      <a:pt x="23479" y="0"/>
                    </a:moveTo>
                    <a:cubicBezTo>
                      <a:pt x="23479" y="11929"/>
                      <a:pt x="13808" y="21600"/>
                      <a:pt x="1879" y="21600"/>
                    </a:cubicBezTo>
                    <a:cubicBezTo>
                      <a:pt x="1251" y="21600"/>
                      <a:pt x="624" y="21572"/>
                      <a:pt x="-1" y="21518"/>
                    </a:cubicBezTo>
                  </a:path>
                  <a:path w="23479" h="21600" stroke="0">
                    <a:moveTo>
                      <a:pt x="23479" y="0"/>
                    </a:moveTo>
                    <a:cubicBezTo>
                      <a:pt x="23479" y="11929"/>
                      <a:pt x="13808" y="21600"/>
                      <a:pt x="1879" y="21600"/>
                    </a:cubicBezTo>
                    <a:cubicBezTo>
                      <a:pt x="1251" y="21600"/>
                      <a:pt x="624" y="21572"/>
                      <a:pt x="-1" y="21518"/>
                    </a:cubicBezTo>
                    <a:lnTo>
                      <a:pt x="1879"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grpSp>
        <p:sp>
          <p:nvSpPr>
            <p:cNvPr id="1828" name="Line 465"/>
            <p:cNvSpPr/>
            <p:nvPr/>
          </p:nvSpPr>
          <p:spPr>
            <a:xfrm flipH="1">
              <a:off x="1290240" y="512820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29" name="Line 466"/>
            <p:cNvSpPr/>
            <p:nvPr/>
          </p:nvSpPr>
          <p:spPr>
            <a:xfrm flipH="1">
              <a:off x="1776240" y="506736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830" name="Group 467"/>
          <p:cNvGrpSpPr/>
          <p:nvPr/>
        </p:nvGrpSpPr>
        <p:grpSpPr>
          <a:xfrm>
            <a:off x="1260000" y="5461200"/>
            <a:ext cx="631800" cy="239760"/>
            <a:chOff x="1260000" y="5461200"/>
            <a:chExt cx="631800" cy="239760"/>
          </a:xfrm>
        </p:grpSpPr>
        <p:sp>
          <p:nvSpPr>
            <p:cNvPr id="1831" name="Arc 468"/>
            <p:cNvSpPr/>
            <p:nvPr/>
          </p:nvSpPr>
          <p:spPr>
            <a:xfrm>
              <a:off x="1558080" y="5469480"/>
              <a:ext cx="181440" cy="119520"/>
            </a:xfrm>
            <a:custGeom>
              <a:avLst/>
              <a:gdLst/>
              <a:ahLst/>
              <a:cxnLst/>
              <a:rect l="l" t="t" r="r" b="b"/>
              <a:pathLst>
                <a:path w="21598" h="21600" fill="none">
                  <a:moveTo>
                    <a:pt x="-1" y="0"/>
                  </a:moveTo>
                  <a:cubicBezTo>
                    <a:pt x="11818" y="0"/>
                    <a:pt x="21443" y="9499"/>
                    <a:pt x="21598" y="21316"/>
                  </a:cubicBezTo>
                </a:path>
                <a:path w="21598" h="21600" stroke="0">
                  <a:moveTo>
                    <a:pt x="-1" y="0"/>
                  </a:moveTo>
                  <a:cubicBezTo>
                    <a:pt x="11818" y="0"/>
                    <a:pt x="21443" y="9499"/>
                    <a:pt x="21598" y="21316"/>
                  </a:cubicBezTo>
                  <a:lnTo>
                    <a:pt x="0"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32" name="Line 469"/>
            <p:cNvSpPr/>
            <p:nvPr/>
          </p:nvSpPr>
          <p:spPr>
            <a:xfrm flipH="1">
              <a:off x="1351800" y="5461200"/>
              <a:ext cx="2059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33" name="Arc 470"/>
            <p:cNvSpPr/>
            <p:nvPr/>
          </p:nvSpPr>
          <p:spPr>
            <a:xfrm>
              <a:off x="1550160" y="5578920"/>
              <a:ext cx="189360" cy="119520"/>
            </a:xfrm>
            <a:custGeom>
              <a:avLst/>
              <a:gdLst/>
              <a:ahLst/>
              <a:cxnLst/>
              <a:rect l="l" t="t" r="r" b="b"/>
              <a:pathLst>
                <a:path w="22551" h="21600" fill="none">
                  <a:moveTo>
                    <a:pt x="22551" y="0"/>
                  </a:moveTo>
                  <a:cubicBezTo>
                    <a:pt x="22551" y="11929"/>
                    <a:pt x="12880" y="21600"/>
                    <a:pt x="951" y="21600"/>
                  </a:cubicBezTo>
                  <a:cubicBezTo>
                    <a:pt x="633" y="21600"/>
                    <a:pt x="316" y="21593"/>
                    <a:pt x="-1" y="21579"/>
                  </a:cubicBezTo>
                </a:path>
                <a:path w="22551" h="21600" stroke="0">
                  <a:moveTo>
                    <a:pt x="22551" y="0"/>
                  </a:moveTo>
                  <a:cubicBezTo>
                    <a:pt x="22551" y="11929"/>
                    <a:pt x="12880" y="21600"/>
                    <a:pt x="951" y="21600"/>
                  </a:cubicBezTo>
                  <a:cubicBezTo>
                    <a:pt x="633" y="21600"/>
                    <a:pt x="316" y="21593"/>
                    <a:pt x="-1" y="21579"/>
                  </a:cubicBezTo>
                  <a:lnTo>
                    <a:pt x="951"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34" name="Line 471"/>
            <p:cNvSpPr/>
            <p:nvPr/>
          </p:nvSpPr>
          <p:spPr>
            <a:xfrm flipH="1">
              <a:off x="1351800" y="5700600"/>
              <a:ext cx="2059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35" name="Line 472"/>
            <p:cNvSpPr/>
            <p:nvPr/>
          </p:nvSpPr>
          <p:spPr>
            <a:xfrm flipH="1">
              <a:off x="1260000" y="552060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nvGrpSpPr>
            <p:cNvPr id="1836" name="Group 473"/>
            <p:cNvGrpSpPr/>
            <p:nvPr/>
          </p:nvGrpSpPr>
          <p:grpSpPr>
            <a:xfrm>
              <a:off x="1336320" y="5469480"/>
              <a:ext cx="100440" cy="228960"/>
              <a:chOff x="1336320" y="5469480"/>
              <a:chExt cx="100440" cy="228960"/>
            </a:xfrm>
          </p:grpSpPr>
          <p:sp>
            <p:nvSpPr>
              <p:cNvPr id="1837" name="Arc 474"/>
              <p:cNvSpPr/>
              <p:nvPr/>
            </p:nvSpPr>
            <p:spPr>
              <a:xfrm>
                <a:off x="1345680" y="5469480"/>
                <a:ext cx="91080" cy="119520"/>
              </a:xfrm>
              <a:custGeom>
                <a:avLst/>
                <a:gdLst/>
                <a:ahLst/>
                <a:cxnLst/>
                <a:rect l="l" t="t" r="r" b="b"/>
                <a:pathLst>
                  <a:path w="21977" h="21600" fill="none">
                    <a:moveTo>
                      <a:pt x="0" y="3"/>
                    </a:moveTo>
                    <a:cubicBezTo>
                      <a:pt x="126" y="1"/>
                      <a:pt x="252" y="-1"/>
                      <a:pt x="379" y="0"/>
                    </a:cubicBezTo>
                    <a:cubicBezTo>
                      <a:pt x="12196" y="0"/>
                      <a:pt x="21820" y="9497"/>
                      <a:pt x="21977" y="21313"/>
                    </a:cubicBezTo>
                  </a:path>
                  <a:path w="21977" h="21600" stroke="0">
                    <a:moveTo>
                      <a:pt x="0" y="3"/>
                    </a:moveTo>
                    <a:cubicBezTo>
                      <a:pt x="126" y="1"/>
                      <a:pt x="252" y="-1"/>
                      <a:pt x="379" y="0"/>
                    </a:cubicBezTo>
                    <a:cubicBezTo>
                      <a:pt x="12196" y="0"/>
                      <a:pt x="21820" y="9497"/>
                      <a:pt x="21977" y="21313"/>
                    </a:cubicBezTo>
                    <a:lnTo>
                      <a:pt x="379"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38" name="Arc 475"/>
              <p:cNvSpPr/>
              <p:nvPr/>
            </p:nvSpPr>
            <p:spPr>
              <a:xfrm>
                <a:off x="1336320" y="5578920"/>
                <a:ext cx="99000" cy="119520"/>
              </a:xfrm>
              <a:custGeom>
                <a:avLst/>
                <a:gdLst/>
                <a:ahLst/>
                <a:cxnLst/>
                <a:rect l="l" t="t" r="r" b="b"/>
                <a:pathLst>
                  <a:path w="23479" h="21600" fill="none">
                    <a:moveTo>
                      <a:pt x="23479" y="0"/>
                    </a:moveTo>
                    <a:cubicBezTo>
                      <a:pt x="23479" y="11929"/>
                      <a:pt x="13808" y="21600"/>
                      <a:pt x="1879" y="21600"/>
                    </a:cubicBezTo>
                    <a:cubicBezTo>
                      <a:pt x="1251" y="21600"/>
                      <a:pt x="624" y="21572"/>
                      <a:pt x="-1" y="21518"/>
                    </a:cubicBezTo>
                  </a:path>
                  <a:path w="23479" h="21600" stroke="0">
                    <a:moveTo>
                      <a:pt x="23479" y="0"/>
                    </a:moveTo>
                    <a:cubicBezTo>
                      <a:pt x="23479" y="11929"/>
                      <a:pt x="13808" y="21600"/>
                      <a:pt x="1879" y="21600"/>
                    </a:cubicBezTo>
                    <a:cubicBezTo>
                      <a:pt x="1251" y="21600"/>
                      <a:pt x="624" y="21572"/>
                      <a:pt x="-1" y="21518"/>
                    </a:cubicBezTo>
                    <a:lnTo>
                      <a:pt x="1879"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grpSp>
        <p:grpSp>
          <p:nvGrpSpPr>
            <p:cNvPr id="1839" name="Group 476"/>
            <p:cNvGrpSpPr/>
            <p:nvPr/>
          </p:nvGrpSpPr>
          <p:grpSpPr>
            <a:xfrm>
              <a:off x="1284120" y="5469480"/>
              <a:ext cx="92520" cy="228960"/>
              <a:chOff x="1284120" y="5469480"/>
              <a:chExt cx="92520" cy="228960"/>
            </a:xfrm>
          </p:grpSpPr>
          <p:sp>
            <p:nvSpPr>
              <p:cNvPr id="1840" name="Arc 477"/>
              <p:cNvSpPr/>
              <p:nvPr/>
            </p:nvSpPr>
            <p:spPr>
              <a:xfrm>
                <a:off x="1285560" y="5469480"/>
                <a:ext cx="91080" cy="119520"/>
              </a:xfrm>
              <a:custGeom>
                <a:avLst/>
                <a:gdLst/>
                <a:ahLst/>
                <a:cxnLst/>
                <a:rect l="l" t="t" r="r" b="b"/>
                <a:pathLst>
                  <a:path w="21977" h="21600" fill="none">
                    <a:moveTo>
                      <a:pt x="0" y="3"/>
                    </a:moveTo>
                    <a:cubicBezTo>
                      <a:pt x="126" y="1"/>
                      <a:pt x="252" y="-1"/>
                      <a:pt x="379" y="0"/>
                    </a:cubicBezTo>
                    <a:cubicBezTo>
                      <a:pt x="12196" y="0"/>
                      <a:pt x="21820" y="9497"/>
                      <a:pt x="21977" y="21313"/>
                    </a:cubicBezTo>
                  </a:path>
                  <a:path w="21977" h="21600" stroke="0">
                    <a:moveTo>
                      <a:pt x="0" y="3"/>
                    </a:moveTo>
                    <a:cubicBezTo>
                      <a:pt x="126" y="1"/>
                      <a:pt x="252" y="-1"/>
                      <a:pt x="379" y="0"/>
                    </a:cubicBezTo>
                    <a:cubicBezTo>
                      <a:pt x="12196" y="0"/>
                      <a:pt x="21820" y="9497"/>
                      <a:pt x="21977" y="21313"/>
                    </a:cubicBezTo>
                    <a:lnTo>
                      <a:pt x="379"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41" name="Arc 478"/>
              <p:cNvSpPr/>
              <p:nvPr/>
            </p:nvSpPr>
            <p:spPr>
              <a:xfrm>
                <a:off x="1284120" y="5578920"/>
                <a:ext cx="91080" cy="1195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grpSp>
        <p:sp>
          <p:nvSpPr>
            <p:cNvPr id="1842" name="Line 479"/>
            <p:cNvSpPr/>
            <p:nvPr/>
          </p:nvSpPr>
          <p:spPr>
            <a:xfrm flipH="1">
              <a:off x="1260000" y="564120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43" name="Line 480"/>
            <p:cNvSpPr/>
            <p:nvPr/>
          </p:nvSpPr>
          <p:spPr>
            <a:xfrm flipH="1">
              <a:off x="1807920" y="5580000"/>
              <a:ext cx="838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44" name="Oval 481"/>
            <p:cNvSpPr/>
            <p:nvPr/>
          </p:nvSpPr>
          <p:spPr>
            <a:xfrm>
              <a:off x="1752840" y="5563080"/>
              <a:ext cx="35640" cy="35280"/>
            </a:xfrm>
            <a:prstGeom prst="ellipse">
              <a:avLst/>
            </a:prstGeom>
            <a:solidFill>
              <a:schemeClr val="bg1"/>
            </a:solidFill>
            <a:ln w="25400">
              <a:solidFill>
                <a:srgbClr val="525252"/>
              </a:solidFill>
              <a:round/>
            </a:ln>
          </p:spPr>
          <p:style>
            <a:lnRef idx="0">
              <a:srgbClr val="FFFFFF"/>
            </a:lnRef>
            <a:fillRef idx="0">
              <a:srgbClr val="FFFFFF"/>
            </a:fillRef>
            <a:effectRef idx="0">
              <a:srgbClr val="FFFFFF"/>
            </a:effectRef>
            <a:fontRef idx="minor"/>
          </p:style>
        </p:sp>
      </p:grpSp>
      <p:grpSp>
        <p:nvGrpSpPr>
          <p:cNvPr id="1845" name="Group 482"/>
          <p:cNvGrpSpPr/>
          <p:nvPr/>
        </p:nvGrpSpPr>
        <p:grpSpPr>
          <a:xfrm>
            <a:off x="1320480" y="3919680"/>
            <a:ext cx="511560" cy="239760"/>
            <a:chOff x="1320480" y="3919680"/>
            <a:chExt cx="511560" cy="239760"/>
          </a:xfrm>
        </p:grpSpPr>
        <p:sp>
          <p:nvSpPr>
            <p:cNvPr id="1846" name="Arc 483"/>
            <p:cNvSpPr/>
            <p:nvPr/>
          </p:nvSpPr>
          <p:spPr>
            <a:xfrm>
              <a:off x="1558080" y="3927960"/>
              <a:ext cx="181440" cy="119520"/>
            </a:xfrm>
            <a:custGeom>
              <a:avLst/>
              <a:gdLst/>
              <a:ahLst/>
              <a:cxnLst/>
              <a:rect l="l" t="t" r="r" b="b"/>
              <a:pathLst>
                <a:path w="21598" h="21600" fill="none">
                  <a:moveTo>
                    <a:pt x="-1" y="0"/>
                  </a:moveTo>
                  <a:cubicBezTo>
                    <a:pt x="11818" y="0"/>
                    <a:pt x="21443" y="9499"/>
                    <a:pt x="21598" y="21316"/>
                  </a:cubicBezTo>
                </a:path>
                <a:path w="21598" h="21600" stroke="0">
                  <a:moveTo>
                    <a:pt x="-1" y="0"/>
                  </a:moveTo>
                  <a:cubicBezTo>
                    <a:pt x="11818" y="0"/>
                    <a:pt x="21443" y="9499"/>
                    <a:pt x="21598" y="21316"/>
                  </a:cubicBezTo>
                  <a:lnTo>
                    <a:pt x="0"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47" name="Line 484"/>
            <p:cNvSpPr/>
            <p:nvPr/>
          </p:nvSpPr>
          <p:spPr>
            <a:xfrm flipH="1">
              <a:off x="1352160" y="3919680"/>
              <a:ext cx="2059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48" name="Arc 485"/>
            <p:cNvSpPr/>
            <p:nvPr/>
          </p:nvSpPr>
          <p:spPr>
            <a:xfrm>
              <a:off x="1556640" y="4037400"/>
              <a:ext cx="181440" cy="1195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49" name="Line 486"/>
            <p:cNvSpPr/>
            <p:nvPr/>
          </p:nvSpPr>
          <p:spPr>
            <a:xfrm flipH="1">
              <a:off x="1352160" y="4159080"/>
              <a:ext cx="2059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50" name="Arc 487"/>
            <p:cNvSpPr/>
            <p:nvPr/>
          </p:nvSpPr>
          <p:spPr>
            <a:xfrm>
              <a:off x="1346040" y="3927960"/>
              <a:ext cx="91080" cy="119520"/>
            </a:xfrm>
            <a:custGeom>
              <a:avLst/>
              <a:gdLst/>
              <a:ahLst/>
              <a:cxnLst/>
              <a:rect l="l" t="t" r="r" b="b"/>
              <a:pathLst>
                <a:path w="21977" h="21600" fill="none">
                  <a:moveTo>
                    <a:pt x="0" y="3"/>
                  </a:moveTo>
                  <a:cubicBezTo>
                    <a:pt x="126" y="1"/>
                    <a:pt x="252" y="-1"/>
                    <a:pt x="379" y="0"/>
                  </a:cubicBezTo>
                  <a:cubicBezTo>
                    <a:pt x="12196" y="0"/>
                    <a:pt x="21820" y="9497"/>
                    <a:pt x="21977" y="21313"/>
                  </a:cubicBezTo>
                </a:path>
                <a:path w="21977" h="21600" stroke="0">
                  <a:moveTo>
                    <a:pt x="0" y="3"/>
                  </a:moveTo>
                  <a:cubicBezTo>
                    <a:pt x="126" y="1"/>
                    <a:pt x="252" y="-1"/>
                    <a:pt x="379" y="0"/>
                  </a:cubicBezTo>
                  <a:cubicBezTo>
                    <a:pt x="12196" y="0"/>
                    <a:pt x="21820" y="9497"/>
                    <a:pt x="21977" y="21313"/>
                  </a:cubicBezTo>
                  <a:lnTo>
                    <a:pt x="379"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51" name="Arc 488"/>
            <p:cNvSpPr/>
            <p:nvPr/>
          </p:nvSpPr>
          <p:spPr>
            <a:xfrm>
              <a:off x="1336320" y="4037400"/>
              <a:ext cx="99000" cy="119520"/>
            </a:xfrm>
            <a:custGeom>
              <a:avLst/>
              <a:gdLst/>
              <a:ahLst/>
              <a:cxnLst/>
              <a:rect l="l" t="t" r="r" b="b"/>
              <a:pathLst>
                <a:path w="23479" h="21600" fill="none">
                  <a:moveTo>
                    <a:pt x="23479" y="0"/>
                  </a:moveTo>
                  <a:cubicBezTo>
                    <a:pt x="23479" y="11929"/>
                    <a:pt x="13808" y="21600"/>
                    <a:pt x="1879" y="21600"/>
                  </a:cubicBezTo>
                  <a:cubicBezTo>
                    <a:pt x="1251" y="21600"/>
                    <a:pt x="624" y="21572"/>
                    <a:pt x="-1" y="21518"/>
                  </a:cubicBezTo>
                </a:path>
                <a:path w="23479" h="21600" stroke="0">
                  <a:moveTo>
                    <a:pt x="23479" y="0"/>
                  </a:moveTo>
                  <a:cubicBezTo>
                    <a:pt x="23479" y="11929"/>
                    <a:pt x="13808" y="21600"/>
                    <a:pt x="1879" y="21600"/>
                  </a:cubicBezTo>
                  <a:cubicBezTo>
                    <a:pt x="1251" y="21600"/>
                    <a:pt x="624" y="21572"/>
                    <a:pt x="-1" y="21518"/>
                  </a:cubicBezTo>
                  <a:lnTo>
                    <a:pt x="1879"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52" name="Line 489"/>
            <p:cNvSpPr/>
            <p:nvPr/>
          </p:nvSpPr>
          <p:spPr>
            <a:xfrm flipH="1">
              <a:off x="1746360" y="403884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53" name="Line 490"/>
            <p:cNvSpPr/>
            <p:nvPr/>
          </p:nvSpPr>
          <p:spPr>
            <a:xfrm flipH="1">
              <a:off x="1320480" y="3979080"/>
              <a:ext cx="853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54" name="Line 491"/>
            <p:cNvSpPr/>
            <p:nvPr/>
          </p:nvSpPr>
          <p:spPr>
            <a:xfrm flipH="1">
              <a:off x="1320480" y="4099680"/>
              <a:ext cx="853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855" name="Group 492"/>
          <p:cNvGrpSpPr/>
          <p:nvPr/>
        </p:nvGrpSpPr>
        <p:grpSpPr>
          <a:xfrm>
            <a:off x="1290240" y="4432680"/>
            <a:ext cx="571680" cy="241200"/>
            <a:chOff x="1290240" y="4432680"/>
            <a:chExt cx="571680" cy="241200"/>
          </a:xfrm>
        </p:grpSpPr>
        <p:sp>
          <p:nvSpPr>
            <p:cNvPr id="1856" name="Arc 493"/>
            <p:cNvSpPr/>
            <p:nvPr/>
          </p:nvSpPr>
          <p:spPr>
            <a:xfrm>
              <a:off x="1527840" y="4440600"/>
              <a:ext cx="182880" cy="119520"/>
            </a:xfrm>
            <a:custGeom>
              <a:avLst/>
              <a:gdLst/>
              <a:ahLst/>
              <a:cxnLst/>
              <a:rect l="l" t="t" r="r" b="b"/>
              <a:pathLst>
                <a:path w="21788" h="21600" fill="none">
                  <a:moveTo>
                    <a:pt x="-1" y="0"/>
                  </a:moveTo>
                  <a:cubicBezTo>
                    <a:pt x="62" y="0"/>
                    <a:pt x="125" y="-1"/>
                    <a:pt x="188" y="0"/>
                  </a:cubicBezTo>
                  <a:cubicBezTo>
                    <a:pt x="12117" y="0"/>
                    <a:pt x="21788" y="9670"/>
                    <a:pt x="21788" y="21600"/>
                  </a:cubicBezTo>
                </a:path>
                <a:path w="21788" h="21600" stroke="0">
                  <a:moveTo>
                    <a:pt x="-1" y="0"/>
                  </a:moveTo>
                  <a:cubicBezTo>
                    <a:pt x="62" y="0"/>
                    <a:pt x="125" y="-1"/>
                    <a:pt x="188" y="0"/>
                  </a:cubicBezTo>
                  <a:cubicBezTo>
                    <a:pt x="12117" y="0"/>
                    <a:pt x="21788" y="9670"/>
                    <a:pt x="21788" y="21600"/>
                  </a:cubicBezTo>
                  <a:lnTo>
                    <a:pt x="188"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57" name="Line 494"/>
            <p:cNvSpPr/>
            <p:nvPr/>
          </p:nvSpPr>
          <p:spPr>
            <a:xfrm flipH="1">
              <a:off x="1320480" y="4432680"/>
              <a:ext cx="20736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58" name="Arc 495"/>
            <p:cNvSpPr/>
            <p:nvPr/>
          </p:nvSpPr>
          <p:spPr>
            <a:xfrm>
              <a:off x="1526400" y="4551480"/>
              <a:ext cx="181440" cy="11952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59" name="Line 496"/>
            <p:cNvSpPr/>
            <p:nvPr/>
          </p:nvSpPr>
          <p:spPr>
            <a:xfrm flipH="1">
              <a:off x="1320480" y="4673520"/>
              <a:ext cx="20736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60" name="Arc 497"/>
            <p:cNvSpPr/>
            <p:nvPr/>
          </p:nvSpPr>
          <p:spPr>
            <a:xfrm>
              <a:off x="1320480" y="4440600"/>
              <a:ext cx="92520" cy="119520"/>
            </a:xfrm>
            <a:custGeom>
              <a:avLst/>
              <a:gdLst/>
              <a:ahLst/>
              <a:cxnLst/>
              <a:rect l="l" t="t" r="r" b="b"/>
              <a:pathLst>
                <a:path w="21972" h="21600" fill="none">
                  <a:moveTo>
                    <a:pt x="0" y="3"/>
                  </a:moveTo>
                  <a:cubicBezTo>
                    <a:pt x="123" y="1"/>
                    <a:pt x="247" y="-1"/>
                    <a:pt x="372" y="0"/>
                  </a:cubicBezTo>
                  <a:cubicBezTo>
                    <a:pt x="12301" y="0"/>
                    <a:pt x="21972" y="9670"/>
                    <a:pt x="21972" y="21600"/>
                  </a:cubicBezTo>
                </a:path>
                <a:path w="21972" h="21600" stroke="0">
                  <a:moveTo>
                    <a:pt x="0" y="3"/>
                  </a:moveTo>
                  <a:cubicBezTo>
                    <a:pt x="123" y="1"/>
                    <a:pt x="247" y="-1"/>
                    <a:pt x="372" y="0"/>
                  </a:cubicBezTo>
                  <a:cubicBezTo>
                    <a:pt x="12301" y="0"/>
                    <a:pt x="21972" y="9670"/>
                    <a:pt x="21972" y="21600"/>
                  </a:cubicBezTo>
                  <a:lnTo>
                    <a:pt x="372" y="2160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61" name="Arc 498"/>
            <p:cNvSpPr/>
            <p:nvPr/>
          </p:nvSpPr>
          <p:spPr>
            <a:xfrm>
              <a:off x="1304640" y="4551480"/>
              <a:ext cx="99000" cy="119520"/>
            </a:xfrm>
            <a:custGeom>
              <a:avLst/>
              <a:gdLst/>
              <a:ahLst/>
              <a:cxnLst/>
              <a:rect l="l" t="t" r="r" b="b"/>
              <a:pathLst>
                <a:path w="23479" h="21600" fill="none">
                  <a:moveTo>
                    <a:pt x="23479" y="0"/>
                  </a:moveTo>
                  <a:cubicBezTo>
                    <a:pt x="23479" y="11929"/>
                    <a:pt x="13808" y="21600"/>
                    <a:pt x="1879" y="21600"/>
                  </a:cubicBezTo>
                  <a:cubicBezTo>
                    <a:pt x="1251" y="21600"/>
                    <a:pt x="624" y="21572"/>
                    <a:pt x="-1" y="21518"/>
                  </a:cubicBezTo>
                </a:path>
                <a:path w="23479" h="21600" stroke="0">
                  <a:moveTo>
                    <a:pt x="23479" y="0"/>
                  </a:moveTo>
                  <a:cubicBezTo>
                    <a:pt x="23479" y="11929"/>
                    <a:pt x="13808" y="21600"/>
                    <a:pt x="1879" y="21600"/>
                  </a:cubicBezTo>
                  <a:cubicBezTo>
                    <a:pt x="1251" y="21600"/>
                    <a:pt x="624" y="21572"/>
                    <a:pt x="-1" y="21518"/>
                  </a:cubicBezTo>
                  <a:lnTo>
                    <a:pt x="1879" y="0"/>
                  </a:lnTo>
                  <a:close/>
                </a:path>
              </a:pathLst>
            </a:custGeom>
            <a:noFill/>
            <a:ln w="25400" cap="rnd">
              <a:solidFill>
                <a:srgbClr val="525252"/>
              </a:solidFill>
              <a:round/>
            </a:ln>
          </p:spPr>
          <p:style>
            <a:lnRef idx="0">
              <a:srgbClr val="FFFFFF"/>
            </a:lnRef>
            <a:fillRef idx="0">
              <a:srgbClr val="FFFFFF"/>
            </a:fillRef>
            <a:effectRef idx="0">
              <a:srgbClr val="FFFFFF"/>
            </a:effectRef>
            <a:fontRef idx="minor"/>
          </p:style>
        </p:sp>
        <p:sp>
          <p:nvSpPr>
            <p:cNvPr id="1862" name="Oval 499"/>
            <p:cNvSpPr/>
            <p:nvPr/>
          </p:nvSpPr>
          <p:spPr>
            <a:xfrm>
              <a:off x="1722600" y="4536000"/>
              <a:ext cx="34200" cy="33840"/>
            </a:xfrm>
            <a:prstGeom prst="ellipse">
              <a:avLst/>
            </a:prstGeom>
            <a:solidFill>
              <a:schemeClr val="bg1"/>
            </a:solidFill>
            <a:ln w="25400">
              <a:solidFill>
                <a:srgbClr val="525252"/>
              </a:solidFill>
              <a:round/>
            </a:ln>
          </p:spPr>
          <p:style>
            <a:lnRef idx="0">
              <a:srgbClr val="FFFFFF"/>
            </a:lnRef>
            <a:fillRef idx="0">
              <a:srgbClr val="FFFFFF"/>
            </a:fillRef>
            <a:effectRef idx="0">
              <a:srgbClr val="FFFFFF"/>
            </a:effectRef>
            <a:fontRef idx="minor"/>
          </p:style>
        </p:sp>
        <p:sp>
          <p:nvSpPr>
            <p:cNvPr id="1863" name="Line 500"/>
            <p:cNvSpPr/>
            <p:nvPr/>
          </p:nvSpPr>
          <p:spPr>
            <a:xfrm flipH="1">
              <a:off x="1776240" y="455292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64" name="Line 501"/>
            <p:cNvSpPr/>
            <p:nvPr/>
          </p:nvSpPr>
          <p:spPr>
            <a:xfrm flipH="1">
              <a:off x="1290240" y="449352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65" name="Line 502"/>
            <p:cNvSpPr/>
            <p:nvPr/>
          </p:nvSpPr>
          <p:spPr>
            <a:xfrm flipH="1">
              <a:off x="1290240" y="461412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866" name="Group 503"/>
          <p:cNvGrpSpPr/>
          <p:nvPr/>
        </p:nvGrpSpPr>
        <p:grpSpPr>
          <a:xfrm>
            <a:off x="6560280" y="2916360"/>
            <a:ext cx="389520" cy="236160"/>
            <a:chOff x="6560280" y="2916360"/>
            <a:chExt cx="389520" cy="236160"/>
          </a:xfrm>
        </p:grpSpPr>
        <p:sp>
          <p:nvSpPr>
            <p:cNvPr id="1867" name="Line 504"/>
            <p:cNvSpPr/>
            <p:nvPr/>
          </p:nvSpPr>
          <p:spPr>
            <a:xfrm flipV="1">
              <a:off x="6648840" y="2916360"/>
              <a:ext cx="360" cy="2329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68" name="Line 505"/>
            <p:cNvSpPr/>
            <p:nvPr/>
          </p:nvSpPr>
          <p:spPr>
            <a:xfrm>
              <a:off x="6666480" y="2919600"/>
              <a:ext cx="177120" cy="1141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69" name="Line 506"/>
            <p:cNvSpPr/>
            <p:nvPr/>
          </p:nvSpPr>
          <p:spPr>
            <a:xfrm flipH="1">
              <a:off x="6666480" y="3039840"/>
              <a:ext cx="177120" cy="11268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70" name="Line 507"/>
            <p:cNvSpPr/>
            <p:nvPr/>
          </p:nvSpPr>
          <p:spPr>
            <a:xfrm flipH="1">
              <a:off x="6864480" y="3033720"/>
              <a:ext cx="853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71" name="Line 508"/>
            <p:cNvSpPr/>
            <p:nvPr/>
          </p:nvSpPr>
          <p:spPr>
            <a:xfrm flipH="1">
              <a:off x="6560280" y="303372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872" name="Group 509"/>
          <p:cNvGrpSpPr/>
          <p:nvPr/>
        </p:nvGrpSpPr>
        <p:grpSpPr>
          <a:xfrm>
            <a:off x="6564240" y="3423600"/>
            <a:ext cx="443520" cy="235800"/>
            <a:chOff x="6564240" y="3423600"/>
            <a:chExt cx="443520" cy="235800"/>
          </a:xfrm>
        </p:grpSpPr>
        <p:sp>
          <p:nvSpPr>
            <p:cNvPr id="1873" name="Line 510"/>
            <p:cNvSpPr/>
            <p:nvPr/>
          </p:nvSpPr>
          <p:spPr>
            <a:xfrm flipV="1">
              <a:off x="6657840" y="3423600"/>
              <a:ext cx="360" cy="2329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74" name="Line 511"/>
            <p:cNvSpPr/>
            <p:nvPr/>
          </p:nvSpPr>
          <p:spPr>
            <a:xfrm>
              <a:off x="6671880" y="3426480"/>
              <a:ext cx="176040" cy="11268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75" name="Line 512"/>
            <p:cNvSpPr/>
            <p:nvPr/>
          </p:nvSpPr>
          <p:spPr>
            <a:xfrm flipH="1">
              <a:off x="6671880" y="3545280"/>
              <a:ext cx="176040" cy="1141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76" name="Line 513"/>
            <p:cNvSpPr/>
            <p:nvPr/>
          </p:nvSpPr>
          <p:spPr>
            <a:xfrm flipH="1">
              <a:off x="6922080" y="353916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77" name="Line 514"/>
            <p:cNvSpPr/>
            <p:nvPr/>
          </p:nvSpPr>
          <p:spPr>
            <a:xfrm flipH="1">
              <a:off x="6564240" y="353916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78" name="Oval 515"/>
            <p:cNvSpPr/>
            <p:nvPr/>
          </p:nvSpPr>
          <p:spPr>
            <a:xfrm>
              <a:off x="6860520" y="3522240"/>
              <a:ext cx="34200" cy="35280"/>
            </a:xfrm>
            <a:prstGeom prst="ellipse">
              <a:avLst/>
            </a:prstGeom>
            <a:solidFill>
              <a:schemeClr val="bg1"/>
            </a:solidFill>
            <a:ln w="25400">
              <a:solidFill>
                <a:srgbClr val="525252"/>
              </a:solidFill>
              <a:round/>
            </a:ln>
          </p:spPr>
          <p:style>
            <a:lnRef idx="0">
              <a:srgbClr val="FFFFFF"/>
            </a:lnRef>
            <a:fillRef idx="0">
              <a:srgbClr val="FFFFFF"/>
            </a:fillRef>
            <a:effectRef idx="0">
              <a:srgbClr val="FFFFFF"/>
            </a:effectRef>
            <a:fontRef idx="minor"/>
          </p:style>
        </p:sp>
      </p:grpSp>
      <p:grpSp>
        <p:nvGrpSpPr>
          <p:cNvPr id="1879" name="Group 516"/>
          <p:cNvGrpSpPr/>
          <p:nvPr/>
        </p:nvGrpSpPr>
        <p:grpSpPr>
          <a:xfrm>
            <a:off x="6588000" y="3897720"/>
            <a:ext cx="376920" cy="331560"/>
            <a:chOff x="6588000" y="3897720"/>
            <a:chExt cx="376920" cy="331560"/>
          </a:xfrm>
        </p:grpSpPr>
        <p:sp>
          <p:nvSpPr>
            <p:cNvPr id="1880" name="Oval 517"/>
            <p:cNvSpPr/>
            <p:nvPr/>
          </p:nvSpPr>
          <p:spPr>
            <a:xfrm>
              <a:off x="6771960" y="4087080"/>
              <a:ext cx="35640" cy="35280"/>
            </a:xfrm>
            <a:prstGeom prst="ellipse">
              <a:avLst/>
            </a:prstGeom>
            <a:solidFill>
              <a:schemeClr val="bg1"/>
            </a:solidFill>
            <a:ln w="25400">
              <a:solidFill>
                <a:srgbClr val="525252"/>
              </a:solidFill>
              <a:round/>
            </a:ln>
          </p:spPr>
          <p:style>
            <a:lnRef idx="0">
              <a:srgbClr val="FFFFFF"/>
            </a:lnRef>
            <a:fillRef idx="0">
              <a:srgbClr val="FFFFFF"/>
            </a:fillRef>
            <a:effectRef idx="0">
              <a:srgbClr val="FFFFFF"/>
            </a:effectRef>
            <a:fontRef idx="minor"/>
          </p:style>
        </p:sp>
        <p:sp>
          <p:nvSpPr>
            <p:cNvPr id="1881" name="Line 518"/>
            <p:cNvSpPr/>
            <p:nvPr/>
          </p:nvSpPr>
          <p:spPr>
            <a:xfrm flipV="1">
              <a:off x="6679800" y="3897720"/>
              <a:ext cx="360" cy="234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82" name="Line 519"/>
            <p:cNvSpPr/>
            <p:nvPr/>
          </p:nvSpPr>
          <p:spPr>
            <a:xfrm>
              <a:off x="6694200" y="3900600"/>
              <a:ext cx="175680" cy="11448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83" name="Line 520"/>
            <p:cNvSpPr/>
            <p:nvPr/>
          </p:nvSpPr>
          <p:spPr>
            <a:xfrm flipH="1">
              <a:off x="6694200" y="4021200"/>
              <a:ext cx="175680" cy="1141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84" name="Line 521"/>
            <p:cNvSpPr/>
            <p:nvPr/>
          </p:nvSpPr>
          <p:spPr>
            <a:xfrm flipH="1">
              <a:off x="6879600" y="4015080"/>
              <a:ext cx="853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85" name="Line 522"/>
            <p:cNvSpPr/>
            <p:nvPr/>
          </p:nvSpPr>
          <p:spPr>
            <a:xfrm flipH="1">
              <a:off x="6588000" y="4015080"/>
              <a:ext cx="838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86" name="Line 523"/>
            <p:cNvSpPr/>
            <p:nvPr/>
          </p:nvSpPr>
          <p:spPr>
            <a:xfrm>
              <a:off x="6790680" y="4144680"/>
              <a:ext cx="360" cy="8460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887" name="Group 524"/>
          <p:cNvGrpSpPr/>
          <p:nvPr/>
        </p:nvGrpSpPr>
        <p:grpSpPr>
          <a:xfrm>
            <a:off x="6583320" y="4430880"/>
            <a:ext cx="376920" cy="259560"/>
            <a:chOff x="6583320" y="4430880"/>
            <a:chExt cx="376920" cy="259560"/>
          </a:xfrm>
        </p:grpSpPr>
        <p:sp>
          <p:nvSpPr>
            <p:cNvPr id="1888" name="Line 525"/>
            <p:cNvSpPr/>
            <p:nvPr/>
          </p:nvSpPr>
          <p:spPr>
            <a:xfrm flipV="1">
              <a:off x="6675120" y="4430880"/>
              <a:ext cx="360" cy="2347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89" name="Line 526"/>
            <p:cNvSpPr/>
            <p:nvPr/>
          </p:nvSpPr>
          <p:spPr>
            <a:xfrm>
              <a:off x="6689520" y="4434120"/>
              <a:ext cx="175680" cy="1141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90" name="Line 527"/>
            <p:cNvSpPr/>
            <p:nvPr/>
          </p:nvSpPr>
          <p:spPr>
            <a:xfrm flipH="1">
              <a:off x="6689520" y="4554720"/>
              <a:ext cx="175680" cy="1141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91" name="Line 528"/>
            <p:cNvSpPr/>
            <p:nvPr/>
          </p:nvSpPr>
          <p:spPr>
            <a:xfrm flipH="1">
              <a:off x="6583320" y="454824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92" name="Line 529"/>
            <p:cNvSpPr/>
            <p:nvPr/>
          </p:nvSpPr>
          <p:spPr>
            <a:xfrm flipH="1">
              <a:off x="6876360" y="4548240"/>
              <a:ext cx="838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93" name="Line 530"/>
            <p:cNvSpPr/>
            <p:nvPr/>
          </p:nvSpPr>
          <p:spPr>
            <a:xfrm flipV="1">
              <a:off x="6782760" y="4607640"/>
              <a:ext cx="360" cy="8280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894" name="Group 531"/>
          <p:cNvGrpSpPr/>
          <p:nvPr/>
        </p:nvGrpSpPr>
        <p:grpSpPr>
          <a:xfrm>
            <a:off x="6597000" y="4920120"/>
            <a:ext cx="422640" cy="312480"/>
            <a:chOff x="6597000" y="4920120"/>
            <a:chExt cx="422640" cy="312480"/>
          </a:xfrm>
        </p:grpSpPr>
        <p:sp>
          <p:nvSpPr>
            <p:cNvPr id="1895" name="Line 532"/>
            <p:cNvSpPr/>
            <p:nvPr/>
          </p:nvSpPr>
          <p:spPr>
            <a:xfrm flipV="1">
              <a:off x="6685560" y="4920120"/>
              <a:ext cx="360" cy="234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96" name="Line 533"/>
            <p:cNvSpPr/>
            <p:nvPr/>
          </p:nvSpPr>
          <p:spPr>
            <a:xfrm>
              <a:off x="6702840" y="4920120"/>
              <a:ext cx="175680" cy="11268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97" name="Line 534"/>
            <p:cNvSpPr/>
            <p:nvPr/>
          </p:nvSpPr>
          <p:spPr>
            <a:xfrm flipH="1">
              <a:off x="6702840" y="5038920"/>
              <a:ext cx="175680" cy="1141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98" name="Line 535"/>
            <p:cNvSpPr/>
            <p:nvPr/>
          </p:nvSpPr>
          <p:spPr>
            <a:xfrm flipH="1">
              <a:off x="6933960" y="5032800"/>
              <a:ext cx="856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899" name="Line 536"/>
            <p:cNvSpPr/>
            <p:nvPr/>
          </p:nvSpPr>
          <p:spPr>
            <a:xfrm flipH="1">
              <a:off x="6597000" y="5032800"/>
              <a:ext cx="838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900" name="Oval 537"/>
            <p:cNvSpPr/>
            <p:nvPr/>
          </p:nvSpPr>
          <p:spPr>
            <a:xfrm>
              <a:off x="6888240" y="5012640"/>
              <a:ext cx="34200" cy="33840"/>
            </a:xfrm>
            <a:prstGeom prst="ellipse">
              <a:avLst/>
            </a:prstGeom>
            <a:solidFill>
              <a:schemeClr val="bg1"/>
            </a:solidFill>
            <a:ln w="25400">
              <a:solidFill>
                <a:srgbClr val="525252"/>
              </a:solidFill>
              <a:round/>
            </a:ln>
          </p:spPr>
          <p:style>
            <a:lnRef idx="0">
              <a:srgbClr val="FFFFFF"/>
            </a:lnRef>
            <a:fillRef idx="0">
              <a:srgbClr val="FFFFFF"/>
            </a:fillRef>
            <a:effectRef idx="0">
              <a:srgbClr val="FFFFFF"/>
            </a:effectRef>
            <a:fontRef idx="minor"/>
          </p:style>
        </p:sp>
        <p:sp>
          <p:nvSpPr>
            <p:cNvPr id="1901" name="Oval 538"/>
            <p:cNvSpPr/>
            <p:nvPr/>
          </p:nvSpPr>
          <p:spPr>
            <a:xfrm>
              <a:off x="6777360" y="5109480"/>
              <a:ext cx="35640" cy="35280"/>
            </a:xfrm>
            <a:prstGeom prst="ellipse">
              <a:avLst/>
            </a:prstGeom>
            <a:solidFill>
              <a:schemeClr val="bg1"/>
            </a:solidFill>
            <a:ln w="25400">
              <a:solidFill>
                <a:srgbClr val="525252"/>
              </a:solidFill>
              <a:round/>
            </a:ln>
          </p:spPr>
          <p:style>
            <a:lnRef idx="0">
              <a:srgbClr val="FFFFFF"/>
            </a:lnRef>
            <a:fillRef idx="0">
              <a:srgbClr val="FFFFFF"/>
            </a:fillRef>
            <a:effectRef idx="0">
              <a:srgbClr val="FFFFFF"/>
            </a:effectRef>
            <a:fontRef idx="minor"/>
          </p:style>
        </p:sp>
        <p:sp>
          <p:nvSpPr>
            <p:cNvPr id="1902" name="Line 539"/>
            <p:cNvSpPr/>
            <p:nvPr/>
          </p:nvSpPr>
          <p:spPr>
            <a:xfrm flipV="1">
              <a:off x="6794640" y="5148360"/>
              <a:ext cx="360" cy="8424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grpSp>
        <p:nvGrpSpPr>
          <p:cNvPr id="1903" name="Group 540"/>
          <p:cNvGrpSpPr/>
          <p:nvPr/>
        </p:nvGrpSpPr>
        <p:grpSpPr>
          <a:xfrm>
            <a:off x="6644880" y="5456160"/>
            <a:ext cx="422640" cy="256680"/>
            <a:chOff x="6644880" y="5456160"/>
            <a:chExt cx="422640" cy="256680"/>
          </a:xfrm>
        </p:grpSpPr>
        <p:sp>
          <p:nvSpPr>
            <p:cNvPr id="1904" name="Line 541"/>
            <p:cNvSpPr/>
            <p:nvPr/>
          </p:nvSpPr>
          <p:spPr>
            <a:xfrm flipV="1">
              <a:off x="6736680" y="5456160"/>
              <a:ext cx="360" cy="2347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905" name="Line 542"/>
            <p:cNvSpPr/>
            <p:nvPr/>
          </p:nvSpPr>
          <p:spPr>
            <a:xfrm>
              <a:off x="6750720" y="5459400"/>
              <a:ext cx="176040" cy="11412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906" name="Line 543"/>
            <p:cNvSpPr/>
            <p:nvPr/>
          </p:nvSpPr>
          <p:spPr>
            <a:xfrm flipH="1">
              <a:off x="6750720" y="5579640"/>
              <a:ext cx="176040" cy="11448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907" name="Line 544"/>
            <p:cNvSpPr/>
            <p:nvPr/>
          </p:nvSpPr>
          <p:spPr>
            <a:xfrm flipH="1">
              <a:off x="6983640" y="5576760"/>
              <a:ext cx="8388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908" name="Line 545"/>
            <p:cNvSpPr/>
            <p:nvPr/>
          </p:nvSpPr>
          <p:spPr>
            <a:xfrm flipH="1">
              <a:off x="6644880" y="5573520"/>
              <a:ext cx="85320" cy="360"/>
            </a:xfrm>
            <a:prstGeom prst="line">
              <a:avLst/>
            </a:prstGeom>
            <a:ln w="25400">
              <a:solidFill>
                <a:srgbClr val="525252"/>
              </a:solidFill>
              <a:round/>
            </a:ln>
          </p:spPr>
          <p:style>
            <a:lnRef idx="0">
              <a:srgbClr val="FFFFFF"/>
            </a:lnRef>
            <a:fillRef idx="0">
              <a:srgbClr val="FFFFFF"/>
            </a:fillRef>
            <a:effectRef idx="0">
              <a:srgbClr val="FFFFFF"/>
            </a:effectRef>
            <a:fontRef idx="minor"/>
          </p:style>
        </p:sp>
        <p:sp>
          <p:nvSpPr>
            <p:cNvPr id="1909" name="Oval 546"/>
            <p:cNvSpPr/>
            <p:nvPr/>
          </p:nvSpPr>
          <p:spPr>
            <a:xfrm>
              <a:off x="6936120" y="5559840"/>
              <a:ext cx="34200" cy="35280"/>
            </a:xfrm>
            <a:prstGeom prst="ellipse">
              <a:avLst/>
            </a:prstGeom>
            <a:solidFill>
              <a:schemeClr val="bg1"/>
            </a:solidFill>
            <a:ln w="25400">
              <a:solidFill>
                <a:srgbClr val="525252"/>
              </a:solidFill>
              <a:round/>
            </a:ln>
          </p:spPr>
          <p:style>
            <a:lnRef idx="0">
              <a:srgbClr val="FFFFFF"/>
            </a:lnRef>
            <a:fillRef idx="0">
              <a:srgbClr val="FFFFFF"/>
            </a:fillRef>
            <a:effectRef idx="0">
              <a:srgbClr val="FFFFFF"/>
            </a:effectRef>
            <a:fontRef idx="minor"/>
          </p:style>
        </p:sp>
        <p:sp>
          <p:nvSpPr>
            <p:cNvPr id="1910" name="Line 547"/>
            <p:cNvSpPr/>
            <p:nvPr/>
          </p:nvSpPr>
          <p:spPr>
            <a:xfrm flipV="1">
              <a:off x="6850440" y="5629680"/>
              <a:ext cx="360" cy="83160"/>
            </a:xfrm>
            <a:prstGeom prst="line">
              <a:avLst/>
            </a:prstGeom>
            <a:ln w="25400">
              <a:solidFill>
                <a:srgbClr val="525252"/>
              </a:solidFill>
              <a:round/>
            </a:ln>
          </p:spPr>
          <p:style>
            <a:lnRef idx="0">
              <a:srgbClr val="FFFFFF"/>
            </a:lnRef>
            <a:fillRef idx="0">
              <a:srgbClr val="FFFFFF"/>
            </a:fillRef>
            <a:effectRef idx="0">
              <a:srgbClr val="FFFFFF"/>
            </a:effectRef>
            <a:fontRef idx="minor"/>
          </p:style>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Instantiation of Gate Primitives</a:t>
            </a:r>
            <a:endParaRPr lang="en-US" sz="3600" b="0" strike="noStrike" spc="-1">
              <a:latin typeface="Arial" panose="020B0604020202020204"/>
            </a:endParaRPr>
          </a:p>
        </p:txBody>
      </p:sp>
      <p:sp>
        <p:nvSpPr>
          <p:cNvPr id="1912" name="Rectangle 16"/>
          <p:cNvSpPr/>
          <p:nvPr/>
        </p:nvSpPr>
        <p:spPr>
          <a:xfrm>
            <a:off x="423360" y="1494000"/>
            <a:ext cx="10929960" cy="4824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Instantiation Format:</a:t>
            </a:r>
            <a:endParaRPr lang="en-US" sz="2400" b="0" strike="noStrike" spc="-1">
              <a:latin typeface="Arial" panose="020B0604020202020204"/>
            </a:endParaRPr>
          </a:p>
          <a:p>
            <a:pPr>
              <a:lnSpc>
                <a:spcPct val="90000"/>
              </a:lnSpc>
              <a:spcBef>
                <a:spcPts val="1000"/>
              </a:spcBef>
              <a:buNone/>
              <a:tabLst>
                <a:tab pos="0" algn="l"/>
              </a:tabLst>
            </a:pP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i="1" strike="noStrike" spc="-1">
                <a:solidFill>
                  <a:srgbClr val="525252"/>
                </a:solidFill>
                <a:latin typeface="IntelOne Display Light"/>
                <a:ea typeface="Helvetica Neue"/>
              </a:rPr>
              <a:t>&lt;gate_name&gt;</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The name of gate (e.g. AND, NOR, BUFIF0…)</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i="1" strike="noStrike" spc="-1">
                <a:solidFill>
                  <a:srgbClr val="525252"/>
                </a:solidFill>
                <a:latin typeface="IntelOne Display Light"/>
                <a:ea typeface="Helvetica Neue"/>
              </a:rPr>
              <a:t>#delay</a:t>
            </a:r>
            <a:r>
              <a:rPr lang="en-US" sz="2400" b="0" i="1" strike="noStrike" spc="-1">
                <a:solidFill>
                  <a:srgbClr val="525252"/>
                </a:solidFill>
                <a:latin typeface="IntelOne Display Light"/>
                <a:ea typeface="Helvetica Neue"/>
              </a:rPr>
              <a:t> </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Delay through gate</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Optional</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i="1" strike="noStrike" spc="-1">
                <a:solidFill>
                  <a:srgbClr val="525252"/>
                </a:solidFill>
                <a:latin typeface="IntelOne Display Light"/>
                <a:ea typeface="Helvetica Neue"/>
              </a:rPr>
              <a:t>&lt;instance_name&gt;</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Unique name applied to individual gate instance</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Optional</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i="1" strike="noStrike" spc="-1">
                <a:solidFill>
                  <a:srgbClr val="525252"/>
                </a:solidFill>
                <a:latin typeface="IntelOne Display Light"/>
                <a:ea typeface="Helvetica Neue"/>
              </a:rPr>
              <a:t>(port_list)</a:t>
            </a:r>
            <a:r>
              <a:rPr lang="en-US" sz="2400" b="0" i="1" strike="noStrike" spc="-1">
                <a:solidFill>
                  <a:srgbClr val="525252"/>
                </a:solidFill>
                <a:latin typeface="IntelOne Display Light"/>
                <a:ea typeface="Helvetica Neue"/>
              </a:rPr>
              <a:t> </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List of signals to connect to gate primitive</a:t>
            </a:r>
            <a:endParaRPr lang="en-US" sz="2400" b="0" strike="noStrike" spc="-1">
              <a:latin typeface="Arial" panose="020B0604020202020204"/>
            </a:endParaRPr>
          </a:p>
        </p:txBody>
      </p:sp>
      <p:sp>
        <p:nvSpPr>
          <p:cNvPr id="1913" name="Rectangle 3"/>
          <p:cNvSpPr/>
          <p:nvPr/>
        </p:nvSpPr>
        <p:spPr>
          <a:xfrm>
            <a:off x="607320" y="1662120"/>
            <a:ext cx="183600" cy="456480"/>
          </a:xfrm>
          <a:prstGeom prst="rect">
            <a:avLst/>
          </a:prstGeom>
          <a:noFill/>
          <a:ln w="9525">
            <a:noFill/>
          </a:ln>
        </p:spPr>
        <p:style>
          <a:lnRef idx="0">
            <a:srgbClr val="FFFFFF"/>
          </a:lnRef>
          <a:fillRef idx="0">
            <a:srgbClr val="FFFFFF"/>
          </a:fillRef>
          <a:effectRef idx="0">
            <a:srgbClr val="FFFFFF"/>
          </a:effectRef>
          <a:fontRef idx="minor"/>
        </p:style>
      </p:sp>
      <p:sp>
        <p:nvSpPr>
          <p:cNvPr id="1914" name="Rectangle 5"/>
          <p:cNvSpPr/>
          <p:nvPr/>
        </p:nvSpPr>
        <p:spPr>
          <a:xfrm>
            <a:off x="795240" y="1890720"/>
            <a:ext cx="7445880" cy="457200"/>
          </a:xfrm>
          <a:prstGeom prst="rect">
            <a:avLst/>
          </a:prstGeom>
          <a:solidFill>
            <a:schemeClr val="accent2">
              <a:alpha val="70000"/>
            </a:schemeClr>
          </a:solidFill>
          <a:ln w="12700">
            <a:solidFill>
              <a:srgbClr val="00C7FD"/>
            </a:solidFill>
            <a:miter/>
          </a:ln>
        </p:spPr>
        <p:style>
          <a:lnRef idx="0">
            <a:srgbClr val="FFFFFF"/>
          </a:lnRef>
          <a:fillRef idx="0">
            <a:srgbClr val="FFFFFF"/>
          </a:fillRef>
          <a:effectRef idx="0">
            <a:srgbClr val="FFFFFF"/>
          </a:effectRef>
          <a:fontRef idx="minor"/>
        </p:style>
        <p:txBody>
          <a:bodyPr wrap="none" lIns="92160" tIns="46080" rIns="92160" bIns="46080" anchor="ctr" anchorCtr="1">
            <a:spAutoFit/>
          </a:bodyPr>
          <a:p>
            <a:pPr>
              <a:lnSpc>
                <a:spcPct val="100000"/>
              </a:lnSpc>
              <a:buNone/>
            </a:pPr>
            <a:r>
              <a:rPr lang="en-US" sz="1800" b="1" i="1" strike="noStrike" spc="-1">
                <a:solidFill>
                  <a:srgbClr val="525252"/>
                </a:solidFill>
                <a:latin typeface="IntelOne Display Regular"/>
                <a:ea typeface="Helvetica Neue"/>
              </a:rPr>
              <a:t>&lt;gate_name&gt;  #&lt;delay&gt;  &lt;instance_name&gt;  (port_list);</a:t>
            </a:r>
            <a:r>
              <a:rPr lang="en-US" sz="2400" b="0" i="1" strike="noStrike" spc="-1">
                <a:solidFill>
                  <a:srgbClr val="525252"/>
                </a:solidFill>
                <a:latin typeface="IntelOne Display Regular"/>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Simulation vs. Synthesis</a:t>
            </a:r>
            <a:endParaRPr lang="en-US" sz="3600" b="0" strike="noStrike" spc="-1">
              <a:latin typeface="Arial" panose="020B0604020202020204"/>
            </a:endParaRPr>
          </a:p>
        </p:txBody>
      </p:sp>
      <p:sp>
        <p:nvSpPr>
          <p:cNvPr id="419"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3200" b="0" strike="noStrike" spc="-1">
                <a:solidFill>
                  <a:srgbClr val="525252"/>
                </a:solidFill>
                <a:latin typeface="IntelOne Display Light"/>
                <a:ea typeface="Helvetica Neue"/>
              </a:rPr>
              <a:t>The Verilog language has two sets of constructs</a:t>
            </a:r>
            <a:endParaRPr lang="en-US" sz="32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Simulation</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Synthesis</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3200" b="0" strike="noStrike" spc="-1">
                <a:solidFill>
                  <a:srgbClr val="525252"/>
                </a:solidFill>
                <a:latin typeface="IntelOne Display Light"/>
                <a:ea typeface="Helvetica Neue"/>
              </a:rPr>
              <a:t>Most (but not all) simulation constructs are synthesizable</a:t>
            </a:r>
            <a:endParaRPr lang="en-US" sz="32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3200" b="0" strike="noStrike" spc="-1">
                <a:solidFill>
                  <a:srgbClr val="525252"/>
                </a:solidFill>
                <a:latin typeface="IntelOne Display Light"/>
                <a:ea typeface="Helvetica Neue"/>
              </a:rPr>
              <a:t>Check help or documentation for your synthesis tool to be sure of the supported constructs</a:t>
            </a:r>
            <a:endParaRPr lang="en-US" sz="32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Connecting Gate Primitive Ports</a:t>
            </a:r>
            <a:endParaRPr lang="en-US" sz="3600" b="0" strike="noStrike" spc="-1">
              <a:latin typeface="Arial" panose="020B0604020202020204"/>
            </a:endParaRPr>
          </a:p>
        </p:txBody>
      </p:sp>
      <p:sp>
        <p:nvSpPr>
          <p:cNvPr id="1916" name="PlaceHolder 2"/>
          <p:cNvSpPr>
            <a:spLocks noGrp="1"/>
          </p:cNvSpPr>
          <p:nvPr>
            <p:ph/>
          </p:nvPr>
        </p:nvSpPr>
        <p:spPr>
          <a:xfrm>
            <a:off x="380880" y="1487160"/>
            <a:ext cx="5204160" cy="4424040"/>
          </a:xfrm>
          <a:prstGeom prst="rect">
            <a:avLst/>
          </a:prstGeom>
          <a:noFill/>
          <a:ln w="0">
            <a:noFill/>
          </a:ln>
        </p:spPr>
        <p:txBody>
          <a:bodyPr lIns="90000" tIns="45000" rIns="90000" bIns="45000" anchor="t">
            <a:normAutofit fontScale="71000"/>
          </a:bodyPr>
          <a:p>
            <a:pPr marL="228600" indent="-228600">
              <a:lnSpc>
                <a:spcPct val="90000"/>
              </a:lnSpc>
              <a:spcBef>
                <a:spcPts val="1000"/>
              </a:spcBef>
              <a:buClr>
                <a:srgbClr val="525252"/>
              </a:buClr>
              <a:buFont typeface="IntelOne Display Regular"/>
              <a:buChar char="•"/>
            </a:pPr>
            <a:r>
              <a:rPr lang="en-US" sz="2600" b="0" strike="noStrike" spc="-1">
                <a:solidFill>
                  <a:srgbClr val="525252"/>
                </a:solidFill>
                <a:latin typeface="IntelOne Display Light"/>
                <a:ea typeface="Helvetica Neue"/>
              </a:rPr>
              <a:t>For Verilog gate primitives, the first port on the port list is the output, followed by the inputs.</a:t>
            </a:r>
            <a:endParaRPr lang="en-US" sz="2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600" b="1" i="1" strike="noStrike" spc="-1">
                <a:solidFill>
                  <a:srgbClr val="525252"/>
                </a:solidFill>
                <a:latin typeface="IntelOne Display Light"/>
                <a:ea typeface="Helvetica Neue"/>
              </a:rPr>
              <a:t>&lt;gate_name&gt;</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600" b="1" strike="noStrike" spc="-1">
                <a:solidFill>
                  <a:srgbClr val="525252"/>
                </a:solidFill>
                <a:latin typeface="IntelOne Display Light"/>
                <a:ea typeface="Helvetica Neue"/>
              </a:rPr>
              <a:t>and </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600" b="1" strike="noStrike" spc="-1">
                <a:solidFill>
                  <a:srgbClr val="525252"/>
                </a:solidFill>
                <a:latin typeface="IntelOne Display Light"/>
                <a:ea typeface="Helvetica Neue"/>
              </a:rPr>
              <a:t>xor</a:t>
            </a:r>
            <a:endParaRPr lang="en-US" sz="2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600" b="1" i="1" strike="noStrike" spc="-1">
                <a:solidFill>
                  <a:srgbClr val="525252"/>
                </a:solidFill>
                <a:latin typeface="IntelOne Display Light"/>
                <a:ea typeface="Helvetica Neue"/>
              </a:rPr>
              <a:t>#delay </a:t>
            </a:r>
            <a:r>
              <a:rPr lang="en-US" sz="2600" b="0" i="1" strike="noStrike" spc="-1">
                <a:solidFill>
                  <a:srgbClr val="525252"/>
                </a:solidFill>
                <a:latin typeface="IntelOne Display Light"/>
                <a:ea typeface="Helvetica Neue"/>
              </a:rPr>
              <a:t>(</a:t>
            </a:r>
            <a:r>
              <a:rPr lang="en-US" sz="2600" b="0" strike="noStrike" spc="-1">
                <a:solidFill>
                  <a:srgbClr val="525252"/>
                </a:solidFill>
                <a:latin typeface="IntelOne Display Light"/>
                <a:ea typeface="Helvetica Neue"/>
              </a:rPr>
              <a:t>optional)</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600" b="0" strike="noStrike" spc="-1">
                <a:solidFill>
                  <a:srgbClr val="525252"/>
                </a:solidFill>
                <a:latin typeface="IntelOne Display Light"/>
                <a:ea typeface="Helvetica Neue"/>
              </a:rPr>
              <a:t>2-time unit for the and gate</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600" b="0" strike="noStrike" spc="-1">
                <a:solidFill>
                  <a:srgbClr val="525252"/>
                </a:solidFill>
                <a:latin typeface="IntelOne Display Light"/>
                <a:ea typeface="Helvetica Neue"/>
              </a:rPr>
              <a:t>4-time unit for the xor gate</a:t>
            </a:r>
            <a:endParaRPr lang="en-US" sz="2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600" b="1" i="1" strike="noStrike" spc="-1">
                <a:solidFill>
                  <a:srgbClr val="525252"/>
                </a:solidFill>
                <a:latin typeface="IntelOne Display Light"/>
                <a:ea typeface="Helvetica Neue"/>
              </a:rPr>
              <a:t>&lt;instance_name&gt; </a:t>
            </a:r>
            <a:r>
              <a:rPr lang="en-US" sz="2600" b="0" strike="noStrike" spc="-1">
                <a:solidFill>
                  <a:srgbClr val="525252"/>
                </a:solidFill>
                <a:latin typeface="IntelOne Display Light"/>
                <a:ea typeface="Helvetica Neue"/>
              </a:rPr>
              <a:t>(optional)</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600" b="0" strike="noStrike" spc="-1">
                <a:solidFill>
                  <a:srgbClr val="525252"/>
                </a:solidFill>
                <a:latin typeface="IntelOne Display Light"/>
                <a:ea typeface="Helvetica Neue"/>
              </a:rPr>
              <a:t>u1 for the and gate</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600" b="0" strike="noStrike" spc="-1">
                <a:solidFill>
                  <a:srgbClr val="525252"/>
                </a:solidFill>
                <a:latin typeface="IntelOne Display Light"/>
                <a:ea typeface="Helvetica Neue"/>
              </a:rPr>
              <a:t>u2 for the xor gate</a:t>
            </a:r>
            <a:endParaRPr lang="en-US" sz="2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600" b="1" i="1" strike="noStrike" spc="-1">
                <a:solidFill>
                  <a:srgbClr val="525252"/>
                </a:solidFill>
                <a:latin typeface="IntelOne Display Light"/>
                <a:ea typeface="Helvetica Neue"/>
              </a:rPr>
              <a:t>(port_list)</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600" b="0" strike="noStrike" spc="-1">
                <a:solidFill>
                  <a:srgbClr val="525252"/>
                </a:solidFill>
                <a:latin typeface="IntelOne Display Light"/>
                <a:ea typeface="Helvetica Neue"/>
              </a:rPr>
              <a:t> (co, a, b)  -  (output, input, input)</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600" b="0" strike="noStrike" spc="-1">
                <a:solidFill>
                  <a:srgbClr val="525252"/>
                </a:solidFill>
                <a:latin typeface="IntelOne Display Light"/>
                <a:ea typeface="Helvetica Neue"/>
              </a:rPr>
              <a:t>(sum, a, b) - (output, input, input)</a:t>
            </a:r>
            <a:endParaRPr lang="en-US" sz="26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grpSp>
        <p:nvGrpSpPr>
          <p:cNvPr id="1917" name="Group 4"/>
          <p:cNvGrpSpPr/>
          <p:nvPr/>
        </p:nvGrpSpPr>
        <p:grpSpPr>
          <a:xfrm>
            <a:off x="7338600" y="5116680"/>
            <a:ext cx="2385360" cy="1419480"/>
            <a:chOff x="7338600" y="5116680"/>
            <a:chExt cx="2385360" cy="1419480"/>
          </a:xfrm>
        </p:grpSpPr>
        <p:grpSp>
          <p:nvGrpSpPr>
            <p:cNvPr id="1918" name="Group 5"/>
            <p:cNvGrpSpPr/>
            <p:nvPr/>
          </p:nvGrpSpPr>
          <p:grpSpPr>
            <a:xfrm>
              <a:off x="8164080" y="5785200"/>
              <a:ext cx="394560" cy="266760"/>
              <a:chOff x="8164080" y="5785200"/>
              <a:chExt cx="394560" cy="266760"/>
            </a:xfrm>
          </p:grpSpPr>
          <p:sp>
            <p:nvSpPr>
              <p:cNvPr id="1919" name="Arc 6"/>
              <p:cNvSpPr/>
              <p:nvPr/>
            </p:nvSpPr>
            <p:spPr>
              <a:xfrm>
                <a:off x="8164080" y="5785200"/>
                <a:ext cx="65880" cy="132840"/>
              </a:xfrm>
              <a:custGeom>
                <a:avLst/>
                <a:gdLst/>
                <a:ahLst/>
                <a:cxnLst/>
                <a:rect l="l" t="t" r="r" b="b"/>
                <a:pathLst>
                  <a:path w="22050" h="21600" fill="none">
                    <a:moveTo>
                      <a:pt x="-1" y="4"/>
                    </a:moveTo>
                    <a:cubicBezTo>
                      <a:pt x="149" y="1"/>
                      <a:pt x="299" y="-1"/>
                      <a:pt x="450" y="0"/>
                    </a:cubicBezTo>
                    <a:cubicBezTo>
                      <a:pt x="12379" y="0"/>
                      <a:pt x="22050" y="9670"/>
                      <a:pt x="22050" y="21600"/>
                    </a:cubicBezTo>
                  </a:path>
                  <a:path w="22050" h="21600" stroke="0">
                    <a:moveTo>
                      <a:pt x="-1" y="4"/>
                    </a:moveTo>
                    <a:cubicBezTo>
                      <a:pt x="149" y="1"/>
                      <a:pt x="299" y="-1"/>
                      <a:pt x="450" y="0"/>
                    </a:cubicBezTo>
                    <a:cubicBezTo>
                      <a:pt x="12379" y="0"/>
                      <a:pt x="22050" y="9670"/>
                      <a:pt x="22050" y="21600"/>
                    </a:cubicBezTo>
                    <a:lnTo>
                      <a:pt x="45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20" name="Arc 7"/>
              <p:cNvSpPr/>
              <p:nvPr/>
            </p:nvSpPr>
            <p:spPr>
              <a:xfrm rot="10800000">
                <a:off x="8168760" y="5919120"/>
                <a:ext cx="64440" cy="132840"/>
              </a:xfrm>
              <a:custGeom>
                <a:avLst/>
                <a:gdLst/>
                <a:ahLst/>
                <a:cxnLst/>
                <a:rect l="l" t="t" r="r" b="b"/>
                <a:pathLst>
                  <a:path w="21581" h="21595" fill="none">
                    <a:moveTo>
                      <a:pt x="-1" y="20695"/>
                    </a:moveTo>
                    <a:cubicBezTo>
                      <a:pt x="474" y="9300"/>
                      <a:pt x="9727" y="237"/>
                      <a:pt x="21130" y="-1"/>
                    </a:cubicBezTo>
                  </a:path>
                  <a:path w="21581" h="21595" stroke="0">
                    <a:moveTo>
                      <a:pt x="-1" y="20695"/>
                    </a:moveTo>
                    <a:cubicBezTo>
                      <a:pt x="474" y="9300"/>
                      <a:pt x="9727" y="237"/>
                      <a:pt x="21130" y="-1"/>
                    </a:cubicBezTo>
                    <a:lnTo>
                      <a:pt x="21581" y="21595"/>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21" name="Arc 8"/>
              <p:cNvSpPr/>
              <p:nvPr/>
            </p:nvSpPr>
            <p:spPr>
              <a:xfrm>
                <a:off x="8229240" y="5785200"/>
                <a:ext cx="65880" cy="132840"/>
              </a:xfrm>
              <a:custGeom>
                <a:avLst/>
                <a:gdLst/>
                <a:ahLst/>
                <a:cxnLst/>
                <a:rect l="l" t="t" r="r" b="b"/>
                <a:pathLst>
                  <a:path w="22050" h="21600" fill="none">
                    <a:moveTo>
                      <a:pt x="-1" y="4"/>
                    </a:moveTo>
                    <a:cubicBezTo>
                      <a:pt x="149" y="1"/>
                      <a:pt x="299" y="-1"/>
                      <a:pt x="450" y="0"/>
                    </a:cubicBezTo>
                    <a:cubicBezTo>
                      <a:pt x="12379" y="0"/>
                      <a:pt x="22050" y="9670"/>
                      <a:pt x="22050" y="21600"/>
                    </a:cubicBezTo>
                  </a:path>
                  <a:path w="22050" h="21600" stroke="0">
                    <a:moveTo>
                      <a:pt x="-1" y="4"/>
                    </a:moveTo>
                    <a:cubicBezTo>
                      <a:pt x="149" y="1"/>
                      <a:pt x="299" y="-1"/>
                      <a:pt x="450" y="0"/>
                    </a:cubicBezTo>
                    <a:cubicBezTo>
                      <a:pt x="12379" y="0"/>
                      <a:pt x="22050" y="9670"/>
                      <a:pt x="22050" y="21600"/>
                    </a:cubicBezTo>
                    <a:lnTo>
                      <a:pt x="45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22" name="Arc 9"/>
              <p:cNvSpPr/>
              <p:nvPr/>
            </p:nvSpPr>
            <p:spPr>
              <a:xfrm rot="10800000">
                <a:off x="8233920" y="5919120"/>
                <a:ext cx="64440" cy="132840"/>
              </a:xfrm>
              <a:custGeom>
                <a:avLst/>
                <a:gdLst/>
                <a:ahLst/>
                <a:cxnLst/>
                <a:rect l="l" t="t" r="r" b="b"/>
                <a:pathLst>
                  <a:path w="21581" h="21595" fill="none">
                    <a:moveTo>
                      <a:pt x="-1" y="20695"/>
                    </a:moveTo>
                    <a:cubicBezTo>
                      <a:pt x="474" y="9300"/>
                      <a:pt x="9727" y="237"/>
                      <a:pt x="21130" y="-1"/>
                    </a:cubicBezTo>
                  </a:path>
                  <a:path w="21581" h="21595" stroke="0">
                    <a:moveTo>
                      <a:pt x="-1" y="20695"/>
                    </a:moveTo>
                    <a:cubicBezTo>
                      <a:pt x="474" y="9300"/>
                      <a:pt x="9727" y="237"/>
                      <a:pt x="21130" y="-1"/>
                    </a:cubicBezTo>
                    <a:lnTo>
                      <a:pt x="21581" y="21595"/>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23" name="Arc 10"/>
              <p:cNvSpPr/>
              <p:nvPr/>
            </p:nvSpPr>
            <p:spPr>
              <a:xfrm>
                <a:off x="8229240" y="5785200"/>
                <a:ext cx="326160" cy="132840"/>
              </a:xfrm>
              <a:custGeom>
                <a:avLst/>
                <a:gdLst/>
                <a:ahLst/>
                <a:cxnLst/>
                <a:rect l="l" t="t" r="r" b="b"/>
                <a:pathLst>
                  <a:path w="21690" h="21600" fill="none">
                    <a:moveTo>
                      <a:pt x="0" y="0"/>
                    </a:moveTo>
                    <a:cubicBezTo>
                      <a:pt x="30" y="0"/>
                      <a:pt x="60" y="-1"/>
                      <a:pt x="90" y="0"/>
                    </a:cubicBezTo>
                    <a:cubicBezTo>
                      <a:pt x="12019" y="0"/>
                      <a:pt x="21690" y="9670"/>
                      <a:pt x="21690" y="21600"/>
                    </a:cubicBezTo>
                  </a:path>
                  <a:path w="21690" h="21600" stroke="0">
                    <a:moveTo>
                      <a:pt x="0" y="0"/>
                    </a:moveTo>
                    <a:cubicBezTo>
                      <a:pt x="30" y="0"/>
                      <a:pt x="60" y="-1"/>
                      <a:pt x="90" y="0"/>
                    </a:cubicBezTo>
                    <a:cubicBezTo>
                      <a:pt x="12019" y="0"/>
                      <a:pt x="21690" y="9670"/>
                      <a:pt x="21690" y="21600"/>
                    </a:cubicBezTo>
                    <a:lnTo>
                      <a:pt x="9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24" name="Arc 11"/>
              <p:cNvSpPr/>
              <p:nvPr/>
            </p:nvSpPr>
            <p:spPr>
              <a:xfrm rot="10800000">
                <a:off x="8233920" y="5919120"/>
                <a:ext cx="324720" cy="132840"/>
              </a:xfrm>
              <a:custGeom>
                <a:avLst/>
                <a:gdLst/>
                <a:ahLst/>
                <a:cxnLst/>
                <a:rect l="l" t="t" r="r" b="b"/>
                <a:pathLst>
                  <a:path w="21581" h="21600" fill="none">
                    <a:moveTo>
                      <a:pt x="-1" y="20700"/>
                    </a:moveTo>
                    <a:cubicBezTo>
                      <a:pt x="480" y="9166"/>
                      <a:pt x="9946" y="48"/>
                      <a:pt x="21491" y="0"/>
                    </a:cubicBezTo>
                  </a:path>
                  <a:path w="21581" h="21600" stroke="0">
                    <a:moveTo>
                      <a:pt x="-1" y="20700"/>
                    </a:moveTo>
                    <a:cubicBezTo>
                      <a:pt x="480" y="9166"/>
                      <a:pt x="9946" y="48"/>
                      <a:pt x="21491" y="0"/>
                    </a:cubicBezTo>
                    <a:lnTo>
                      <a:pt x="21581"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grpSp>
          <p:nvGrpSpPr>
            <p:cNvPr id="1925" name="Group 12"/>
            <p:cNvGrpSpPr/>
            <p:nvPr/>
          </p:nvGrpSpPr>
          <p:grpSpPr>
            <a:xfrm>
              <a:off x="8169480" y="5377680"/>
              <a:ext cx="349200" cy="239400"/>
              <a:chOff x="8169480" y="5377680"/>
              <a:chExt cx="349200" cy="239400"/>
            </a:xfrm>
          </p:grpSpPr>
          <p:sp>
            <p:nvSpPr>
              <p:cNvPr id="1926" name="Line 13"/>
              <p:cNvSpPr/>
              <p:nvPr/>
            </p:nvSpPr>
            <p:spPr>
              <a:xfrm>
                <a:off x="8169480" y="5383440"/>
                <a:ext cx="360" cy="2332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27" name="Line 14"/>
              <p:cNvSpPr/>
              <p:nvPr/>
            </p:nvSpPr>
            <p:spPr>
              <a:xfrm>
                <a:off x="8174880" y="5377680"/>
                <a:ext cx="227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28" name="Line 15"/>
              <p:cNvSpPr/>
              <p:nvPr/>
            </p:nvSpPr>
            <p:spPr>
              <a:xfrm>
                <a:off x="8174880" y="5616720"/>
                <a:ext cx="227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29" name="Arc 16"/>
              <p:cNvSpPr/>
              <p:nvPr/>
            </p:nvSpPr>
            <p:spPr>
              <a:xfrm>
                <a:off x="8402760" y="5384880"/>
                <a:ext cx="115920" cy="11880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30" name="Arc 17"/>
              <p:cNvSpPr/>
              <p:nvPr/>
            </p:nvSpPr>
            <p:spPr>
              <a:xfrm>
                <a:off x="8402760" y="5497560"/>
                <a:ext cx="115920" cy="11880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grpSp>
        <p:sp>
          <p:nvSpPr>
            <p:cNvPr id="1931" name="Rectangle 18"/>
            <p:cNvSpPr/>
            <p:nvPr/>
          </p:nvSpPr>
          <p:spPr>
            <a:xfrm>
              <a:off x="7643520" y="5116680"/>
              <a:ext cx="1225080" cy="1256040"/>
            </a:xfrm>
            <a:prstGeom prst="rect">
              <a:avLst/>
            </a:prstGeom>
            <a:noFill/>
            <a:ln w="12700">
              <a:solidFill>
                <a:srgbClr val="525252"/>
              </a:solidFill>
              <a:prstDash val="sysDot"/>
              <a:miter/>
            </a:ln>
          </p:spPr>
          <p:style>
            <a:lnRef idx="0">
              <a:srgbClr val="FFFFFF"/>
            </a:lnRef>
            <a:fillRef idx="0">
              <a:srgbClr val="FFFFFF"/>
            </a:fillRef>
            <a:effectRef idx="0">
              <a:srgbClr val="FFFFFF"/>
            </a:effectRef>
            <a:fontRef idx="minor"/>
          </p:style>
        </p:sp>
        <p:sp>
          <p:nvSpPr>
            <p:cNvPr id="1932" name="Line 19"/>
            <p:cNvSpPr/>
            <p:nvPr/>
          </p:nvSpPr>
          <p:spPr>
            <a:xfrm>
              <a:off x="7968600" y="5844600"/>
              <a:ext cx="25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33" name="Line 20"/>
            <p:cNvSpPr/>
            <p:nvPr/>
          </p:nvSpPr>
          <p:spPr>
            <a:xfrm flipV="1">
              <a:off x="7963200" y="5580720"/>
              <a:ext cx="360" cy="261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34" name="Line 21"/>
            <p:cNvSpPr/>
            <p:nvPr/>
          </p:nvSpPr>
          <p:spPr>
            <a:xfrm>
              <a:off x="7968600" y="5577840"/>
              <a:ext cx="1900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35" name="Line 22"/>
            <p:cNvSpPr/>
            <p:nvPr/>
          </p:nvSpPr>
          <p:spPr>
            <a:xfrm flipH="1">
              <a:off x="7903800" y="5978160"/>
              <a:ext cx="3200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36" name="Line 23"/>
            <p:cNvSpPr/>
            <p:nvPr/>
          </p:nvSpPr>
          <p:spPr>
            <a:xfrm flipH="1">
              <a:off x="7838640" y="5978160"/>
              <a:ext cx="594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37" name="Line 24"/>
            <p:cNvSpPr/>
            <p:nvPr/>
          </p:nvSpPr>
          <p:spPr>
            <a:xfrm flipV="1">
              <a:off x="7833240" y="5447160"/>
              <a:ext cx="360" cy="5281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38" name="Line 25"/>
            <p:cNvSpPr/>
            <p:nvPr/>
          </p:nvSpPr>
          <p:spPr>
            <a:xfrm>
              <a:off x="7838640" y="5444280"/>
              <a:ext cx="3200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39" name="Line 26"/>
            <p:cNvSpPr/>
            <p:nvPr/>
          </p:nvSpPr>
          <p:spPr>
            <a:xfrm flipH="1">
              <a:off x="7643160" y="5444280"/>
              <a:ext cx="1900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40" name="Line 27"/>
            <p:cNvSpPr/>
            <p:nvPr/>
          </p:nvSpPr>
          <p:spPr>
            <a:xfrm flipH="1">
              <a:off x="7643160" y="5844600"/>
              <a:ext cx="3200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41" name="Line 28"/>
            <p:cNvSpPr/>
            <p:nvPr/>
          </p:nvSpPr>
          <p:spPr>
            <a:xfrm>
              <a:off x="8489520" y="5511240"/>
              <a:ext cx="385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42" name="Line 29"/>
            <p:cNvSpPr/>
            <p:nvPr/>
          </p:nvSpPr>
          <p:spPr>
            <a:xfrm>
              <a:off x="8554680" y="5911560"/>
              <a:ext cx="3200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43" name="Oval 30"/>
            <p:cNvSpPr/>
            <p:nvPr/>
          </p:nvSpPr>
          <p:spPr>
            <a:xfrm>
              <a:off x="7797960" y="5416920"/>
              <a:ext cx="53640" cy="54720"/>
            </a:xfrm>
            <a:prstGeom prst="ellipse">
              <a:avLst/>
            </a:prstGeom>
            <a:solidFill>
              <a:schemeClr val="tx1"/>
            </a:solidFill>
            <a:ln w="12700">
              <a:solidFill>
                <a:srgbClr val="525252"/>
              </a:solidFill>
              <a:round/>
            </a:ln>
          </p:spPr>
          <p:style>
            <a:lnRef idx="0">
              <a:srgbClr val="FFFFFF"/>
            </a:lnRef>
            <a:fillRef idx="0">
              <a:srgbClr val="FFFFFF"/>
            </a:fillRef>
            <a:effectRef idx="0">
              <a:srgbClr val="FFFFFF"/>
            </a:effectRef>
            <a:fontRef idx="minor"/>
          </p:style>
        </p:sp>
        <p:sp>
          <p:nvSpPr>
            <p:cNvPr id="1944" name="Oval 31"/>
            <p:cNvSpPr/>
            <p:nvPr/>
          </p:nvSpPr>
          <p:spPr>
            <a:xfrm>
              <a:off x="7928280" y="5825520"/>
              <a:ext cx="69840" cy="54720"/>
            </a:xfrm>
            <a:prstGeom prst="ellipse">
              <a:avLst/>
            </a:prstGeom>
            <a:solidFill>
              <a:schemeClr val="tx1"/>
            </a:solidFill>
            <a:ln w="12700">
              <a:solidFill>
                <a:srgbClr val="525252"/>
              </a:solidFill>
              <a:round/>
            </a:ln>
          </p:spPr>
          <p:style>
            <a:lnRef idx="0">
              <a:srgbClr val="FFFFFF"/>
            </a:lnRef>
            <a:fillRef idx="0">
              <a:srgbClr val="FFFFFF"/>
            </a:fillRef>
            <a:effectRef idx="0">
              <a:srgbClr val="FFFFFF"/>
            </a:effectRef>
            <a:fontRef idx="minor"/>
          </p:style>
        </p:sp>
        <p:sp>
          <p:nvSpPr>
            <p:cNvPr id="1945" name="Rectangle 32"/>
            <p:cNvSpPr/>
            <p:nvPr/>
          </p:nvSpPr>
          <p:spPr>
            <a:xfrm>
              <a:off x="7353000" y="5230440"/>
              <a:ext cx="38988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a</a:t>
              </a:r>
              <a:endParaRPr lang="en-US" sz="2400" b="0" strike="noStrike" spc="-1">
                <a:latin typeface="Arial" panose="020B0604020202020204"/>
              </a:endParaRPr>
            </a:p>
          </p:txBody>
        </p:sp>
        <p:sp>
          <p:nvSpPr>
            <p:cNvPr id="1946" name="Rectangle 33"/>
            <p:cNvSpPr/>
            <p:nvPr/>
          </p:nvSpPr>
          <p:spPr>
            <a:xfrm>
              <a:off x="7338600" y="5637960"/>
              <a:ext cx="401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a:t>
              </a:r>
              <a:endParaRPr lang="en-US" sz="2400" b="0" strike="noStrike" spc="-1">
                <a:latin typeface="Arial" panose="020B0604020202020204"/>
              </a:endParaRPr>
            </a:p>
          </p:txBody>
        </p:sp>
        <p:sp>
          <p:nvSpPr>
            <p:cNvPr id="1947" name="Rectangle 34"/>
            <p:cNvSpPr/>
            <p:nvPr/>
          </p:nvSpPr>
          <p:spPr>
            <a:xfrm>
              <a:off x="8858160" y="5322240"/>
              <a:ext cx="57420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co</a:t>
              </a:r>
              <a:endParaRPr lang="en-US" sz="2400" b="0" strike="noStrike" spc="-1">
                <a:latin typeface="Arial" panose="020B0604020202020204"/>
              </a:endParaRPr>
            </a:p>
          </p:txBody>
        </p:sp>
        <p:sp>
          <p:nvSpPr>
            <p:cNvPr id="1948" name="Rectangle 35"/>
            <p:cNvSpPr/>
            <p:nvPr/>
          </p:nvSpPr>
          <p:spPr>
            <a:xfrm>
              <a:off x="8825400" y="5712840"/>
              <a:ext cx="898560" cy="8233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sum</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p:txBody>
        </p:sp>
      </p:grpSp>
      <p:sp>
        <p:nvSpPr>
          <p:cNvPr id="1949" name="Rectangle 37"/>
          <p:cNvSpPr/>
          <p:nvPr/>
        </p:nvSpPr>
        <p:spPr>
          <a:xfrm>
            <a:off x="7001640" y="3674880"/>
            <a:ext cx="4203000" cy="64692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950" name="Rectangle 38"/>
          <p:cNvSpPr/>
          <p:nvPr/>
        </p:nvSpPr>
        <p:spPr>
          <a:xfrm>
            <a:off x="6995160" y="1426680"/>
            <a:ext cx="4203000" cy="39322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Lst>
            </a:pPr>
            <a:r>
              <a:rPr lang="en-US" sz="1800" b="1" strike="noStrike" spc="-1">
                <a:solidFill>
                  <a:srgbClr val="525252"/>
                </a:solidFill>
                <a:latin typeface="Consolas"/>
                <a:ea typeface="Helvetica Neue"/>
              </a:rPr>
              <a:t>module</a:t>
            </a:r>
            <a:r>
              <a:rPr lang="en-US" sz="1800" b="0" strike="noStrike" spc="-1">
                <a:solidFill>
                  <a:srgbClr val="525252"/>
                </a:solidFill>
                <a:latin typeface="Consolas"/>
                <a:ea typeface="Helvetica Neue"/>
              </a:rPr>
              <a:t> half_adder (</a:t>
            </a:r>
            <a:endParaRPr lang="en-US" sz="1800" b="0" strike="noStrike" spc="-1">
              <a:latin typeface="Arial" panose="020B0604020202020204"/>
            </a:endParaRPr>
          </a:p>
          <a:p>
            <a:pPr>
              <a:lnSpc>
                <a:spcPct val="100000"/>
              </a:lnSpc>
              <a:buNone/>
              <a:tabLst>
                <a:tab pos="345440" algn="l"/>
                <a:tab pos="69215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co, sum,</a:t>
            </a:r>
            <a:endParaRPr lang="en-US" sz="1800" b="0" strike="noStrike" spc="-1">
              <a:latin typeface="Arial" panose="020B0604020202020204"/>
            </a:endParaRPr>
          </a:p>
          <a:p>
            <a:pPr>
              <a:lnSpc>
                <a:spcPct val="100000"/>
              </a:lnSpc>
              <a:buNone/>
              <a:tabLst>
                <a:tab pos="345440" algn="l"/>
                <a:tab pos="69215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 </a:t>
            </a:r>
            <a:r>
              <a:rPr lang="en-US" sz="1800" b="0" strike="noStrike" spc="-1">
                <a:solidFill>
                  <a:srgbClr val="525252"/>
                </a:solidFill>
                <a:latin typeface="Consolas"/>
                <a:ea typeface="Helvetica Neue"/>
              </a:rPr>
              <a:t>a, b</a:t>
            </a:r>
            <a:endParaRPr lang="en-US" sz="1800" b="0" strike="noStrike" spc="-1">
              <a:latin typeface="Arial" panose="020B0604020202020204"/>
            </a:endParaRPr>
          </a:p>
          <a:p>
            <a:pPr>
              <a:lnSpc>
                <a:spcPct val="100000"/>
              </a:lnSpc>
              <a:buNone/>
              <a:tabLst>
                <a:tab pos="345440" algn="l"/>
                <a:tab pos="692150" algn="l"/>
              </a:tabLst>
            </a:pP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Lst>
            </a:pPr>
            <a:endParaRPr lang="en-US" sz="1800" b="0" strike="noStrike" spc="-1">
              <a:latin typeface="Arial" panose="020B0604020202020204"/>
            </a:endParaRPr>
          </a:p>
          <a:p>
            <a:pPr>
              <a:lnSpc>
                <a:spcPct val="100000"/>
              </a:lnSpc>
              <a:buNone/>
              <a:tabLst>
                <a:tab pos="345440" algn="l"/>
                <a:tab pos="692150" algn="l"/>
              </a:tabLst>
            </a:pPr>
            <a:r>
              <a:rPr lang="en-US" sz="1800" b="1" strike="noStrike" spc="-1">
                <a:solidFill>
                  <a:srgbClr val="525252"/>
                </a:solidFill>
                <a:latin typeface="Consolas"/>
                <a:ea typeface="Helvetica Neue"/>
              </a:rPr>
              <a:t>	parameter</a:t>
            </a:r>
            <a:r>
              <a:rPr lang="en-US" sz="1800" b="0" strike="noStrike" spc="-1">
                <a:solidFill>
                  <a:srgbClr val="525252"/>
                </a:solidFill>
                <a:latin typeface="Consolas"/>
                <a:ea typeface="Helvetica Neue"/>
              </a:rPr>
              <a:t> and_delay = 2;</a:t>
            </a:r>
            <a:endParaRPr lang="en-US" sz="1800" b="0" strike="noStrike" spc="-1">
              <a:latin typeface="Arial" panose="020B0604020202020204"/>
            </a:endParaRPr>
          </a:p>
          <a:p>
            <a:pPr>
              <a:lnSpc>
                <a:spcPct val="100000"/>
              </a:lnSpc>
              <a:buNone/>
              <a:tabLst>
                <a:tab pos="345440" algn="l"/>
                <a:tab pos="692150" algn="l"/>
              </a:tabLst>
            </a:pPr>
            <a:r>
              <a:rPr lang="en-US" sz="1800" b="1" strike="noStrike" spc="-1">
                <a:solidFill>
                  <a:srgbClr val="525252"/>
                </a:solidFill>
                <a:latin typeface="Consolas"/>
                <a:ea typeface="Helvetica Neue"/>
              </a:rPr>
              <a:t>	parameter</a:t>
            </a:r>
            <a:r>
              <a:rPr lang="en-US" sz="1800" b="0" strike="noStrike" spc="-1">
                <a:solidFill>
                  <a:srgbClr val="525252"/>
                </a:solidFill>
                <a:latin typeface="Consolas"/>
                <a:ea typeface="Helvetica Neue"/>
              </a:rPr>
              <a:t> xor_delay = 4;</a:t>
            </a:r>
            <a:endParaRPr lang="en-US" sz="1800" b="0" strike="noStrike" spc="-1">
              <a:latin typeface="Arial" panose="020B0604020202020204"/>
            </a:endParaRPr>
          </a:p>
          <a:p>
            <a:pPr>
              <a:lnSpc>
                <a:spcPct val="100000"/>
              </a:lnSpc>
              <a:buNone/>
              <a:tabLst>
                <a:tab pos="345440" algn="l"/>
                <a:tab pos="692150" algn="l"/>
              </a:tabLst>
            </a:pPr>
            <a:endParaRPr lang="en-US" sz="1800" b="0" strike="noStrike" spc="-1">
              <a:latin typeface="Arial" panose="020B0604020202020204"/>
            </a:endParaRPr>
          </a:p>
          <a:p>
            <a:pPr>
              <a:lnSpc>
                <a:spcPct val="100000"/>
              </a:lnSpc>
              <a:buNone/>
              <a:tabLst>
                <a:tab pos="345440" algn="l"/>
                <a:tab pos="692150" algn="l"/>
              </a:tabLst>
            </a:pPr>
            <a:r>
              <a:rPr lang="en-US" sz="1800" b="1" strike="noStrike" spc="-1">
                <a:solidFill>
                  <a:srgbClr val="525252"/>
                </a:solidFill>
                <a:latin typeface="Consolas"/>
                <a:ea typeface="Helvetica Neue"/>
              </a:rPr>
              <a:t>	and </a:t>
            </a:r>
            <a:r>
              <a:rPr lang="en-US" sz="1800" b="0" strike="noStrike" spc="-1">
                <a:solidFill>
                  <a:srgbClr val="525252"/>
                </a:solidFill>
                <a:latin typeface="Consolas"/>
                <a:ea typeface="Helvetica Neue"/>
              </a:rPr>
              <a:t>#and_delay</a:t>
            </a: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u1(co, a, b);</a:t>
            </a:r>
            <a:endParaRPr lang="en-US" sz="1800" b="0" strike="noStrike" spc="-1">
              <a:latin typeface="Arial" panose="020B0604020202020204"/>
            </a:endParaRPr>
          </a:p>
          <a:p>
            <a:pPr>
              <a:lnSpc>
                <a:spcPct val="100000"/>
              </a:lnSpc>
              <a:buNone/>
              <a:tabLst>
                <a:tab pos="345440" algn="l"/>
                <a:tab pos="692150" algn="l"/>
              </a:tabLst>
            </a:pPr>
            <a:r>
              <a:rPr lang="en-US" sz="1800" b="1" strike="noStrike" spc="-1">
                <a:solidFill>
                  <a:srgbClr val="525252"/>
                </a:solidFill>
                <a:latin typeface="Consolas"/>
                <a:ea typeface="Helvetica Neue"/>
              </a:rPr>
              <a:t>	xor </a:t>
            </a:r>
            <a:r>
              <a:rPr lang="en-US" sz="1800" b="0" strike="noStrike" spc="-1">
                <a:solidFill>
                  <a:srgbClr val="525252"/>
                </a:solidFill>
                <a:latin typeface="Consolas"/>
                <a:ea typeface="Helvetica Neue"/>
              </a:rPr>
              <a:t>#xor_delay</a:t>
            </a: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u2(sum, a, b);</a:t>
            </a:r>
            <a:endParaRPr lang="en-US" sz="1800" b="0" strike="noStrike" spc="-1">
              <a:latin typeface="Arial" panose="020B0604020202020204"/>
            </a:endParaRPr>
          </a:p>
          <a:p>
            <a:pPr>
              <a:lnSpc>
                <a:spcPct val="100000"/>
              </a:lnSpc>
              <a:buNone/>
              <a:tabLst>
                <a:tab pos="345440" algn="l"/>
                <a:tab pos="692150" algn="l"/>
              </a:tabLst>
            </a:pPr>
            <a:endParaRPr lang="en-US" sz="1800" b="0" strike="noStrike" spc="-1">
              <a:latin typeface="Arial" panose="020B0604020202020204"/>
            </a:endParaRPr>
          </a:p>
          <a:p>
            <a:pPr>
              <a:lnSpc>
                <a:spcPct val="100000"/>
              </a:lnSpc>
              <a:buNone/>
              <a:tabLst>
                <a:tab pos="345440" algn="l"/>
                <a:tab pos="692150" algn="l"/>
              </a:tabLst>
            </a:pPr>
            <a:r>
              <a:rPr lang="en-US" sz="1800" b="1" strike="noStrike" spc="-1">
                <a:solidFill>
                  <a:srgbClr val="525252"/>
                </a:solidFill>
                <a:latin typeface="Consolas"/>
                <a:ea typeface="Helvetica Neue"/>
              </a:rPr>
              <a:t>endmodule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Module Instantiation</a:t>
            </a:r>
            <a:endParaRPr lang="en-US" sz="3600" b="0" strike="noStrike" spc="-1">
              <a:latin typeface="Arial" panose="020B0604020202020204"/>
            </a:endParaRPr>
          </a:p>
        </p:txBody>
      </p:sp>
      <p:sp>
        <p:nvSpPr>
          <p:cNvPr id="1952" name="Rectangle 13"/>
          <p:cNvSpPr/>
          <p:nvPr/>
        </p:nvSpPr>
        <p:spPr>
          <a:xfrm>
            <a:off x="414360" y="1522440"/>
            <a:ext cx="8330400" cy="4679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7000"/>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Instantiation Format:</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i="1" strike="noStrike" spc="-1">
                <a:solidFill>
                  <a:srgbClr val="525252"/>
                </a:solidFill>
                <a:latin typeface="IntelOne Display Light"/>
                <a:ea typeface="Helvetica Neue"/>
              </a:rPr>
              <a:t>&lt;component_name&gt;</a:t>
            </a:r>
            <a:r>
              <a:rPr lang="en-US" sz="2400" b="0" i="1" strike="noStrike" spc="-1">
                <a:solidFill>
                  <a:srgbClr val="525252"/>
                </a:solidFill>
                <a:latin typeface="IntelOne Display Light"/>
                <a:ea typeface="Helvetica Neue"/>
              </a:rPr>
              <a:t> </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The module name of your lower-level component</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i="1" strike="noStrike" spc="-1">
                <a:solidFill>
                  <a:srgbClr val="525252"/>
                </a:solidFill>
                <a:latin typeface="IntelOne Display Light"/>
                <a:ea typeface="Helvetica Neue"/>
              </a:rPr>
              <a:t>#delay</a:t>
            </a:r>
            <a:r>
              <a:rPr lang="en-US" sz="2400" b="0" i="1" strike="noStrike" spc="-1">
                <a:solidFill>
                  <a:srgbClr val="525252"/>
                </a:solidFill>
                <a:latin typeface="IntelOne Display Light"/>
                <a:ea typeface="Helvetica Neue"/>
              </a:rPr>
              <a:t> </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Delay through component</a:t>
            </a:r>
            <a:endParaRPr lang="en-US" sz="20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Optional</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i="1" strike="noStrike" spc="-1">
                <a:solidFill>
                  <a:srgbClr val="525252"/>
                </a:solidFill>
                <a:latin typeface="IntelOne Display Light"/>
                <a:ea typeface="Helvetica Neue"/>
              </a:rPr>
              <a:t>&lt;instance_name&gt;</a:t>
            </a:r>
            <a:r>
              <a:rPr lang="en-US" sz="2400" b="0" i="1" strike="noStrike" spc="-1">
                <a:solidFill>
                  <a:srgbClr val="525252"/>
                </a:solidFill>
                <a:latin typeface="IntelOne Display Light"/>
                <a:ea typeface="Helvetica Neue"/>
              </a:rPr>
              <a:t> </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Unique name applied to individual component instance  </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i="1" strike="noStrike" spc="-1">
                <a:solidFill>
                  <a:srgbClr val="525252"/>
                </a:solidFill>
                <a:latin typeface="IntelOne Display Light"/>
                <a:ea typeface="Helvetica Neue"/>
              </a:rPr>
              <a:t>(port_list)</a:t>
            </a:r>
            <a:r>
              <a:rPr lang="en-US" sz="2400" b="0" i="1" strike="noStrike" spc="-1">
                <a:solidFill>
                  <a:srgbClr val="525252"/>
                </a:solidFill>
                <a:latin typeface="IntelOne Display Light"/>
                <a:ea typeface="Helvetica Neue"/>
              </a:rPr>
              <a:t> </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List of signals to connect to component</a:t>
            </a:r>
            <a:endParaRPr lang="en-US" sz="2000" b="0" strike="noStrike" spc="-1">
              <a:latin typeface="Arial" panose="020B0604020202020204"/>
            </a:endParaRPr>
          </a:p>
        </p:txBody>
      </p:sp>
      <p:sp>
        <p:nvSpPr>
          <p:cNvPr id="1953" name="Rectangle 5"/>
          <p:cNvSpPr/>
          <p:nvPr/>
        </p:nvSpPr>
        <p:spPr>
          <a:xfrm>
            <a:off x="474480" y="2301840"/>
            <a:ext cx="8305560" cy="457560"/>
          </a:xfrm>
          <a:prstGeom prst="rect">
            <a:avLst/>
          </a:prstGeom>
          <a:solidFill>
            <a:schemeClr val="accent2">
              <a:alpha val="70000"/>
            </a:schemeClr>
          </a:solidFill>
          <a:ln w="12700">
            <a:solidFill>
              <a:srgbClr val="00C7FD"/>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i="1" strike="noStrike" spc="-1">
                <a:solidFill>
                  <a:srgbClr val="525252"/>
                </a:solidFill>
                <a:latin typeface="IntelOne Display Regular"/>
                <a:ea typeface="Helvetica Neue"/>
              </a:rPr>
              <a:t>&lt;component_name&gt;  #&lt;delay&gt;  &lt;instance_name&gt;  (port_list);</a:t>
            </a:r>
            <a:r>
              <a:rPr lang="en-US" sz="2400" b="0" i="1" strike="noStrike" spc="-1">
                <a:solidFill>
                  <a:srgbClr val="525252"/>
                </a:solidFill>
                <a:latin typeface="IntelOne Display Regular"/>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 name="Rectangle 32"/>
          <p:cNvSpPr/>
          <p:nvPr/>
        </p:nvSpPr>
        <p:spPr>
          <a:xfrm>
            <a:off x="1537560" y="3429000"/>
            <a:ext cx="4150080" cy="35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95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Connecting Module Instantiation Ports</a:t>
            </a:r>
            <a:endParaRPr lang="en-US" sz="3600" b="0" strike="noStrike" spc="-1">
              <a:latin typeface="Arial" panose="020B0604020202020204"/>
            </a:endParaRPr>
          </a:p>
        </p:txBody>
      </p:sp>
      <p:sp>
        <p:nvSpPr>
          <p:cNvPr id="1956" name="PlaceHolder 2"/>
          <p:cNvSpPr>
            <a:spLocks noGrp="1"/>
          </p:cNvSpPr>
          <p:nvPr>
            <p:ph/>
          </p:nvPr>
        </p:nvSpPr>
        <p:spPr>
          <a:xfrm>
            <a:off x="380880" y="1487160"/>
            <a:ext cx="6242040" cy="4669920"/>
          </a:xfrm>
          <a:prstGeom prst="rect">
            <a:avLst/>
          </a:prstGeom>
          <a:noFill/>
          <a:ln w="0">
            <a:noFill/>
          </a:ln>
        </p:spPr>
        <p:txBody>
          <a:bodyPr lIns="90000" tIns="45000" rIns="90000" bIns="45000" anchor="t">
            <a:normAutofit fontScale="89000"/>
          </a:bodyPr>
          <a:p>
            <a:pPr marL="228600" indent="-228600">
              <a:lnSpc>
                <a:spcPct val="90000"/>
              </a:lnSpc>
              <a:spcBef>
                <a:spcPts val="1000"/>
              </a:spcBef>
              <a:buClr>
                <a:srgbClr val="525252"/>
              </a:buClr>
              <a:buFont typeface="IntelOne Display Regular"/>
              <a:buChar char="•"/>
            </a:pPr>
            <a:r>
              <a:rPr lang="en-US" sz="1800" b="0" strike="noStrike" spc="-1">
                <a:solidFill>
                  <a:srgbClr val="525252"/>
                </a:solidFill>
                <a:latin typeface="IntelOne Display Light"/>
                <a:ea typeface="Helvetica Neue"/>
              </a:rPr>
              <a:t>Two methods to define port connections</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By ordered list</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By name</a:t>
            </a:r>
            <a:endParaRPr lang="en-US" sz="1800" b="0" strike="noStrike" spc="-1">
              <a:latin typeface="Arial" panose="020B0604020202020204"/>
            </a:endParaRPr>
          </a:p>
          <a:p>
            <a:pPr>
              <a:lnSpc>
                <a:spcPct val="90000"/>
              </a:lnSpc>
              <a:spcBef>
                <a:spcPts val="1000"/>
              </a:spcBef>
              <a:buNone/>
            </a:pPr>
            <a:endParaRPr lang="en-US" sz="1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1800" b="0" strike="noStrike" spc="-1">
                <a:solidFill>
                  <a:srgbClr val="525252"/>
                </a:solidFill>
                <a:latin typeface="IntelOne Display Light"/>
                <a:ea typeface="Helvetica Neue"/>
              </a:rPr>
              <a:t>By ordered list (1</a:t>
            </a:r>
            <a:r>
              <a:rPr lang="en-US" sz="1800" b="0" strike="noStrike" spc="-1" baseline="30000">
                <a:solidFill>
                  <a:srgbClr val="525252"/>
                </a:solidFill>
                <a:latin typeface="IntelOne Display Light"/>
                <a:ea typeface="Helvetica Neue"/>
              </a:rPr>
              <a:t>st</a:t>
            </a:r>
            <a:r>
              <a:rPr lang="en-US" sz="1800" b="0" strike="noStrike" spc="-1">
                <a:solidFill>
                  <a:srgbClr val="525252"/>
                </a:solidFill>
                <a:latin typeface="IntelOne Display Light"/>
                <a:ea typeface="Helvetica Neue"/>
              </a:rPr>
              <a:t> half adder*)</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Port connections defined by the order of the port list in the lower-level module declaration</a:t>
            </a:r>
            <a:endParaRPr lang="en-US" sz="18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1800" b="1" strike="noStrike" spc="-1">
                <a:solidFill>
                  <a:srgbClr val="525252"/>
                </a:solidFill>
                <a:latin typeface="Consolas"/>
                <a:ea typeface="Helvetica Neue"/>
              </a:rPr>
              <a:t>module</a:t>
            </a:r>
            <a:r>
              <a:rPr lang="en-US" sz="1800" b="0" strike="noStrike" spc="-1">
                <a:solidFill>
                  <a:srgbClr val="525252"/>
                </a:solidFill>
                <a:latin typeface="Consolas"/>
                <a:ea typeface="Helvetica Neue"/>
              </a:rPr>
              <a:t> half_adder (co, sum, a, b);</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Order of the port connections </a:t>
            </a:r>
            <a:r>
              <a:rPr lang="en-US" sz="1800" b="0" u="sng" strike="noStrike" spc="-1">
                <a:solidFill>
                  <a:srgbClr val="525252"/>
                </a:solidFill>
                <a:uFillTx/>
                <a:latin typeface="IntelOne Display Light"/>
                <a:ea typeface="Helvetica Neue"/>
              </a:rPr>
              <a:t>does</a:t>
            </a:r>
            <a:r>
              <a:rPr lang="en-US" sz="1800" b="0" strike="noStrike" spc="-1">
                <a:solidFill>
                  <a:srgbClr val="525252"/>
                </a:solidFill>
                <a:latin typeface="IntelOne Display Light"/>
                <a:ea typeface="Helvetica Neue"/>
              </a:rPr>
              <a:t> matter</a:t>
            </a:r>
            <a:endParaRPr lang="en-US" sz="18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1800" b="1" strike="noStrike" spc="-1">
                <a:solidFill>
                  <a:srgbClr val="525252"/>
                </a:solidFill>
                <a:latin typeface="IntelOne Display Light"/>
                <a:ea typeface="Helvetica Neue"/>
              </a:rPr>
              <a:t>co -&gt; c1, sum -&gt; s1, a -&gt; a, b -&gt; b</a:t>
            </a:r>
            <a:endParaRPr lang="en-US" sz="1800" b="0" strike="noStrike" spc="-1">
              <a:latin typeface="Arial" panose="020B0604020202020204"/>
            </a:endParaRPr>
          </a:p>
          <a:p>
            <a:pPr>
              <a:lnSpc>
                <a:spcPct val="90000"/>
              </a:lnSpc>
              <a:spcBef>
                <a:spcPts val="1415"/>
              </a:spcBef>
              <a:buNone/>
            </a:pPr>
            <a:endParaRPr lang="en-US" sz="1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1800" b="0" strike="noStrike" spc="-1">
                <a:solidFill>
                  <a:srgbClr val="525252"/>
                </a:solidFill>
                <a:latin typeface="IntelOne Display Light"/>
                <a:ea typeface="Helvetica Neue"/>
              </a:rPr>
              <a:t>By name (2</a:t>
            </a:r>
            <a:r>
              <a:rPr lang="en-US" sz="1800" b="0" strike="noStrike" spc="-1" baseline="30000">
                <a:solidFill>
                  <a:srgbClr val="525252"/>
                </a:solidFill>
                <a:latin typeface="IntelOne Display Light"/>
                <a:ea typeface="Helvetica Neue"/>
              </a:rPr>
              <a:t>nd</a:t>
            </a:r>
            <a:r>
              <a:rPr lang="en-US" sz="1800" b="0" strike="noStrike" spc="-1">
                <a:solidFill>
                  <a:srgbClr val="525252"/>
                </a:solidFill>
                <a:latin typeface="IntelOne Display Light"/>
                <a:ea typeface="Helvetica Neue"/>
              </a:rPr>
              <a:t> half_adder*)</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Port connections defined by name</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Recommended method</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Order of the port connections </a:t>
            </a:r>
            <a:r>
              <a:rPr lang="en-US" sz="1800" b="0" u="sng" strike="noStrike" spc="-1">
                <a:solidFill>
                  <a:srgbClr val="525252"/>
                </a:solidFill>
                <a:uFillTx/>
                <a:latin typeface="IntelOne Display Light"/>
                <a:ea typeface="Helvetica Neue"/>
              </a:rPr>
              <a:t>does</a:t>
            </a:r>
            <a:r>
              <a:rPr lang="en-US" sz="1800" b="0" strike="noStrike" spc="-1">
                <a:solidFill>
                  <a:srgbClr val="525252"/>
                </a:solidFill>
                <a:latin typeface="IntelOne Display Light"/>
                <a:ea typeface="Helvetica Neue"/>
              </a:rPr>
              <a:t> </a:t>
            </a:r>
            <a:r>
              <a:rPr lang="en-US" sz="1800" b="0" u="sng" strike="noStrike" spc="-1">
                <a:solidFill>
                  <a:srgbClr val="525252"/>
                </a:solidFill>
                <a:uFillTx/>
                <a:latin typeface="IntelOne Display Light"/>
                <a:ea typeface="Helvetica Neue"/>
              </a:rPr>
              <a:t>not</a:t>
            </a:r>
            <a:r>
              <a:rPr lang="en-US" sz="1800" b="0" strike="noStrike" spc="-1">
                <a:solidFill>
                  <a:srgbClr val="525252"/>
                </a:solidFill>
                <a:latin typeface="IntelOne Display Light"/>
                <a:ea typeface="Helvetica Neue"/>
              </a:rPr>
              <a:t> matter</a:t>
            </a:r>
            <a:endParaRPr lang="en-US" sz="18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1800" b="1" strike="noStrike" spc="-1">
                <a:solidFill>
                  <a:srgbClr val="525252"/>
                </a:solidFill>
                <a:latin typeface="IntelOne Display Light"/>
                <a:ea typeface="Helvetica Neue"/>
              </a:rPr>
              <a:t>a -&gt; s1, b -&gt; cin, sum -&gt; fsum, co -&gt;c2</a:t>
            </a:r>
            <a:endParaRPr lang="en-US" sz="1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957" name="Text Box 53"/>
          <p:cNvSpPr/>
          <p:nvPr/>
        </p:nvSpPr>
        <p:spPr>
          <a:xfrm>
            <a:off x="-105480" y="6044400"/>
            <a:ext cx="4654080" cy="2721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200" b="1" i="1" strike="noStrike" spc="-1">
                <a:solidFill>
                  <a:srgbClr val="525252"/>
                </a:solidFill>
                <a:latin typeface="IntelOne Display Regular"/>
                <a:ea typeface="Helvetica Neue"/>
              </a:rPr>
              <a:t>*Note:  This is the half-adder module from slide 145</a:t>
            </a:r>
            <a:endParaRPr lang="en-US" sz="1200" b="0" strike="noStrike" spc="-1">
              <a:latin typeface="Arial" panose="020B0604020202020204"/>
            </a:endParaRPr>
          </a:p>
        </p:txBody>
      </p:sp>
      <p:sp>
        <p:nvSpPr>
          <p:cNvPr id="1958" name="Rectangle 8"/>
          <p:cNvSpPr/>
          <p:nvPr/>
        </p:nvSpPr>
        <p:spPr>
          <a:xfrm>
            <a:off x="10428120" y="5998680"/>
            <a:ext cx="695520" cy="309960"/>
          </a:xfrm>
          <a:prstGeom prst="rect">
            <a:avLst/>
          </a:prstGeom>
          <a:noFill/>
          <a:ln w="9525">
            <a:noFill/>
          </a:ln>
        </p:spPr>
        <p:style>
          <a:lnRef idx="0">
            <a:srgbClr val="FFFFFF"/>
          </a:lnRef>
          <a:fillRef idx="0">
            <a:srgbClr val="FFFFFF"/>
          </a:fillRef>
          <a:effectRef idx="0">
            <a:srgbClr val="FFFFFF"/>
          </a:effectRef>
          <a:fontRef idx="minor"/>
        </p:style>
        <p:txBody>
          <a:bodyPr wrap="none" lIns="65160" tIns="33480" rIns="65160" bIns="33480" anchor="t">
            <a:spAutoFit/>
          </a:bodyPr>
          <a:p>
            <a:pPr>
              <a:lnSpc>
                <a:spcPct val="100000"/>
              </a:lnSpc>
              <a:buNone/>
            </a:pPr>
            <a:r>
              <a:rPr lang="en-US" sz="1600" b="1" strike="noStrike" spc="-1">
                <a:solidFill>
                  <a:srgbClr val="525252"/>
                </a:solidFill>
                <a:latin typeface="IntelOne Display Regular"/>
                <a:ea typeface="Helvetica Neue"/>
              </a:rPr>
              <a:t>fsum</a:t>
            </a:r>
            <a:endParaRPr lang="en-US" sz="1600" b="0" strike="noStrike" spc="-1">
              <a:latin typeface="Arial" panose="020B0604020202020204"/>
            </a:endParaRPr>
          </a:p>
        </p:txBody>
      </p:sp>
      <p:sp>
        <p:nvSpPr>
          <p:cNvPr id="1959" name="Rectangle 10"/>
          <p:cNvSpPr/>
          <p:nvPr/>
        </p:nvSpPr>
        <p:spPr>
          <a:xfrm>
            <a:off x="7527960" y="5055840"/>
            <a:ext cx="511920" cy="870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600" b="1" strike="noStrike" spc="-1">
                <a:solidFill>
                  <a:srgbClr val="525252"/>
                </a:solidFill>
                <a:latin typeface="IntelOne Display Regular"/>
                <a:ea typeface="Helvetica Neue"/>
              </a:rPr>
              <a:t>u1</a:t>
            </a:r>
            <a:endParaRPr lang="en-US" sz="1600" b="0" strike="noStrike" spc="-1">
              <a:latin typeface="Arial" panose="020B0604020202020204"/>
            </a:endParaRPr>
          </a:p>
        </p:txBody>
      </p:sp>
      <p:sp>
        <p:nvSpPr>
          <p:cNvPr id="1960" name="Rectangle 11"/>
          <p:cNvSpPr/>
          <p:nvPr/>
        </p:nvSpPr>
        <p:spPr>
          <a:xfrm>
            <a:off x="8701200" y="5455800"/>
            <a:ext cx="511920" cy="869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600" b="1" strike="noStrike" spc="-1">
                <a:solidFill>
                  <a:srgbClr val="525252"/>
                </a:solidFill>
                <a:latin typeface="IntelOne Display Regular"/>
                <a:ea typeface="Helvetica Neue"/>
              </a:rPr>
              <a:t>u2</a:t>
            </a:r>
            <a:endParaRPr lang="en-US" sz="1600" b="0" strike="noStrike" spc="-1">
              <a:latin typeface="Arial" panose="020B0604020202020204"/>
            </a:endParaRPr>
          </a:p>
        </p:txBody>
      </p:sp>
      <p:sp>
        <p:nvSpPr>
          <p:cNvPr id="1961" name="Rectangle 16"/>
          <p:cNvSpPr/>
          <p:nvPr/>
        </p:nvSpPr>
        <p:spPr>
          <a:xfrm>
            <a:off x="7175520" y="4878000"/>
            <a:ext cx="3276000" cy="1524960"/>
          </a:xfrm>
          <a:prstGeom prst="rect">
            <a:avLst/>
          </a:prstGeom>
          <a:noFill/>
          <a:ln w="12700">
            <a:solidFill>
              <a:srgbClr val="525252"/>
            </a:solidFill>
            <a:prstDash val="sysDot"/>
            <a:miter/>
          </a:ln>
        </p:spPr>
        <p:style>
          <a:lnRef idx="0">
            <a:srgbClr val="FFFFFF"/>
          </a:lnRef>
          <a:fillRef idx="0">
            <a:srgbClr val="FFFFFF"/>
          </a:fillRef>
          <a:effectRef idx="0">
            <a:srgbClr val="FFFFFF"/>
          </a:effectRef>
          <a:fontRef idx="minor"/>
        </p:style>
      </p:sp>
      <p:sp>
        <p:nvSpPr>
          <p:cNvPr id="1962" name="Line 17"/>
          <p:cNvSpPr/>
          <p:nvPr/>
        </p:nvSpPr>
        <p:spPr>
          <a:xfrm>
            <a:off x="8053560" y="5131800"/>
            <a:ext cx="1688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63" name="Line 18"/>
          <p:cNvSpPr/>
          <p:nvPr/>
        </p:nvSpPr>
        <p:spPr>
          <a:xfrm>
            <a:off x="9753480" y="5139720"/>
            <a:ext cx="360" cy="35244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1964" name="Group 51"/>
          <p:cNvGrpSpPr/>
          <p:nvPr/>
        </p:nvGrpSpPr>
        <p:grpSpPr>
          <a:xfrm>
            <a:off x="9783720" y="5411520"/>
            <a:ext cx="509760" cy="358560"/>
            <a:chOff x="9783720" y="5411520"/>
            <a:chExt cx="509760" cy="358560"/>
          </a:xfrm>
        </p:grpSpPr>
        <p:sp>
          <p:nvSpPr>
            <p:cNvPr id="1965" name="Arc 12"/>
            <p:cNvSpPr/>
            <p:nvPr/>
          </p:nvSpPr>
          <p:spPr>
            <a:xfrm>
              <a:off x="9901440" y="5411520"/>
              <a:ext cx="81000" cy="178560"/>
            </a:xfrm>
            <a:custGeom>
              <a:avLst/>
              <a:gdLst/>
              <a:ahLst/>
              <a:cxnLst/>
              <a:rect l="l" t="t" r="r" b="b"/>
              <a:pathLst>
                <a:path w="22217" h="21600" fill="none">
                  <a:moveTo>
                    <a:pt x="-1" y="8"/>
                  </a:moveTo>
                  <a:cubicBezTo>
                    <a:pt x="205" y="2"/>
                    <a:pt x="411" y="-1"/>
                    <a:pt x="617" y="0"/>
                  </a:cubicBezTo>
                  <a:cubicBezTo>
                    <a:pt x="12546" y="0"/>
                    <a:pt x="22217" y="9670"/>
                    <a:pt x="22217" y="21600"/>
                  </a:cubicBezTo>
                </a:path>
                <a:path w="22217" h="21600" stroke="0">
                  <a:moveTo>
                    <a:pt x="-1" y="8"/>
                  </a:moveTo>
                  <a:cubicBezTo>
                    <a:pt x="205" y="2"/>
                    <a:pt x="411" y="-1"/>
                    <a:pt x="617" y="0"/>
                  </a:cubicBezTo>
                  <a:cubicBezTo>
                    <a:pt x="12546" y="0"/>
                    <a:pt x="22217" y="9670"/>
                    <a:pt x="22217" y="21600"/>
                  </a:cubicBezTo>
                  <a:lnTo>
                    <a:pt x="617"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66" name="Arc 13"/>
            <p:cNvSpPr/>
            <p:nvPr/>
          </p:nvSpPr>
          <p:spPr>
            <a:xfrm rot="10800000">
              <a:off x="9906480" y="5591520"/>
              <a:ext cx="78840" cy="178560"/>
            </a:xfrm>
            <a:custGeom>
              <a:avLst/>
              <a:gdLst/>
              <a:ahLst/>
              <a:cxnLst/>
              <a:rect l="l" t="t" r="r" b="b"/>
              <a:pathLst>
                <a:path w="21572" h="21591" fill="none">
                  <a:moveTo>
                    <a:pt x="-1" y="20498"/>
                  </a:moveTo>
                  <a:cubicBezTo>
                    <a:pt x="569" y="9246"/>
                    <a:pt x="9692" y="321"/>
                    <a:pt x="20954" y="-1"/>
                  </a:cubicBezTo>
                </a:path>
                <a:path w="21572" h="21591" stroke="0">
                  <a:moveTo>
                    <a:pt x="-1" y="20498"/>
                  </a:moveTo>
                  <a:cubicBezTo>
                    <a:pt x="569" y="9246"/>
                    <a:pt x="9692" y="321"/>
                    <a:pt x="20954" y="-1"/>
                  </a:cubicBezTo>
                  <a:lnTo>
                    <a:pt x="21572" y="21591"/>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67" name="Arc 14"/>
            <p:cNvSpPr/>
            <p:nvPr/>
          </p:nvSpPr>
          <p:spPr>
            <a:xfrm>
              <a:off x="9893160" y="5411520"/>
              <a:ext cx="387360" cy="178560"/>
            </a:xfrm>
            <a:custGeom>
              <a:avLst/>
              <a:gdLst/>
              <a:ahLst/>
              <a:cxnLst/>
              <a:rect l="l" t="t" r="r" b="b"/>
              <a:pathLst>
                <a:path w="21726" h="21600" fill="none">
                  <a:moveTo>
                    <a:pt x="0" y="0"/>
                  </a:moveTo>
                  <a:cubicBezTo>
                    <a:pt x="42" y="0"/>
                    <a:pt x="84" y="-1"/>
                    <a:pt x="126" y="0"/>
                  </a:cubicBezTo>
                  <a:cubicBezTo>
                    <a:pt x="12055" y="0"/>
                    <a:pt x="21726" y="9670"/>
                    <a:pt x="21726" y="21600"/>
                  </a:cubicBezTo>
                </a:path>
                <a:path w="21726" h="21600" stroke="0">
                  <a:moveTo>
                    <a:pt x="0" y="0"/>
                  </a:moveTo>
                  <a:cubicBezTo>
                    <a:pt x="42" y="0"/>
                    <a:pt x="84" y="-1"/>
                    <a:pt x="126" y="0"/>
                  </a:cubicBezTo>
                  <a:cubicBezTo>
                    <a:pt x="12055" y="0"/>
                    <a:pt x="21726" y="9670"/>
                    <a:pt x="21726" y="21600"/>
                  </a:cubicBezTo>
                  <a:lnTo>
                    <a:pt x="126"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68" name="Arc 15"/>
            <p:cNvSpPr/>
            <p:nvPr/>
          </p:nvSpPr>
          <p:spPr>
            <a:xfrm rot="10800000">
              <a:off x="9906120" y="5591520"/>
              <a:ext cx="387360" cy="178560"/>
            </a:xfrm>
            <a:custGeom>
              <a:avLst/>
              <a:gdLst/>
              <a:ahLst/>
              <a:cxnLst/>
              <a:rect l="l" t="t" r="r" b="b"/>
              <a:pathLst>
                <a:path w="21572" h="21600" fill="none">
                  <a:moveTo>
                    <a:pt x="-1" y="20507"/>
                  </a:moveTo>
                  <a:cubicBezTo>
                    <a:pt x="578" y="9066"/>
                    <a:pt x="9990" y="66"/>
                    <a:pt x="21447" y="0"/>
                  </a:cubicBezTo>
                </a:path>
                <a:path w="21572" h="21600" stroke="0">
                  <a:moveTo>
                    <a:pt x="-1" y="20507"/>
                  </a:moveTo>
                  <a:cubicBezTo>
                    <a:pt x="578" y="9066"/>
                    <a:pt x="9990" y="66"/>
                    <a:pt x="21447" y="0"/>
                  </a:cubicBezTo>
                  <a:lnTo>
                    <a:pt x="21572" y="21600"/>
                  </a:lnTo>
                  <a:close/>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1969" name="Line 19"/>
            <p:cNvSpPr/>
            <p:nvPr/>
          </p:nvSpPr>
          <p:spPr>
            <a:xfrm>
              <a:off x="9783720" y="5492160"/>
              <a:ext cx="184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sp>
        <p:nvSpPr>
          <p:cNvPr id="1970" name="Line 20"/>
          <p:cNvSpPr/>
          <p:nvPr/>
        </p:nvSpPr>
        <p:spPr>
          <a:xfrm flipH="1">
            <a:off x="9228240" y="5666760"/>
            <a:ext cx="750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71" name="Line 21"/>
          <p:cNvSpPr/>
          <p:nvPr/>
        </p:nvSpPr>
        <p:spPr>
          <a:xfrm>
            <a:off x="10275840" y="5600160"/>
            <a:ext cx="16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72" name="Line 22"/>
          <p:cNvSpPr/>
          <p:nvPr/>
        </p:nvSpPr>
        <p:spPr>
          <a:xfrm>
            <a:off x="9228240" y="6157440"/>
            <a:ext cx="12240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73" name="Line 23"/>
          <p:cNvSpPr/>
          <p:nvPr/>
        </p:nvSpPr>
        <p:spPr>
          <a:xfrm flipH="1">
            <a:off x="7172280" y="6157440"/>
            <a:ext cx="15210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74" name="Line 24"/>
          <p:cNvSpPr/>
          <p:nvPr/>
        </p:nvSpPr>
        <p:spPr>
          <a:xfrm flipH="1">
            <a:off x="8053560" y="5577840"/>
            <a:ext cx="639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75" name="Line 25"/>
          <p:cNvSpPr/>
          <p:nvPr/>
        </p:nvSpPr>
        <p:spPr>
          <a:xfrm flipH="1">
            <a:off x="7172280" y="5203440"/>
            <a:ext cx="347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76" name="Line 26"/>
          <p:cNvSpPr/>
          <p:nvPr/>
        </p:nvSpPr>
        <p:spPr>
          <a:xfrm flipH="1">
            <a:off x="7172280" y="5700240"/>
            <a:ext cx="3477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77" name="Rectangle 27"/>
          <p:cNvSpPr/>
          <p:nvPr/>
        </p:nvSpPr>
        <p:spPr>
          <a:xfrm>
            <a:off x="6920640" y="5036760"/>
            <a:ext cx="267120" cy="309960"/>
          </a:xfrm>
          <a:prstGeom prst="rect">
            <a:avLst/>
          </a:prstGeom>
          <a:noFill/>
          <a:ln w="9525">
            <a:noFill/>
          </a:ln>
        </p:spPr>
        <p:style>
          <a:lnRef idx="0">
            <a:srgbClr val="FFFFFF"/>
          </a:lnRef>
          <a:fillRef idx="0">
            <a:srgbClr val="FFFFFF"/>
          </a:fillRef>
          <a:effectRef idx="0">
            <a:srgbClr val="FFFFFF"/>
          </a:effectRef>
          <a:fontRef idx="minor"/>
        </p:style>
        <p:txBody>
          <a:bodyPr wrap="none" lIns="65160" tIns="33480" rIns="65160" bIns="33480" anchor="t">
            <a:spAutoFit/>
          </a:bodyPr>
          <a:p>
            <a:pPr algn="r">
              <a:lnSpc>
                <a:spcPct val="100000"/>
              </a:lnSpc>
              <a:buNone/>
            </a:pPr>
            <a:r>
              <a:rPr lang="en-US" sz="1600" b="1" strike="noStrike" spc="-1">
                <a:solidFill>
                  <a:srgbClr val="525252"/>
                </a:solidFill>
                <a:latin typeface="IntelOne Display Regular"/>
                <a:ea typeface="Helvetica Neue"/>
              </a:rPr>
              <a:t>a</a:t>
            </a:r>
            <a:endParaRPr lang="en-US" sz="1600" b="0" strike="noStrike" spc="-1">
              <a:latin typeface="Arial" panose="020B0604020202020204"/>
            </a:endParaRPr>
          </a:p>
        </p:txBody>
      </p:sp>
      <p:sp>
        <p:nvSpPr>
          <p:cNvPr id="1978" name="Rectangle 31"/>
          <p:cNvSpPr/>
          <p:nvPr/>
        </p:nvSpPr>
        <p:spPr>
          <a:xfrm>
            <a:off x="10446840" y="5439960"/>
            <a:ext cx="477360" cy="309960"/>
          </a:xfrm>
          <a:prstGeom prst="rect">
            <a:avLst/>
          </a:prstGeom>
          <a:noFill/>
          <a:ln w="9525">
            <a:noFill/>
          </a:ln>
        </p:spPr>
        <p:style>
          <a:lnRef idx="0">
            <a:srgbClr val="FFFFFF"/>
          </a:lnRef>
          <a:fillRef idx="0">
            <a:srgbClr val="FFFFFF"/>
          </a:fillRef>
          <a:effectRef idx="0">
            <a:srgbClr val="FFFFFF"/>
          </a:effectRef>
          <a:fontRef idx="minor"/>
        </p:style>
        <p:txBody>
          <a:bodyPr wrap="none" lIns="65160" tIns="33480" rIns="65160" bIns="33480" anchor="t">
            <a:spAutoFit/>
          </a:bodyPr>
          <a:p>
            <a:pPr>
              <a:lnSpc>
                <a:spcPct val="100000"/>
              </a:lnSpc>
              <a:buNone/>
            </a:pPr>
            <a:r>
              <a:rPr lang="en-US" sz="1600" b="1" strike="noStrike" spc="-1">
                <a:solidFill>
                  <a:srgbClr val="525252"/>
                </a:solidFill>
                <a:latin typeface="IntelOne Display Regular"/>
                <a:ea typeface="Helvetica Neue"/>
              </a:rPr>
              <a:t>fco</a:t>
            </a:r>
            <a:endParaRPr lang="en-US" sz="1600" b="0" strike="noStrike" spc="-1">
              <a:latin typeface="Arial" panose="020B0604020202020204"/>
            </a:endParaRPr>
          </a:p>
        </p:txBody>
      </p:sp>
      <p:sp>
        <p:nvSpPr>
          <p:cNvPr id="1979" name="Rectangle 32"/>
          <p:cNvSpPr/>
          <p:nvPr/>
        </p:nvSpPr>
        <p:spPr>
          <a:xfrm>
            <a:off x="8717040" y="4878000"/>
            <a:ext cx="392040" cy="309960"/>
          </a:xfrm>
          <a:prstGeom prst="rect">
            <a:avLst/>
          </a:prstGeom>
          <a:noFill/>
          <a:ln w="9525">
            <a:noFill/>
          </a:ln>
        </p:spPr>
        <p:style>
          <a:lnRef idx="0">
            <a:srgbClr val="FFFFFF"/>
          </a:lnRef>
          <a:fillRef idx="0">
            <a:srgbClr val="FFFFFF"/>
          </a:fillRef>
          <a:effectRef idx="0">
            <a:srgbClr val="FFFFFF"/>
          </a:effectRef>
          <a:fontRef idx="minor"/>
        </p:style>
        <p:txBody>
          <a:bodyPr wrap="none" lIns="65160" tIns="33480" rIns="65160" bIns="33480" anchor="t">
            <a:spAutoFit/>
          </a:bodyPr>
          <a:p>
            <a:pPr>
              <a:lnSpc>
                <a:spcPct val="100000"/>
              </a:lnSpc>
              <a:buNone/>
            </a:pPr>
            <a:r>
              <a:rPr lang="en-US" sz="1600" b="1" strike="noStrike" spc="-1">
                <a:solidFill>
                  <a:srgbClr val="525252"/>
                </a:solidFill>
                <a:latin typeface="IntelOne Display Regular"/>
                <a:ea typeface="Helvetica Neue"/>
              </a:rPr>
              <a:t>c1</a:t>
            </a:r>
            <a:endParaRPr lang="en-US" sz="1600" b="0" strike="noStrike" spc="-1">
              <a:latin typeface="Arial" panose="020B0604020202020204"/>
            </a:endParaRPr>
          </a:p>
        </p:txBody>
      </p:sp>
      <p:sp>
        <p:nvSpPr>
          <p:cNvPr id="1980" name="Rectangle 33"/>
          <p:cNvSpPr/>
          <p:nvPr/>
        </p:nvSpPr>
        <p:spPr>
          <a:xfrm>
            <a:off x="8183520" y="5316120"/>
            <a:ext cx="392040" cy="309960"/>
          </a:xfrm>
          <a:prstGeom prst="rect">
            <a:avLst/>
          </a:prstGeom>
          <a:noFill/>
          <a:ln w="9525">
            <a:noFill/>
          </a:ln>
        </p:spPr>
        <p:style>
          <a:lnRef idx="0">
            <a:srgbClr val="FFFFFF"/>
          </a:lnRef>
          <a:fillRef idx="0">
            <a:srgbClr val="FFFFFF"/>
          </a:fillRef>
          <a:effectRef idx="0">
            <a:srgbClr val="FFFFFF"/>
          </a:effectRef>
          <a:fontRef idx="minor"/>
        </p:style>
        <p:txBody>
          <a:bodyPr wrap="none" lIns="65160" tIns="33480" rIns="65160" bIns="33480" anchor="t">
            <a:spAutoFit/>
          </a:bodyPr>
          <a:p>
            <a:pPr>
              <a:lnSpc>
                <a:spcPct val="100000"/>
              </a:lnSpc>
              <a:buNone/>
            </a:pPr>
            <a:r>
              <a:rPr lang="en-US" sz="1600" b="1" strike="noStrike" spc="-1">
                <a:solidFill>
                  <a:srgbClr val="525252"/>
                </a:solidFill>
                <a:latin typeface="IntelOne Display Regular"/>
                <a:ea typeface="Helvetica Neue"/>
              </a:rPr>
              <a:t>s1</a:t>
            </a:r>
            <a:endParaRPr lang="en-US" sz="1600" b="0" strike="noStrike" spc="-1">
              <a:latin typeface="Arial" panose="020B0604020202020204"/>
            </a:endParaRPr>
          </a:p>
        </p:txBody>
      </p:sp>
      <p:sp>
        <p:nvSpPr>
          <p:cNvPr id="1981" name="Rectangle 34"/>
          <p:cNvSpPr/>
          <p:nvPr/>
        </p:nvSpPr>
        <p:spPr>
          <a:xfrm>
            <a:off x="9263880" y="5403600"/>
            <a:ext cx="392040" cy="309960"/>
          </a:xfrm>
          <a:prstGeom prst="rect">
            <a:avLst/>
          </a:prstGeom>
          <a:noFill/>
          <a:ln w="9525">
            <a:noFill/>
          </a:ln>
        </p:spPr>
        <p:style>
          <a:lnRef idx="0">
            <a:srgbClr val="FFFFFF"/>
          </a:lnRef>
          <a:fillRef idx="0">
            <a:srgbClr val="FFFFFF"/>
          </a:fillRef>
          <a:effectRef idx="0">
            <a:srgbClr val="FFFFFF"/>
          </a:effectRef>
          <a:fontRef idx="minor"/>
        </p:style>
        <p:txBody>
          <a:bodyPr wrap="none" lIns="65160" tIns="33480" rIns="65160" bIns="33480" anchor="t">
            <a:spAutoFit/>
          </a:bodyPr>
          <a:p>
            <a:pPr>
              <a:lnSpc>
                <a:spcPct val="100000"/>
              </a:lnSpc>
              <a:buNone/>
            </a:pPr>
            <a:r>
              <a:rPr lang="en-US" sz="1600" b="1" strike="noStrike" spc="-1">
                <a:solidFill>
                  <a:srgbClr val="525252"/>
                </a:solidFill>
                <a:latin typeface="IntelOne Display Regular"/>
                <a:ea typeface="Helvetica Neue"/>
              </a:rPr>
              <a:t>c2</a:t>
            </a:r>
            <a:endParaRPr lang="en-US" sz="1600" b="0" strike="noStrike" spc="-1">
              <a:latin typeface="Arial" panose="020B0604020202020204"/>
            </a:endParaRPr>
          </a:p>
        </p:txBody>
      </p:sp>
      <p:sp>
        <p:nvSpPr>
          <p:cNvPr id="1982" name="Rectangle 37"/>
          <p:cNvSpPr/>
          <p:nvPr/>
        </p:nvSpPr>
        <p:spPr>
          <a:xfrm>
            <a:off x="7054200" y="2747520"/>
            <a:ext cx="4436640" cy="9446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1983" name="Rectangle 38"/>
          <p:cNvSpPr/>
          <p:nvPr/>
        </p:nvSpPr>
        <p:spPr>
          <a:xfrm>
            <a:off x="7043760" y="1434600"/>
            <a:ext cx="4447080" cy="32554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025525" algn="l"/>
              </a:tabLst>
            </a:pPr>
            <a:r>
              <a:rPr lang="en-US" sz="1600" b="1" strike="noStrike" spc="-1">
                <a:solidFill>
                  <a:srgbClr val="525252"/>
                </a:solidFill>
                <a:latin typeface="Consolas"/>
                <a:ea typeface="Helvetica Neue"/>
              </a:rPr>
              <a:t>module</a:t>
            </a:r>
            <a:r>
              <a:rPr lang="en-US" sz="1600" b="0" strike="noStrike" spc="-1">
                <a:solidFill>
                  <a:srgbClr val="525252"/>
                </a:solidFill>
                <a:latin typeface="Consolas"/>
                <a:ea typeface="Helvetica Neue"/>
              </a:rPr>
              <a:t> full_adder (</a:t>
            </a:r>
            <a:endParaRPr lang="en-US" sz="1600" b="0" strike="noStrike" spc="-1">
              <a:latin typeface="Arial" panose="020B0604020202020204"/>
            </a:endParaRPr>
          </a:p>
          <a:p>
            <a:pPr>
              <a:lnSpc>
                <a:spcPct val="100000"/>
              </a:lnSpc>
              <a:buNone/>
              <a:tabLst>
                <a:tab pos="345440" algn="l"/>
                <a:tab pos="692150" algn="l"/>
                <a:tab pos="1025525"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output</a:t>
            </a:r>
            <a:r>
              <a:rPr lang="en-US" sz="1600" b="0" strike="noStrike" spc="-1">
                <a:solidFill>
                  <a:srgbClr val="525252"/>
                </a:solidFill>
                <a:latin typeface="Consolas"/>
                <a:ea typeface="Helvetica Neue"/>
              </a:rPr>
              <a:t> fco, fsum,</a:t>
            </a:r>
            <a:endParaRPr lang="en-US" sz="1600" b="0" strike="noStrike" spc="-1">
              <a:latin typeface="Arial" panose="020B0604020202020204"/>
            </a:endParaRPr>
          </a:p>
          <a:p>
            <a:pPr>
              <a:lnSpc>
                <a:spcPct val="100000"/>
              </a:lnSpc>
              <a:buNone/>
              <a:tabLst>
                <a:tab pos="345440" algn="l"/>
                <a:tab pos="692150" algn="l"/>
                <a:tab pos="1025525"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input</a:t>
            </a:r>
            <a:r>
              <a:rPr lang="en-US" sz="1600" b="0" strike="noStrike" spc="-1">
                <a:solidFill>
                  <a:srgbClr val="525252"/>
                </a:solidFill>
                <a:latin typeface="Consolas"/>
                <a:ea typeface="Helvetica Neue"/>
              </a:rPr>
              <a:t> cin, a, b</a:t>
            </a:r>
            <a:endParaRPr lang="en-US" sz="1600" b="0" strike="noStrike" spc="-1">
              <a:latin typeface="Arial" panose="020B0604020202020204"/>
            </a:endParaRPr>
          </a:p>
          <a:p>
            <a:pPr>
              <a:lnSpc>
                <a:spcPct val="100000"/>
              </a:lnSpc>
              <a:buNone/>
              <a:tabLst>
                <a:tab pos="345440" algn="l"/>
                <a:tab pos="692150" algn="l"/>
                <a:tab pos="1025525" algn="l"/>
              </a:tabLst>
            </a:pPr>
            <a:r>
              <a:rPr lang="en-US" sz="1600" b="0" strike="noStrike" spc="-1">
                <a:solidFill>
                  <a:srgbClr val="525252"/>
                </a:solidFill>
                <a:latin typeface="Consolas"/>
                <a:ea typeface="Helvetica Neue"/>
              </a:rPr>
              <a:t>);</a:t>
            </a:r>
            <a:endParaRPr lang="en-US" sz="1600" b="0" strike="noStrike" spc="-1">
              <a:latin typeface="Arial" panose="020B0604020202020204"/>
            </a:endParaRPr>
          </a:p>
          <a:p>
            <a:pPr>
              <a:lnSpc>
                <a:spcPct val="100000"/>
              </a:lnSpc>
              <a:buNone/>
              <a:tabLst>
                <a:tab pos="345440" algn="l"/>
                <a:tab pos="692150" algn="l"/>
                <a:tab pos="1025525" algn="l"/>
              </a:tabLst>
            </a:pPr>
            <a:r>
              <a:rPr lang="en-US" sz="1600" b="1" strike="noStrike" spc="-1">
                <a:solidFill>
                  <a:srgbClr val="525252"/>
                </a:solidFill>
                <a:latin typeface="Consolas"/>
                <a:ea typeface="Helvetica Neue"/>
              </a:rPr>
              <a:t>	wire</a:t>
            </a:r>
            <a:r>
              <a:rPr lang="en-US" sz="1600" b="0" strike="noStrike" spc="-1">
                <a:solidFill>
                  <a:srgbClr val="525252"/>
                </a:solidFill>
                <a:latin typeface="Consolas"/>
                <a:ea typeface="Helvetica Neue"/>
              </a:rPr>
              <a:t> c1, s1, c2;</a:t>
            </a:r>
            <a:endParaRPr lang="en-US" sz="1600" b="0" strike="noStrike" spc="-1">
              <a:latin typeface="Arial" panose="020B0604020202020204"/>
            </a:endParaRPr>
          </a:p>
          <a:p>
            <a:pPr>
              <a:lnSpc>
                <a:spcPct val="100000"/>
              </a:lnSpc>
              <a:buNone/>
              <a:tabLst>
                <a:tab pos="345440" algn="l"/>
                <a:tab pos="692150" algn="l"/>
                <a:tab pos="1025525" algn="l"/>
              </a:tabLst>
            </a:pPr>
            <a:endParaRPr lang="en-US" sz="1600" b="0" strike="noStrike" spc="-1">
              <a:latin typeface="Arial" panose="020B0604020202020204"/>
            </a:endParaRPr>
          </a:p>
          <a:p>
            <a:pPr>
              <a:lnSpc>
                <a:spcPct val="100000"/>
              </a:lnSpc>
              <a:buNone/>
              <a:tabLst>
                <a:tab pos="345440" algn="l"/>
                <a:tab pos="692150" algn="l"/>
                <a:tab pos="1025525" algn="l"/>
              </a:tabLst>
            </a:pPr>
            <a:r>
              <a:rPr lang="en-US" sz="1600" b="1" strike="noStrike" spc="-1">
                <a:solidFill>
                  <a:srgbClr val="525252"/>
                </a:solidFill>
                <a:latin typeface="Consolas"/>
                <a:ea typeface="Helvetica Neue"/>
              </a:rPr>
              <a:t>	half_adder</a:t>
            </a:r>
            <a:r>
              <a:rPr lang="en-US" sz="1600" b="0" strike="noStrike" spc="-1">
                <a:solidFill>
                  <a:srgbClr val="525252"/>
                </a:solidFill>
                <a:latin typeface="Consolas"/>
                <a:ea typeface="Helvetica Neue"/>
              </a:rPr>
              <a:t>  u1 (c1, s1, a, b);</a:t>
            </a:r>
            <a:endParaRPr lang="en-US" sz="1600" b="0" strike="noStrike" spc="-1">
              <a:latin typeface="Arial" panose="020B0604020202020204"/>
            </a:endParaRPr>
          </a:p>
          <a:p>
            <a:pPr>
              <a:lnSpc>
                <a:spcPct val="100000"/>
              </a:lnSpc>
              <a:buNone/>
              <a:tabLst>
                <a:tab pos="345440" algn="l"/>
                <a:tab pos="692150" algn="l"/>
                <a:tab pos="1025525" algn="l"/>
              </a:tabLst>
            </a:pPr>
            <a:r>
              <a:rPr lang="en-US" sz="1600" b="1" strike="noStrike" spc="-1">
                <a:solidFill>
                  <a:srgbClr val="525252"/>
                </a:solidFill>
                <a:latin typeface="Consolas"/>
                <a:ea typeface="Helvetica Neue"/>
              </a:rPr>
              <a:t>	half_adder</a:t>
            </a:r>
            <a:r>
              <a:rPr lang="en-US" sz="1600" b="0" strike="noStrike" spc="-1">
                <a:solidFill>
                  <a:srgbClr val="525252"/>
                </a:solidFill>
                <a:latin typeface="Consolas"/>
                <a:ea typeface="Helvetica Neue"/>
              </a:rPr>
              <a:t>  u2 (.a(s1),  .b(cin),</a:t>
            </a:r>
            <a:endParaRPr lang="en-US" sz="1600" b="0" strike="noStrike" spc="-1">
              <a:latin typeface="Arial" panose="020B0604020202020204"/>
            </a:endParaRPr>
          </a:p>
          <a:p>
            <a:pPr>
              <a:lnSpc>
                <a:spcPct val="100000"/>
              </a:lnSpc>
              <a:buNone/>
              <a:tabLst>
                <a:tab pos="345440" algn="l"/>
                <a:tab pos="692150" algn="l"/>
                <a:tab pos="1025525" algn="l"/>
              </a:tabLst>
            </a:pPr>
            <a:r>
              <a:rPr lang="en-US" sz="1600" b="0" strike="noStrike" spc="-1">
                <a:solidFill>
                  <a:srgbClr val="525252"/>
                </a:solidFill>
                <a:latin typeface="Consolas"/>
                <a:ea typeface="Helvetica Neue"/>
              </a:rPr>
              <a:t>		.sum(fsum), .co(c2));</a:t>
            </a:r>
            <a:endParaRPr lang="en-US" sz="1600" b="0" strike="noStrike" spc="-1">
              <a:latin typeface="Arial" panose="020B0604020202020204"/>
            </a:endParaRPr>
          </a:p>
          <a:p>
            <a:pPr>
              <a:lnSpc>
                <a:spcPct val="100000"/>
              </a:lnSpc>
              <a:buNone/>
              <a:tabLst>
                <a:tab pos="345440" algn="l"/>
                <a:tab pos="692150" algn="l"/>
                <a:tab pos="1025525"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or</a:t>
            </a:r>
            <a:r>
              <a:rPr lang="en-US" sz="1600" b="0" strike="noStrike" spc="-1">
                <a:solidFill>
                  <a:srgbClr val="525252"/>
                </a:solidFill>
                <a:latin typeface="Consolas"/>
                <a:ea typeface="Helvetica Neue"/>
              </a:rPr>
              <a:t>  u3(fco, c1, c2);</a:t>
            </a:r>
            <a:endParaRPr lang="en-US" sz="1600" b="0" strike="noStrike" spc="-1">
              <a:latin typeface="Arial" panose="020B0604020202020204"/>
            </a:endParaRPr>
          </a:p>
          <a:p>
            <a:pPr>
              <a:lnSpc>
                <a:spcPct val="100000"/>
              </a:lnSpc>
              <a:buNone/>
              <a:tabLst>
                <a:tab pos="345440" algn="l"/>
                <a:tab pos="692150" algn="l"/>
                <a:tab pos="1025525" algn="l"/>
              </a:tabLst>
            </a:pPr>
            <a:r>
              <a:rPr lang="en-US" sz="1600" b="0" strike="noStrike" spc="-1">
                <a:solidFill>
                  <a:srgbClr val="525252"/>
                </a:solidFill>
                <a:latin typeface="Consolas"/>
                <a:ea typeface="Helvetica Neue"/>
              </a:rPr>
              <a:t>	</a:t>
            </a:r>
            <a:endParaRPr lang="en-US" sz="1600" b="0" strike="noStrike" spc="-1">
              <a:latin typeface="Arial" panose="020B0604020202020204"/>
            </a:endParaRPr>
          </a:p>
          <a:p>
            <a:pPr>
              <a:lnSpc>
                <a:spcPct val="100000"/>
              </a:lnSpc>
              <a:buNone/>
              <a:tabLst>
                <a:tab pos="345440" algn="l"/>
                <a:tab pos="692150" algn="l"/>
                <a:tab pos="1025525" algn="l"/>
              </a:tabLst>
            </a:pPr>
            <a:r>
              <a:rPr lang="en-US" sz="1600" b="1" strike="noStrike" spc="-1">
                <a:solidFill>
                  <a:srgbClr val="525252"/>
                </a:solidFill>
                <a:latin typeface="Consolas"/>
                <a:ea typeface="Helvetica Neue"/>
              </a:rPr>
              <a:t>endmodule</a:t>
            </a:r>
            <a:endParaRPr lang="en-US" sz="1600" b="0" strike="noStrike" spc="-1">
              <a:latin typeface="Arial" panose="020B0604020202020204"/>
            </a:endParaRPr>
          </a:p>
        </p:txBody>
      </p:sp>
      <p:sp>
        <p:nvSpPr>
          <p:cNvPr id="1984" name="Rectangle 48"/>
          <p:cNvSpPr/>
          <p:nvPr/>
        </p:nvSpPr>
        <p:spPr>
          <a:xfrm>
            <a:off x="6911280" y="5528880"/>
            <a:ext cx="274680" cy="309960"/>
          </a:xfrm>
          <a:prstGeom prst="rect">
            <a:avLst/>
          </a:prstGeom>
          <a:noFill/>
          <a:ln w="9525">
            <a:noFill/>
          </a:ln>
        </p:spPr>
        <p:style>
          <a:lnRef idx="0">
            <a:srgbClr val="FFFFFF"/>
          </a:lnRef>
          <a:fillRef idx="0">
            <a:srgbClr val="FFFFFF"/>
          </a:fillRef>
          <a:effectRef idx="0">
            <a:srgbClr val="FFFFFF"/>
          </a:effectRef>
          <a:fontRef idx="minor"/>
        </p:style>
        <p:txBody>
          <a:bodyPr wrap="none" lIns="65160" tIns="33480" rIns="65160" bIns="33480" anchor="t">
            <a:spAutoFit/>
          </a:bodyPr>
          <a:p>
            <a:pPr algn="r">
              <a:lnSpc>
                <a:spcPct val="100000"/>
              </a:lnSpc>
              <a:buNone/>
            </a:pPr>
            <a:r>
              <a:rPr lang="en-US" sz="1600" b="1" strike="noStrike" spc="-1">
                <a:solidFill>
                  <a:srgbClr val="525252"/>
                </a:solidFill>
                <a:latin typeface="IntelOne Display Regular"/>
                <a:ea typeface="Helvetica Neue"/>
              </a:rPr>
              <a:t>b</a:t>
            </a:r>
            <a:endParaRPr lang="en-US" sz="1600" b="0" strike="noStrike" spc="-1">
              <a:latin typeface="Arial" panose="020B0604020202020204"/>
            </a:endParaRPr>
          </a:p>
        </p:txBody>
      </p:sp>
      <p:sp>
        <p:nvSpPr>
          <p:cNvPr id="1985" name="Rectangle 52"/>
          <p:cNvSpPr/>
          <p:nvPr/>
        </p:nvSpPr>
        <p:spPr>
          <a:xfrm>
            <a:off x="9903600" y="5436720"/>
            <a:ext cx="416520" cy="309960"/>
          </a:xfrm>
          <a:prstGeom prst="rect">
            <a:avLst/>
          </a:prstGeom>
          <a:noFill/>
          <a:ln w="9525">
            <a:noFill/>
          </a:ln>
        </p:spPr>
        <p:style>
          <a:lnRef idx="0">
            <a:srgbClr val="FFFFFF"/>
          </a:lnRef>
          <a:fillRef idx="0">
            <a:srgbClr val="FFFFFF"/>
          </a:fillRef>
          <a:effectRef idx="0">
            <a:srgbClr val="FFFFFF"/>
          </a:effectRef>
          <a:fontRef idx="minor"/>
        </p:style>
        <p:txBody>
          <a:bodyPr wrap="none" lIns="65160" tIns="33480" rIns="65160" bIns="33480" anchor="t">
            <a:spAutoFit/>
          </a:bodyPr>
          <a:p>
            <a:pPr>
              <a:lnSpc>
                <a:spcPct val="100000"/>
              </a:lnSpc>
              <a:buNone/>
            </a:pPr>
            <a:r>
              <a:rPr lang="en-US" sz="1600" b="1" strike="noStrike" spc="-1">
                <a:solidFill>
                  <a:srgbClr val="525252"/>
                </a:solidFill>
                <a:latin typeface="IntelOne Display Regular"/>
                <a:ea typeface="Helvetica Neue"/>
              </a:rPr>
              <a:t>u3</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Port Connection Rules</a:t>
            </a:r>
            <a:endParaRPr lang="en-US" sz="3600" b="0" strike="noStrike" spc="-1">
              <a:latin typeface="Arial" panose="020B0604020202020204"/>
            </a:endParaRPr>
          </a:p>
        </p:txBody>
      </p:sp>
      <p:sp>
        <p:nvSpPr>
          <p:cNvPr id="1987" name="Rectangle 3"/>
          <p:cNvSpPr/>
          <p:nvPr/>
        </p:nvSpPr>
        <p:spPr>
          <a:xfrm>
            <a:off x="3520440" y="2632680"/>
            <a:ext cx="3413880" cy="3151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1988" name="AutoShape 4"/>
          <p:cNvSpPr/>
          <p:nvPr/>
        </p:nvSpPr>
        <p:spPr>
          <a:xfrm>
            <a:off x="2844360" y="3748680"/>
            <a:ext cx="470880" cy="300960"/>
          </a:xfrm>
          <a:prstGeom prst="homePlate">
            <a:avLst>
              <a:gd name="adj" fmla="val 52105"/>
            </a:avLst>
          </a:prstGeom>
          <a:noFill/>
          <a:ln w="12700">
            <a:solidFill>
              <a:srgbClr val="525252"/>
            </a:solidFill>
            <a:miter/>
          </a:ln>
        </p:spPr>
        <p:style>
          <a:lnRef idx="0">
            <a:srgbClr val="FFFFFF"/>
          </a:lnRef>
          <a:fillRef idx="0">
            <a:srgbClr val="FFFFFF"/>
          </a:fillRef>
          <a:effectRef idx="0">
            <a:srgbClr val="FFFFFF"/>
          </a:effectRef>
          <a:fontRef idx="minor"/>
        </p:style>
      </p:sp>
      <p:sp>
        <p:nvSpPr>
          <p:cNvPr id="1989" name="Line 5"/>
          <p:cNvSpPr/>
          <p:nvPr/>
        </p:nvSpPr>
        <p:spPr>
          <a:xfrm>
            <a:off x="3293280" y="3899160"/>
            <a:ext cx="2095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990" name="AutoShape 6"/>
          <p:cNvSpPr/>
          <p:nvPr/>
        </p:nvSpPr>
        <p:spPr>
          <a:xfrm>
            <a:off x="789480" y="3677040"/>
            <a:ext cx="1434240" cy="443880"/>
          </a:xfrm>
          <a:prstGeom prst="rightArrow">
            <a:avLst>
              <a:gd name="adj1" fmla="val 50000"/>
              <a:gd name="adj2" fmla="val 161563"/>
            </a:avLst>
          </a:prstGeom>
          <a:noFill/>
          <a:ln w="12700">
            <a:solidFill>
              <a:srgbClr val="525252"/>
            </a:solidFill>
            <a:miter/>
          </a:ln>
        </p:spPr>
        <p:style>
          <a:lnRef idx="0">
            <a:srgbClr val="FFFFFF"/>
          </a:lnRef>
          <a:fillRef idx="0">
            <a:srgbClr val="FFFFFF"/>
          </a:fillRef>
          <a:effectRef idx="0">
            <a:srgbClr val="FFFFFF"/>
          </a:effectRef>
          <a:fontRef idx="minor"/>
        </p:style>
      </p:sp>
      <p:grpSp>
        <p:nvGrpSpPr>
          <p:cNvPr id="1991" name="Group 7"/>
          <p:cNvGrpSpPr/>
          <p:nvPr/>
        </p:nvGrpSpPr>
        <p:grpSpPr>
          <a:xfrm>
            <a:off x="6955200" y="4493880"/>
            <a:ext cx="2994840" cy="837360"/>
            <a:chOff x="6955200" y="4493880"/>
            <a:chExt cx="2994840" cy="837360"/>
          </a:xfrm>
        </p:grpSpPr>
        <p:grpSp>
          <p:nvGrpSpPr>
            <p:cNvPr id="1992" name="Group 8"/>
            <p:cNvGrpSpPr/>
            <p:nvPr/>
          </p:nvGrpSpPr>
          <p:grpSpPr>
            <a:xfrm>
              <a:off x="7341120" y="4669920"/>
              <a:ext cx="1240560" cy="423000"/>
              <a:chOff x="7341120" y="4669920"/>
              <a:chExt cx="1240560" cy="423000"/>
            </a:xfrm>
          </p:grpSpPr>
          <p:sp>
            <p:nvSpPr>
              <p:cNvPr id="1993" name="AutoShape 9"/>
              <p:cNvSpPr/>
              <p:nvPr/>
            </p:nvSpPr>
            <p:spPr>
              <a:xfrm>
                <a:off x="8000280" y="4669920"/>
                <a:ext cx="581400" cy="423000"/>
              </a:xfrm>
              <a:prstGeom prst="homePlate">
                <a:avLst>
                  <a:gd name="adj" fmla="val 52105"/>
                </a:avLst>
              </a:prstGeom>
              <a:noFill/>
              <a:ln w="12700">
                <a:solidFill>
                  <a:srgbClr val="525252"/>
                </a:solidFill>
                <a:miter/>
              </a:ln>
            </p:spPr>
            <p:style>
              <a:lnRef idx="0">
                <a:srgbClr val="FFFFFF"/>
              </a:lnRef>
              <a:fillRef idx="0">
                <a:srgbClr val="FFFFFF"/>
              </a:fillRef>
              <a:effectRef idx="0">
                <a:srgbClr val="FFFFFF"/>
              </a:effectRef>
              <a:fontRef idx="minor"/>
            </p:style>
          </p:sp>
          <p:sp>
            <p:nvSpPr>
              <p:cNvPr id="1994" name="AutoShape 10"/>
              <p:cNvSpPr/>
              <p:nvPr/>
            </p:nvSpPr>
            <p:spPr>
              <a:xfrm flipH="1">
                <a:off x="7340760" y="4669920"/>
                <a:ext cx="581400" cy="423000"/>
              </a:xfrm>
              <a:prstGeom prst="homePlate">
                <a:avLst>
                  <a:gd name="adj" fmla="val 52105"/>
                </a:avLst>
              </a:prstGeom>
              <a:noFill/>
              <a:ln w="12700">
                <a:solidFill>
                  <a:srgbClr val="525252"/>
                </a:solidFill>
                <a:miter/>
              </a:ln>
            </p:spPr>
            <p:style>
              <a:lnRef idx="0">
                <a:srgbClr val="FFFFFF"/>
              </a:lnRef>
              <a:fillRef idx="0">
                <a:srgbClr val="FFFFFF"/>
              </a:fillRef>
              <a:effectRef idx="0">
                <a:srgbClr val="FFFFFF"/>
              </a:effectRef>
              <a:fontRef idx="minor"/>
            </p:style>
          </p:sp>
        </p:grpSp>
        <p:sp>
          <p:nvSpPr>
            <p:cNvPr id="1995" name="Line 11"/>
            <p:cNvSpPr/>
            <p:nvPr/>
          </p:nvSpPr>
          <p:spPr>
            <a:xfrm>
              <a:off x="6955200" y="4912920"/>
              <a:ext cx="3686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1996" name="Group 12"/>
            <p:cNvGrpSpPr/>
            <p:nvPr/>
          </p:nvGrpSpPr>
          <p:grpSpPr>
            <a:xfrm>
              <a:off x="8743320" y="4493880"/>
              <a:ext cx="1206720" cy="837360"/>
              <a:chOff x="8743320" y="4493880"/>
              <a:chExt cx="1206720" cy="837360"/>
            </a:xfrm>
          </p:grpSpPr>
          <p:sp>
            <p:nvSpPr>
              <p:cNvPr id="1997" name="AutoShape 13"/>
              <p:cNvSpPr/>
              <p:nvPr/>
            </p:nvSpPr>
            <p:spPr>
              <a:xfrm>
                <a:off x="8743320" y="4493880"/>
                <a:ext cx="595080" cy="837360"/>
              </a:xfrm>
              <a:prstGeom prst="leftArrow">
                <a:avLst>
                  <a:gd name="adj1" fmla="val 50000"/>
                  <a:gd name="adj2" fmla="val 49958"/>
                </a:avLst>
              </a:prstGeom>
              <a:noFill/>
              <a:ln w="12700">
                <a:solidFill>
                  <a:srgbClr val="525252"/>
                </a:solidFill>
                <a:miter/>
              </a:ln>
            </p:spPr>
            <p:style>
              <a:lnRef idx="0">
                <a:srgbClr val="FFFFFF"/>
              </a:lnRef>
              <a:fillRef idx="0">
                <a:srgbClr val="FFFFFF"/>
              </a:fillRef>
              <a:effectRef idx="0">
                <a:srgbClr val="FFFFFF"/>
              </a:effectRef>
              <a:fontRef idx="minor"/>
            </p:style>
          </p:sp>
          <p:sp>
            <p:nvSpPr>
              <p:cNvPr id="1998" name="AutoShape 14"/>
              <p:cNvSpPr/>
              <p:nvPr/>
            </p:nvSpPr>
            <p:spPr>
              <a:xfrm>
                <a:off x="9354960" y="4493880"/>
                <a:ext cx="595080" cy="837360"/>
              </a:xfrm>
              <a:prstGeom prst="rightArrow">
                <a:avLst>
                  <a:gd name="adj1" fmla="val 50000"/>
                  <a:gd name="adj2" fmla="val 50042"/>
                </a:avLst>
              </a:prstGeom>
              <a:noFill/>
              <a:ln w="12700">
                <a:solidFill>
                  <a:srgbClr val="525252"/>
                </a:solidFill>
                <a:miter/>
              </a:ln>
            </p:spPr>
            <p:style>
              <a:lnRef idx="0">
                <a:srgbClr val="FFFFFF"/>
              </a:lnRef>
              <a:fillRef idx="0">
                <a:srgbClr val="FFFFFF"/>
              </a:fillRef>
              <a:effectRef idx="0">
                <a:srgbClr val="FFFFFF"/>
              </a:effectRef>
              <a:fontRef idx="minor"/>
            </p:style>
          </p:sp>
        </p:grpSp>
      </p:grpSp>
      <p:sp>
        <p:nvSpPr>
          <p:cNvPr id="1999" name="Rectangle 15"/>
          <p:cNvSpPr/>
          <p:nvPr/>
        </p:nvSpPr>
        <p:spPr>
          <a:xfrm>
            <a:off x="758520" y="4075560"/>
            <a:ext cx="1509480" cy="64044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0" strike="noStrike" spc="-1">
                <a:solidFill>
                  <a:srgbClr val="525252"/>
                </a:solidFill>
                <a:latin typeface="Times New Roman" panose="02020603050405020304"/>
                <a:ea typeface="Helvetica Neue"/>
              </a:rPr>
              <a:t>driving from a</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reg</a:t>
            </a:r>
            <a:r>
              <a:rPr lang="en-US" sz="1800" b="1" strike="noStrike" spc="-1">
                <a:solidFill>
                  <a:srgbClr val="525252"/>
                </a:solidFill>
                <a:latin typeface="IntelOne Display Regular"/>
                <a:ea typeface="Helvetica Neue"/>
              </a:rPr>
              <a:t> </a:t>
            </a:r>
            <a:r>
              <a:rPr lang="en-US" sz="1800" b="0" strike="noStrike" spc="-1">
                <a:solidFill>
                  <a:srgbClr val="525252"/>
                </a:solidFill>
                <a:latin typeface="IntelOne Display Regular"/>
                <a:ea typeface="Helvetica Neue"/>
              </a:rPr>
              <a:t>or</a:t>
            </a:r>
            <a:r>
              <a:rPr lang="en-US" sz="1800" b="1" strike="noStrike" spc="-1">
                <a:solidFill>
                  <a:srgbClr val="525252"/>
                </a:solidFill>
                <a:latin typeface="IntelOne Display Regular"/>
                <a:ea typeface="Helvetica Neue"/>
              </a:rPr>
              <a:t> </a:t>
            </a:r>
            <a:r>
              <a:rPr lang="en-US" sz="1800" b="1" strike="noStrike" spc="-1">
                <a:solidFill>
                  <a:srgbClr val="525252"/>
                </a:solidFill>
                <a:latin typeface="Times New Roman" panose="02020603050405020304"/>
                <a:ea typeface="Helvetica Neue"/>
              </a:rPr>
              <a:t>net</a:t>
            </a:r>
            <a:endParaRPr lang="en-US" sz="1800" b="0" strike="noStrike" spc="-1">
              <a:latin typeface="Arial" panose="020B0604020202020204"/>
            </a:endParaRPr>
          </a:p>
        </p:txBody>
      </p:sp>
      <p:sp>
        <p:nvSpPr>
          <p:cNvPr id="2000" name="Rectangle 16"/>
          <p:cNvSpPr/>
          <p:nvPr/>
        </p:nvSpPr>
        <p:spPr>
          <a:xfrm>
            <a:off x="2687400" y="3420000"/>
            <a:ext cx="7048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input</a:t>
            </a:r>
            <a:endParaRPr lang="en-US" sz="1800" b="0" strike="noStrike" spc="-1">
              <a:latin typeface="Arial" panose="020B0604020202020204"/>
            </a:endParaRPr>
          </a:p>
        </p:txBody>
      </p:sp>
      <p:sp>
        <p:nvSpPr>
          <p:cNvPr id="2001" name="Rectangle 17"/>
          <p:cNvSpPr/>
          <p:nvPr/>
        </p:nvSpPr>
        <p:spPr>
          <a:xfrm>
            <a:off x="2750760" y="4029480"/>
            <a:ext cx="4899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net</a:t>
            </a:r>
            <a:endParaRPr lang="en-US" sz="1800" b="0" strike="noStrike" spc="-1">
              <a:latin typeface="Arial" panose="020B0604020202020204"/>
            </a:endParaRPr>
          </a:p>
        </p:txBody>
      </p:sp>
      <p:sp>
        <p:nvSpPr>
          <p:cNvPr id="2002" name="AutoShape 18"/>
          <p:cNvSpPr/>
          <p:nvPr/>
        </p:nvSpPr>
        <p:spPr>
          <a:xfrm>
            <a:off x="7273440" y="3089520"/>
            <a:ext cx="470880" cy="245160"/>
          </a:xfrm>
          <a:prstGeom prst="homePlate">
            <a:avLst>
              <a:gd name="adj" fmla="val 52105"/>
            </a:avLst>
          </a:prstGeom>
          <a:noFill/>
          <a:ln w="12700">
            <a:solidFill>
              <a:srgbClr val="525252"/>
            </a:solidFill>
            <a:miter/>
          </a:ln>
        </p:spPr>
        <p:style>
          <a:lnRef idx="0">
            <a:srgbClr val="FFFFFF"/>
          </a:lnRef>
          <a:fillRef idx="0">
            <a:srgbClr val="FFFFFF"/>
          </a:fillRef>
          <a:effectRef idx="0">
            <a:srgbClr val="FFFFFF"/>
          </a:effectRef>
          <a:fontRef idx="minor"/>
        </p:style>
      </p:sp>
      <p:sp>
        <p:nvSpPr>
          <p:cNvPr id="2003" name="Line 19"/>
          <p:cNvSpPr/>
          <p:nvPr/>
        </p:nvSpPr>
        <p:spPr>
          <a:xfrm>
            <a:off x="6974640" y="3207240"/>
            <a:ext cx="298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004" name="AutoShape 20"/>
          <p:cNvSpPr/>
          <p:nvPr/>
        </p:nvSpPr>
        <p:spPr>
          <a:xfrm>
            <a:off x="8711640" y="2953800"/>
            <a:ext cx="1434240" cy="443880"/>
          </a:xfrm>
          <a:prstGeom prst="rightArrow">
            <a:avLst>
              <a:gd name="adj1" fmla="val 50000"/>
              <a:gd name="adj2" fmla="val 161563"/>
            </a:avLst>
          </a:prstGeom>
          <a:noFill/>
          <a:ln w="12700">
            <a:solidFill>
              <a:srgbClr val="525252"/>
            </a:solidFill>
            <a:miter/>
          </a:ln>
        </p:spPr>
        <p:style>
          <a:lnRef idx="0">
            <a:srgbClr val="FFFFFF"/>
          </a:lnRef>
          <a:fillRef idx="0">
            <a:srgbClr val="FFFFFF"/>
          </a:fillRef>
          <a:effectRef idx="0">
            <a:srgbClr val="FFFFFF"/>
          </a:effectRef>
          <a:fontRef idx="minor"/>
        </p:style>
      </p:sp>
      <p:sp>
        <p:nvSpPr>
          <p:cNvPr id="2005" name="Rectangle 21"/>
          <p:cNvSpPr/>
          <p:nvPr/>
        </p:nvSpPr>
        <p:spPr>
          <a:xfrm>
            <a:off x="7160760" y="2642040"/>
            <a:ext cx="8312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output</a:t>
            </a:r>
            <a:endParaRPr lang="en-US" sz="1800" b="0" strike="noStrike" spc="-1">
              <a:latin typeface="Arial" panose="020B0604020202020204"/>
            </a:endParaRPr>
          </a:p>
        </p:txBody>
      </p:sp>
      <p:sp>
        <p:nvSpPr>
          <p:cNvPr id="2006" name="Rectangle 22"/>
          <p:cNvSpPr/>
          <p:nvPr/>
        </p:nvSpPr>
        <p:spPr>
          <a:xfrm>
            <a:off x="6996600" y="3297600"/>
            <a:ext cx="11955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reg</a:t>
            </a:r>
            <a:r>
              <a:rPr lang="en-US" sz="1800" b="1" strike="noStrike" spc="-1">
                <a:solidFill>
                  <a:srgbClr val="525252"/>
                </a:solidFill>
                <a:latin typeface="IntelOne Display Regular"/>
                <a:ea typeface="Helvetica Neue"/>
              </a:rPr>
              <a:t> </a:t>
            </a:r>
            <a:r>
              <a:rPr lang="en-US" sz="1800" b="0" strike="noStrike" spc="-1">
                <a:solidFill>
                  <a:srgbClr val="525252"/>
                </a:solidFill>
                <a:latin typeface="IntelOne Display Regular"/>
                <a:ea typeface="Helvetica Neue"/>
              </a:rPr>
              <a:t>or</a:t>
            </a:r>
            <a:r>
              <a:rPr lang="en-US" sz="1800" b="1" strike="noStrike" spc="-1">
                <a:solidFill>
                  <a:srgbClr val="525252"/>
                </a:solidFill>
                <a:latin typeface="IntelOne Display Regular"/>
                <a:ea typeface="Helvetica Neue"/>
              </a:rPr>
              <a:t> </a:t>
            </a:r>
            <a:r>
              <a:rPr lang="en-US" sz="1800" b="1" strike="noStrike" spc="-1">
                <a:solidFill>
                  <a:srgbClr val="525252"/>
                </a:solidFill>
                <a:latin typeface="Times New Roman" panose="02020603050405020304"/>
                <a:ea typeface="Helvetica Neue"/>
              </a:rPr>
              <a:t>net</a:t>
            </a:r>
            <a:endParaRPr lang="en-US" sz="1800" b="0" strike="noStrike" spc="-1">
              <a:latin typeface="Arial" panose="020B0604020202020204"/>
            </a:endParaRPr>
          </a:p>
        </p:txBody>
      </p:sp>
      <p:sp>
        <p:nvSpPr>
          <p:cNvPr id="2007" name="Rectangle 23"/>
          <p:cNvSpPr/>
          <p:nvPr/>
        </p:nvSpPr>
        <p:spPr>
          <a:xfrm>
            <a:off x="9988560" y="2545920"/>
            <a:ext cx="904320" cy="9147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0" strike="noStrike" spc="-1">
                <a:solidFill>
                  <a:srgbClr val="525252"/>
                </a:solidFill>
                <a:latin typeface="Times New Roman" panose="02020603050405020304"/>
                <a:ea typeface="Helvetica Neue"/>
              </a:rPr>
              <a:t>driving </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Times New Roman" panose="02020603050405020304"/>
                <a:ea typeface="Helvetica Neue"/>
              </a:rPr>
              <a:t>into a</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net</a:t>
            </a:r>
            <a:endParaRPr lang="en-US" sz="1800" b="0" strike="noStrike" spc="-1">
              <a:latin typeface="Arial" panose="020B0604020202020204"/>
            </a:endParaRPr>
          </a:p>
        </p:txBody>
      </p:sp>
      <p:sp>
        <p:nvSpPr>
          <p:cNvPr id="2008" name="Rectangle 24"/>
          <p:cNvSpPr/>
          <p:nvPr/>
        </p:nvSpPr>
        <p:spPr>
          <a:xfrm>
            <a:off x="9624960" y="4930920"/>
            <a:ext cx="1326960" cy="9147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0" strike="noStrike" spc="-1">
                <a:solidFill>
                  <a:srgbClr val="525252"/>
                </a:solidFill>
                <a:latin typeface="Times New Roman" panose="02020603050405020304"/>
                <a:ea typeface="Helvetica Neue"/>
              </a:rPr>
              <a:t>driving </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Times New Roman" panose="02020603050405020304"/>
                <a:ea typeface="Helvetica Neue"/>
              </a:rPr>
              <a:t>from/into</a:t>
            </a:r>
            <a:r>
              <a:rPr lang="en-US" sz="1800" b="1" strike="noStrike" spc="-1">
                <a:solidFill>
                  <a:srgbClr val="525252"/>
                </a:solidFill>
                <a:latin typeface="Times New Roman" panose="02020603050405020304"/>
                <a:ea typeface="Helvetica Neue"/>
              </a:rPr>
              <a:t> </a:t>
            </a:r>
            <a:r>
              <a:rPr lang="en-US" sz="1800" b="0" strike="noStrike" spc="-1">
                <a:solidFill>
                  <a:srgbClr val="525252"/>
                </a:solidFill>
                <a:latin typeface="Times New Roman" panose="02020603050405020304"/>
                <a:ea typeface="Helvetica Neue"/>
              </a:rPr>
              <a:t>a</a:t>
            </a:r>
            <a:r>
              <a:rPr lang="en-US" sz="1800" b="1" strike="noStrike" spc="-1">
                <a:solidFill>
                  <a:srgbClr val="525252"/>
                </a:solidFill>
                <a:latin typeface="Times New Roman" panose="02020603050405020304"/>
                <a:ea typeface="Helvetica Neue"/>
              </a:rPr>
              <a:t>  </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net</a:t>
            </a:r>
            <a:endParaRPr lang="en-US" sz="1800" b="0" strike="noStrike" spc="-1">
              <a:latin typeface="Arial" panose="020B0604020202020204"/>
            </a:endParaRPr>
          </a:p>
        </p:txBody>
      </p:sp>
      <p:sp>
        <p:nvSpPr>
          <p:cNvPr id="2009" name="Rectangle 25"/>
          <p:cNvSpPr/>
          <p:nvPr/>
        </p:nvSpPr>
        <p:spPr>
          <a:xfrm>
            <a:off x="7770600" y="5093640"/>
            <a:ext cx="4899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net</a:t>
            </a:r>
            <a:endParaRPr lang="en-US" sz="1800" b="0" strike="noStrike" spc="-1">
              <a:latin typeface="Arial" panose="020B0604020202020204"/>
            </a:endParaRPr>
          </a:p>
        </p:txBody>
      </p:sp>
      <p:sp>
        <p:nvSpPr>
          <p:cNvPr id="2010" name="Rectangle 26"/>
          <p:cNvSpPr/>
          <p:nvPr/>
        </p:nvSpPr>
        <p:spPr>
          <a:xfrm>
            <a:off x="7576920" y="4273200"/>
            <a:ext cx="6926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inout</a:t>
            </a:r>
            <a:endParaRPr lang="en-US" sz="1800" b="0" strike="noStrike" spc="-1">
              <a:latin typeface="Arial" panose="020B0604020202020204"/>
            </a:endParaRPr>
          </a:p>
        </p:txBody>
      </p:sp>
      <p:sp>
        <p:nvSpPr>
          <p:cNvPr id="2011" name="Rectangle 27"/>
          <p:cNvSpPr/>
          <p:nvPr/>
        </p:nvSpPr>
        <p:spPr>
          <a:xfrm>
            <a:off x="3687480" y="3335400"/>
            <a:ext cx="3114720" cy="1463400"/>
          </a:xfrm>
          <a:prstGeom prst="rect">
            <a:avLst/>
          </a:prstGeom>
          <a:noFill/>
          <a:ln w="12700">
            <a:solidFill>
              <a:srgbClr val="525252"/>
            </a:solidFill>
            <a:prstDash val="dash"/>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   Ports consist of 2 units:</a:t>
            </a: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1) internal to the module</a:t>
            </a: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2) external to the module</a:t>
            </a:r>
            <a:endParaRPr lang="en-US" sz="1800" b="0" strike="noStrike" spc="-1">
              <a:latin typeface="Arial" panose="020B0604020202020204"/>
            </a:endParaRPr>
          </a:p>
        </p:txBody>
      </p:sp>
      <p:sp>
        <p:nvSpPr>
          <p:cNvPr id="2012" name="Rectangle 28"/>
          <p:cNvSpPr/>
          <p:nvPr/>
        </p:nvSpPr>
        <p:spPr>
          <a:xfrm>
            <a:off x="2855520" y="1516680"/>
            <a:ext cx="5420880" cy="100656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spAutoFit/>
          </a:bodyPr>
          <a:p>
            <a:pPr algn="ctr">
              <a:lnSpc>
                <a:spcPct val="100000"/>
              </a:lnSpc>
              <a:buNone/>
            </a:pPr>
            <a:r>
              <a:rPr lang="en-US" sz="2000" b="1" i="1" strike="noStrike" spc="-1">
                <a:solidFill>
                  <a:srgbClr val="525252"/>
                </a:solidFill>
                <a:latin typeface="IntelOne Display Regular"/>
                <a:ea typeface="Helvetica Neue"/>
              </a:rPr>
              <a:t>These are the requirements for port connections when modules are instantiated within other modules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Overwriting Parameters</a:t>
            </a:r>
            <a:endParaRPr lang="en-US" sz="3600" b="0" strike="noStrike" spc="-1">
              <a:latin typeface="Arial" panose="020B0604020202020204"/>
            </a:endParaRPr>
          </a:p>
        </p:txBody>
      </p:sp>
      <p:sp>
        <p:nvSpPr>
          <p:cNvPr id="201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If a lower-level module contains parameters, there are two methods for overwriting its parameter values during instantiation</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Done at compile time as parameters must resolve to constant values during compilation</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defparams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Module instance parameter assignment</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Defparam</a:t>
            </a:r>
            <a:endParaRPr lang="en-US" sz="3600" b="0" strike="noStrike" spc="-1">
              <a:latin typeface="Arial" panose="020B0604020202020204"/>
            </a:endParaRPr>
          </a:p>
        </p:txBody>
      </p:sp>
      <p:sp>
        <p:nvSpPr>
          <p:cNvPr id="2016"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Use </a:t>
            </a:r>
            <a:r>
              <a:rPr lang="en-US" sz="2800" b="1" strike="noStrike" spc="-1">
                <a:solidFill>
                  <a:srgbClr val="525252"/>
                </a:solidFill>
                <a:latin typeface="IntelOne Display Light"/>
                <a:ea typeface="Helvetica Neue"/>
              </a:rPr>
              <a:t>defparam</a:t>
            </a:r>
            <a:r>
              <a:rPr lang="en-US" sz="2800" b="0" strike="noStrike" spc="-1">
                <a:solidFill>
                  <a:srgbClr val="525252"/>
                </a:solidFill>
                <a:latin typeface="IntelOne Display Light"/>
                <a:ea typeface="Helvetica Neue"/>
              </a:rPr>
              <a:t> statement and hierarchical name to overwrite parameters for module instantiations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May be placed outside Verilog module (i.e. another file)</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2017" name="Rectangle 4"/>
          <p:cNvSpPr/>
          <p:nvPr/>
        </p:nvSpPr>
        <p:spPr>
          <a:xfrm>
            <a:off x="3489480" y="4404240"/>
            <a:ext cx="6142680" cy="4834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2018" name="Rectangle 5"/>
          <p:cNvSpPr/>
          <p:nvPr/>
        </p:nvSpPr>
        <p:spPr>
          <a:xfrm>
            <a:off x="3492720" y="2851920"/>
            <a:ext cx="6143040" cy="35017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full_adder (</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fco, fsum,</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cin, a, b</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wire</a:t>
            </a:r>
            <a:r>
              <a:rPr lang="en-US" sz="1400" b="0" strike="noStrike" spc="-1">
                <a:solidFill>
                  <a:srgbClr val="525252"/>
                </a:solidFill>
                <a:latin typeface="Consolas"/>
                <a:ea typeface="Helvetica Neue"/>
              </a:rPr>
              <a:t> c1, s1, c2;</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defparam</a:t>
            </a:r>
            <a:r>
              <a:rPr lang="en-US" sz="1400" b="0" strike="noStrike" spc="-1">
                <a:solidFill>
                  <a:srgbClr val="525252"/>
                </a:solidFill>
                <a:latin typeface="Consolas"/>
                <a:ea typeface="Helvetica Neue"/>
              </a:rPr>
              <a:t>  u1.and_delay = 4,  u1.xor_delay = 6;</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defparam</a:t>
            </a:r>
            <a:r>
              <a:rPr lang="en-US" sz="1400" b="0" strike="noStrike" spc="-1">
                <a:solidFill>
                  <a:srgbClr val="525252"/>
                </a:solidFill>
                <a:latin typeface="Consolas"/>
                <a:ea typeface="Helvetica Neue"/>
              </a:rPr>
              <a:t>  u2.and_delay = 3,  u2.xor_delay = 5;</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half_adder</a:t>
            </a:r>
            <a:r>
              <a:rPr lang="en-US" sz="1400" b="0" strike="noStrike" spc="-1">
                <a:solidFill>
                  <a:srgbClr val="525252"/>
                </a:solidFill>
                <a:latin typeface="Consolas"/>
                <a:ea typeface="Helvetica Neue"/>
              </a:rPr>
              <a:t>  u1 (c1, s1, a, b);</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half_adder</a:t>
            </a:r>
            <a:r>
              <a:rPr lang="en-US" sz="1400" b="0" strike="noStrike" spc="-1">
                <a:solidFill>
                  <a:srgbClr val="525252"/>
                </a:solidFill>
                <a:latin typeface="Consolas"/>
                <a:ea typeface="Helvetica Neue"/>
              </a:rPr>
              <a:t>  u2 (.a(s1),  .b(cin), </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.sum(fsum), .co(fco));</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or</a:t>
            </a:r>
            <a:r>
              <a:rPr lang="en-US" sz="1400" b="0" strike="noStrike" spc="-1">
                <a:solidFill>
                  <a:srgbClr val="525252"/>
                </a:solidFill>
                <a:latin typeface="Consolas"/>
                <a:ea typeface="Helvetica Neue"/>
              </a:rPr>
              <a:t>  u3(fco, c1, c2);</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Module Instance Parameter Assignment</a:t>
            </a:r>
            <a:endParaRPr lang="en-US" sz="3600" b="0" strike="noStrike" spc="-1">
              <a:latin typeface="Arial" panose="020B0604020202020204"/>
            </a:endParaRPr>
          </a:p>
        </p:txBody>
      </p:sp>
      <p:sp>
        <p:nvSpPr>
          <p:cNvPr id="202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Parameter definition occurs during module instantiation</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Introduced in Verilog ‘2001</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Recommended method as it is easier to read and not prone to error as defparams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2021" name="Rectangle 6"/>
          <p:cNvSpPr/>
          <p:nvPr/>
        </p:nvSpPr>
        <p:spPr>
          <a:xfrm>
            <a:off x="2878560" y="4824360"/>
            <a:ext cx="5257080" cy="8276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2022" name="Rectangle 5"/>
          <p:cNvSpPr/>
          <p:nvPr/>
        </p:nvSpPr>
        <p:spPr>
          <a:xfrm>
            <a:off x="2722320" y="3269880"/>
            <a:ext cx="5570280" cy="30754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full_adder (</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fco, fsum,</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cin, a, b</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wire</a:t>
            </a:r>
            <a:r>
              <a:rPr lang="en-US" sz="1400" b="0" strike="noStrike" spc="-1">
                <a:solidFill>
                  <a:srgbClr val="525252"/>
                </a:solidFill>
                <a:latin typeface="Consolas"/>
                <a:ea typeface="Helvetica Neue"/>
              </a:rPr>
              <a:t> c1, s1, c2;</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half_adder</a:t>
            </a:r>
            <a:r>
              <a:rPr lang="en-US" sz="1400" b="0" strike="noStrike" spc="-1">
                <a:solidFill>
                  <a:srgbClr val="525252"/>
                </a:solidFill>
                <a:latin typeface="Consolas"/>
                <a:ea typeface="Helvetica Neue"/>
              </a:rPr>
              <a:t>  #(4, 6)</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u1 (c1, s1, a, b);</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half_adder</a:t>
            </a:r>
            <a:r>
              <a:rPr lang="en-US" sz="1400" b="0" strike="noStrike" spc="-1">
                <a:solidFill>
                  <a:srgbClr val="525252"/>
                </a:solidFill>
                <a:latin typeface="Consolas"/>
                <a:ea typeface="Helvetica Neue"/>
              </a:rPr>
              <a:t>  #(.and_delay(3), .xor_delay(5))</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u2 (.a(s1),  .b(cin), .sum(fsum), .co(fco));</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or</a:t>
            </a:r>
            <a:r>
              <a:rPr lang="en-US" sz="1400" b="0" strike="noStrike" spc="-1">
                <a:solidFill>
                  <a:srgbClr val="525252"/>
                </a:solidFill>
                <a:latin typeface="Consolas"/>
                <a:ea typeface="Helvetica Neue"/>
              </a:rPr>
              <a:t>  u3(fco, c1, c2);</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
        <p:nvSpPr>
          <p:cNvPr id="2023" name="Line 7"/>
          <p:cNvSpPr/>
          <p:nvPr/>
        </p:nvSpPr>
        <p:spPr>
          <a:xfrm flipH="1">
            <a:off x="4992120" y="4168080"/>
            <a:ext cx="2519640" cy="77940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2024" name="Rectangle 8"/>
          <p:cNvSpPr/>
          <p:nvPr/>
        </p:nvSpPr>
        <p:spPr>
          <a:xfrm>
            <a:off x="7537320" y="3952440"/>
            <a:ext cx="1829520" cy="548280"/>
          </a:xfrm>
          <a:prstGeom prst="rect">
            <a:avLst/>
          </a:prstGeom>
          <a:solidFill>
            <a:schemeClr val="bg1"/>
          </a:solidFill>
          <a:ln w="12700">
            <a:noFill/>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400" b="0" i="1" strike="noStrike" spc="-1">
                <a:solidFill>
                  <a:srgbClr val="525252"/>
                </a:solidFill>
                <a:latin typeface="IntelOne Display Regular"/>
                <a:ea typeface="Helvetica Neue"/>
              </a:rPr>
              <a:t>Ordered list method</a:t>
            </a:r>
            <a:r>
              <a:rPr lang="en-US" sz="1600" b="0" i="1" strike="noStrike" spc="-1">
                <a:solidFill>
                  <a:srgbClr val="525252"/>
                </a:solidFill>
                <a:latin typeface="IntelOne Display Regular"/>
                <a:ea typeface="Helvetica Neue"/>
              </a:rPr>
              <a:t> </a:t>
            </a:r>
            <a:endParaRPr lang="en-US" sz="1600" b="0" strike="noStrike" spc="-1">
              <a:latin typeface="Arial" panose="020B0604020202020204"/>
            </a:endParaRPr>
          </a:p>
        </p:txBody>
      </p:sp>
      <p:sp>
        <p:nvSpPr>
          <p:cNvPr id="2025" name="Line 9"/>
          <p:cNvSpPr/>
          <p:nvPr/>
        </p:nvSpPr>
        <p:spPr>
          <a:xfrm flipH="1">
            <a:off x="6095880" y="4625280"/>
            <a:ext cx="1482480" cy="64800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2026" name="Rectangle 10"/>
          <p:cNvSpPr/>
          <p:nvPr/>
        </p:nvSpPr>
        <p:spPr>
          <a:xfrm>
            <a:off x="7581600" y="4433400"/>
            <a:ext cx="2607480" cy="518040"/>
          </a:xfrm>
          <a:prstGeom prst="rect">
            <a:avLst/>
          </a:prstGeom>
          <a:solidFill>
            <a:schemeClr val="bg1"/>
          </a:solidFill>
          <a:ln w="12700">
            <a:noFill/>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400" b="0" i="1" strike="noStrike" spc="-1">
                <a:solidFill>
                  <a:srgbClr val="525252"/>
                </a:solidFill>
                <a:latin typeface="IntelOne Display Regular"/>
                <a:ea typeface="Helvetica Neue"/>
              </a:rPr>
              <a:t>Name method (recommended)</a:t>
            </a:r>
            <a:endParaRPr lang="en-US" sz="1400" b="0" strike="noStrike" spc="-1">
              <a:latin typeface="Arial" panose="020B0604020202020204"/>
            </a:endParaRPr>
          </a:p>
        </p:txBody>
      </p:sp>
      <p:sp>
        <p:nvSpPr>
          <p:cNvPr id="2027" name="Rectangle 12"/>
          <p:cNvSpPr/>
          <p:nvPr/>
        </p:nvSpPr>
        <p:spPr>
          <a:xfrm>
            <a:off x="8373960" y="5043240"/>
            <a:ext cx="2980440" cy="1583640"/>
          </a:xfrm>
          <a:prstGeom prst="rect">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400" b="0" i="1" strike="noStrike" spc="-1">
                <a:solidFill>
                  <a:srgbClr val="525252"/>
                </a:solidFill>
                <a:latin typeface="IntelOne Display Regular"/>
                <a:ea typeface="Helvetica Neue"/>
              </a:rPr>
              <a:t>To just use the (default) value defined in the lower-level module, in the name method, use empty value (e.g. </a:t>
            </a:r>
            <a:r>
              <a:rPr lang="en-US" sz="1400" b="0" i="1" strike="noStrike" spc="-1">
                <a:solidFill>
                  <a:srgbClr val="525252"/>
                </a:solidFill>
                <a:latin typeface="Consolas"/>
                <a:ea typeface="Helvetica Neue"/>
              </a:rPr>
              <a:t>.and_delay( )</a:t>
            </a:r>
            <a:r>
              <a:rPr lang="en-US" sz="1400" b="0" i="1" strike="noStrike" spc="-1">
                <a:solidFill>
                  <a:srgbClr val="525252"/>
                </a:solidFill>
                <a:latin typeface="IntelOne Display Regular"/>
                <a:ea typeface="Helvetica Neue"/>
              </a:rPr>
              <a:t> ) or leave parameter assignment out entirely</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MAC (Module Instantiation)</a:t>
            </a:r>
            <a:endParaRPr lang="en-US" sz="3600" b="0" strike="noStrike" spc="-1">
              <a:latin typeface="Arial" panose="020B0604020202020204"/>
            </a:endParaRPr>
          </a:p>
        </p:txBody>
      </p:sp>
      <p:sp>
        <p:nvSpPr>
          <p:cNvPr id="2029" name="Rectangle 3"/>
          <p:cNvSpPr/>
          <p:nvPr/>
        </p:nvSpPr>
        <p:spPr>
          <a:xfrm>
            <a:off x="3148560" y="5320440"/>
            <a:ext cx="5353920" cy="6224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2030" name="Rectangle 4"/>
          <p:cNvSpPr/>
          <p:nvPr/>
        </p:nvSpPr>
        <p:spPr>
          <a:xfrm>
            <a:off x="3148560" y="1276560"/>
            <a:ext cx="5353920" cy="5262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r>
              <a:rPr lang="en-US" sz="1400" b="1" strike="noStrike" spc="-1">
                <a:solidFill>
                  <a:srgbClr val="525252"/>
                </a:solidFill>
                <a:latin typeface="Consolas"/>
                <a:ea typeface="Helvetica Neue"/>
              </a:rPr>
              <a:t>timescale</a:t>
            </a:r>
            <a:r>
              <a:rPr lang="en-US" sz="1400" b="0" strike="noStrike" spc="-1">
                <a:solidFill>
                  <a:srgbClr val="525252"/>
                </a:solidFill>
                <a:latin typeface="Consolas"/>
                <a:ea typeface="Helvetica Neue"/>
              </a:rPr>
              <a:t> 1 ns/ 10 ps</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mult_acc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[7:0] dataa, datab,</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clk, aclr,</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reg</a:t>
            </a:r>
            <a:r>
              <a:rPr lang="en-US" sz="1400" b="0" strike="noStrike" spc="-1">
                <a:solidFill>
                  <a:srgbClr val="525252"/>
                </a:solidFill>
                <a:latin typeface="Consolas"/>
                <a:ea typeface="Helvetica Neue"/>
              </a:rPr>
              <a:t> [15:0] mac_out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wire</a:t>
            </a:r>
            <a:r>
              <a:rPr lang="en-US" sz="1400" b="0" strike="noStrike" spc="-1">
                <a:solidFill>
                  <a:srgbClr val="525252"/>
                </a:solidFill>
                <a:latin typeface="Consolas"/>
                <a:ea typeface="Helvetica Neue"/>
              </a:rPr>
              <a:t> [15:0] mult_out, adder_out;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parameter</a:t>
            </a:r>
            <a:r>
              <a:rPr lang="en-US" sz="1400" b="0" strike="noStrike" spc="-1">
                <a:solidFill>
                  <a:srgbClr val="525252"/>
                </a:solidFill>
                <a:latin typeface="Consolas"/>
                <a:ea typeface="Helvetica Neue"/>
              </a:rPr>
              <a:t> mult_size = 8;</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assign</a:t>
            </a:r>
            <a:r>
              <a:rPr lang="en-US" sz="1400" b="0" strike="noStrike" spc="-1">
                <a:solidFill>
                  <a:srgbClr val="525252"/>
                </a:solidFill>
                <a:latin typeface="Consolas"/>
                <a:ea typeface="Helvetica Neue"/>
              </a:rPr>
              <a:t> adder_out = mult_out + mac_out;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always</a:t>
            </a:r>
            <a:r>
              <a:rPr lang="en-US" sz="1400" b="0" strike="noStrike" spc="-1">
                <a:solidFill>
                  <a:srgbClr val="525252"/>
                </a:solidFill>
                <a:latin typeface="Consolas"/>
                <a:ea typeface="Helvetica Neue"/>
              </a:rPr>
              <a:t> @ (posedge clk, posedge aclr) </a:t>
            </a:r>
            <a:r>
              <a:rPr lang="en-US" sz="1400" b="1" strike="noStrike" spc="-1">
                <a:solidFill>
                  <a:srgbClr val="525252"/>
                </a:solidFill>
                <a:latin typeface="Consolas"/>
                <a:ea typeface="Helvetica Neue"/>
              </a:rPr>
              <a:t>begin</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if</a:t>
            </a:r>
            <a:r>
              <a:rPr lang="en-US" sz="1400" b="0" strike="noStrike" spc="-1">
                <a:solidFill>
                  <a:srgbClr val="525252"/>
                </a:solidFill>
                <a:latin typeface="Consolas"/>
                <a:ea typeface="Helvetica Neue"/>
              </a:rPr>
              <a:t> (aclr)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16'h0000;</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else</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adder_out;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end</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multa #(.width_in(mult_size))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u1 (.in_a(dataa), .in_b(datab), .mult_out(mult_out));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MAC (Module Instantiation &amp; Local Parameter)</a:t>
            </a:r>
            <a:endParaRPr lang="en-US" sz="3600" b="0" strike="noStrike" spc="-1">
              <a:latin typeface="Arial" panose="020B0604020202020204"/>
            </a:endParaRPr>
          </a:p>
        </p:txBody>
      </p:sp>
      <p:sp>
        <p:nvSpPr>
          <p:cNvPr id="2032" name="Rectangle 5"/>
          <p:cNvSpPr/>
          <p:nvPr/>
        </p:nvSpPr>
        <p:spPr>
          <a:xfrm>
            <a:off x="1409760" y="3553920"/>
            <a:ext cx="5353920" cy="30096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2033" name="Rectangle 2"/>
          <p:cNvSpPr/>
          <p:nvPr/>
        </p:nvSpPr>
        <p:spPr>
          <a:xfrm>
            <a:off x="1409760" y="5334480"/>
            <a:ext cx="5353920" cy="62640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2034" name="Rectangle 3"/>
          <p:cNvSpPr/>
          <p:nvPr/>
        </p:nvSpPr>
        <p:spPr>
          <a:xfrm>
            <a:off x="1409760" y="1249560"/>
            <a:ext cx="5353920" cy="5262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r>
              <a:rPr lang="en-US" sz="1400" b="1" strike="noStrike" spc="-1">
                <a:solidFill>
                  <a:srgbClr val="525252"/>
                </a:solidFill>
                <a:latin typeface="Consolas"/>
                <a:ea typeface="Helvetica Neue"/>
              </a:rPr>
              <a:t>timescale</a:t>
            </a:r>
            <a:r>
              <a:rPr lang="en-US" sz="1400" b="0" strike="noStrike" spc="-1">
                <a:solidFill>
                  <a:srgbClr val="525252"/>
                </a:solidFill>
                <a:latin typeface="Consolas"/>
                <a:ea typeface="Helvetica Neue"/>
              </a:rPr>
              <a:t> 1 ns/ 10 ps</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mult_acc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[7:0] dataa, datab,</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clk, aclr,</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reg</a:t>
            </a:r>
            <a:r>
              <a:rPr lang="en-US" sz="1400" b="0" strike="noStrike" spc="-1">
                <a:solidFill>
                  <a:srgbClr val="525252"/>
                </a:solidFill>
                <a:latin typeface="Consolas"/>
                <a:ea typeface="Helvetica Neue"/>
              </a:rPr>
              <a:t> [15:0] mac_out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wire</a:t>
            </a:r>
            <a:r>
              <a:rPr lang="en-US" sz="1400" b="0" strike="noStrike" spc="-1">
                <a:solidFill>
                  <a:srgbClr val="525252"/>
                </a:solidFill>
                <a:latin typeface="Consolas"/>
                <a:ea typeface="Helvetica Neue"/>
              </a:rPr>
              <a:t> [15:0] mult_out, adder_out;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localparam</a:t>
            </a:r>
            <a:r>
              <a:rPr lang="en-US" sz="1400" b="0" strike="noStrike" spc="-1">
                <a:solidFill>
                  <a:srgbClr val="525252"/>
                </a:solidFill>
                <a:latin typeface="Consolas"/>
                <a:ea typeface="Helvetica Neue"/>
              </a:rPr>
              <a:t> mult_size = 8;</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assign</a:t>
            </a:r>
            <a:r>
              <a:rPr lang="en-US" sz="1400" b="0" strike="noStrike" spc="-1">
                <a:solidFill>
                  <a:srgbClr val="525252"/>
                </a:solidFill>
                <a:latin typeface="Consolas"/>
                <a:ea typeface="Helvetica Neue"/>
              </a:rPr>
              <a:t> adder_out = mult_out + mac_out;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always</a:t>
            </a:r>
            <a:r>
              <a:rPr lang="en-US" sz="1400" b="0" strike="noStrike" spc="-1">
                <a:solidFill>
                  <a:srgbClr val="525252"/>
                </a:solidFill>
                <a:latin typeface="Consolas"/>
                <a:ea typeface="Helvetica Neue"/>
              </a:rPr>
              <a:t> @ (posedge clk, posedge aclr) </a:t>
            </a:r>
            <a:r>
              <a:rPr lang="en-US" sz="1400" b="1" strike="noStrike" spc="-1">
                <a:solidFill>
                  <a:srgbClr val="525252"/>
                </a:solidFill>
                <a:latin typeface="Consolas"/>
                <a:ea typeface="Helvetica Neue"/>
              </a:rPr>
              <a:t>begin</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if</a:t>
            </a:r>
            <a:r>
              <a:rPr lang="en-US" sz="1400" b="0" strike="noStrike" spc="-1">
                <a:solidFill>
                  <a:srgbClr val="525252"/>
                </a:solidFill>
                <a:latin typeface="Consolas"/>
                <a:ea typeface="Helvetica Neue"/>
              </a:rPr>
              <a:t> (aclr)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16'h0000;</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else</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adder_out;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end</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multa #(.width_in(mult_size))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u1 (.in_a(dataa), .in_b(datab), .mult_out(mult_out));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
        <p:nvSpPr>
          <p:cNvPr id="2035" name="Rectangle 6"/>
          <p:cNvSpPr/>
          <p:nvPr/>
        </p:nvSpPr>
        <p:spPr>
          <a:xfrm>
            <a:off x="6953400" y="3042720"/>
            <a:ext cx="3575160" cy="1616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2000" b="0" i="1" strike="noStrike" spc="-1">
                <a:solidFill>
                  <a:srgbClr val="525252"/>
                </a:solidFill>
                <a:latin typeface="IntelOne Display Regular"/>
                <a:ea typeface="Helvetica Neue"/>
              </a:rPr>
              <a:t>Name </a:t>
            </a:r>
            <a:r>
              <a:rPr lang="en-US" sz="2000" b="1" i="1" strike="noStrike" spc="-1">
                <a:solidFill>
                  <a:srgbClr val="525252"/>
                </a:solidFill>
                <a:latin typeface="IntelOne Display Regular"/>
                <a:ea typeface="Helvetica Neue"/>
              </a:rPr>
              <a:t>mult_size</a:t>
            </a:r>
            <a:r>
              <a:rPr lang="en-US" sz="2000" b="0" i="1" strike="noStrike" spc="-1">
                <a:solidFill>
                  <a:srgbClr val="525252"/>
                </a:solidFill>
                <a:latin typeface="IntelOne Display Regular"/>
                <a:ea typeface="Helvetica Neue"/>
              </a:rPr>
              <a:t> defined as local parameter so it </a:t>
            </a:r>
            <a:r>
              <a:rPr lang="en-US" sz="2000" b="0" i="1" u="sng" strike="noStrike" spc="-1">
                <a:solidFill>
                  <a:srgbClr val="525252"/>
                </a:solidFill>
                <a:uFillTx/>
                <a:latin typeface="IntelOne Display Regular"/>
                <a:ea typeface="Helvetica Neue"/>
              </a:rPr>
              <a:t>cannot</a:t>
            </a:r>
            <a:r>
              <a:rPr lang="en-US" sz="2000" b="0" i="1" strike="noStrike" spc="-1">
                <a:solidFill>
                  <a:srgbClr val="525252"/>
                </a:solidFill>
                <a:latin typeface="IntelOne Display Regular"/>
                <a:ea typeface="Helvetica Neue"/>
              </a:rPr>
              <a:t> accidentally be overwritten at compile time</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Let’s take a look at</a:t>
            </a:r>
            <a:endParaRPr lang="en-US" sz="3600" b="0" strike="noStrike" spc="-1">
              <a:latin typeface="Arial" panose="020B0604020202020204"/>
            </a:endParaRPr>
          </a:p>
        </p:txBody>
      </p:sp>
      <p:sp>
        <p:nvSpPr>
          <p:cNvPr id="2037" name="Rectangle 3"/>
          <p:cNvSpPr/>
          <p:nvPr/>
        </p:nvSpPr>
        <p:spPr>
          <a:xfrm>
            <a:off x="4321080" y="1184400"/>
            <a:ext cx="199836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module</a:t>
            </a:r>
            <a:endParaRPr lang="en-US" sz="24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Declaration</a:t>
            </a:r>
            <a:endParaRPr lang="en-US" sz="1800" b="0" strike="noStrike" spc="-1">
              <a:latin typeface="Arial" panose="020B0604020202020204"/>
            </a:endParaRPr>
          </a:p>
        </p:txBody>
      </p:sp>
      <p:sp>
        <p:nvSpPr>
          <p:cNvPr id="2038" name="Rectangle 4"/>
          <p:cNvSpPr/>
          <p:nvPr/>
        </p:nvSpPr>
        <p:spPr>
          <a:xfrm>
            <a:off x="1053360" y="2413800"/>
            <a:ext cx="18072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Port</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Declarations</a:t>
            </a:r>
            <a:endParaRPr lang="en-US" sz="1800" b="0" strike="noStrike" spc="-1">
              <a:latin typeface="Arial" panose="020B0604020202020204"/>
            </a:endParaRPr>
          </a:p>
        </p:txBody>
      </p:sp>
      <p:sp>
        <p:nvSpPr>
          <p:cNvPr id="2039" name="Rectangle 5"/>
          <p:cNvSpPr/>
          <p:nvPr/>
        </p:nvSpPr>
        <p:spPr>
          <a:xfrm>
            <a:off x="1464120" y="3445560"/>
            <a:ext cx="7048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input</a:t>
            </a:r>
            <a:endParaRPr lang="en-US" sz="1800" b="0" strike="noStrike" spc="-1">
              <a:latin typeface="Arial" panose="020B0604020202020204"/>
            </a:endParaRPr>
          </a:p>
        </p:txBody>
      </p:sp>
      <p:sp>
        <p:nvSpPr>
          <p:cNvPr id="2040" name="Rectangle 6"/>
          <p:cNvSpPr/>
          <p:nvPr/>
        </p:nvSpPr>
        <p:spPr>
          <a:xfrm>
            <a:off x="1412280" y="4161600"/>
            <a:ext cx="9374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output</a:t>
            </a:r>
            <a:endParaRPr lang="en-US" sz="1800" b="0" strike="noStrike" spc="-1">
              <a:latin typeface="Arial" panose="020B0604020202020204"/>
            </a:endParaRPr>
          </a:p>
        </p:txBody>
      </p:sp>
      <p:sp>
        <p:nvSpPr>
          <p:cNvPr id="2041" name="Rectangle 7"/>
          <p:cNvSpPr/>
          <p:nvPr/>
        </p:nvSpPr>
        <p:spPr>
          <a:xfrm>
            <a:off x="1521360" y="4893480"/>
            <a:ext cx="6926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inout</a:t>
            </a:r>
            <a:endParaRPr lang="en-US" sz="1800" b="0" strike="noStrike" spc="-1">
              <a:latin typeface="Arial" panose="020B0604020202020204"/>
            </a:endParaRPr>
          </a:p>
        </p:txBody>
      </p:sp>
      <p:sp>
        <p:nvSpPr>
          <p:cNvPr id="2042" name="Rectangle 8"/>
          <p:cNvSpPr/>
          <p:nvPr/>
        </p:nvSpPr>
        <p:spPr>
          <a:xfrm>
            <a:off x="2805840" y="2432520"/>
            <a:ext cx="18072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Data Type</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Declarations</a:t>
            </a:r>
            <a:endParaRPr lang="en-US" sz="1800" b="0" strike="noStrike" spc="-1">
              <a:latin typeface="Arial" panose="020B0604020202020204"/>
            </a:endParaRPr>
          </a:p>
        </p:txBody>
      </p:sp>
      <p:sp>
        <p:nvSpPr>
          <p:cNvPr id="2043" name="Rectangle 9"/>
          <p:cNvSpPr/>
          <p:nvPr/>
        </p:nvSpPr>
        <p:spPr>
          <a:xfrm>
            <a:off x="3304800" y="3464640"/>
            <a:ext cx="664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Net</a:t>
            </a:r>
            <a:endParaRPr lang="en-US" sz="1800" b="0" strike="noStrike" spc="-1">
              <a:latin typeface="Arial" panose="020B0604020202020204"/>
            </a:endParaRPr>
          </a:p>
        </p:txBody>
      </p:sp>
      <p:sp>
        <p:nvSpPr>
          <p:cNvPr id="2044" name="Rectangle 10"/>
          <p:cNvSpPr/>
          <p:nvPr/>
        </p:nvSpPr>
        <p:spPr>
          <a:xfrm>
            <a:off x="2999520" y="4180680"/>
            <a:ext cx="12430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Variable</a:t>
            </a:r>
            <a:endParaRPr lang="en-US" sz="1800" b="0" strike="noStrike" spc="-1">
              <a:latin typeface="Arial" panose="020B0604020202020204"/>
            </a:endParaRPr>
          </a:p>
        </p:txBody>
      </p:sp>
      <p:sp>
        <p:nvSpPr>
          <p:cNvPr id="2045" name="Rectangle 11"/>
          <p:cNvSpPr/>
          <p:nvPr/>
        </p:nvSpPr>
        <p:spPr>
          <a:xfrm>
            <a:off x="3006360" y="4912200"/>
            <a:ext cx="12153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parameter</a:t>
            </a:r>
            <a:endParaRPr lang="en-US" sz="1800" b="0" strike="noStrike" spc="-1">
              <a:latin typeface="Arial" panose="020B0604020202020204"/>
            </a:endParaRPr>
          </a:p>
        </p:txBody>
      </p:sp>
      <p:sp>
        <p:nvSpPr>
          <p:cNvPr id="2046" name="Rectangle 12"/>
          <p:cNvSpPr/>
          <p:nvPr/>
        </p:nvSpPr>
        <p:spPr>
          <a:xfrm>
            <a:off x="5042880" y="2427840"/>
            <a:ext cx="18666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Circuit</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Functionality</a:t>
            </a:r>
            <a:endParaRPr lang="en-US" sz="1800" b="0" strike="noStrike" spc="-1">
              <a:latin typeface="Arial" panose="020B0604020202020204"/>
            </a:endParaRPr>
          </a:p>
        </p:txBody>
      </p:sp>
      <p:sp>
        <p:nvSpPr>
          <p:cNvPr id="2047" name="Line 14"/>
          <p:cNvSpPr/>
          <p:nvPr/>
        </p:nvSpPr>
        <p:spPr>
          <a:xfrm>
            <a:off x="1793160" y="2081520"/>
            <a:ext cx="3519360" cy="648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48" name="Line 15"/>
          <p:cNvSpPr/>
          <p:nvPr/>
        </p:nvSpPr>
        <p:spPr>
          <a:xfrm>
            <a:off x="5312520" y="1931400"/>
            <a:ext cx="360" cy="1670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049" name="Line 16"/>
          <p:cNvSpPr/>
          <p:nvPr/>
        </p:nvSpPr>
        <p:spPr>
          <a:xfrm>
            <a:off x="1787040" y="20880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0" name="Line 17"/>
          <p:cNvSpPr/>
          <p:nvPr/>
        </p:nvSpPr>
        <p:spPr>
          <a:xfrm>
            <a:off x="365364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1" name="Line 18"/>
          <p:cNvSpPr/>
          <p:nvPr/>
        </p:nvSpPr>
        <p:spPr>
          <a:xfrm>
            <a:off x="592092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2" name="Line 19"/>
          <p:cNvSpPr/>
          <p:nvPr/>
        </p:nvSpPr>
        <p:spPr>
          <a:xfrm>
            <a:off x="1882080" y="30978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3" name="Line 20"/>
          <p:cNvSpPr/>
          <p:nvPr/>
        </p:nvSpPr>
        <p:spPr>
          <a:xfrm>
            <a:off x="1863000" y="38404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4" name="Line 21"/>
          <p:cNvSpPr/>
          <p:nvPr/>
        </p:nvSpPr>
        <p:spPr>
          <a:xfrm>
            <a:off x="1863000" y="456444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5" name="Line 22"/>
          <p:cNvSpPr/>
          <p:nvPr/>
        </p:nvSpPr>
        <p:spPr>
          <a:xfrm>
            <a:off x="3615840" y="3116880"/>
            <a:ext cx="360" cy="3171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6" name="Line 23"/>
          <p:cNvSpPr/>
          <p:nvPr/>
        </p:nvSpPr>
        <p:spPr>
          <a:xfrm>
            <a:off x="3634920" y="385956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7" name="Line 24"/>
          <p:cNvSpPr/>
          <p:nvPr/>
        </p:nvSpPr>
        <p:spPr>
          <a:xfrm>
            <a:off x="3634920" y="458352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8" name="Line 25"/>
          <p:cNvSpPr/>
          <p:nvPr/>
        </p:nvSpPr>
        <p:spPr>
          <a:xfrm>
            <a:off x="5184000" y="3377160"/>
            <a:ext cx="77472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59" name="Line 26"/>
          <p:cNvSpPr/>
          <p:nvPr/>
        </p:nvSpPr>
        <p:spPr>
          <a:xfrm>
            <a:off x="5958720" y="30978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nvGrpSpPr>
          <p:cNvPr id="2060" name="Group 27"/>
          <p:cNvGrpSpPr/>
          <p:nvPr/>
        </p:nvGrpSpPr>
        <p:grpSpPr>
          <a:xfrm>
            <a:off x="4314240" y="3823200"/>
            <a:ext cx="1701720" cy="1371240"/>
            <a:chOff x="4314240" y="3823200"/>
            <a:chExt cx="1701720" cy="1371240"/>
          </a:xfrm>
        </p:grpSpPr>
        <p:sp>
          <p:nvSpPr>
            <p:cNvPr id="2061" name="Rectangle 28"/>
            <p:cNvSpPr/>
            <p:nvPr/>
          </p:nvSpPr>
          <p:spPr>
            <a:xfrm>
              <a:off x="4314240" y="3823200"/>
              <a:ext cx="17017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Continuous</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Assignment</a:t>
              </a:r>
              <a:endParaRPr lang="en-US" sz="1800" b="0" strike="noStrike" spc="-1">
                <a:latin typeface="Arial" panose="020B0604020202020204"/>
              </a:endParaRPr>
            </a:p>
          </p:txBody>
        </p:sp>
        <p:sp>
          <p:nvSpPr>
            <p:cNvPr id="2062" name="Rectangle 29"/>
            <p:cNvSpPr/>
            <p:nvPr/>
          </p:nvSpPr>
          <p:spPr>
            <a:xfrm>
              <a:off x="4753800" y="4828320"/>
              <a:ext cx="7808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assign</a:t>
              </a:r>
              <a:endParaRPr lang="en-US" sz="1800" b="0" strike="noStrike" spc="-1">
                <a:latin typeface="Arial" panose="020B0604020202020204"/>
              </a:endParaRPr>
            </a:p>
          </p:txBody>
        </p:sp>
        <p:sp>
          <p:nvSpPr>
            <p:cNvPr id="2063" name="Line 30"/>
            <p:cNvSpPr/>
            <p:nvPr/>
          </p:nvSpPr>
          <p:spPr>
            <a:xfrm>
              <a:off x="5196960" y="45072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grpSp>
        <p:nvGrpSpPr>
          <p:cNvPr id="2064" name="Group 31"/>
          <p:cNvGrpSpPr/>
          <p:nvPr/>
        </p:nvGrpSpPr>
        <p:grpSpPr>
          <a:xfrm>
            <a:off x="5972400" y="3844080"/>
            <a:ext cx="1582920" cy="2539080"/>
            <a:chOff x="5972400" y="3844080"/>
            <a:chExt cx="1582920" cy="2539080"/>
          </a:xfrm>
        </p:grpSpPr>
        <p:sp>
          <p:nvSpPr>
            <p:cNvPr id="2065" name="Rectangle 32"/>
            <p:cNvSpPr/>
            <p:nvPr/>
          </p:nvSpPr>
          <p:spPr>
            <a:xfrm>
              <a:off x="5972400" y="3844080"/>
              <a:ext cx="1582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Blocks</a:t>
              </a:r>
              <a:endParaRPr lang="en-US" sz="1800" b="0" strike="noStrike" spc="-1">
                <a:latin typeface="Arial" panose="020B0604020202020204"/>
              </a:endParaRPr>
            </a:p>
          </p:txBody>
        </p:sp>
        <p:sp>
          <p:nvSpPr>
            <p:cNvPr id="2066" name="Rectangle 33"/>
            <p:cNvSpPr/>
            <p:nvPr/>
          </p:nvSpPr>
          <p:spPr>
            <a:xfrm>
              <a:off x="6374880" y="4796640"/>
              <a:ext cx="79056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Times New Roman" panose="02020603050405020304"/>
                  <a:ea typeface="Helvetica Neue"/>
                </a:rPr>
                <a:t>initial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block</a:t>
              </a:r>
              <a:endParaRPr lang="en-US" sz="1800" b="0" strike="noStrike" spc="-1">
                <a:latin typeface="Arial" panose="020B0604020202020204"/>
              </a:endParaRPr>
            </a:p>
          </p:txBody>
        </p:sp>
        <p:sp>
          <p:nvSpPr>
            <p:cNvPr id="2067" name="Rectangle 34"/>
            <p:cNvSpPr/>
            <p:nvPr/>
          </p:nvSpPr>
          <p:spPr>
            <a:xfrm>
              <a:off x="6379200" y="5742720"/>
              <a:ext cx="844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Times New Roman" panose="02020603050405020304"/>
                  <a:ea typeface="Helvetica Neue"/>
                </a:rPr>
                <a:t>always</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block</a:t>
              </a:r>
              <a:endParaRPr lang="en-US" sz="1800" b="0" strike="noStrike" spc="-1">
                <a:latin typeface="Arial" panose="020B0604020202020204"/>
              </a:endParaRPr>
            </a:p>
          </p:txBody>
        </p:sp>
        <p:sp>
          <p:nvSpPr>
            <p:cNvPr id="2068" name="Line 35"/>
            <p:cNvSpPr/>
            <p:nvPr/>
          </p:nvSpPr>
          <p:spPr>
            <a:xfrm>
              <a:off x="6778080" y="4526280"/>
              <a:ext cx="360" cy="241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69" name="Line 36"/>
            <p:cNvSpPr/>
            <p:nvPr/>
          </p:nvSpPr>
          <p:spPr>
            <a:xfrm>
              <a:off x="6778080" y="547884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sp>
        <p:nvSpPr>
          <p:cNvPr id="2070" name="Rectangle 38"/>
          <p:cNvSpPr/>
          <p:nvPr/>
        </p:nvSpPr>
        <p:spPr>
          <a:xfrm>
            <a:off x="8242200" y="2427840"/>
            <a:ext cx="19105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Subprograms</a:t>
            </a:r>
            <a:endParaRPr lang="en-US" sz="1800" b="0" strike="noStrike" spc="-1">
              <a:latin typeface="Arial" panose="020B0604020202020204"/>
            </a:endParaRPr>
          </a:p>
        </p:txBody>
      </p:sp>
      <p:sp>
        <p:nvSpPr>
          <p:cNvPr id="2071" name="Rectangle 39"/>
          <p:cNvSpPr/>
          <p:nvPr/>
        </p:nvSpPr>
        <p:spPr>
          <a:xfrm>
            <a:off x="8959320" y="3102480"/>
            <a:ext cx="5904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task</a:t>
            </a:r>
            <a:endParaRPr lang="en-US" sz="1800" b="0" strike="noStrike" spc="-1">
              <a:latin typeface="Arial" panose="020B0604020202020204"/>
            </a:endParaRPr>
          </a:p>
        </p:txBody>
      </p:sp>
      <p:sp>
        <p:nvSpPr>
          <p:cNvPr id="2072" name="Rectangle 40"/>
          <p:cNvSpPr/>
          <p:nvPr/>
        </p:nvSpPr>
        <p:spPr>
          <a:xfrm>
            <a:off x="8749440" y="3750480"/>
            <a:ext cx="9972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function</a:t>
            </a:r>
            <a:endParaRPr lang="en-US" sz="1800" b="0" strike="noStrike" spc="-1">
              <a:latin typeface="Arial" panose="020B0604020202020204"/>
            </a:endParaRPr>
          </a:p>
        </p:txBody>
      </p:sp>
      <p:sp>
        <p:nvSpPr>
          <p:cNvPr id="2073" name="Rectangle 41"/>
          <p:cNvSpPr/>
          <p:nvPr/>
        </p:nvSpPr>
        <p:spPr>
          <a:xfrm>
            <a:off x="8003880" y="4434480"/>
            <a:ext cx="222156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System </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Tasks/Functions</a:t>
            </a:r>
            <a:endParaRPr lang="en-US" sz="1800" b="0" strike="noStrike" spc="-1">
              <a:latin typeface="Arial" panose="020B0604020202020204"/>
            </a:endParaRPr>
          </a:p>
        </p:txBody>
      </p:sp>
      <p:sp>
        <p:nvSpPr>
          <p:cNvPr id="2074" name="Rectangle 42"/>
          <p:cNvSpPr/>
          <p:nvPr/>
        </p:nvSpPr>
        <p:spPr>
          <a:xfrm>
            <a:off x="8431560" y="5334480"/>
            <a:ext cx="14839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Compiler </a:t>
            </a:r>
            <a:endParaRPr lang="en-US" sz="1800" b="0" strike="noStrike" spc="-1">
              <a:latin typeface="Arial" panose="020B0604020202020204"/>
            </a:endParaRPr>
          </a:p>
          <a:p>
            <a:pPr>
              <a:lnSpc>
                <a:spcPct val="100000"/>
              </a:lnSpc>
              <a:buNone/>
            </a:pPr>
            <a:r>
              <a:rPr lang="en-US" sz="1800" b="1" strike="noStrike" spc="-1">
                <a:solidFill>
                  <a:srgbClr val="525252"/>
                </a:solidFill>
                <a:latin typeface="IntelOne Display Regular"/>
                <a:ea typeface="Helvetica Neue"/>
              </a:rPr>
              <a:t>Directives</a:t>
            </a:r>
            <a:endParaRPr lang="en-US" sz="1800" b="0" strike="noStrike" spc="-1">
              <a:latin typeface="Arial" panose="020B0604020202020204"/>
            </a:endParaRPr>
          </a:p>
        </p:txBody>
      </p:sp>
      <p:sp>
        <p:nvSpPr>
          <p:cNvPr id="2075" name="Line 43"/>
          <p:cNvSpPr/>
          <p:nvPr/>
        </p:nvSpPr>
        <p:spPr>
          <a:xfrm>
            <a:off x="926244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76" name="Rectangle 44"/>
          <p:cNvSpPr/>
          <p:nvPr/>
        </p:nvSpPr>
        <p:spPr>
          <a:xfrm>
            <a:off x="6949800" y="3132720"/>
            <a:ext cx="1843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Instantiation</a:t>
            </a:r>
            <a:endParaRPr lang="en-US" sz="1800" b="0" strike="noStrike" spc="-1">
              <a:latin typeface="Arial" panose="020B0604020202020204"/>
            </a:endParaRPr>
          </a:p>
        </p:txBody>
      </p:sp>
      <p:sp>
        <p:nvSpPr>
          <p:cNvPr id="2077" name="Line 46"/>
          <p:cNvSpPr/>
          <p:nvPr/>
        </p:nvSpPr>
        <p:spPr>
          <a:xfrm>
            <a:off x="9273600" y="283104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78" name="Line 47"/>
          <p:cNvSpPr/>
          <p:nvPr/>
        </p:nvSpPr>
        <p:spPr>
          <a:xfrm>
            <a:off x="9292680" y="349776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79" name="Line 48"/>
          <p:cNvSpPr/>
          <p:nvPr/>
        </p:nvSpPr>
        <p:spPr>
          <a:xfrm>
            <a:off x="9254520" y="4164480"/>
            <a:ext cx="360" cy="241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080" name="Line 49"/>
          <p:cNvSpPr/>
          <p:nvPr/>
        </p:nvSpPr>
        <p:spPr>
          <a:xfrm>
            <a:off x="9159120" y="5088240"/>
            <a:ext cx="360" cy="241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081" name="Line 50"/>
          <p:cNvSpPr/>
          <p:nvPr/>
        </p:nvSpPr>
        <p:spPr>
          <a:xfrm>
            <a:off x="6879600" y="3377160"/>
            <a:ext cx="2412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82" name="Line 51"/>
          <p:cNvSpPr/>
          <p:nvPr/>
        </p:nvSpPr>
        <p:spPr>
          <a:xfrm>
            <a:off x="5177880" y="3383280"/>
            <a:ext cx="360" cy="4320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83" name="Line 52"/>
          <p:cNvSpPr/>
          <p:nvPr/>
        </p:nvSpPr>
        <p:spPr>
          <a:xfrm>
            <a:off x="6625440" y="3402360"/>
            <a:ext cx="360" cy="4320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84" name="Line 14"/>
          <p:cNvSpPr/>
          <p:nvPr/>
        </p:nvSpPr>
        <p:spPr>
          <a:xfrm>
            <a:off x="5312520" y="2101680"/>
            <a:ext cx="605160" cy="54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85" name="Line 14"/>
          <p:cNvSpPr/>
          <p:nvPr/>
        </p:nvSpPr>
        <p:spPr>
          <a:xfrm>
            <a:off x="5917680" y="2098440"/>
            <a:ext cx="3336840" cy="2448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2086" name="Line 25"/>
          <p:cNvSpPr/>
          <p:nvPr/>
        </p:nvSpPr>
        <p:spPr>
          <a:xfrm>
            <a:off x="5950800" y="3367440"/>
            <a:ext cx="927360" cy="6480"/>
          </a:xfrm>
          <a:prstGeom prst="line">
            <a:avLst/>
          </a:prstGeom>
          <a:ln w="12700">
            <a:solidFill>
              <a:srgbClr val="D9D9D9"/>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Typical RTL Synthesis and RTL Simulation Flows</a:t>
            </a:r>
            <a:endParaRPr lang="en-US" sz="3600" b="0" strike="noStrike" spc="-1">
              <a:latin typeface="Arial" panose="020B0604020202020204"/>
            </a:endParaRPr>
          </a:p>
        </p:txBody>
      </p:sp>
      <p:sp>
        <p:nvSpPr>
          <p:cNvPr id="421" name="AutoShape 2"/>
          <p:cNvSpPr/>
          <p:nvPr/>
        </p:nvSpPr>
        <p:spPr>
          <a:xfrm>
            <a:off x="7843680" y="4288680"/>
            <a:ext cx="801000" cy="740520"/>
          </a:xfrm>
          <a:prstGeom prst="can">
            <a:avLst>
              <a:gd name="adj" fmla="val 14134"/>
            </a:avLst>
          </a:prstGeom>
          <a:solidFill>
            <a:schemeClr val="bg1"/>
          </a:solidFill>
          <a:ln w="9525">
            <a:solidFill>
              <a:srgbClr val="525252"/>
            </a:solidFill>
            <a:round/>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200" b="0" strike="noStrike" spc="-1">
                <a:solidFill>
                  <a:srgbClr val="525252"/>
                </a:solidFill>
                <a:latin typeface="IntelOne Display Regular"/>
                <a:ea typeface="Helvetica Neue"/>
              </a:rPr>
              <a:t>Simulation</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Model</a:t>
            </a:r>
            <a:endParaRPr lang="en-US" sz="1200" b="0" strike="noStrike" spc="-1">
              <a:latin typeface="Arial" panose="020B0604020202020204"/>
            </a:endParaRPr>
          </a:p>
        </p:txBody>
      </p:sp>
      <p:sp>
        <p:nvSpPr>
          <p:cNvPr id="422" name="AutoShape 3"/>
          <p:cNvSpPr/>
          <p:nvPr/>
        </p:nvSpPr>
        <p:spPr>
          <a:xfrm>
            <a:off x="3314520" y="4317120"/>
            <a:ext cx="608760" cy="740520"/>
          </a:xfrm>
          <a:prstGeom prst="can">
            <a:avLst>
              <a:gd name="adj" fmla="val 17189"/>
            </a:avLst>
          </a:prstGeom>
          <a:solidFill>
            <a:schemeClr val="bg1"/>
          </a:solidFill>
          <a:ln w="9525">
            <a:solidFill>
              <a:srgbClr val="525252"/>
            </a:solidFill>
            <a:round/>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200" b="0" strike="noStrike" spc="-1">
                <a:solidFill>
                  <a:srgbClr val="525252"/>
                </a:solidFill>
                <a:latin typeface="IntelOne Display Regular"/>
                <a:ea typeface="Helvetica Neue"/>
              </a:rPr>
              <a:t>Netlist</a:t>
            </a:r>
            <a:endParaRPr lang="en-US" sz="1200" b="0" strike="noStrike" spc="-1">
              <a:latin typeface="Arial" panose="020B0604020202020204"/>
            </a:endParaRPr>
          </a:p>
        </p:txBody>
      </p:sp>
      <p:sp>
        <p:nvSpPr>
          <p:cNvPr id="423" name="Oval 4"/>
          <p:cNvSpPr/>
          <p:nvPr/>
        </p:nvSpPr>
        <p:spPr>
          <a:xfrm>
            <a:off x="3097080" y="3191400"/>
            <a:ext cx="1042200" cy="599400"/>
          </a:xfrm>
          <a:prstGeom prst="ellipse">
            <a:avLst/>
          </a:prstGeom>
          <a:noFill/>
          <a:ln w="12700">
            <a:solidFill>
              <a:srgbClr val="525252"/>
            </a:solidFill>
            <a:round/>
          </a:ln>
        </p:spPr>
        <p:style>
          <a:lnRef idx="0">
            <a:srgbClr val="FFFFFF"/>
          </a:lnRef>
          <a:fillRef idx="0">
            <a:srgbClr val="FFFFFF"/>
          </a:fillRef>
          <a:effectRef idx="0">
            <a:srgbClr val="FFFFFF"/>
          </a:effectRef>
          <a:fontRef idx="minor"/>
        </p:style>
        <p:txBody>
          <a:bodyPr wrap="none" lIns="52560" tIns="27000" rIns="52560" bIns="27000" anchor="ctr" anchorCtr="1">
            <a:noAutofit/>
          </a:bodyPr>
          <a:p>
            <a:pPr algn="ctr">
              <a:lnSpc>
                <a:spcPct val="100000"/>
              </a:lnSpc>
              <a:buNone/>
            </a:pPr>
            <a:r>
              <a:rPr lang="en-US" sz="1200" b="0" strike="noStrike" spc="-1">
                <a:solidFill>
                  <a:srgbClr val="525252"/>
                </a:solidFill>
                <a:latin typeface="IntelOne Display Regular"/>
                <a:ea typeface="Helvetica Neue"/>
              </a:rPr>
              <a:t>Synthesis</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Compiler</a:t>
            </a:r>
            <a:endParaRPr lang="en-US" sz="1200" b="0" strike="noStrike" spc="-1">
              <a:latin typeface="Arial" panose="020B0604020202020204"/>
            </a:endParaRPr>
          </a:p>
        </p:txBody>
      </p:sp>
      <p:sp>
        <p:nvSpPr>
          <p:cNvPr id="424" name="Rectangle 5"/>
          <p:cNvSpPr/>
          <p:nvPr/>
        </p:nvSpPr>
        <p:spPr>
          <a:xfrm>
            <a:off x="3165120" y="5556960"/>
            <a:ext cx="905760" cy="643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52560" tIns="27000" rIns="52560" bIns="27000" anchor="ctr">
            <a:noAutofit/>
          </a:bodyPr>
          <a:p>
            <a:pPr algn="ctr">
              <a:lnSpc>
                <a:spcPct val="100000"/>
              </a:lnSpc>
              <a:buNone/>
            </a:pPr>
            <a:r>
              <a:rPr lang="en-US" sz="1200" b="0" strike="noStrike" spc="-1">
                <a:solidFill>
                  <a:srgbClr val="525252"/>
                </a:solidFill>
                <a:latin typeface="IntelOne Display Regular"/>
                <a:ea typeface="Helvetica Neue"/>
              </a:rPr>
              <a:t>Simulation</a:t>
            </a:r>
            <a:endParaRPr lang="en-US" sz="1200" b="0" strike="noStrike" spc="-1">
              <a:latin typeface="Arial" panose="020B0604020202020204"/>
            </a:endParaRPr>
          </a:p>
        </p:txBody>
      </p:sp>
      <p:sp>
        <p:nvSpPr>
          <p:cNvPr id="425" name="Line 6"/>
          <p:cNvSpPr/>
          <p:nvPr/>
        </p:nvSpPr>
        <p:spPr>
          <a:xfrm>
            <a:off x="2736360" y="2608920"/>
            <a:ext cx="880920" cy="58572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26" name="Line 7"/>
          <p:cNvSpPr/>
          <p:nvPr/>
        </p:nvSpPr>
        <p:spPr>
          <a:xfrm>
            <a:off x="3607920" y="3805920"/>
            <a:ext cx="360" cy="52200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27" name="Line 8"/>
          <p:cNvSpPr/>
          <p:nvPr/>
        </p:nvSpPr>
        <p:spPr>
          <a:xfrm>
            <a:off x="3622320" y="5055120"/>
            <a:ext cx="360" cy="47952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28" name="Rectangle 9"/>
          <p:cNvSpPr/>
          <p:nvPr/>
        </p:nvSpPr>
        <p:spPr>
          <a:xfrm>
            <a:off x="1526760" y="4669560"/>
            <a:ext cx="1204200" cy="2422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52560" tIns="27000" rIns="52560" bIns="27000" anchor="ctr">
            <a:noAutofit/>
          </a:bodyPr>
          <a:p>
            <a:pPr algn="ctr">
              <a:lnSpc>
                <a:spcPct val="100000"/>
              </a:lnSpc>
              <a:buNone/>
            </a:pPr>
            <a:r>
              <a:rPr lang="en-US" sz="1200" b="0" strike="noStrike" spc="-1">
                <a:solidFill>
                  <a:srgbClr val="525252"/>
                </a:solidFill>
                <a:latin typeface="IntelOne Display Regular"/>
                <a:ea typeface="Helvetica Neue"/>
              </a:rPr>
              <a:t>Timing Analysis</a:t>
            </a:r>
            <a:endParaRPr lang="en-US" sz="1200" b="0" strike="noStrike" spc="-1">
              <a:latin typeface="Arial" panose="020B0604020202020204"/>
            </a:endParaRPr>
          </a:p>
        </p:txBody>
      </p:sp>
      <p:sp>
        <p:nvSpPr>
          <p:cNvPr id="429" name="Line 10"/>
          <p:cNvSpPr/>
          <p:nvPr/>
        </p:nvSpPr>
        <p:spPr>
          <a:xfrm>
            <a:off x="2748960" y="4764600"/>
            <a:ext cx="611280" cy="360"/>
          </a:xfrm>
          <a:prstGeom prst="line">
            <a:avLst/>
          </a:prstGeom>
          <a:ln w="12700">
            <a:solidFill>
              <a:srgbClr val="525252"/>
            </a:solidFill>
            <a:round/>
            <a:headEnd type="stealth" w="med" len="med"/>
          </a:ln>
        </p:spPr>
        <p:style>
          <a:lnRef idx="0">
            <a:srgbClr val="FFFFFF"/>
          </a:lnRef>
          <a:fillRef idx="0">
            <a:srgbClr val="FFFFFF"/>
          </a:fillRef>
          <a:effectRef idx="0">
            <a:srgbClr val="FFFFFF"/>
          </a:effectRef>
          <a:fontRef idx="minor"/>
        </p:style>
      </p:sp>
      <p:sp>
        <p:nvSpPr>
          <p:cNvPr id="430" name="Rectangle 11"/>
          <p:cNvSpPr/>
          <p:nvPr/>
        </p:nvSpPr>
        <p:spPr>
          <a:xfrm>
            <a:off x="4493880" y="4649040"/>
            <a:ext cx="1059840" cy="2437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52560" tIns="27000" rIns="52560" bIns="27000" anchor="ctr">
            <a:noAutofit/>
          </a:bodyPr>
          <a:p>
            <a:pPr algn="ctr">
              <a:lnSpc>
                <a:spcPct val="100000"/>
              </a:lnSpc>
              <a:buNone/>
            </a:pPr>
            <a:r>
              <a:rPr lang="en-US" sz="1200" b="0" strike="noStrike" spc="-1">
                <a:solidFill>
                  <a:srgbClr val="525252"/>
                </a:solidFill>
                <a:latin typeface="IntelOne Display Regular"/>
                <a:ea typeface="Helvetica Neue"/>
              </a:rPr>
              <a:t>Place/Route</a:t>
            </a:r>
            <a:endParaRPr lang="en-US" sz="1200" b="0" strike="noStrike" spc="-1">
              <a:latin typeface="Arial" panose="020B0604020202020204"/>
            </a:endParaRPr>
          </a:p>
        </p:txBody>
      </p:sp>
      <p:sp>
        <p:nvSpPr>
          <p:cNvPr id="431" name="Line 12"/>
          <p:cNvSpPr/>
          <p:nvPr/>
        </p:nvSpPr>
        <p:spPr>
          <a:xfrm>
            <a:off x="3912840" y="4766040"/>
            <a:ext cx="577800" cy="36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32" name="Line 13"/>
          <p:cNvSpPr/>
          <p:nvPr/>
        </p:nvSpPr>
        <p:spPr>
          <a:xfrm flipH="1">
            <a:off x="3622320" y="2616840"/>
            <a:ext cx="784080" cy="57132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33" name="Oval 15"/>
          <p:cNvSpPr/>
          <p:nvPr/>
        </p:nvSpPr>
        <p:spPr>
          <a:xfrm>
            <a:off x="7770600" y="3115440"/>
            <a:ext cx="913680" cy="645480"/>
          </a:xfrm>
          <a:prstGeom prst="ellipse">
            <a:avLst/>
          </a:prstGeom>
          <a:noFill/>
          <a:ln w="12700">
            <a:solidFill>
              <a:srgbClr val="525252"/>
            </a:solidFill>
            <a:round/>
          </a:ln>
        </p:spPr>
        <p:style>
          <a:lnRef idx="0">
            <a:srgbClr val="FFFFFF"/>
          </a:lnRef>
          <a:fillRef idx="0">
            <a:srgbClr val="FFFFFF"/>
          </a:fillRef>
          <a:effectRef idx="0">
            <a:srgbClr val="FFFFFF"/>
          </a:effectRef>
          <a:fontRef idx="minor"/>
        </p:style>
        <p:txBody>
          <a:bodyPr wrap="none" lIns="52560" tIns="27000" rIns="52560" bIns="27000" anchor="ctr" anchorCtr="1">
            <a:noAutofit/>
          </a:bodyPr>
          <a:p>
            <a:pPr algn="ctr">
              <a:lnSpc>
                <a:spcPct val="100000"/>
              </a:lnSpc>
              <a:buNone/>
            </a:pPr>
            <a:r>
              <a:rPr lang="en-US" sz="1200" b="0" strike="noStrike" spc="-1">
                <a:solidFill>
                  <a:srgbClr val="525252"/>
                </a:solidFill>
                <a:latin typeface="IntelOne Display Regular"/>
                <a:ea typeface="Helvetica Neue"/>
              </a:rPr>
              <a:t>Simulation</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Compiler</a:t>
            </a:r>
            <a:endParaRPr lang="en-US" sz="1200" b="0" strike="noStrike" spc="-1">
              <a:latin typeface="Arial" panose="020B0604020202020204"/>
            </a:endParaRPr>
          </a:p>
        </p:txBody>
      </p:sp>
      <p:sp>
        <p:nvSpPr>
          <p:cNvPr id="434" name="Line 16"/>
          <p:cNvSpPr/>
          <p:nvPr/>
        </p:nvSpPr>
        <p:spPr>
          <a:xfrm>
            <a:off x="7454520" y="2621520"/>
            <a:ext cx="701640" cy="48744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35" name="Line 17"/>
          <p:cNvSpPr/>
          <p:nvPr/>
        </p:nvSpPr>
        <p:spPr>
          <a:xfrm flipH="1">
            <a:off x="8189280" y="2629440"/>
            <a:ext cx="730440" cy="504720"/>
          </a:xfrm>
          <a:prstGeom prst="line">
            <a:avLst/>
          </a:prstGeom>
          <a:ln w="12700">
            <a:solidFill>
              <a:srgbClr val="525252"/>
            </a:solidFill>
            <a:prstDash val="sysDot"/>
            <a:round/>
            <a:tailEnd type="stealth" w="med" len="med"/>
          </a:ln>
        </p:spPr>
        <p:style>
          <a:lnRef idx="0">
            <a:srgbClr val="FFFFFF"/>
          </a:lnRef>
          <a:fillRef idx="0">
            <a:srgbClr val="FFFFFF"/>
          </a:fillRef>
          <a:effectRef idx="0">
            <a:srgbClr val="FFFFFF"/>
          </a:effectRef>
          <a:fontRef idx="minor"/>
        </p:style>
      </p:sp>
      <p:sp>
        <p:nvSpPr>
          <p:cNvPr id="436" name="Line 18"/>
          <p:cNvSpPr/>
          <p:nvPr/>
        </p:nvSpPr>
        <p:spPr>
          <a:xfrm>
            <a:off x="8218080" y="3761280"/>
            <a:ext cx="360" cy="53172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37" name="Text Box 20"/>
          <p:cNvSpPr/>
          <p:nvPr/>
        </p:nvSpPr>
        <p:spPr>
          <a:xfrm>
            <a:off x="2955600" y="1224720"/>
            <a:ext cx="1262880" cy="6382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Synthesis</a:t>
            </a:r>
            <a:endParaRPr lang="en-US" sz="1800" b="0" strike="noStrike" spc="-1">
              <a:latin typeface="Arial" panose="020B0604020202020204"/>
            </a:endParaRPr>
          </a:p>
        </p:txBody>
      </p:sp>
      <p:sp>
        <p:nvSpPr>
          <p:cNvPr id="438" name="Rectangle 21"/>
          <p:cNvSpPr/>
          <p:nvPr/>
        </p:nvSpPr>
        <p:spPr>
          <a:xfrm>
            <a:off x="3087360" y="4006080"/>
            <a:ext cx="1080360" cy="1294560"/>
          </a:xfrm>
          <a:prstGeom prst="rect">
            <a:avLst/>
          </a:prstGeom>
          <a:solidFill>
            <a:schemeClr val="accent2">
              <a:alpha val="26000"/>
            </a:schemeClr>
          </a:solidFill>
          <a:ln w="9525">
            <a:noFill/>
          </a:ln>
        </p:spPr>
        <p:style>
          <a:lnRef idx="0">
            <a:srgbClr val="FFFFFF"/>
          </a:lnRef>
          <a:fillRef idx="0">
            <a:srgbClr val="FFFFFF"/>
          </a:fillRef>
          <a:effectRef idx="0">
            <a:srgbClr val="FFFFFF"/>
          </a:effectRef>
          <a:fontRef idx="minor"/>
        </p:style>
      </p:sp>
      <p:sp>
        <p:nvSpPr>
          <p:cNvPr id="439" name="Rectangle 22"/>
          <p:cNvSpPr/>
          <p:nvPr/>
        </p:nvSpPr>
        <p:spPr>
          <a:xfrm>
            <a:off x="7698960" y="4029840"/>
            <a:ext cx="1072440" cy="1224720"/>
          </a:xfrm>
          <a:prstGeom prst="rect">
            <a:avLst/>
          </a:prstGeom>
          <a:solidFill>
            <a:schemeClr val="accent2">
              <a:alpha val="26000"/>
            </a:schemeClr>
          </a:solidFill>
          <a:ln w="9525">
            <a:noFill/>
          </a:ln>
        </p:spPr>
        <p:style>
          <a:lnRef idx="0">
            <a:srgbClr val="FFFFFF"/>
          </a:lnRef>
          <a:fillRef idx="0">
            <a:srgbClr val="FFFFFF"/>
          </a:fillRef>
          <a:effectRef idx="0">
            <a:srgbClr val="FFFFFF"/>
          </a:effectRef>
          <a:fontRef idx="minor"/>
        </p:style>
      </p:sp>
      <p:sp>
        <p:nvSpPr>
          <p:cNvPr id="440" name="Rectangle 23"/>
          <p:cNvSpPr/>
          <p:nvPr/>
        </p:nvSpPr>
        <p:spPr>
          <a:xfrm>
            <a:off x="7781760" y="5561640"/>
            <a:ext cx="905760" cy="643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52560" tIns="27000" rIns="52560" bIns="27000" anchor="ctr">
            <a:noAutofit/>
          </a:bodyPr>
          <a:p>
            <a:pPr algn="ctr">
              <a:lnSpc>
                <a:spcPct val="100000"/>
              </a:lnSpc>
              <a:buNone/>
            </a:pPr>
            <a:r>
              <a:rPr lang="en-US" sz="1200" b="0" strike="noStrike" spc="-1">
                <a:solidFill>
                  <a:srgbClr val="525252"/>
                </a:solidFill>
                <a:latin typeface="IntelOne Display Regular"/>
                <a:ea typeface="Helvetica Neue"/>
              </a:rPr>
              <a:t>Simulation</a:t>
            </a:r>
            <a:endParaRPr lang="en-US" sz="1200" b="0" strike="noStrike" spc="-1">
              <a:latin typeface="Arial" panose="020B0604020202020204"/>
            </a:endParaRPr>
          </a:p>
        </p:txBody>
      </p:sp>
      <p:sp>
        <p:nvSpPr>
          <p:cNvPr id="441" name="Rectangle 24"/>
          <p:cNvSpPr/>
          <p:nvPr/>
        </p:nvSpPr>
        <p:spPr>
          <a:xfrm>
            <a:off x="6087600" y="5987160"/>
            <a:ext cx="1059840" cy="2437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52560" tIns="27000" rIns="52560" bIns="27000" anchor="ctr">
            <a:noAutofit/>
          </a:bodyPr>
          <a:p>
            <a:pPr algn="ctr">
              <a:lnSpc>
                <a:spcPct val="100000"/>
              </a:lnSpc>
              <a:buNone/>
            </a:pPr>
            <a:r>
              <a:rPr lang="en-US" sz="1200" b="0" strike="noStrike" spc="-1">
                <a:solidFill>
                  <a:srgbClr val="525252"/>
                </a:solidFill>
                <a:latin typeface="IntelOne Display Regular"/>
                <a:ea typeface="Helvetica Neue"/>
              </a:rPr>
              <a:t>Waveform</a:t>
            </a:r>
            <a:endParaRPr lang="en-US" sz="1200" b="0" strike="noStrike" spc="-1">
              <a:latin typeface="Arial" panose="020B0604020202020204"/>
            </a:endParaRPr>
          </a:p>
        </p:txBody>
      </p:sp>
      <p:sp>
        <p:nvSpPr>
          <p:cNvPr id="442" name="Line 25"/>
          <p:cNvSpPr/>
          <p:nvPr/>
        </p:nvSpPr>
        <p:spPr>
          <a:xfrm>
            <a:off x="8238600" y="5051880"/>
            <a:ext cx="360" cy="49392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43" name="Line 26"/>
          <p:cNvSpPr/>
          <p:nvPr/>
        </p:nvSpPr>
        <p:spPr>
          <a:xfrm>
            <a:off x="7160760" y="6117120"/>
            <a:ext cx="617400" cy="360"/>
          </a:xfrm>
          <a:prstGeom prst="line">
            <a:avLst/>
          </a:prstGeom>
          <a:ln w="12700">
            <a:solidFill>
              <a:srgbClr val="525252"/>
            </a:solidFill>
            <a:round/>
            <a:headEnd type="stealth" w="med" len="med"/>
          </a:ln>
        </p:spPr>
        <p:style>
          <a:lnRef idx="0">
            <a:srgbClr val="FFFFFF"/>
          </a:lnRef>
          <a:fillRef idx="0">
            <a:srgbClr val="FFFFFF"/>
          </a:fillRef>
          <a:effectRef idx="0">
            <a:srgbClr val="FFFFFF"/>
          </a:effectRef>
          <a:fontRef idx="minor"/>
        </p:style>
      </p:sp>
      <p:sp>
        <p:nvSpPr>
          <p:cNvPr id="444" name="Rectangle 27"/>
          <p:cNvSpPr/>
          <p:nvPr/>
        </p:nvSpPr>
        <p:spPr>
          <a:xfrm>
            <a:off x="6090840" y="5556960"/>
            <a:ext cx="1061280" cy="2422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52560" tIns="27000" rIns="52560" bIns="27000" anchor="ctr">
            <a:noAutofit/>
          </a:bodyPr>
          <a:p>
            <a:pPr algn="ctr">
              <a:lnSpc>
                <a:spcPct val="100000"/>
              </a:lnSpc>
              <a:buNone/>
            </a:pPr>
            <a:r>
              <a:rPr lang="en-US" sz="1200" b="0" strike="noStrike" spc="-1">
                <a:solidFill>
                  <a:srgbClr val="525252"/>
                </a:solidFill>
                <a:latin typeface="IntelOne Display Regular"/>
                <a:ea typeface="Helvetica Neue"/>
              </a:rPr>
              <a:t>Text Output</a:t>
            </a:r>
            <a:endParaRPr lang="en-US" sz="1200" b="0" strike="noStrike" spc="-1">
              <a:latin typeface="Arial" panose="020B0604020202020204"/>
            </a:endParaRPr>
          </a:p>
        </p:txBody>
      </p:sp>
      <p:sp>
        <p:nvSpPr>
          <p:cNvPr id="445" name="Line 28"/>
          <p:cNvSpPr/>
          <p:nvPr/>
        </p:nvSpPr>
        <p:spPr>
          <a:xfrm>
            <a:off x="7170120" y="5653440"/>
            <a:ext cx="617760" cy="360"/>
          </a:xfrm>
          <a:prstGeom prst="line">
            <a:avLst/>
          </a:prstGeom>
          <a:ln w="12700">
            <a:solidFill>
              <a:srgbClr val="525252"/>
            </a:solidFill>
            <a:round/>
            <a:headEnd type="stealth" w="med" len="med"/>
          </a:ln>
        </p:spPr>
        <p:style>
          <a:lnRef idx="0">
            <a:srgbClr val="FFFFFF"/>
          </a:lnRef>
          <a:fillRef idx="0">
            <a:srgbClr val="FFFFFF"/>
          </a:fillRef>
          <a:effectRef idx="0">
            <a:srgbClr val="FFFFFF"/>
          </a:effectRef>
          <a:fontRef idx="minor"/>
        </p:style>
      </p:sp>
      <p:sp>
        <p:nvSpPr>
          <p:cNvPr id="446" name="Line 29"/>
          <p:cNvSpPr/>
          <p:nvPr/>
        </p:nvSpPr>
        <p:spPr>
          <a:xfrm flipH="1">
            <a:off x="8676720" y="5896440"/>
            <a:ext cx="495360" cy="360"/>
          </a:xfrm>
          <a:prstGeom prst="line">
            <a:avLst/>
          </a:prstGeom>
          <a:ln w="12700">
            <a:solidFill>
              <a:srgbClr val="525252"/>
            </a:solidFill>
            <a:round/>
            <a:tailEnd type="stealth" w="med" len="med"/>
          </a:ln>
        </p:spPr>
        <p:style>
          <a:lnRef idx="0">
            <a:srgbClr val="FFFFFF"/>
          </a:lnRef>
          <a:fillRef idx="0">
            <a:srgbClr val="FFFFFF"/>
          </a:fillRef>
          <a:effectRef idx="0">
            <a:srgbClr val="FFFFFF"/>
          </a:effectRef>
          <a:fontRef idx="minor"/>
        </p:style>
      </p:sp>
      <p:sp>
        <p:nvSpPr>
          <p:cNvPr id="447" name="Text Box 30"/>
          <p:cNvSpPr/>
          <p:nvPr/>
        </p:nvSpPr>
        <p:spPr>
          <a:xfrm>
            <a:off x="7527600" y="1224720"/>
            <a:ext cx="1351800" cy="6382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Simulation</a:t>
            </a:r>
            <a:endParaRPr lang="en-US" sz="1800" b="0" strike="noStrike" spc="-1">
              <a:latin typeface="Arial" panose="020B0604020202020204"/>
            </a:endParaRPr>
          </a:p>
        </p:txBody>
      </p:sp>
      <p:sp>
        <p:nvSpPr>
          <p:cNvPr id="448" name="Freeform 32"/>
          <p:cNvSpPr/>
          <p:nvPr/>
        </p:nvSpPr>
        <p:spPr>
          <a:xfrm>
            <a:off x="4302000" y="1623240"/>
            <a:ext cx="2714040" cy="4315680"/>
          </a:xfrm>
          <a:custGeom>
            <a:avLst/>
            <a:gdLst/>
            <a:ahLst/>
            <a:cxnLst/>
            <a:rect l="l" t="t" r="r" b="b"/>
            <a:pathLst>
              <a:path w="1811" h="2719">
                <a:moveTo>
                  <a:pt x="0" y="2685"/>
                </a:moveTo>
                <a:cubicBezTo>
                  <a:pt x="146" y="2631"/>
                  <a:pt x="717" y="2719"/>
                  <a:pt x="878" y="2361"/>
                </a:cubicBezTo>
                <a:cubicBezTo>
                  <a:pt x="1039" y="2003"/>
                  <a:pt x="908" y="913"/>
                  <a:pt x="964" y="535"/>
                </a:cubicBezTo>
                <a:cubicBezTo>
                  <a:pt x="1020" y="157"/>
                  <a:pt x="1133" y="180"/>
                  <a:pt x="1216" y="93"/>
                </a:cubicBezTo>
                <a:cubicBezTo>
                  <a:pt x="1299" y="6"/>
                  <a:pt x="1364" y="0"/>
                  <a:pt x="1463" y="11"/>
                </a:cubicBezTo>
                <a:cubicBezTo>
                  <a:pt x="1562" y="22"/>
                  <a:pt x="1739" y="127"/>
                  <a:pt x="1811" y="157"/>
                </a:cubicBezTo>
              </a:path>
            </a:pathLst>
          </a:custGeom>
          <a:noFill/>
          <a:ln w="15875">
            <a:solidFill>
              <a:srgbClr val="525252"/>
            </a:solidFill>
            <a:prstDash val="lgDash"/>
            <a:round/>
            <a:tailEnd type="triangle" w="lg" len="lg"/>
          </a:ln>
        </p:spPr>
        <p:style>
          <a:lnRef idx="0">
            <a:srgbClr val="FFFFFF"/>
          </a:lnRef>
          <a:fillRef idx="0">
            <a:srgbClr val="FFFFFF"/>
          </a:fillRef>
          <a:effectRef idx="0">
            <a:srgbClr val="FFFFFF"/>
          </a:effectRef>
          <a:fontRef idx="minor"/>
        </p:style>
      </p:sp>
      <p:sp>
        <p:nvSpPr>
          <p:cNvPr id="449" name="Text Box 33"/>
          <p:cNvSpPr/>
          <p:nvPr/>
        </p:nvSpPr>
        <p:spPr>
          <a:xfrm>
            <a:off x="5930640" y="3494880"/>
            <a:ext cx="1299600" cy="63720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200" b="0" strike="noStrike" spc="-1">
                <a:solidFill>
                  <a:srgbClr val="525252"/>
                </a:solidFill>
                <a:latin typeface="IntelOne Display Regular"/>
                <a:ea typeface="Helvetica Neue"/>
              </a:rPr>
              <a:t>*Post-synthesis HDL model</a:t>
            </a:r>
            <a:endParaRPr lang="en-US" sz="1200" b="0" strike="noStrike" spc="-1">
              <a:latin typeface="Arial" panose="020B0604020202020204"/>
            </a:endParaRPr>
          </a:p>
        </p:txBody>
      </p:sp>
      <p:sp>
        <p:nvSpPr>
          <p:cNvPr id="450" name="AutoShape 35"/>
          <p:cNvSpPr/>
          <p:nvPr/>
        </p:nvSpPr>
        <p:spPr>
          <a:xfrm>
            <a:off x="2430000" y="1869120"/>
            <a:ext cx="685080" cy="740520"/>
          </a:xfrm>
          <a:prstGeom prst="can">
            <a:avLst>
              <a:gd name="adj" fmla="val 15279"/>
            </a:avLst>
          </a:prstGeom>
          <a:solidFill>
            <a:schemeClr val="bg1"/>
          </a:solidFill>
          <a:ln w="9525">
            <a:solidFill>
              <a:srgbClr val="525252"/>
            </a:solidFill>
            <a:round/>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200" b="1" strike="noStrike" spc="-1">
                <a:solidFill>
                  <a:srgbClr val="525252"/>
                </a:solidFill>
                <a:latin typeface="IntelOne Display Regular"/>
                <a:ea typeface="Helvetica Neue"/>
              </a:rPr>
              <a:t>Verilog</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Model</a:t>
            </a:r>
            <a:endParaRPr lang="en-US" sz="1200" b="0" strike="noStrike" spc="-1">
              <a:latin typeface="Arial" panose="020B0604020202020204"/>
            </a:endParaRPr>
          </a:p>
        </p:txBody>
      </p:sp>
      <p:sp>
        <p:nvSpPr>
          <p:cNvPr id="451" name="AutoShape 36"/>
          <p:cNvSpPr/>
          <p:nvPr/>
        </p:nvSpPr>
        <p:spPr>
          <a:xfrm>
            <a:off x="4078080" y="1869120"/>
            <a:ext cx="710640" cy="740520"/>
          </a:xfrm>
          <a:prstGeom prst="can">
            <a:avLst>
              <a:gd name="adj" fmla="val 14734"/>
            </a:avLst>
          </a:prstGeom>
          <a:solidFill>
            <a:schemeClr val="bg1"/>
          </a:solidFill>
          <a:ln w="9525">
            <a:solidFill>
              <a:srgbClr val="525252"/>
            </a:solidFill>
            <a:round/>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000" b="0" strike="noStrike" spc="-1">
                <a:solidFill>
                  <a:srgbClr val="525252"/>
                </a:solidFill>
                <a:latin typeface="IntelOne Display Regular"/>
                <a:ea typeface="Helvetica Neue"/>
              </a:rPr>
              <a:t>Technology</a:t>
            </a:r>
            <a:endParaRPr lang="en-US" sz="10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Library</a:t>
            </a:r>
            <a:endParaRPr lang="en-US" sz="1200" b="0" strike="noStrike" spc="-1">
              <a:latin typeface="Arial" panose="020B0604020202020204"/>
            </a:endParaRPr>
          </a:p>
        </p:txBody>
      </p:sp>
      <p:sp>
        <p:nvSpPr>
          <p:cNvPr id="452" name="AutoShape 38"/>
          <p:cNvSpPr/>
          <p:nvPr/>
        </p:nvSpPr>
        <p:spPr>
          <a:xfrm>
            <a:off x="7078320" y="1869120"/>
            <a:ext cx="685080" cy="740520"/>
          </a:xfrm>
          <a:prstGeom prst="can">
            <a:avLst>
              <a:gd name="adj" fmla="val 15279"/>
            </a:avLst>
          </a:prstGeom>
          <a:solidFill>
            <a:schemeClr val="bg1"/>
          </a:solidFill>
          <a:ln w="9525">
            <a:solidFill>
              <a:srgbClr val="525252"/>
            </a:solidFill>
            <a:round/>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200" b="1" strike="noStrike" spc="-1">
                <a:solidFill>
                  <a:srgbClr val="525252"/>
                </a:solidFill>
                <a:latin typeface="IntelOne Display Regular"/>
                <a:ea typeface="Helvetica Neue"/>
              </a:rPr>
              <a:t>Verilog</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Model</a:t>
            </a:r>
            <a:endParaRPr lang="en-US" sz="1200" b="0" strike="noStrike" spc="-1">
              <a:latin typeface="Arial" panose="020B0604020202020204"/>
            </a:endParaRPr>
          </a:p>
        </p:txBody>
      </p:sp>
      <p:sp>
        <p:nvSpPr>
          <p:cNvPr id="453" name="AutoShape 39"/>
          <p:cNvSpPr/>
          <p:nvPr/>
        </p:nvSpPr>
        <p:spPr>
          <a:xfrm>
            <a:off x="8637120" y="1869120"/>
            <a:ext cx="648720" cy="740520"/>
          </a:xfrm>
          <a:prstGeom prst="can">
            <a:avLst>
              <a:gd name="adj" fmla="val 16139"/>
            </a:avLst>
          </a:prstGeom>
          <a:solidFill>
            <a:schemeClr val="bg1"/>
          </a:solidFill>
          <a:ln w="9525">
            <a:solidFill>
              <a:srgbClr val="525252"/>
            </a:solidFill>
            <a:round/>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200" b="1" strike="noStrike" spc="-1">
                <a:solidFill>
                  <a:srgbClr val="525252"/>
                </a:solidFill>
                <a:latin typeface="IntelOne Display Regular"/>
                <a:ea typeface="Helvetica Neue"/>
              </a:rPr>
              <a:t>Verilog</a:t>
            </a:r>
            <a:endParaRPr lang="en-US" sz="1200" b="0" strike="noStrike" spc="-1">
              <a:latin typeface="Arial" panose="020B0604020202020204"/>
            </a:endParaRPr>
          </a:p>
          <a:p>
            <a:pPr algn="ctr">
              <a:lnSpc>
                <a:spcPct val="100000"/>
              </a:lnSpc>
              <a:buNone/>
            </a:pPr>
            <a:r>
              <a:rPr lang="en-US" sz="1000" b="0" strike="noStrike" spc="-1">
                <a:solidFill>
                  <a:srgbClr val="525252"/>
                </a:solidFill>
                <a:latin typeface="IntelOne Display Regular"/>
                <a:ea typeface="Helvetica Neue"/>
              </a:rPr>
              <a:t>Testbench</a:t>
            </a:r>
            <a:endParaRPr lang="en-US" sz="1000" b="0" strike="noStrike" spc="-1">
              <a:latin typeface="Arial" panose="020B0604020202020204"/>
            </a:endParaRPr>
          </a:p>
        </p:txBody>
      </p:sp>
      <p:sp>
        <p:nvSpPr>
          <p:cNvPr id="454" name="AutoShape 40"/>
          <p:cNvSpPr/>
          <p:nvPr/>
        </p:nvSpPr>
        <p:spPr>
          <a:xfrm>
            <a:off x="9164160" y="5495040"/>
            <a:ext cx="648720" cy="740520"/>
          </a:xfrm>
          <a:prstGeom prst="can">
            <a:avLst>
              <a:gd name="adj" fmla="val 16139"/>
            </a:avLst>
          </a:prstGeom>
          <a:solidFill>
            <a:schemeClr val="bg1"/>
          </a:solidFill>
          <a:ln w="9525">
            <a:solidFill>
              <a:srgbClr val="525252"/>
            </a:solidFill>
            <a:round/>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buNone/>
            </a:pPr>
            <a:r>
              <a:rPr lang="en-US" sz="1200" b="0" strike="noStrike" spc="-1">
                <a:solidFill>
                  <a:srgbClr val="525252"/>
                </a:solidFill>
                <a:latin typeface="IntelOne Display Regular"/>
                <a:ea typeface="Helvetica Neue"/>
              </a:rPr>
              <a:t>Test</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Vectors</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2088"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2089"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Compiler Directives &amp; System Tasks</a:t>
            </a:r>
            <a:endParaRPr lang="en-US"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FFFFFF"/>
                </a:solidFill>
                <a:latin typeface="IntelOne Display Light"/>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Compiler Directives &amp; System Tasks</a:t>
            </a:r>
            <a:endParaRPr lang="en-US" sz="3600" b="0" strike="noStrike" spc="-1">
              <a:latin typeface="Arial" panose="020B0604020202020204"/>
            </a:endParaRPr>
          </a:p>
        </p:txBody>
      </p:sp>
      <p:sp>
        <p:nvSpPr>
          <p:cNvPr id="2091"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Compiler directives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Commands issued to direct or control compiler behavior before or during compilation</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Indicated by the </a:t>
            </a:r>
            <a:r>
              <a:rPr lang="en-US" sz="2000" b="1" strike="noStrike" spc="-1">
                <a:solidFill>
                  <a:srgbClr val="525252"/>
                </a:solidFill>
                <a:latin typeface="IntelOne Display Light"/>
                <a:ea typeface="Helvetica Neue"/>
              </a:rPr>
              <a:t>`</a:t>
            </a:r>
            <a:r>
              <a:rPr lang="en-US" sz="2000" b="0" strike="noStrike" spc="-1">
                <a:solidFill>
                  <a:srgbClr val="525252"/>
                </a:solidFill>
                <a:latin typeface="IntelOne Display Light"/>
                <a:ea typeface="Helvetica Neue"/>
              </a:rPr>
              <a:t> (back tick) character</a:t>
            </a:r>
            <a:endParaRPr lang="en-US" sz="2000" b="0" strike="noStrike" spc="-1">
              <a:latin typeface="Arial" panose="020B0604020202020204"/>
            </a:endParaRPr>
          </a:p>
          <a:p>
            <a:pPr marL="1143000" lvl="2"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Key to the left of 1 key on keyboard, not the apostrophe!</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Some may be placed within Verilog module, others must be placed outside Verilog module</a:t>
            </a:r>
            <a:endParaRPr lang="en-US" sz="2000" b="0" strike="noStrike" spc="-1">
              <a:latin typeface="Arial" panose="020B0604020202020204"/>
            </a:endParaRPr>
          </a:p>
          <a:p>
            <a:pPr>
              <a:lnSpc>
                <a:spcPct val="90000"/>
              </a:lnSpc>
              <a:spcBef>
                <a:spcPts val="1415"/>
              </a:spcBef>
              <a:buNone/>
            </a:pP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System tasks &amp; functions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Built-in Verilog tasks and functions</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Begin with </a:t>
            </a:r>
            <a:r>
              <a:rPr lang="en-US" sz="2000" b="1" strike="noStrike" spc="-1">
                <a:solidFill>
                  <a:srgbClr val="525252"/>
                </a:solidFill>
                <a:latin typeface="IntelOne Display Light"/>
                <a:ea typeface="Helvetica Neue"/>
              </a:rPr>
              <a:t>$</a:t>
            </a:r>
            <a:r>
              <a:rPr lang="en-US" sz="2000" b="0" strike="noStrike" spc="-1">
                <a:solidFill>
                  <a:srgbClr val="525252"/>
                </a:solidFill>
                <a:latin typeface="IntelOne Display Light"/>
                <a:ea typeface="Helvetica Neue"/>
              </a:rPr>
              <a:t> character</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Provide a variety of useful capabilities </a:t>
            </a:r>
            <a:endParaRPr lang="en-US" sz="2000" b="0" strike="noStrike" spc="-1">
              <a:latin typeface="Arial" panose="020B0604020202020204"/>
            </a:endParaRPr>
          </a:p>
          <a:p>
            <a:pPr>
              <a:lnSpc>
                <a:spcPct val="90000"/>
              </a:lnSpc>
              <a:spcBef>
                <a:spcPts val="1415"/>
              </a:spcBef>
              <a:buNone/>
            </a:pP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We will cover a few of the compiler directives or system tasks and functions to give you an idea of the capabilities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Find many more with a quick web search</a:t>
            </a:r>
            <a:endParaRPr lang="en-US" sz="20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Compiler Directive Examples</a:t>
            </a:r>
            <a:endParaRPr lang="en-US" sz="3600" b="0" strike="noStrike" spc="-1">
              <a:latin typeface="Arial" panose="020B0604020202020204"/>
            </a:endParaRPr>
          </a:p>
        </p:txBody>
      </p:sp>
      <p:sp>
        <p:nvSpPr>
          <p:cNvPr id="2093"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t>
            </a:r>
            <a:r>
              <a:rPr lang="en-US" sz="2800" b="1" strike="noStrike" spc="-1">
                <a:solidFill>
                  <a:srgbClr val="525252"/>
                </a:solidFill>
                <a:latin typeface="IntelOne Display Light"/>
                <a:ea typeface="Helvetica Neue"/>
              </a:rPr>
              <a:t>timescale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t>
            </a:r>
            <a:r>
              <a:rPr lang="en-US" sz="2800" b="1" strike="noStrike" spc="-1">
                <a:solidFill>
                  <a:srgbClr val="525252"/>
                </a:solidFill>
                <a:latin typeface="IntelOne Display Light"/>
                <a:ea typeface="Helvetica Neue"/>
              </a:rPr>
              <a:t>include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t>
            </a:r>
            <a:r>
              <a:rPr lang="en-US" sz="2800" b="1" strike="noStrike" spc="-1">
                <a:solidFill>
                  <a:srgbClr val="525252"/>
                </a:solidFill>
                <a:latin typeface="IntelOne Display Light"/>
                <a:ea typeface="Helvetica Neue"/>
              </a:rPr>
              <a:t>define</a:t>
            </a:r>
            <a:r>
              <a:rPr lang="en-US" sz="2800" b="0" strike="noStrike" spc="-1">
                <a:solidFill>
                  <a:srgbClr val="525252"/>
                </a:solidFill>
                <a:latin typeface="IntelOne Display Light"/>
                <a:ea typeface="Helvetica Neue"/>
              </a:rPr>
              <a:t> / `</a:t>
            </a:r>
            <a:r>
              <a:rPr lang="en-US" sz="2800" b="1" strike="noStrike" spc="-1">
                <a:solidFill>
                  <a:srgbClr val="525252"/>
                </a:solidFill>
                <a:latin typeface="IntelOne Display Light"/>
                <a:ea typeface="Helvetica Neue"/>
              </a:rPr>
              <a:t>undef</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t>
            </a:r>
            <a:r>
              <a:rPr lang="en-US" sz="2800" b="1" strike="noStrike" spc="-1">
                <a:solidFill>
                  <a:srgbClr val="525252"/>
                </a:solidFill>
                <a:latin typeface="IntelOne Display Light"/>
                <a:ea typeface="Helvetica Neue"/>
              </a:rPr>
              <a:t>ifdef</a:t>
            </a:r>
            <a:r>
              <a:rPr lang="en-US" sz="2800" b="0" strike="noStrike" spc="-1">
                <a:solidFill>
                  <a:srgbClr val="525252"/>
                </a:solidFill>
                <a:latin typeface="IntelOne Display Light"/>
                <a:ea typeface="Helvetica Neue"/>
              </a:rPr>
              <a:t> / `</a:t>
            </a:r>
            <a:r>
              <a:rPr lang="en-US" sz="2800" b="1" strike="noStrike" spc="-1">
                <a:solidFill>
                  <a:srgbClr val="525252"/>
                </a:solidFill>
                <a:latin typeface="IntelOne Display Light"/>
                <a:ea typeface="Helvetica Neue"/>
              </a:rPr>
              <a:t>ifndef</a:t>
            </a:r>
            <a:r>
              <a:rPr lang="en-US" sz="2800" b="0" strike="noStrike" spc="-1">
                <a:solidFill>
                  <a:srgbClr val="525252"/>
                </a:solidFill>
                <a:latin typeface="IntelOne Display Light"/>
                <a:ea typeface="Helvetica Neue"/>
              </a:rPr>
              <a:t> / `</a:t>
            </a:r>
            <a:r>
              <a:rPr lang="en-US" sz="2800" b="1" strike="noStrike" spc="-1">
                <a:solidFill>
                  <a:srgbClr val="525252"/>
                </a:solidFill>
                <a:latin typeface="IntelOne Display Light"/>
                <a:ea typeface="Helvetica Neue"/>
              </a:rPr>
              <a:t>elsif</a:t>
            </a:r>
            <a:r>
              <a:rPr lang="en-US" sz="2800" b="0" strike="noStrike" spc="-1">
                <a:solidFill>
                  <a:srgbClr val="525252"/>
                </a:solidFill>
                <a:latin typeface="IntelOne Display Light"/>
                <a:ea typeface="Helvetica Neue"/>
              </a:rPr>
              <a:t> / `</a:t>
            </a:r>
            <a:r>
              <a:rPr lang="en-US" sz="2800" b="1" strike="noStrike" spc="-1">
                <a:solidFill>
                  <a:srgbClr val="525252"/>
                </a:solidFill>
                <a:latin typeface="IntelOne Display Light"/>
                <a:ea typeface="Helvetica Neue"/>
              </a:rPr>
              <a:t>else</a:t>
            </a:r>
            <a:r>
              <a:rPr lang="en-US" sz="2800" b="0" strike="noStrike" spc="-1">
                <a:solidFill>
                  <a:srgbClr val="525252"/>
                </a:solidFill>
                <a:latin typeface="IntelOne Display Light"/>
                <a:ea typeface="Helvetica Neue"/>
              </a:rPr>
              <a:t> / `</a:t>
            </a:r>
            <a:r>
              <a:rPr lang="en-US" sz="2800" b="1" strike="noStrike" spc="-1">
                <a:solidFill>
                  <a:srgbClr val="525252"/>
                </a:solidFill>
                <a:latin typeface="IntelOne Display Light"/>
                <a:ea typeface="Helvetica Neue"/>
              </a:rPr>
              <a:t>endif</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`timescale Compiler Directive</a:t>
            </a:r>
            <a:endParaRPr lang="en-US" sz="3600" b="0" strike="noStrike" spc="-1">
              <a:latin typeface="Arial" panose="020B0604020202020204"/>
            </a:endParaRPr>
          </a:p>
        </p:txBody>
      </p:sp>
      <p:sp>
        <p:nvSpPr>
          <p:cNvPr id="209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Defines module timing using two values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i="1" strike="noStrike" spc="-1">
                <a:solidFill>
                  <a:srgbClr val="525252"/>
                </a:solidFill>
                <a:latin typeface="IntelOne Display Light"/>
                <a:ea typeface="Helvetica Neue"/>
              </a:rPr>
              <a:t>&lt;reference_time_unit&gt;</a:t>
            </a:r>
            <a:r>
              <a:rPr lang="en-US" sz="2400" b="0" strike="noStrike" spc="-1">
                <a:solidFill>
                  <a:srgbClr val="525252"/>
                </a:solidFill>
                <a:latin typeface="IntelOne Display Light"/>
                <a:ea typeface="Helvetica Neue"/>
              </a:rPr>
              <a:t>:  specifies the unit of measurement for times and delays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i="1" strike="noStrike" spc="-1">
                <a:solidFill>
                  <a:srgbClr val="525252"/>
                </a:solidFill>
                <a:latin typeface="IntelOne Display Light"/>
                <a:ea typeface="Helvetica Neue"/>
              </a:rPr>
              <a:t>&lt;time_precision&gt;</a:t>
            </a:r>
            <a:r>
              <a:rPr lang="en-US" sz="2400" b="0" strike="noStrike" spc="-1">
                <a:solidFill>
                  <a:srgbClr val="525252"/>
                </a:solidFill>
                <a:latin typeface="IntelOne Display Light"/>
                <a:ea typeface="Helvetica Neue"/>
              </a:rPr>
              <a:t>:  specifies the</a:t>
            </a:r>
            <a:r>
              <a:rPr lang="en-US" sz="2400" b="0" i="1" strike="noStrike" spc="-1">
                <a:solidFill>
                  <a:srgbClr val="525252"/>
                </a:solidFill>
                <a:latin typeface="IntelOne Display Light"/>
                <a:ea typeface="Helvetica Neue"/>
              </a:rPr>
              <a:t> </a:t>
            </a:r>
            <a:r>
              <a:rPr lang="en-US" sz="2400" b="0" strike="noStrike" spc="-1">
                <a:solidFill>
                  <a:srgbClr val="525252"/>
                </a:solidFill>
                <a:latin typeface="IntelOne Display Light"/>
                <a:ea typeface="Helvetica Neue"/>
              </a:rPr>
              <a:t>precision to which the delays are rounded off during simulation</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Only 1, 10, and 100 are supported integers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Must be placed outside of module definition</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Ex:  </a:t>
            </a:r>
            <a:r>
              <a:rPr lang="en-US" sz="2800" b="1" strike="noStrike" spc="-1">
                <a:solidFill>
                  <a:srgbClr val="525252"/>
                </a:solidFill>
                <a:latin typeface="Consolas"/>
                <a:ea typeface="Helvetica Neue"/>
              </a:rPr>
              <a:t>`timescale</a:t>
            </a:r>
            <a:r>
              <a:rPr lang="en-US" sz="2800" b="0" strike="noStrike" spc="-1">
                <a:solidFill>
                  <a:srgbClr val="525252"/>
                </a:solidFill>
                <a:latin typeface="Consolas"/>
                <a:ea typeface="Helvetica Neue"/>
              </a:rPr>
              <a:t>  1 ns / 10 ps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`include Compiler Directive</a:t>
            </a:r>
            <a:endParaRPr lang="en-US" sz="3600" b="0" strike="noStrike" spc="-1">
              <a:latin typeface="Arial" panose="020B0604020202020204"/>
            </a:endParaRPr>
          </a:p>
        </p:txBody>
      </p:sp>
      <p:sp>
        <p:nvSpPr>
          <p:cNvPr id="209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Includes entire contents of another Verilog source file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Use to incorporate commonly used library or definition files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2098" name="Rectangle 5"/>
          <p:cNvSpPr/>
          <p:nvPr/>
        </p:nvSpPr>
        <p:spPr>
          <a:xfrm>
            <a:off x="2834640" y="2701800"/>
            <a:ext cx="6627600" cy="6472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2099" name="Rectangle 4"/>
          <p:cNvSpPr/>
          <p:nvPr/>
        </p:nvSpPr>
        <p:spPr>
          <a:xfrm>
            <a:off x="2239200" y="2694240"/>
            <a:ext cx="7819200" cy="2560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`include </a:t>
            </a:r>
            <a:r>
              <a:rPr lang="en-US" sz="1800" b="0" strike="noStrike" spc="-1">
                <a:solidFill>
                  <a:srgbClr val="525252"/>
                </a:solidFill>
                <a:latin typeface="Consolas"/>
                <a:ea typeface="Helvetica Neue"/>
              </a:rPr>
              <a:t>half_adder.v	// Same as typing the entire </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     half_adder.v file here</a:t>
            </a:r>
            <a:endParaRPr lang="en-US" sz="1800" b="0" strike="noStrike" spc="-1">
              <a:latin typeface="Arial" panose="020B0604020202020204"/>
            </a:endParaRPr>
          </a:p>
          <a:p>
            <a:pPr>
              <a:lnSpc>
                <a:spcPct val="100000"/>
              </a:lnSpc>
              <a:buNone/>
              <a:tabLst>
                <a:tab pos="345440" algn="l"/>
                <a:tab pos="692150" algn="l"/>
                <a:tab pos="1025525" algn="l"/>
              </a:tabLst>
            </a:pP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module</a:t>
            </a:r>
            <a:r>
              <a:rPr lang="en-US" sz="1800" b="0" strike="noStrike" spc="-1">
                <a:solidFill>
                  <a:srgbClr val="525252"/>
                </a:solidFill>
                <a:latin typeface="Consolas"/>
                <a:ea typeface="Helvetica Neue"/>
              </a:rPr>
              <a:t> full_adder (</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fco, fsum,</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cin, a, b</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a:t>
            </a:r>
            <a:endParaRPr lang="en-US" sz="1800" b="0" strike="noStrike" spc="-1">
              <a:latin typeface="Arial" panose="020B0604020202020204"/>
            </a:endParaRPr>
          </a:p>
          <a:p>
            <a:pPr>
              <a:lnSpc>
                <a:spcPct val="100000"/>
              </a:lnSpc>
              <a:buNone/>
              <a:tabLst>
                <a:tab pos="345440" algn="l"/>
                <a:tab pos="692150" algn="l"/>
                <a:tab pos="1025525" algn="l"/>
              </a:tabLst>
            </a:pPr>
            <a:r>
              <a:rPr lang="en-US" sz="1800" b="1" strike="noStrike" spc="-1">
                <a:solidFill>
                  <a:srgbClr val="525252"/>
                </a:solidFill>
                <a:latin typeface="Consolas"/>
                <a:ea typeface="Helvetica Neue"/>
              </a:rPr>
              <a:t>	wire</a:t>
            </a:r>
            <a:r>
              <a:rPr lang="en-US" sz="1800" b="0" strike="noStrike" spc="-1">
                <a:solidFill>
                  <a:srgbClr val="525252"/>
                </a:solidFill>
                <a:latin typeface="Consolas"/>
                <a:ea typeface="Helvetica Neue"/>
              </a:rPr>
              <a:t> c1, s1, c2;</a:t>
            </a:r>
            <a:endParaRPr lang="en-US" sz="1800" b="0" strike="noStrike" spc="-1">
              <a:latin typeface="Arial" panose="020B0604020202020204"/>
            </a:endParaRPr>
          </a:p>
          <a:p>
            <a:pPr>
              <a:lnSpc>
                <a:spcPct val="100000"/>
              </a:lnSpc>
              <a:buNone/>
              <a:tabLst>
                <a:tab pos="345440" algn="l"/>
                <a:tab pos="692150" algn="l"/>
                <a:tab pos="1025525" algn="l"/>
              </a:tabLst>
            </a:pPr>
            <a:r>
              <a:rPr lang="en-US" sz="1800" b="0" strike="noStrike" spc="-1">
                <a:solidFill>
                  <a:srgbClr val="525252"/>
                </a:solidFill>
                <a:latin typeface="Consolas"/>
                <a:ea typeface="Helvetica Neue"/>
              </a:rPr>
              <a:t>	…</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`define and `undef Compiler Directives</a:t>
            </a:r>
            <a:endParaRPr lang="en-US" sz="3600" b="0" strike="noStrike" spc="-1">
              <a:latin typeface="Arial" panose="020B0604020202020204"/>
            </a:endParaRPr>
          </a:p>
        </p:txBody>
      </p:sp>
      <p:sp>
        <p:nvSpPr>
          <p:cNvPr id="2101" name="PlaceHolder 2"/>
          <p:cNvSpPr>
            <a:spLocks noGrp="1"/>
          </p:cNvSpPr>
          <p:nvPr>
            <p:ph/>
          </p:nvPr>
        </p:nvSpPr>
        <p:spPr>
          <a:xfrm>
            <a:off x="380880" y="1487160"/>
            <a:ext cx="5991840" cy="4550760"/>
          </a:xfrm>
          <a:prstGeom prst="rect">
            <a:avLst/>
          </a:prstGeom>
          <a:noFill/>
          <a:ln w="0">
            <a:noFill/>
          </a:ln>
        </p:spPr>
        <p:txBody>
          <a:bodyPr lIns="90000" tIns="45000" rIns="90000" bIns="45000" anchor="t">
            <a:normAutofit fontScale="94000"/>
          </a:bodyPr>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Define and undefine macros that perform text substitution</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Use macro by typing </a:t>
            </a:r>
            <a:r>
              <a:rPr lang="en-US" sz="2000" b="0" strike="noStrike" spc="-1">
                <a:solidFill>
                  <a:srgbClr val="525252"/>
                </a:solidFill>
                <a:latin typeface="Consolas"/>
                <a:ea typeface="Helvetica Neue"/>
              </a:rPr>
              <a:t>`macro_name</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Anything can be substituted</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Numbers</a:t>
            </a:r>
            <a:endParaRPr lang="en-US" sz="1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Characters and strings</a:t>
            </a:r>
            <a:endParaRPr lang="en-US" sz="1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Comments</a:t>
            </a:r>
            <a:endParaRPr lang="en-US" sz="1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Keywords</a:t>
            </a:r>
            <a:endParaRPr lang="en-US" sz="1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Operators</a:t>
            </a:r>
            <a:endParaRPr lang="en-US" sz="16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Can be placed outside or inside of module definition</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Can pass arguments</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Have global visibility</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Once defined, can be used within any Verilog file read afterwards</a:t>
            </a:r>
            <a:endParaRPr lang="en-US" sz="16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2102" name="Rectangle 5"/>
          <p:cNvSpPr/>
          <p:nvPr/>
        </p:nvSpPr>
        <p:spPr>
          <a:xfrm>
            <a:off x="6514920" y="1440720"/>
            <a:ext cx="5157720" cy="93240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2103" name="Rectangle 6"/>
          <p:cNvSpPr/>
          <p:nvPr/>
        </p:nvSpPr>
        <p:spPr>
          <a:xfrm>
            <a:off x="6514920" y="3819240"/>
            <a:ext cx="5157720" cy="11476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2104" name="Rectangle 4"/>
          <p:cNvSpPr/>
          <p:nvPr/>
        </p:nvSpPr>
        <p:spPr>
          <a:xfrm>
            <a:off x="6363720" y="1436400"/>
            <a:ext cx="5463360" cy="4384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`define </a:t>
            </a:r>
            <a:r>
              <a:rPr lang="en-US" sz="1400" b="0" strike="noStrike" spc="-1">
                <a:solidFill>
                  <a:srgbClr val="525252"/>
                </a:solidFill>
                <a:latin typeface="Consolas"/>
                <a:ea typeface="Helvetica Neue"/>
              </a:rPr>
              <a:t>HADD_DELAY_VAL1 #(4,6)</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`define</a:t>
            </a:r>
            <a:r>
              <a:rPr lang="en-US" sz="1400" b="0" strike="noStrike" spc="-1">
                <a:solidFill>
                  <a:srgbClr val="525252"/>
                </a:solidFill>
                <a:latin typeface="Consolas"/>
                <a:ea typeface="Helvetica Neue"/>
              </a:rPr>
              <a:t> HADD_DELAY_VAL2 #(3,5)</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`define</a:t>
            </a:r>
            <a:r>
              <a:rPr lang="en-US" sz="1400" b="0" strike="noStrike" spc="-1">
                <a:solidFill>
                  <a:srgbClr val="525252"/>
                </a:solidFill>
                <a:latin typeface="Consolas"/>
                <a:ea typeface="Helvetica Neue"/>
              </a:rPr>
              <a:t> MY_OR(or_out, or_ina, or_inb)  \</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or</a:t>
            </a:r>
            <a:r>
              <a:rPr lang="en-US" sz="1400" b="0" strike="noStrike" spc="-1">
                <a:solidFill>
                  <a:srgbClr val="525252"/>
                </a:solidFill>
                <a:latin typeface="Consolas"/>
                <a:ea typeface="Helvetica Neue"/>
              </a:rPr>
              <a:t> #5 (or_out, or_ina, or_inb)</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full_adder (</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fco, fsum,</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cin, a, b</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wire</a:t>
            </a:r>
            <a:r>
              <a:rPr lang="en-US" sz="1400" b="0" strike="noStrike" spc="-1">
                <a:solidFill>
                  <a:srgbClr val="525252"/>
                </a:solidFill>
                <a:latin typeface="Consolas"/>
                <a:ea typeface="Helvetica Neue"/>
              </a:rPr>
              <a:t> c1, s1, c2;</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half_adder</a:t>
            </a:r>
            <a:r>
              <a:rPr lang="en-US" sz="1400" b="0" strike="noStrike" spc="-1">
                <a:solidFill>
                  <a:srgbClr val="525252"/>
                </a:solidFill>
                <a:latin typeface="Consolas"/>
                <a:ea typeface="Helvetica Neue"/>
              </a:rPr>
              <a:t> `HADD_DELAY_VAL1</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u1 (c1, s1, a, b);</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	half_adder</a:t>
            </a:r>
            <a:r>
              <a:rPr lang="en-US" sz="1400" b="0" strike="noStrike" spc="-1">
                <a:solidFill>
                  <a:srgbClr val="525252"/>
                </a:solidFill>
                <a:latin typeface="Consolas"/>
                <a:ea typeface="Helvetica Neue"/>
              </a:rPr>
              <a:t> `HADD_DELAY_VAL2</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u2 (.a(s1),  .b(cin), .sum(fsum), .co(c2));</a:t>
            </a:r>
            <a:endParaRPr lang="en-US" sz="14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`MY_OR </a:t>
            </a:r>
            <a:r>
              <a:rPr lang="en-US" sz="1600" b="0" strike="noStrike" spc="-1">
                <a:solidFill>
                  <a:srgbClr val="525252"/>
                </a:solidFill>
                <a:latin typeface="Consolas"/>
                <a:ea typeface="Helvetica Neue"/>
              </a:rPr>
              <a:t>(fco, c1, c2);</a:t>
            </a:r>
            <a:endParaRPr lang="en-US" sz="1600" b="0" strike="noStrike" spc="-1">
              <a:latin typeface="Arial" panose="020B0604020202020204"/>
            </a:endParaRPr>
          </a:p>
          <a:p>
            <a:pPr>
              <a:lnSpc>
                <a:spcPct val="100000"/>
              </a:lnSpc>
              <a:buNone/>
              <a:tabLst>
                <a:tab pos="345440" algn="l"/>
                <a:tab pos="692150" algn="l"/>
                <a:tab pos="1025525" algn="l"/>
              </a:tabLst>
            </a:pP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a:p>
            <a:pPr>
              <a:lnSpc>
                <a:spcPct val="100000"/>
              </a:lnSpc>
              <a:buNone/>
              <a:tabLst>
                <a:tab pos="345440" algn="l"/>
                <a:tab pos="692150" algn="l"/>
                <a:tab pos="1025525" algn="l"/>
              </a:tabLst>
            </a:pPr>
            <a:endParaRPr lang="en-US" sz="1400" b="0" strike="noStrike" spc="-1">
              <a:latin typeface="Arial" panose="020B0604020202020204"/>
            </a:endParaRPr>
          </a:p>
          <a:p>
            <a:pPr>
              <a:lnSpc>
                <a:spcPct val="100000"/>
              </a:lnSpc>
              <a:buNone/>
              <a:tabLst>
                <a:tab pos="345440" algn="l"/>
                <a:tab pos="692150" algn="l"/>
                <a:tab pos="1025525" algn="l"/>
              </a:tabLst>
            </a:pPr>
            <a:r>
              <a:rPr lang="en-US" sz="1400" b="1" strike="noStrike" spc="-1">
                <a:solidFill>
                  <a:srgbClr val="525252"/>
                </a:solidFill>
                <a:latin typeface="Consolas"/>
                <a:ea typeface="Helvetica Neue"/>
              </a:rPr>
              <a:t>`undef </a:t>
            </a:r>
            <a:r>
              <a:rPr lang="en-US" sz="1400" b="0" strike="noStrike" spc="-1">
                <a:solidFill>
                  <a:srgbClr val="525252"/>
                </a:solidFill>
                <a:latin typeface="Consolas"/>
                <a:ea typeface="Helvetica Neue"/>
              </a:rPr>
              <a:t>MY_OR</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`ifdef / `ifndef / `elsif / `else / `endif Compiler Directives</a:t>
            </a:r>
            <a:endParaRPr lang="en-US" sz="3600" b="0" strike="noStrike" spc="-1">
              <a:latin typeface="Arial" panose="020B0604020202020204"/>
            </a:endParaRPr>
          </a:p>
        </p:txBody>
      </p:sp>
      <p:sp>
        <p:nvSpPr>
          <p:cNvPr id="2106"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Provide support for conditional compilation</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Ex.  Support different variations of a module</a:t>
            </a:r>
            <a:endParaRPr lang="en-US" sz="18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Ex.  Choose different sets of stimulus</a:t>
            </a: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Allow designer to compile Verilog statements based on whether macros have been defined</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Any valid Verilog statements can be placed within</a:t>
            </a: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Definitions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1" strike="noStrike" spc="-1">
                <a:solidFill>
                  <a:srgbClr val="525252"/>
                </a:solidFill>
                <a:latin typeface="Consolas"/>
                <a:ea typeface="Helvetica Neue"/>
              </a:rPr>
              <a:t>`ifdef</a:t>
            </a:r>
            <a:r>
              <a:rPr lang="en-US" sz="1800" b="0" strike="noStrike" spc="-1">
                <a:solidFill>
                  <a:srgbClr val="525252"/>
                </a:solidFill>
                <a:latin typeface="Consolas"/>
                <a:ea typeface="Helvetica Neue"/>
              </a:rPr>
              <a:t> </a:t>
            </a:r>
            <a:r>
              <a:rPr lang="en-US" sz="1800" b="0" i="1" strike="noStrike" spc="-1">
                <a:solidFill>
                  <a:srgbClr val="525252"/>
                </a:solidFill>
                <a:latin typeface="Consolas"/>
                <a:ea typeface="Helvetica Neue"/>
              </a:rPr>
              <a:t>&lt;macro_name&gt;</a:t>
            </a:r>
            <a:r>
              <a:rPr lang="en-US" sz="1800" b="0" strike="noStrike" spc="-1">
                <a:solidFill>
                  <a:srgbClr val="525252"/>
                </a:solidFill>
                <a:latin typeface="IntelOne Display Light"/>
                <a:ea typeface="Helvetica Neue"/>
              </a:rPr>
              <a:t> :  code compiled if macro defined</a:t>
            </a:r>
            <a:endParaRPr lang="en-US" sz="18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1" strike="noStrike" spc="-1">
                <a:solidFill>
                  <a:srgbClr val="525252"/>
                </a:solidFill>
                <a:latin typeface="Consolas"/>
                <a:ea typeface="Helvetica Neue"/>
              </a:rPr>
              <a:t>`ifndef</a:t>
            </a:r>
            <a:r>
              <a:rPr lang="en-US" sz="1800" b="0" strike="noStrike" spc="-1">
                <a:solidFill>
                  <a:srgbClr val="525252"/>
                </a:solidFill>
                <a:latin typeface="Consolas"/>
                <a:ea typeface="Helvetica Neue"/>
              </a:rPr>
              <a:t> </a:t>
            </a:r>
            <a:r>
              <a:rPr lang="en-US" sz="1800" b="0" i="1" strike="noStrike" spc="-1">
                <a:solidFill>
                  <a:srgbClr val="525252"/>
                </a:solidFill>
                <a:latin typeface="Consolas"/>
                <a:ea typeface="Helvetica Neue"/>
              </a:rPr>
              <a:t>&lt;macro_name&gt;</a:t>
            </a:r>
            <a:r>
              <a:rPr lang="en-US" sz="1800" b="0" strike="noStrike" spc="-1">
                <a:solidFill>
                  <a:srgbClr val="525252"/>
                </a:solidFill>
                <a:latin typeface="IntelOne Display Light"/>
                <a:ea typeface="Helvetica Neue"/>
              </a:rPr>
              <a:t> : code compiled if macro not defined</a:t>
            </a:r>
            <a:endParaRPr lang="en-US" sz="18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1" strike="noStrike" spc="-1">
                <a:solidFill>
                  <a:srgbClr val="525252"/>
                </a:solidFill>
                <a:latin typeface="Consolas"/>
                <a:ea typeface="Helvetica Neue"/>
              </a:rPr>
              <a:t>`elsif</a:t>
            </a:r>
            <a:r>
              <a:rPr lang="en-US" sz="1800" b="0" strike="noStrike" spc="-1">
                <a:solidFill>
                  <a:srgbClr val="525252"/>
                </a:solidFill>
                <a:latin typeface="Consolas"/>
                <a:ea typeface="Helvetica Neue"/>
              </a:rPr>
              <a:t> </a:t>
            </a:r>
            <a:r>
              <a:rPr lang="en-US" sz="1800" b="0" i="1" strike="noStrike" spc="-1">
                <a:solidFill>
                  <a:srgbClr val="525252"/>
                </a:solidFill>
                <a:latin typeface="Consolas"/>
                <a:ea typeface="Helvetica Neue"/>
              </a:rPr>
              <a:t>&lt;macro_name&gt;</a:t>
            </a:r>
            <a:r>
              <a:rPr lang="en-US" sz="1800" b="0" strike="noStrike" spc="-1">
                <a:solidFill>
                  <a:srgbClr val="525252"/>
                </a:solidFill>
                <a:latin typeface="IntelOne Display Light"/>
                <a:ea typeface="Helvetica Neue"/>
              </a:rPr>
              <a:t> : code compiled if macro defined and previous </a:t>
            </a:r>
            <a:r>
              <a:rPr lang="en-US" sz="1800" b="1" strike="noStrike" spc="-1">
                <a:solidFill>
                  <a:srgbClr val="525252"/>
                </a:solidFill>
                <a:latin typeface="Consolas"/>
                <a:ea typeface="Helvetica Neue"/>
              </a:rPr>
              <a:t>`ifdef</a:t>
            </a:r>
            <a:r>
              <a:rPr lang="en-US" sz="1800" b="0" strike="noStrike" spc="-1">
                <a:solidFill>
                  <a:srgbClr val="525252"/>
                </a:solidFill>
                <a:latin typeface="IntelOne Display Light"/>
                <a:ea typeface="Helvetica Neue"/>
              </a:rPr>
              <a:t>/</a:t>
            </a:r>
            <a:r>
              <a:rPr lang="en-US" sz="1800" b="1" strike="noStrike" spc="-1">
                <a:solidFill>
                  <a:srgbClr val="525252"/>
                </a:solidFill>
                <a:latin typeface="Consolas"/>
                <a:ea typeface="Helvetica Neue"/>
              </a:rPr>
              <a:t>`ifndef</a:t>
            </a:r>
            <a:r>
              <a:rPr lang="en-US" sz="1800" b="0" strike="noStrike" spc="-1">
                <a:solidFill>
                  <a:srgbClr val="525252"/>
                </a:solidFill>
                <a:latin typeface="IntelOne Display Light"/>
                <a:ea typeface="Helvetica Neue"/>
              </a:rPr>
              <a:t> not satisfied</a:t>
            </a:r>
            <a:endParaRPr lang="en-US" sz="18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1" strike="noStrike" spc="-1">
                <a:solidFill>
                  <a:srgbClr val="525252"/>
                </a:solidFill>
                <a:latin typeface="Consolas"/>
                <a:ea typeface="Helvetica Neue"/>
              </a:rPr>
              <a:t>`else</a:t>
            </a:r>
            <a:r>
              <a:rPr lang="en-US" sz="1800" b="0" strike="noStrike" spc="-1">
                <a:solidFill>
                  <a:srgbClr val="525252"/>
                </a:solidFill>
                <a:latin typeface="IntelOne Display Light"/>
                <a:ea typeface="Helvetica Neue"/>
              </a:rPr>
              <a:t> : code compiled if previous </a:t>
            </a:r>
            <a:r>
              <a:rPr lang="en-US" sz="1800" b="1" strike="noStrike" spc="-1">
                <a:solidFill>
                  <a:srgbClr val="525252"/>
                </a:solidFill>
                <a:latin typeface="Consolas"/>
                <a:ea typeface="Helvetica Neue"/>
              </a:rPr>
              <a:t>`ifdef</a:t>
            </a:r>
            <a:r>
              <a:rPr lang="en-US" sz="1800" b="0" strike="noStrike" spc="-1">
                <a:solidFill>
                  <a:srgbClr val="525252"/>
                </a:solidFill>
                <a:latin typeface="IntelOne Display Light"/>
                <a:ea typeface="Helvetica Neue"/>
              </a:rPr>
              <a:t>/</a:t>
            </a:r>
            <a:r>
              <a:rPr lang="en-US" sz="1800" b="1" strike="noStrike" spc="-1">
                <a:solidFill>
                  <a:srgbClr val="525252"/>
                </a:solidFill>
                <a:latin typeface="Consolas"/>
                <a:ea typeface="Helvetica Neue"/>
              </a:rPr>
              <a:t>`ifndef</a:t>
            </a:r>
            <a:r>
              <a:rPr lang="en-US" sz="1800" b="0" strike="noStrike" spc="-1">
                <a:solidFill>
                  <a:srgbClr val="525252"/>
                </a:solidFill>
                <a:latin typeface="IntelOne Display Light"/>
                <a:ea typeface="Helvetica Neue"/>
              </a:rPr>
              <a:t> not satisfied</a:t>
            </a:r>
            <a:endParaRPr lang="en-US" sz="18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1" strike="noStrike" spc="-1">
                <a:solidFill>
                  <a:srgbClr val="525252"/>
                </a:solidFill>
                <a:latin typeface="Consolas"/>
                <a:ea typeface="Helvetica Neue"/>
              </a:rPr>
              <a:t>`endif</a:t>
            </a:r>
            <a:r>
              <a:rPr lang="en-US" sz="1800" b="0" strike="noStrike" spc="-1">
                <a:solidFill>
                  <a:srgbClr val="525252"/>
                </a:solidFill>
                <a:latin typeface="IntelOne Display Light"/>
                <a:ea typeface="Helvetica Neue"/>
              </a:rPr>
              <a:t> : end code compilation region (one per </a:t>
            </a:r>
            <a:r>
              <a:rPr lang="en-US" sz="1800" b="1" strike="noStrike" spc="-1">
                <a:solidFill>
                  <a:srgbClr val="525252"/>
                </a:solidFill>
                <a:latin typeface="Consolas"/>
                <a:ea typeface="Helvetica Neue"/>
              </a:rPr>
              <a:t>`ifdef</a:t>
            </a:r>
            <a:r>
              <a:rPr lang="en-US" sz="1800" b="0" strike="noStrike" spc="-1">
                <a:solidFill>
                  <a:srgbClr val="525252"/>
                </a:solidFill>
                <a:latin typeface="IntelOne Display Light"/>
                <a:ea typeface="Helvetica Neue"/>
              </a:rPr>
              <a:t>/</a:t>
            </a:r>
            <a:r>
              <a:rPr lang="en-US" sz="1800" b="1" strike="noStrike" spc="-1">
                <a:solidFill>
                  <a:srgbClr val="525252"/>
                </a:solidFill>
                <a:latin typeface="Consolas"/>
                <a:ea typeface="Helvetica Neue"/>
              </a:rPr>
              <a:t>`ifndef</a:t>
            </a:r>
            <a:r>
              <a:rPr lang="en-US" sz="1800" b="0" strike="noStrike" spc="-1">
                <a:solidFill>
                  <a:srgbClr val="525252"/>
                </a:solidFill>
                <a:latin typeface="IntelOne Display Light"/>
                <a:ea typeface="Helvetica Neue"/>
              </a:rPr>
              <a:t>)</a:t>
            </a: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Can be placed outside or inside of module definition</a:t>
            </a:r>
            <a:endParaRPr lang="en-US" sz="24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Can be nested</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Conditional Compilation Example</a:t>
            </a:r>
            <a:endParaRPr lang="en-US" sz="3600" b="0" strike="noStrike" spc="-1">
              <a:latin typeface="Arial" panose="020B0604020202020204"/>
            </a:endParaRPr>
          </a:p>
        </p:txBody>
      </p:sp>
      <p:sp>
        <p:nvSpPr>
          <p:cNvPr id="2108" name="Rectangle 3"/>
          <p:cNvSpPr/>
          <p:nvPr/>
        </p:nvSpPr>
        <p:spPr>
          <a:xfrm>
            <a:off x="-104760" y="1505160"/>
            <a:ext cx="11420280" cy="40557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0995" algn="l"/>
              </a:tabLst>
            </a:pPr>
            <a:r>
              <a:rPr lang="en-US" sz="2000" b="0" strike="noStrike" spc="-1">
                <a:solidFill>
                  <a:srgbClr val="525252"/>
                </a:solidFill>
                <a:latin typeface="Consolas"/>
                <a:ea typeface="Helvetica Neue"/>
              </a:rPr>
              <a:t>// Conditional Compilation</a:t>
            </a:r>
            <a:endParaRPr lang="en-US" sz="2000" b="0" strike="noStrike" spc="-1">
              <a:latin typeface="Arial" panose="020B0604020202020204"/>
            </a:endParaRPr>
          </a:p>
          <a:p>
            <a:pPr>
              <a:lnSpc>
                <a:spcPct val="100000"/>
              </a:lnSpc>
              <a:buNone/>
              <a:tabLst>
                <a:tab pos="340995" algn="l"/>
              </a:tabLst>
            </a:pPr>
            <a:endParaRPr lang="en-US" sz="2000" b="0" strike="noStrike" spc="-1">
              <a:latin typeface="Arial" panose="020B0604020202020204"/>
            </a:endParaRPr>
          </a:p>
          <a:p>
            <a:pPr>
              <a:lnSpc>
                <a:spcPct val="100000"/>
              </a:lnSpc>
              <a:buNone/>
              <a:tabLst>
                <a:tab pos="340995" algn="l"/>
              </a:tabLst>
            </a:pPr>
            <a:r>
              <a:rPr lang="en-US" sz="2000" b="1" strike="noStrike" spc="-1">
                <a:solidFill>
                  <a:srgbClr val="525252"/>
                </a:solidFill>
                <a:latin typeface="Consolas"/>
                <a:ea typeface="Helvetica Neue"/>
              </a:rPr>
              <a:t>`ifdef</a:t>
            </a:r>
            <a:r>
              <a:rPr lang="en-US" sz="2000" b="0" strike="noStrike" spc="-1">
                <a:solidFill>
                  <a:srgbClr val="525252"/>
                </a:solidFill>
                <a:latin typeface="Consolas"/>
                <a:ea typeface="Helvetica Neue"/>
              </a:rPr>
              <a:t>  TEST  // Compile </a:t>
            </a:r>
            <a:r>
              <a:rPr lang="en-US" sz="2000" b="0" i="1" strike="noStrike" spc="-1">
                <a:solidFill>
                  <a:srgbClr val="525252"/>
                </a:solidFill>
                <a:latin typeface="Consolas"/>
                <a:ea typeface="Helvetica Neue"/>
              </a:rPr>
              <a:t>counter_test</a:t>
            </a:r>
            <a:r>
              <a:rPr lang="en-US" sz="2000" b="0" strike="noStrike" spc="-1">
                <a:solidFill>
                  <a:srgbClr val="525252"/>
                </a:solidFill>
                <a:latin typeface="Consolas"/>
                <a:ea typeface="Helvetica Neue"/>
              </a:rPr>
              <a:t> only if macro TEST has been defined</a:t>
            </a:r>
            <a:endParaRPr lang="en-US" sz="2000" b="0" strike="noStrike" spc="-1">
              <a:latin typeface="Arial" panose="020B0604020202020204"/>
            </a:endParaRPr>
          </a:p>
          <a:p>
            <a:pPr>
              <a:lnSpc>
                <a:spcPct val="100000"/>
              </a:lnSpc>
              <a:buNone/>
              <a:tabLst>
                <a:tab pos="340995" algn="l"/>
              </a:tabLst>
            </a:pPr>
            <a:r>
              <a:rPr lang="en-US" sz="2000" b="0" strike="noStrike" spc="-1">
                <a:solidFill>
                  <a:srgbClr val="525252"/>
                </a:solidFill>
                <a:latin typeface="Consolas"/>
                <a:ea typeface="Helvetica Neue"/>
              </a:rPr>
              <a:t>	</a:t>
            </a:r>
            <a:r>
              <a:rPr lang="en-US" sz="2000" b="1" strike="noStrike" spc="-1">
                <a:solidFill>
                  <a:srgbClr val="525252"/>
                </a:solidFill>
                <a:latin typeface="Consolas"/>
                <a:ea typeface="Helvetica Neue"/>
              </a:rPr>
              <a:t>module</a:t>
            </a:r>
            <a:r>
              <a:rPr lang="en-US" sz="2000" b="0" strike="noStrike" spc="-1">
                <a:solidFill>
                  <a:srgbClr val="525252"/>
                </a:solidFill>
                <a:latin typeface="Consolas"/>
                <a:ea typeface="Helvetica Neue"/>
              </a:rPr>
              <a:t> counter_test;</a:t>
            </a:r>
            <a:endParaRPr lang="en-US" sz="2000" b="0" strike="noStrike" spc="-1">
              <a:latin typeface="Arial" panose="020B0604020202020204"/>
            </a:endParaRPr>
          </a:p>
          <a:p>
            <a:pPr>
              <a:lnSpc>
                <a:spcPct val="100000"/>
              </a:lnSpc>
              <a:buNone/>
              <a:tabLst>
                <a:tab pos="340995" algn="l"/>
              </a:tabLst>
            </a:pPr>
            <a:r>
              <a:rPr lang="en-US" sz="2000" b="0" strike="noStrike" spc="-1">
                <a:solidFill>
                  <a:srgbClr val="525252"/>
                </a:solidFill>
                <a:latin typeface="Consolas"/>
                <a:ea typeface="Helvetica Neue"/>
              </a:rPr>
              <a:t>	…</a:t>
            </a:r>
            <a:endParaRPr lang="en-US" sz="2000" b="0" strike="noStrike" spc="-1">
              <a:latin typeface="Arial" panose="020B0604020202020204"/>
            </a:endParaRPr>
          </a:p>
          <a:p>
            <a:pPr>
              <a:lnSpc>
                <a:spcPct val="100000"/>
              </a:lnSpc>
              <a:buNone/>
              <a:tabLst>
                <a:tab pos="340995" algn="l"/>
              </a:tabLst>
            </a:pPr>
            <a:r>
              <a:rPr lang="en-US" sz="2000" b="0" strike="noStrike" spc="-1">
                <a:solidFill>
                  <a:srgbClr val="525252"/>
                </a:solidFill>
                <a:latin typeface="Consolas"/>
                <a:ea typeface="Helvetica Neue"/>
              </a:rPr>
              <a:t>	</a:t>
            </a:r>
            <a:r>
              <a:rPr lang="en-US" sz="2000" b="1" strike="noStrike" spc="-1">
                <a:solidFill>
                  <a:srgbClr val="525252"/>
                </a:solidFill>
                <a:latin typeface="Consolas"/>
                <a:ea typeface="Helvetica Neue"/>
              </a:rPr>
              <a:t>endmodule</a:t>
            </a:r>
            <a:endParaRPr lang="en-US" sz="2000" b="0" strike="noStrike" spc="-1">
              <a:latin typeface="Arial" panose="020B0604020202020204"/>
            </a:endParaRPr>
          </a:p>
          <a:p>
            <a:pPr>
              <a:lnSpc>
                <a:spcPct val="100000"/>
              </a:lnSpc>
              <a:buNone/>
              <a:tabLst>
                <a:tab pos="340995" algn="l"/>
              </a:tabLst>
            </a:pPr>
            <a:endParaRPr lang="en-US" sz="2000" b="0" strike="noStrike" spc="-1">
              <a:latin typeface="Arial" panose="020B0604020202020204"/>
            </a:endParaRPr>
          </a:p>
          <a:p>
            <a:pPr>
              <a:lnSpc>
                <a:spcPct val="100000"/>
              </a:lnSpc>
              <a:buNone/>
              <a:tabLst>
                <a:tab pos="340995" algn="l"/>
              </a:tabLst>
            </a:pPr>
            <a:r>
              <a:rPr lang="en-US" sz="2000" b="1" strike="noStrike" spc="-1">
                <a:solidFill>
                  <a:srgbClr val="525252"/>
                </a:solidFill>
                <a:latin typeface="Consolas"/>
                <a:ea typeface="Helvetica Neue"/>
              </a:rPr>
              <a:t>`else</a:t>
            </a:r>
            <a:r>
              <a:rPr lang="en-US" sz="2000" b="0" strike="noStrike" spc="-1">
                <a:solidFill>
                  <a:srgbClr val="525252"/>
                </a:solidFill>
                <a:latin typeface="Consolas"/>
                <a:ea typeface="Helvetica Neue"/>
              </a:rPr>
              <a:t>  // Compile the module </a:t>
            </a:r>
            <a:r>
              <a:rPr lang="en-US" sz="2000" b="0" i="1" strike="noStrike" spc="-1">
                <a:solidFill>
                  <a:srgbClr val="525252"/>
                </a:solidFill>
                <a:latin typeface="Consolas"/>
                <a:ea typeface="Helvetica Neue"/>
              </a:rPr>
              <a:t>counter</a:t>
            </a:r>
            <a:r>
              <a:rPr lang="en-US" sz="2000" b="0" strike="noStrike" spc="-1">
                <a:solidFill>
                  <a:srgbClr val="525252"/>
                </a:solidFill>
                <a:latin typeface="Consolas"/>
                <a:ea typeface="Helvetica Neue"/>
              </a:rPr>
              <a:t> as default</a:t>
            </a:r>
            <a:endParaRPr lang="en-US" sz="2000" b="0" strike="noStrike" spc="-1">
              <a:latin typeface="Arial" panose="020B0604020202020204"/>
            </a:endParaRPr>
          </a:p>
          <a:p>
            <a:pPr>
              <a:lnSpc>
                <a:spcPct val="100000"/>
              </a:lnSpc>
              <a:buNone/>
              <a:tabLst>
                <a:tab pos="340995" algn="l"/>
              </a:tabLst>
            </a:pPr>
            <a:r>
              <a:rPr lang="en-US" sz="2000" b="0" strike="noStrike" spc="-1">
                <a:solidFill>
                  <a:srgbClr val="525252"/>
                </a:solidFill>
                <a:latin typeface="Consolas"/>
                <a:ea typeface="Helvetica Neue"/>
              </a:rPr>
              <a:t>	</a:t>
            </a:r>
            <a:r>
              <a:rPr lang="en-US" sz="2000" b="1" strike="noStrike" spc="-1">
                <a:solidFill>
                  <a:srgbClr val="525252"/>
                </a:solidFill>
                <a:latin typeface="Consolas"/>
                <a:ea typeface="Helvetica Neue"/>
              </a:rPr>
              <a:t>module</a:t>
            </a:r>
            <a:r>
              <a:rPr lang="en-US" sz="2000" b="0" strike="noStrike" spc="-1">
                <a:solidFill>
                  <a:srgbClr val="525252"/>
                </a:solidFill>
                <a:latin typeface="Consolas"/>
                <a:ea typeface="Helvetica Neue"/>
              </a:rPr>
              <a:t> counter;</a:t>
            </a:r>
            <a:endParaRPr lang="en-US" sz="2000" b="0" strike="noStrike" spc="-1">
              <a:latin typeface="Arial" panose="020B0604020202020204"/>
            </a:endParaRPr>
          </a:p>
          <a:p>
            <a:pPr>
              <a:lnSpc>
                <a:spcPct val="100000"/>
              </a:lnSpc>
              <a:buNone/>
              <a:tabLst>
                <a:tab pos="340995" algn="l"/>
              </a:tabLst>
            </a:pPr>
            <a:r>
              <a:rPr lang="en-US" sz="2000" b="0" strike="noStrike" spc="-1">
                <a:solidFill>
                  <a:srgbClr val="525252"/>
                </a:solidFill>
                <a:latin typeface="Consolas"/>
                <a:ea typeface="Helvetica Neue"/>
              </a:rPr>
              <a:t>	…</a:t>
            </a:r>
            <a:endParaRPr lang="en-US" sz="2000" b="0" strike="noStrike" spc="-1">
              <a:latin typeface="Arial" panose="020B0604020202020204"/>
            </a:endParaRPr>
          </a:p>
          <a:p>
            <a:pPr>
              <a:lnSpc>
                <a:spcPct val="100000"/>
              </a:lnSpc>
              <a:buNone/>
              <a:tabLst>
                <a:tab pos="340995" algn="l"/>
              </a:tabLst>
            </a:pPr>
            <a:r>
              <a:rPr lang="en-US" sz="2000" b="0" strike="noStrike" spc="-1">
                <a:solidFill>
                  <a:srgbClr val="525252"/>
                </a:solidFill>
                <a:latin typeface="Consolas"/>
                <a:ea typeface="Helvetica Neue"/>
              </a:rPr>
              <a:t>	</a:t>
            </a:r>
            <a:r>
              <a:rPr lang="en-US" sz="2000" b="1" strike="noStrike" spc="-1">
                <a:solidFill>
                  <a:srgbClr val="525252"/>
                </a:solidFill>
                <a:latin typeface="Consolas"/>
                <a:ea typeface="Helvetica Neue"/>
              </a:rPr>
              <a:t>endmodule</a:t>
            </a:r>
            <a:endParaRPr lang="en-US" sz="2000" b="0" strike="noStrike" spc="-1">
              <a:latin typeface="Arial" panose="020B0604020202020204"/>
            </a:endParaRPr>
          </a:p>
          <a:p>
            <a:pPr>
              <a:lnSpc>
                <a:spcPct val="100000"/>
              </a:lnSpc>
              <a:buNone/>
              <a:tabLst>
                <a:tab pos="340995" algn="l"/>
              </a:tabLst>
            </a:pPr>
            <a:endParaRPr lang="en-US" sz="2000" b="0" strike="noStrike" spc="-1">
              <a:latin typeface="Arial" panose="020B0604020202020204"/>
            </a:endParaRPr>
          </a:p>
          <a:p>
            <a:pPr>
              <a:lnSpc>
                <a:spcPct val="100000"/>
              </a:lnSpc>
              <a:buNone/>
              <a:tabLst>
                <a:tab pos="340995" algn="l"/>
              </a:tabLst>
            </a:pPr>
            <a:r>
              <a:rPr lang="en-US" sz="2000" b="1" strike="noStrike" spc="-1">
                <a:solidFill>
                  <a:srgbClr val="525252"/>
                </a:solidFill>
                <a:latin typeface="Consolas"/>
                <a:ea typeface="Helvetica Neue"/>
              </a:rPr>
              <a:t>`endif</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System Tasks and Functions</a:t>
            </a:r>
            <a:endParaRPr lang="en-US" sz="3600" b="0" strike="noStrike" spc="-1">
              <a:latin typeface="Arial" panose="020B0604020202020204"/>
            </a:endParaRPr>
          </a:p>
        </p:txBody>
      </p:sp>
      <p:sp>
        <p:nvSpPr>
          <p:cNvPr id="211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Simulation control &amp; time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Display control</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Math functions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Not discussed</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Conversion</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Not discussed</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File I/O</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Not discussed</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Simulation Control &amp; Time</a:t>
            </a:r>
            <a:endParaRPr lang="en-US" sz="3600" b="0" strike="noStrike" spc="-1">
              <a:latin typeface="Arial" panose="020B0604020202020204"/>
            </a:endParaRPr>
          </a:p>
        </p:txBody>
      </p:sp>
      <p:sp>
        <p:nvSpPr>
          <p:cNvPr id="2112"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$stop</a:t>
            </a:r>
            <a:r>
              <a:rPr lang="en-US" sz="2800" b="0" strike="noStrike" spc="-1">
                <a:solidFill>
                  <a:srgbClr val="525252"/>
                </a:solidFill>
                <a:latin typeface="IntelOne Display Light"/>
                <a:ea typeface="Helvetica Neue"/>
              </a:rPr>
              <a:t> task</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Pauses simulation</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Simulator still running</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Add argument </a:t>
            </a:r>
            <a:r>
              <a:rPr lang="en-US" sz="2400" b="1" strike="noStrike" spc="-1">
                <a:solidFill>
                  <a:srgbClr val="525252"/>
                </a:solidFill>
                <a:latin typeface="IntelOne Display Light"/>
                <a:ea typeface="Helvetica Neue"/>
              </a:rPr>
              <a:t>1 </a:t>
            </a:r>
            <a:r>
              <a:rPr lang="en-US" sz="2400" b="0" strike="noStrike" spc="-1">
                <a:solidFill>
                  <a:srgbClr val="525252"/>
                </a:solidFill>
                <a:latin typeface="IntelOne Display Light"/>
                <a:ea typeface="Helvetica Neue"/>
              </a:rPr>
              <a:t>or </a:t>
            </a:r>
            <a:r>
              <a:rPr lang="en-US" sz="2400" b="1" strike="noStrike" spc="-1">
                <a:solidFill>
                  <a:srgbClr val="525252"/>
                </a:solidFill>
                <a:latin typeface="IntelOne Display Light"/>
                <a:ea typeface="Helvetica Neue"/>
              </a:rPr>
              <a:t>2</a:t>
            </a:r>
            <a:r>
              <a:rPr lang="en-US" sz="2400" b="0" strike="noStrike" spc="-1">
                <a:solidFill>
                  <a:srgbClr val="525252"/>
                </a:solidFill>
                <a:latin typeface="IntelOne Display Light"/>
                <a:ea typeface="Helvetica Neue"/>
              </a:rPr>
              <a:t> to print message about simulator state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$finish</a:t>
            </a:r>
            <a:r>
              <a:rPr lang="en-US" sz="2800" b="0" strike="noStrike" spc="-1">
                <a:solidFill>
                  <a:srgbClr val="525252"/>
                </a:solidFill>
                <a:latin typeface="IntelOne Display Light"/>
                <a:ea typeface="Helvetica Neue"/>
              </a:rPr>
              <a:t> task</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Stop simulation	</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Shut down simulator</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Add argument </a:t>
            </a:r>
            <a:r>
              <a:rPr lang="en-US" sz="2400" b="1" strike="noStrike" spc="-1">
                <a:solidFill>
                  <a:srgbClr val="525252"/>
                </a:solidFill>
                <a:latin typeface="IntelOne Display Light"/>
                <a:ea typeface="Helvetica Neue"/>
              </a:rPr>
              <a:t>1 </a:t>
            </a:r>
            <a:r>
              <a:rPr lang="en-US" sz="2400" b="0" strike="noStrike" spc="-1">
                <a:solidFill>
                  <a:srgbClr val="525252"/>
                </a:solidFill>
                <a:latin typeface="IntelOne Display Light"/>
                <a:ea typeface="Helvetica Neue"/>
              </a:rPr>
              <a:t>or </a:t>
            </a:r>
            <a:r>
              <a:rPr lang="en-US" sz="2400" b="1" strike="noStrike" spc="-1">
                <a:solidFill>
                  <a:srgbClr val="525252"/>
                </a:solidFill>
                <a:latin typeface="IntelOne Display Light"/>
                <a:ea typeface="Helvetica Neue"/>
              </a:rPr>
              <a:t>2</a:t>
            </a:r>
            <a:r>
              <a:rPr lang="en-US" sz="2400" b="0" strike="noStrike" spc="-1">
                <a:solidFill>
                  <a:srgbClr val="525252"/>
                </a:solidFill>
                <a:latin typeface="IntelOne Display Light"/>
                <a:ea typeface="Helvetica Neue"/>
              </a:rPr>
              <a:t> to print message about simulator state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$time</a:t>
            </a:r>
            <a:r>
              <a:rPr lang="en-US" sz="2800" b="0" strike="noStrike" spc="-1">
                <a:solidFill>
                  <a:srgbClr val="525252"/>
                </a:solidFill>
                <a:latin typeface="IntelOne Display Light"/>
                <a:ea typeface="Helvetica Neue"/>
              </a:rPr>
              <a:t> function</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Returns current time in simulation</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456"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457"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Verilog Modeling</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Display Control</a:t>
            </a:r>
            <a:endParaRPr lang="en-US" sz="3600" b="0" strike="noStrike" spc="-1">
              <a:latin typeface="Arial" panose="020B0604020202020204"/>
            </a:endParaRPr>
          </a:p>
        </p:txBody>
      </p:sp>
      <p:sp>
        <p:nvSpPr>
          <p:cNvPr id="211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All display controls ignored for synthesis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$display</a:t>
            </a:r>
            <a:r>
              <a:rPr lang="en-US" sz="2800" b="0" strike="noStrike" spc="-1">
                <a:solidFill>
                  <a:srgbClr val="525252"/>
                </a:solidFill>
                <a:latin typeface="IntelOne Display Light"/>
                <a:ea typeface="Helvetica Neue"/>
              </a:rPr>
              <a:t>(…) task</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Writes formatted message to simulator display whenever task is called</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Example</a:t>
            </a:r>
            <a:endParaRPr lang="en-US" sz="2400" b="0" strike="noStrike" spc="-1">
              <a:latin typeface="Arial" panose="020B0604020202020204"/>
            </a:endParaRPr>
          </a:p>
          <a:p>
            <a:pPr>
              <a:lnSpc>
                <a:spcPct val="90000"/>
              </a:lnSpc>
              <a:spcBef>
                <a:spcPts val="1415"/>
              </a:spcBef>
              <a:buNone/>
            </a:pPr>
            <a:endParaRPr lang="en-US" sz="2000" b="0" strike="noStrike" spc="-1">
              <a:latin typeface="Arial" panose="020B0604020202020204"/>
            </a:endParaRPr>
          </a:p>
          <a:p>
            <a:pPr>
              <a:lnSpc>
                <a:spcPct val="90000"/>
              </a:lnSpc>
              <a:spcBef>
                <a:spcPts val="1415"/>
              </a:spcBef>
              <a:buNone/>
            </a:pP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$monitor</a:t>
            </a:r>
            <a:r>
              <a:rPr lang="en-US" sz="2800" b="0" strike="noStrike" spc="-1">
                <a:solidFill>
                  <a:srgbClr val="525252"/>
                </a:solidFill>
                <a:latin typeface="IntelOne Display Light"/>
                <a:ea typeface="Helvetica Neue"/>
              </a:rPr>
              <a:t>(…) task</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Writes formatted message to simulator display whenever any monitor inputs change in value (except $time)</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2115" name="Text Box 5"/>
          <p:cNvSpPr/>
          <p:nvPr/>
        </p:nvSpPr>
        <p:spPr>
          <a:xfrm>
            <a:off x="310320" y="3400560"/>
            <a:ext cx="9079560" cy="333000"/>
          </a:xfrm>
          <a:prstGeom prst="rect">
            <a:avLst/>
          </a:prstGeom>
          <a:solidFill>
            <a:schemeClr val="accent2"/>
          </a:solidFill>
          <a:ln w="9525">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600" b="1" strike="noStrike" spc="-1">
                <a:solidFill>
                  <a:srgbClr val="525252"/>
                </a:solidFill>
                <a:latin typeface="Consolas"/>
                <a:ea typeface="Helvetica Neue"/>
              </a:rPr>
              <a:t>$display</a:t>
            </a:r>
            <a:r>
              <a:rPr lang="en-US" sz="1600" b="0" strike="noStrike" spc="-1">
                <a:solidFill>
                  <a:srgbClr val="525252"/>
                </a:solidFill>
                <a:latin typeface="Consolas"/>
                <a:ea typeface="Helvetica Neue"/>
              </a:rPr>
              <a:t>(“%0d : \n  Calculated %0d, Expected %0d”, </a:t>
            </a:r>
            <a:r>
              <a:rPr lang="en-US" sz="1600" b="1" strike="noStrike" spc="-1">
                <a:solidFill>
                  <a:srgbClr val="525252"/>
                </a:solidFill>
                <a:latin typeface="Consolas"/>
                <a:ea typeface="Helvetica Neue"/>
              </a:rPr>
              <a:t>$time</a:t>
            </a:r>
            <a:r>
              <a:rPr lang="en-US" sz="1600" b="0" strike="noStrike" spc="-1">
                <a:solidFill>
                  <a:srgbClr val="525252"/>
                </a:solidFill>
                <a:latin typeface="Consolas"/>
                <a:ea typeface="Helvetica Neue"/>
              </a:rPr>
              <a:t>, sum, calc_cum);</a:t>
            </a:r>
            <a:endParaRPr lang="en-US" sz="1600" b="0" strike="noStrike" spc="-1">
              <a:latin typeface="Arial" panose="020B0604020202020204"/>
            </a:endParaRPr>
          </a:p>
        </p:txBody>
      </p:sp>
      <p:sp>
        <p:nvSpPr>
          <p:cNvPr id="2116" name="Text Box 6"/>
          <p:cNvSpPr/>
          <p:nvPr/>
        </p:nvSpPr>
        <p:spPr>
          <a:xfrm>
            <a:off x="273960" y="5270400"/>
            <a:ext cx="9079560" cy="333000"/>
          </a:xfrm>
          <a:prstGeom prst="rect">
            <a:avLst/>
          </a:prstGeom>
          <a:solidFill>
            <a:schemeClr val="accent2"/>
          </a:solidFill>
          <a:ln w="9525">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600" b="1" strike="noStrike" spc="-1">
                <a:solidFill>
                  <a:srgbClr val="525252"/>
                </a:solidFill>
                <a:latin typeface="Consolas"/>
                <a:ea typeface="Helvetica Neue"/>
              </a:rPr>
              <a:t>$monitor</a:t>
            </a:r>
            <a:r>
              <a:rPr lang="en-US" sz="1600" b="0" strike="noStrike" spc="-1">
                <a:solidFill>
                  <a:srgbClr val="525252"/>
                </a:solidFill>
                <a:latin typeface="Consolas"/>
                <a:ea typeface="Helvetica Neue"/>
              </a:rPr>
              <a:t>(“%0d : \n  Calculated %0d, Expected %0d”, </a:t>
            </a:r>
            <a:r>
              <a:rPr lang="en-US" sz="1600" b="1" strike="noStrike" spc="-1">
                <a:solidFill>
                  <a:srgbClr val="525252"/>
                </a:solidFill>
                <a:latin typeface="Consolas"/>
                <a:ea typeface="Helvetica Neue"/>
              </a:rPr>
              <a:t>$time</a:t>
            </a:r>
            <a:r>
              <a:rPr lang="en-US" sz="1600" b="0" strike="noStrike" spc="-1">
                <a:solidFill>
                  <a:srgbClr val="525252"/>
                </a:solidFill>
                <a:latin typeface="Consolas"/>
                <a:ea typeface="Helvetica Neue"/>
              </a:rPr>
              <a:t>, sum, calc_cum);</a:t>
            </a:r>
            <a:endParaRPr lang="en-US" sz="1600" b="0" strike="noStrike" spc="-1">
              <a:latin typeface="Arial" panose="020B0604020202020204"/>
            </a:endParaRPr>
          </a:p>
        </p:txBody>
      </p:sp>
      <p:sp>
        <p:nvSpPr>
          <p:cNvPr id="2117" name="Line 9"/>
          <p:cNvSpPr/>
          <p:nvPr/>
        </p:nvSpPr>
        <p:spPr>
          <a:xfrm flipV="1">
            <a:off x="6933960" y="5679720"/>
            <a:ext cx="906480" cy="233640"/>
          </a:xfrm>
          <a:prstGeom prst="line">
            <a:avLst/>
          </a:prstGeom>
          <a:ln w="9525">
            <a:solidFill>
              <a:srgbClr val="525252"/>
            </a:solidFill>
            <a:round/>
            <a:tailEnd type="triangle" w="med" len="med"/>
          </a:ln>
        </p:spPr>
        <p:style>
          <a:lnRef idx="0">
            <a:srgbClr val="FFFFFF"/>
          </a:lnRef>
          <a:fillRef idx="0">
            <a:srgbClr val="FFFFFF"/>
          </a:fillRef>
          <a:effectRef idx="0">
            <a:srgbClr val="FFFFFF"/>
          </a:effectRef>
          <a:fontRef idx="minor"/>
        </p:style>
      </p:sp>
      <p:sp>
        <p:nvSpPr>
          <p:cNvPr id="2118" name="Line 8"/>
          <p:cNvSpPr/>
          <p:nvPr/>
        </p:nvSpPr>
        <p:spPr>
          <a:xfrm flipV="1">
            <a:off x="6932520" y="5668920"/>
            <a:ext cx="162000" cy="231480"/>
          </a:xfrm>
          <a:prstGeom prst="line">
            <a:avLst/>
          </a:prstGeom>
          <a:ln w="9525">
            <a:solidFill>
              <a:srgbClr val="525252"/>
            </a:solidFill>
            <a:round/>
            <a:tailEnd type="triangle" w="med" len="med"/>
          </a:ln>
        </p:spPr>
        <p:style>
          <a:lnRef idx="0">
            <a:srgbClr val="FFFFFF"/>
          </a:lnRef>
          <a:fillRef idx="0">
            <a:srgbClr val="FFFFFF"/>
          </a:fillRef>
          <a:effectRef idx="0">
            <a:srgbClr val="FFFFFF"/>
          </a:effectRef>
          <a:fontRef idx="minor"/>
        </p:style>
      </p:sp>
      <p:sp>
        <p:nvSpPr>
          <p:cNvPr id="2119" name="Text Box 7"/>
          <p:cNvSpPr/>
          <p:nvPr/>
        </p:nvSpPr>
        <p:spPr>
          <a:xfrm>
            <a:off x="5521680" y="5836680"/>
            <a:ext cx="1487160" cy="3027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400" b="0" i="1" strike="noStrike" spc="-1">
                <a:solidFill>
                  <a:srgbClr val="525252"/>
                </a:solidFill>
                <a:latin typeface="IntelOne Display Regular"/>
                <a:ea typeface="Helvetica Neue"/>
              </a:rPr>
              <a:t>monitor inputs</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2121"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2122"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Summary</a:t>
            </a:r>
            <a:endParaRPr lang="en-US"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FFFFFF"/>
                </a:solidFill>
                <a:latin typeface="IntelOne Display Light"/>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Summary</a:t>
            </a:r>
            <a:endParaRPr lang="en-US" sz="3600" b="0" strike="noStrike" spc="-1">
              <a:latin typeface="Arial" panose="020B0604020202020204"/>
            </a:endParaRPr>
          </a:p>
        </p:txBody>
      </p:sp>
      <p:sp>
        <p:nvSpPr>
          <p:cNvPr id="212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Verilog is a hardware description language used to model hardware</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This was an introduction</a:t>
            </a:r>
            <a:endParaRPr lang="en-US" sz="20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The specification has 560 pages!</a:t>
            </a:r>
            <a:endParaRPr lang="en-US" sz="1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Basic building block is the</a:t>
            </a:r>
            <a:r>
              <a:rPr lang="en-US" sz="2400" b="1" strike="noStrike" spc="-1">
                <a:solidFill>
                  <a:srgbClr val="525252"/>
                </a:solidFill>
                <a:latin typeface="IntelOne Display Light"/>
                <a:ea typeface="Helvetica Neue"/>
              </a:rPr>
              <a:t> module </a:t>
            </a:r>
            <a:r>
              <a:rPr lang="en-US" sz="2400" b="0" strike="noStrike" spc="-1">
                <a:solidFill>
                  <a:srgbClr val="525252"/>
                </a:solidFill>
                <a:latin typeface="IntelOne Display Light"/>
                <a:ea typeface="Helvetica Neue"/>
              </a:rPr>
              <a:t>statement</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All objects must have a defined data type whether net or variable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Two types of assignments are the continuous and the procedural assignments</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RTL is synthesizable behavioral Verilog code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When writing RTL code, the two types of procedural blocks are combinational and  sequential</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2126"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2127"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Appendix</a:t>
            </a:r>
            <a:endParaRPr lang="en-US"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FFFFFF"/>
                </a:solidFill>
                <a:latin typeface="IntelOne Display Light"/>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Appendix Topics</a:t>
            </a:r>
            <a:endParaRPr lang="en-US" sz="3600" b="0" strike="noStrike" spc="-1">
              <a:latin typeface="Arial" panose="020B0604020202020204"/>
            </a:endParaRPr>
          </a:p>
        </p:txBody>
      </p:sp>
      <p:sp>
        <p:nvSpPr>
          <p:cNvPr id="2129"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User-defined primitives (UDPs)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Verilog simulation</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Timing specifications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Gate delays for primitives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User-Defined Primitives (UDP)</a:t>
            </a:r>
            <a:endParaRPr lang="en-US" sz="3600" b="0" strike="noStrike" spc="-1">
              <a:latin typeface="Arial" panose="020B0604020202020204"/>
            </a:endParaRPr>
          </a:p>
        </p:txBody>
      </p:sp>
      <p:sp>
        <p:nvSpPr>
          <p:cNvPr id="2131"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Allows users to define custom Verilog primitives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Defined using truth tables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Supports both combinatorial and sequential logic</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UDPs instantiated exactly like built-in primitive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Characteristics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Only 1 output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Must have at least 1 input but no more than 10</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Must appear outside of module definition</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UDP – Mux (Combinatorial)</a:t>
            </a:r>
            <a:endParaRPr lang="en-US" sz="3600" b="0" strike="noStrike" spc="-1">
              <a:latin typeface="Arial" panose="020B0604020202020204"/>
            </a:endParaRPr>
          </a:p>
        </p:txBody>
      </p:sp>
      <p:sp>
        <p:nvSpPr>
          <p:cNvPr id="2133" name="Rectangle 2"/>
          <p:cNvSpPr/>
          <p:nvPr/>
        </p:nvSpPr>
        <p:spPr>
          <a:xfrm>
            <a:off x="1096200" y="1487160"/>
            <a:ext cx="8071560" cy="39322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204595" algn="l"/>
                <a:tab pos="1717040" algn="l"/>
                <a:tab pos="2286000" algn="l"/>
                <a:tab pos="2576195" algn="l"/>
                <a:tab pos="3200400" algn="l"/>
              </a:tabLst>
            </a:pPr>
            <a:r>
              <a:rPr lang="en-US" sz="1800" b="1" strike="noStrike" spc="-1">
                <a:solidFill>
                  <a:srgbClr val="525252"/>
                </a:solidFill>
                <a:latin typeface="Consolas"/>
                <a:ea typeface="Helvetica Neue"/>
              </a:rPr>
              <a:t>primitive</a:t>
            </a:r>
            <a:r>
              <a:rPr lang="en-US" sz="1800" b="0" strike="noStrike" spc="-1">
                <a:solidFill>
                  <a:srgbClr val="525252"/>
                </a:solidFill>
                <a:latin typeface="Consolas"/>
                <a:ea typeface="Helvetica Neue"/>
              </a:rPr>
              <a:t> mux (mux_out, sel, ina, inb);  // combinatorial</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mux_out;</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sel, ina, inb;</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1" strike="noStrike" spc="-1">
                <a:solidFill>
                  <a:srgbClr val="525252"/>
                </a:solidFill>
                <a:latin typeface="Consolas"/>
                <a:ea typeface="Helvetica Neue"/>
              </a:rPr>
              <a:t>	table</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 sel  ina  inb  mux_out</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0	0	?	:	0;   // ‘?’ means don’t care</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0	1	?	:	1;</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1	?	0	:	0;</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1	?	1	:	1;</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x	0	0	:	0;</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0" strike="noStrike" spc="-1">
                <a:solidFill>
                  <a:srgbClr val="525252"/>
                </a:solidFill>
                <a:latin typeface="Consolas"/>
                <a:ea typeface="Helvetica Neue"/>
              </a:rPr>
              <a:t>			x	1	1	:	1;</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1" strike="noStrike" spc="-1">
                <a:solidFill>
                  <a:srgbClr val="525252"/>
                </a:solidFill>
                <a:latin typeface="Consolas"/>
                <a:ea typeface="Helvetica Neue"/>
              </a:rPr>
              <a:t>	endtable</a:t>
            </a:r>
            <a:endParaRPr lang="en-US" sz="1800" b="0" strike="noStrike" spc="-1">
              <a:latin typeface="Arial" panose="020B0604020202020204"/>
            </a:endParaRPr>
          </a:p>
          <a:p>
            <a:pPr>
              <a:lnSpc>
                <a:spcPct val="100000"/>
              </a:lnSpc>
              <a:buNone/>
              <a:tabLst>
                <a:tab pos="345440" algn="l"/>
                <a:tab pos="692150" algn="l"/>
                <a:tab pos="1204595" algn="l"/>
                <a:tab pos="1717040" algn="l"/>
                <a:tab pos="2286000" algn="l"/>
                <a:tab pos="2576195" algn="l"/>
                <a:tab pos="3200400" algn="l"/>
              </a:tabLst>
            </a:pPr>
            <a:r>
              <a:rPr lang="en-US" sz="1800" b="1" strike="noStrike" spc="-1">
                <a:solidFill>
                  <a:srgbClr val="525252"/>
                </a:solidFill>
                <a:latin typeface="Consolas"/>
                <a:ea typeface="Helvetica Neue"/>
              </a:rPr>
              <a:t>endprimitive</a:t>
            </a:r>
            <a:endParaRPr lang="en-US" sz="1800" b="0" strike="noStrike" spc="-1">
              <a:latin typeface="Arial" panose="020B0604020202020204"/>
            </a:endParaRPr>
          </a:p>
        </p:txBody>
      </p:sp>
      <p:sp>
        <p:nvSpPr>
          <p:cNvPr id="2134" name="Text Box 4"/>
          <p:cNvSpPr/>
          <p:nvPr/>
        </p:nvSpPr>
        <p:spPr>
          <a:xfrm>
            <a:off x="247680" y="5924520"/>
            <a:ext cx="10633680" cy="5158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chor="t">
            <a:spAutoFit/>
          </a:bodyPr>
          <a:p>
            <a:pPr marL="461645" indent="-461645">
              <a:lnSpc>
                <a:spcPct val="100000"/>
              </a:lnSpc>
              <a:buNone/>
              <a:tabLst>
                <a:tab pos="0" algn="l"/>
              </a:tabLst>
            </a:pPr>
            <a:r>
              <a:rPr lang="en-US" sz="1400" b="0" i="1" u="sng" strike="noStrike" spc="-1">
                <a:solidFill>
                  <a:srgbClr val="525252"/>
                </a:solidFill>
                <a:uFillTx/>
                <a:latin typeface="IntelOne Display Regular"/>
                <a:ea typeface="Helvetica Neue"/>
              </a:rPr>
              <a:t>Note</a:t>
            </a:r>
            <a:r>
              <a:rPr lang="en-US" sz="1400" b="0" i="1" strike="noStrike" spc="-1">
                <a:solidFill>
                  <a:srgbClr val="525252"/>
                </a:solidFill>
                <a:latin typeface="IntelOne Display Regular"/>
                <a:ea typeface="Helvetica Neue"/>
              </a:rPr>
              <a:t>:  Order of ports in table determined by declaration order, not from comment.  Inputs are listed first followed by:  and then output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UDP – Latch (Level-Sensitive)</a:t>
            </a:r>
            <a:endParaRPr lang="en-US" sz="3600" b="0" strike="noStrike" spc="-1">
              <a:latin typeface="Arial" panose="020B0604020202020204"/>
            </a:endParaRPr>
          </a:p>
        </p:txBody>
      </p:sp>
      <p:sp>
        <p:nvSpPr>
          <p:cNvPr id="2136" name="Rectangle 2"/>
          <p:cNvSpPr/>
          <p:nvPr/>
        </p:nvSpPr>
        <p:spPr>
          <a:xfrm>
            <a:off x="757800" y="1553400"/>
            <a:ext cx="7971840" cy="42066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5440" algn="l"/>
                <a:tab pos="692150" algn="l"/>
                <a:tab pos="1371600" algn="l"/>
                <a:tab pos="2174240" algn="l"/>
                <a:tab pos="3366770" algn="l"/>
                <a:tab pos="4806950" algn="l"/>
              </a:tabLst>
            </a:pPr>
            <a:r>
              <a:rPr lang="en-US" sz="1800" b="1" strike="noStrike" spc="-1">
                <a:solidFill>
                  <a:srgbClr val="525252"/>
                </a:solidFill>
                <a:latin typeface="Consolas"/>
                <a:ea typeface="Helvetica Neue"/>
              </a:rPr>
              <a:t>primitive</a:t>
            </a:r>
            <a:r>
              <a:rPr lang="en-US" sz="1800" b="0" strike="noStrike" spc="-1">
                <a:solidFill>
                  <a:srgbClr val="525252"/>
                </a:solidFill>
                <a:latin typeface="Consolas"/>
                <a:ea typeface="Helvetica Neue"/>
              </a:rPr>
              <a:t> latch (q, gate_n, data); // level sensitive, active low</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reg</a:t>
            </a:r>
            <a:r>
              <a:rPr lang="en-US" sz="1800" b="0" strike="noStrike" spc="-1">
                <a:solidFill>
                  <a:srgbClr val="525252"/>
                </a:solidFill>
                <a:latin typeface="Consolas"/>
                <a:ea typeface="Helvetica Neue"/>
              </a:rPr>
              <a:t> q;</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gate_n, data;</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initial</a:t>
            </a:r>
            <a:r>
              <a:rPr lang="en-US" sz="1800" b="0" strike="noStrike" spc="-1">
                <a:solidFill>
                  <a:srgbClr val="525252"/>
                </a:solidFill>
                <a:latin typeface="Consolas"/>
                <a:ea typeface="Helvetica Neue"/>
              </a:rPr>
              <a:t> q = 1'b0; // Output is initialized to 1'b0.</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0" strike="noStrike" spc="-1">
                <a:solidFill>
                  <a:srgbClr val="525252"/>
                </a:solidFill>
                <a:latin typeface="Consolas"/>
                <a:ea typeface="Helvetica Neue"/>
              </a:rPr>
              <a:t>		  	 // Change 1'b0 to 1'b1 for power up Preset</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1" strike="noStrike" spc="-1">
                <a:solidFill>
                  <a:srgbClr val="525252"/>
                </a:solidFill>
                <a:latin typeface="Consolas"/>
                <a:ea typeface="Helvetica Neue"/>
              </a:rPr>
              <a:t>	table</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0" strike="noStrike" spc="-1">
                <a:solidFill>
                  <a:srgbClr val="525252"/>
                </a:solidFill>
                <a:latin typeface="Consolas"/>
                <a:ea typeface="Helvetica Neue"/>
              </a:rPr>
              <a:t>		// gate_n data current_state next_state</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0" strike="noStrike" spc="-1">
                <a:solidFill>
                  <a:srgbClr val="525252"/>
                </a:solidFill>
                <a:latin typeface="Consolas"/>
                <a:ea typeface="Helvetica Neue"/>
              </a:rPr>
              <a:t>	     	 0	1	:?:	1;</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0" strike="noStrike" spc="-1">
                <a:solidFill>
                  <a:srgbClr val="525252"/>
                </a:solidFill>
                <a:latin typeface="Consolas"/>
                <a:ea typeface="Helvetica Neue"/>
              </a:rPr>
              <a:t>	     	 0	0	:?:	0;</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0" strike="noStrike" spc="-1">
                <a:solidFill>
                  <a:srgbClr val="525252"/>
                </a:solidFill>
                <a:latin typeface="Consolas"/>
                <a:ea typeface="Helvetica Neue"/>
              </a:rPr>
              <a:t>	     	 1	?	:?: 	-;      // ‘-’ = no change</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1" strike="noStrike" spc="-1">
                <a:solidFill>
                  <a:srgbClr val="525252"/>
                </a:solidFill>
                <a:latin typeface="Consolas"/>
                <a:ea typeface="Helvetica Neue"/>
              </a:rPr>
              <a:t>	endtable</a:t>
            </a:r>
            <a:endParaRPr lang="en-US" sz="1800" b="0" strike="noStrike" spc="-1">
              <a:latin typeface="Arial" panose="020B0604020202020204"/>
            </a:endParaRPr>
          </a:p>
          <a:p>
            <a:pPr>
              <a:lnSpc>
                <a:spcPct val="100000"/>
              </a:lnSpc>
              <a:buNone/>
              <a:tabLst>
                <a:tab pos="345440" algn="l"/>
                <a:tab pos="692150" algn="l"/>
                <a:tab pos="1371600" algn="l"/>
                <a:tab pos="2174240" algn="l"/>
                <a:tab pos="3366770" algn="l"/>
                <a:tab pos="4806950" algn="l"/>
              </a:tabLst>
            </a:pPr>
            <a:r>
              <a:rPr lang="en-US" sz="1800" b="1" strike="noStrike" spc="-1">
                <a:solidFill>
                  <a:srgbClr val="525252"/>
                </a:solidFill>
                <a:latin typeface="Consolas"/>
                <a:ea typeface="Helvetica Neue"/>
              </a:rPr>
              <a:t>endprimitive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UDP – Register (Edge-Triggered)</a:t>
            </a:r>
            <a:endParaRPr lang="en-US" sz="3600" b="0" strike="noStrike" spc="-1">
              <a:latin typeface="Arial" panose="020B0604020202020204"/>
            </a:endParaRPr>
          </a:p>
        </p:txBody>
      </p:sp>
      <p:sp>
        <p:nvSpPr>
          <p:cNvPr id="2138" name="Rectangle 2"/>
          <p:cNvSpPr/>
          <p:nvPr/>
        </p:nvSpPr>
        <p:spPr>
          <a:xfrm>
            <a:off x="950040" y="1467720"/>
            <a:ext cx="9236520" cy="47552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5440" algn="l"/>
                <a:tab pos="692150" algn="l"/>
                <a:tab pos="1259840" algn="l"/>
                <a:tab pos="1828800" algn="l"/>
                <a:tab pos="2452370" algn="l"/>
              </a:tabLst>
            </a:pPr>
            <a:r>
              <a:rPr lang="en-US" sz="1800" b="1" strike="noStrike" spc="-1">
                <a:solidFill>
                  <a:srgbClr val="525252"/>
                </a:solidFill>
                <a:latin typeface="Consolas"/>
                <a:ea typeface="Helvetica Neue"/>
              </a:rPr>
              <a:t>primitive</a:t>
            </a:r>
            <a:r>
              <a:rPr lang="en-US" sz="1800" b="0" strike="noStrike" spc="-1">
                <a:solidFill>
                  <a:srgbClr val="525252"/>
                </a:solidFill>
                <a:latin typeface="Consolas"/>
                <a:ea typeface="Helvetica Neue"/>
              </a:rPr>
              <a:t> d_edge_ff (q, clock,data); //edge triggered, active high</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reg</a:t>
            </a:r>
            <a:r>
              <a:rPr lang="en-US" sz="1800" b="0" strike="noStrike" spc="-1">
                <a:solidFill>
                  <a:srgbClr val="525252"/>
                </a:solidFill>
                <a:latin typeface="Consolas"/>
                <a:ea typeface="Helvetica Neue"/>
              </a:rPr>
              <a:t> q;</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clock, data;</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initial</a:t>
            </a:r>
            <a:r>
              <a:rPr lang="en-US" sz="1800" b="0" strike="noStrike" spc="-1">
                <a:solidFill>
                  <a:srgbClr val="525252"/>
                </a:solidFill>
                <a:latin typeface="Consolas"/>
                <a:ea typeface="Helvetica Neue"/>
              </a:rPr>
              <a:t> q = 1'b0;    //Output is initialized to 1'b0. </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//Change 1'b0 to 1'b1 for power up Preset</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1" strike="noStrike" spc="-1">
                <a:solidFill>
                  <a:srgbClr val="525252"/>
                </a:solidFill>
                <a:latin typeface="Consolas"/>
                <a:ea typeface="Helvetica Neue"/>
              </a:rPr>
              <a:t>	table</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 clk data state next</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(01)	 0	:?:	0;</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(01)	 1	:?:	1;</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(0x)	 1	:1:	1;	</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(0x)	 0	:0:	0;</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(?0)	 ?	:?:	-;  // ignore negative edge of the clock</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0" strike="noStrike" spc="-1">
                <a:solidFill>
                  <a:srgbClr val="525252"/>
                </a:solidFill>
                <a:latin typeface="Consolas"/>
                <a:ea typeface="Helvetica Neue"/>
              </a:rPr>
              <a:t>		  ?	(??)	:?:	-;  // ignore data changes on clock levels</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1" strike="noStrike" spc="-1">
                <a:solidFill>
                  <a:srgbClr val="525252"/>
                </a:solidFill>
                <a:latin typeface="Consolas"/>
                <a:ea typeface="Helvetica Neue"/>
              </a:rPr>
              <a:t>	endtable</a:t>
            </a:r>
            <a:endParaRPr lang="en-US" sz="1800" b="0" strike="noStrike" spc="-1">
              <a:latin typeface="Arial" panose="020B0604020202020204"/>
            </a:endParaRPr>
          </a:p>
          <a:p>
            <a:pPr>
              <a:lnSpc>
                <a:spcPct val="100000"/>
              </a:lnSpc>
              <a:buNone/>
              <a:tabLst>
                <a:tab pos="345440" algn="l"/>
                <a:tab pos="692150" algn="l"/>
                <a:tab pos="1259840" algn="l"/>
                <a:tab pos="1828800" algn="l"/>
                <a:tab pos="2452370" algn="l"/>
              </a:tabLst>
            </a:pPr>
            <a:r>
              <a:rPr lang="en-US" sz="1800" b="1" strike="noStrike" spc="-1">
                <a:solidFill>
                  <a:srgbClr val="525252"/>
                </a:solidFill>
                <a:latin typeface="Consolas"/>
                <a:ea typeface="Helvetica Neue"/>
              </a:rPr>
              <a:t>endprimitive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Simulation Environment</a:t>
            </a:r>
            <a:endParaRPr lang="en-US" sz="3600" b="0" strike="noStrike" spc="-1">
              <a:latin typeface="Arial" panose="020B0604020202020204"/>
            </a:endParaRPr>
          </a:p>
        </p:txBody>
      </p:sp>
      <p:sp>
        <p:nvSpPr>
          <p:cNvPr id="214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Contains a Stimulus Block and a Design Block </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2141" name="Rectangle 4"/>
          <p:cNvSpPr/>
          <p:nvPr/>
        </p:nvSpPr>
        <p:spPr>
          <a:xfrm>
            <a:off x="1902960" y="2153880"/>
            <a:ext cx="7244640" cy="3758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grpSp>
        <p:nvGrpSpPr>
          <p:cNvPr id="2142" name="Group 5"/>
          <p:cNvGrpSpPr/>
          <p:nvPr/>
        </p:nvGrpSpPr>
        <p:grpSpPr>
          <a:xfrm>
            <a:off x="2194560" y="3487320"/>
            <a:ext cx="6514920" cy="2120040"/>
            <a:chOff x="2194560" y="3487320"/>
            <a:chExt cx="6514920" cy="2120040"/>
          </a:xfrm>
        </p:grpSpPr>
        <p:sp>
          <p:nvSpPr>
            <p:cNvPr id="2143" name="Rectangle 6"/>
            <p:cNvSpPr/>
            <p:nvPr/>
          </p:nvSpPr>
          <p:spPr>
            <a:xfrm>
              <a:off x="6246360" y="3487320"/>
              <a:ext cx="2463120" cy="21009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2144" name="Rectangle 7"/>
            <p:cNvSpPr/>
            <p:nvPr/>
          </p:nvSpPr>
          <p:spPr>
            <a:xfrm>
              <a:off x="6300720" y="3695400"/>
              <a:ext cx="2389320" cy="100620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2400" b="1" strike="noStrike" spc="-1">
                  <a:solidFill>
                    <a:srgbClr val="525252"/>
                  </a:solidFill>
                  <a:latin typeface="IntelOne Display Regular"/>
                  <a:ea typeface="Helvetica Neue"/>
                </a:rPr>
                <a:t>Design</a:t>
              </a:r>
              <a:r>
                <a:rPr lang="en-US" sz="2400" b="0" strike="noStrike" spc="-1">
                  <a:solidFill>
                    <a:srgbClr val="525252"/>
                  </a:solidFill>
                  <a:latin typeface="IntelOne Display Regular"/>
                  <a:ea typeface="Helvetica Neue"/>
                </a:rPr>
                <a:t> Block:</a:t>
              </a:r>
              <a:endParaRPr lang="en-US" sz="24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(Function and </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Timing)</a:t>
              </a:r>
              <a:endParaRPr lang="en-US" sz="1800" b="0" strike="noStrike" spc="-1">
                <a:latin typeface="Arial" panose="020B0604020202020204"/>
              </a:endParaRPr>
            </a:p>
          </p:txBody>
        </p:sp>
        <p:grpSp>
          <p:nvGrpSpPr>
            <p:cNvPr id="2145" name="Group 8"/>
            <p:cNvGrpSpPr/>
            <p:nvPr/>
          </p:nvGrpSpPr>
          <p:grpSpPr>
            <a:xfrm>
              <a:off x="2194560" y="3506400"/>
              <a:ext cx="2715480" cy="2100960"/>
              <a:chOff x="2194560" y="3506400"/>
              <a:chExt cx="2715480" cy="2100960"/>
            </a:xfrm>
          </p:grpSpPr>
          <p:sp>
            <p:nvSpPr>
              <p:cNvPr id="2146" name="Rectangle 9"/>
              <p:cNvSpPr/>
              <p:nvPr/>
            </p:nvSpPr>
            <p:spPr>
              <a:xfrm>
                <a:off x="2322000" y="3506400"/>
                <a:ext cx="2463120" cy="21009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2147" name="Rectangle 10"/>
              <p:cNvSpPr/>
              <p:nvPr/>
            </p:nvSpPr>
            <p:spPr>
              <a:xfrm>
                <a:off x="2194560" y="3752640"/>
                <a:ext cx="2715480" cy="73188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2400" b="1" strike="noStrike" spc="-1">
                    <a:solidFill>
                      <a:srgbClr val="525252"/>
                    </a:solidFill>
                    <a:latin typeface="IntelOne Display Regular"/>
                    <a:ea typeface="Helvetica Neue"/>
                  </a:rPr>
                  <a:t>Stimulus</a:t>
                </a:r>
                <a:r>
                  <a:rPr lang="en-US" sz="2400" b="0" strike="noStrike" spc="-1">
                    <a:solidFill>
                      <a:srgbClr val="525252"/>
                    </a:solidFill>
                    <a:latin typeface="IntelOne Display Regular"/>
                    <a:ea typeface="Helvetica Neue"/>
                  </a:rPr>
                  <a:t> Block:</a:t>
                </a:r>
                <a:endParaRPr lang="en-US" sz="24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(ie. Test Vectors)</a:t>
                </a:r>
                <a:endParaRPr lang="en-US" sz="1800" b="0" strike="noStrike" spc="-1">
                  <a:latin typeface="Arial" panose="020B0604020202020204"/>
                </a:endParaRPr>
              </a:p>
            </p:txBody>
          </p:sp>
        </p:grpSp>
        <p:sp>
          <p:nvSpPr>
            <p:cNvPr id="2148" name="AutoShape 11"/>
            <p:cNvSpPr/>
            <p:nvPr/>
          </p:nvSpPr>
          <p:spPr>
            <a:xfrm>
              <a:off x="4798440" y="4268520"/>
              <a:ext cx="1415160" cy="462960"/>
            </a:xfrm>
            <a:prstGeom prst="rightArrow">
              <a:avLst>
                <a:gd name="adj1" fmla="val 50000"/>
                <a:gd name="adj2" fmla="val 152867"/>
              </a:avLst>
            </a:prstGeom>
            <a:noFill/>
            <a:ln w="12700">
              <a:solidFill>
                <a:srgbClr val="525252"/>
              </a:solidFill>
              <a:miter/>
            </a:ln>
          </p:spPr>
          <p:style>
            <a:lnRef idx="0">
              <a:srgbClr val="FFFFFF"/>
            </a:lnRef>
            <a:fillRef idx="0">
              <a:srgbClr val="FFFFFF"/>
            </a:fillRef>
            <a:effectRef idx="0">
              <a:srgbClr val="FFFFFF"/>
            </a:effectRef>
            <a:fontRef idx="minor"/>
          </p:style>
        </p:sp>
      </p:grpSp>
      <p:sp>
        <p:nvSpPr>
          <p:cNvPr id="2149" name="Rectangle 12"/>
          <p:cNvSpPr/>
          <p:nvPr/>
        </p:nvSpPr>
        <p:spPr>
          <a:xfrm>
            <a:off x="1939680" y="2209320"/>
            <a:ext cx="5534640" cy="8233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System Stimulus Block (Testbench)</a:t>
            </a:r>
            <a:endParaRPr lang="en-US" sz="2400" b="0" strike="noStrike" spc="-1">
              <a:latin typeface="Arial" panose="020B0604020202020204"/>
            </a:endParaRPr>
          </a:p>
          <a:p>
            <a:pPr marL="914400" lvl="2" indent="-215900">
              <a:lnSpc>
                <a:spcPct val="100000"/>
              </a:lnSpc>
              <a:buClr>
                <a:srgbClr val="525252"/>
              </a:buClr>
              <a:buFont typeface="Symbol" panose="05050102010706020507"/>
              <a:buChar char=""/>
            </a:pPr>
            <a:r>
              <a:rPr lang="en-US" sz="2400" b="0" strike="noStrike" spc="-1">
                <a:solidFill>
                  <a:srgbClr val="525252"/>
                </a:solidFill>
                <a:latin typeface="IntelOne Display Regular"/>
                <a:ea typeface="Helvetica Neue"/>
              </a:rPr>
              <a:t>  </a:t>
            </a:r>
            <a:r>
              <a:rPr lang="en-US" sz="1800" b="0" strike="noStrike" spc="-1">
                <a:solidFill>
                  <a:srgbClr val="525252"/>
                </a:solidFill>
                <a:latin typeface="IntelOne Display Regular"/>
                <a:ea typeface="Helvetica Neue"/>
              </a:rPr>
              <a:t>Connects Design Block to Stimulus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 Basic Modeling Structure</a:t>
            </a:r>
            <a:endParaRPr lang="en-US" sz="3600" b="0" strike="noStrike" spc="-1">
              <a:latin typeface="Arial" panose="020B0604020202020204"/>
            </a:endParaRPr>
          </a:p>
        </p:txBody>
      </p:sp>
      <p:sp>
        <p:nvSpPr>
          <p:cNvPr id="459" name="PlaceHolder 2"/>
          <p:cNvSpPr>
            <a:spLocks noGrp="1"/>
          </p:cNvSpPr>
          <p:nvPr>
            <p:ph/>
          </p:nvPr>
        </p:nvSpPr>
        <p:spPr>
          <a:xfrm>
            <a:off x="5955840" y="1487160"/>
            <a:ext cx="5782320" cy="4320000"/>
          </a:xfrm>
          <a:prstGeom prst="rect">
            <a:avLst/>
          </a:prstGeom>
          <a:noFill/>
          <a:ln w="0">
            <a:noFill/>
          </a:ln>
        </p:spPr>
        <p:txBody>
          <a:bodyPr lIns="90000" tIns="45000" rIns="90000" bIns="45000" anchor="t">
            <a:normAutofit fontScale="87000"/>
          </a:bodyPr>
          <a:p>
            <a:pPr marL="342900" indent="-342900">
              <a:lnSpc>
                <a:spcPct val="90000"/>
              </a:lnSpc>
              <a:spcBef>
                <a:spcPts val="560"/>
              </a:spcBef>
              <a:buClr>
                <a:srgbClr val="00C7FD"/>
              </a:buClr>
              <a:buFont typeface="Wingdings" panose="05000000000000000000" pitchFamily="2" charset="2"/>
              <a:buChar char=""/>
            </a:pPr>
            <a:r>
              <a:rPr lang="en-US" sz="2800" b="0" strike="noStrike" spc="-1">
                <a:solidFill>
                  <a:srgbClr val="525252"/>
                </a:solidFill>
                <a:latin typeface="IntelOne Display Light"/>
                <a:ea typeface="Helvetica Neue"/>
              </a:rPr>
              <a:t>Begins with keyword </a:t>
            </a:r>
            <a:r>
              <a:rPr lang="en-US" sz="2800" b="1" strike="noStrike" spc="-1">
                <a:solidFill>
                  <a:srgbClr val="525252"/>
                </a:solidFill>
                <a:latin typeface="IntelOne Display Light"/>
                <a:ea typeface="Helvetica Neue"/>
              </a:rPr>
              <a:t>module</a:t>
            </a:r>
            <a:r>
              <a:rPr lang="en-US" sz="2800" b="0" strike="noStrike" spc="-1">
                <a:solidFill>
                  <a:srgbClr val="525252"/>
                </a:solidFill>
                <a:latin typeface="IntelOne Display Light"/>
                <a:ea typeface="Helvetica Neue"/>
              </a:rPr>
              <a:t> &amp; ends with keyword </a:t>
            </a:r>
            <a:r>
              <a:rPr lang="en-US" sz="2800" b="1" strike="noStrike" spc="-1">
                <a:solidFill>
                  <a:srgbClr val="525252"/>
                </a:solidFill>
                <a:latin typeface="IntelOne Display Light"/>
                <a:ea typeface="Helvetica Neue"/>
              </a:rPr>
              <a:t>endmodule</a:t>
            </a:r>
            <a:endParaRPr lang="en-US" sz="2800" b="0" strike="noStrike" spc="-1">
              <a:latin typeface="Arial" panose="020B0604020202020204"/>
            </a:endParaRPr>
          </a:p>
          <a:p>
            <a:pPr marL="342900" indent="-342900">
              <a:lnSpc>
                <a:spcPct val="90000"/>
              </a:lnSpc>
              <a:spcBef>
                <a:spcPts val="560"/>
              </a:spcBef>
              <a:buClr>
                <a:srgbClr val="00C7FD"/>
              </a:buClr>
              <a:buFont typeface="Wingdings" panose="05000000000000000000" pitchFamily="2" charset="2"/>
              <a:buChar char=""/>
            </a:pPr>
            <a:r>
              <a:rPr lang="en-US" sz="2800" b="0" strike="noStrike" spc="-1">
                <a:solidFill>
                  <a:srgbClr val="525252"/>
                </a:solidFill>
                <a:latin typeface="IntelOne Display Light"/>
                <a:ea typeface="Helvetica Neue"/>
              </a:rPr>
              <a:t>Case-sensitive</a:t>
            </a:r>
            <a:endParaRPr lang="en-US" sz="2800" b="0" strike="noStrike" spc="-1">
              <a:latin typeface="Arial" panose="020B0604020202020204"/>
            </a:endParaRPr>
          </a:p>
          <a:p>
            <a:pPr marL="342900" indent="-342900">
              <a:lnSpc>
                <a:spcPct val="90000"/>
              </a:lnSpc>
              <a:spcBef>
                <a:spcPts val="560"/>
              </a:spcBef>
              <a:buClr>
                <a:srgbClr val="00C7FD"/>
              </a:buClr>
              <a:buFont typeface="Wingdings" panose="05000000000000000000" pitchFamily="2" charset="2"/>
              <a:buChar char=""/>
            </a:pPr>
            <a:r>
              <a:rPr lang="en-US" sz="2800" b="0" strike="noStrike" spc="-1">
                <a:solidFill>
                  <a:srgbClr val="525252"/>
                </a:solidFill>
                <a:latin typeface="IntelOne Display Light"/>
                <a:ea typeface="Helvetica Neue"/>
              </a:rPr>
              <a:t>All keywords are lowercase</a:t>
            </a:r>
            <a:endParaRPr lang="en-US" sz="2800" b="0" strike="noStrike" spc="-1">
              <a:latin typeface="Arial" panose="020B0604020202020204"/>
            </a:endParaRPr>
          </a:p>
          <a:p>
            <a:pPr marL="342900" indent="-342900">
              <a:lnSpc>
                <a:spcPct val="90000"/>
              </a:lnSpc>
              <a:spcBef>
                <a:spcPts val="560"/>
              </a:spcBef>
              <a:buClr>
                <a:srgbClr val="00C7FD"/>
              </a:buClr>
              <a:buFont typeface="Wingdings" panose="05000000000000000000" pitchFamily="2" charset="2"/>
              <a:buChar char=""/>
            </a:pPr>
            <a:r>
              <a:rPr lang="en-US" sz="2800" b="0" strike="noStrike" spc="-1">
                <a:solidFill>
                  <a:srgbClr val="525252"/>
                </a:solidFill>
                <a:latin typeface="IntelOne Display Light"/>
                <a:ea typeface="Helvetica Neue"/>
              </a:rPr>
              <a:t>Whitespace is used for readability</a:t>
            </a:r>
            <a:endParaRPr lang="en-US" sz="2800" b="0" strike="noStrike" spc="-1">
              <a:latin typeface="Arial" panose="020B0604020202020204"/>
            </a:endParaRPr>
          </a:p>
          <a:p>
            <a:pPr marL="342900" indent="-342900">
              <a:lnSpc>
                <a:spcPct val="90000"/>
              </a:lnSpc>
              <a:spcBef>
                <a:spcPts val="560"/>
              </a:spcBef>
              <a:buClr>
                <a:srgbClr val="00C7FD"/>
              </a:buClr>
              <a:buFont typeface="Wingdings" panose="05000000000000000000" pitchFamily="2" charset="2"/>
              <a:buChar char=""/>
            </a:pPr>
            <a:r>
              <a:rPr lang="en-US" sz="2800" b="0" strike="noStrike" spc="-1">
                <a:solidFill>
                  <a:srgbClr val="525252"/>
                </a:solidFill>
                <a:latin typeface="IntelOne Display Light"/>
                <a:ea typeface="Helvetica Neue"/>
              </a:rPr>
              <a:t>Semicolon is the statement terminator</a:t>
            </a:r>
            <a:endParaRPr lang="en-US" sz="2800" b="0" strike="noStrike" spc="-1">
              <a:latin typeface="Arial" panose="020B0604020202020204"/>
            </a:endParaRPr>
          </a:p>
          <a:p>
            <a:pPr marL="342900" indent="-342900">
              <a:lnSpc>
                <a:spcPct val="90000"/>
              </a:lnSpc>
              <a:spcBef>
                <a:spcPts val="560"/>
              </a:spcBef>
              <a:buClr>
                <a:srgbClr val="00C7FD"/>
              </a:buClr>
              <a:buFont typeface="Wingdings" panose="05000000000000000000" pitchFamily="2" charset="2"/>
              <a:buChar char=""/>
            </a:pPr>
            <a:r>
              <a:rPr lang="en-US" sz="2800" b="1" strike="noStrike" spc="-1">
                <a:solidFill>
                  <a:srgbClr val="525252"/>
                </a:solidFill>
                <a:latin typeface="IntelOne Display Light"/>
                <a:ea typeface="Helvetica Neue"/>
              </a:rPr>
              <a:t>// : </a:t>
            </a:r>
            <a:r>
              <a:rPr lang="en-US" sz="2800" b="0" strike="noStrike" spc="-1">
                <a:solidFill>
                  <a:srgbClr val="525252"/>
                </a:solidFill>
                <a:latin typeface="IntelOne Display Light"/>
                <a:ea typeface="Helvetica Neue"/>
              </a:rPr>
              <a:t>Single line comment</a:t>
            </a:r>
            <a:endParaRPr lang="en-US" sz="2800" b="0" strike="noStrike" spc="-1">
              <a:latin typeface="Arial" panose="020B0604020202020204"/>
            </a:endParaRPr>
          </a:p>
          <a:p>
            <a:pPr marL="342900" indent="-342900">
              <a:lnSpc>
                <a:spcPct val="90000"/>
              </a:lnSpc>
              <a:spcBef>
                <a:spcPts val="560"/>
              </a:spcBef>
              <a:buClr>
                <a:srgbClr val="00C7FD"/>
              </a:buClr>
              <a:buFont typeface="Wingdings" panose="05000000000000000000" pitchFamily="2" charset="2"/>
              <a:buChar char=""/>
            </a:pPr>
            <a:r>
              <a:rPr lang="en-US" sz="2800" b="1" strike="noStrike" spc="-1">
                <a:solidFill>
                  <a:srgbClr val="525252"/>
                </a:solidFill>
                <a:latin typeface="IntelOne Display Light"/>
                <a:ea typeface="Helvetica Neue"/>
              </a:rPr>
              <a:t>/*  */ : </a:t>
            </a:r>
            <a:r>
              <a:rPr lang="en-US" sz="2800" b="0" strike="noStrike" spc="-1">
                <a:solidFill>
                  <a:srgbClr val="525252"/>
                </a:solidFill>
                <a:latin typeface="IntelOne Display Light"/>
                <a:ea typeface="Helvetica Neue"/>
              </a:rPr>
              <a:t>Multi-line comment</a:t>
            </a:r>
            <a:endParaRPr lang="en-US" sz="2800" b="0" strike="noStrike" spc="-1">
              <a:latin typeface="Arial" panose="020B0604020202020204"/>
            </a:endParaRPr>
          </a:p>
          <a:p>
            <a:pPr marL="342900" indent="-342900">
              <a:lnSpc>
                <a:spcPct val="90000"/>
              </a:lnSpc>
              <a:spcBef>
                <a:spcPts val="560"/>
              </a:spcBef>
              <a:buClr>
                <a:srgbClr val="00C7FD"/>
              </a:buClr>
              <a:buFont typeface="Wingdings" panose="05000000000000000000" pitchFamily="2" charset="2"/>
              <a:buChar char=""/>
            </a:pPr>
            <a:r>
              <a:rPr lang="en-US" sz="2800" b="0" strike="noStrike" spc="-1">
                <a:solidFill>
                  <a:srgbClr val="525252"/>
                </a:solidFill>
                <a:latin typeface="IntelOne Display Light"/>
                <a:ea typeface="Helvetica Neue"/>
              </a:rPr>
              <a:t>Timing specification is for simulation (not discussed)</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460" name="Rectangle 14"/>
          <p:cNvSpPr/>
          <p:nvPr/>
        </p:nvSpPr>
        <p:spPr>
          <a:xfrm>
            <a:off x="722880" y="1478880"/>
            <a:ext cx="5037840" cy="4327920"/>
          </a:xfrm>
          <a:prstGeom prst="rect">
            <a:avLst/>
          </a:prstGeom>
          <a:solidFill>
            <a:schemeClr val="bg1"/>
          </a:solidFill>
          <a:ln w="12700">
            <a:solidFill>
              <a:srgbClr val="525252"/>
            </a:solidFill>
            <a:miter/>
          </a:ln>
          <a:effectLst>
            <a:outerShdw dist="99192" dir="3018055" algn="ctr" rotWithShape="0">
              <a:schemeClr val="bg2">
                <a:alpha val="50000"/>
              </a:schemeClr>
            </a:outerShdw>
          </a:effectLst>
        </p:spPr>
        <p:style>
          <a:lnRef idx="0">
            <a:srgbClr val="FFFFFF"/>
          </a:lnRef>
          <a:fillRef idx="0">
            <a:srgbClr val="FFFFFF"/>
          </a:fillRef>
          <a:effectRef idx="0">
            <a:srgbClr val="FFFFFF"/>
          </a:effectRef>
          <a:fontRef idx="minor"/>
        </p:style>
      </p:sp>
      <p:sp>
        <p:nvSpPr>
          <p:cNvPr id="461" name="Rectangle 4"/>
          <p:cNvSpPr/>
          <p:nvPr/>
        </p:nvSpPr>
        <p:spPr>
          <a:xfrm>
            <a:off x="492840" y="1766160"/>
            <a:ext cx="5654880" cy="438480"/>
          </a:xfrm>
          <a:prstGeom prst="rect">
            <a:avLst/>
          </a:prstGeom>
          <a:noFill/>
          <a:ln w="9525">
            <a:noFill/>
          </a:ln>
        </p:spPr>
        <p:style>
          <a:lnRef idx="0">
            <a:srgbClr val="FFFFFF"/>
          </a:lnRef>
          <a:fillRef idx="0">
            <a:srgbClr val="FFFFFF"/>
          </a:fillRef>
          <a:effectRef idx="0">
            <a:srgbClr val="FFFFFF"/>
          </a:effectRef>
          <a:fontRef idx="minor"/>
        </p:style>
        <p:txBody>
          <a:bodyPr wrap="none" lIns="87480" tIns="44280" rIns="87480" bIns="44280" anchor="t">
            <a:spAutoFit/>
          </a:bodyPr>
          <a:p>
            <a:pPr>
              <a:lnSpc>
                <a:spcPct val="100000"/>
              </a:lnSpc>
              <a:buNone/>
            </a:pPr>
            <a:r>
              <a:rPr lang="en-US" sz="2300" b="1" strike="noStrike" spc="-1">
                <a:solidFill>
                  <a:srgbClr val="525252"/>
                </a:solidFill>
                <a:latin typeface="Consolas"/>
                <a:ea typeface="Helvetica Neue"/>
              </a:rPr>
              <a:t>module </a:t>
            </a:r>
            <a:r>
              <a:rPr lang="en-US" sz="2300" b="0" i="1" strike="noStrike" spc="-1">
                <a:solidFill>
                  <a:srgbClr val="525252"/>
                </a:solidFill>
                <a:latin typeface="Consolas"/>
                <a:ea typeface="Helvetica Neue"/>
              </a:rPr>
              <a:t>module_name (port_list);</a:t>
            </a:r>
            <a:endParaRPr lang="en-US" sz="2300" b="0" strike="noStrike" spc="-1">
              <a:latin typeface="Arial" panose="020B0604020202020204"/>
            </a:endParaRPr>
          </a:p>
        </p:txBody>
      </p:sp>
      <p:sp>
        <p:nvSpPr>
          <p:cNvPr id="462" name="Rectangle 5"/>
          <p:cNvSpPr/>
          <p:nvPr/>
        </p:nvSpPr>
        <p:spPr>
          <a:xfrm>
            <a:off x="1341360" y="2305800"/>
            <a:ext cx="2666520" cy="438480"/>
          </a:xfrm>
          <a:prstGeom prst="rect">
            <a:avLst/>
          </a:prstGeom>
          <a:noFill/>
          <a:ln w="9525">
            <a:noFill/>
          </a:ln>
        </p:spPr>
        <p:style>
          <a:lnRef idx="0">
            <a:srgbClr val="FFFFFF"/>
          </a:lnRef>
          <a:fillRef idx="0">
            <a:srgbClr val="FFFFFF"/>
          </a:fillRef>
          <a:effectRef idx="0">
            <a:srgbClr val="FFFFFF"/>
          </a:effectRef>
          <a:fontRef idx="minor"/>
        </p:style>
        <p:txBody>
          <a:bodyPr wrap="none" lIns="87480" tIns="44280" rIns="87480" bIns="44280" anchor="t">
            <a:spAutoFit/>
          </a:bodyPr>
          <a:p>
            <a:pPr>
              <a:lnSpc>
                <a:spcPct val="100000"/>
              </a:lnSpc>
              <a:buNone/>
            </a:pPr>
            <a:r>
              <a:rPr lang="en-US" sz="2300" b="0" i="1" strike="noStrike" spc="-1">
                <a:solidFill>
                  <a:srgbClr val="525252"/>
                </a:solidFill>
                <a:latin typeface="IntelOne Display Regular"/>
                <a:ea typeface="Helvetica Neue"/>
              </a:rPr>
              <a:t>port declarations</a:t>
            </a:r>
            <a:endParaRPr lang="en-US" sz="2300" b="0" strike="noStrike" spc="-1">
              <a:latin typeface="Arial" panose="020B0604020202020204"/>
            </a:endParaRPr>
          </a:p>
        </p:txBody>
      </p:sp>
      <p:sp>
        <p:nvSpPr>
          <p:cNvPr id="463" name="Rectangle 6"/>
          <p:cNvSpPr/>
          <p:nvPr/>
        </p:nvSpPr>
        <p:spPr>
          <a:xfrm>
            <a:off x="968400" y="3067920"/>
            <a:ext cx="3474000" cy="438480"/>
          </a:xfrm>
          <a:prstGeom prst="rect">
            <a:avLst/>
          </a:prstGeom>
          <a:noFill/>
          <a:ln w="9525">
            <a:noFill/>
          </a:ln>
        </p:spPr>
        <p:style>
          <a:lnRef idx="0">
            <a:srgbClr val="FFFFFF"/>
          </a:lnRef>
          <a:fillRef idx="0">
            <a:srgbClr val="FFFFFF"/>
          </a:fillRef>
          <a:effectRef idx="0">
            <a:srgbClr val="FFFFFF"/>
          </a:effectRef>
          <a:fontRef idx="minor"/>
        </p:style>
        <p:txBody>
          <a:bodyPr wrap="none" lIns="87480" tIns="44280" rIns="87480" bIns="44280" anchor="t">
            <a:spAutoFit/>
          </a:bodyPr>
          <a:p>
            <a:pPr>
              <a:lnSpc>
                <a:spcPct val="100000"/>
              </a:lnSpc>
              <a:buNone/>
            </a:pPr>
            <a:r>
              <a:rPr lang="en-US" sz="2300" b="0" i="1" strike="noStrike" spc="-1">
                <a:solidFill>
                  <a:srgbClr val="525252"/>
                </a:solidFill>
                <a:latin typeface="IntelOne Display Regular"/>
                <a:ea typeface="Helvetica Neue"/>
              </a:rPr>
              <a:t>data type declarations</a:t>
            </a:r>
            <a:endParaRPr lang="en-US" sz="2300" b="0" strike="noStrike" spc="-1">
              <a:latin typeface="Arial" panose="020B0604020202020204"/>
            </a:endParaRPr>
          </a:p>
        </p:txBody>
      </p:sp>
      <p:sp>
        <p:nvSpPr>
          <p:cNvPr id="464" name="Rectangle 7"/>
          <p:cNvSpPr/>
          <p:nvPr/>
        </p:nvSpPr>
        <p:spPr>
          <a:xfrm>
            <a:off x="1989720" y="4058640"/>
            <a:ext cx="173880" cy="453240"/>
          </a:xfrm>
          <a:prstGeom prst="rect">
            <a:avLst/>
          </a:prstGeom>
          <a:noFill/>
          <a:ln w="9525">
            <a:noFill/>
          </a:ln>
        </p:spPr>
        <p:style>
          <a:lnRef idx="0">
            <a:srgbClr val="FFFFFF"/>
          </a:lnRef>
          <a:fillRef idx="0">
            <a:srgbClr val="FFFFFF"/>
          </a:fillRef>
          <a:effectRef idx="0">
            <a:srgbClr val="FFFFFF"/>
          </a:effectRef>
          <a:fontRef idx="minor"/>
        </p:style>
      </p:sp>
      <p:sp>
        <p:nvSpPr>
          <p:cNvPr id="465" name="Rectangle 8"/>
          <p:cNvSpPr/>
          <p:nvPr/>
        </p:nvSpPr>
        <p:spPr>
          <a:xfrm>
            <a:off x="1224360" y="3828240"/>
            <a:ext cx="2998440" cy="438480"/>
          </a:xfrm>
          <a:prstGeom prst="rect">
            <a:avLst/>
          </a:prstGeom>
          <a:noFill/>
          <a:ln w="9525">
            <a:noFill/>
          </a:ln>
        </p:spPr>
        <p:style>
          <a:lnRef idx="0">
            <a:srgbClr val="FFFFFF"/>
          </a:lnRef>
          <a:fillRef idx="0">
            <a:srgbClr val="FFFFFF"/>
          </a:fillRef>
          <a:effectRef idx="0">
            <a:srgbClr val="FFFFFF"/>
          </a:effectRef>
          <a:fontRef idx="minor"/>
        </p:style>
        <p:txBody>
          <a:bodyPr wrap="none" lIns="87480" tIns="44280" rIns="87480" bIns="44280" anchor="t">
            <a:spAutoFit/>
          </a:bodyPr>
          <a:p>
            <a:pPr>
              <a:lnSpc>
                <a:spcPct val="100000"/>
              </a:lnSpc>
              <a:buNone/>
            </a:pPr>
            <a:r>
              <a:rPr lang="en-US" sz="2300" b="0" i="1" strike="noStrike" spc="-1">
                <a:solidFill>
                  <a:srgbClr val="525252"/>
                </a:solidFill>
                <a:latin typeface="IntelOne Display Regular"/>
                <a:ea typeface="Helvetica Neue"/>
              </a:rPr>
              <a:t>circuit functionality</a:t>
            </a:r>
            <a:endParaRPr lang="en-US" sz="2300" b="0" strike="noStrike" spc="-1">
              <a:latin typeface="Arial" panose="020B0604020202020204"/>
            </a:endParaRPr>
          </a:p>
        </p:txBody>
      </p:sp>
      <p:sp>
        <p:nvSpPr>
          <p:cNvPr id="466" name="Rectangle 9"/>
          <p:cNvSpPr/>
          <p:nvPr/>
        </p:nvSpPr>
        <p:spPr>
          <a:xfrm>
            <a:off x="1066320" y="4591800"/>
            <a:ext cx="3202920" cy="438480"/>
          </a:xfrm>
          <a:prstGeom prst="rect">
            <a:avLst/>
          </a:prstGeom>
          <a:noFill/>
          <a:ln w="9525">
            <a:noFill/>
          </a:ln>
        </p:spPr>
        <p:style>
          <a:lnRef idx="0">
            <a:srgbClr val="FFFFFF"/>
          </a:lnRef>
          <a:fillRef idx="0">
            <a:srgbClr val="FFFFFF"/>
          </a:fillRef>
          <a:effectRef idx="0">
            <a:srgbClr val="FFFFFF"/>
          </a:effectRef>
          <a:fontRef idx="minor"/>
        </p:style>
        <p:txBody>
          <a:bodyPr wrap="none" lIns="87480" tIns="44280" rIns="87480" bIns="44280" anchor="t">
            <a:spAutoFit/>
          </a:bodyPr>
          <a:p>
            <a:pPr>
              <a:lnSpc>
                <a:spcPct val="100000"/>
              </a:lnSpc>
              <a:buNone/>
            </a:pPr>
            <a:r>
              <a:rPr lang="en-US" sz="2300" b="0" i="1" strike="noStrike" spc="-1">
                <a:solidFill>
                  <a:srgbClr val="525252"/>
                </a:solidFill>
                <a:latin typeface="IntelOne Display Regular"/>
                <a:ea typeface="Helvetica Neue"/>
              </a:rPr>
              <a:t>timing specifications</a:t>
            </a:r>
            <a:endParaRPr lang="en-US" sz="2300" b="0" strike="noStrike" spc="-1">
              <a:latin typeface="Arial" panose="020B0604020202020204"/>
            </a:endParaRPr>
          </a:p>
        </p:txBody>
      </p:sp>
      <p:sp>
        <p:nvSpPr>
          <p:cNvPr id="467" name="Rectangle 10"/>
          <p:cNvSpPr/>
          <p:nvPr/>
        </p:nvSpPr>
        <p:spPr>
          <a:xfrm>
            <a:off x="656640" y="5201640"/>
            <a:ext cx="1765800" cy="438480"/>
          </a:xfrm>
          <a:prstGeom prst="rect">
            <a:avLst/>
          </a:prstGeom>
          <a:noFill/>
          <a:ln w="9525">
            <a:noFill/>
          </a:ln>
        </p:spPr>
        <p:style>
          <a:lnRef idx="0">
            <a:srgbClr val="FFFFFF"/>
          </a:lnRef>
          <a:fillRef idx="0">
            <a:srgbClr val="FFFFFF"/>
          </a:fillRef>
          <a:effectRef idx="0">
            <a:srgbClr val="FFFFFF"/>
          </a:effectRef>
          <a:fontRef idx="minor"/>
        </p:style>
        <p:txBody>
          <a:bodyPr wrap="none" lIns="87480" tIns="44280" rIns="87480" bIns="44280" anchor="t">
            <a:spAutoFit/>
          </a:bodyPr>
          <a:p>
            <a:pPr>
              <a:lnSpc>
                <a:spcPct val="100000"/>
              </a:lnSpc>
              <a:buNone/>
            </a:pPr>
            <a:r>
              <a:rPr lang="en-US" sz="2300" b="1" strike="noStrike" spc="-1">
                <a:solidFill>
                  <a:srgbClr val="525252"/>
                </a:solidFill>
                <a:latin typeface="Consolas"/>
                <a:ea typeface="Helvetica Neue"/>
              </a:rPr>
              <a:t>endmodule</a:t>
            </a:r>
            <a:endParaRPr lang="en-US" sz="2300" b="0" strike="noStrike" spc="-1">
              <a:latin typeface="Arial" panose="020B0604020202020204"/>
            </a:endParaRPr>
          </a:p>
        </p:txBody>
      </p:sp>
      <p:sp>
        <p:nvSpPr>
          <p:cNvPr id="468" name="AutoShape 11"/>
          <p:cNvSpPr/>
          <p:nvPr/>
        </p:nvSpPr>
        <p:spPr>
          <a:xfrm>
            <a:off x="1180080" y="3777480"/>
            <a:ext cx="3131280" cy="570960"/>
          </a:xfrm>
          <a:prstGeom prst="roundRect">
            <a:avLst>
              <a:gd name="adj" fmla="val 12458"/>
            </a:avLst>
          </a:prstGeom>
          <a:noFill/>
          <a:ln w="12700">
            <a:solidFill>
              <a:srgbClr val="525252"/>
            </a:solidFill>
            <a:round/>
          </a:ln>
        </p:spPr>
        <p:style>
          <a:lnRef idx="0">
            <a:srgbClr val="FFFFFF"/>
          </a:lnRef>
          <a:fillRef idx="0">
            <a:srgbClr val="FFFFFF"/>
          </a:fillRef>
          <a:effectRef idx="0">
            <a:srgbClr val="FFFFFF"/>
          </a:effectRef>
          <a:fontRef idx="minor"/>
        </p:style>
      </p:sp>
      <p:sp>
        <p:nvSpPr>
          <p:cNvPr id="469" name="AutoShape 12"/>
          <p:cNvSpPr/>
          <p:nvPr/>
        </p:nvSpPr>
        <p:spPr>
          <a:xfrm>
            <a:off x="1180080" y="4539600"/>
            <a:ext cx="3131280" cy="570960"/>
          </a:xfrm>
          <a:prstGeom prst="roundRect">
            <a:avLst>
              <a:gd name="adj" fmla="val 12458"/>
            </a:avLst>
          </a:prstGeom>
          <a:noFill/>
          <a:ln w="12700">
            <a:solidFill>
              <a:srgbClr val="525252"/>
            </a:solidFill>
            <a:round/>
          </a:ln>
        </p:spPr>
        <p:style>
          <a:lnRef idx="0">
            <a:srgbClr val="FFFFFF"/>
          </a:lnRef>
          <a:fillRef idx="0">
            <a:srgbClr val="FFFFFF"/>
          </a:fillRef>
          <a:effectRef idx="0">
            <a:srgbClr val="FFFFFF"/>
          </a:effectRef>
          <a:fontRef idx="minor"/>
        </p:style>
      </p:sp>
      <p:sp>
        <p:nvSpPr>
          <p:cNvPr id="470" name="AutoShape 13"/>
          <p:cNvSpPr/>
          <p:nvPr/>
        </p:nvSpPr>
        <p:spPr>
          <a:xfrm>
            <a:off x="1180080" y="3015720"/>
            <a:ext cx="3131280" cy="570960"/>
          </a:xfrm>
          <a:prstGeom prst="roundRect">
            <a:avLst>
              <a:gd name="adj" fmla="val 12458"/>
            </a:avLst>
          </a:prstGeom>
          <a:noFill/>
          <a:ln w="12700">
            <a:solidFill>
              <a:srgbClr val="525252"/>
            </a:solidFill>
            <a:round/>
          </a:ln>
        </p:spPr>
        <p:style>
          <a:lnRef idx="0">
            <a:srgbClr val="FFFFFF"/>
          </a:lnRef>
          <a:fillRef idx="0">
            <a:srgbClr val="FFFFFF"/>
          </a:fillRef>
          <a:effectRef idx="0">
            <a:srgbClr val="FFFFFF"/>
          </a:effectRef>
          <a:fontRef idx="minor"/>
        </p:style>
      </p:sp>
      <p:sp>
        <p:nvSpPr>
          <p:cNvPr id="471" name="AutoShape 15"/>
          <p:cNvSpPr/>
          <p:nvPr/>
        </p:nvSpPr>
        <p:spPr>
          <a:xfrm>
            <a:off x="1180080" y="2253600"/>
            <a:ext cx="3131280" cy="570960"/>
          </a:xfrm>
          <a:prstGeom prst="roundRect">
            <a:avLst>
              <a:gd name="adj" fmla="val 12458"/>
            </a:avLst>
          </a:prstGeom>
          <a:noFill/>
          <a:ln w="12700">
            <a:solidFill>
              <a:srgbClr val="525252"/>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Example - Verilog Simulation Setup</a:t>
            </a:r>
            <a:endParaRPr lang="en-US" sz="3600" b="0" strike="noStrike" spc="-1">
              <a:latin typeface="Arial" panose="020B0604020202020204"/>
            </a:endParaRPr>
          </a:p>
        </p:txBody>
      </p:sp>
      <p:grpSp>
        <p:nvGrpSpPr>
          <p:cNvPr id="2151" name="Group 2"/>
          <p:cNvGrpSpPr/>
          <p:nvPr/>
        </p:nvGrpSpPr>
        <p:grpSpPr>
          <a:xfrm>
            <a:off x="1287000" y="1806840"/>
            <a:ext cx="7949520" cy="4368240"/>
            <a:chOff x="1287000" y="1806840"/>
            <a:chExt cx="7949520" cy="4368240"/>
          </a:xfrm>
        </p:grpSpPr>
        <p:sp>
          <p:nvSpPr>
            <p:cNvPr id="2152" name="Rectangle 3"/>
            <p:cNvSpPr/>
            <p:nvPr/>
          </p:nvSpPr>
          <p:spPr>
            <a:xfrm>
              <a:off x="1877400" y="1959120"/>
              <a:ext cx="1439280" cy="9147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clock_gen</a:t>
              </a:r>
              <a:endParaRPr lang="en-US" sz="1800" b="0" strike="noStrike" spc="-1">
                <a:latin typeface="Arial" panose="020B0604020202020204"/>
              </a:endParaRPr>
            </a:p>
            <a:p>
              <a:pPr algn="ctr">
                <a:lnSpc>
                  <a:spcPct val="100000"/>
                </a:lnSpc>
                <a:buNone/>
              </a:pP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	clk</a:t>
              </a:r>
              <a:endParaRPr lang="en-US" sz="1800" b="0" strike="noStrike" spc="-1">
                <a:latin typeface="Arial" panose="020B0604020202020204"/>
              </a:endParaRPr>
            </a:p>
          </p:txBody>
        </p:sp>
        <p:sp>
          <p:nvSpPr>
            <p:cNvPr id="2153" name="Rectangle 4"/>
            <p:cNvSpPr/>
            <p:nvPr/>
          </p:nvSpPr>
          <p:spPr>
            <a:xfrm>
              <a:off x="1878120" y="3629160"/>
              <a:ext cx="2436480" cy="20120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counter_test</a:t>
              </a:r>
              <a:endParaRPr lang="en-US" sz="1800" b="0" strike="noStrike" spc="-1">
                <a:latin typeface="Arial" panose="020B0604020202020204"/>
              </a:endParaRPr>
            </a:p>
            <a:p>
              <a:pPr algn="ctr">
                <a:lnSpc>
                  <a:spcPct val="100000"/>
                </a:lnSpc>
                <a:buNone/>
              </a:pP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clkd		clrd</a:t>
              </a:r>
              <a:endParaRPr lang="en-US" sz="1800" b="0" strike="noStrike" spc="-1">
                <a:latin typeface="Arial" panose="020B0604020202020204"/>
              </a:endParaRPr>
            </a:p>
            <a:p>
              <a:pPr algn="ctr">
                <a:lnSpc>
                  <a:spcPct val="100000"/>
                </a:lnSpc>
                <a:buNone/>
              </a:pP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		fd</a:t>
              </a:r>
              <a:endParaRPr lang="en-US" sz="1800" b="0" strike="noStrike" spc="-1">
                <a:latin typeface="Arial" panose="020B0604020202020204"/>
              </a:endParaRPr>
            </a:p>
            <a:p>
              <a:pPr algn="ctr">
                <a:lnSpc>
                  <a:spcPct val="100000"/>
                </a:lnSpc>
                <a:buNone/>
              </a:pP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		ind</a:t>
              </a:r>
              <a:endParaRPr lang="en-US" sz="1800" b="0" strike="noStrike" spc="-1">
                <a:latin typeface="Arial" panose="020B0604020202020204"/>
              </a:endParaRPr>
            </a:p>
          </p:txBody>
        </p:sp>
        <p:sp>
          <p:nvSpPr>
            <p:cNvPr id="2154" name="Rectangle 5"/>
            <p:cNvSpPr/>
            <p:nvPr/>
          </p:nvSpPr>
          <p:spPr>
            <a:xfrm>
              <a:off x="5879520" y="3025800"/>
              <a:ext cx="2166120" cy="2560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        </a:t>
              </a:r>
              <a:r>
                <a:rPr lang="en-US" sz="1800" b="1" strike="noStrike" spc="-1">
                  <a:solidFill>
                    <a:srgbClr val="525252"/>
                  </a:solidFill>
                  <a:latin typeface="IntelOne Display Regular"/>
                  <a:ea typeface="Helvetica Neue"/>
                </a:rPr>
                <a:t>counter</a:t>
              </a: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clk</a:t>
              </a: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		q</a:t>
              </a: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clr</a:t>
              </a: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f</a:t>
              </a: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in</a:t>
              </a:r>
              <a:endParaRPr lang="en-US" sz="1800" b="0" strike="noStrike" spc="-1">
                <a:latin typeface="Arial" panose="020B0604020202020204"/>
              </a:endParaRPr>
            </a:p>
          </p:txBody>
        </p:sp>
        <p:sp>
          <p:nvSpPr>
            <p:cNvPr id="2155" name="Line 6"/>
            <p:cNvSpPr/>
            <p:nvPr/>
          </p:nvSpPr>
          <p:spPr>
            <a:xfrm>
              <a:off x="4353840" y="5629320"/>
              <a:ext cx="15174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56" name="Line 7"/>
            <p:cNvSpPr/>
            <p:nvPr/>
          </p:nvSpPr>
          <p:spPr>
            <a:xfrm>
              <a:off x="4334760" y="5000400"/>
              <a:ext cx="15174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57" name="Line 8"/>
            <p:cNvSpPr/>
            <p:nvPr/>
          </p:nvSpPr>
          <p:spPr>
            <a:xfrm>
              <a:off x="4353840" y="4467240"/>
              <a:ext cx="15174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58" name="Line 9"/>
            <p:cNvSpPr/>
            <p:nvPr/>
          </p:nvSpPr>
          <p:spPr>
            <a:xfrm>
              <a:off x="3324960" y="2733480"/>
              <a:ext cx="3938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59" name="Line 10"/>
            <p:cNvSpPr/>
            <p:nvPr/>
          </p:nvSpPr>
          <p:spPr>
            <a:xfrm flipH="1">
              <a:off x="1591560" y="4467240"/>
              <a:ext cx="279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0" name="Line 11"/>
            <p:cNvSpPr/>
            <p:nvPr/>
          </p:nvSpPr>
          <p:spPr>
            <a:xfrm flipV="1">
              <a:off x="1585080" y="3327480"/>
              <a:ext cx="360" cy="1136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1" name="Line 12"/>
            <p:cNvSpPr/>
            <p:nvPr/>
          </p:nvSpPr>
          <p:spPr>
            <a:xfrm>
              <a:off x="1572480" y="3305160"/>
              <a:ext cx="2146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2" name="Line 13"/>
            <p:cNvSpPr/>
            <p:nvPr/>
          </p:nvSpPr>
          <p:spPr>
            <a:xfrm>
              <a:off x="3737880" y="2739960"/>
              <a:ext cx="360" cy="565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3" name="Line 14"/>
            <p:cNvSpPr/>
            <p:nvPr/>
          </p:nvSpPr>
          <p:spPr>
            <a:xfrm flipH="1">
              <a:off x="4791960" y="3838320"/>
              <a:ext cx="1079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4" name="Line 15"/>
            <p:cNvSpPr/>
            <p:nvPr/>
          </p:nvSpPr>
          <p:spPr>
            <a:xfrm flipV="1">
              <a:off x="4785480" y="3022560"/>
              <a:ext cx="360" cy="8128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5" name="Line 16"/>
            <p:cNvSpPr/>
            <p:nvPr/>
          </p:nvSpPr>
          <p:spPr>
            <a:xfrm flipH="1">
              <a:off x="3744000" y="3000240"/>
              <a:ext cx="10414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6" name="Line 17"/>
            <p:cNvSpPr/>
            <p:nvPr/>
          </p:nvSpPr>
          <p:spPr>
            <a:xfrm>
              <a:off x="8068320" y="4181400"/>
              <a:ext cx="831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167" name="Rectangle 18"/>
            <p:cNvSpPr/>
            <p:nvPr/>
          </p:nvSpPr>
          <p:spPr>
            <a:xfrm>
              <a:off x="3752280" y="2649600"/>
              <a:ext cx="12596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sys_clock</a:t>
              </a:r>
              <a:endParaRPr lang="en-US" sz="1800" b="0" strike="noStrike" spc="-1">
                <a:latin typeface="Arial" panose="020B0604020202020204"/>
              </a:endParaRPr>
            </a:p>
          </p:txBody>
        </p:sp>
        <p:sp>
          <p:nvSpPr>
            <p:cNvPr id="2168" name="Rectangle 19"/>
            <p:cNvSpPr/>
            <p:nvPr/>
          </p:nvSpPr>
          <p:spPr>
            <a:xfrm>
              <a:off x="4561920" y="4079880"/>
              <a:ext cx="907920" cy="146340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clear</a:t>
              </a: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func</a:t>
              </a: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datain</a:t>
              </a:r>
              <a:endParaRPr lang="en-US" sz="1800" b="0" strike="noStrike" spc="-1">
                <a:latin typeface="Arial" panose="020B0604020202020204"/>
              </a:endParaRPr>
            </a:p>
          </p:txBody>
        </p:sp>
        <p:sp>
          <p:nvSpPr>
            <p:cNvPr id="2169" name="Rectangle 20"/>
            <p:cNvSpPr/>
            <p:nvPr/>
          </p:nvSpPr>
          <p:spPr>
            <a:xfrm>
              <a:off x="8051400" y="3832200"/>
              <a:ext cx="8301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result</a:t>
              </a:r>
              <a:endParaRPr lang="en-US" sz="1800" b="0" strike="noStrike" spc="-1">
                <a:latin typeface="Arial" panose="020B0604020202020204"/>
              </a:endParaRPr>
            </a:p>
          </p:txBody>
        </p:sp>
        <p:sp>
          <p:nvSpPr>
            <p:cNvPr id="2170" name="Rectangle 21"/>
            <p:cNvSpPr/>
            <p:nvPr/>
          </p:nvSpPr>
          <p:spPr>
            <a:xfrm>
              <a:off x="1287000" y="1806840"/>
              <a:ext cx="7949520" cy="43682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grpSp>
      <p:sp>
        <p:nvSpPr>
          <p:cNvPr id="2171" name="Rectangle 22"/>
          <p:cNvSpPr/>
          <p:nvPr/>
        </p:nvSpPr>
        <p:spPr>
          <a:xfrm>
            <a:off x="3781800" y="1365480"/>
            <a:ext cx="28951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counter_system</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System Test Block</a:t>
            </a:r>
            <a:endParaRPr lang="en-US" sz="3600" b="0" strike="noStrike" spc="-1">
              <a:latin typeface="Arial" panose="020B0604020202020204"/>
            </a:endParaRPr>
          </a:p>
        </p:txBody>
      </p:sp>
      <p:sp>
        <p:nvSpPr>
          <p:cNvPr id="2173" name="Rectangle 2"/>
          <p:cNvSpPr/>
          <p:nvPr/>
        </p:nvSpPr>
        <p:spPr>
          <a:xfrm>
            <a:off x="113760" y="1553040"/>
            <a:ext cx="11278800" cy="38880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600" b="1" strike="noStrike" spc="-1">
                <a:solidFill>
                  <a:srgbClr val="525252"/>
                </a:solidFill>
                <a:latin typeface="Consolas"/>
                <a:ea typeface="Helvetica Neue"/>
              </a:rPr>
              <a:t>module</a:t>
            </a:r>
            <a:r>
              <a:rPr lang="en-US" sz="1600" b="0" strike="noStrike" spc="-1">
                <a:solidFill>
                  <a:srgbClr val="525252"/>
                </a:solidFill>
                <a:latin typeface="Consolas"/>
                <a:ea typeface="Helvetica Neue"/>
              </a:rPr>
              <a:t> </a:t>
            </a:r>
            <a:r>
              <a:rPr lang="en-US" sz="1600" b="0" strike="noStrike" spc="-1">
                <a:solidFill>
                  <a:srgbClr val="FFFFFF"/>
                </a:solidFill>
                <a:latin typeface="Consolas"/>
                <a:ea typeface="Helvetica Neue"/>
              </a:rPr>
              <a:t>counter_system</a:t>
            </a:r>
            <a:r>
              <a:rPr lang="en-US" sz="1600" b="0" strike="noStrike" spc="-1">
                <a:solidFill>
                  <a:srgbClr val="525252"/>
                </a:solidFill>
                <a:latin typeface="Consolas"/>
                <a:ea typeface="Helvetica Neue"/>
              </a:rPr>
              <a:t>;   </a:t>
            </a:r>
            <a:r>
              <a:rPr lang="en-US" sz="1600" b="0" strike="noStrike" spc="-1">
                <a:solidFill>
                  <a:srgbClr val="0068B5"/>
                </a:solidFill>
                <a:latin typeface="Consolas"/>
                <a:ea typeface="Helvetica Neue"/>
              </a:rPr>
              <a:t>// Top Level Testbench</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wire</a:t>
            </a:r>
            <a:r>
              <a:rPr lang="en-US" sz="1600" b="0" strike="noStrike" spc="-1">
                <a:solidFill>
                  <a:srgbClr val="525252"/>
                </a:solidFill>
                <a:latin typeface="Consolas"/>
                <a:ea typeface="Helvetica Neue"/>
              </a:rPr>
              <a:t> clear, sys_clock;</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wire</a:t>
            </a:r>
            <a:r>
              <a:rPr lang="en-US" sz="1600" b="0" strike="noStrike" spc="-1">
                <a:solidFill>
                  <a:srgbClr val="525252"/>
                </a:solidFill>
                <a:latin typeface="Consolas"/>
                <a:ea typeface="Helvetica Neue"/>
              </a:rPr>
              <a:t> [1:0] func;</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wire</a:t>
            </a:r>
            <a:r>
              <a:rPr lang="en-US" sz="1600" b="0" strike="noStrike" spc="-1">
                <a:solidFill>
                  <a:srgbClr val="525252"/>
                </a:solidFill>
                <a:latin typeface="Consolas"/>
                <a:ea typeface="Helvetica Neue"/>
              </a:rPr>
              <a:t> [7:0] datain, result;</a:t>
            </a:r>
            <a:endParaRPr lang="en-US" sz="1600" b="0" strike="noStrike" spc="-1">
              <a:latin typeface="Arial" panose="020B0604020202020204"/>
            </a:endParaRPr>
          </a:p>
          <a:p>
            <a:pPr>
              <a:lnSpc>
                <a:spcPct val="100000"/>
              </a:lnSpc>
              <a:buNone/>
            </a:pPr>
            <a:endParaRPr lang="en-US" sz="1600" b="0" strike="noStrike" spc="-1">
              <a:latin typeface="Arial" panose="020B0604020202020204"/>
            </a:endParaRPr>
          </a:p>
          <a:p>
            <a:pPr>
              <a:lnSpc>
                <a:spcPct val="100000"/>
              </a:lnSpc>
              <a:buNone/>
            </a:pPr>
            <a:r>
              <a:rPr lang="en-US" sz="1600" b="0" strike="noStrike" spc="-1">
                <a:solidFill>
                  <a:srgbClr val="0068B5"/>
                </a:solidFill>
                <a:latin typeface="Consolas"/>
                <a:ea typeface="Helvetica Neue"/>
              </a:rPr>
              <a:t>clock_gen</a:t>
            </a:r>
            <a:r>
              <a:rPr lang="en-US" sz="1600" b="0" strike="noStrike" spc="-1">
                <a:solidFill>
                  <a:srgbClr val="FF0000"/>
                </a:solidFill>
                <a:latin typeface="Consolas"/>
                <a:ea typeface="Helvetica Neue"/>
              </a:rPr>
              <a:t>      </a:t>
            </a:r>
            <a:r>
              <a:rPr lang="en-US" sz="1600" b="0" strike="noStrike" spc="-1">
                <a:solidFill>
                  <a:srgbClr val="525252"/>
                </a:solidFill>
                <a:latin typeface="Consolas"/>
                <a:ea typeface="Helvetica Neue"/>
              </a:rPr>
              <a:t>system_clock (sys_clock);</a:t>
            </a:r>
            <a:endParaRPr lang="en-US" sz="1600" b="0" strike="noStrike" spc="-1">
              <a:latin typeface="Arial" panose="020B0604020202020204"/>
            </a:endParaRPr>
          </a:p>
          <a:p>
            <a:pPr>
              <a:lnSpc>
                <a:spcPct val="100000"/>
              </a:lnSpc>
              <a:buNone/>
            </a:pPr>
            <a:r>
              <a:rPr lang="en-US" sz="1600" b="0" strike="noStrike" spc="-1">
                <a:solidFill>
                  <a:srgbClr val="0068B5"/>
                </a:solidFill>
                <a:latin typeface="Consolas"/>
                <a:ea typeface="Helvetica Neue"/>
              </a:rPr>
              <a:t>counter_test  </a:t>
            </a:r>
            <a:r>
              <a:rPr lang="en-US" sz="1600" b="0" strike="noStrike" spc="-1">
                <a:solidFill>
                  <a:srgbClr val="525252"/>
                </a:solidFill>
                <a:latin typeface="Consolas"/>
                <a:ea typeface="Helvetica Neue"/>
              </a:rPr>
              <a:t>op_test (.clrd(clear), .fd(func), .ind(datain), clkd(sys_clock)); </a:t>
            </a:r>
            <a:endParaRPr lang="en-US" sz="1600" b="0" strike="noStrike" spc="-1">
              <a:latin typeface="Arial" panose="020B0604020202020204"/>
            </a:endParaRPr>
          </a:p>
          <a:p>
            <a:pPr>
              <a:lnSpc>
                <a:spcPct val="100000"/>
              </a:lnSpc>
              <a:buNone/>
            </a:pPr>
            <a:r>
              <a:rPr lang="en-US" sz="1600" b="0" strike="noStrike" spc="-1">
                <a:solidFill>
                  <a:srgbClr val="0068B5"/>
                </a:solidFill>
                <a:latin typeface="Consolas"/>
                <a:ea typeface="Helvetica Neue"/>
              </a:rPr>
              <a:t>counter</a:t>
            </a:r>
            <a:r>
              <a:rPr lang="en-US" sz="1600" b="0" strike="noStrike" spc="-1">
                <a:solidFill>
                  <a:srgbClr val="FF0000"/>
                </a:solidFill>
                <a:latin typeface="Consolas"/>
                <a:ea typeface="Helvetica Neue"/>
              </a:rPr>
              <a:t>  </a:t>
            </a:r>
            <a:r>
              <a:rPr lang="en-US" sz="1600" b="0" strike="noStrike" spc="-1">
                <a:solidFill>
                  <a:srgbClr val="525252"/>
                </a:solidFill>
                <a:latin typeface="Consolas"/>
                <a:ea typeface="Helvetica Neue"/>
              </a:rPr>
              <a:t>        DUT     (.q(result), .clk(sys_clock), .clr(clear), .f(func), .d(datain)); </a:t>
            </a:r>
            <a:endParaRPr lang="en-US" sz="1600" b="0" strike="noStrike" spc="-1">
              <a:latin typeface="Arial" panose="020B0604020202020204"/>
            </a:endParaRPr>
          </a:p>
          <a:p>
            <a:pPr>
              <a:lnSpc>
                <a:spcPct val="100000"/>
              </a:lnSpc>
              <a:buNone/>
            </a:pP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initial begin</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   $display</a:t>
            </a:r>
            <a:r>
              <a:rPr lang="en-US" sz="1600" b="0" strike="noStrike" spc="-1">
                <a:solidFill>
                  <a:srgbClr val="525252"/>
                </a:solidFill>
                <a:latin typeface="Consolas"/>
                <a:ea typeface="Helvetica Neue"/>
              </a:rPr>
              <a:t>(“\t\t	Time	clear	sys_clock  func	datain	result”);</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   $monitor</a:t>
            </a:r>
            <a:r>
              <a:rPr lang="en-US" sz="1600" b="0" strike="noStrike" spc="-1">
                <a:solidFill>
                  <a:srgbClr val="525252"/>
                </a:solidFill>
                <a:latin typeface="Consolas"/>
                <a:ea typeface="Helvetica Neue"/>
              </a:rPr>
              <a:t>(</a:t>
            </a:r>
            <a:r>
              <a:rPr lang="en-US" sz="1600" b="1" strike="noStrike" spc="-1">
                <a:solidFill>
                  <a:srgbClr val="525252"/>
                </a:solidFill>
                <a:latin typeface="Consolas"/>
                <a:ea typeface="Helvetica Neue"/>
              </a:rPr>
              <a:t>$time</a:t>
            </a:r>
            <a:r>
              <a:rPr lang="en-US" sz="1600" b="0" strike="noStrike" spc="-1">
                <a:solidFill>
                  <a:srgbClr val="525252"/>
                </a:solidFill>
                <a:latin typeface="Consolas"/>
                <a:ea typeface="Helvetica Neue"/>
              </a:rPr>
              <a:t>,,clear,,,,,,,,,,sys_clock,,,,,,,,,,func,,,,,,,datain,,,,,,result);</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#1300  </a:t>
            </a:r>
            <a:r>
              <a:rPr lang="en-US" sz="1600" b="1" strike="noStrike" spc="-1">
                <a:solidFill>
                  <a:srgbClr val="525252"/>
                </a:solidFill>
                <a:latin typeface="Consolas"/>
                <a:ea typeface="Helvetica Neue"/>
              </a:rPr>
              <a:t>$finish</a:t>
            </a:r>
            <a:r>
              <a:rPr lang="en-US" sz="1600" b="0" strike="noStrike" spc="-1">
                <a:solidFill>
                  <a:srgbClr val="525252"/>
                </a:solidFill>
                <a:latin typeface="Consolas"/>
                <a:ea typeface="Helvetica Neue"/>
              </a:rPr>
              <a:t>;   </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end</a:t>
            </a:r>
            <a:endParaRPr lang="en-US" sz="1600" b="0" strike="noStrike" spc="-1">
              <a:latin typeface="Arial" panose="020B0604020202020204"/>
            </a:endParaRPr>
          </a:p>
          <a:p>
            <a:pPr>
              <a:lnSpc>
                <a:spcPct val="100000"/>
              </a:lnSpc>
              <a:buNone/>
            </a:pPr>
            <a:endParaRPr lang="en-US" sz="1600" b="0" strike="noStrike" spc="-1">
              <a:latin typeface="Arial" panose="020B0604020202020204"/>
            </a:endParaRPr>
          </a:p>
          <a:p>
            <a:pPr>
              <a:lnSpc>
                <a:spcPct val="60000"/>
              </a:lnSpc>
              <a:buNone/>
            </a:pPr>
            <a:r>
              <a:rPr lang="en-US" sz="1600" b="1" strike="noStrike" spc="-1">
                <a:solidFill>
                  <a:srgbClr val="525252"/>
                </a:solidFill>
                <a:latin typeface="Consolas"/>
                <a:ea typeface="Helvetica Neue"/>
              </a:rPr>
              <a:t>endmodule</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525252"/>
                </a:solidFill>
                <a:latin typeface="IntelOne Display Light"/>
                <a:ea typeface="Helvetica Neue"/>
              </a:rPr>
              <a:t>Clock Generation Block</a:t>
            </a:r>
            <a:endParaRPr lang="en-US" sz="3600" b="0" strike="noStrike" spc="-1">
              <a:latin typeface="Arial" panose="020B0604020202020204"/>
            </a:endParaRPr>
          </a:p>
        </p:txBody>
      </p:sp>
      <p:sp>
        <p:nvSpPr>
          <p:cNvPr id="2175" name="Rectangle 3"/>
          <p:cNvSpPr/>
          <p:nvPr/>
        </p:nvSpPr>
        <p:spPr>
          <a:xfrm>
            <a:off x="2896200" y="1503000"/>
            <a:ext cx="5241960" cy="41151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2400" b="1" strike="noStrike" spc="-1">
                <a:solidFill>
                  <a:srgbClr val="525252"/>
                </a:solidFill>
                <a:latin typeface="Consolas"/>
                <a:ea typeface="Helvetica Neue"/>
              </a:rPr>
              <a:t>module</a:t>
            </a:r>
            <a:r>
              <a:rPr lang="en-US" sz="2400" b="0" strike="noStrike" spc="-1">
                <a:solidFill>
                  <a:srgbClr val="525252"/>
                </a:solidFill>
                <a:latin typeface="Consolas"/>
                <a:ea typeface="Helvetica Neue"/>
              </a:rPr>
              <a:t> </a:t>
            </a:r>
            <a:r>
              <a:rPr lang="en-US" sz="2400" b="0" strike="noStrike" spc="-1">
                <a:solidFill>
                  <a:srgbClr val="004A86"/>
                </a:solidFill>
                <a:latin typeface="Consolas"/>
                <a:ea typeface="Helvetica Neue"/>
              </a:rPr>
              <a:t>clock_gen</a:t>
            </a:r>
            <a:r>
              <a:rPr lang="en-US" sz="2400" b="0" strike="noStrike" spc="-1">
                <a:solidFill>
                  <a:srgbClr val="525252"/>
                </a:solidFill>
                <a:latin typeface="Consolas"/>
                <a:ea typeface="Helvetica Neue"/>
              </a:rPr>
              <a:t>(sys_clk);</a:t>
            </a:r>
            <a:endParaRPr lang="en-US" sz="2400" b="0" strike="noStrike" spc="-1">
              <a:latin typeface="Arial" panose="020B0604020202020204"/>
            </a:endParaRPr>
          </a:p>
          <a:p>
            <a:pPr>
              <a:lnSpc>
                <a:spcPct val="100000"/>
              </a:lnSpc>
              <a:buNone/>
            </a:pPr>
            <a:r>
              <a:rPr lang="en-US" sz="2400" b="1" strike="noStrike" spc="-1">
                <a:solidFill>
                  <a:srgbClr val="525252"/>
                </a:solidFill>
                <a:latin typeface="Consolas"/>
                <a:ea typeface="Helvetica Neue"/>
              </a:rPr>
              <a:t>output</a:t>
            </a:r>
            <a:r>
              <a:rPr lang="en-US" sz="2400" b="0" strike="noStrike" spc="-1">
                <a:solidFill>
                  <a:srgbClr val="525252"/>
                </a:solidFill>
                <a:latin typeface="Consolas"/>
                <a:ea typeface="Helvetica Neue"/>
              </a:rPr>
              <a:t> sys_clk;</a:t>
            </a:r>
            <a:endParaRPr lang="en-US" sz="2400" b="0" strike="noStrike" spc="-1">
              <a:latin typeface="Arial" panose="020B0604020202020204"/>
            </a:endParaRPr>
          </a:p>
          <a:p>
            <a:pPr>
              <a:lnSpc>
                <a:spcPct val="100000"/>
              </a:lnSpc>
              <a:buNone/>
            </a:pPr>
            <a:r>
              <a:rPr lang="en-US" sz="2400" b="1" strike="noStrike" spc="-1">
                <a:solidFill>
                  <a:srgbClr val="525252"/>
                </a:solidFill>
                <a:latin typeface="Consolas"/>
                <a:ea typeface="Helvetica Neue"/>
              </a:rPr>
              <a:t>reg</a:t>
            </a:r>
            <a:r>
              <a:rPr lang="en-US" sz="2400" b="0" strike="noStrike" spc="-1">
                <a:solidFill>
                  <a:srgbClr val="525252"/>
                </a:solidFill>
                <a:latin typeface="Consolas"/>
                <a:ea typeface="Helvetica Neue"/>
              </a:rPr>
              <a:t> sys_clk;</a:t>
            </a:r>
            <a:endParaRPr lang="en-US" sz="2400" b="0" strike="noStrike" spc="-1">
              <a:latin typeface="Arial" panose="020B0604020202020204"/>
            </a:endParaRPr>
          </a:p>
          <a:p>
            <a:pPr>
              <a:lnSpc>
                <a:spcPct val="100000"/>
              </a:lnSpc>
              <a:buNone/>
            </a:pPr>
            <a:r>
              <a:rPr lang="en-US" sz="2400" b="0" strike="noStrike" spc="-1">
                <a:solidFill>
                  <a:srgbClr val="525252"/>
                </a:solidFill>
                <a:latin typeface="Consolas"/>
                <a:ea typeface="Helvetica Neue"/>
              </a:rPr>
              <a:t>parameter period = 100;</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a:p>
            <a:pPr>
              <a:lnSpc>
                <a:spcPct val="100000"/>
              </a:lnSpc>
              <a:buNone/>
            </a:pPr>
            <a:r>
              <a:rPr lang="en-US" sz="2400" b="0" strike="noStrike" spc="-1">
                <a:solidFill>
                  <a:srgbClr val="525252"/>
                </a:solidFill>
                <a:latin typeface="Consolas"/>
                <a:ea typeface="Helvetica Neue"/>
              </a:rPr>
              <a:t>initial</a:t>
            </a:r>
            <a:endParaRPr lang="en-US" sz="2400" b="0" strike="noStrike" spc="-1">
              <a:latin typeface="Arial" panose="020B0604020202020204"/>
            </a:endParaRPr>
          </a:p>
          <a:p>
            <a:pPr>
              <a:lnSpc>
                <a:spcPct val="100000"/>
              </a:lnSpc>
              <a:buNone/>
            </a:pPr>
            <a:r>
              <a:rPr lang="en-US" sz="2400" b="0" strike="noStrike" spc="-1">
                <a:solidFill>
                  <a:srgbClr val="525252"/>
                </a:solidFill>
                <a:latin typeface="Consolas"/>
                <a:ea typeface="Helvetica Neue"/>
              </a:rPr>
              <a:t>   clk = 1'b0;</a:t>
            </a:r>
            <a:endParaRPr lang="en-US" sz="2400" b="0" strike="noStrike" spc="-1">
              <a:latin typeface="Arial" panose="020B0604020202020204"/>
            </a:endParaRPr>
          </a:p>
          <a:p>
            <a:pPr>
              <a:lnSpc>
                <a:spcPct val="100000"/>
              </a:lnSpc>
              <a:buNone/>
            </a:pPr>
            <a:r>
              <a:rPr lang="en-US" sz="2400" b="0" strike="noStrike" spc="-1">
                <a:solidFill>
                  <a:srgbClr val="525252"/>
                </a:solidFill>
                <a:latin typeface="Consolas"/>
                <a:ea typeface="Helvetica Neue"/>
              </a:rPr>
              <a:t>always</a:t>
            </a:r>
            <a:endParaRPr lang="en-US" sz="2400" b="0" strike="noStrike" spc="-1">
              <a:latin typeface="Arial" panose="020B0604020202020204"/>
            </a:endParaRPr>
          </a:p>
          <a:p>
            <a:pPr>
              <a:lnSpc>
                <a:spcPct val="100000"/>
              </a:lnSpc>
              <a:buNone/>
            </a:pPr>
            <a:r>
              <a:rPr lang="en-US" sz="2400" b="0" strike="noStrike" spc="-1">
                <a:solidFill>
                  <a:srgbClr val="525252"/>
                </a:solidFill>
                <a:latin typeface="Consolas"/>
                <a:ea typeface="Helvetica Neue"/>
              </a:rPr>
              <a:t>   #(period/2) clk = ~clk;</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a:p>
            <a:pPr>
              <a:lnSpc>
                <a:spcPct val="100000"/>
              </a:lnSpc>
              <a:buNone/>
            </a:pPr>
            <a:r>
              <a:rPr lang="en-US" sz="2400" b="1" strike="noStrike" spc="-1">
                <a:solidFill>
                  <a:srgbClr val="525252"/>
                </a:solidFill>
                <a:latin typeface="Consolas"/>
                <a:ea typeface="Helvetica Neue"/>
              </a:rPr>
              <a:t>endmodule</a:t>
            </a:r>
            <a:r>
              <a:rPr lang="en-US" sz="2400" b="0" strike="noStrike" spc="-1">
                <a:solidFill>
                  <a:srgbClr val="525252"/>
                </a:solidFill>
                <a:latin typeface="Consolas"/>
                <a:ea typeface="Helvetica Neue"/>
              </a:rPr>
              <a:t>	</a:t>
            </a:r>
            <a:r>
              <a:rPr lang="en-US" sz="1800" b="0" strike="noStrike" spc="-1">
                <a:solidFill>
                  <a:srgbClr val="525252"/>
                </a:solidFill>
                <a:latin typeface="Consolas"/>
                <a:ea typeface="Helvetica Neue"/>
              </a:rPr>
              <a:t>	</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Stimulus Block</a:t>
            </a:r>
            <a:endParaRPr lang="en-US" sz="3600" b="0" strike="noStrike" spc="-1">
              <a:latin typeface="Arial" panose="020B0604020202020204"/>
            </a:endParaRPr>
          </a:p>
        </p:txBody>
      </p:sp>
      <p:sp>
        <p:nvSpPr>
          <p:cNvPr id="2177" name="Rectangle 2"/>
          <p:cNvSpPr/>
          <p:nvPr/>
        </p:nvSpPr>
        <p:spPr>
          <a:xfrm>
            <a:off x="3516120" y="1421640"/>
            <a:ext cx="4695120" cy="5640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600" b="1" strike="noStrike" spc="-1">
                <a:solidFill>
                  <a:srgbClr val="525252"/>
                </a:solidFill>
                <a:latin typeface="Consolas"/>
                <a:ea typeface="Helvetica Neue"/>
              </a:rPr>
              <a:t>module</a:t>
            </a:r>
            <a:r>
              <a:rPr lang="en-US" sz="1600" b="0" strike="noStrike" spc="-1">
                <a:solidFill>
                  <a:srgbClr val="525252"/>
                </a:solidFill>
                <a:latin typeface="Consolas"/>
                <a:ea typeface="Helvetica Neue"/>
              </a:rPr>
              <a:t> </a:t>
            </a:r>
            <a:r>
              <a:rPr lang="en-US" sz="1600" b="0" strike="noStrike" spc="-1">
                <a:solidFill>
                  <a:srgbClr val="004A86"/>
                </a:solidFill>
                <a:latin typeface="Consolas"/>
                <a:ea typeface="Helvetica Neue"/>
              </a:rPr>
              <a:t>counter_test</a:t>
            </a:r>
            <a:r>
              <a:rPr lang="en-US" sz="1600" b="0" strike="noStrike" spc="-1">
                <a:solidFill>
                  <a:srgbClr val="525252"/>
                </a:solidFill>
                <a:latin typeface="Consolas"/>
                <a:ea typeface="Helvetica Neue"/>
              </a:rPr>
              <a:t>(clrd, fd, ind, clkd);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input</a:t>
            </a:r>
            <a:r>
              <a:rPr lang="en-US" sz="1600" b="0" strike="noStrike" spc="-1">
                <a:solidFill>
                  <a:srgbClr val="525252"/>
                </a:solidFill>
                <a:latin typeface="Consolas"/>
                <a:ea typeface="Helvetica Neue"/>
              </a:rPr>
              <a:t> clkd;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output</a:t>
            </a:r>
            <a:r>
              <a:rPr lang="en-US" sz="1600" b="0" strike="noStrike" spc="-1">
                <a:solidFill>
                  <a:srgbClr val="525252"/>
                </a:solidFill>
                <a:latin typeface="Consolas"/>
                <a:ea typeface="Helvetica Neue"/>
              </a:rPr>
              <a:t> clrd;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output</a:t>
            </a:r>
            <a:r>
              <a:rPr lang="en-US" sz="1600" b="0" strike="noStrike" spc="-1">
                <a:solidFill>
                  <a:srgbClr val="525252"/>
                </a:solidFill>
                <a:latin typeface="Consolas"/>
                <a:ea typeface="Helvetica Neue"/>
              </a:rPr>
              <a:t> [1:0] fd;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output</a:t>
            </a:r>
            <a:r>
              <a:rPr lang="en-US" sz="1600" b="0" strike="noStrike" spc="-1">
                <a:solidFill>
                  <a:srgbClr val="525252"/>
                </a:solidFill>
                <a:latin typeface="Consolas"/>
                <a:ea typeface="Helvetica Neue"/>
              </a:rPr>
              <a:t> [7:0] ind;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reg</a:t>
            </a:r>
            <a:r>
              <a:rPr lang="en-US" sz="1600" b="0" strike="noStrike" spc="-1">
                <a:solidFill>
                  <a:srgbClr val="525252"/>
                </a:solidFill>
                <a:latin typeface="Consolas"/>
                <a:ea typeface="Helvetica Neue"/>
              </a:rPr>
              <a:t> clrd;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reg</a:t>
            </a:r>
            <a:r>
              <a:rPr lang="en-US" sz="1600" b="0" strike="noStrike" spc="-1">
                <a:solidFill>
                  <a:srgbClr val="525252"/>
                </a:solidFill>
                <a:latin typeface="Consolas"/>
                <a:ea typeface="Helvetica Neue"/>
              </a:rPr>
              <a:t> [1:0] fd;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reg</a:t>
            </a:r>
            <a:r>
              <a:rPr lang="en-US" sz="1600" b="0" strike="noStrike" spc="-1">
                <a:solidFill>
                  <a:srgbClr val="525252"/>
                </a:solidFill>
                <a:latin typeface="Consolas"/>
                <a:ea typeface="Helvetica Neue"/>
              </a:rPr>
              <a:t> [7:0] ind;</a:t>
            </a:r>
            <a:endParaRPr lang="en-US" sz="1600" b="0" strike="noStrike" spc="-1">
              <a:latin typeface="Arial" panose="020B0604020202020204"/>
            </a:endParaRPr>
          </a:p>
          <a:p>
            <a:pPr>
              <a:lnSpc>
                <a:spcPct val="100000"/>
              </a:lnSpc>
              <a:buNone/>
            </a:pP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always @</a:t>
            </a:r>
            <a:r>
              <a:rPr lang="en-US" sz="1600" b="0" strike="noStrike" spc="-1">
                <a:solidFill>
                  <a:srgbClr val="525252"/>
                </a:solidFill>
                <a:latin typeface="Consolas"/>
                <a:ea typeface="Helvetica Neue"/>
              </a:rPr>
              <a:t>(</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clkd) </a:t>
            </a:r>
            <a:r>
              <a:rPr lang="en-US" sz="1600" b="1" strike="noStrike" spc="-1">
                <a:solidFill>
                  <a:srgbClr val="525252"/>
                </a:solidFill>
                <a:latin typeface="Consolas"/>
                <a:ea typeface="Helvetica Neue"/>
              </a:rPr>
              <a:t>begin</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clrd=1; fd=0; ind=0;</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#100 clrd=1; fd=0; ind=0;</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#100 clrd=0; fd=0; ind=8’b01010101;</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#100 clrd=0; fd=3; ind=8’b11111111; </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#100 clrd=0; fd=1; ind=8’b10101010;</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#100 clrd=0; fd=2; ind=8’b11001100;  </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end</a:t>
            </a:r>
            <a:endParaRPr lang="en-US" sz="1600" b="0" strike="noStrike" spc="-1">
              <a:latin typeface="Arial" panose="020B0604020202020204"/>
            </a:endParaRPr>
          </a:p>
          <a:p>
            <a:pPr>
              <a:lnSpc>
                <a:spcPct val="80000"/>
              </a:lnSpc>
              <a:buNone/>
            </a:pPr>
            <a:r>
              <a:rPr lang="en-US" sz="1600" b="1" strike="noStrike" spc="-1">
                <a:solidFill>
                  <a:srgbClr val="525252"/>
                </a:solidFill>
                <a:latin typeface="Consolas"/>
                <a:ea typeface="Helvetica Neue"/>
              </a:rPr>
              <a:t>endmodule</a:t>
            </a:r>
            <a:r>
              <a:rPr lang="en-US" sz="1600" b="0" strike="noStrike" spc="-1">
                <a:solidFill>
                  <a:srgbClr val="525252"/>
                </a:solidFill>
                <a:latin typeface="Consolas"/>
                <a:ea typeface="Helvetica Neue"/>
              </a:rPr>
              <a:t>		</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Design Block</a:t>
            </a:r>
            <a:endParaRPr lang="en-US" sz="3600" b="0" strike="noStrike" spc="-1">
              <a:latin typeface="Arial" panose="020B0604020202020204"/>
            </a:endParaRPr>
          </a:p>
        </p:txBody>
      </p:sp>
      <p:sp>
        <p:nvSpPr>
          <p:cNvPr id="2179" name="Rectangle 3"/>
          <p:cNvSpPr/>
          <p:nvPr/>
        </p:nvSpPr>
        <p:spPr>
          <a:xfrm>
            <a:off x="1241640" y="1698120"/>
            <a:ext cx="4573080" cy="3012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600" b="1" strike="noStrike" spc="-1">
                <a:solidFill>
                  <a:srgbClr val="525252"/>
                </a:solidFill>
                <a:latin typeface="Consolas"/>
                <a:ea typeface="Helvetica Neue"/>
              </a:rPr>
              <a:t>module</a:t>
            </a:r>
            <a:r>
              <a:rPr lang="en-US" sz="1600" b="0" strike="noStrike" spc="-1">
                <a:solidFill>
                  <a:srgbClr val="525252"/>
                </a:solidFill>
                <a:latin typeface="Consolas"/>
                <a:ea typeface="Helvetica Neue"/>
              </a:rPr>
              <a:t> </a:t>
            </a:r>
            <a:r>
              <a:rPr lang="en-US" sz="1600" b="0" strike="noStrike" spc="-1">
                <a:solidFill>
                  <a:srgbClr val="FFFFFF"/>
                </a:solidFill>
                <a:latin typeface="Consolas"/>
                <a:ea typeface="Helvetica Neue"/>
              </a:rPr>
              <a:t>counter</a:t>
            </a:r>
            <a:r>
              <a:rPr lang="en-US" sz="1600" b="0" strike="noStrike" spc="-1">
                <a:solidFill>
                  <a:srgbClr val="525252"/>
                </a:solidFill>
                <a:latin typeface="Consolas"/>
                <a:ea typeface="Helvetica Neue"/>
              </a:rPr>
              <a:t>(q, clk, clr, f, 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input</a:t>
            </a:r>
            <a:r>
              <a:rPr lang="en-US" sz="1600" b="0" strike="noStrike" spc="-1">
                <a:solidFill>
                  <a:srgbClr val="525252"/>
                </a:solidFill>
                <a:latin typeface="Consolas"/>
                <a:ea typeface="Helvetica Neue"/>
              </a:rPr>
              <a:t> clk, clr;</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input</a:t>
            </a:r>
            <a:r>
              <a:rPr lang="en-US" sz="1600" b="0" strike="noStrike" spc="-1">
                <a:solidFill>
                  <a:srgbClr val="525252"/>
                </a:solidFill>
                <a:latin typeface="Consolas"/>
                <a:ea typeface="Helvetica Neue"/>
              </a:rPr>
              <a:t> [1:0] f;</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i</a:t>
            </a:r>
            <a:r>
              <a:rPr lang="en-US" sz="1600" b="1" strike="noStrike" spc="-1">
                <a:solidFill>
                  <a:srgbClr val="525252"/>
                </a:solidFill>
                <a:latin typeface="Consolas"/>
                <a:ea typeface="Helvetica Neue"/>
              </a:rPr>
              <a:t>nput</a:t>
            </a:r>
            <a:r>
              <a:rPr lang="en-US" sz="1600" b="0" strike="noStrike" spc="-1">
                <a:solidFill>
                  <a:srgbClr val="525252"/>
                </a:solidFill>
                <a:latin typeface="Consolas"/>
                <a:ea typeface="Helvetica Neue"/>
              </a:rPr>
              <a:t> [7:0] 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output</a:t>
            </a:r>
            <a:r>
              <a:rPr lang="en-US" sz="1600" b="0" strike="noStrike" spc="-1">
                <a:solidFill>
                  <a:srgbClr val="525252"/>
                </a:solidFill>
                <a:latin typeface="Consolas"/>
                <a:ea typeface="Helvetica Neue"/>
              </a:rPr>
              <a:t> [7:0] q;</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reg</a:t>
            </a:r>
            <a:r>
              <a:rPr lang="en-US" sz="1600" b="0" strike="noStrike" spc="-1">
                <a:solidFill>
                  <a:srgbClr val="525252"/>
                </a:solidFill>
                <a:latin typeface="Consolas"/>
                <a:ea typeface="Helvetica Neue"/>
              </a:rPr>
              <a:t> [7:0] q;</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parameter</a:t>
            </a:r>
            <a:r>
              <a:rPr lang="en-US" sz="1600" b="0" strike="noStrike" spc="-1">
                <a:solidFill>
                  <a:srgbClr val="525252"/>
                </a:solidFill>
                <a:latin typeface="Consolas"/>
                <a:ea typeface="Helvetica Neue"/>
              </a:rPr>
              <a:t> set = 4, hold = 1;</a:t>
            </a:r>
            <a:endParaRPr lang="en-US" sz="1600" b="0" strike="noStrike" spc="-1">
              <a:latin typeface="Arial" panose="020B0604020202020204"/>
            </a:endParaRPr>
          </a:p>
          <a:p>
            <a:pPr>
              <a:lnSpc>
                <a:spcPct val="100000"/>
              </a:lnSpc>
              <a:buNone/>
            </a:pP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always @</a:t>
            </a:r>
            <a:r>
              <a:rPr lang="en-US" sz="1600" b="0" strike="noStrike" spc="-1">
                <a:solidFill>
                  <a:srgbClr val="525252"/>
                </a:solidFill>
                <a:latin typeface="Consolas"/>
                <a:ea typeface="Helvetica Neue"/>
              </a:rPr>
              <a:t>(</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clk or </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clr)</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  begin</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   	if</a:t>
            </a:r>
            <a:r>
              <a:rPr lang="en-US" sz="1600" b="0" strike="noStrike" spc="-1">
                <a:solidFill>
                  <a:srgbClr val="525252"/>
                </a:solidFill>
                <a:latin typeface="Consolas"/>
                <a:ea typeface="Helvetica Neue"/>
              </a:rPr>
              <a:t> (clr)</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q &lt;= 8'h00;</a:t>
            </a:r>
            <a:endParaRPr lang="en-US" sz="1600" b="0" strike="noStrike" spc="-1">
              <a:latin typeface="Arial" panose="020B0604020202020204"/>
            </a:endParaRPr>
          </a:p>
        </p:txBody>
      </p:sp>
      <p:sp>
        <p:nvSpPr>
          <p:cNvPr id="2180" name="Rectangle 4"/>
          <p:cNvSpPr/>
          <p:nvPr/>
        </p:nvSpPr>
        <p:spPr>
          <a:xfrm>
            <a:off x="5693040" y="1437840"/>
            <a:ext cx="5609520" cy="37731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  </a:t>
            </a:r>
            <a:r>
              <a:rPr lang="en-US" sz="1600" b="1" strike="noStrike" spc="-1">
                <a:solidFill>
                  <a:srgbClr val="525252"/>
                </a:solidFill>
                <a:latin typeface="Consolas"/>
                <a:ea typeface="Helvetica Neue"/>
              </a:rPr>
              <a:t>else</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case </a:t>
            </a:r>
            <a:r>
              <a:rPr lang="en-US" sz="1600" b="0" strike="noStrike" spc="-1">
                <a:solidFill>
                  <a:srgbClr val="525252"/>
                </a:solidFill>
                <a:latin typeface="Consolas"/>
                <a:ea typeface="Helvetica Neue"/>
              </a:rPr>
              <a:t>(f)</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2'b00: q &lt;= d;  </a:t>
            </a:r>
            <a:r>
              <a:rPr lang="en-US" sz="1600" b="0" strike="noStrike" spc="-1">
                <a:solidFill>
                  <a:srgbClr val="0068B5"/>
                </a:solidFill>
                <a:latin typeface="Consolas"/>
                <a:ea typeface="Helvetica Neue"/>
              </a:rPr>
              <a:t>// Loads the counter</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2'b01: q &lt;= q + 1;  </a:t>
            </a:r>
            <a:r>
              <a:rPr lang="en-US" sz="1600" b="0" strike="noStrike" spc="-1">
                <a:solidFill>
                  <a:srgbClr val="0068B5"/>
                </a:solidFill>
                <a:latin typeface="Consolas"/>
                <a:ea typeface="Helvetica Neue"/>
              </a:rPr>
              <a:t>// Counts up</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2'b10: q &lt;= q - 1;   </a:t>
            </a:r>
            <a:r>
              <a:rPr lang="en-US" sz="1600" b="0" strike="noStrike" spc="-1">
                <a:solidFill>
                  <a:srgbClr val="0068B5"/>
                </a:solidFill>
                <a:latin typeface="Consolas"/>
                <a:ea typeface="Helvetica Neue"/>
              </a:rPr>
              <a:t>// Counts down</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2'b11: q &lt;= q;</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endcase</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   end</a:t>
            </a:r>
            <a:endParaRPr lang="en-US" sz="1600" b="0" strike="noStrike" spc="-1">
              <a:latin typeface="Arial" panose="020B0604020202020204"/>
            </a:endParaRPr>
          </a:p>
          <a:p>
            <a:pPr>
              <a:lnSpc>
                <a:spcPct val="100000"/>
              </a:lnSpc>
              <a:buNone/>
            </a:pP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specify</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	$setup (</a:t>
            </a:r>
            <a:r>
              <a:rPr lang="en-US" sz="1600" b="0" strike="noStrike" spc="-1">
                <a:solidFill>
                  <a:srgbClr val="525252"/>
                </a:solidFill>
                <a:latin typeface="Consolas"/>
                <a:ea typeface="Helvetica Neue"/>
              </a:rPr>
              <a:t>d,</a:t>
            </a:r>
            <a:r>
              <a:rPr lang="en-US" sz="1600" b="1" strike="noStrike" spc="-1">
                <a:solidFill>
                  <a:srgbClr val="525252"/>
                </a:solidFill>
                <a:latin typeface="Consolas"/>
                <a:ea typeface="Helvetica Neue"/>
              </a:rPr>
              <a:t> posedge clk</a:t>
            </a:r>
            <a:r>
              <a:rPr lang="en-US" sz="1600" b="0" strike="noStrike" spc="-1">
                <a:solidFill>
                  <a:srgbClr val="525252"/>
                </a:solidFill>
                <a:latin typeface="Consolas"/>
                <a:ea typeface="Helvetica Neue"/>
              </a:rPr>
              <a:t>, set</a:t>
            </a:r>
            <a:r>
              <a:rPr lang="en-US" sz="1600" b="1" strike="noStrike" spc="-1">
                <a:solidFill>
                  <a:srgbClr val="525252"/>
                </a:solidFill>
                <a:latin typeface="Consolas"/>
                <a:ea typeface="Helvetica Neue"/>
              </a:rPr>
              <a:t>);</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	$hold (posedge </a:t>
            </a:r>
            <a:r>
              <a:rPr lang="en-US" sz="1600" b="0" strike="noStrike" spc="-1">
                <a:solidFill>
                  <a:srgbClr val="525252"/>
                </a:solidFill>
                <a:latin typeface="Consolas"/>
                <a:ea typeface="Helvetica Neue"/>
              </a:rPr>
              <a:t>clk, d, hold</a:t>
            </a:r>
            <a:r>
              <a:rPr lang="en-US" sz="1600" b="1" strike="noStrike" spc="-1">
                <a:solidFill>
                  <a:srgbClr val="525252"/>
                </a:solidFill>
                <a:latin typeface="Consolas"/>
                <a:ea typeface="Helvetica Neue"/>
              </a:rPr>
              <a:t>);</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endspecify</a:t>
            </a:r>
            <a:endParaRPr lang="en-US" sz="1600" b="0" strike="noStrike" spc="-1">
              <a:latin typeface="Arial" panose="020B0604020202020204"/>
            </a:endParaRPr>
          </a:p>
          <a:p>
            <a:pPr>
              <a:lnSpc>
                <a:spcPct val="100000"/>
              </a:lnSpc>
              <a:buNone/>
            </a:pP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endmodule</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2182"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Timing Specifications</a:t>
            </a:r>
            <a:endParaRPr lang="en-US" sz="6000" b="0" strike="noStrike" spc="-1">
              <a:latin typeface="Arial" panose="020B0604020202020204"/>
            </a:endParaRPr>
          </a:p>
        </p:txBody>
      </p:sp>
      <p:sp>
        <p:nvSpPr>
          <p:cNvPr id="2183"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Specify Blocks</a:t>
            </a:r>
            <a:endParaRPr lang="en-US" sz="3600" b="0" strike="noStrike" spc="-1">
              <a:latin typeface="Arial" panose="020B0604020202020204"/>
            </a:endParaRPr>
          </a:p>
        </p:txBody>
      </p:sp>
      <p:sp>
        <p:nvSpPr>
          <p:cNvPr id="218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Path Delay - the delay between a source (input or inout) pin and a destination (output or inout) pin</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Path Delays are assigned in Specify Blocks with the keywords specify and endspecify</a:t>
            </a:r>
            <a:endParaRPr lang="en-US" sz="2400" b="0" strike="noStrike" spc="-1">
              <a:latin typeface="Arial" panose="020B0604020202020204"/>
            </a:endParaRPr>
          </a:p>
          <a:p>
            <a:pPr marL="228600" indent="-228600">
              <a:lnSpc>
                <a:spcPct val="90000"/>
              </a:lnSpc>
              <a:spcBef>
                <a:spcPts val="1000"/>
              </a:spcBef>
              <a:buNone/>
              <a:tabLst>
                <a:tab pos="0" algn="l"/>
              </a:tabLst>
            </a:pP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Statements in a Specify Block can do the following:</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Assign pin-to-pin timing delays </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Set up timing checks in the circuits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Define specparam constants</a:t>
            </a:r>
            <a:endParaRPr lang="en-US" sz="2400" b="0" strike="noStrike" spc="-1">
              <a:latin typeface="Arial" panose="020B0604020202020204"/>
            </a:endParaRPr>
          </a:p>
          <a:p>
            <a:pPr marL="685800" indent="-228600">
              <a:lnSpc>
                <a:spcPct val="90000"/>
              </a:lnSpc>
              <a:spcBef>
                <a:spcPts val="500"/>
              </a:spcBef>
              <a:buNone/>
              <a:tabLst>
                <a:tab pos="0" algn="l"/>
              </a:tabLst>
            </a:pP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400" b="0" strike="noStrike" spc="-1">
                <a:solidFill>
                  <a:srgbClr val="525252"/>
                </a:solidFill>
                <a:latin typeface="IntelOne Display Light"/>
                <a:ea typeface="Helvetica Neue"/>
              </a:rPr>
              <a:t>Alternative to the </a:t>
            </a:r>
            <a:r>
              <a:rPr lang="en-US" sz="2400" b="1" strike="noStrike" spc="-1">
                <a:solidFill>
                  <a:srgbClr val="525252"/>
                </a:solidFill>
                <a:latin typeface="IntelOne Display Light"/>
                <a:ea typeface="Helvetica Neue"/>
              </a:rPr>
              <a:t>#&lt;delay&gt;</a:t>
            </a:r>
            <a:r>
              <a:rPr lang="en-US" sz="2400" b="0" strike="noStrike" spc="-1">
                <a:solidFill>
                  <a:srgbClr val="525252"/>
                </a:solidFill>
                <a:latin typeface="IntelOne Display Light"/>
                <a:ea typeface="Helvetica Neue"/>
              </a:rPr>
              <a:t> construct</a:t>
            </a:r>
            <a:endParaRPr lang="en-US" sz="24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Parallel Connection</a:t>
            </a:r>
            <a:endParaRPr lang="en-US" sz="3600" b="0" strike="noStrike" spc="-1">
              <a:latin typeface="Arial" panose="020B0604020202020204"/>
            </a:endParaRPr>
          </a:p>
        </p:txBody>
      </p:sp>
      <p:sp>
        <p:nvSpPr>
          <p:cNvPr id="2187" name="Rectangle 3"/>
          <p:cNvSpPr/>
          <p:nvPr/>
        </p:nvSpPr>
        <p:spPr>
          <a:xfrm>
            <a:off x="396000" y="1486080"/>
            <a:ext cx="8330400" cy="880200"/>
          </a:xfrm>
          <a:prstGeom prst="rect">
            <a:avLst/>
          </a:prstGeom>
          <a:noFill/>
          <a:ln w="0">
            <a:noFill/>
          </a:ln>
        </p:spPr>
        <p:style>
          <a:lnRef idx="0">
            <a:srgbClr val="FFFFFF"/>
          </a:lnRef>
          <a:fillRef idx="0">
            <a:srgbClr val="FFFFFF"/>
          </a:fillRef>
          <a:effectRef idx="0">
            <a:srgbClr val="FFFFFF"/>
          </a:effectRef>
          <a:fontRef idx="minor"/>
        </p:style>
        <p:txBody>
          <a:bodyPr lIns="92160" tIns="46080" rIns="92160" bIns="4608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Parallel Connection - specified by the symbol (</a:t>
            </a:r>
            <a:r>
              <a:rPr lang="en-US" sz="2800" b="1" strike="noStrike" spc="-1">
                <a:solidFill>
                  <a:srgbClr val="525252"/>
                </a:solidFill>
                <a:latin typeface="IntelOne Display Light"/>
                <a:ea typeface="Helvetica Neue"/>
              </a:rPr>
              <a:t>=&gt;</a:t>
            </a:r>
            <a:r>
              <a:rPr lang="en-US" sz="2800" b="0" strike="noStrike" spc="-1">
                <a:solidFill>
                  <a:srgbClr val="525252"/>
                </a:solidFill>
                <a:latin typeface="IntelOne Display Light"/>
                <a:ea typeface="Helvetica Neue"/>
              </a:rPr>
              <a: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Format:</a:t>
            </a:r>
            <a:endParaRPr lang="en-US" sz="2800" b="0" strike="noStrike" spc="-1">
              <a:latin typeface="Arial" panose="020B0604020202020204"/>
            </a:endParaRPr>
          </a:p>
        </p:txBody>
      </p:sp>
      <p:sp>
        <p:nvSpPr>
          <p:cNvPr id="2188" name="Rectangle 4"/>
          <p:cNvSpPr/>
          <p:nvPr/>
        </p:nvSpPr>
        <p:spPr>
          <a:xfrm>
            <a:off x="1828800" y="2742840"/>
            <a:ext cx="6828480" cy="4575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i="1" strike="noStrike" spc="-1">
                <a:solidFill>
                  <a:srgbClr val="525252"/>
                </a:solidFill>
                <a:latin typeface="IntelOne Display Regular"/>
                <a:ea typeface="Helvetica Neue"/>
              </a:rPr>
              <a:t>&lt;source&gt;</a:t>
            </a:r>
            <a:r>
              <a:rPr lang="en-US" sz="2400" b="0" strike="noStrike" spc="-1">
                <a:solidFill>
                  <a:srgbClr val="525252"/>
                </a:solidFill>
                <a:latin typeface="IntelOne Display Regular"/>
                <a:ea typeface="Helvetica Neue"/>
              </a:rPr>
              <a:t>  </a:t>
            </a:r>
            <a:r>
              <a:rPr lang="en-US" sz="2400" b="1" strike="noStrike" spc="-1">
                <a:solidFill>
                  <a:srgbClr val="525252"/>
                </a:solidFill>
                <a:latin typeface="IntelOne Display Regular"/>
                <a:ea typeface="Helvetica Neue"/>
              </a:rPr>
              <a:t>=&gt;</a:t>
            </a:r>
            <a:r>
              <a:rPr lang="en-US" sz="2400" b="0" strike="noStrike" spc="-1">
                <a:solidFill>
                  <a:srgbClr val="525252"/>
                </a:solidFill>
                <a:latin typeface="IntelOne Display Regular"/>
                <a:ea typeface="Helvetica Neue"/>
              </a:rPr>
              <a:t>  </a:t>
            </a:r>
            <a:r>
              <a:rPr lang="en-US" sz="2400" b="0" i="1" strike="noStrike" spc="-1">
                <a:solidFill>
                  <a:srgbClr val="525252"/>
                </a:solidFill>
                <a:latin typeface="IntelOne Display Regular"/>
                <a:ea typeface="Helvetica Neue"/>
              </a:rPr>
              <a:t>&lt;destination&gt;</a:t>
            </a:r>
            <a:r>
              <a:rPr lang="en-US" sz="2400" b="0" strike="noStrike" spc="-1">
                <a:solidFill>
                  <a:srgbClr val="525252"/>
                </a:solidFill>
                <a:latin typeface="IntelOne Display Regular"/>
                <a:ea typeface="Helvetica Neue"/>
              </a:rPr>
              <a:t>  =  </a:t>
            </a:r>
            <a:r>
              <a:rPr lang="en-US" sz="2400" b="0" i="1" strike="noStrike" spc="-1">
                <a:solidFill>
                  <a:srgbClr val="525252"/>
                </a:solidFill>
                <a:latin typeface="IntelOne Display Regular"/>
                <a:ea typeface="Helvetica Neue"/>
              </a:rPr>
              <a:t>&lt;delay&gt;</a:t>
            </a:r>
            <a:endParaRPr lang="en-US" sz="2400" b="0" strike="noStrike" spc="-1">
              <a:latin typeface="Arial" panose="020B0604020202020204"/>
            </a:endParaRPr>
          </a:p>
        </p:txBody>
      </p:sp>
      <p:sp>
        <p:nvSpPr>
          <p:cNvPr id="2189" name="Rectangle 5"/>
          <p:cNvSpPr/>
          <p:nvPr/>
        </p:nvSpPr>
        <p:spPr>
          <a:xfrm>
            <a:off x="2671920" y="3421440"/>
            <a:ext cx="3168000" cy="8233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 Single bit a and b</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a  </a:t>
            </a:r>
            <a:r>
              <a:rPr lang="en-US" sz="2400" b="1" strike="noStrike" spc="-1">
                <a:solidFill>
                  <a:srgbClr val="525252"/>
                </a:solidFill>
                <a:latin typeface="IntelOne Display Regular"/>
                <a:ea typeface="Helvetica Neue"/>
              </a:rPr>
              <a:t>=&gt;</a:t>
            </a:r>
            <a:r>
              <a:rPr lang="en-US" sz="2400" b="0" strike="noStrike" spc="-1">
                <a:solidFill>
                  <a:srgbClr val="525252"/>
                </a:solidFill>
                <a:latin typeface="IntelOne Display Regular"/>
                <a:ea typeface="Helvetica Neue"/>
              </a:rPr>
              <a:t>  b  =  5;</a:t>
            </a:r>
            <a:endParaRPr lang="en-US" sz="2400" b="0" strike="noStrike" spc="-1">
              <a:latin typeface="Arial" panose="020B0604020202020204"/>
            </a:endParaRPr>
          </a:p>
        </p:txBody>
      </p:sp>
      <p:sp>
        <p:nvSpPr>
          <p:cNvPr id="2190" name="Rectangle 6"/>
          <p:cNvSpPr/>
          <p:nvPr/>
        </p:nvSpPr>
        <p:spPr>
          <a:xfrm>
            <a:off x="6156360" y="3432600"/>
            <a:ext cx="3501720" cy="2652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 2-bit Vector a and b</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a  </a:t>
            </a:r>
            <a:r>
              <a:rPr lang="en-US" sz="2400" b="1" strike="noStrike" spc="-1">
                <a:solidFill>
                  <a:srgbClr val="525252"/>
                </a:solidFill>
                <a:latin typeface="IntelOne Display Regular"/>
                <a:ea typeface="Helvetica Neue"/>
              </a:rPr>
              <a:t>=&gt;</a:t>
            </a:r>
            <a:r>
              <a:rPr lang="en-US" sz="2400" b="0" strike="noStrike" spc="-1">
                <a:solidFill>
                  <a:srgbClr val="525252"/>
                </a:solidFill>
                <a:latin typeface="IntelOne Display Regular"/>
                <a:ea typeface="Helvetica Neue"/>
              </a:rPr>
              <a:t>  b  =  5;</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is equivalent to </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a[0]  </a:t>
            </a:r>
            <a:r>
              <a:rPr lang="en-US" sz="2400" b="1" strike="noStrike" spc="-1">
                <a:solidFill>
                  <a:srgbClr val="525252"/>
                </a:solidFill>
                <a:latin typeface="IntelOne Display Regular"/>
                <a:ea typeface="Helvetica Neue"/>
              </a:rPr>
              <a:t>=&gt;</a:t>
            </a:r>
            <a:r>
              <a:rPr lang="en-US" sz="2400" b="0" strike="noStrike" spc="-1">
                <a:solidFill>
                  <a:srgbClr val="525252"/>
                </a:solidFill>
                <a:latin typeface="IntelOne Display Regular"/>
                <a:ea typeface="Helvetica Neue"/>
              </a:rPr>
              <a:t>  b[0]  =  5;</a:t>
            </a:r>
            <a:endParaRPr lang="en-US" sz="2400" b="0" strike="noStrike" spc="-1">
              <a:latin typeface="Arial" panose="020B0604020202020204"/>
            </a:endParaRPr>
          </a:p>
          <a:p>
            <a:pPr>
              <a:lnSpc>
                <a:spcPct val="100000"/>
              </a:lnSpc>
              <a:buNone/>
            </a:pPr>
            <a:r>
              <a:rPr lang="en-US" sz="2400" b="0" strike="noStrike" spc="-1">
                <a:solidFill>
                  <a:srgbClr val="525252"/>
                </a:solidFill>
                <a:latin typeface="IntelOne Display Regular"/>
                <a:ea typeface="Helvetica Neue"/>
              </a:rPr>
              <a:t>a[1]  </a:t>
            </a:r>
            <a:r>
              <a:rPr lang="en-US" sz="2400" b="1" strike="noStrike" spc="-1">
                <a:solidFill>
                  <a:srgbClr val="525252"/>
                </a:solidFill>
                <a:latin typeface="IntelOne Display Regular"/>
                <a:ea typeface="Helvetica Neue"/>
              </a:rPr>
              <a:t>=&gt;</a:t>
            </a:r>
            <a:r>
              <a:rPr lang="en-US" sz="2400" b="0" strike="noStrike" spc="-1">
                <a:solidFill>
                  <a:srgbClr val="525252"/>
                </a:solidFill>
                <a:latin typeface="IntelOne Display Regular"/>
                <a:ea typeface="Helvetica Neue"/>
              </a:rPr>
              <a:t>  b[1]  =  5;</a:t>
            </a:r>
            <a:endParaRPr lang="en-US" sz="2400" b="0" strike="noStrike" spc="-1">
              <a:latin typeface="Arial" panose="020B0604020202020204"/>
            </a:endParaRPr>
          </a:p>
        </p:txBody>
      </p:sp>
      <p:grpSp>
        <p:nvGrpSpPr>
          <p:cNvPr id="2191" name="Group 7"/>
          <p:cNvGrpSpPr/>
          <p:nvPr/>
        </p:nvGrpSpPr>
        <p:grpSpPr>
          <a:xfrm>
            <a:off x="2379960" y="4569120"/>
            <a:ext cx="3862800" cy="1342440"/>
            <a:chOff x="2379960" y="4569120"/>
            <a:chExt cx="3862800" cy="1342440"/>
          </a:xfrm>
        </p:grpSpPr>
        <p:sp>
          <p:nvSpPr>
            <p:cNvPr id="2192" name="Oval 8"/>
            <p:cNvSpPr/>
            <p:nvPr/>
          </p:nvSpPr>
          <p:spPr>
            <a:xfrm>
              <a:off x="3530520" y="5162760"/>
              <a:ext cx="234360" cy="23436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193" name="Oval 9"/>
            <p:cNvSpPr/>
            <p:nvPr/>
          </p:nvSpPr>
          <p:spPr>
            <a:xfrm>
              <a:off x="4597200" y="5162760"/>
              <a:ext cx="234360" cy="23436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194" name="Oval 10"/>
            <p:cNvSpPr/>
            <p:nvPr/>
          </p:nvSpPr>
          <p:spPr>
            <a:xfrm>
              <a:off x="3530520" y="5677200"/>
              <a:ext cx="234360" cy="23436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195" name="Oval 11"/>
            <p:cNvSpPr/>
            <p:nvPr/>
          </p:nvSpPr>
          <p:spPr>
            <a:xfrm>
              <a:off x="4597200" y="5677200"/>
              <a:ext cx="234360" cy="23436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196" name="Line 12"/>
            <p:cNvSpPr/>
            <p:nvPr/>
          </p:nvSpPr>
          <p:spPr>
            <a:xfrm>
              <a:off x="3663720" y="5270760"/>
              <a:ext cx="90792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2197" name="Line 13"/>
            <p:cNvSpPr/>
            <p:nvPr/>
          </p:nvSpPr>
          <p:spPr>
            <a:xfrm>
              <a:off x="3644640" y="5823000"/>
              <a:ext cx="90792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2198" name="Rectangle 14"/>
            <p:cNvSpPr/>
            <p:nvPr/>
          </p:nvSpPr>
          <p:spPr>
            <a:xfrm>
              <a:off x="2379960" y="4570560"/>
              <a:ext cx="123084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Source</a:t>
              </a:r>
              <a:endParaRPr lang="en-US" sz="2400" b="0" strike="noStrike" spc="-1">
                <a:latin typeface="Arial" panose="020B0604020202020204"/>
              </a:endParaRPr>
            </a:p>
          </p:txBody>
        </p:sp>
        <p:sp>
          <p:nvSpPr>
            <p:cNvPr id="2199" name="Rectangle 15"/>
            <p:cNvSpPr/>
            <p:nvPr/>
          </p:nvSpPr>
          <p:spPr>
            <a:xfrm>
              <a:off x="4309200" y="4569120"/>
              <a:ext cx="19335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Destination</a:t>
              </a:r>
              <a:endParaRPr lang="en-US" sz="2400" b="0" strike="noStrike" spc="-1">
                <a:latin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Full Connection</a:t>
            </a:r>
            <a:endParaRPr lang="en-US" sz="3600" b="0" strike="noStrike" spc="-1">
              <a:latin typeface="Arial" panose="020B0604020202020204"/>
            </a:endParaRPr>
          </a:p>
        </p:txBody>
      </p:sp>
      <p:sp>
        <p:nvSpPr>
          <p:cNvPr id="2201" name="Rectangle 3"/>
          <p:cNvSpPr/>
          <p:nvPr/>
        </p:nvSpPr>
        <p:spPr>
          <a:xfrm>
            <a:off x="396000" y="1495440"/>
            <a:ext cx="8330400" cy="920160"/>
          </a:xfrm>
          <a:prstGeom prst="rect">
            <a:avLst/>
          </a:prstGeom>
          <a:noFill/>
          <a:ln w="0">
            <a:noFill/>
          </a:ln>
        </p:spPr>
        <p:style>
          <a:lnRef idx="0">
            <a:srgbClr val="FFFFFF"/>
          </a:lnRef>
          <a:fillRef idx="0">
            <a:srgbClr val="FFFFFF"/>
          </a:fillRef>
          <a:effectRef idx="0">
            <a:srgbClr val="FFFFFF"/>
          </a:effectRef>
          <a:fontRef idx="minor"/>
        </p:style>
        <p:txBody>
          <a:bodyPr lIns="92160" tIns="46080" rIns="92160" bIns="46080" anchor="t">
            <a:noAutofit/>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Full Connection - specified by the symbol (</a:t>
            </a:r>
            <a:r>
              <a:rPr lang="en-US" sz="2400" b="1" strike="noStrike" spc="-1">
                <a:solidFill>
                  <a:srgbClr val="525252"/>
                </a:solidFill>
                <a:latin typeface="IntelOne Display Light"/>
                <a:ea typeface="Helvetica Neue"/>
              </a:rPr>
              <a:t>*&gt;</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Each bit in the source is connected to each bit in the destination</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Format:</a:t>
            </a:r>
            <a:endParaRPr lang="en-US" sz="2400" b="0" strike="noStrike" spc="-1">
              <a:latin typeface="Arial" panose="020B0604020202020204"/>
            </a:endParaRPr>
          </a:p>
        </p:txBody>
      </p:sp>
      <p:sp>
        <p:nvSpPr>
          <p:cNvPr id="2202" name="Rectangle 4"/>
          <p:cNvSpPr/>
          <p:nvPr/>
        </p:nvSpPr>
        <p:spPr>
          <a:xfrm>
            <a:off x="1765080" y="2685960"/>
            <a:ext cx="6732720" cy="4575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i="1" strike="noStrike" spc="-1">
                <a:solidFill>
                  <a:srgbClr val="525252"/>
                </a:solidFill>
                <a:latin typeface="IntelOne Display Regular"/>
                <a:ea typeface="Helvetica Neue"/>
              </a:rPr>
              <a:t>&lt;source&gt;</a:t>
            </a:r>
            <a:r>
              <a:rPr lang="en-US" sz="2400" b="0" strike="noStrike" spc="-1">
                <a:solidFill>
                  <a:srgbClr val="525252"/>
                </a:solidFill>
                <a:latin typeface="IntelOne Display Regular"/>
                <a:ea typeface="Helvetica Neue"/>
              </a:rPr>
              <a:t>  </a:t>
            </a:r>
            <a:r>
              <a:rPr lang="en-US" sz="2400" b="1" strike="noStrike" spc="-1">
                <a:solidFill>
                  <a:srgbClr val="525252"/>
                </a:solidFill>
                <a:latin typeface="IntelOne Display Regular"/>
                <a:ea typeface="Helvetica Neue"/>
              </a:rPr>
              <a:t>*&gt;</a:t>
            </a:r>
            <a:r>
              <a:rPr lang="en-US" sz="2400" b="0" strike="noStrike" spc="-1">
                <a:solidFill>
                  <a:srgbClr val="525252"/>
                </a:solidFill>
                <a:latin typeface="IntelOne Display Regular"/>
                <a:ea typeface="Helvetica Neue"/>
              </a:rPr>
              <a:t>  </a:t>
            </a:r>
            <a:r>
              <a:rPr lang="en-US" sz="2400" b="0" i="1" strike="noStrike" spc="-1">
                <a:solidFill>
                  <a:srgbClr val="525252"/>
                </a:solidFill>
                <a:latin typeface="IntelOne Display Regular"/>
                <a:ea typeface="Helvetica Neue"/>
              </a:rPr>
              <a:t>&lt;destination&gt;</a:t>
            </a:r>
            <a:r>
              <a:rPr lang="en-US" sz="2400" b="0" strike="noStrike" spc="-1">
                <a:solidFill>
                  <a:srgbClr val="525252"/>
                </a:solidFill>
                <a:latin typeface="IntelOne Display Regular"/>
                <a:ea typeface="Helvetica Neue"/>
              </a:rPr>
              <a:t>  =  </a:t>
            </a:r>
            <a:r>
              <a:rPr lang="en-US" sz="2400" b="0" i="1" strike="noStrike" spc="-1">
                <a:solidFill>
                  <a:srgbClr val="525252"/>
                </a:solidFill>
                <a:latin typeface="IntelOne Display Regular"/>
                <a:ea typeface="Helvetica Neue"/>
              </a:rPr>
              <a:t>&lt;delay&gt;</a:t>
            </a:r>
            <a:endParaRPr lang="en-US" sz="2400" b="0" strike="noStrike" spc="-1">
              <a:latin typeface="Arial" panose="020B0604020202020204"/>
            </a:endParaRPr>
          </a:p>
        </p:txBody>
      </p:sp>
      <p:grpSp>
        <p:nvGrpSpPr>
          <p:cNvPr id="2203" name="Group 5"/>
          <p:cNvGrpSpPr/>
          <p:nvPr/>
        </p:nvGrpSpPr>
        <p:grpSpPr>
          <a:xfrm>
            <a:off x="2307960" y="3492360"/>
            <a:ext cx="3862440" cy="1342440"/>
            <a:chOff x="2307960" y="3492360"/>
            <a:chExt cx="3862440" cy="1342440"/>
          </a:xfrm>
        </p:grpSpPr>
        <p:sp>
          <p:nvSpPr>
            <p:cNvPr id="2204" name="Oval 6"/>
            <p:cNvSpPr/>
            <p:nvPr/>
          </p:nvSpPr>
          <p:spPr>
            <a:xfrm>
              <a:off x="3458520" y="4086000"/>
              <a:ext cx="234360" cy="23436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205" name="Oval 7"/>
            <p:cNvSpPr/>
            <p:nvPr/>
          </p:nvSpPr>
          <p:spPr>
            <a:xfrm>
              <a:off x="4525200" y="4086000"/>
              <a:ext cx="234360" cy="23436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206" name="Oval 8"/>
            <p:cNvSpPr/>
            <p:nvPr/>
          </p:nvSpPr>
          <p:spPr>
            <a:xfrm>
              <a:off x="3458520" y="4600440"/>
              <a:ext cx="234360" cy="23436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207" name="Oval 9"/>
            <p:cNvSpPr/>
            <p:nvPr/>
          </p:nvSpPr>
          <p:spPr>
            <a:xfrm>
              <a:off x="4525200" y="4600440"/>
              <a:ext cx="234360" cy="23436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2208" name="Line 10"/>
            <p:cNvSpPr/>
            <p:nvPr/>
          </p:nvSpPr>
          <p:spPr>
            <a:xfrm>
              <a:off x="3591360" y="4194000"/>
              <a:ext cx="90828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2209" name="Line 11"/>
            <p:cNvSpPr/>
            <p:nvPr/>
          </p:nvSpPr>
          <p:spPr>
            <a:xfrm>
              <a:off x="3572640" y="4746240"/>
              <a:ext cx="90792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2210" name="Rectangle 12"/>
            <p:cNvSpPr/>
            <p:nvPr/>
          </p:nvSpPr>
          <p:spPr>
            <a:xfrm>
              <a:off x="2307960" y="3493800"/>
              <a:ext cx="123084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Source</a:t>
              </a:r>
              <a:endParaRPr lang="en-US" sz="2400" b="0" strike="noStrike" spc="-1">
                <a:latin typeface="Arial" panose="020B0604020202020204"/>
              </a:endParaRPr>
            </a:p>
          </p:txBody>
        </p:sp>
        <p:sp>
          <p:nvSpPr>
            <p:cNvPr id="2211" name="Rectangle 13"/>
            <p:cNvSpPr/>
            <p:nvPr/>
          </p:nvSpPr>
          <p:spPr>
            <a:xfrm>
              <a:off x="4236840" y="3492360"/>
              <a:ext cx="19335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Destination</a:t>
              </a:r>
              <a:endParaRPr lang="en-US" sz="2400" b="0" strike="noStrike" spc="-1">
                <a:latin typeface="Arial" panose="020B0604020202020204"/>
              </a:endParaRPr>
            </a:p>
          </p:txBody>
        </p:sp>
        <p:sp>
          <p:nvSpPr>
            <p:cNvPr id="2212" name="Line 14"/>
            <p:cNvSpPr/>
            <p:nvPr/>
          </p:nvSpPr>
          <p:spPr>
            <a:xfrm>
              <a:off x="3591360" y="4200120"/>
              <a:ext cx="889200" cy="43200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2213" name="Line 15"/>
            <p:cNvSpPr/>
            <p:nvPr/>
          </p:nvSpPr>
          <p:spPr>
            <a:xfrm flipV="1">
              <a:off x="3588480" y="4330440"/>
              <a:ext cx="927000" cy="4125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grpSp>
      <p:sp>
        <p:nvSpPr>
          <p:cNvPr id="2214" name="Rectangle 16"/>
          <p:cNvSpPr/>
          <p:nvPr/>
        </p:nvSpPr>
        <p:spPr>
          <a:xfrm>
            <a:off x="6226560" y="3404880"/>
            <a:ext cx="2949480" cy="28360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000" b="0" strike="noStrike" spc="-1">
                <a:solidFill>
                  <a:srgbClr val="525252"/>
                </a:solidFill>
                <a:latin typeface="IntelOne Display Regular"/>
                <a:ea typeface="Helvetica Neue"/>
              </a:rPr>
              <a:t>// 2-bit Vector a and b</a:t>
            </a:r>
            <a:endParaRPr lang="en-US" sz="2000" b="0" strike="noStrike" spc="-1">
              <a:latin typeface="Arial" panose="020B0604020202020204"/>
            </a:endParaRPr>
          </a:p>
          <a:p>
            <a:pPr>
              <a:lnSpc>
                <a:spcPct val="100000"/>
              </a:lnSpc>
              <a:buNone/>
            </a:pPr>
            <a:r>
              <a:rPr lang="en-US" sz="2000" b="0" strike="noStrike" spc="-1">
                <a:solidFill>
                  <a:srgbClr val="525252"/>
                </a:solidFill>
                <a:latin typeface="IntelOne Display Regular"/>
                <a:ea typeface="Helvetica Neue"/>
              </a:rPr>
              <a:t>a  </a:t>
            </a:r>
            <a:r>
              <a:rPr lang="en-US" sz="2000" b="1" strike="noStrike" spc="-1">
                <a:solidFill>
                  <a:srgbClr val="525252"/>
                </a:solidFill>
                <a:latin typeface="IntelOne Display Regular"/>
                <a:ea typeface="Helvetica Neue"/>
              </a:rPr>
              <a:t>*&gt;</a:t>
            </a:r>
            <a:r>
              <a:rPr lang="en-US" sz="2000" b="0" strike="noStrike" spc="-1">
                <a:solidFill>
                  <a:srgbClr val="525252"/>
                </a:solidFill>
                <a:latin typeface="IntelOne Display Regular"/>
                <a:ea typeface="Helvetica Neue"/>
              </a:rPr>
              <a:t>  b  =  5;</a:t>
            </a:r>
            <a:endParaRPr lang="en-US" sz="2000" b="0" strike="noStrike" spc="-1">
              <a:latin typeface="Arial" panose="020B0604020202020204"/>
            </a:endParaRPr>
          </a:p>
          <a:p>
            <a:pPr>
              <a:lnSpc>
                <a:spcPct val="100000"/>
              </a:lnSpc>
              <a:buNone/>
            </a:pPr>
            <a:endParaRPr lang="en-US" sz="2000" b="0" strike="noStrike" spc="-1">
              <a:latin typeface="Arial" panose="020B0604020202020204"/>
            </a:endParaRPr>
          </a:p>
          <a:p>
            <a:pPr>
              <a:lnSpc>
                <a:spcPct val="100000"/>
              </a:lnSpc>
              <a:buNone/>
            </a:pPr>
            <a:r>
              <a:rPr lang="en-US" sz="2000" b="0" strike="noStrike" spc="-1">
                <a:solidFill>
                  <a:srgbClr val="525252"/>
                </a:solidFill>
                <a:latin typeface="IntelOne Display Regular"/>
                <a:ea typeface="Helvetica Neue"/>
              </a:rPr>
              <a:t>is equivalent to </a:t>
            </a:r>
            <a:endParaRPr lang="en-US" sz="2000" b="0" strike="noStrike" spc="-1">
              <a:latin typeface="Arial" panose="020B0604020202020204"/>
            </a:endParaRPr>
          </a:p>
          <a:p>
            <a:pPr>
              <a:lnSpc>
                <a:spcPct val="100000"/>
              </a:lnSpc>
              <a:buNone/>
            </a:pPr>
            <a:endParaRPr lang="en-US" sz="2000" b="0" strike="noStrike" spc="-1">
              <a:latin typeface="Arial" panose="020B0604020202020204"/>
            </a:endParaRPr>
          </a:p>
          <a:p>
            <a:pPr>
              <a:lnSpc>
                <a:spcPct val="100000"/>
              </a:lnSpc>
              <a:buNone/>
            </a:pPr>
            <a:r>
              <a:rPr lang="en-US" sz="2000" b="0" strike="noStrike" spc="-1">
                <a:solidFill>
                  <a:srgbClr val="525252"/>
                </a:solidFill>
                <a:latin typeface="IntelOne Display Regular"/>
                <a:ea typeface="Helvetica Neue"/>
              </a:rPr>
              <a:t>a[0]  </a:t>
            </a:r>
            <a:r>
              <a:rPr lang="en-US" sz="2000" b="1" strike="noStrike" spc="-1">
                <a:solidFill>
                  <a:srgbClr val="525252"/>
                </a:solidFill>
                <a:latin typeface="IntelOne Display Regular"/>
                <a:ea typeface="Helvetica Neue"/>
              </a:rPr>
              <a:t>*&gt;</a:t>
            </a:r>
            <a:r>
              <a:rPr lang="en-US" sz="2000" b="0" strike="noStrike" spc="-1">
                <a:solidFill>
                  <a:srgbClr val="525252"/>
                </a:solidFill>
                <a:latin typeface="IntelOne Display Regular"/>
                <a:ea typeface="Helvetica Neue"/>
              </a:rPr>
              <a:t>  b[0]  =  5;	</a:t>
            </a:r>
            <a:endParaRPr lang="en-US" sz="2000" b="0" strike="noStrike" spc="-1">
              <a:latin typeface="Arial" panose="020B0604020202020204"/>
            </a:endParaRPr>
          </a:p>
          <a:p>
            <a:pPr>
              <a:lnSpc>
                <a:spcPct val="100000"/>
              </a:lnSpc>
              <a:buNone/>
            </a:pPr>
            <a:r>
              <a:rPr lang="en-US" sz="2000" b="0" strike="noStrike" spc="-1">
                <a:solidFill>
                  <a:srgbClr val="525252"/>
                </a:solidFill>
                <a:latin typeface="IntelOne Display Regular"/>
                <a:ea typeface="Helvetica Neue"/>
              </a:rPr>
              <a:t>a[0]  </a:t>
            </a:r>
            <a:r>
              <a:rPr lang="en-US" sz="2000" b="1" strike="noStrike" spc="-1">
                <a:solidFill>
                  <a:srgbClr val="525252"/>
                </a:solidFill>
                <a:latin typeface="IntelOne Display Regular"/>
                <a:ea typeface="Helvetica Neue"/>
              </a:rPr>
              <a:t>*&gt;</a:t>
            </a:r>
            <a:r>
              <a:rPr lang="en-US" sz="2000" b="0" strike="noStrike" spc="-1">
                <a:solidFill>
                  <a:srgbClr val="525252"/>
                </a:solidFill>
                <a:latin typeface="IntelOne Display Regular"/>
                <a:ea typeface="Helvetica Neue"/>
              </a:rPr>
              <a:t>  b[1]  =  5;</a:t>
            </a:r>
            <a:endParaRPr lang="en-US" sz="2000" b="0" strike="noStrike" spc="-1">
              <a:latin typeface="Arial" panose="020B0604020202020204"/>
            </a:endParaRPr>
          </a:p>
          <a:p>
            <a:pPr>
              <a:lnSpc>
                <a:spcPct val="100000"/>
              </a:lnSpc>
              <a:buNone/>
            </a:pPr>
            <a:r>
              <a:rPr lang="en-US" sz="2000" b="0" strike="noStrike" spc="-1">
                <a:solidFill>
                  <a:srgbClr val="525252"/>
                </a:solidFill>
                <a:latin typeface="IntelOne Display Regular"/>
                <a:ea typeface="Helvetica Neue"/>
              </a:rPr>
              <a:t>a[1]  </a:t>
            </a:r>
            <a:r>
              <a:rPr lang="en-US" sz="2000" b="1" strike="noStrike" spc="-1">
                <a:solidFill>
                  <a:srgbClr val="525252"/>
                </a:solidFill>
                <a:latin typeface="IntelOne Display Regular"/>
                <a:ea typeface="Helvetica Neue"/>
              </a:rPr>
              <a:t>*&gt;</a:t>
            </a:r>
            <a:r>
              <a:rPr lang="en-US" sz="2000" b="0" strike="noStrike" spc="-1">
                <a:solidFill>
                  <a:srgbClr val="525252"/>
                </a:solidFill>
                <a:latin typeface="IntelOne Display Regular"/>
                <a:ea typeface="Helvetica Neue"/>
              </a:rPr>
              <a:t>  b[0]  =  5;</a:t>
            </a:r>
            <a:endParaRPr lang="en-US" sz="2000" b="0" strike="noStrike" spc="-1">
              <a:latin typeface="Arial" panose="020B0604020202020204"/>
            </a:endParaRPr>
          </a:p>
          <a:p>
            <a:pPr>
              <a:lnSpc>
                <a:spcPct val="100000"/>
              </a:lnSpc>
              <a:buNone/>
            </a:pPr>
            <a:r>
              <a:rPr lang="en-US" sz="2000" b="0" strike="noStrike" spc="-1">
                <a:solidFill>
                  <a:srgbClr val="525252"/>
                </a:solidFill>
                <a:latin typeface="IntelOne Display Regular"/>
                <a:ea typeface="Helvetica Neue"/>
              </a:rPr>
              <a:t>a[1]  </a:t>
            </a:r>
            <a:r>
              <a:rPr lang="en-US" sz="2000" b="1" strike="noStrike" spc="-1">
                <a:solidFill>
                  <a:srgbClr val="525252"/>
                </a:solidFill>
                <a:latin typeface="IntelOne Display Regular"/>
                <a:ea typeface="Helvetica Neue"/>
              </a:rPr>
              <a:t>*&gt;</a:t>
            </a:r>
            <a:r>
              <a:rPr lang="en-US" sz="2000" b="0" strike="noStrike" spc="-1">
                <a:solidFill>
                  <a:srgbClr val="525252"/>
                </a:solidFill>
                <a:latin typeface="IntelOne Display Regular"/>
                <a:ea typeface="Helvetica Neue"/>
              </a:rPr>
              <a:t>  b[1]  =  5;</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Specparam</a:t>
            </a:r>
            <a:endParaRPr lang="en-US" sz="3600" b="0" strike="noStrike" spc="-1">
              <a:latin typeface="Arial" panose="020B0604020202020204"/>
            </a:endParaRPr>
          </a:p>
        </p:txBody>
      </p:sp>
      <p:sp>
        <p:nvSpPr>
          <p:cNvPr id="2216" name="Rectangle 3"/>
          <p:cNvSpPr/>
          <p:nvPr/>
        </p:nvSpPr>
        <p:spPr>
          <a:xfrm>
            <a:off x="387000" y="1495440"/>
            <a:ext cx="10965960" cy="4886640"/>
          </a:xfrm>
          <a:prstGeom prst="rect">
            <a:avLst/>
          </a:prstGeom>
          <a:noFill/>
          <a:ln w="0">
            <a:noFill/>
          </a:ln>
        </p:spPr>
        <p:style>
          <a:lnRef idx="0">
            <a:srgbClr val="FFFFFF"/>
          </a:lnRef>
          <a:fillRef idx="0">
            <a:srgbClr val="FFFFFF"/>
          </a:fillRef>
          <a:effectRef idx="0">
            <a:srgbClr val="FFFFFF"/>
          </a:effectRef>
          <a:fontRef idx="minor"/>
        </p:style>
        <p:txBody>
          <a:bodyPr lIns="92160" tIns="46080" rIns="92160" bIns="46080" anchor="t">
            <a:norm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Specparam - assigning a value to a symbolic name for a timing specification</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Similar to a parameter but used in specify blocks</a:t>
            </a:r>
            <a:endParaRPr lang="en-US" sz="2400" b="0" strike="noStrike" spc="-1">
              <a:latin typeface="Arial" panose="020B0604020202020204"/>
            </a:endParaRPr>
          </a:p>
        </p:txBody>
      </p:sp>
      <p:sp>
        <p:nvSpPr>
          <p:cNvPr id="2217" name="Rectangle 4"/>
          <p:cNvSpPr/>
          <p:nvPr/>
        </p:nvSpPr>
        <p:spPr>
          <a:xfrm>
            <a:off x="2431080" y="3279600"/>
            <a:ext cx="5670360" cy="2652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Consolas"/>
                <a:ea typeface="Helvetica Neue"/>
              </a:rPr>
              <a:t>specify</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a:p>
            <a:pPr>
              <a:lnSpc>
                <a:spcPct val="100000"/>
              </a:lnSpc>
              <a:buNone/>
            </a:pPr>
            <a:r>
              <a:rPr lang="en-US" sz="2400" b="0" strike="noStrike" spc="-1">
                <a:solidFill>
                  <a:srgbClr val="525252"/>
                </a:solidFill>
                <a:latin typeface="Consolas"/>
                <a:ea typeface="Helvetica Neue"/>
              </a:rPr>
              <a:t>	</a:t>
            </a:r>
            <a:r>
              <a:rPr lang="en-US" sz="2400" b="1" strike="noStrike" spc="-1">
                <a:solidFill>
                  <a:srgbClr val="525252"/>
                </a:solidFill>
                <a:latin typeface="Consolas"/>
                <a:ea typeface="Helvetica Neue"/>
              </a:rPr>
              <a:t>specparam</a:t>
            </a:r>
            <a:r>
              <a:rPr lang="en-US" sz="2400" b="0" strike="noStrike" spc="-1">
                <a:solidFill>
                  <a:srgbClr val="525252"/>
                </a:solidFill>
                <a:latin typeface="Consolas"/>
                <a:ea typeface="Helvetica Neue"/>
              </a:rPr>
              <a:t>  a_to_b  =  5;</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a:p>
            <a:pPr>
              <a:lnSpc>
                <a:spcPct val="100000"/>
              </a:lnSpc>
              <a:buNone/>
            </a:pPr>
            <a:r>
              <a:rPr lang="en-US" sz="2400" b="0" strike="noStrike" spc="-1">
                <a:solidFill>
                  <a:srgbClr val="525252"/>
                </a:solidFill>
                <a:latin typeface="Consolas"/>
                <a:ea typeface="Helvetica Neue"/>
              </a:rPr>
              <a:t>		a  =&gt;  b  =  a_to_b;</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a:p>
            <a:pPr>
              <a:lnSpc>
                <a:spcPct val="100000"/>
              </a:lnSpc>
              <a:buNone/>
            </a:pPr>
            <a:r>
              <a:rPr lang="en-US" sz="2400" b="1" strike="noStrike" spc="-1">
                <a:solidFill>
                  <a:srgbClr val="525252"/>
                </a:solidFill>
                <a:latin typeface="Consolas"/>
                <a:ea typeface="Helvetica Neue"/>
              </a:rPr>
              <a:t>end specify</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Components of a Verilog Module</a:t>
            </a:r>
            <a:endParaRPr lang="en-US" sz="3600" b="0" strike="noStrike" spc="-1">
              <a:latin typeface="Arial" panose="020B0604020202020204"/>
            </a:endParaRPr>
          </a:p>
        </p:txBody>
      </p:sp>
      <p:sp>
        <p:nvSpPr>
          <p:cNvPr id="473" name="Rectangle 3"/>
          <p:cNvSpPr/>
          <p:nvPr/>
        </p:nvSpPr>
        <p:spPr>
          <a:xfrm>
            <a:off x="4321080" y="1184400"/>
            <a:ext cx="199836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module</a:t>
            </a:r>
            <a:endParaRPr lang="en-US" sz="24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Declaration</a:t>
            </a:r>
            <a:endParaRPr lang="en-US" sz="1800" b="0" strike="noStrike" spc="-1">
              <a:latin typeface="Arial" panose="020B0604020202020204"/>
            </a:endParaRPr>
          </a:p>
        </p:txBody>
      </p:sp>
      <p:sp>
        <p:nvSpPr>
          <p:cNvPr id="474" name="Rectangle 4"/>
          <p:cNvSpPr/>
          <p:nvPr/>
        </p:nvSpPr>
        <p:spPr>
          <a:xfrm>
            <a:off x="1053360" y="2413800"/>
            <a:ext cx="18072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Port</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Declarations</a:t>
            </a:r>
            <a:endParaRPr lang="en-US" sz="1800" b="0" strike="noStrike" spc="-1">
              <a:latin typeface="Arial" panose="020B0604020202020204"/>
            </a:endParaRPr>
          </a:p>
        </p:txBody>
      </p:sp>
      <p:sp>
        <p:nvSpPr>
          <p:cNvPr id="475" name="Rectangle 5"/>
          <p:cNvSpPr/>
          <p:nvPr/>
        </p:nvSpPr>
        <p:spPr>
          <a:xfrm>
            <a:off x="1464120" y="3445560"/>
            <a:ext cx="70488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input</a:t>
            </a:r>
            <a:endParaRPr lang="en-US" sz="1800" b="0" strike="noStrike" spc="-1">
              <a:latin typeface="Arial" panose="020B0604020202020204"/>
            </a:endParaRPr>
          </a:p>
        </p:txBody>
      </p:sp>
      <p:sp>
        <p:nvSpPr>
          <p:cNvPr id="476" name="Rectangle 6"/>
          <p:cNvSpPr/>
          <p:nvPr/>
        </p:nvSpPr>
        <p:spPr>
          <a:xfrm>
            <a:off x="1412280" y="4161600"/>
            <a:ext cx="93744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output</a:t>
            </a:r>
            <a:endParaRPr lang="en-US" sz="1800" b="0" strike="noStrike" spc="-1">
              <a:latin typeface="Arial" panose="020B0604020202020204"/>
            </a:endParaRPr>
          </a:p>
        </p:txBody>
      </p:sp>
      <p:sp>
        <p:nvSpPr>
          <p:cNvPr id="477" name="Rectangle 7"/>
          <p:cNvSpPr/>
          <p:nvPr/>
        </p:nvSpPr>
        <p:spPr>
          <a:xfrm>
            <a:off x="1521360" y="4893480"/>
            <a:ext cx="69264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inout</a:t>
            </a:r>
            <a:endParaRPr lang="en-US" sz="1800" b="0" strike="noStrike" spc="-1">
              <a:latin typeface="Arial" panose="020B0604020202020204"/>
            </a:endParaRPr>
          </a:p>
        </p:txBody>
      </p:sp>
      <p:sp>
        <p:nvSpPr>
          <p:cNvPr id="478" name="Rectangle 8"/>
          <p:cNvSpPr/>
          <p:nvPr/>
        </p:nvSpPr>
        <p:spPr>
          <a:xfrm>
            <a:off x="2805840" y="2432520"/>
            <a:ext cx="18072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Data Type</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Declarations</a:t>
            </a:r>
            <a:endParaRPr lang="en-US" sz="1800" b="0" strike="noStrike" spc="-1">
              <a:latin typeface="Arial" panose="020B0604020202020204"/>
            </a:endParaRPr>
          </a:p>
        </p:txBody>
      </p:sp>
      <p:sp>
        <p:nvSpPr>
          <p:cNvPr id="479" name="Rectangle 9"/>
          <p:cNvSpPr/>
          <p:nvPr/>
        </p:nvSpPr>
        <p:spPr>
          <a:xfrm>
            <a:off x="3304800" y="3464640"/>
            <a:ext cx="6645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Net</a:t>
            </a:r>
            <a:endParaRPr lang="en-US" sz="1800" b="0" strike="noStrike" spc="-1">
              <a:latin typeface="Arial" panose="020B0604020202020204"/>
            </a:endParaRPr>
          </a:p>
        </p:txBody>
      </p:sp>
      <p:sp>
        <p:nvSpPr>
          <p:cNvPr id="480" name="Rectangle 10"/>
          <p:cNvSpPr/>
          <p:nvPr/>
        </p:nvSpPr>
        <p:spPr>
          <a:xfrm>
            <a:off x="2999520" y="4180680"/>
            <a:ext cx="124308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Variable</a:t>
            </a:r>
            <a:endParaRPr lang="en-US" sz="1800" b="0" strike="noStrike" spc="-1">
              <a:latin typeface="Arial" panose="020B0604020202020204"/>
            </a:endParaRPr>
          </a:p>
        </p:txBody>
      </p:sp>
      <p:sp>
        <p:nvSpPr>
          <p:cNvPr id="481" name="Rectangle 11"/>
          <p:cNvSpPr/>
          <p:nvPr/>
        </p:nvSpPr>
        <p:spPr>
          <a:xfrm>
            <a:off x="3006360" y="4912200"/>
            <a:ext cx="12153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parameter</a:t>
            </a:r>
            <a:endParaRPr lang="en-US" sz="1800" b="0" strike="noStrike" spc="-1">
              <a:latin typeface="Arial" panose="020B0604020202020204"/>
            </a:endParaRPr>
          </a:p>
        </p:txBody>
      </p:sp>
      <p:sp>
        <p:nvSpPr>
          <p:cNvPr id="482" name="Rectangle 12"/>
          <p:cNvSpPr/>
          <p:nvPr/>
        </p:nvSpPr>
        <p:spPr>
          <a:xfrm>
            <a:off x="5042880" y="2427840"/>
            <a:ext cx="18666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Circuit</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Functionality</a:t>
            </a:r>
            <a:endParaRPr lang="en-US" sz="1800" b="0" strike="noStrike" spc="-1">
              <a:latin typeface="Arial" panose="020B0604020202020204"/>
            </a:endParaRPr>
          </a:p>
        </p:txBody>
      </p:sp>
      <p:sp>
        <p:nvSpPr>
          <p:cNvPr id="483" name="Line 14"/>
          <p:cNvSpPr/>
          <p:nvPr/>
        </p:nvSpPr>
        <p:spPr>
          <a:xfrm>
            <a:off x="1793160" y="2081520"/>
            <a:ext cx="7137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84" name="Line 15"/>
          <p:cNvSpPr/>
          <p:nvPr/>
        </p:nvSpPr>
        <p:spPr>
          <a:xfrm>
            <a:off x="5304960" y="1960920"/>
            <a:ext cx="360" cy="1206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85" name="Line 16"/>
          <p:cNvSpPr/>
          <p:nvPr/>
        </p:nvSpPr>
        <p:spPr>
          <a:xfrm>
            <a:off x="1787040" y="208800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86" name="Line 17"/>
          <p:cNvSpPr/>
          <p:nvPr/>
        </p:nvSpPr>
        <p:spPr>
          <a:xfrm>
            <a:off x="3653640" y="21070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87" name="Line 18"/>
          <p:cNvSpPr/>
          <p:nvPr/>
        </p:nvSpPr>
        <p:spPr>
          <a:xfrm>
            <a:off x="5920920" y="21070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88" name="Line 19"/>
          <p:cNvSpPr/>
          <p:nvPr/>
        </p:nvSpPr>
        <p:spPr>
          <a:xfrm>
            <a:off x="1882080" y="309780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89" name="Line 20"/>
          <p:cNvSpPr/>
          <p:nvPr/>
        </p:nvSpPr>
        <p:spPr>
          <a:xfrm>
            <a:off x="1863000" y="38404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90" name="Line 21"/>
          <p:cNvSpPr/>
          <p:nvPr/>
        </p:nvSpPr>
        <p:spPr>
          <a:xfrm>
            <a:off x="1863000" y="456444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91" name="Line 22"/>
          <p:cNvSpPr/>
          <p:nvPr/>
        </p:nvSpPr>
        <p:spPr>
          <a:xfrm>
            <a:off x="3615840" y="3116880"/>
            <a:ext cx="360" cy="3171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92" name="Line 23"/>
          <p:cNvSpPr/>
          <p:nvPr/>
        </p:nvSpPr>
        <p:spPr>
          <a:xfrm>
            <a:off x="3634920" y="385956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93" name="Line 24"/>
          <p:cNvSpPr/>
          <p:nvPr/>
        </p:nvSpPr>
        <p:spPr>
          <a:xfrm>
            <a:off x="3634920" y="458352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94" name="Line 25"/>
          <p:cNvSpPr/>
          <p:nvPr/>
        </p:nvSpPr>
        <p:spPr>
          <a:xfrm>
            <a:off x="5184000" y="3377160"/>
            <a:ext cx="16891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495" name="Line 26"/>
          <p:cNvSpPr/>
          <p:nvPr/>
        </p:nvSpPr>
        <p:spPr>
          <a:xfrm>
            <a:off x="5958720" y="309780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496" name="Group 27"/>
          <p:cNvGrpSpPr/>
          <p:nvPr/>
        </p:nvGrpSpPr>
        <p:grpSpPr>
          <a:xfrm>
            <a:off x="4314240" y="3823200"/>
            <a:ext cx="1701720" cy="1371240"/>
            <a:chOff x="4314240" y="3823200"/>
            <a:chExt cx="1701720" cy="1371240"/>
          </a:xfrm>
        </p:grpSpPr>
        <p:sp>
          <p:nvSpPr>
            <p:cNvPr id="497" name="Rectangle 28"/>
            <p:cNvSpPr/>
            <p:nvPr/>
          </p:nvSpPr>
          <p:spPr>
            <a:xfrm>
              <a:off x="4314240" y="3823200"/>
              <a:ext cx="17017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Continuous</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Assignment</a:t>
              </a:r>
              <a:endParaRPr lang="en-US" sz="1800" b="0" strike="noStrike" spc="-1">
                <a:latin typeface="Arial" panose="020B0604020202020204"/>
              </a:endParaRPr>
            </a:p>
          </p:txBody>
        </p:sp>
        <p:sp>
          <p:nvSpPr>
            <p:cNvPr id="498" name="Rectangle 29"/>
            <p:cNvSpPr/>
            <p:nvPr/>
          </p:nvSpPr>
          <p:spPr>
            <a:xfrm>
              <a:off x="4753800" y="4828320"/>
              <a:ext cx="78084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assign</a:t>
              </a:r>
              <a:endParaRPr lang="en-US" sz="1800" b="0" strike="noStrike" spc="-1">
                <a:latin typeface="Arial" panose="020B0604020202020204"/>
              </a:endParaRPr>
            </a:p>
          </p:txBody>
        </p:sp>
        <p:sp>
          <p:nvSpPr>
            <p:cNvPr id="499" name="Line 30"/>
            <p:cNvSpPr/>
            <p:nvPr/>
          </p:nvSpPr>
          <p:spPr>
            <a:xfrm>
              <a:off x="5196960" y="450720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grpSp>
        <p:nvGrpSpPr>
          <p:cNvPr id="500" name="Group 31"/>
          <p:cNvGrpSpPr/>
          <p:nvPr/>
        </p:nvGrpSpPr>
        <p:grpSpPr>
          <a:xfrm>
            <a:off x="5972400" y="3844080"/>
            <a:ext cx="1582920" cy="2539080"/>
            <a:chOff x="5972400" y="3844080"/>
            <a:chExt cx="1582920" cy="2539080"/>
          </a:xfrm>
        </p:grpSpPr>
        <p:sp>
          <p:nvSpPr>
            <p:cNvPr id="501" name="Rectangle 32"/>
            <p:cNvSpPr/>
            <p:nvPr/>
          </p:nvSpPr>
          <p:spPr>
            <a:xfrm>
              <a:off x="5972400" y="3844080"/>
              <a:ext cx="15829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Blocks</a:t>
              </a:r>
              <a:endParaRPr lang="en-US" sz="1800" b="0" strike="noStrike" spc="-1">
                <a:latin typeface="Arial" panose="020B0604020202020204"/>
              </a:endParaRPr>
            </a:p>
          </p:txBody>
        </p:sp>
        <p:sp>
          <p:nvSpPr>
            <p:cNvPr id="502" name="Rectangle 33"/>
            <p:cNvSpPr/>
            <p:nvPr/>
          </p:nvSpPr>
          <p:spPr>
            <a:xfrm>
              <a:off x="6374880" y="4796640"/>
              <a:ext cx="79056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Times New Roman" panose="02020603050405020304"/>
                  <a:ea typeface="Helvetica Neue"/>
                </a:rPr>
                <a:t>initial</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a:t>
              </a:r>
              <a:endParaRPr lang="en-US" sz="1800" b="0" strike="noStrike" spc="-1">
                <a:latin typeface="Arial" panose="020B0604020202020204"/>
              </a:endParaRPr>
            </a:p>
          </p:txBody>
        </p:sp>
        <p:sp>
          <p:nvSpPr>
            <p:cNvPr id="503" name="Rectangle 34"/>
            <p:cNvSpPr/>
            <p:nvPr/>
          </p:nvSpPr>
          <p:spPr>
            <a:xfrm>
              <a:off x="6379200" y="5742720"/>
              <a:ext cx="8449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Times New Roman" panose="02020603050405020304"/>
                  <a:ea typeface="Helvetica Neue"/>
                </a:rPr>
                <a:t>always</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a:t>
              </a:r>
              <a:endParaRPr lang="en-US" sz="1800" b="0" strike="noStrike" spc="-1">
                <a:latin typeface="Arial" panose="020B0604020202020204"/>
              </a:endParaRPr>
            </a:p>
          </p:txBody>
        </p:sp>
        <p:sp>
          <p:nvSpPr>
            <p:cNvPr id="504" name="Line 35"/>
            <p:cNvSpPr/>
            <p:nvPr/>
          </p:nvSpPr>
          <p:spPr>
            <a:xfrm>
              <a:off x="6778080" y="4526280"/>
              <a:ext cx="360" cy="241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05" name="Line 36"/>
            <p:cNvSpPr/>
            <p:nvPr/>
          </p:nvSpPr>
          <p:spPr>
            <a:xfrm>
              <a:off x="6778080" y="5478840"/>
              <a:ext cx="360" cy="24120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sp>
        <p:nvSpPr>
          <p:cNvPr id="506" name="Rectangle 38"/>
          <p:cNvSpPr/>
          <p:nvPr/>
        </p:nvSpPr>
        <p:spPr>
          <a:xfrm>
            <a:off x="8242200" y="2427840"/>
            <a:ext cx="191052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Subprograms</a:t>
            </a:r>
            <a:endParaRPr lang="en-US" sz="1800" b="0" strike="noStrike" spc="-1">
              <a:latin typeface="Arial" panose="020B0604020202020204"/>
            </a:endParaRPr>
          </a:p>
        </p:txBody>
      </p:sp>
      <p:sp>
        <p:nvSpPr>
          <p:cNvPr id="507" name="Rectangle 39"/>
          <p:cNvSpPr/>
          <p:nvPr/>
        </p:nvSpPr>
        <p:spPr>
          <a:xfrm>
            <a:off x="8959320" y="3102480"/>
            <a:ext cx="59040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task</a:t>
            </a:r>
            <a:endParaRPr lang="en-US" sz="1800" b="0" strike="noStrike" spc="-1">
              <a:latin typeface="Arial" panose="020B0604020202020204"/>
            </a:endParaRPr>
          </a:p>
        </p:txBody>
      </p:sp>
      <p:sp>
        <p:nvSpPr>
          <p:cNvPr id="508" name="Rectangle 40"/>
          <p:cNvSpPr/>
          <p:nvPr/>
        </p:nvSpPr>
        <p:spPr>
          <a:xfrm>
            <a:off x="8749440" y="3750480"/>
            <a:ext cx="99720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function</a:t>
            </a:r>
            <a:endParaRPr lang="en-US" sz="1800" b="0" strike="noStrike" spc="-1">
              <a:latin typeface="Arial" panose="020B0604020202020204"/>
            </a:endParaRPr>
          </a:p>
        </p:txBody>
      </p:sp>
      <p:sp>
        <p:nvSpPr>
          <p:cNvPr id="509" name="Rectangle 41"/>
          <p:cNvSpPr/>
          <p:nvPr/>
        </p:nvSpPr>
        <p:spPr>
          <a:xfrm>
            <a:off x="8003880" y="4434480"/>
            <a:ext cx="222156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System </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Tasks/Functions</a:t>
            </a:r>
            <a:endParaRPr lang="en-US" sz="1800" b="0" strike="noStrike" spc="-1">
              <a:latin typeface="Arial" panose="020B0604020202020204"/>
            </a:endParaRPr>
          </a:p>
        </p:txBody>
      </p:sp>
      <p:sp>
        <p:nvSpPr>
          <p:cNvPr id="510" name="Rectangle 42"/>
          <p:cNvSpPr/>
          <p:nvPr/>
        </p:nvSpPr>
        <p:spPr>
          <a:xfrm>
            <a:off x="8431560" y="5334480"/>
            <a:ext cx="14839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Compiler </a:t>
            </a:r>
            <a:endParaRPr lang="en-US" sz="1800" b="0" strike="noStrike" spc="-1">
              <a:latin typeface="Arial" panose="020B0604020202020204"/>
            </a:endParaRPr>
          </a:p>
          <a:p>
            <a:pPr>
              <a:lnSpc>
                <a:spcPct val="100000"/>
              </a:lnSpc>
              <a:buNone/>
            </a:pPr>
            <a:r>
              <a:rPr lang="en-US" sz="1800" b="1" strike="noStrike" spc="-1">
                <a:solidFill>
                  <a:srgbClr val="525252"/>
                </a:solidFill>
                <a:latin typeface="IntelOne Display Regular"/>
                <a:ea typeface="Helvetica Neue"/>
              </a:rPr>
              <a:t>Directives</a:t>
            </a:r>
            <a:endParaRPr lang="en-US" sz="1800" b="0" strike="noStrike" spc="-1">
              <a:latin typeface="Arial" panose="020B0604020202020204"/>
            </a:endParaRPr>
          </a:p>
        </p:txBody>
      </p:sp>
      <p:sp>
        <p:nvSpPr>
          <p:cNvPr id="511" name="Line 43"/>
          <p:cNvSpPr/>
          <p:nvPr/>
        </p:nvSpPr>
        <p:spPr>
          <a:xfrm>
            <a:off x="9262440" y="21070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12" name="Rectangle 44"/>
          <p:cNvSpPr/>
          <p:nvPr/>
        </p:nvSpPr>
        <p:spPr>
          <a:xfrm>
            <a:off x="6985080" y="3132720"/>
            <a:ext cx="18435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Instantiation</a:t>
            </a:r>
            <a:endParaRPr lang="en-US" sz="1800" b="0" strike="noStrike" spc="-1">
              <a:latin typeface="Arial" panose="020B0604020202020204"/>
            </a:endParaRPr>
          </a:p>
        </p:txBody>
      </p:sp>
      <p:sp>
        <p:nvSpPr>
          <p:cNvPr id="513" name="Line 45"/>
          <p:cNvSpPr/>
          <p:nvPr/>
        </p:nvSpPr>
        <p:spPr>
          <a:xfrm>
            <a:off x="8898840" y="2081520"/>
            <a:ext cx="355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14" name="Line 46"/>
          <p:cNvSpPr/>
          <p:nvPr/>
        </p:nvSpPr>
        <p:spPr>
          <a:xfrm>
            <a:off x="9273600" y="2831040"/>
            <a:ext cx="360" cy="241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15" name="Line 47"/>
          <p:cNvSpPr/>
          <p:nvPr/>
        </p:nvSpPr>
        <p:spPr>
          <a:xfrm>
            <a:off x="9292680" y="3497760"/>
            <a:ext cx="360" cy="241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16" name="Line 48"/>
          <p:cNvSpPr/>
          <p:nvPr/>
        </p:nvSpPr>
        <p:spPr>
          <a:xfrm>
            <a:off x="9254520" y="4164480"/>
            <a:ext cx="360" cy="2412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17" name="Line 49"/>
          <p:cNvSpPr/>
          <p:nvPr/>
        </p:nvSpPr>
        <p:spPr>
          <a:xfrm>
            <a:off x="9159120" y="5088240"/>
            <a:ext cx="360" cy="241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18" name="Line 50"/>
          <p:cNvSpPr/>
          <p:nvPr/>
        </p:nvSpPr>
        <p:spPr>
          <a:xfrm>
            <a:off x="6879600" y="3377160"/>
            <a:ext cx="241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19" name="Line 51"/>
          <p:cNvSpPr/>
          <p:nvPr/>
        </p:nvSpPr>
        <p:spPr>
          <a:xfrm>
            <a:off x="5177880" y="3383280"/>
            <a:ext cx="360" cy="4320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20" name="Line 52"/>
          <p:cNvSpPr/>
          <p:nvPr/>
        </p:nvSpPr>
        <p:spPr>
          <a:xfrm>
            <a:off x="6625440" y="3402360"/>
            <a:ext cx="360" cy="432000"/>
          </a:xfrm>
          <a:prstGeom prst="line">
            <a:avLst/>
          </a:prstGeom>
          <a:ln w="12700">
            <a:solidFill>
              <a:srgbClr val="525252"/>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Rise, Fall, Turn-off and Min/Typ/Max Values</a:t>
            </a:r>
            <a:endParaRPr lang="en-US" sz="3600" b="0" strike="noStrike" spc="-1">
              <a:latin typeface="Arial" panose="020B0604020202020204"/>
            </a:endParaRPr>
          </a:p>
        </p:txBody>
      </p:sp>
      <p:sp>
        <p:nvSpPr>
          <p:cNvPr id="2219" name="Rectangle 3"/>
          <p:cNvSpPr/>
          <p:nvPr/>
        </p:nvSpPr>
        <p:spPr>
          <a:xfrm>
            <a:off x="2337480" y="1826640"/>
            <a:ext cx="7246080" cy="28360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000" b="1" strike="noStrike" spc="-1">
                <a:solidFill>
                  <a:srgbClr val="525252"/>
                </a:solidFill>
                <a:latin typeface="Consolas"/>
                <a:ea typeface="Helvetica Neue"/>
              </a:rPr>
              <a:t>specify</a:t>
            </a:r>
            <a:endParaRPr lang="en-US" sz="2000" b="0" strike="noStrike" spc="-1">
              <a:latin typeface="Arial" panose="020B0604020202020204"/>
            </a:endParaRPr>
          </a:p>
          <a:p>
            <a:pPr>
              <a:lnSpc>
                <a:spcPct val="100000"/>
              </a:lnSpc>
              <a:buNone/>
            </a:pPr>
            <a:endParaRPr lang="en-US" sz="2000" b="0" strike="noStrike" spc="-1">
              <a:latin typeface="Arial" panose="020B0604020202020204"/>
            </a:endParaRPr>
          </a:p>
          <a:p>
            <a:pPr>
              <a:lnSpc>
                <a:spcPct val="100000"/>
              </a:lnSpc>
              <a:buNone/>
            </a:pPr>
            <a:r>
              <a:rPr lang="en-US" sz="2000" b="0" strike="noStrike" spc="-1">
                <a:solidFill>
                  <a:srgbClr val="525252"/>
                </a:solidFill>
                <a:latin typeface="Consolas"/>
                <a:ea typeface="Helvetica Neue"/>
              </a:rPr>
              <a:t>	</a:t>
            </a:r>
            <a:r>
              <a:rPr lang="en-US" sz="2000" b="1" strike="noStrike" spc="-1">
                <a:solidFill>
                  <a:srgbClr val="525252"/>
                </a:solidFill>
                <a:latin typeface="Consolas"/>
                <a:ea typeface="Helvetica Neue"/>
              </a:rPr>
              <a:t>specparam</a:t>
            </a:r>
            <a:r>
              <a:rPr lang="en-US" sz="2000" b="0" strike="noStrike" spc="-1">
                <a:solidFill>
                  <a:srgbClr val="525252"/>
                </a:solidFill>
                <a:latin typeface="Consolas"/>
                <a:ea typeface="Helvetica Neue"/>
              </a:rPr>
              <a:t>  rise  =  4:5:6;</a:t>
            </a:r>
            <a:endParaRPr lang="en-US" sz="2000" b="0" strike="noStrike" spc="-1">
              <a:latin typeface="Arial" panose="020B0604020202020204"/>
            </a:endParaRPr>
          </a:p>
          <a:p>
            <a:pPr>
              <a:lnSpc>
                <a:spcPct val="100000"/>
              </a:lnSpc>
              <a:buNone/>
            </a:pPr>
            <a:r>
              <a:rPr lang="en-US" sz="2000" b="0" strike="noStrike" spc="-1">
                <a:solidFill>
                  <a:srgbClr val="525252"/>
                </a:solidFill>
                <a:latin typeface="Consolas"/>
                <a:ea typeface="Helvetica Neue"/>
              </a:rPr>
              <a:t>	</a:t>
            </a:r>
            <a:r>
              <a:rPr lang="en-US" sz="2000" b="1" strike="noStrike" spc="-1">
                <a:solidFill>
                  <a:srgbClr val="525252"/>
                </a:solidFill>
                <a:latin typeface="Consolas"/>
                <a:ea typeface="Helvetica Neue"/>
              </a:rPr>
              <a:t>specparam</a:t>
            </a:r>
            <a:r>
              <a:rPr lang="en-US" sz="2000" b="0" strike="noStrike" spc="-1">
                <a:solidFill>
                  <a:srgbClr val="525252"/>
                </a:solidFill>
                <a:latin typeface="Consolas"/>
                <a:ea typeface="Helvetica Neue"/>
              </a:rPr>
              <a:t>  fall  = 6:7:8;</a:t>
            </a:r>
            <a:endParaRPr lang="en-US" sz="2000" b="0" strike="noStrike" spc="-1">
              <a:latin typeface="Arial" panose="020B0604020202020204"/>
            </a:endParaRPr>
          </a:p>
          <a:p>
            <a:pPr>
              <a:lnSpc>
                <a:spcPct val="100000"/>
              </a:lnSpc>
              <a:buNone/>
            </a:pPr>
            <a:r>
              <a:rPr lang="en-US" sz="2000" b="1" strike="noStrike" spc="-1">
                <a:solidFill>
                  <a:srgbClr val="525252"/>
                </a:solidFill>
                <a:latin typeface="Consolas"/>
                <a:ea typeface="Helvetica Neue"/>
              </a:rPr>
              <a:t>	specparam</a:t>
            </a:r>
            <a:r>
              <a:rPr lang="en-US" sz="2000" b="0" strike="noStrike" spc="-1">
                <a:solidFill>
                  <a:srgbClr val="525252"/>
                </a:solidFill>
                <a:latin typeface="Consolas"/>
                <a:ea typeface="Helvetica Neue"/>
              </a:rPr>
              <a:t>  turnoff  = 5:6:7; </a:t>
            </a:r>
            <a:endParaRPr lang="en-US" sz="2000" b="0" strike="noStrike" spc="-1">
              <a:latin typeface="Arial" panose="020B0604020202020204"/>
            </a:endParaRPr>
          </a:p>
          <a:p>
            <a:pPr>
              <a:lnSpc>
                <a:spcPct val="100000"/>
              </a:lnSpc>
              <a:buNone/>
            </a:pPr>
            <a:endParaRPr lang="en-US" sz="2000" b="0" strike="noStrike" spc="-1">
              <a:latin typeface="Arial" panose="020B0604020202020204"/>
            </a:endParaRPr>
          </a:p>
          <a:p>
            <a:pPr>
              <a:lnSpc>
                <a:spcPct val="100000"/>
              </a:lnSpc>
              <a:buNone/>
            </a:pPr>
            <a:r>
              <a:rPr lang="en-US" sz="2000" b="0" strike="noStrike" spc="-1">
                <a:solidFill>
                  <a:srgbClr val="525252"/>
                </a:solidFill>
                <a:latin typeface="Consolas"/>
                <a:ea typeface="Helvetica Neue"/>
              </a:rPr>
              <a:t>		a  =&gt;  b  = (rise, fall, turnoff);</a:t>
            </a:r>
            <a:endParaRPr lang="en-US" sz="2000" b="0" strike="noStrike" spc="-1">
              <a:latin typeface="Arial" panose="020B0604020202020204"/>
            </a:endParaRPr>
          </a:p>
          <a:p>
            <a:pPr>
              <a:lnSpc>
                <a:spcPct val="100000"/>
              </a:lnSpc>
              <a:buNone/>
            </a:pPr>
            <a:endParaRPr lang="en-US" sz="2000" b="0" strike="noStrike" spc="-1">
              <a:latin typeface="Arial" panose="020B0604020202020204"/>
            </a:endParaRPr>
          </a:p>
          <a:p>
            <a:pPr>
              <a:lnSpc>
                <a:spcPct val="100000"/>
              </a:lnSpc>
              <a:buNone/>
            </a:pPr>
            <a:r>
              <a:rPr lang="en-US" sz="2000" b="1" strike="noStrike" spc="-1">
                <a:solidFill>
                  <a:srgbClr val="525252"/>
                </a:solidFill>
                <a:latin typeface="Consolas"/>
                <a:ea typeface="Helvetica Neue"/>
              </a:rPr>
              <a:t>end specify</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Timing Checks</a:t>
            </a:r>
            <a:endParaRPr lang="en-US" sz="3600" b="0" strike="noStrike" spc="-1">
              <a:latin typeface="Arial" panose="020B0604020202020204"/>
            </a:endParaRPr>
          </a:p>
        </p:txBody>
      </p:sp>
      <p:sp>
        <p:nvSpPr>
          <p:cNvPr id="2221" name="Rectangle 3"/>
          <p:cNvSpPr/>
          <p:nvPr/>
        </p:nvSpPr>
        <p:spPr>
          <a:xfrm>
            <a:off x="389160" y="1495440"/>
            <a:ext cx="4571280" cy="2864880"/>
          </a:xfrm>
          <a:prstGeom prst="rect">
            <a:avLst/>
          </a:prstGeom>
          <a:noFill/>
          <a:ln w="0">
            <a:noFill/>
          </a:ln>
        </p:spPr>
        <p:style>
          <a:lnRef idx="0">
            <a:srgbClr val="FFFFFF"/>
          </a:lnRef>
          <a:fillRef idx="0">
            <a:srgbClr val="FFFFFF"/>
          </a:fillRef>
          <a:effectRef idx="0">
            <a:srgbClr val="FFFFFF"/>
          </a:effectRef>
          <a:fontRef idx="minor"/>
        </p:style>
        <p:txBody>
          <a:bodyPr lIns="92160" tIns="46080" rIns="92160" bIns="46080" anchor="t">
            <a:normAutofit fontScale="96000"/>
          </a:bodyPr>
          <a:p>
            <a:pPr marL="228600" indent="-228600">
              <a:lnSpc>
                <a:spcPct val="90000"/>
              </a:lnSpc>
              <a:spcBef>
                <a:spcPts val="1000"/>
              </a:spcBef>
              <a:buClr>
                <a:srgbClr val="525252"/>
              </a:buClr>
              <a:buFont typeface="IntelOne Display Regular"/>
              <a:buChar char="•"/>
            </a:pPr>
            <a:r>
              <a:rPr lang="en-US" sz="2000" b="1" strike="noStrike" spc="-1">
                <a:solidFill>
                  <a:srgbClr val="525252"/>
                </a:solidFill>
                <a:latin typeface="IntelOne Display Regular"/>
                <a:ea typeface="Helvetica Neue"/>
              </a:rPr>
              <a:t>$setup</a:t>
            </a:r>
            <a:r>
              <a:rPr lang="en-US" sz="2000" b="0" strike="noStrike" spc="-1">
                <a:solidFill>
                  <a:srgbClr val="525252"/>
                </a:solidFill>
                <a:latin typeface="IntelOne Display Regular"/>
                <a:ea typeface="Helvetica Neue"/>
              </a:rPr>
              <a:t> task - system task that checks for the setup time</a:t>
            </a:r>
            <a:endParaRPr lang="en-US" sz="2000" b="0" strike="noStrike" spc="-1">
              <a:latin typeface="Arial" panose="020B0604020202020204"/>
            </a:endParaRPr>
          </a:p>
          <a:p>
            <a:pPr marL="228600" indent="-228600">
              <a:lnSpc>
                <a:spcPct val="90000"/>
              </a:lnSpc>
              <a:spcBef>
                <a:spcPts val="1000"/>
              </a:spcBef>
              <a:buNone/>
              <a:tabLst>
                <a:tab pos="0" algn="l"/>
              </a:tabLst>
            </a:pPr>
            <a:endParaRPr lang="en-US" sz="1800" b="0" strike="noStrike" spc="-1">
              <a:latin typeface="Arial" panose="020B0604020202020204"/>
            </a:endParaRPr>
          </a:p>
          <a:p>
            <a:pPr marL="228600" indent="-228600">
              <a:lnSpc>
                <a:spcPct val="90000"/>
              </a:lnSpc>
              <a:spcBef>
                <a:spcPts val="640"/>
              </a:spcBef>
              <a:buNone/>
              <a:tabLst>
                <a:tab pos="0" algn="l"/>
              </a:tabLst>
            </a:pPr>
            <a:endParaRPr lang="en-US" sz="16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Regular"/>
                <a:ea typeface="Helvetica Neue"/>
              </a:rPr>
              <a:t>data_event - monitored for violations</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Regular"/>
                <a:ea typeface="Helvetica Neue"/>
              </a:rPr>
              <a:t>reference_event - establishes a reference for monitoring the dat_event signal</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Regular"/>
                <a:ea typeface="Helvetica Neue"/>
              </a:rPr>
              <a:t>limit - minimum time for setup</a:t>
            </a:r>
            <a:endParaRPr lang="en-US" sz="1800" b="0" strike="noStrike" spc="-1">
              <a:latin typeface="Arial" panose="020B0604020202020204"/>
            </a:endParaRPr>
          </a:p>
        </p:txBody>
      </p:sp>
      <p:sp>
        <p:nvSpPr>
          <p:cNvPr id="2222" name="Line 4"/>
          <p:cNvSpPr/>
          <p:nvPr/>
        </p:nvSpPr>
        <p:spPr>
          <a:xfrm flipH="1">
            <a:off x="2514600" y="4300920"/>
            <a:ext cx="1440" cy="1604880"/>
          </a:xfrm>
          <a:prstGeom prst="line">
            <a:avLst/>
          </a:prstGeom>
          <a:ln w="12700">
            <a:solidFill>
              <a:srgbClr val="525252"/>
            </a:solidFill>
            <a:prstDash val="lgDash"/>
            <a:round/>
          </a:ln>
        </p:spPr>
        <p:style>
          <a:lnRef idx="0">
            <a:srgbClr val="FFFFFF"/>
          </a:lnRef>
          <a:fillRef idx="0">
            <a:srgbClr val="FFFFFF"/>
          </a:fillRef>
          <a:effectRef idx="0">
            <a:srgbClr val="FFFFFF"/>
          </a:effectRef>
          <a:fontRef idx="minor"/>
        </p:style>
      </p:sp>
      <p:sp>
        <p:nvSpPr>
          <p:cNvPr id="2223" name="Line 5"/>
          <p:cNvSpPr/>
          <p:nvPr/>
        </p:nvSpPr>
        <p:spPr>
          <a:xfrm flipH="1">
            <a:off x="1790640" y="4302360"/>
            <a:ext cx="1440" cy="1603440"/>
          </a:xfrm>
          <a:prstGeom prst="line">
            <a:avLst/>
          </a:prstGeom>
          <a:ln w="12700">
            <a:solidFill>
              <a:srgbClr val="525252"/>
            </a:solidFill>
            <a:prstDash val="lgDash"/>
            <a:round/>
          </a:ln>
        </p:spPr>
        <p:style>
          <a:lnRef idx="0">
            <a:srgbClr val="FFFFFF"/>
          </a:lnRef>
          <a:fillRef idx="0">
            <a:srgbClr val="FFFFFF"/>
          </a:fillRef>
          <a:effectRef idx="0">
            <a:srgbClr val="FFFFFF"/>
          </a:effectRef>
          <a:fontRef idx="minor"/>
        </p:style>
      </p:sp>
      <p:sp>
        <p:nvSpPr>
          <p:cNvPr id="2224" name="Line 6"/>
          <p:cNvSpPr/>
          <p:nvPr/>
        </p:nvSpPr>
        <p:spPr>
          <a:xfrm>
            <a:off x="3244680" y="4283280"/>
            <a:ext cx="1800" cy="1622520"/>
          </a:xfrm>
          <a:prstGeom prst="line">
            <a:avLst/>
          </a:prstGeom>
          <a:ln w="12700">
            <a:solidFill>
              <a:srgbClr val="525252"/>
            </a:solidFill>
            <a:prstDash val="lgDash"/>
            <a:round/>
          </a:ln>
        </p:spPr>
        <p:style>
          <a:lnRef idx="0">
            <a:srgbClr val="FFFFFF"/>
          </a:lnRef>
          <a:fillRef idx="0">
            <a:srgbClr val="FFFFFF"/>
          </a:fillRef>
          <a:effectRef idx="0">
            <a:srgbClr val="FFFFFF"/>
          </a:effectRef>
          <a:fontRef idx="minor"/>
        </p:style>
      </p:sp>
      <p:grpSp>
        <p:nvGrpSpPr>
          <p:cNvPr id="2225" name="Group 7"/>
          <p:cNvGrpSpPr/>
          <p:nvPr/>
        </p:nvGrpSpPr>
        <p:grpSpPr>
          <a:xfrm>
            <a:off x="1422360" y="4702320"/>
            <a:ext cx="1092240" cy="360"/>
            <a:chOff x="1422360" y="4702320"/>
            <a:chExt cx="1092240" cy="360"/>
          </a:xfrm>
        </p:grpSpPr>
        <p:sp>
          <p:nvSpPr>
            <p:cNvPr id="2226" name="Line 8"/>
            <p:cNvSpPr/>
            <p:nvPr/>
          </p:nvSpPr>
          <p:spPr>
            <a:xfrm>
              <a:off x="1790640" y="4702320"/>
              <a:ext cx="723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27" name="Line 9"/>
            <p:cNvSpPr/>
            <p:nvPr/>
          </p:nvSpPr>
          <p:spPr>
            <a:xfrm flipH="1">
              <a:off x="1422360" y="4702320"/>
              <a:ext cx="360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sp>
        <p:nvSpPr>
          <p:cNvPr id="2228" name="Line 10"/>
          <p:cNvSpPr/>
          <p:nvPr/>
        </p:nvSpPr>
        <p:spPr>
          <a:xfrm>
            <a:off x="3978360" y="438984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29" name="Line 11"/>
          <p:cNvSpPr/>
          <p:nvPr/>
        </p:nvSpPr>
        <p:spPr>
          <a:xfrm>
            <a:off x="2536920" y="4367520"/>
            <a:ext cx="7174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30" name="Line 12"/>
          <p:cNvSpPr/>
          <p:nvPr/>
        </p:nvSpPr>
        <p:spPr>
          <a:xfrm>
            <a:off x="2514600" y="438984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31" name="Line 13"/>
          <p:cNvSpPr/>
          <p:nvPr/>
        </p:nvSpPr>
        <p:spPr>
          <a:xfrm>
            <a:off x="3251160" y="4367520"/>
            <a:ext cx="7272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32" name="Rectangle 14"/>
          <p:cNvSpPr/>
          <p:nvPr/>
        </p:nvSpPr>
        <p:spPr>
          <a:xfrm>
            <a:off x="1089000" y="4396320"/>
            <a:ext cx="729360" cy="315720"/>
          </a:xfrm>
          <a:prstGeom prst="rect">
            <a:avLst/>
          </a:prstGeom>
          <a:noFill/>
          <a:ln w="9525">
            <a:noFill/>
          </a:ln>
        </p:spPr>
        <p:style>
          <a:lnRef idx="0">
            <a:srgbClr val="FFFFFF"/>
          </a:lnRef>
          <a:fillRef idx="0">
            <a:srgbClr val="FFFFFF"/>
          </a:fillRef>
          <a:effectRef idx="0">
            <a:srgbClr val="FFFFFF"/>
          </a:effectRef>
          <a:fontRef idx="minor"/>
        </p:style>
        <p:txBody>
          <a:bodyPr wrap="none" lIns="73080" tIns="36360" rIns="73080" bIns="36360" anchor="t">
            <a:spAutoFit/>
          </a:bodyPr>
          <a:p>
            <a:pPr>
              <a:lnSpc>
                <a:spcPct val="100000"/>
              </a:lnSpc>
              <a:buNone/>
            </a:pPr>
            <a:r>
              <a:rPr lang="en-US" sz="1600" b="1" strike="noStrike" spc="-1">
                <a:solidFill>
                  <a:srgbClr val="525252"/>
                </a:solidFill>
                <a:latin typeface="IntelOne Display Regular"/>
                <a:ea typeface="Helvetica Neue"/>
              </a:rPr>
              <a:t>clock</a:t>
            </a:r>
            <a:endParaRPr lang="en-US" sz="1600" b="0" strike="noStrike" spc="-1">
              <a:latin typeface="Arial" panose="020B0604020202020204"/>
            </a:endParaRPr>
          </a:p>
        </p:txBody>
      </p:sp>
      <p:sp>
        <p:nvSpPr>
          <p:cNvPr id="2233" name="Line 15"/>
          <p:cNvSpPr/>
          <p:nvPr/>
        </p:nvSpPr>
        <p:spPr>
          <a:xfrm>
            <a:off x="1790640" y="4930920"/>
            <a:ext cx="723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34" name="Line 16"/>
          <p:cNvSpPr/>
          <p:nvPr/>
        </p:nvSpPr>
        <p:spPr>
          <a:xfrm flipH="1">
            <a:off x="1409760" y="5312160"/>
            <a:ext cx="3585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35" name="Rectangle 17"/>
          <p:cNvSpPr/>
          <p:nvPr/>
        </p:nvSpPr>
        <p:spPr>
          <a:xfrm>
            <a:off x="1093320" y="5012280"/>
            <a:ext cx="662400" cy="315720"/>
          </a:xfrm>
          <a:prstGeom prst="rect">
            <a:avLst/>
          </a:prstGeom>
          <a:noFill/>
          <a:ln w="9525">
            <a:noFill/>
          </a:ln>
        </p:spPr>
        <p:style>
          <a:lnRef idx="0">
            <a:srgbClr val="FFFFFF"/>
          </a:lnRef>
          <a:fillRef idx="0">
            <a:srgbClr val="FFFFFF"/>
          </a:fillRef>
          <a:effectRef idx="0">
            <a:srgbClr val="FFFFFF"/>
          </a:effectRef>
          <a:fontRef idx="minor"/>
        </p:style>
        <p:txBody>
          <a:bodyPr wrap="none" lIns="73080" tIns="36360" rIns="73080" bIns="36360" anchor="t">
            <a:spAutoFit/>
          </a:bodyPr>
          <a:p>
            <a:pPr>
              <a:lnSpc>
                <a:spcPct val="100000"/>
              </a:lnSpc>
              <a:buNone/>
            </a:pPr>
            <a:r>
              <a:rPr lang="en-US" sz="1600" b="1" strike="noStrike" spc="-1">
                <a:solidFill>
                  <a:srgbClr val="525252"/>
                </a:solidFill>
                <a:latin typeface="IntelOne Display Regular"/>
                <a:ea typeface="Helvetica Neue"/>
              </a:rPr>
              <a:t>data</a:t>
            </a:r>
            <a:endParaRPr lang="en-US" sz="1600" b="0" strike="noStrike" spc="-1">
              <a:latin typeface="Arial" panose="020B0604020202020204"/>
            </a:endParaRPr>
          </a:p>
        </p:txBody>
      </p:sp>
      <p:sp>
        <p:nvSpPr>
          <p:cNvPr id="2236" name="Line 18"/>
          <p:cNvSpPr/>
          <p:nvPr/>
        </p:nvSpPr>
        <p:spPr>
          <a:xfrm>
            <a:off x="1784160" y="493740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37" name="Line 19"/>
          <p:cNvSpPr/>
          <p:nvPr/>
        </p:nvSpPr>
        <p:spPr>
          <a:xfrm>
            <a:off x="3984480" y="4688280"/>
            <a:ext cx="679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38" name="Line 20"/>
          <p:cNvSpPr/>
          <p:nvPr/>
        </p:nvSpPr>
        <p:spPr>
          <a:xfrm>
            <a:off x="3246480" y="495324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39" name="Line 21"/>
          <p:cNvSpPr/>
          <p:nvPr/>
        </p:nvSpPr>
        <p:spPr>
          <a:xfrm>
            <a:off x="2475000" y="4930920"/>
            <a:ext cx="769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40" name="Line 22"/>
          <p:cNvSpPr/>
          <p:nvPr/>
        </p:nvSpPr>
        <p:spPr>
          <a:xfrm>
            <a:off x="3252600" y="5328000"/>
            <a:ext cx="7714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2241" name="Rectangle 23"/>
          <p:cNvSpPr/>
          <p:nvPr/>
        </p:nvSpPr>
        <p:spPr>
          <a:xfrm>
            <a:off x="1767600" y="5656680"/>
            <a:ext cx="711360" cy="559080"/>
          </a:xfrm>
          <a:prstGeom prst="rect">
            <a:avLst/>
          </a:prstGeom>
          <a:noFill/>
          <a:ln w="9525">
            <a:noFill/>
          </a:ln>
        </p:spPr>
        <p:style>
          <a:lnRef idx="0">
            <a:srgbClr val="FFFFFF"/>
          </a:lnRef>
          <a:fillRef idx="0">
            <a:srgbClr val="FFFFFF"/>
          </a:fillRef>
          <a:effectRef idx="0">
            <a:srgbClr val="FFFFFF"/>
          </a:effectRef>
          <a:fontRef idx="minor"/>
        </p:style>
        <p:txBody>
          <a:bodyPr wrap="none" lIns="73080" tIns="36360" rIns="73080" bIns="36360" anchor="t">
            <a:spAutoFit/>
          </a:bodyPr>
          <a:p>
            <a:pPr algn="ctr">
              <a:lnSpc>
                <a:spcPct val="100000"/>
              </a:lnSpc>
              <a:buNone/>
            </a:pPr>
            <a:r>
              <a:rPr lang="en-US" sz="1600" b="0" strike="noStrike" spc="-1">
                <a:solidFill>
                  <a:srgbClr val="525252"/>
                </a:solidFill>
                <a:latin typeface="IntelOne Display Regular"/>
                <a:ea typeface="Helvetica Neue"/>
              </a:rPr>
              <a:t>setup</a:t>
            </a:r>
            <a:endParaRPr lang="en-US" sz="1600" b="0" strike="noStrike" spc="-1">
              <a:latin typeface="Arial" panose="020B0604020202020204"/>
            </a:endParaRPr>
          </a:p>
          <a:p>
            <a:pPr algn="ctr">
              <a:lnSpc>
                <a:spcPct val="100000"/>
              </a:lnSpc>
              <a:buNone/>
            </a:pPr>
            <a:r>
              <a:rPr lang="en-US" sz="1600" b="0" strike="noStrike" spc="-1">
                <a:solidFill>
                  <a:srgbClr val="525252"/>
                </a:solidFill>
                <a:latin typeface="IntelOne Display Regular"/>
                <a:ea typeface="Helvetica Neue"/>
              </a:rPr>
              <a:t>time</a:t>
            </a:r>
            <a:endParaRPr lang="en-US" sz="1600" b="0" strike="noStrike" spc="-1">
              <a:latin typeface="Arial" panose="020B0604020202020204"/>
            </a:endParaRPr>
          </a:p>
        </p:txBody>
      </p:sp>
      <p:sp>
        <p:nvSpPr>
          <p:cNvPr id="2242" name="Rectangle 24"/>
          <p:cNvSpPr/>
          <p:nvPr/>
        </p:nvSpPr>
        <p:spPr>
          <a:xfrm>
            <a:off x="2552400" y="5656680"/>
            <a:ext cx="604440" cy="559080"/>
          </a:xfrm>
          <a:prstGeom prst="rect">
            <a:avLst/>
          </a:prstGeom>
          <a:noFill/>
          <a:ln w="9525">
            <a:noFill/>
          </a:ln>
        </p:spPr>
        <p:style>
          <a:lnRef idx="0">
            <a:srgbClr val="FFFFFF"/>
          </a:lnRef>
          <a:fillRef idx="0">
            <a:srgbClr val="FFFFFF"/>
          </a:fillRef>
          <a:effectRef idx="0">
            <a:srgbClr val="FFFFFF"/>
          </a:effectRef>
          <a:fontRef idx="minor"/>
        </p:style>
        <p:txBody>
          <a:bodyPr wrap="none" lIns="73080" tIns="36360" rIns="73080" bIns="36360" anchor="t">
            <a:spAutoFit/>
          </a:bodyPr>
          <a:p>
            <a:pPr algn="ctr">
              <a:lnSpc>
                <a:spcPct val="100000"/>
              </a:lnSpc>
              <a:buNone/>
            </a:pPr>
            <a:r>
              <a:rPr lang="en-US" sz="1600" b="0" strike="noStrike" spc="-1">
                <a:solidFill>
                  <a:srgbClr val="525252"/>
                </a:solidFill>
                <a:latin typeface="IntelOne Display Regular"/>
                <a:ea typeface="Helvetica Neue"/>
              </a:rPr>
              <a:t>hold</a:t>
            </a:r>
            <a:endParaRPr lang="en-US" sz="1600" b="0" strike="noStrike" spc="-1">
              <a:latin typeface="Arial" panose="020B0604020202020204"/>
            </a:endParaRPr>
          </a:p>
          <a:p>
            <a:pPr algn="ctr">
              <a:lnSpc>
                <a:spcPct val="100000"/>
              </a:lnSpc>
              <a:buNone/>
            </a:pPr>
            <a:r>
              <a:rPr lang="en-US" sz="1600" b="0" strike="noStrike" spc="-1">
                <a:solidFill>
                  <a:srgbClr val="525252"/>
                </a:solidFill>
                <a:latin typeface="IntelOne Display Regular"/>
                <a:ea typeface="Helvetica Neue"/>
              </a:rPr>
              <a:t>time</a:t>
            </a:r>
            <a:endParaRPr lang="en-US" sz="1600" b="0" strike="noStrike" spc="-1">
              <a:latin typeface="Arial" panose="020B0604020202020204"/>
            </a:endParaRPr>
          </a:p>
        </p:txBody>
      </p:sp>
      <p:sp>
        <p:nvSpPr>
          <p:cNvPr id="2243" name="Line 25"/>
          <p:cNvSpPr/>
          <p:nvPr/>
        </p:nvSpPr>
        <p:spPr>
          <a:xfrm>
            <a:off x="1790640" y="5586840"/>
            <a:ext cx="723960" cy="360"/>
          </a:xfrm>
          <a:prstGeom prst="line">
            <a:avLst/>
          </a:prstGeom>
          <a:ln w="12700">
            <a:solidFill>
              <a:srgbClr val="525252"/>
            </a:solidFill>
            <a:round/>
            <a:headEnd type="stealth" w="med" len="med"/>
            <a:tailEnd type="stealth" w="med" len="med"/>
          </a:ln>
        </p:spPr>
        <p:style>
          <a:lnRef idx="0">
            <a:srgbClr val="FFFFFF"/>
          </a:lnRef>
          <a:fillRef idx="0">
            <a:srgbClr val="FFFFFF"/>
          </a:fillRef>
          <a:effectRef idx="0">
            <a:srgbClr val="FFFFFF"/>
          </a:effectRef>
          <a:fontRef idx="minor"/>
        </p:style>
      </p:sp>
      <p:sp>
        <p:nvSpPr>
          <p:cNvPr id="2244" name="Line 26"/>
          <p:cNvSpPr/>
          <p:nvPr/>
        </p:nvSpPr>
        <p:spPr>
          <a:xfrm>
            <a:off x="2535120" y="5586840"/>
            <a:ext cx="725400" cy="360"/>
          </a:xfrm>
          <a:prstGeom prst="line">
            <a:avLst/>
          </a:prstGeom>
          <a:ln w="12700">
            <a:solidFill>
              <a:srgbClr val="525252"/>
            </a:solidFill>
            <a:round/>
            <a:headEnd type="stealth" w="med" len="med"/>
            <a:tailEnd type="stealth" w="med" len="med"/>
          </a:ln>
        </p:spPr>
        <p:style>
          <a:lnRef idx="0">
            <a:srgbClr val="FFFFFF"/>
          </a:lnRef>
          <a:fillRef idx="0">
            <a:srgbClr val="FFFFFF"/>
          </a:fillRef>
          <a:effectRef idx="0">
            <a:srgbClr val="FFFFFF"/>
          </a:effectRef>
          <a:fontRef idx="minor"/>
        </p:style>
      </p:sp>
      <p:sp>
        <p:nvSpPr>
          <p:cNvPr id="2245" name="Rectangle 27"/>
          <p:cNvSpPr/>
          <p:nvPr/>
        </p:nvSpPr>
        <p:spPr>
          <a:xfrm>
            <a:off x="309960" y="2228760"/>
            <a:ext cx="5426640" cy="3351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600" b="1" strike="noStrike" spc="-1">
                <a:solidFill>
                  <a:srgbClr val="525252"/>
                </a:solidFill>
                <a:latin typeface="Consolas"/>
                <a:ea typeface="Helvetica Neue"/>
              </a:rPr>
              <a:t>$setup</a:t>
            </a:r>
            <a:r>
              <a:rPr lang="en-US" sz="1600" b="0" strike="noStrike" spc="-1">
                <a:solidFill>
                  <a:srgbClr val="525252"/>
                </a:solidFill>
                <a:latin typeface="Consolas"/>
                <a:ea typeface="Helvetica Neue"/>
              </a:rPr>
              <a:t>(data_event, reference_event, limit);</a:t>
            </a:r>
            <a:endParaRPr lang="en-US" sz="1600" b="0" strike="noStrike" spc="-1">
              <a:latin typeface="Arial" panose="020B0604020202020204"/>
            </a:endParaRPr>
          </a:p>
        </p:txBody>
      </p:sp>
      <p:sp>
        <p:nvSpPr>
          <p:cNvPr id="2246" name="Rectangle 28"/>
          <p:cNvSpPr/>
          <p:nvPr/>
        </p:nvSpPr>
        <p:spPr>
          <a:xfrm>
            <a:off x="6250320" y="1421640"/>
            <a:ext cx="4412520" cy="111204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00"/>
              </a:spcBef>
              <a:buClr>
                <a:srgbClr val="525252"/>
              </a:buClr>
              <a:buFont typeface="Wingdings" panose="05000000000000000000" pitchFamily="2" charset="2"/>
              <a:buChar char=""/>
            </a:pPr>
            <a:r>
              <a:rPr lang="en-US" sz="2000" b="1" strike="noStrike" spc="-1">
                <a:solidFill>
                  <a:srgbClr val="525252"/>
                </a:solidFill>
                <a:latin typeface="Times New Roman" panose="02020603050405020304"/>
                <a:ea typeface="Helvetica Neue"/>
              </a:rPr>
              <a:t>$hold</a:t>
            </a:r>
            <a:r>
              <a:rPr lang="en-US" sz="2000" b="0" strike="noStrike" spc="-1">
                <a:solidFill>
                  <a:srgbClr val="525252"/>
                </a:solidFill>
                <a:latin typeface="IntelOne Display Regular"/>
                <a:ea typeface="Helvetica Neue"/>
              </a:rPr>
              <a:t> task - system task that checks for the hold time</a:t>
            </a:r>
            <a:endParaRPr lang="en-US" sz="2000" b="0" strike="noStrike" spc="-1">
              <a:latin typeface="Arial" panose="020B0604020202020204"/>
            </a:endParaRPr>
          </a:p>
          <a:p>
            <a:pPr>
              <a:lnSpc>
                <a:spcPct val="100000"/>
              </a:lnSpc>
              <a:spcBef>
                <a:spcPts val="360"/>
              </a:spcBef>
              <a:buNone/>
            </a:pPr>
            <a:endParaRPr lang="en-US" sz="1800" b="0" strike="noStrike" spc="-1">
              <a:latin typeface="Arial" panose="020B0604020202020204"/>
            </a:endParaRPr>
          </a:p>
          <a:p>
            <a:pPr>
              <a:lnSpc>
                <a:spcPct val="100000"/>
              </a:lnSpc>
              <a:spcBef>
                <a:spcPts val="320"/>
              </a:spcBef>
              <a:buNone/>
            </a:pPr>
            <a:endParaRPr lang="en-US" sz="1600" b="0" strike="noStrike" spc="-1">
              <a:latin typeface="Arial" panose="020B0604020202020204"/>
            </a:endParaRPr>
          </a:p>
          <a:p>
            <a:pPr marL="742950" lvl="1" indent="-285750">
              <a:lnSpc>
                <a:spcPct val="100000"/>
              </a:lnSpc>
              <a:spcBef>
                <a:spcPts val="320"/>
              </a:spcBef>
              <a:buClr>
                <a:srgbClr val="003399"/>
              </a:buClr>
              <a:buFont typeface="Symbol" panose="05050102010706020507"/>
              <a:buChar char=""/>
            </a:pPr>
            <a:r>
              <a:rPr lang="en-US" sz="1600" b="0" strike="noStrike" spc="-1">
                <a:solidFill>
                  <a:srgbClr val="525252"/>
                </a:solidFill>
                <a:latin typeface="IntelOne Display Regular"/>
                <a:ea typeface="Helvetica Neue"/>
              </a:rPr>
              <a:t>reference_event - establishes a reference for monitoring the dat_event signal </a:t>
            </a:r>
            <a:endParaRPr lang="en-US" sz="1600" b="0" strike="noStrike" spc="-1">
              <a:latin typeface="Arial" panose="020B0604020202020204"/>
            </a:endParaRPr>
          </a:p>
          <a:p>
            <a:pPr marL="742950" lvl="1" indent="-285750">
              <a:lnSpc>
                <a:spcPct val="100000"/>
              </a:lnSpc>
              <a:spcBef>
                <a:spcPts val="320"/>
              </a:spcBef>
              <a:buClr>
                <a:srgbClr val="003399"/>
              </a:buClr>
              <a:buFont typeface="Symbol" panose="05050102010706020507"/>
              <a:buChar char=""/>
            </a:pPr>
            <a:r>
              <a:rPr lang="en-US" sz="1600" b="0" strike="noStrike" spc="-1">
                <a:solidFill>
                  <a:srgbClr val="525252"/>
                </a:solidFill>
                <a:latin typeface="IntelOne Display Regular"/>
                <a:ea typeface="Helvetica Neue"/>
              </a:rPr>
              <a:t>data_event - monitored for violations</a:t>
            </a:r>
            <a:endParaRPr lang="en-US" sz="1600" b="0" strike="noStrike" spc="-1">
              <a:latin typeface="Arial" panose="020B0604020202020204"/>
            </a:endParaRPr>
          </a:p>
          <a:p>
            <a:pPr marL="742950" lvl="1" indent="-285750">
              <a:lnSpc>
                <a:spcPct val="100000"/>
              </a:lnSpc>
              <a:spcBef>
                <a:spcPts val="320"/>
              </a:spcBef>
              <a:buClr>
                <a:srgbClr val="003399"/>
              </a:buClr>
              <a:buFont typeface="Symbol" panose="05050102010706020507"/>
              <a:buChar char=""/>
            </a:pPr>
            <a:r>
              <a:rPr lang="en-US" sz="1600" b="0" strike="noStrike" spc="-1">
                <a:solidFill>
                  <a:srgbClr val="525252"/>
                </a:solidFill>
                <a:latin typeface="IntelOne Display Regular"/>
                <a:ea typeface="Helvetica Neue"/>
              </a:rPr>
              <a:t>limit - minimum time for hold</a:t>
            </a:r>
            <a:endParaRPr lang="en-US" sz="1600" b="0" strike="noStrike" spc="-1">
              <a:latin typeface="Arial" panose="020B0604020202020204"/>
            </a:endParaRPr>
          </a:p>
        </p:txBody>
      </p:sp>
      <p:sp>
        <p:nvSpPr>
          <p:cNvPr id="2247" name="Rectangle 29"/>
          <p:cNvSpPr/>
          <p:nvPr/>
        </p:nvSpPr>
        <p:spPr>
          <a:xfrm>
            <a:off x="6063480" y="2224440"/>
            <a:ext cx="529740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a:t>
            </a:r>
            <a:r>
              <a:rPr lang="en-US" sz="1600" b="1" strike="noStrike" spc="-1">
                <a:solidFill>
                  <a:srgbClr val="525252"/>
                </a:solidFill>
                <a:latin typeface="Consolas"/>
                <a:ea typeface="Helvetica Neue"/>
              </a:rPr>
              <a:t>hold</a:t>
            </a:r>
            <a:r>
              <a:rPr lang="en-US" sz="1600" b="0" strike="noStrike" spc="-1">
                <a:solidFill>
                  <a:srgbClr val="525252"/>
                </a:solidFill>
                <a:latin typeface="Consolas"/>
                <a:ea typeface="Helvetica Neue"/>
              </a:rPr>
              <a:t>(reference_event, data_event, limit);</a:t>
            </a:r>
            <a:endParaRPr lang="en-US" sz="1600" b="0" strike="noStrike" spc="-1">
              <a:latin typeface="Arial" panose="020B0604020202020204"/>
            </a:endParaRPr>
          </a:p>
        </p:txBody>
      </p:sp>
      <p:sp>
        <p:nvSpPr>
          <p:cNvPr id="2248" name="Rectangle 30"/>
          <p:cNvSpPr/>
          <p:nvPr/>
        </p:nvSpPr>
        <p:spPr>
          <a:xfrm>
            <a:off x="6511320" y="4360680"/>
            <a:ext cx="4878000" cy="15519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600" b="1" strike="noStrike" spc="-1">
                <a:solidFill>
                  <a:srgbClr val="525252"/>
                </a:solidFill>
                <a:latin typeface="Consolas"/>
                <a:ea typeface="Helvetica Neue"/>
              </a:rPr>
              <a:t>specify </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$setup</a:t>
            </a:r>
            <a:r>
              <a:rPr lang="en-US" sz="1600" b="0" strike="noStrike" spc="-1">
                <a:solidFill>
                  <a:srgbClr val="525252"/>
                </a:solidFill>
                <a:latin typeface="Consolas"/>
                <a:ea typeface="Helvetica Neue"/>
              </a:rPr>
              <a:t> (ina, </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clk, set);</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$hold</a:t>
            </a: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clk, ina, hld);</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$setup</a:t>
            </a:r>
            <a:r>
              <a:rPr lang="en-US" sz="1600" b="0" strike="noStrike" spc="-1">
                <a:solidFill>
                  <a:srgbClr val="525252"/>
                </a:solidFill>
                <a:latin typeface="Consolas"/>
                <a:ea typeface="Helvetica Neue"/>
              </a:rPr>
              <a:t> (inb, </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clk, set);</a:t>
            </a:r>
            <a:endParaRPr lang="en-US" sz="1600" b="0" strike="noStrike" spc="-1">
              <a:latin typeface="Arial" panose="020B0604020202020204"/>
            </a:endParaRPr>
          </a:p>
          <a:p>
            <a:pPr>
              <a:lnSpc>
                <a:spcPct val="100000"/>
              </a:lnSpc>
              <a:buNone/>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$hold</a:t>
            </a: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posedge</a:t>
            </a:r>
            <a:r>
              <a:rPr lang="en-US" sz="1600" b="0" strike="noStrike" spc="-1">
                <a:solidFill>
                  <a:srgbClr val="525252"/>
                </a:solidFill>
                <a:latin typeface="Consolas"/>
                <a:ea typeface="Helvetica Neue"/>
              </a:rPr>
              <a:t> clk, inb, hld);</a:t>
            </a:r>
            <a:endParaRPr lang="en-US" sz="1600" b="0" strike="noStrike" spc="-1">
              <a:latin typeface="Arial" panose="020B0604020202020204"/>
            </a:endParaRPr>
          </a:p>
          <a:p>
            <a:pPr>
              <a:lnSpc>
                <a:spcPct val="100000"/>
              </a:lnSpc>
              <a:buNone/>
            </a:pPr>
            <a:r>
              <a:rPr lang="en-US" sz="1600" b="1" strike="noStrike" spc="-1">
                <a:solidFill>
                  <a:srgbClr val="525252"/>
                </a:solidFill>
                <a:latin typeface="Consolas"/>
                <a:ea typeface="Helvetica Neue"/>
              </a:rPr>
              <a:t>endspecify</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Gate Delays</a:t>
            </a:r>
            <a:endParaRPr lang="en-US" sz="3600" b="0" strike="noStrike" spc="-1">
              <a:latin typeface="Arial" panose="020B0604020202020204"/>
            </a:endParaRPr>
          </a:p>
        </p:txBody>
      </p:sp>
      <p:sp>
        <p:nvSpPr>
          <p:cNvPr id="225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Rise Delay:  transition from 0, x, or z to a 1</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Fall Delay:  transition from 1, x, or z to a 0</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Turn-off Delay:  transition from 0, 1 or x to a z</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2251" name="Rectangle 2"/>
          <p:cNvSpPr/>
          <p:nvPr/>
        </p:nvSpPr>
        <p:spPr>
          <a:xfrm>
            <a:off x="1251720" y="4315320"/>
            <a:ext cx="9738000" cy="1387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700" b="1" strike="noStrike" spc="-1">
                <a:solidFill>
                  <a:srgbClr val="525252"/>
                </a:solidFill>
                <a:latin typeface="Consolas"/>
                <a:ea typeface="Helvetica Neue"/>
              </a:rPr>
              <a:t>and  #(2)</a:t>
            </a:r>
            <a:r>
              <a:rPr lang="en-US" sz="1700" b="0" strike="noStrike" spc="-1">
                <a:solidFill>
                  <a:srgbClr val="525252"/>
                </a:solidFill>
                <a:latin typeface="Consolas"/>
                <a:ea typeface="Helvetica Neue"/>
              </a:rPr>
              <a:t> 	     u1 (co, a, b);            </a:t>
            </a:r>
            <a:r>
              <a:rPr lang="en-US" sz="1700" b="0" strike="noStrike" spc="-1">
                <a:solidFill>
                  <a:srgbClr val="0068B5"/>
                </a:solidFill>
                <a:latin typeface="Consolas"/>
                <a:ea typeface="Helvetica Neue"/>
              </a:rPr>
              <a:t>// Delay of 2 for all transitions</a:t>
            </a:r>
            <a:endParaRPr lang="en-US" sz="1700" b="0" strike="noStrike" spc="-1">
              <a:latin typeface="Arial" panose="020B0604020202020204"/>
            </a:endParaRPr>
          </a:p>
          <a:p>
            <a:pPr>
              <a:lnSpc>
                <a:spcPct val="100000"/>
              </a:lnSpc>
              <a:buNone/>
            </a:pPr>
            <a:r>
              <a:rPr lang="en-US" sz="1700" b="1" strike="noStrike" spc="-1">
                <a:solidFill>
                  <a:srgbClr val="525252"/>
                </a:solidFill>
                <a:latin typeface="Consolas"/>
                <a:ea typeface="Helvetica Neue"/>
              </a:rPr>
              <a:t>and  #(1, 3)</a:t>
            </a:r>
            <a:r>
              <a:rPr lang="en-US" sz="1700" b="0" strike="noStrike" spc="-1">
                <a:solidFill>
                  <a:srgbClr val="525252"/>
                </a:solidFill>
                <a:latin typeface="Consolas"/>
                <a:ea typeface="Helvetica Neue"/>
              </a:rPr>
              <a:t> 	     u2 (co, a, b);            </a:t>
            </a:r>
            <a:r>
              <a:rPr lang="en-US" sz="1700" b="0" strike="noStrike" spc="-1">
                <a:solidFill>
                  <a:srgbClr val="0068B5"/>
                </a:solidFill>
                <a:latin typeface="Consolas"/>
                <a:ea typeface="Helvetica Neue"/>
              </a:rPr>
              <a:t>//  Rise = 1, Fall = 3</a:t>
            </a:r>
            <a:endParaRPr lang="en-US" sz="1700" b="0" strike="noStrike" spc="-1">
              <a:latin typeface="Arial" panose="020B0604020202020204"/>
            </a:endParaRPr>
          </a:p>
          <a:p>
            <a:pPr>
              <a:lnSpc>
                <a:spcPct val="100000"/>
              </a:lnSpc>
              <a:buNone/>
            </a:pPr>
            <a:r>
              <a:rPr lang="en-US" sz="1700" b="1" strike="noStrike" spc="-1">
                <a:solidFill>
                  <a:srgbClr val="525252"/>
                </a:solidFill>
                <a:latin typeface="Consolas"/>
                <a:ea typeface="Helvetica Neue"/>
              </a:rPr>
              <a:t>bufif0  #(1, 2, 3)</a:t>
            </a:r>
            <a:r>
              <a:rPr lang="en-US" sz="1700" b="0" strike="noStrike" spc="-1">
                <a:solidFill>
                  <a:srgbClr val="525252"/>
                </a:solidFill>
                <a:latin typeface="Consolas"/>
                <a:ea typeface="Helvetica Neue"/>
              </a:rPr>
              <a:t> u3 (out, in, enable); </a:t>
            </a:r>
            <a:r>
              <a:rPr lang="en-US" sz="1700" b="0" strike="noStrike" spc="-1">
                <a:solidFill>
                  <a:srgbClr val="0068B5"/>
                </a:solidFill>
                <a:latin typeface="Consolas"/>
                <a:ea typeface="Helvetica Neue"/>
              </a:rPr>
              <a:t>// Rise = 1, Fall = 2,Turn-off = 3</a:t>
            </a:r>
            <a:endParaRPr lang="en-US" sz="1700" b="0" strike="noStrike" spc="-1">
              <a:latin typeface="Arial" panose="020B0604020202020204"/>
            </a:endParaRPr>
          </a:p>
        </p:txBody>
      </p:sp>
      <p:sp>
        <p:nvSpPr>
          <p:cNvPr id="2252" name="Rectangle 3"/>
          <p:cNvSpPr/>
          <p:nvPr/>
        </p:nvSpPr>
        <p:spPr>
          <a:xfrm>
            <a:off x="1486440" y="3391560"/>
            <a:ext cx="8174880" cy="731880"/>
          </a:xfrm>
          <a:prstGeom prst="rect">
            <a:avLst/>
          </a:prstGeom>
          <a:solidFill>
            <a:schemeClr val="accent2">
              <a:alpha val="70000"/>
            </a:schemeClr>
          </a:solidFill>
          <a:ln w="12700">
            <a:noFill/>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i="1" strike="noStrike" spc="-1">
                <a:solidFill>
                  <a:srgbClr val="525252"/>
                </a:solidFill>
                <a:latin typeface="IntelOne Display Regular"/>
                <a:ea typeface="Helvetica Neue"/>
              </a:rPr>
              <a:t>&lt;module_name&gt;  #(Rise, Fall, Turnoff)  &lt;instance_name&gt;  (port_list);</a:t>
            </a:r>
            <a:r>
              <a:rPr lang="en-US" sz="2400" b="0" i="1" strike="noStrike" spc="-1">
                <a:solidFill>
                  <a:srgbClr val="525252"/>
                </a:solidFill>
                <a:latin typeface="IntelOne Display Regular"/>
                <a:ea typeface="Helvetica Neue"/>
              </a:rPr>
              <a: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Min/Typ/Max Values</a:t>
            </a:r>
            <a:endParaRPr lang="en-US" sz="3600" b="0" strike="noStrike" spc="-1">
              <a:latin typeface="Arial" panose="020B0604020202020204"/>
            </a:endParaRPr>
          </a:p>
        </p:txBody>
      </p:sp>
      <p:sp>
        <p:nvSpPr>
          <p:cNvPr id="225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Min Value: the minimum delay that you expect the gate to have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Typ Value: the typical delay that you expect the gate to have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Max Value: the maximum delay that you expect the gate to have</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2255" name="Rectangle 2"/>
          <p:cNvSpPr/>
          <p:nvPr/>
        </p:nvSpPr>
        <p:spPr>
          <a:xfrm>
            <a:off x="1828800" y="4114440"/>
            <a:ext cx="7560000" cy="457560"/>
          </a:xfrm>
          <a:prstGeom prst="rect">
            <a:avLst/>
          </a:prstGeom>
          <a:solidFill>
            <a:schemeClr val="accent2">
              <a:alpha val="70000"/>
            </a:schemeClr>
          </a:solidFill>
          <a:ln w="12700">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i="1" strike="noStrike" spc="-1">
                <a:solidFill>
                  <a:srgbClr val="525252"/>
                </a:solidFill>
                <a:latin typeface="IntelOne Display Regular"/>
                <a:ea typeface="Helvetica Neue"/>
              </a:rPr>
              <a:t>#(Min:Typ:Max, Min:Typ:Max, Min:Typ:Max)</a:t>
            </a:r>
            <a:endParaRPr lang="en-US" sz="2400" b="0" strike="noStrike" spc="-1">
              <a:latin typeface="Arial" panose="020B0604020202020204"/>
            </a:endParaRPr>
          </a:p>
        </p:txBody>
      </p:sp>
      <p:sp>
        <p:nvSpPr>
          <p:cNvPr id="2256" name="Rectangle 3"/>
          <p:cNvSpPr/>
          <p:nvPr/>
        </p:nvSpPr>
        <p:spPr>
          <a:xfrm>
            <a:off x="1905480" y="4800240"/>
            <a:ext cx="7590600" cy="9147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Consolas"/>
                <a:ea typeface="Helvetica Neue"/>
              </a:rPr>
              <a:t>and  #(1:2:3)</a:t>
            </a:r>
            <a:r>
              <a:rPr lang="en-US" sz="1800" b="0" strike="noStrike" spc="-1">
                <a:solidFill>
                  <a:srgbClr val="525252"/>
                </a:solidFill>
                <a:latin typeface="Consolas"/>
                <a:ea typeface="Helvetica Neue"/>
              </a:rPr>
              <a:t> 		        u1 (co, a, b);  </a:t>
            </a:r>
            <a:endParaRPr lang="en-US" sz="1800" b="0" strike="noStrike" spc="-1">
              <a:latin typeface="Arial" panose="020B0604020202020204"/>
            </a:endParaRPr>
          </a:p>
          <a:p>
            <a:pPr>
              <a:lnSpc>
                <a:spcPct val="100000"/>
              </a:lnSpc>
              <a:buNone/>
            </a:pPr>
            <a:r>
              <a:rPr lang="en-US" sz="1800" b="1" strike="noStrike" spc="-1">
                <a:solidFill>
                  <a:srgbClr val="525252"/>
                </a:solidFill>
                <a:latin typeface="Consolas"/>
                <a:ea typeface="Helvetica Neue"/>
              </a:rPr>
              <a:t>and  #(1:2:3, 1:2:3)</a:t>
            </a:r>
            <a:r>
              <a:rPr lang="en-US" sz="1800" b="0" strike="noStrike" spc="-1">
                <a:solidFill>
                  <a:srgbClr val="525252"/>
                </a:solidFill>
                <a:latin typeface="Consolas"/>
                <a:ea typeface="Helvetica Neue"/>
              </a:rPr>
              <a:t> 	        u2 (co, a, b); </a:t>
            </a:r>
            <a:endParaRPr lang="en-US" sz="1800" b="0" strike="noStrike" spc="-1">
              <a:latin typeface="Arial" panose="020B0604020202020204"/>
            </a:endParaRPr>
          </a:p>
          <a:p>
            <a:pPr>
              <a:lnSpc>
                <a:spcPct val="100000"/>
              </a:lnSpc>
              <a:buNone/>
            </a:pPr>
            <a:r>
              <a:rPr lang="en-US" sz="1800" b="1" strike="noStrike" spc="-1">
                <a:solidFill>
                  <a:srgbClr val="525252"/>
                </a:solidFill>
                <a:latin typeface="Consolas"/>
                <a:ea typeface="Helvetica Neue"/>
              </a:rPr>
              <a:t>bufif0  #(2:3:4, 2:3:4, 3:4:5)</a:t>
            </a:r>
            <a:r>
              <a:rPr lang="en-US" sz="1800" b="0" strike="noStrike" spc="-1">
                <a:solidFill>
                  <a:srgbClr val="525252"/>
                </a:solidFill>
                <a:latin typeface="Consolas"/>
                <a:ea typeface="Helvetica Neue"/>
              </a:rPr>
              <a:t>  u3 (out, in, enable); </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4" descr="Graphical user interface&#10;&#10;Description automatically generated"/>
          <p:cNvPicPr/>
          <p:nvPr/>
        </p:nvPicPr>
        <p:blipFill>
          <a:blip r:embed="rId1"/>
          <a:stretch>
            <a:fillRect/>
          </a:stretch>
        </p:blipFill>
        <p:spPr>
          <a:xfrm>
            <a:off x="1651680" y="34200"/>
            <a:ext cx="8344440" cy="4693320"/>
          </a:xfrm>
          <a:prstGeom prst="rect">
            <a:avLst/>
          </a:prstGeom>
          <a:ln w="0">
            <a:noFill/>
          </a:ln>
        </p:spPr>
      </p:pic>
      <p:sp>
        <p:nvSpPr>
          <p:cNvPr id="15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gn="ctr">
              <a:lnSpc>
                <a:spcPct val="90000"/>
              </a:lnSpc>
              <a:buNone/>
            </a:pPr>
            <a:r>
              <a:rPr lang="en-US" sz="3600" b="0" strike="noStrike" spc="-1">
                <a:solidFill>
                  <a:srgbClr val="FFFFFF"/>
                </a:solidFill>
                <a:latin typeface="IntelOne Display Light"/>
                <a:ea typeface="Helvetica Neue"/>
              </a:rPr>
              <a:t>Intel® FPGA Products</a:t>
            </a:r>
            <a:endParaRPr lang="en-US" sz="3600" b="0" strike="noStrike" spc="-1">
              <a:latin typeface="Arial" panose="020B0604020202020204"/>
            </a:endParaRPr>
          </a:p>
        </p:txBody>
      </p:sp>
      <p:sp>
        <p:nvSpPr>
          <p:cNvPr id="154" name="Rounded Rectangle 50"/>
          <p:cNvSpPr/>
          <p:nvPr/>
        </p:nvSpPr>
        <p:spPr>
          <a:xfrm>
            <a:off x="8443080" y="4666320"/>
            <a:ext cx="1993680" cy="1578600"/>
          </a:xfrm>
          <a:prstGeom prst="round2DiagRect">
            <a:avLst>
              <a:gd name="adj1" fmla="val 16667"/>
              <a:gd name="adj2" fmla="val 0"/>
            </a:avLst>
          </a:prstGeom>
          <a:solidFill>
            <a:srgbClr val="FFFFFF"/>
          </a:solidFill>
          <a:ln w="28575">
            <a:noFill/>
          </a:ln>
          <a:effectLst>
            <a:glow rad="101520">
              <a:srgbClr val="000000">
                <a:alpha val="40000"/>
              </a:srgbClr>
            </a:glow>
          </a:effectLst>
        </p:spPr>
        <p:style>
          <a:lnRef idx="0">
            <a:srgbClr val="FFFFFF"/>
          </a:lnRef>
          <a:fillRef idx="0">
            <a:srgbClr val="FFFFFF"/>
          </a:fillRef>
          <a:effectRef idx="0">
            <a:srgbClr val="FFFFFF"/>
          </a:effectRef>
          <a:fontRef idx="minor"/>
        </p:style>
      </p:sp>
      <p:sp>
        <p:nvSpPr>
          <p:cNvPr id="155" name="Rounded Rectangle 44"/>
          <p:cNvSpPr/>
          <p:nvPr/>
        </p:nvSpPr>
        <p:spPr>
          <a:xfrm>
            <a:off x="1680120" y="4660200"/>
            <a:ext cx="1992240" cy="1578600"/>
          </a:xfrm>
          <a:prstGeom prst="round2DiagRect">
            <a:avLst>
              <a:gd name="adj1" fmla="val 16667"/>
              <a:gd name="adj2" fmla="val 0"/>
            </a:avLst>
          </a:prstGeom>
          <a:solidFill>
            <a:srgbClr val="FFFFFF"/>
          </a:solidFill>
          <a:ln w="28575">
            <a:noFill/>
          </a:ln>
          <a:effectLst>
            <a:glow rad="101520">
              <a:srgbClr val="000000">
                <a:alpha val="40000"/>
              </a:srgbClr>
            </a:glow>
          </a:effectLst>
        </p:spPr>
        <p:style>
          <a:lnRef idx="0">
            <a:srgbClr val="FFFFFF"/>
          </a:lnRef>
          <a:fillRef idx="0">
            <a:srgbClr val="FFFFFF"/>
          </a:fillRef>
          <a:effectRef idx="0">
            <a:srgbClr val="FFFFFF"/>
          </a:effectRef>
          <a:fontRef idx="minor"/>
        </p:style>
      </p:sp>
      <p:sp>
        <p:nvSpPr>
          <p:cNvPr id="156" name="Rounded Rectangle 48"/>
          <p:cNvSpPr/>
          <p:nvPr/>
        </p:nvSpPr>
        <p:spPr>
          <a:xfrm>
            <a:off x="3934440" y="4661640"/>
            <a:ext cx="1992240" cy="1578600"/>
          </a:xfrm>
          <a:prstGeom prst="round2DiagRect">
            <a:avLst>
              <a:gd name="adj1" fmla="val 16667"/>
              <a:gd name="adj2" fmla="val 0"/>
            </a:avLst>
          </a:prstGeom>
          <a:solidFill>
            <a:srgbClr val="FFFFFF"/>
          </a:solidFill>
          <a:ln w="28575">
            <a:noFill/>
          </a:ln>
          <a:effectLst>
            <a:glow rad="101520">
              <a:srgbClr val="000000">
                <a:alpha val="40000"/>
              </a:srgbClr>
            </a:glow>
          </a:effectLst>
        </p:spPr>
        <p:style>
          <a:lnRef idx="0">
            <a:srgbClr val="FFFFFF"/>
          </a:lnRef>
          <a:fillRef idx="0">
            <a:srgbClr val="FFFFFF"/>
          </a:fillRef>
          <a:effectRef idx="0">
            <a:srgbClr val="FFFFFF"/>
          </a:effectRef>
          <a:fontRef idx="minor"/>
        </p:style>
      </p:sp>
      <p:sp>
        <p:nvSpPr>
          <p:cNvPr id="157" name="Rounded Rectangle 49"/>
          <p:cNvSpPr/>
          <p:nvPr/>
        </p:nvSpPr>
        <p:spPr>
          <a:xfrm>
            <a:off x="6188760" y="4664880"/>
            <a:ext cx="1992240" cy="1578600"/>
          </a:xfrm>
          <a:prstGeom prst="round2DiagRect">
            <a:avLst>
              <a:gd name="adj1" fmla="val 16667"/>
              <a:gd name="adj2" fmla="val 0"/>
            </a:avLst>
          </a:prstGeom>
          <a:solidFill>
            <a:srgbClr val="FFFFFF"/>
          </a:solidFill>
          <a:ln w="28575">
            <a:noFill/>
          </a:ln>
          <a:effectLst>
            <a:glow rad="101520">
              <a:srgbClr val="000000">
                <a:alpha val="40000"/>
              </a:srgbClr>
            </a:glow>
          </a:effectLst>
        </p:spPr>
        <p:style>
          <a:lnRef idx="0">
            <a:srgbClr val="FFFFFF"/>
          </a:lnRef>
          <a:fillRef idx="0">
            <a:srgbClr val="FFFFFF"/>
          </a:fillRef>
          <a:effectRef idx="0">
            <a:srgbClr val="FFFFFF"/>
          </a:effectRef>
          <a:fontRef idx="minor"/>
        </p:style>
      </p:sp>
      <p:sp>
        <p:nvSpPr>
          <p:cNvPr id="158" name="Text Box 22"/>
          <p:cNvSpPr/>
          <p:nvPr/>
        </p:nvSpPr>
        <p:spPr>
          <a:xfrm>
            <a:off x="6172920" y="4709880"/>
            <a:ext cx="1962720" cy="45180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ctr">
              <a:lnSpc>
                <a:spcPct val="85000"/>
              </a:lnSpc>
              <a:buNone/>
            </a:pPr>
            <a:r>
              <a:rPr lang="en-US" sz="1400" b="0" strike="noStrike" spc="-1">
                <a:solidFill>
                  <a:srgbClr val="003C71"/>
                </a:solidFill>
                <a:latin typeface="IntelOne Display Regular"/>
                <a:ea typeface="MS PGothic"/>
              </a:rPr>
              <a:t>Acceleration Boards</a:t>
            </a:r>
            <a:br>
              <a:rPr sz="1400"/>
            </a:br>
            <a:r>
              <a:rPr lang="en-US" sz="1400" b="0" strike="noStrike" spc="-1">
                <a:solidFill>
                  <a:srgbClr val="003C71"/>
                </a:solidFill>
                <a:latin typeface="IntelOne Display Regular"/>
                <a:ea typeface="MS PGothic"/>
              </a:rPr>
              <a:t>&amp; Development Kits</a:t>
            </a:r>
            <a:endParaRPr lang="en-US" sz="1400" b="0" strike="noStrike" spc="-1">
              <a:latin typeface="Arial" panose="020B0604020202020204"/>
            </a:endParaRPr>
          </a:p>
        </p:txBody>
      </p:sp>
      <p:sp>
        <p:nvSpPr>
          <p:cNvPr id="159" name="Text Box 23"/>
          <p:cNvSpPr/>
          <p:nvPr/>
        </p:nvSpPr>
        <p:spPr>
          <a:xfrm>
            <a:off x="1708920" y="4710240"/>
            <a:ext cx="1936800" cy="45180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ctr">
              <a:lnSpc>
                <a:spcPct val="85000"/>
              </a:lnSpc>
              <a:spcBef>
                <a:spcPts val="280"/>
              </a:spcBef>
              <a:buNone/>
            </a:pPr>
            <a:r>
              <a:rPr lang="en-US" sz="1400" b="0" strike="noStrike" spc="-1">
                <a:solidFill>
                  <a:srgbClr val="003C71"/>
                </a:solidFill>
                <a:latin typeface="IntelOne Display Regular"/>
                <a:ea typeface="MS PGothic"/>
              </a:rPr>
              <a:t>Embedded Soft and</a:t>
            </a:r>
            <a:br>
              <a:rPr sz="1400"/>
            </a:br>
            <a:r>
              <a:rPr lang="en-US" sz="1400" b="0" strike="noStrike" spc="-1">
                <a:solidFill>
                  <a:srgbClr val="003C71"/>
                </a:solidFill>
                <a:latin typeface="IntelOne Display Regular"/>
                <a:ea typeface="MS PGothic"/>
              </a:rPr>
              <a:t>Hard Processors</a:t>
            </a:r>
            <a:endParaRPr lang="en-US" sz="1400" b="0" strike="noStrike" spc="-1">
              <a:latin typeface="Arial" panose="020B0604020202020204"/>
            </a:endParaRPr>
          </a:p>
        </p:txBody>
      </p:sp>
      <p:pic>
        <p:nvPicPr>
          <p:cNvPr id="160" name="Picture 49" descr="http://marketing/cm/marcom/Stock%20Photography/Devkit%20and%20Boards/Cyclone%20V/CycloneV.jpg"/>
          <p:cNvPicPr/>
          <p:nvPr/>
        </p:nvPicPr>
        <p:blipFill>
          <a:blip r:embed="rId2"/>
          <a:stretch>
            <a:fillRect/>
          </a:stretch>
        </p:blipFill>
        <p:spPr>
          <a:xfrm>
            <a:off x="6397560" y="5185080"/>
            <a:ext cx="1510920" cy="963000"/>
          </a:xfrm>
          <a:prstGeom prst="rect">
            <a:avLst/>
          </a:prstGeom>
          <a:ln w="0">
            <a:noFill/>
          </a:ln>
        </p:spPr>
      </p:pic>
      <p:sp>
        <p:nvSpPr>
          <p:cNvPr id="161" name="Right Bracket 71"/>
          <p:cNvSpPr/>
          <p:nvPr/>
        </p:nvSpPr>
        <p:spPr>
          <a:xfrm rot="16200000">
            <a:off x="5982120" y="127440"/>
            <a:ext cx="155880" cy="8723880"/>
          </a:xfrm>
          <a:prstGeom prst="rightBracket">
            <a:avLst>
              <a:gd name="adj" fmla="val 117310"/>
            </a:avLst>
          </a:prstGeom>
          <a:noFill/>
          <a:ln w="28575">
            <a:solidFill>
              <a:srgbClr val="FEC91B"/>
            </a:solidFill>
            <a:round/>
          </a:ln>
        </p:spPr>
        <p:style>
          <a:lnRef idx="0">
            <a:srgbClr val="FFFFFF"/>
          </a:lnRef>
          <a:fillRef idx="0">
            <a:srgbClr val="FFFFFF"/>
          </a:fillRef>
          <a:effectRef idx="0">
            <a:srgbClr val="FFFFFF"/>
          </a:effectRef>
          <a:fontRef idx="minor"/>
        </p:style>
      </p:sp>
      <p:sp>
        <p:nvSpPr>
          <p:cNvPr id="162" name="Text Box 22"/>
          <p:cNvSpPr/>
          <p:nvPr/>
        </p:nvSpPr>
        <p:spPr>
          <a:xfrm>
            <a:off x="8832240" y="4709880"/>
            <a:ext cx="1292040" cy="45180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ctr">
              <a:lnSpc>
                <a:spcPct val="85000"/>
              </a:lnSpc>
              <a:buNone/>
            </a:pPr>
            <a:r>
              <a:rPr lang="en-US" sz="1400" b="0" strike="noStrike" spc="-1">
                <a:solidFill>
                  <a:srgbClr val="003C71"/>
                </a:solidFill>
                <a:latin typeface="IntelOne Display Regular"/>
                <a:ea typeface="MS PGothic"/>
              </a:rPr>
              <a:t>Intellectual</a:t>
            </a:r>
            <a:br>
              <a:rPr sz="1400"/>
            </a:br>
            <a:r>
              <a:rPr lang="en-US" sz="1400" b="0" strike="noStrike" spc="-1">
                <a:solidFill>
                  <a:srgbClr val="003C71"/>
                </a:solidFill>
                <a:latin typeface="IntelOne Display Regular"/>
                <a:ea typeface="MS PGothic"/>
              </a:rPr>
              <a:t>Property (IP)</a:t>
            </a:r>
            <a:endParaRPr lang="en-US" sz="1400" b="0" strike="noStrike" spc="-1">
              <a:latin typeface="Arial" panose="020B0604020202020204"/>
            </a:endParaRPr>
          </a:p>
        </p:txBody>
      </p:sp>
      <p:sp>
        <p:nvSpPr>
          <p:cNvPr id="163" name="Text Box 22"/>
          <p:cNvSpPr/>
          <p:nvPr/>
        </p:nvSpPr>
        <p:spPr>
          <a:xfrm>
            <a:off x="8835120" y="5241240"/>
            <a:ext cx="1136880" cy="2707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119380" indent="-119380" algn="ctr">
              <a:lnSpc>
                <a:spcPct val="85000"/>
              </a:lnSpc>
              <a:buClr>
                <a:srgbClr val="000000"/>
              </a:buClr>
              <a:buFont typeface="Wingdings" panose="05000000000000000000" pitchFamily="2" charset="2"/>
              <a:buChar char=""/>
            </a:pPr>
            <a:r>
              <a:rPr lang="en-US" sz="1400" b="0" strike="noStrike" spc="-1">
                <a:solidFill>
                  <a:srgbClr val="000000"/>
                </a:solidFill>
                <a:latin typeface="IntelOne Display Regular"/>
                <a:ea typeface="MS PGothic"/>
              </a:rPr>
              <a:t>Industrial</a:t>
            </a:r>
            <a:endParaRPr lang="en-US" sz="1400" b="0" strike="noStrike" spc="-1">
              <a:latin typeface="Arial" panose="020B0604020202020204"/>
            </a:endParaRPr>
          </a:p>
        </p:txBody>
      </p:sp>
      <p:sp>
        <p:nvSpPr>
          <p:cNvPr id="164" name="Text Box 22"/>
          <p:cNvSpPr/>
          <p:nvPr/>
        </p:nvSpPr>
        <p:spPr>
          <a:xfrm>
            <a:off x="8834760" y="5538600"/>
            <a:ext cx="1278720" cy="2707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119380" indent="-119380" algn="ctr">
              <a:lnSpc>
                <a:spcPct val="85000"/>
              </a:lnSpc>
              <a:buClr>
                <a:srgbClr val="000000"/>
              </a:buClr>
              <a:buFont typeface="Wingdings" panose="05000000000000000000" pitchFamily="2" charset="2"/>
              <a:buChar char=""/>
            </a:pPr>
            <a:r>
              <a:rPr lang="en-US" sz="1400" b="0" strike="noStrike" spc="-1">
                <a:solidFill>
                  <a:srgbClr val="000000"/>
                </a:solidFill>
                <a:latin typeface="IntelOne Display Regular"/>
                <a:ea typeface="MS PGothic"/>
              </a:rPr>
              <a:t>Computing</a:t>
            </a:r>
            <a:endParaRPr lang="en-US" sz="1400" b="0" strike="noStrike" spc="-1">
              <a:latin typeface="Arial" panose="020B0604020202020204"/>
            </a:endParaRPr>
          </a:p>
        </p:txBody>
      </p:sp>
      <p:sp>
        <p:nvSpPr>
          <p:cNvPr id="165" name="Text Box 22"/>
          <p:cNvSpPr/>
          <p:nvPr/>
        </p:nvSpPr>
        <p:spPr>
          <a:xfrm>
            <a:off x="8840160" y="5835960"/>
            <a:ext cx="1216080" cy="27072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marL="119380" indent="-119380" algn="ctr">
              <a:lnSpc>
                <a:spcPct val="85000"/>
              </a:lnSpc>
              <a:buClr>
                <a:srgbClr val="000000"/>
              </a:buClr>
              <a:buFont typeface="Wingdings" panose="05000000000000000000" pitchFamily="2" charset="2"/>
              <a:buChar char=""/>
            </a:pPr>
            <a:r>
              <a:rPr lang="en-US" sz="1400" b="0" strike="noStrike" spc="-1">
                <a:solidFill>
                  <a:srgbClr val="000000"/>
                </a:solidFill>
                <a:latin typeface="IntelOne Display Regular"/>
                <a:ea typeface="MS PGothic"/>
              </a:rPr>
              <a:t>Enterprise</a:t>
            </a:r>
            <a:endParaRPr lang="en-US" sz="1400" b="0" strike="noStrike" spc="-1">
              <a:latin typeface="Arial" panose="020B0604020202020204"/>
            </a:endParaRPr>
          </a:p>
        </p:txBody>
      </p:sp>
      <p:sp>
        <p:nvSpPr>
          <p:cNvPr id="166" name="Text Box 19"/>
          <p:cNvSpPr/>
          <p:nvPr/>
        </p:nvSpPr>
        <p:spPr>
          <a:xfrm>
            <a:off x="4442760" y="4710240"/>
            <a:ext cx="967680" cy="45180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ctr">
              <a:lnSpc>
                <a:spcPct val="85000"/>
              </a:lnSpc>
              <a:buNone/>
            </a:pPr>
            <a:r>
              <a:rPr lang="en-US" sz="1400" b="0" strike="noStrike" spc="-1">
                <a:solidFill>
                  <a:srgbClr val="003C71"/>
                </a:solidFill>
                <a:latin typeface="IntelOne Display Regular"/>
                <a:ea typeface="MS PGothic"/>
              </a:rPr>
              <a:t>Design</a:t>
            </a:r>
            <a:endParaRPr lang="en-US" sz="1400" b="0" strike="noStrike" spc="-1">
              <a:latin typeface="Arial" panose="020B0604020202020204"/>
            </a:endParaRPr>
          </a:p>
          <a:p>
            <a:pPr algn="ctr">
              <a:lnSpc>
                <a:spcPct val="85000"/>
              </a:lnSpc>
              <a:buNone/>
            </a:pPr>
            <a:r>
              <a:rPr lang="en-US" sz="1400" b="0" strike="noStrike" spc="-1">
                <a:solidFill>
                  <a:srgbClr val="003C71"/>
                </a:solidFill>
                <a:latin typeface="IntelOne Display Regular"/>
                <a:ea typeface="MS PGothic"/>
              </a:rPr>
              <a:t>Software</a:t>
            </a:r>
            <a:endParaRPr lang="en-US" sz="1400" b="0" strike="noStrike" spc="-1">
              <a:latin typeface="Arial" panose="020B0604020202020204"/>
            </a:endParaRPr>
          </a:p>
        </p:txBody>
      </p:sp>
      <p:pic>
        <p:nvPicPr>
          <p:cNvPr id="167" name="Picture 85"/>
          <p:cNvPicPr/>
          <p:nvPr/>
        </p:nvPicPr>
        <p:blipFill>
          <a:blip r:embed="rId3"/>
          <a:stretch>
            <a:fillRect/>
          </a:stretch>
        </p:blipFill>
        <p:spPr>
          <a:xfrm>
            <a:off x="4017600" y="5816520"/>
            <a:ext cx="1825560" cy="144360"/>
          </a:xfrm>
          <a:prstGeom prst="rect">
            <a:avLst/>
          </a:prstGeom>
          <a:ln w="0">
            <a:noFill/>
          </a:ln>
        </p:spPr>
      </p:pic>
      <p:sp>
        <p:nvSpPr>
          <p:cNvPr id="168" name="TextBox 86"/>
          <p:cNvSpPr/>
          <p:nvPr/>
        </p:nvSpPr>
        <p:spPr>
          <a:xfrm>
            <a:off x="5434920" y="4235040"/>
            <a:ext cx="1275480" cy="29844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lIns="0" tIns="0" rIns="0" bIns="0" anchor="t">
            <a:noAutofit/>
          </a:bodyPr>
          <a:p>
            <a:pPr algn="ctr">
              <a:lnSpc>
                <a:spcPct val="100000"/>
              </a:lnSpc>
              <a:buNone/>
            </a:pPr>
            <a:r>
              <a:rPr lang="en-US" sz="1800" b="0" strike="noStrike" spc="-1">
                <a:solidFill>
                  <a:srgbClr val="FEC91B"/>
                </a:solidFill>
                <a:latin typeface="IntelOne Display Light"/>
                <a:ea typeface="Intel Clear Pro"/>
              </a:rPr>
              <a:t>Resources</a:t>
            </a:r>
            <a:endParaRPr lang="en-US" sz="1800" b="0" strike="noStrike" spc="-1">
              <a:latin typeface="Arial" panose="020B0604020202020204"/>
            </a:endParaRPr>
          </a:p>
        </p:txBody>
      </p:sp>
      <p:pic>
        <p:nvPicPr>
          <p:cNvPr id="169" name="Picture 90"/>
          <p:cNvPicPr/>
          <p:nvPr/>
        </p:nvPicPr>
        <p:blipFill>
          <a:blip r:embed="rId4"/>
          <a:srcRect l="1680" t="7917" r="2260" b="10083"/>
          <a:stretch>
            <a:fillRect/>
          </a:stretch>
        </p:blipFill>
        <p:spPr>
          <a:xfrm>
            <a:off x="4035600" y="5268240"/>
            <a:ext cx="1729080" cy="353160"/>
          </a:xfrm>
          <a:prstGeom prst="rect">
            <a:avLst/>
          </a:prstGeom>
          <a:ln w="0">
            <a:noFill/>
          </a:ln>
        </p:spPr>
      </p:pic>
      <p:sp>
        <p:nvSpPr>
          <p:cNvPr id="170" name="TextBox 92"/>
          <p:cNvSpPr/>
          <p:nvPr/>
        </p:nvSpPr>
        <p:spPr>
          <a:xfrm>
            <a:off x="2156400" y="5264640"/>
            <a:ext cx="1038960" cy="28296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Autofit/>
          </a:bodyPr>
          <a:p>
            <a:pPr algn="ctr">
              <a:lnSpc>
                <a:spcPct val="100000"/>
              </a:lnSpc>
              <a:buNone/>
            </a:pPr>
            <a:r>
              <a:rPr lang="en-US" sz="1800" b="0" strike="noStrike" spc="-1">
                <a:solidFill>
                  <a:srgbClr val="000000"/>
                </a:solidFill>
                <a:latin typeface="IntelOne Display Regular"/>
                <a:ea typeface="Helvetica Neue"/>
              </a:rPr>
              <a:t>Nios® II</a:t>
            </a:r>
            <a:endParaRPr lang="en-US" sz="1800" b="0" strike="noStrike" spc="-1">
              <a:latin typeface="Arial" panose="020B0604020202020204"/>
            </a:endParaRPr>
          </a:p>
        </p:txBody>
      </p:sp>
      <p:sp>
        <p:nvSpPr>
          <p:cNvPr id="171" name="TextBox 93"/>
          <p:cNvSpPr/>
          <p:nvPr/>
        </p:nvSpPr>
        <p:spPr>
          <a:xfrm>
            <a:off x="2301120" y="5699520"/>
            <a:ext cx="821880" cy="4438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Autofit/>
          </a:bodyPr>
          <a:p>
            <a:pPr algn="ctr">
              <a:lnSpc>
                <a:spcPct val="100000"/>
              </a:lnSpc>
              <a:buNone/>
            </a:pPr>
            <a:r>
              <a:rPr lang="en-US" sz="1800" b="0" strike="noStrike" spc="-1">
                <a:solidFill>
                  <a:srgbClr val="000000"/>
                </a:solidFill>
                <a:latin typeface="IntelOne Display Regular"/>
                <a:ea typeface="Helvetica Neue"/>
              </a:rPr>
              <a:t>ARM*</a:t>
            </a:r>
            <a:endParaRPr lang="en-US" sz="1800" b="0" strike="noStrike" spc="-1">
              <a:latin typeface="Arial" panose="020B0604020202020204"/>
            </a:endParaRPr>
          </a:p>
        </p:txBody>
      </p:sp>
      <p:sp>
        <p:nvSpPr>
          <p:cNvPr id="172" name="Text Box 14"/>
          <p:cNvSpPr/>
          <p:nvPr/>
        </p:nvSpPr>
        <p:spPr>
          <a:xfrm>
            <a:off x="8600040" y="3255840"/>
            <a:ext cx="1063080" cy="926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US" sz="1100" b="0" strike="noStrike" spc="-1">
                <a:solidFill>
                  <a:srgbClr val="FEC91B"/>
                </a:solidFill>
                <a:latin typeface="IntelOne Display Regular"/>
                <a:ea typeface="MS PGothic"/>
              </a:rPr>
              <a:t>FPGA/CPLD</a:t>
            </a:r>
            <a:endParaRPr lang="en-US" sz="1100" b="0" strike="noStrike" spc="-1">
              <a:latin typeface="Arial" panose="020B0604020202020204"/>
            </a:endParaRPr>
          </a:p>
          <a:p>
            <a:pPr algn="ctr">
              <a:lnSpc>
                <a:spcPct val="100000"/>
              </a:lnSpc>
              <a:buNone/>
            </a:pPr>
            <a:r>
              <a:rPr lang="en-US" sz="1100" b="0" strike="noStrike" spc="-1">
                <a:solidFill>
                  <a:srgbClr val="FEC91B"/>
                </a:solidFill>
                <a:latin typeface="IntelOne Display Regular"/>
                <a:ea typeface="MS PGothic"/>
              </a:rPr>
              <a:t>Lowest Cost,</a:t>
            </a:r>
            <a:br>
              <a:rPr sz="1100"/>
            </a:br>
            <a:r>
              <a:rPr lang="en-US" sz="1100" b="0" strike="noStrike" spc="-1">
                <a:solidFill>
                  <a:srgbClr val="FEC91B"/>
                </a:solidFill>
                <a:latin typeface="IntelOne Display Regular"/>
                <a:ea typeface="MS PGothic"/>
              </a:rPr>
              <a:t>Lowest Power</a:t>
            </a:r>
            <a:endParaRPr lang="en-US" sz="1100" b="0" strike="noStrike" spc="-1">
              <a:latin typeface="Arial" panose="020B0604020202020204"/>
            </a:endParaRPr>
          </a:p>
        </p:txBody>
      </p:sp>
      <p:sp>
        <p:nvSpPr>
          <p:cNvPr id="173" name="Text Box 14"/>
          <p:cNvSpPr/>
          <p:nvPr/>
        </p:nvSpPr>
        <p:spPr>
          <a:xfrm>
            <a:off x="6846120" y="3351240"/>
            <a:ext cx="1469520" cy="926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US" sz="1100" b="0" strike="noStrike" spc="-1">
                <a:solidFill>
                  <a:srgbClr val="FEC91B"/>
                </a:solidFill>
                <a:latin typeface="IntelOne Display Regular"/>
                <a:ea typeface="MS PGothic"/>
              </a:rPr>
              <a:t>FPGA</a:t>
            </a:r>
            <a:endParaRPr lang="en-US" sz="1100" b="0" strike="noStrike" spc="-1">
              <a:latin typeface="Arial" panose="020B0604020202020204"/>
            </a:endParaRPr>
          </a:p>
          <a:p>
            <a:pPr algn="ctr">
              <a:lnSpc>
                <a:spcPct val="100000"/>
              </a:lnSpc>
              <a:buNone/>
            </a:pPr>
            <a:r>
              <a:rPr lang="en-US" sz="1100" b="0" strike="noStrike" spc="-1">
                <a:solidFill>
                  <a:srgbClr val="FEC91B"/>
                </a:solidFill>
                <a:latin typeface="IntelOne Display Regular"/>
                <a:ea typeface="MS PGothic"/>
              </a:rPr>
              <a:t>Cost/Power Balance</a:t>
            </a:r>
            <a:endParaRPr lang="en-US" sz="1100" b="0" strike="noStrike" spc="-1">
              <a:latin typeface="Arial" panose="020B0604020202020204"/>
            </a:endParaRPr>
          </a:p>
          <a:p>
            <a:pPr algn="ctr">
              <a:lnSpc>
                <a:spcPct val="100000"/>
              </a:lnSpc>
              <a:buNone/>
            </a:pPr>
            <a:r>
              <a:rPr lang="en-US" sz="1100" b="0" strike="noStrike" spc="-1">
                <a:solidFill>
                  <a:srgbClr val="FEC91B"/>
                </a:solidFill>
                <a:latin typeface="IntelOne Display Regular"/>
                <a:ea typeface="MS PGothic"/>
              </a:rPr>
              <a:t>SoC &amp; Transceivers</a:t>
            </a:r>
            <a:endParaRPr lang="en-US" sz="1100" b="0" strike="noStrike" spc="-1">
              <a:latin typeface="Arial" panose="020B0604020202020204"/>
            </a:endParaRPr>
          </a:p>
        </p:txBody>
      </p:sp>
      <p:sp>
        <p:nvSpPr>
          <p:cNvPr id="174" name="Text Box 14"/>
          <p:cNvSpPr/>
          <p:nvPr/>
        </p:nvSpPr>
        <p:spPr>
          <a:xfrm>
            <a:off x="1870560" y="3255840"/>
            <a:ext cx="1425240" cy="7592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US" sz="1100" b="0" strike="noStrike" spc="-1">
                <a:solidFill>
                  <a:srgbClr val="FEC91B"/>
                </a:solidFill>
                <a:latin typeface="IntelOne Display Regular"/>
                <a:ea typeface="MS PGothic"/>
              </a:rPr>
              <a:t>FPGA</a:t>
            </a:r>
            <a:endParaRPr lang="en-US" sz="1100" b="0" strike="noStrike" spc="-1">
              <a:latin typeface="Arial" panose="020B0604020202020204"/>
            </a:endParaRPr>
          </a:p>
          <a:p>
            <a:pPr algn="ctr">
              <a:lnSpc>
                <a:spcPct val="100000"/>
              </a:lnSpc>
              <a:buNone/>
            </a:pPr>
            <a:r>
              <a:rPr lang="en-US" sz="1100" b="0" strike="noStrike" spc="-1">
                <a:solidFill>
                  <a:srgbClr val="FEC91B"/>
                </a:solidFill>
                <a:latin typeface="IntelOne Display Regular"/>
                <a:ea typeface="MS PGothic"/>
              </a:rPr>
              <a:t>Mid-range FPGAs</a:t>
            </a:r>
            <a:br>
              <a:rPr sz="1100"/>
            </a:br>
            <a:r>
              <a:rPr lang="en-US" sz="1100" b="0" strike="noStrike" spc="-1">
                <a:solidFill>
                  <a:srgbClr val="FEC91B"/>
                </a:solidFill>
                <a:latin typeface="IntelOne Display Regular"/>
                <a:ea typeface="MS PGothic"/>
              </a:rPr>
              <a:t>SoC &amp; Transceivers </a:t>
            </a:r>
            <a:endParaRPr lang="en-US" sz="1100" b="0" strike="noStrike" spc="-1">
              <a:latin typeface="Arial" panose="020B0604020202020204"/>
            </a:endParaRPr>
          </a:p>
        </p:txBody>
      </p:sp>
      <p:sp>
        <p:nvSpPr>
          <p:cNvPr id="175" name="Text Box 14"/>
          <p:cNvSpPr/>
          <p:nvPr/>
        </p:nvSpPr>
        <p:spPr>
          <a:xfrm>
            <a:off x="3506040" y="3351240"/>
            <a:ext cx="1246320" cy="7592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US" sz="1100" b="0" strike="noStrike" spc="-1">
                <a:solidFill>
                  <a:srgbClr val="FEC91B"/>
                </a:solidFill>
                <a:latin typeface="IntelOne Display Regular"/>
                <a:ea typeface="MS PGothic"/>
              </a:rPr>
              <a:t>FPGA</a:t>
            </a:r>
            <a:endParaRPr lang="en-US" sz="1100" b="0" strike="noStrike" spc="-1">
              <a:latin typeface="Arial" panose="020B0604020202020204"/>
            </a:endParaRPr>
          </a:p>
          <a:p>
            <a:pPr algn="ctr">
              <a:lnSpc>
                <a:spcPct val="100000"/>
              </a:lnSpc>
              <a:buNone/>
            </a:pPr>
            <a:r>
              <a:rPr lang="en-US" sz="1100" b="0" strike="noStrike" spc="-1">
                <a:solidFill>
                  <a:srgbClr val="FEC91B"/>
                </a:solidFill>
                <a:latin typeface="IntelOne Display Regular"/>
                <a:ea typeface="MS PGothic"/>
              </a:rPr>
              <a:t>Optimized for</a:t>
            </a:r>
            <a:br>
              <a:rPr sz="1100"/>
            </a:br>
            <a:r>
              <a:rPr lang="en-US" sz="1100" b="0" strike="noStrike" spc="-1">
                <a:solidFill>
                  <a:srgbClr val="FEC91B"/>
                </a:solidFill>
                <a:latin typeface="IntelOne Display Regular"/>
                <a:ea typeface="MS PGothic"/>
              </a:rPr>
              <a:t>High Bandwidth</a:t>
            </a:r>
            <a:endParaRPr lang="en-US" sz="1100" b="0" strike="noStrike" spc="-1">
              <a:latin typeface="Arial" panose="020B0604020202020204"/>
            </a:endParaRPr>
          </a:p>
        </p:txBody>
      </p:sp>
      <p:sp>
        <p:nvSpPr>
          <p:cNvPr id="176" name="Text Box 14"/>
          <p:cNvSpPr/>
          <p:nvPr/>
        </p:nvSpPr>
        <p:spPr>
          <a:xfrm>
            <a:off x="5265720" y="3475080"/>
            <a:ext cx="1246320" cy="7592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US" sz="1100" b="0" strike="noStrike" spc="-1">
                <a:solidFill>
                  <a:srgbClr val="FEC91B"/>
                </a:solidFill>
                <a:latin typeface="IntelOne Display Regular"/>
                <a:ea typeface="MS PGothic"/>
              </a:rPr>
              <a:t>FPGA</a:t>
            </a:r>
            <a:endParaRPr lang="en-US" sz="1100" b="0" strike="noStrike" spc="-1">
              <a:latin typeface="Arial" panose="020B0604020202020204"/>
            </a:endParaRPr>
          </a:p>
          <a:p>
            <a:pPr algn="ctr">
              <a:lnSpc>
                <a:spcPct val="100000"/>
              </a:lnSpc>
              <a:buNone/>
            </a:pPr>
            <a:r>
              <a:rPr lang="en-US" sz="1100" b="0" strike="noStrike" spc="-1">
                <a:solidFill>
                  <a:srgbClr val="FEC91B"/>
                </a:solidFill>
                <a:latin typeface="IntelOne Display Regular"/>
                <a:ea typeface="MS PGothic"/>
              </a:rPr>
              <a:t>Optimized for </a:t>
            </a:r>
            <a:br>
              <a:rPr sz="1100"/>
            </a:br>
            <a:r>
              <a:rPr lang="en-US" sz="1100" b="0" strike="noStrike" spc="-1">
                <a:solidFill>
                  <a:srgbClr val="FEC91B"/>
                </a:solidFill>
                <a:latin typeface="IntelOne Display Regular"/>
                <a:ea typeface="MS PGothic"/>
              </a:rPr>
              <a:t>High Bandwidth</a:t>
            </a:r>
            <a:endParaRPr lang="en-US" sz="11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Schematic Representation - MAC</a:t>
            </a:r>
            <a:endParaRPr lang="en-US" sz="3600" b="0" strike="noStrike" spc="-1">
              <a:latin typeface="Arial" panose="020B0604020202020204"/>
            </a:endParaRPr>
          </a:p>
        </p:txBody>
      </p:sp>
      <p:sp>
        <p:nvSpPr>
          <p:cNvPr id="522" name="Line 3"/>
          <p:cNvSpPr/>
          <p:nvPr/>
        </p:nvSpPr>
        <p:spPr>
          <a:xfrm flipH="1">
            <a:off x="2569320" y="312120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23" name="Line 4"/>
          <p:cNvSpPr/>
          <p:nvPr/>
        </p:nvSpPr>
        <p:spPr>
          <a:xfrm>
            <a:off x="3564720" y="3569040"/>
            <a:ext cx="341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24" name="Line 5"/>
          <p:cNvSpPr/>
          <p:nvPr/>
        </p:nvSpPr>
        <p:spPr>
          <a:xfrm flipH="1">
            <a:off x="2569320" y="409140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25" name="AutoShape 6"/>
          <p:cNvSpPr/>
          <p:nvPr/>
        </p:nvSpPr>
        <p:spPr>
          <a:xfrm rot="5400000" flipV="1">
            <a:off x="2633040" y="3189960"/>
            <a:ext cx="1266120" cy="802440"/>
          </a:xfrm>
          <a:custGeom>
            <a:avLst/>
            <a:gdLst/>
            <a:ahLst/>
            <a:cxnLst/>
            <a:rect l="l" t="t" r="r" b="b"/>
            <a:pathLst>
              <a:path w="21600" h="21600">
                <a:moveTo>
                  <a:pt x="0" y="0"/>
                </a:moveTo>
                <a:lnTo>
                  <a:pt x="5391" y="21600"/>
                </a:lnTo>
                <a:lnTo>
                  <a:pt x="16209" y="21600"/>
                </a:lnTo>
                <a:lnTo>
                  <a:pt x="21600" y="0"/>
                </a:lnTo>
                <a:close/>
              </a:path>
            </a:pathLst>
          </a:custGeom>
          <a:solidFill>
            <a:schemeClr val="accent2"/>
          </a:solidFill>
          <a:ln w="12700">
            <a:solidFill>
              <a:srgbClr val="525252"/>
            </a:solidFill>
            <a:miter/>
          </a:ln>
        </p:spPr>
        <p:style>
          <a:lnRef idx="0">
            <a:srgbClr val="FFFFFF"/>
          </a:lnRef>
          <a:fillRef idx="0">
            <a:srgbClr val="FFFFFF"/>
          </a:fillRef>
          <a:effectRef idx="0">
            <a:srgbClr val="FFFFFF"/>
          </a:effectRef>
          <a:fontRef idx="minor"/>
        </p:style>
      </p:sp>
      <p:sp>
        <p:nvSpPr>
          <p:cNvPr id="526" name="AutoShape 7"/>
          <p:cNvSpPr/>
          <p:nvPr/>
        </p:nvSpPr>
        <p:spPr>
          <a:xfrm rot="5400000" flipV="1">
            <a:off x="2534400" y="3340440"/>
            <a:ext cx="799560" cy="510480"/>
          </a:xfrm>
          <a:custGeom>
            <a:avLst/>
            <a:gdLst/>
            <a:ahLst/>
            <a:cxnLst/>
            <a:rect l="l" t="t" r="r" b="b"/>
            <a:pathLst>
              <a:path w="21600" h="21600">
                <a:moveTo>
                  <a:pt x="0" y="0"/>
                </a:moveTo>
                <a:lnTo>
                  <a:pt x="5391" y="21600"/>
                </a:lnTo>
                <a:lnTo>
                  <a:pt x="16209" y="21600"/>
                </a:lnTo>
                <a:lnTo>
                  <a:pt x="21600" y="0"/>
                </a:lnTo>
                <a:close/>
              </a:path>
            </a:pathLst>
          </a:custGeom>
          <a:solidFill>
            <a:schemeClr val="bg1"/>
          </a:solidFill>
          <a:ln w="9525">
            <a:noFill/>
          </a:ln>
        </p:spPr>
        <p:style>
          <a:lnRef idx="0">
            <a:srgbClr val="FFFFFF"/>
          </a:lnRef>
          <a:fillRef idx="0">
            <a:srgbClr val="FFFFFF"/>
          </a:fillRef>
          <a:effectRef idx="0">
            <a:srgbClr val="FFFFFF"/>
          </a:effectRef>
          <a:fontRef idx="minor"/>
        </p:style>
      </p:sp>
      <p:sp>
        <p:nvSpPr>
          <p:cNvPr id="527" name="Rectangle 8"/>
          <p:cNvSpPr/>
          <p:nvPr/>
        </p:nvSpPr>
        <p:spPr>
          <a:xfrm>
            <a:off x="3242520" y="3353400"/>
            <a:ext cx="41868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X</a:t>
            </a:r>
            <a:endParaRPr lang="en-US" sz="2400" b="0" strike="noStrike" spc="-1">
              <a:latin typeface="Arial" panose="020B0604020202020204"/>
            </a:endParaRPr>
          </a:p>
        </p:txBody>
      </p:sp>
      <p:sp>
        <p:nvSpPr>
          <p:cNvPr id="528" name="Freeform 9"/>
          <p:cNvSpPr/>
          <p:nvPr/>
        </p:nvSpPr>
        <p:spPr>
          <a:xfrm>
            <a:off x="2864880" y="3272400"/>
            <a:ext cx="320040" cy="662760"/>
          </a:xfrm>
          <a:custGeom>
            <a:avLst/>
            <a:gdLst/>
            <a:ahLst/>
            <a:cxnLst/>
            <a:rect l="l" t="t" r="r" b="b"/>
            <a:pathLst>
              <a:path w="202" h="418">
                <a:moveTo>
                  <a:pt x="0" y="0"/>
                </a:moveTo>
                <a:lnTo>
                  <a:pt x="201" y="84"/>
                </a:lnTo>
                <a:lnTo>
                  <a:pt x="201" y="339"/>
                </a:lnTo>
                <a:lnTo>
                  <a:pt x="0" y="417"/>
                </a:lnTo>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529" name="Line 10"/>
          <p:cNvSpPr/>
          <p:nvPr/>
        </p:nvSpPr>
        <p:spPr>
          <a:xfrm flipH="1">
            <a:off x="4703040" y="260712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30" name="Line 11"/>
          <p:cNvSpPr/>
          <p:nvPr/>
        </p:nvSpPr>
        <p:spPr>
          <a:xfrm>
            <a:off x="5622120" y="3054600"/>
            <a:ext cx="341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31" name="Line 12"/>
          <p:cNvSpPr/>
          <p:nvPr/>
        </p:nvSpPr>
        <p:spPr>
          <a:xfrm flipH="1">
            <a:off x="4626720" y="357696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32" name="AutoShape 13"/>
          <p:cNvSpPr/>
          <p:nvPr/>
        </p:nvSpPr>
        <p:spPr>
          <a:xfrm rot="5400000" flipV="1">
            <a:off x="4690440" y="2675520"/>
            <a:ext cx="1266120" cy="802440"/>
          </a:xfrm>
          <a:custGeom>
            <a:avLst/>
            <a:gdLst/>
            <a:ahLst/>
            <a:cxnLst/>
            <a:rect l="l" t="t" r="r" b="b"/>
            <a:pathLst>
              <a:path w="21600" h="21600">
                <a:moveTo>
                  <a:pt x="0" y="0"/>
                </a:moveTo>
                <a:lnTo>
                  <a:pt x="5391" y="21600"/>
                </a:lnTo>
                <a:lnTo>
                  <a:pt x="16209" y="21600"/>
                </a:lnTo>
                <a:lnTo>
                  <a:pt x="21600" y="0"/>
                </a:lnTo>
                <a:close/>
              </a:path>
            </a:pathLst>
          </a:custGeom>
          <a:solidFill>
            <a:schemeClr val="accent2"/>
          </a:solidFill>
          <a:ln w="12700">
            <a:solidFill>
              <a:srgbClr val="525252"/>
            </a:solidFill>
            <a:miter/>
          </a:ln>
        </p:spPr>
        <p:style>
          <a:lnRef idx="0">
            <a:srgbClr val="FFFFFF"/>
          </a:lnRef>
          <a:fillRef idx="0">
            <a:srgbClr val="FFFFFF"/>
          </a:fillRef>
          <a:effectRef idx="0">
            <a:srgbClr val="FFFFFF"/>
          </a:effectRef>
          <a:fontRef idx="minor"/>
        </p:style>
      </p:sp>
      <p:sp>
        <p:nvSpPr>
          <p:cNvPr id="533" name="AutoShape 14"/>
          <p:cNvSpPr/>
          <p:nvPr/>
        </p:nvSpPr>
        <p:spPr>
          <a:xfrm rot="5400000" flipV="1">
            <a:off x="4591800" y="2826000"/>
            <a:ext cx="799560" cy="510480"/>
          </a:xfrm>
          <a:custGeom>
            <a:avLst/>
            <a:gdLst/>
            <a:ahLst/>
            <a:cxnLst/>
            <a:rect l="l" t="t" r="r" b="b"/>
            <a:pathLst>
              <a:path w="21600" h="21600">
                <a:moveTo>
                  <a:pt x="0" y="0"/>
                </a:moveTo>
                <a:lnTo>
                  <a:pt x="5391" y="21600"/>
                </a:lnTo>
                <a:lnTo>
                  <a:pt x="16209" y="21600"/>
                </a:lnTo>
                <a:lnTo>
                  <a:pt x="21600" y="0"/>
                </a:lnTo>
                <a:close/>
              </a:path>
            </a:pathLst>
          </a:custGeom>
          <a:solidFill>
            <a:schemeClr val="bg1"/>
          </a:solidFill>
          <a:ln w="9525">
            <a:noFill/>
          </a:ln>
        </p:spPr>
        <p:style>
          <a:lnRef idx="0">
            <a:srgbClr val="FFFFFF"/>
          </a:lnRef>
          <a:fillRef idx="0">
            <a:srgbClr val="FFFFFF"/>
          </a:fillRef>
          <a:effectRef idx="0">
            <a:srgbClr val="FFFFFF"/>
          </a:effectRef>
          <a:fontRef idx="minor"/>
        </p:style>
      </p:sp>
      <p:sp>
        <p:nvSpPr>
          <p:cNvPr id="534" name="Rectangle 15"/>
          <p:cNvSpPr/>
          <p:nvPr/>
        </p:nvSpPr>
        <p:spPr>
          <a:xfrm>
            <a:off x="5276520" y="2840400"/>
            <a:ext cx="4399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a:t>
            </a:r>
            <a:endParaRPr lang="en-US" sz="2400" b="0" strike="noStrike" spc="-1">
              <a:latin typeface="Arial" panose="020B0604020202020204"/>
            </a:endParaRPr>
          </a:p>
        </p:txBody>
      </p:sp>
      <p:sp>
        <p:nvSpPr>
          <p:cNvPr id="535" name="Freeform 16"/>
          <p:cNvSpPr/>
          <p:nvPr/>
        </p:nvSpPr>
        <p:spPr>
          <a:xfrm>
            <a:off x="4922280" y="2757960"/>
            <a:ext cx="320040" cy="662760"/>
          </a:xfrm>
          <a:custGeom>
            <a:avLst/>
            <a:gdLst/>
            <a:ahLst/>
            <a:cxnLst/>
            <a:rect l="l" t="t" r="r" b="b"/>
            <a:pathLst>
              <a:path w="202" h="418">
                <a:moveTo>
                  <a:pt x="0" y="0"/>
                </a:moveTo>
                <a:lnTo>
                  <a:pt x="201" y="84"/>
                </a:lnTo>
                <a:lnTo>
                  <a:pt x="201" y="339"/>
                </a:lnTo>
                <a:lnTo>
                  <a:pt x="0" y="417"/>
                </a:lnTo>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536" name="Line 17"/>
          <p:cNvSpPr/>
          <p:nvPr/>
        </p:nvSpPr>
        <p:spPr>
          <a:xfrm>
            <a:off x="3880440" y="3576960"/>
            <a:ext cx="831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37" name="Line 18"/>
          <p:cNvSpPr/>
          <p:nvPr/>
        </p:nvSpPr>
        <p:spPr>
          <a:xfrm>
            <a:off x="5937840" y="3062520"/>
            <a:ext cx="470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38" name="Line 19"/>
          <p:cNvSpPr/>
          <p:nvPr/>
        </p:nvSpPr>
        <p:spPr>
          <a:xfrm flipV="1">
            <a:off x="7970040" y="2208600"/>
            <a:ext cx="360" cy="8506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39" name="Line 20"/>
          <p:cNvSpPr/>
          <p:nvPr/>
        </p:nvSpPr>
        <p:spPr>
          <a:xfrm flipH="1">
            <a:off x="4585320" y="2205360"/>
            <a:ext cx="1498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40" name="Line 21"/>
          <p:cNvSpPr/>
          <p:nvPr/>
        </p:nvSpPr>
        <p:spPr>
          <a:xfrm>
            <a:off x="4579200" y="2211840"/>
            <a:ext cx="360" cy="393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41" name="Line 22"/>
          <p:cNvSpPr/>
          <p:nvPr/>
        </p:nvSpPr>
        <p:spPr>
          <a:xfrm flipH="1">
            <a:off x="4585320" y="2605320"/>
            <a:ext cx="16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42" name="AutoShape 23"/>
          <p:cNvSpPr/>
          <p:nvPr/>
        </p:nvSpPr>
        <p:spPr>
          <a:xfrm>
            <a:off x="1823400" y="301212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543" name="AutoShape 24"/>
          <p:cNvSpPr/>
          <p:nvPr/>
        </p:nvSpPr>
        <p:spPr>
          <a:xfrm>
            <a:off x="1880640" y="398340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544" name="Line 25"/>
          <p:cNvSpPr/>
          <p:nvPr/>
        </p:nvSpPr>
        <p:spPr>
          <a:xfrm flipH="1">
            <a:off x="2242440" y="3119760"/>
            <a:ext cx="355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45" name="Line 26"/>
          <p:cNvSpPr/>
          <p:nvPr/>
        </p:nvSpPr>
        <p:spPr>
          <a:xfrm flipH="1">
            <a:off x="2280240" y="4091400"/>
            <a:ext cx="355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46" name="AutoShape 27"/>
          <p:cNvSpPr/>
          <p:nvPr/>
        </p:nvSpPr>
        <p:spPr>
          <a:xfrm>
            <a:off x="8186040" y="295488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547" name="Rectangle 29"/>
          <p:cNvSpPr/>
          <p:nvPr/>
        </p:nvSpPr>
        <p:spPr>
          <a:xfrm>
            <a:off x="6809760" y="2867400"/>
            <a:ext cx="843840" cy="1324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548" name="AutoShape 30"/>
          <p:cNvSpPr/>
          <p:nvPr/>
        </p:nvSpPr>
        <p:spPr>
          <a:xfrm rot="5400000">
            <a:off x="6775560" y="3520080"/>
            <a:ext cx="192960" cy="123120"/>
          </a:xfrm>
          <a:prstGeom prst="triangle">
            <a:avLst>
              <a:gd name="adj" fmla="val 49958"/>
            </a:avLst>
          </a:prstGeom>
          <a:noFill/>
          <a:ln w="12700">
            <a:solidFill>
              <a:srgbClr val="525252"/>
            </a:solidFill>
            <a:miter/>
          </a:ln>
        </p:spPr>
        <p:style>
          <a:lnRef idx="0">
            <a:srgbClr val="FFFFFF"/>
          </a:lnRef>
          <a:fillRef idx="0">
            <a:srgbClr val="FFFFFF"/>
          </a:fillRef>
          <a:effectRef idx="0">
            <a:srgbClr val="FFFFFF"/>
          </a:effectRef>
          <a:fontRef idx="minor"/>
        </p:style>
      </p:sp>
      <p:sp>
        <p:nvSpPr>
          <p:cNvPr id="549" name="Rectangle 32"/>
          <p:cNvSpPr/>
          <p:nvPr/>
        </p:nvSpPr>
        <p:spPr>
          <a:xfrm>
            <a:off x="6873120" y="3951720"/>
            <a:ext cx="61524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ACLR</a:t>
            </a:r>
            <a:endParaRPr lang="en-US" sz="1100" b="0" strike="noStrike" spc="-1">
              <a:latin typeface="Arial" panose="020B0604020202020204"/>
            </a:endParaRPr>
          </a:p>
        </p:txBody>
      </p:sp>
      <p:sp>
        <p:nvSpPr>
          <p:cNvPr id="550" name="Rectangle 33"/>
          <p:cNvSpPr/>
          <p:nvPr/>
        </p:nvSpPr>
        <p:spPr>
          <a:xfrm>
            <a:off x="6736680" y="3734280"/>
            <a:ext cx="546840" cy="250200"/>
          </a:xfrm>
          <a:prstGeom prst="rect">
            <a:avLst/>
          </a:prstGeom>
          <a:noFill/>
          <a:ln w="9525">
            <a:noFill/>
          </a:ln>
        </p:spPr>
        <p:style>
          <a:lnRef idx="0">
            <a:srgbClr val="FFFFFF"/>
          </a:lnRef>
          <a:fillRef idx="0">
            <a:srgbClr val="FFFFFF"/>
          </a:fillRef>
          <a:effectRef idx="0">
            <a:srgbClr val="FFFFFF"/>
          </a:effectRef>
          <a:fontRef idx="minor"/>
        </p:style>
      </p:sp>
      <p:sp>
        <p:nvSpPr>
          <p:cNvPr id="551" name="Rectangle 34"/>
          <p:cNvSpPr/>
          <p:nvPr/>
        </p:nvSpPr>
        <p:spPr>
          <a:xfrm>
            <a:off x="6805080" y="2910240"/>
            <a:ext cx="2041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D</a:t>
            </a:r>
            <a:endParaRPr lang="en-US" sz="1100" b="0" strike="noStrike" spc="-1">
              <a:latin typeface="Arial" panose="020B0604020202020204"/>
            </a:endParaRPr>
          </a:p>
        </p:txBody>
      </p:sp>
      <p:sp>
        <p:nvSpPr>
          <p:cNvPr id="552" name="Rectangle 35"/>
          <p:cNvSpPr/>
          <p:nvPr/>
        </p:nvSpPr>
        <p:spPr>
          <a:xfrm>
            <a:off x="7474680" y="2910240"/>
            <a:ext cx="1645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Q</a:t>
            </a:r>
            <a:endParaRPr lang="en-US" sz="1100" b="0" strike="noStrike" spc="-1">
              <a:latin typeface="Arial" panose="020B0604020202020204"/>
            </a:endParaRPr>
          </a:p>
        </p:txBody>
      </p:sp>
      <p:sp>
        <p:nvSpPr>
          <p:cNvPr id="553" name="Line 36"/>
          <p:cNvSpPr/>
          <p:nvPr/>
        </p:nvSpPr>
        <p:spPr>
          <a:xfrm flipH="1">
            <a:off x="6327000" y="358812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54" name="Line 37"/>
          <p:cNvSpPr/>
          <p:nvPr/>
        </p:nvSpPr>
        <p:spPr>
          <a:xfrm flipH="1">
            <a:off x="6315840" y="305784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55" name="Line 38"/>
          <p:cNvSpPr/>
          <p:nvPr/>
        </p:nvSpPr>
        <p:spPr>
          <a:xfrm flipH="1">
            <a:off x="7682760" y="305928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56" name="Line 39"/>
          <p:cNvSpPr/>
          <p:nvPr/>
        </p:nvSpPr>
        <p:spPr>
          <a:xfrm>
            <a:off x="7219080" y="4200840"/>
            <a:ext cx="360" cy="1951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57" name="Line 40"/>
          <p:cNvSpPr/>
          <p:nvPr/>
        </p:nvSpPr>
        <p:spPr>
          <a:xfrm flipH="1">
            <a:off x="6327000" y="4395960"/>
            <a:ext cx="909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58" name="Line 41"/>
          <p:cNvSpPr/>
          <p:nvPr/>
        </p:nvSpPr>
        <p:spPr>
          <a:xfrm>
            <a:off x="6033240" y="2205360"/>
            <a:ext cx="1936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59" name="AutoShape 42"/>
          <p:cNvSpPr/>
          <p:nvPr/>
        </p:nvSpPr>
        <p:spPr>
          <a:xfrm>
            <a:off x="5900040" y="350712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560" name="AutoShape 43"/>
          <p:cNvSpPr/>
          <p:nvPr/>
        </p:nvSpPr>
        <p:spPr>
          <a:xfrm>
            <a:off x="5900040" y="426924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561" name="Rectangle 44"/>
          <p:cNvSpPr/>
          <p:nvPr/>
        </p:nvSpPr>
        <p:spPr>
          <a:xfrm>
            <a:off x="1694160" y="2692800"/>
            <a:ext cx="8391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dataa</a:t>
            </a:r>
            <a:endParaRPr lang="en-US" sz="1800" b="0" strike="noStrike" spc="-1">
              <a:latin typeface="Arial" panose="020B0604020202020204"/>
            </a:endParaRPr>
          </a:p>
        </p:txBody>
      </p:sp>
      <p:sp>
        <p:nvSpPr>
          <p:cNvPr id="562" name="Rectangle 45"/>
          <p:cNvSpPr/>
          <p:nvPr/>
        </p:nvSpPr>
        <p:spPr>
          <a:xfrm>
            <a:off x="1729800" y="3645360"/>
            <a:ext cx="8438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datab</a:t>
            </a:r>
            <a:endParaRPr lang="en-US" sz="1800" b="0" strike="noStrike" spc="-1">
              <a:latin typeface="Arial" panose="020B0604020202020204"/>
            </a:endParaRPr>
          </a:p>
        </p:txBody>
      </p:sp>
      <p:sp>
        <p:nvSpPr>
          <p:cNvPr id="563" name="Rectangle 46"/>
          <p:cNvSpPr/>
          <p:nvPr/>
        </p:nvSpPr>
        <p:spPr>
          <a:xfrm>
            <a:off x="3705480" y="3092760"/>
            <a:ext cx="11944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mult_out</a:t>
            </a:r>
            <a:endParaRPr lang="en-US" sz="1800" b="0" strike="noStrike" spc="-1">
              <a:latin typeface="Arial" panose="020B0604020202020204"/>
            </a:endParaRPr>
          </a:p>
        </p:txBody>
      </p:sp>
      <p:sp>
        <p:nvSpPr>
          <p:cNvPr id="564" name="Rectangle 47"/>
          <p:cNvSpPr/>
          <p:nvPr/>
        </p:nvSpPr>
        <p:spPr>
          <a:xfrm>
            <a:off x="5717520" y="2483280"/>
            <a:ext cx="13377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adder_out</a:t>
            </a:r>
            <a:endParaRPr lang="en-US" sz="1800" b="0" strike="noStrike" spc="-1">
              <a:latin typeface="Arial" panose="020B0604020202020204"/>
            </a:endParaRPr>
          </a:p>
        </p:txBody>
      </p:sp>
      <p:sp>
        <p:nvSpPr>
          <p:cNvPr id="565" name="Rectangle 48"/>
          <p:cNvSpPr/>
          <p:nvPr/>
        </p:nvSpPr>
        <p:spPr>
          <a:xfrm>
            <a:off x="5775840" y="3170880"/>
            <a:ext cx="5054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clk</a:t>
            </a:r>
            <a:endParaRPr lang="en-US" sz="1800" b="0" strike="noStrike" spc="-1">
              <a:latin typeface="Arial" panose="020B0604020202020204"/>
            </a:endParaRPr>
          </a:p>
        </p:txBody>
      </p:sp>
      <p:sp>
        <p:nvSpPr>
          <p:cNvPr id="566" name="Rectangle 49"/>
          <p:cNvSpPr/>
          <p:nvPr/>
        </p:nvSpPr>
        <p:spPr>
          <a:xfrm>
            <a:off x="5792760" y="3934440"/>
            <a:ext cx="6076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aclr</a:t>
            </a:r>
            <a:endParaRPr lang="en-US" sz="1800" b="0" strike="noStrike" spc="-1">
              <a:latin typeface="Arial" panose="020B0604020202020204"/>
            </a:endParaRPr>
          </a:p>
        </p:txBody>
      </p:sp>
      <p:sp>
        <p:nvSpPr>
          <p:cNvPr id="567" name="Rectangle 50"/>
          <p:cNvSpPr/>
          <p:nvPr/>
        </p:nvSpPr>
        <p:spPr>
          <a:xfrm>
            <a:off x="8084160" y="2597760"/>
            <a:ext cx="116100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mac_out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Model: Multiplier-Accumulator (MAC)</a:t>
            </a:r>
            <a:endParaRPr lang="en-US" sz="3600" b="0" strike="noStrike" spc="-1">
              <a:latin typeface="Arial" panose="020B0604020202020204"/>
            </a:endParaRPr>
          </a:p>
        </p:txBody>
      </p:sp>
      <p:sp>
        <p:nvSpPr>
          <p:cNvPr id="569" name="Rectangle 2"/>
          <p:cNvSpPr/>
          <p:nvPr/>
        </p:nvSpPr>
        <p:spPr>
          <a:xfrm>
            <a:off x="3418560" y="1262160"/>
            <a:ext cx="5353920" cy="5262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r>
              <a:rPr lang="en-US" sz="1400" b="1" strike="noStrike" spc="-1">
                <a:solidFill>
                  <a:srgbClr val="525252"/>
                </a:solidFill>
                <a:latin typeface="Consolas"/>
                <a:ea typeface="Helvetica Neue"/>
              </a:rPr>
              <a:t>timescale</a:t>
            </a:r>
            <a:r>
              <a:rPr lang="en-US" sz="1400" b="0" strike="noStrike" spc="-1">
                <a:solidFill>
                  <a:srgbClr val="525252"/>
                </a:solidFill>
                <a:latin typeface="Consolas"/>
                <a:ea typeface="Helvetica Neue"/>
              </a:rPr>
              <a:t> 1 ns/ 10 ps</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mult_acc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[7:0] dataa, datab,</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clk, aclr,</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reg</a:t>
            </a:r>
            <a:r>
              <a:rPr lang="en-US" sz="1400" b="0" strike="noStrike" spc="-1">
                <a:solidFill>
                  <a:srgbClr val="525252"/>
                </a:solidFill>
                <a:latin typeface="Consolas"/>
                <a:ea typeface="Helvetica Neue"/>
              </a:rPr>
              <a:t> [15:0] mac_out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wire</a:t>
            </a:r>
            <a:r>
              <a:rPr lang="en-US" sz="1400" b="0" strike="noStrike" spc="-1">
                <a:solidFill>
                  <a:srgbClr val="525252"/>
                </a:solidFill>
                <a:latin typeface="Consolas"/>
                <a:ea typeface="Helvetica Neue"/>
              </a:rPr>
              <a:t> [15:0] mult_out, adder_out;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parameter</a:t>
            </a:r>
            <a:r>
              <a:rPr lang="en-US" sz="1400" b="0" strike="noStrike" spc="-1">
                <a:solidFill>
                  <a:srgbClr val="525252"/>
                </a:solidFill>
                <a:latin typeface="Consolas"/>
                <a:ea typeface="Helvetica Neue"/>
              </a:rPr>
              <a:t> mult_size = 8;</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assign</a:t>
            </a:r>
            <a:r>
              <a:rPr lang="en-US" sz="1400" b="0" strike="noStrike" spc="-1">
                <a:solidFill>
                  <a:srgbClr val="525252"/>
                </a:solidFill>
                <a:latin typeface="Consolas"/>
                <a:ea typeface="Helvetica Neue"/>
              </a:rPr>
              <a:t> adder_out = mult_out + mac_out;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always</a:t>
            </a:r>
            <a:r>
              <a:rPr lang="en-US" sz="1400" b="0" strike="noStrike" spc="-1">
                <a:solidFill>
                  <a:srgbClr val="525252"/>
                </a:solidFill>
                <a:latin typeface="Consolas"/>
                <a:ea typeface="Helvetica Neue"/>
              </a:rPr>
              <a:t> @ (posedge clk, posedge aclr) </a:t>
            </a:r>
            <a:r>
              <a:rPr lang="en-US" sz="1400" b="1" strike="noStrike" spc="-1">
                <a:solidFill>
                  <a:srgbClr val="525252"/>
                </a:solidFill>
                <a:latin typeface="Consolas"/>
                <a:ea typeface="Helvetica Neue"/>
              </a:rPr>
              <a:t>begin</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if</a:t>
            </a:r>
            <a:r>
              <a:rPr lang="en-US" sz="1400" b="0" strike="noStrike" spc="-1">
                <a:solidFill>
                  <a:srgbClr val="525252"/>
                </a:solidFill>
                <a:latin typeface="Consolas"/>
                <a:ea typeface="Helvetica Neue"/>
              </a:rPr>
              <a:t> (aclr)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16'h0000;</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else</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adder_out;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end</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multa #(.width_in(mult_size))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u1 (.in_a(dataa), .in_b(datab), .mult_out(mult_out));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Let’s take a look at</a:t>
            </a:r>
            <a:endParaRPr lang="en-US" sz="3600" b="0" strike="noStrike" spc="-1">
              <a:latin typeface="Arial" panose="020B0604020202020204"/>
            </a:endParaRPr>
          </a:p>
        </p:txBody>
      </p:sp>
      <p:sp>
        <p:nvSpPr>
          <p:cNvPr id="571" name="Rectangle 3"/>
          <p:cNvSpPr/>
          <p:nvPr/>
        </p:nvSpPr>
        <p:spPr>
          <a:xfrm>
            <a:off x="4321080" y="1184400"/>
            <a:ext cx="199836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module</a:t>
            </a:r>
            <a:endParaRPr lang="en-US" sz="24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Declaration</a:t>
            </a:r>
            <a:endParaRPr lang="en-US" sz="1800" b="0" strike="noStrike" spc="-1">
              <a:latin typeface="Arial" panose="020B0604020202020204"/>
            </a:endParaRPr>
          </a:p>
        </p:txBody>
      </p:sp>
      <p:sp>
        <p:nvSpPr>
          <p:cNvPr id="572" name="Rectangle 4"/>
          <p:cNvSpPr/>
          <p:nvPr/>
        </p:nvSpPr>
        <p:spPr>
          <a:xfrm>
            <a:off x="1053360" y="2413800"/>
            <a:ext cx="18072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Port</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Declarations</a:t>
            </a:r>
            <a:endParaRPr lang="en-US" sz="1800" b="0" strike="noStrike" spc="-1">
              <a:latin typeface="Arial" panose="020B0604020202020204"/>
            </a:endParaRPr>
          </a:p>
        </p:txBody>
      </p:sp>
      <p:sp>
        <p:nvSpPr>
          <p:cNvPr id="573" name="Rectangle 5"/>
          <p:cNvSpPr/>
          <p:nvPr/>
        </p:nvSpPr>
        <p:spPr>
          <a:xfrm>
            <a:off x="1464120" y="3445560"/>
            <a:ext cx="70488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input</a:t>
            </a:r>
            <a:endParaRPr lang="en-US" sz="1800" b="0" strike="noStrike" spc="-1">
              <a:latin typeface="Arial" panose="020B0604020202020204"/>
            </a:endParaRPr>
          </a:p>
        </p:txBody>
      </p:sp>
      <p:sp>
        <p:nvSpPr>
          <p:cNvPr id="574" name="Rectangle 6"/>
          <p:cNvSpPr/>
          <p:nvPr/>
        </p:nvSpPr>
        <p:spPr>
          <a:xfrm>
            <a:off x="1412280" y="4161600"/>
            <a:ext cx="93744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output</a:t>
            </a:r>
            <a:endParaRPr lang="en-US" sz="1800" b="0" strike="noStrike" spc="-1">
              <a:latin typeface="Arial" panose="020B0604020202020204"/>
            </a:endParaRPr>
          </a:p>
        </p:txBody>
      </p:sp>
      <p:sp>
        <p:nvSpPr>
          <p:cNvPr id="575" name="Rectangle 7"/>
          <p:cNvSpPr/>
          <p:nvPr/>
        </p:nvSpPr>
        <p:spPr>
          <a:xfrm>
            <a:off x="1521360" y="4893480"/>
            <a:ext cx="69264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inout</a:t>
            </a:r>
            <a:endParaRPr lang="en-US" sz="1800" b="0" strike="noStrike" spc="-1">
              <a:latin typeface="Arial" panose="020B0604020202020204"/>
            </a:endParaRPr>
          </a:p>
        </p:txBody>
      </p:sp>
      <p:sp>
        <p:nvSpPr>
          <p:cNvPr id="576" name="Rectangle 8"/>
          <p:cNvSpPr/>
          <p:nvPr/>
        </p:nvSpPr>
        <p:spPr>
          <a:xfrm>
            <a:off x="2805840" y="2432520"/>
            <a:ext cx="18072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Data Type</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Declarations</a:t>
            </a:r>
            <a:endParaRPr lang="en-US" sz="1800" b="0" strike="noStrike" spc="-1">
              <a:latin typeface="Arial" panose="020B0604020202020204"/>
            </a:endParaRPr>
          </a:p>
        </p:txBody>
      </p:sp>
      <p:sp>
        <p:nvSpPr>
          <p:cNvPr id="577" name="Rectangle 9"/>
          <p:cNvSpPr/>
          <p:nvPr/>
        </p:nvSpPr>
        <p:spPr>
          <a:xfrm>
            <a:off x="3304800" y="3464640"/>
            <a:ext cx="6645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Net</a:t>
            </a:r>
            <a:endParaRPr lang="en-US" sz="1800" b="0" strike="noStrike" spc="-1">
              <a:latin typeface="Arial" panose="020B0604020202020204"/>
            </a:endParaRPr>
          </a:p>
        </p:txBody>
      </p:sp>
      <p:sp>
        <p:nvSpPr>
          <p:cNvPr id="578" name="Rectangle 10"/>
          <p:cNvSpPr/>
          <p:nvPr/>
        </p:nvSpPr>
        <p:spPr>
          <a:xfrm>
            <a:off x="2999520" y="4180680"/>
            <a:ext cx="124308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Variable</a:t>
            </a:r>
            <a:endParaRPr lang="en-US" sz="1800" b="0" strike="noStrike" spc="-1">
              <a:latin typeface="Arial" panose="020B0604020202020204"/>
            </a:endParaRPr>
          </a:p>
        </p:txBody>
      </p:sp>
      <p:sp>
        <p:nvSpPr>
          <p:cNvPr id="579" name="Rectangle 11"/>
          <p:cNvSpPr/>
          <p:nvPr/>
        </p:nvSpPr>
        <p:spPr>
          <a:xfrm>
            <a:off x="3006360" y="4912200"/>
            <a:ext cx="12153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parameter</a:t>
            </a:r>
            <a:endParaRPr lang="en-US" sz="1800" b="0" strike="noStrike" spc="-1">
              <a:latin typeface="Arial" panose="020B0604020202020204"/>
            </a:endParaRPr>
          </a:p>
        </p:txBody>
      </p:sp>
      <p:sp>
        <p:nvSpPr>
          <p:cNvPr id="580" name="Rectangle 12"/>
          <p:cNvSpPr/>
          <p:nvPr/>
        </p:nvSpPr>
        <p:spPr>
          <a:xfrm>
            <a:off x="5042880" y="2427840"/>
            <a:ext cx="18666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Circuit</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Functionality</a:t>
            </a:r>
            <a:endParaRPr lang="en-US" sz="1800" b="0" strike="noStrike" spc="-1">
              <a:latin typeface="Arial" panose="020B0604020202020204"/>
            </a:endParaRPr>
          </a:p>
        </p:txBody>
      </p:sp>
      <p:sp>
        <p:nvSpPr>
          <p:cNvPr id="581" name="Line 14"/>
          <p:cNvSpPr/>
          <p:nvPr/>
        </p:nvSpPr>
        <p:spPr>
          <a:xfrm>
            <a:off x="1793160" y="2081520"/>
            <a:ext cx="3511800" cy="144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82" name="Line 15"/>
          <p:cNvSpPr/>
          <p:nvPr/>
        </p:nvSpPr>
        <p:spPr>
          <a:xfrm>
            <a:off x="5304960" y="1960920"/>
            <a:ext cx="360" cy="1206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83" name="Line 16"/>
          <p:cNvSpPr/>
          <p:nvPr/>
        </p:nvSpPr>
        <p:spPr>
          <a:xfrm>
            <a:off x="1787040" y="208800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84" name="Line 17"/>
          <p:cNvSpPr/>
          <p:nvPr/>
        </p:nvSpPr>
        <p:spPr>
          <a:xfrm>
            <a:off x="3653640" y="21070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85" name="Line 18"/>
          <p:cNvSpPr/>
          <p:nvPr/>
        </p:nvSpPr>
        <p:spPr>
          <a:xfrm>
            <a:off x="592092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586" name="Line 19"/>
          <p:cNvSpPr/>
          <p:nvPr/>
        </p:nvSpPr>
        <p:spPr>
          <a:xfrm>
            <a:off x="1882080" y="309780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87" name="Line 20"/>
          <p:cNvSpPr/>
          <p:nvPr/>
        </p:nvSpPr>
        <p:spPr>
          <a:xfrm>
            <a:off x="1863000" y="38404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88" name="Line 21"/>
          <p:cNvSpPr/>
          <p:nvPr/>
        </p:nvSpPr>
        <p:spPr>
          <a:xfrm>
            <a:off x="1863000" y="456444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89" name="Line 22"/>
          <p:cNvSpPr/>
          <p:nvPr/>
        </p:nvSpPr>
        <p:spPr>
          <a:xfrm>
            <a:off x="3615840" y="3116880"/>
            <a:ext cx="360" cy="3171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90" name="Line 23"/>
          <p:cNvSpPr/>
          <p:nvPr/>
        </p:nvSpPr>
        <p:spPr>
          <a:xfrm>
            <a:off x="3634920" y="385956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91" name="Line 24"/>
          <p:cNvSpPr/>
          <p:nvPr/>
        </p:nvSpPr>
        <p:spPr>
          <a:xfrm>
            <a:off x="3634920" y="458352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592" name="Line 25"/>
          <p:cNvSpPr/>
          <p:nvPr/>
        </p:nvSpPr>
        <p:spPr>
          <a:xfrm>
            <a:off x="5184000" y="3377160"/>
            <a:ext cx="168912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593" name="Line 26"/>
          <p:cNvSpPr/>
          <p:nvPr/>
        </p:nvSpPr>
        <p:spPr>
          <a:xfrm>
            <a:off x="5958720" y="30978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nvGrpSpPr>
          <p:cNvPr id="594" name="Group 27"/>
          <p:cNvGrpSpPr/>
          <p:nvPr/>
        </p:nvGrpSpPr>
        <p:grpSpPr>
          <a:xfrm>
            <a:off x="4314240" y="3823200"/>
            <a:ext cx="1701720" cy="1371240"/>
            <a:chOff x="4314240" y="3823200"/>
            <a:chExt cx="1701720" cy="1371240"/>
          </a:xfrm>
        </p:grpSpPr>
        <p:sp>
          <p:nvSpPr>
            <p:cNvPr id="595" name="Rectangle 28"/>
            <p:cNvSpPr/>
            <p:nvPr/>
          </p:nvSpPr>
          <p:spPr>
            <a:xfrm>
              <a:off x="4314240" y="3823200"/>
              <a:ext cx="17017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Continuous</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Assignment</a:t>
              </a:r>
              <a:endParaRPr lang="en-US" sz="1800" b="0" strike="noStrike" spc="-1">
                <a:latin typeface="Arial" panose="020B0604020202020204"/>
              </a:endParaRPr>
            </a:p>
          </p:txBody>
        </p:sp>
        <p:sp>
          <p:nvSpPr>
            <p:cNvPr id="596" name="Rectangle 29"/>
            <p:cNvSpPr/>
            <p:nvPr/>
          </p:nvSpPr>
          <p:spPr>
            <a:xfrm>
              <a:off x="4753800" y="4828320"/>
              <a:ext cx="7808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assign</a:t>
              </a:r>
              <a:endParaRPr lang="en-US" sz="1800" b="0" strike="noStrike" spc="-1">
                <a:latin typeface="Arial" panose="020B0604020202020204"/>
              </a:endParaRPr>
            </a:p>
          </p:txBody>
        </p:sp>
        <p:sp>
          <p:nvSpPr>
            <p:cNvPr id="597" name="Line 30"/>
            <p:cNvSpPr/>
            <p:nvPr/>
          </p:nvSpPr>
          <p:spPr>
            <a:xfrm>
              <a:off x="5196960" y="45072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grpSp>
        <p:nvGrpSpPr>
          <p:cNvPr id="598" name="Group 31"/>
          <p:cNvGrpSpPr/>
          <p:nvPr/>
        </p:nvGrpSpPr>
        <p:grpSpPr>
          <a:xfrm>
            <a:off x="5972400" y="3844080"/>
            <a:ext cx="1582920" cy="2539080"/>
            <a:chOff x="5972400" y="3844080"/>
            <a:chExt cx="1582920" cy="2539080"/>
          </a:xfrm>
        </p:grpSpPr>
        <p:sp>
          <p:nvSpPr>
            <p:cNvPr id="599" name="Rectangle 32"/>
            <p:cNvSpPr/>
            <p:nvPr/>
          </p:nvSpPr>
          <p:spPr>
            <a:xfrm>
              <a:off x="5972400" y="3844080"/>
              <a:ext cx="1582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Blocks</a:t>
              </a:r>
              <a:endParaRPr lang="en-US" sz="1800" b="0" strike="noStrike" spc="-1">
                <a:latin typeface="Arial" panose="020B0604020202020204"/>
              </a:endParaRPr>
            </a:p>
          </p:txBody>
        </p:sp>
        <p:sp>
          <p:nvSpPr>
            <p:cNvPr id="600" name="Rectangle 33"/>
            <p:cNvSpPr/>
            <p:nvPr/>
          </p:nvSpPr>
          <p:spPr>
            <a:xfrm>
              <a:off x="6374880" y="4796640"/>
              <a:ext cx="79056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Times New Roman" panose="02020603050405020304"/>
                  <a:ea typeface="Helvetica Neue"/>
                </a:rPr>
                <a:t>initial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block</a:t>
              </a:r>
              <a:endParaRPr lang="en-US" sz="1800" b="0" strike="noStrike" spc="-1">
                <a:latin typeface="Arial" panose="020B0604020202020204"/>
              </a:endParaRPr>
            </a:p>
          </p:txBody>
        </p:sp>
        <p:sp>
          <p:nvSpPr>
            <p:cNvPr id="601" name="Rectangle 34"/>
            <p:cNvSpPr/>
            <p:nvPr/>
          </p:nvSpPr>
          <p:spPr>
            <a:xfrm>
              <a:off x="6379200" y="5742720"/>
              <a:ext cx="844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Times New Roman" panose="02020603050405020304"/>
                  <a:ea typeface="Helvetica Neue"/>
                </a:rPr>
                <a:t>always</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block</a:t>
              </a:r>
              <a:endParaRPr lang="en-US" sz="1800" b="0" strike="noStrike" spc="-1">
                <a:latin typeface="Arial" panose="020B0604020202020204"/>
              </a:endParaRPr>
            </a:p>
          </p:txBody>
        </p:sp>
        <p:sp>
          <p:nvSpPr>
            <p:cNvPr id="602" name="Line 35"/>
            <p:cNvSpPr/>
            <p:nvPr/>
          </p:nvSpPr>
          <p:spPr>
            <a:xfrm>
              <a:off x="6778080" y="4526280"/>
              <a:ext cx="360" cy="241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03" name="Line 36"/>
            <p:cNvSpPr/>
            <p:nvPr/>
          </p:nvSpPr>
          <p:spPr>
            <a:xfrm>
              <a:off x="6778080" y="547884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grpSp>
      <p:sp>
        <p:nvSpPr>
          <p:cNvPr id="604" name="Rectangle 38"/>
          <p:cNvSpPr/>
          <p:nvPr/>
        </p:nvSpPr>
        <p:spPr>
          <a:xfrm>
            <a:off x="8242200" y="2427840"/>
            <a:ext cx="19105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Subprograms</a:t>
            </a:r>
            <a:endParaRPr lang="en-US" sz="1800" b="0" strike="noStrike" spc="-1">
              <a:latin typeface="Arial" panose="020B0604020202020204"/>
            </a:endParaRPr>
          </a:p>
        </p:txBody>
      </p:sp>
      <p:sp>
        <p:nvSpPr>
          <p:cNvPr id="605" name="Rectangle 39"/>
          <p:cNvSpPr/>
          <p:nvPr/>
        </p:nvSpPr>
        <p:spPr>
          <a:xfrm>
            <a:off x="8959320" y="3102480"/>
            <a:ext cx="5904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task</a:t>
            </a:r>
            <a:endParaRPr lang="en-US" sz="1800" b="0" strike="noStrike" spc="-1">
              <a:latin typeface="Arial" panose="020B0604020202020204"/>
            </a:endParaRPr>
          </a:p>
        </p:txBody>
      </p:sp>
      <p:sp>
        <p:nvSpPr>
          <p:cNvPr id="606" name="Rectangle 40"/>
          <p:cNvSpPr/>
          <p:nvPr/>
        </p:nvSpPr>
        <p:spPr>
          <a:xfrm>
            <a:off x="8749440" y="3750480"/>
            <a:ext cx="9972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function</a:t>
            </a:r>
            <a:endParaRPr lang="en-US" sz="1800" b="0" strike="noStrike" spc="-1">
              <a:latin typeface="Arial" panose="020B0604020202020204"/>
            </a:endParaRPr>
          </a:p>
        </p:txBody>
      </p:sp>
      <p:sp>
        <p:nvSpPr>
          <p:cNvPr id="607" name="Rectangle 41"/>
          <p:cNvSpPr/>
          <p:nvPr/>
        </p:nvSpPr>
        <p:spPr>
          <a:xfrm>
            <a:off x="8003880" y="4434480"/>
            <a:ext cx="222156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System </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Tasks/Functions</a:t>
            </a:r>
            <a:endParaRPr lang="en-US" sz="1800" b="0" strike="noStrike" spc="-1">
              <a:latin typeface="Arial" panose="020B0604020202020204"/>
            </a:endParaRPr>
          </a:p>
        </p:txBody>
      </p:sp>
      <p:sp>
        <p:nvSpPr>
          <p:cNvPr id="608" name="Rectangle 42"/>
          <p:cNvSpPr/>
          <p:nvPr/>
        </p:nvSpPr>
        <p:spPr>
          <a:xfrm>
            <a:off x="8431560" y="5334480"/>
            <a:ext cx="1483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Compiler </a:t>
            </a:r>
            <a:endParaRPr lang="en-US" sz="1800" b="0" strike="noStrike" spc="-1">
              <a:latin typeface="Arial" panose="020B0604020202020204"/>
            </a:endParaRPr>
          </a:p>
          <a:p>
            <a:pPr>
              <a:lnSpc>
                <a:spcPct val="100000"/>
              </a:lnSpc>
              <a:buNone/>
            </a:pPr>
            <a:r>
              <a:rPr lang="en-US" sz="1800" b="1" strike="noStrike" spc="-1">
                <a:solidFill>
                  <a:srgbClr val="D9D9D9"/>
                </a:solidFill>
                <a:latin typeface="IntelOne Display Regular"/>
                <a:ea typeface="Helvetica Neue"/>
              </a:rPr>
              <a:t>Directives</a:t>
            </a:r>
            <a:endParaRPr lang="en-US" sz="1800" b="0" strike="noStrike" spc="-1">
              <a:latin typeface="Arial" panose="020B0604020202020204"/>
            </a:endParaRPr>
          </a:p>
        </p:txBody>
      </p:sp>
      <p:sp>
        <p:nvSpPr>
          <p:cNvPr id="609" name="Line 43"/>
          <p:cNvSpPr/>
          <p:nvPr/>
        </p:nvSpPr>
        <p:spPr>
          <a:xfrm>
            <a:off x="926244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10" name="Rectangle 44"/>
          <p:cNvSpPr/>
          <p:nvPr/>
        </p:nvSpPr>
        <p:spPr>
          <a:xfrm>
            <a:off x="6949800" y="3132720"/>
            <a:ext cx="1843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Instantiation</a:t>
            </a:r>
            <a:endParaRPr lang="en-US" sz="1800" b="0" strike="noStrike" spc="-1">
              <a:latin typeface="Arial" panose="020B0604020202020204"/>
            </a:endParaRPr>
          </a:p>
        </p:txBody>
      </p:sp>
      <p:sp>
        <p:nvSpPr>
          <p:cNvPr id="611" name="Line 46"/>
          <p:cNvSpPr/>
          <p:nvPr/>
        </p:nvSpPr>
        <p:spPr>
          <a:xfrm>
            <a:off x="9273600" y="283104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12" name="Line 47"/>
          <p:cNvSpPr/>
          <p:nvPr/>
        </p:nvSpPr>
        <p:spPr>
          <a:xfrm>
            <a:off x="9292680" y="349776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13" name="Line 48"/>
          <p:cNvSpPr/>
          <p:nvPr/>
        </p:nvSpPr>
        <p:spPr>
          <a:xfrm>
            <a:off x="9254520" y="416448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14" name="Line 49"/>
          <p:cNvSpPr/>
          <p:nvPr/>
        </p:nvSpPr>
        <p:spPr>
          <a:xfrm>
            <a:off x="9159120" y="5088240"/>
            <a:ext cx="360" cy="241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15" name="Line 50"/>
          <p:cNvSpPr/>
          <p:nvPr/>
        </p:nvSpPr>
        <p:spPr>
          <a:xfrm>
            <a:off x="6879600" y="3377160"/>
            <a:ext cx="2412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16" name="Line 51"/>
          <p:cNvSpPr/>
          <p:nvPr/>
        </p:nvSpPr>
        <p:spPr>
          <a:xfrm>
            <a:off x="5177880" y="3383280"/>
            <a:ext cx="360" cy="4320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17" name="Line 52"/>
          <p:cNvSpPr/>
          <p:nvPr/>
        </p:nvSpPr>
        <p:spPr>
          <a:xfrm>
            <a:off x="6625440" y="3402360"/>
            <a:ext cx="360" cy="4320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618" name="Line 14"/>
          <p:cNvSpPr/>
          <p:nvPr/>
        </p:nvSpPr>
        <p:spPr>
          <a:xfrm>
            <a:off x="5264640" y="2099160"/>
            <a:ext cx="3989880" cy="17280"/>
          </a:xfrm>
          <a:prstGeom prst="line">
            <a:avLst/>
          </a:prstGeom>
          <a:ln w="12700">
            <a:solidFill>
              <a:srgbClr val="D9D9D9"/>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Module Declaration</a:t>
            </a:r>
            <a:endParaRPr lang="en-US" sz="3600" b="0" strike="noStrike" spc="-1">
              <a:latin typeface="Arial" panose="020B0604020202020204"/>
            </a:endParaRPr>
          </a:p>
        </p:txBody>
      </p:sp>
      <p:sp>
        <p:nvSpPr>
          <p:cNvPr id="62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Begins with keyword </a:t>
            </a:r>
            <a:r>
              <a:rPr lang="en-US" sz="2800" b="1" strike="noStrike" spc="-1">
                <a:solidFill>
                  <a:srgbClr val="525252"/>
                </a:solidFill>
                <a:latin typeface="Consolas"/>
                <a:ea typeface="Helvetica Neue"/>
              </a:rPr>
              <a:t>module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Provides the Verilog block (module) name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Includes port list, if any</a:t>
            </a:r>
            <a:endParaRPr lang="en-US" sz="28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A listing of all module I/O names</a:t>
            </a:r>
            <a:endParaRPr lang="en-US" sz="2000" b="0" strike="noStrike" spc="-1">
              <a:latin typeface="Arial" panose="020B0604020202020204"/>
            </a:endParaRPr>
          </a:p>
        </p:txBody>
      </p:sp>
      <p:sp>
        <p:nvSpPr>
          <p:cNvPr id="621" name="Text Box 4"/>
          <p:cNvSpPr/>
          <p:nvPr/>
        </p:nvSpPr>
        <p:spPr>
          <a:xfrm>
            <a:off x="1922400" y="3878280"/>
            <a:ext cx="9506520" cy="455400"/>
          </a:xfrm>
          <a:prstGeom prst="rect">
            <a:avLst/>
          </a:prstGeom>
          <a:solidFill>
            <a:schemeClr val="accent2">
              <a:alpha val="70000"/>
            </a:schemeClr>
          </a:solidFill>
          <a:ln w="9525">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2400" b="1" strike="noStrike" spc="-1">
                <a:solidFill>
                  <a:srgbClr val="525252"/>
                </a:solidFill>
                <a:latin typeface="Consolas"/>
                <a:ea typeface="Helvetica Neue"/>
              </a:rPr>
              <a:t>module</a:t>
            </a:r>
            <a:r>
              <a:rPr lang="en-US" sz="2400" b="0" strike="noStrike" spc="-1">
                <a:solidFill>
                  <a:srgbClr val="525252"/>
                </a:solidFill>
                <a:latin typeface="Consolas"/>
                <a:ea typeface="Helvetica Neue"/>
              </a:rPr>
              <a:t> mult_acc (mac_out, dataa, datab, clk, aclr);</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Port Declaration</a:t>
            </a:r>
            <a:endParaRPr lang="en-US" sz="3600" b="0" strike="noStrike" spc="-1">
              <a:latin typeface="Arial" panose="020B0604020202020204"/>
            </a:endParaRPr>
          </a:p>
        </p:txBody>
      </p:sp>
      <p:sp>
        <p:nvSpPr>
          <p:cNvPr id="623"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Defines the names, sizes, types &amp; directions for all ports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Format</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Example</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Port types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strike="noStrike" spc="-1">
                <a:solidFill>
                  <a:srgbClr val="525252"/>
                </a:solidFill>
                <a:latin typeface="Consolas"/>
                <a:ea typeface="Helvetica Neue"/>
              </a:rPr>
              <a:t>input</a:t>
            </a:r>
            <a:r>
              <a:rPr lang="en-US" sz="2400" b="0" strike="noStrike" spc="-1">
                <a:solidFill>
                  <a:srgbClr val="525252"/>
                </a:solidFill>
                <a:latin typeface="IntelOne Display Light"/>
                <a:ea typeface="Helvetica Neue"/>
              </a:rPr>
              <a:t>	</a:t>
            </a:r>
            <a:r>
              <a:rPr lang="en-US" sz="2400" b="0" strike="noStrike" spc="-1">
                <a:solidFill>
                  <a:srgbClr val="525252"/>
                </a:solidFill>
                <a:latin typeface="Symbol" panose="05050102010706020507"/>
                <a:ea typeface="Helvetica Neue"/>
              </a:rPr>
              <a:t></a:t>
            </a:r>
            <a:r>
              <a:rPr lang="en-US" sz="2400" b="0" strike="noStrike" spc="-1">
                <a:solidFill>
                  <a:srgbClr val="525252"/>
                </a:solidFill>
                <a:latin typeface="IntelOne Display Light"/>
                <a:ea typeface="Helvetica Neue"/>
              </a:rPr>
              <a:t>  input port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strike="noStrike" spc="-1">
                <a:solidFill>
                  <a:srgbClr val="525252"/>
                </a:solidFill>
                <a:latin typeface="Consolas"/>
                <a:ea typeface="Helvetica Neue"/>
              </a:rPr>
              <a:t>output</a:t>
            </a:r>
            <a:r>
              <a:rPr lang="en-US" sz="2400" b="0" strike="noStrike" spc="-1">
                <a:solidFill>
                  <a:srgbClr val="525252"/>
                </a:solidFill>
                <a:latin typeface="IntelOne Display Light"/>
                <a:ea typeface="Helvetica Neue"/>
              </a:rPr>
              <a:t>	</a:t>
            </a:r>
            <a:r>
              <a:rPr lang="en-US" sz="2400" b="0" strike="noStrike" spc="-1">
                <a:solidFill>
                  <a:srgbClr val="525252"/>
                </a:solidFill>
                <a:latin typeface="Symbol" panose="05050102010706020507"/>
                <a:ea typeface="Helvetica Neue"/>
              </a:rPr>
              <a:t></a:t>
            </a:r>
            <a:r>
              <a:rPr lang="en-US" sz="2400" b="0" strike="noStrike" spc="-1">
                <a:solidFill>
                  <a:srgbClr val="525252"/>
                </a:solidFill>
                <a:latin typeface="IntelOne Display Light"/>
                <a:ea typeface="Helvetica Neue"/>
              </a:rPr>
              <a:t>  output port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1" strike="noStrike" spc="-1">
                <a:solidFill>
                  <a:srgbClr val="525252"/>
                </a:solidFill>
                <a:latin typeface="Consolas"/>
                <a:ea typeface="Helvetica Neue"/>
              </a:rPr>
              <a:t>inout</a:t>
            </a:r>
            <a:r>
              <a:rPr lang="en-US" sz="2400" b="0" strike="noStrike" spc="-1">
                <a:solidFill>
                  <a:srgbClr val="525252"/>
                </a:solidFill>
                <a:latin typeface="IntelOne Display Light"/>
                <a:ea typeface="Helvetica Neue"/>
              </a:rPr>
              <a:t>	</a:t>
            </a:r>
            <a:r>
              <a:rPr lang="en-US" sz="2400" b="0" strike="noStrike" spc="-1">
                <a:solidFill>
                  <a:srgbClr val="525252"/>
                </a:solidFill>
                <a:latin typeface="Symbol" panose="05050102010706020507"/>
                <a:ea typeface="Helvetica Neue"/>
              </a:rPr>
              <a:t></a:t>
            </a:r>
            <a:r>
              <a:rPr lang="en-US" sz="2400" b="0" strike="noStrike" spc="-1">
                <a:solidFill>
                  <a:srgbClr val="525252"/>
                </a:solidFill>
                <a:latin typeface="IntelOne Display Light"/>
                <a:ea typeface="Helvetica Neue"/>
              </a:rPr>
              <a:t>  bidirectional port</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624" name="Text Box 5"/>
          <p:cNvSpPr/>
          <p:nvPr/>
        </p:nvSpPr>
        <p:spPr>
          <a:xfrm>
            <a:off x="1920960" y="2247120"/>
            <a:ext cx="4203000" cy="455400"/>
          </a:xfrm>
          <a:prstGeom prst="rect">
            <a:avLst/>
          </a:prstGeom>
          <a:solidFill>
            <a:schemeClr val="accent2">
              <a:alpha val="70000"/>
            </a:schemeClr>
          </a:solidFill>
          <a:ln w="9525">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2400" b="1" strike="noStrike" spc="-1">
                <a:solidFill>
                  <a:srgbClr val="525252"/>
                </a:solidFill>
                <a:latin typeface="Consolas"/>
                <a:ea typeface="Helvetica Neue"/>
              </a:rPr>
              <a:t>&lt;port_type&gt; </a:t>
            </a:r>
            <a:r>
              <a:rPr lang="en-US" sz="2400" b="0" strike="noStrike" spc="-1">
                <a:solidFill>
                  <a:srgbClr val="525252"/>
                </a:solidFill>
                <a:latin typeface="Consolas"/>
                <a:ea typeface="Helvetica Neue"/>
              </a:rPr>
              <a:t>port_name;</a:t>
            </a:r>
            <a:endParaRPr lang="en-US" sz="2400" b="0" strike="noStrike" spc="-1">
              <a:latin typeface="Arial" panose="020B0604020202020204"/>
            </a:endParaRPr>
          </a:p>
        </p:txBody>
      </p:sp>
      <p:sp>
        <p:nvSpPr>
          <p:cNvPr id="625" name="Text Box 4"/>
          <p:cNvSpPr/>
          <p:nvPr/>
        </p:nvSpPr>
        <p:spPr>
          <a:xfrm>
            <a:off x="1950480" y="3486600"/>
            <a:ext cx="3608640" cy="912600"/>
          </a:xfrm>
          <a:prstGeom prst="rect">
            <a:avLst/>
          </a:prstGeom>
          <a:solidFill>
            <a:schemeClr val="accent2">
              <a:alpha val="70000"/>
            </a:schemeClr>
          </a:solidFill>
          <a:ln w="9525">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[7:0] dataa, datab;</a:t>
            </a:r>
            <a:endParaRPr lang="en-US" sz="1800" b="0" strike="noStrike" spc="-1">
              <a:latin typeface="Arial" panose="020B0604020202020204"/>
            </a:endParaRPr>
          </a:p>
          <a:p>
            <a:pPr>
              <a:lnSpc>
                <a:spcPct val="100000"/>
              </a:lnSpc>
              <a:buNone/>
            </a:pPr>
            <a:r>
              <a:rPr lang="en-US" sz="1800" b="1" strike="noStrike" spc="-1">
                <a:solidFill>
                  <a:srgbClr val="525252"/>
                </a:solidFill>
                <a:latin typeface="Consolas"/>
                <a:ea typeface="Helvetica Neue"/>
              </a:rPr>
              <a:t>input</a:t>
            </a:r>
            <a:r>
              <a:rPr lang="en-US" sz="1800" b="0" strike="noStrike" spc="-1">
                <a:solidFill>
                  <a:srgbClr val="525252"/>
                </a:solidFill>
                <a:latin typeface="Consolas"/>
                <a:ea typeface="Helvetica Neue"/>
              </a:rPr>
              <a:t> clk, aclr;</a:t>
            </a:r>
            <a:endParaRPr lang="en-US" sz="1800" b="0" strike="noStrike" spc="-1">
              <a:latin typeface="Arial" panose="020B0604020202020204"/>
            </a:endParaRPr>
          </a:p>
          <a:p>
            <a:pPr>
              <a:lnSpc>
                <a:spcPct val="100000"/>
              </a:lnSpc>
              <a:buNone/>
            </a:pPr>
            <a:r>
              <a:rPr lang="en-US" sz="1800" b="1" strike="noStrike" spc="-1">
                <a:solidFill>
                  <a:srgbClr val="525252"/>
                </a:solidFill>
                <a:latin typeface="Consolas"/>
                <a:ea typeface="Helvetica Neue"/>
              </a:rPr>
              <a:t>output</a:t>
            </a:r>
            <a:r>
              <a:rPr lang="en-US" sz="1800" b="0" strike="noStrike" spc="-1">
                <a:solidFill>
                  <a:srgbClr val="525252"/>
                </a:solidFill>
                <a:latin typeface="Consolas"/>
                <a:ea typeface="Helvetica Neue"/>
              </a:rPr>
              <a:t> [15:0] mac_out;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‘2001 &amp; Later Module/Port Declaration</a:t>
            </a:r>
            <a:endParaRPr lang="en-US" sz="3600" b="0" strike="noStrike" spc="-1">
              <a:latin typeface="Arial" panose="020B0604020202020204"/>
            </a:endParaRPr>
          </a:p>
        </p:txBody>
      </p:sp>
      <p:sp>
        <p:nvSpPr>
          <p:cNvPr id="62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Beginning in Verilog ‘2001, module and port declarations can be combined</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More concise declaration section</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Parameters (shown later) may also be included</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628" name="Rectangle 4"/>
          <p:cNvSpPr/>
          <p:nvPr/>
        </p:nvSpPr>
        <p:spPr>
          <a:xfrm>
            <a:off x="2731320" y="3589920"/>
            <a:ext cx="5277600" cy="2405520"/>
          </a:xfrm>
          <a:prstGeom prst="rect">
            <a:avLst/>
          </a:prstGeom>
          <a:solidFill>
            <a:schemeClr val="accent2">
              <a:alpha val="70000"/>
            </a:schemeClr>
          </a:solidFill>
          <a:ln w="9525">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ctr">
            <a:noAutofit/>
          </a:bodyPr>
          <a:p>
            <a:pPr>
              <a:lnSpc>
                <a:spcPct val="100000"/>
              </a:lnSpc>
              <a:buNone/>
              <a:tabLst>
                <a:tab pos="345440" algn="l"/>
                <a:tab pos="683895" algn="l"/>
                <a:tab pos="1029970" algn="l"/>
                <a:tab pos="1376045" algn="l"/>
              </a:tabLst>
            </a:pPr>
            <a:r>
              <a:rPr lang="en-US" sz="2800" b="1" strike="noStrike" spc="-1">
                <a:solidFill>
                  <a:srgbClr val="525252"/>
                </a:solidFill>
                <a:latin typeface="Consolas"/>
                <a:ea typeface="Helvetica Neue"/>
              </a:rPr>
              <a:t>module</a:t>
            </a:r>
            <a:r>
              <a:rPr lang="en-US" sz="2800" b="0" strike="noStrike" spc="-1">
                <a:solidFill>
                  <a:srgbClr val="525252"/>
                </a:solidFill>
                <a:latin typeface="Consolas"/>
                <a:ea typeface="Helvetica Neue"/>
              </a:rPr>
              <a:t> mult_acc (</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	</a:t>
            </a:r>
            <a:r>
              <a:rPr lang="en-US" sz="2800" b="1" strike="noStrike" spc="-1">
                <a:solidFill>
                  <a:srgbClr val="525252"/>
                </a:solidFill>
                <a:latin typeface="Consolas"/>
                <a:ea typeface="Helvetica Neue"/>
              </a:rPr>
              <a:t>input</a:t>
            </a:r>
            <a:r>
              <a:rPr lang="en-US" sz="2800" b="0" strike="noStrike" spc="-1">
                <a:solidFill>
                  <a:srgbClr val="525252"/>
                </a:solidFill>
                <a:latin typeface="Consolas"/>
                <a:ea typeface="Helvetica Neue"/>
              </a:rPr>
              <a:t> [7:0] dataa, datab,</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	</a:t>
            </a:r>
            <a:r>
              <a:rPr lang="en-US" sz="2800" b="1" strike="noStrike" spc="-1">
                <a:solidFill>
                  <a:srgbClr val="525252"/>
                </a:solidFill>
                <a:latin typeface="Consolas"/>
                <a:ea typeface="Helvetica Neue"/>
              </a:rPr>
              <a:t>input</a:t>
            </a:r>
            <a:r>
              <a:rPr lang="en-US" sz="2800" b="0" strike="noStrike" spc="-1">
                <a:solidFill>
                  <a:srgbClr val="525252"/>
                </a:solidFill>
                <a:latin typeface="Consolas"/>
                <a:ea typeface="Helvetica Neue"/>
              </a:rPr>
              <a:t> clk, aclr,</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	</a:t>
            </a:r>
            <a:r>
              <a:rPr lang="en-US" sz="2800" b="1" strike="noStrike" spc="-1">
                <a:solidFill>
                  <a:srgbClr val="525252"/>
                </a:solidFill>
                <a:latin typeface="Consolas"/>
                <a:ea typeface="Helvetica Neue"/>
              </a:rPr>
              <a:t>output</a:t>
            </a:r>
            <a:r>
              <a:rPr lang="en-US" sz="2800" b="0" strike="noStrike" spc="-1">
                <a:solidFill>
                  <a:srgbClr val="525252"/>
                </a:solidFill>
                <a:latin typeface="Consolas"/>
                <a:ea typeface="Helvetica Neue"/>
              </a:rPr>
              <a:t> [15:0] mac_out</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MAC (Module &amp; Port Declarations)</a:t>
            </a:r>
            <a:endParaRPr lang="en-US" sz="3600" b="0" strike="noStrike" spc="-1">
              <a:latin typeface="Arial" panose="020B0604020202020204"/>
            </a:endParaRPr>
          </a:p>
        </p:txBody>
      </p:sp>
      <p:sp>
        <p:nvSpPr>
          <p:cNvPr id="630" name="Rectangle 7"/>
          <p:cNvSpPr/>
          <p:nvPr/>
        </p:nvSpPr>
        <p:spPr>
          <a:xfrm>
            <a:off x="3214800" y="1674720"/>
            <a:ext cx="5346000" cy="9928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631" name="Rectangle 8"/>
          <p:cNvSpPr/>
          <p:nvPr/>
        </p:nvSpPr>
        <p:spPr>
          <a:xfrm>
            <a:off x="3214800" y="6164640"/>
            <a:ext cx="5353920" cy="2390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632" name="Rectangle 2"/>
          <p:cNvSpPr/>
          <p:nvPr/>
        </p:nvSpPr>
        <p:spPr>
          <a:xfrm>
            <a:off x="3214800" y="1270080"/>
            <a:ext cx="5353920" cy="5262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r>
              <a:rPr lang="en-US" sz="1400" b="1" strike="noStrike" spc="-1">
                <a:solidFill>
                  <a:srgbClr val="525252"/>
                </a:solidFill>
                <a:latin typeface="Consolas"/>
                <a:ea typeface="Helvetica Neue"/>
              </a:rPr>
              <a:t>timescale</a:t>
            </a:r>
            <a:r>
              <a:rPr lang="en-US" sz="1400" b="0" strike="noStrike" spc="-1">
                <a:solidFill>
                  <a:srgbClr val="525252"/>
                </a:solidFill>
                <a:latin typeface="Consolas"/>
                <a:ea typeface="Helvetica Neue"/>
              </a:rPr>
              <a:t> 1 ns/ 10 ps</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mult_acc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[7:0] dataa, datab,</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clk, aclr,</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reg</a:t>
            </a:r>
            <a:r>
              <a:rPr lang="en-US" sz="1400" b="0" strike="noStrike" spc="-1">
                <a:solidFill>
                  <a:srgbClr val="525252"/>
                </a:solidFill>
                <a:latin typeface="Consolas"/>
                <a:ea typeface="Helvetica Neue"/>
              </a:rPr>
              <a:t> [15:0] mac_out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wire</a:t>
            </a:r>
            <a:r>
              <a:rPr lang="en-US" sz="1400" b="0" strike="noStrike" spc="-1">
                <a:solidFill>
                  <a:srgbClr val="525252"/>
                </a:solidFill>
                <a:latin typeface="Consolas"/>
                <a:ea typeface="Helvetica Neue"/>
              </a:rPr>
              <a:t> [15:0] mult_out, adder_out;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parameter</a:t>
            </a:r>
            <a:r>
              <a:rPr lang="en-US" sz="1400" b="0" strike="noStrike" spc="-1">
                <a:solidFill>
                  <a:srgbClr val="525252"/>
                </a:solidFill>
                <a:latin typeface="Consolas"/>
                <a:ea typeface="Helvetica Neue"/>
              </a:rPr>
              <a:t> mult_size = 8;</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assign</a:t>
            </a:r>
            <a:r>
              <a:rPr lang="en-US" sz="1400" b="0" strike="noStrike" spc="-1">
                <a:solidFill>
                  <a:srgbClr val="525252"/>
                </a:solidFill>
                <a:latin typeface="Consolas"/>
                <a:ea typeface="Helvetica Neue"/>
              </a:rPr>
              <a:t> adder_out = mult_out + mac_out;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always</a:t>
            </a:r>
            <a:r>
              <a:rPr lang="en-US" sz="1400" b="0" strike="noStrike" spc="-1">
                <a:solidFill>
                  <a:srgbClr val="525252"/>
                </a:solidFill>
                <a:latin typeface="Consolas"/>
                <a:ea typeface="Helvetica Neue"/>
              </a:rPr>
              <a:t> @ (posedge clk, posedge aclr) </a:t>
            </a:r>
            <a:r>
              <a:rPr lang="en-US" sz="1400" b="1" strike="noStrike" spc="-1">
                <a:solidFill>
                  <a:srgbClr val="525252"/>
                </a:solidFill>
                <a:latin typeface="Consolas"/>
                <a:ea typeface="Helvetica Neue"/>
              </a:rPr>
              <a:t>begin</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if</a:t>
            </a:r>
            <a:r>
              <a:rPr lang="en-US" sz="1400" b="0" strike="noStrike" spc="-1">
                <a:solidFill>
                  <a:srgbClr val="525252"/>
                </a:solidFill>
                <a:latin typeface="Consolas"/>
                <a:ea typeface="Helvetica Neue"/>
              </a:rPr>
              <a:t> (aclr)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16'h0000;</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else</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adder_out;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end</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multa #(.width_in(mult_size))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u1 (.in_a(dataa), .in_b(datab), .mult_out(mult_out));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Data Types</a:t>
            </a:r>
            <a:endParaRPr lang="en-US" sz="3600" b="0" strike="noStrike" spc="-1">
              <a:latin typeface="Arial" panose="020B0604020202020204"/>
            </a:endParaRPr>
          </a:p>
        </p:txBody>
      </p:sp>
      <p:sp>
        <p:nvSpPr>
          <p:cNvPr id="63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Net data type</a:t>
            </a:r>
            <a:r>
              <a:rPr lang="en-US" sz="2800" b="0" strike="noStrike" spc="-1">
                <a:solidFill>
                  <a:srgbClr val="525252"/>
                </a:solidFill>
                <a:latin typeface="IntelOne Display Light"/>
                <a:ea typeface="Helvetica Neue"/>
              </a:rPr>
              <a:t> - represents physical interconnect between structures (activity flows)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Variable data type</a:t>
            </a:r>
            <a:r>
              <a:rPr lang="en-US" sz="2800" b="0" strike="noStrike" spc="-1">
                <a:solidFill>
                  <a:srgbClr val="525252"/>
                </a:solidFill>
                <a:latin typeface="IntelOne Display Light"/>
                <a:ea typeface="Helvetica Neue"/>
              </a:rPr>
              <a:t> - represents element to store data temporarily</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grpSp>
        <p:nvGrpSpPr>
          <p:cNvPr id="635" name="Group 4"/>
          <p:cNvGrpSpPr/>
          <p:nvPr/>
        </p:nvGrpSpPr>
        <p:grpSpPr>
          <a:xfrm>
            <a:off x="2028960" y="2392200"/>
            <a:ext cx="6264720" cy="1615320"/>
            <a:chOff x="2028960" y="2392200"/>
            <a:chExt cx="6264720" cy="1615320"/>
          </a:xfrm>
        </p:grpSpPr>
        <p:sp>
          <p:nvSpPr>
            <p:cNvPr id="636" name="Rectangle 5"/>
            <p:cNvSpPr/>
            <p:nvPr/>
          </p:nvSpPr>
          <p:spPr>
            <a:xfrm>
              <a:off x="3313800" y="2798640"/>
              <a:ext cx="1370880" cy="1208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637" name="Rectangle 6"/>
            <p:cNvSpPr/>
            <p:nvPr/>
          </p:nvSpPr>
          <p:spPr>
            <a:xfrm>
              <a:off x="5767920" y="2790720"/>
              <a:ext cx="1370880" cy="1208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638" name="Rectangle 7"/>
            <p:cNvSpPr/>
            <p:nvPr/>
          </p:nvSpPr>
          <p:spPr>
            <a:xfrm>
              <a:off x="3370320" y="2844720"/>
              <a:ext cx="1224720" cy="106524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600" b="0" strike="noStrike" spc="-1">
                  <a:solidFill>
                    <a:srgbClr val="525252"/>
                  </a:solidFill>
                  <a:latin typeface="IntelOne Display Regular"/>
                  <a:ea typeface="Helvetica Neue"/>
                </a:rPr>
                <a:t>Functional</a:t>
              </a:r>
              <a:endParaRPr lang="en-US" sz="1600" b="0" strike="noStrike" spc="-1">
                <a:latin typeface="Arial" panose="020B0604020202020204"/>
              </a:endParaRPr>
            </a:p>
            <a:p>
              <a:pPr>
                <a:lnSpc>
                  <a:spcPct val="100000"/>
                </a:lnSpc>
                <a:buNone/>
              </a:pPr>
              <a:r>
                <a:rPr lang="en-US" sz="1600" b="0" strike="noStrike" spc="-1">
                  <a:solidFill>
                    <a:srgbClr val="525252"/>
                  </a:solidFill>
                  <a:latin typeface="IntelOne Display Regular"/>
                  <a:ea typeface="Helvetica Neue"/>
                </a:rPr>
                <a:t>   Block:</a:t>
              </a:r>
              <a:endParaRPr lang="en-US" sz="1600" b="0" strike="noStrike" spc="-1">
                <a:latin typeface="Arial" panose="020B0604020202020204"/>
              </a:endParaRPr>
            </a:p>
            <a:p>
              <a:pPr>
                <a:lnSpc>
                  <a:spcPct val="100000"/>
                </a:lnSpc>
                <a:buNone/>
              </a:pPr>
              <a:r>
                <a:rPr lang="en-US" sz="1600" b="0" strike="noStrike" spc="-1">
                  <a:solidFill>
                    <a:srgbClr val="525252"/>
                  </a:solidFill>
                  <a:latin typeface="IntelOne Display Regular"/>
                  <a:ea typeface="Helvetica Neue"/>
                </a:rPr>
                <a:t>    MUX</a:t>
              </a:r>
              <a:endParaRPr lang="en-US" sz="1600" b="0" strike="noStrike" spc="-1">
                <a:latin typeface="Arial" panose="020B0604020202020204"/>
              </a:endParaRPr>
            </a:p>
            <a:p>
              <a:pPr>
                <a:lnSpc>
                  <a:spcPct val="100000"/>
                </a:lnSpc>
                <a:buNone/>
              </a:pPr>
              <a:r>
                <a:rPr lang="en-US" sz="1600" b="0" strike="noStrike" spc="-1">
                  <a:solidFill>
                    <a:srgbClr val="525252"/>
                  </a:solidFill>
                  <a:latin typeface="IntelOne Display Regular"/>
                  <a:ea typeface="Helvetica Neue"/>
                </a:rPr>
                <a:t>    (nets)</a:t>
              </a:r>
              <a:endParaRPr lang="en-US" sz="1600" b="0" strike="noStrike" spc="-1">
                <a:latin typeface="Arial" panose="020B0604020202020204"/>
              </a:endParaRPr>
            </a:p>
          </p:txBody>
        </p:sp>
        <p:sp>
          <p:nvSpPr>
            <p:cNvPr id="639" name="Line 8"/>
            <p:cNvSpPr/>
            <p:nvPr/>
          </p:nvSpPr>
          <p:spPr>
            <a:xfrm flipH="1">
              <a:off x="2149920" y="3379680"/>
              <a:ext cx="1136520" cy="360"/>
            </a:xfrm>
            <a:prstGeom prst="line">
              <a:avLst/>
            </a:prstGeom>
            <a:ln w="50800">
              <a:solidFill>
                <a:srgbClr val="525252"/>
              </a:solidFill>
              <a:round/>
            </a:ln>
          </p:spPr>
          <p:style>
            <a:lnRef idx="0">
              <a:srgbClr val="FFFFFF"/>
            </a:lnRef>
            <a:fillRef idx="0">
              <a:srgbClr val="FFFFFF"/>
            </a:fillRef>
            <a:effectRef idx="0">
              <a:srgbClr val="FFFFFF"/>
            </a:effectRef>
            <a:fontRef idx="minor"/>
          </p:style>
        </p:sp>
        <p:sp>
          <p:nvSpPr>
            <p:cNvPr id="640" name="Rectangle 9"/>
            <p:cNvSpPr/>
            <p:nvPr/>
          </p:nvSpPr>
          <p:spPr>
            <a:xfrm>
              <a:off x="5726520" y="2846160"/>
              <a:ext cx="1352880" cy="106524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600" b="0" strike="noStrike" spc="-1">
                  <a:solidFill>
                    <a:srgbClr val="525252"/>
                  </a:solidFill>
                  <a:latin typeface="IntelOne Display Regular"/>
                  <a:ea typeface="Helvetica Neue"/>
                </a:rPr>
                <a:t>  Functional</a:t>
              </a:r>
              <a:endParaRPr lang="en-US" sz="1600" b="0" strike="noStrike" spc="-1">
                <a:latin typeface="Arial" panose="020B0604020202020204"/>
              </a:endParaRPr>
            </a:p>
            <a:p>
              <a:pPr>
                <a:lnSpc>
                  <a:spcPct val="100000"/>
                </a:lnSpc>
                <a:buNone/>
              </a:pPr>
              <a:r>
                <a:rPr lang="en-US" sz="1600" b="0" strike="noStrike" spc="-1">
                  <a:solidFill>
                    <a:srgbClr val="525252"/>
                  </a:solidFill>
                  <a:latin typeface="IntelOne Display Regular"/>
                  <a:ea typeface="Helvetica Neue"/>
                </a:rPr>
                <a:t>     Block:</a:t>
              </a:r>
              <a:endParaRPr lang="en-US" sz="1600" b="0" strike="noStrike" spc="-1">
                <a:latin typeface="Arial" panose="020B0604020202020204"/>
              </a:endParaRPr>
            </a:p>
            <a:p>
              <a:pPr>
                <a:lnSpc>
                  <a:spcPct val="100000"/>
                </a:lnSpc>
                <a:buNone/>
              </a:pPr>
              <a:r>
                <a:rPr lang="en-US" sz="1600" b="0" strike="noStrike" spc="-1">
                  <a:solidFill>
                    <a:srgbClr val="525252"/>
                  </a:solidFill>
                  <a:latin typeface="IntelOne Display Regular"/>
                  <a:ea typeface="Helvetica Neue"/>
                </a:rPr>
                <a:t>    Adders</a:t>
              </a:r>
              <a:endParaRPr lang="en-US" sz="1600" b="0" strike="noStrike" spc="-1">
                <a:latin typeface="Arial" panose="020B0604020202020204"/>
              </a:endParaRPr>
            </a:p>
            <a:p>
              <a:pPr>
                <a:lnSpc>
                  <a:spcPct val="100000"/>
                </a:lnSpc>
                <a:buNone/>
              </a:pPr>
              <a:r>
                <a:rPr lang="en-US" sz="1600" b="0" strike="noStrike" spc="-1">
                  <a:solidFill>
                    <a:srgbClr val="525252"/>
                  </a:solidFill>
                  <a:latin typeface="IntelOne Display Regular"/>
                  <a:ea typeface="Helvetica Neue"/>
                </a:rPr>
                <a:t>     (nets)</a:t>
              </a:r>
              <a:endParaRPr lang="en-US" sz="1600" b="0" strike="noStrike" spc="-1">
                <a:latin typeface="Arial" panose="020B0604020202020204"/>
              </a:endParaRPr>
            </a:p>
          </p:txBody>
        </p:sp>
        <p:sp>
          <p:nvSpPr>
            <p:cNvPr id="641" name="Line 10"/>
            <p:cNvSpPr/>
            <p:nvPr/>
          </p:nvSpPr>
          <p:spPr>
            <a:xfrm>
              <a:off x="4699440" y="3303360"/>
              <a:ext cx="1060560" cy="360"/>
            </a:xfrm>
            <a:prstGeom prst="line">
              <a:avLst/>
            </a:prstGeom>
            <a:ln w="50800">
              <a:solidFill>
                <a:srgbClr val="525252"/>
              </a:solidFill>
              <a:round/>
            </a:ln>
          </p:spPr>
          <p:style>
            <a:lnRef idx="0">
              <a:srgbClr val="FFFFFF"/>
            </a:lnRef>
            <a:fillRef idx="0">
              <a:srgbClr val="FFFFFF"/>
            </a:fillRef>
            <a:effectRef idx="0">
              <a:srgbClr val="FFFFFF"/>
            </a:effectRef>
            <a:fontRef idx="minor"/>
          </p:style>
        </p:sp>
        <p:sp>
          <p:nvSpPr>
            <p:cNvPr id="642" name="Line 11"/>
            <p:cNvSpPr/>
            <p:nvPr/>
          </p:nvSpPr>
          <p:spPr>
            <a:xfrm flipH="1">
              <a:off x="7156800" y="3298680"/>
              <a:ext cx="1136880" cy="360"/>
            </a:xfrm>
            <a:prstGeom prst="line">
              <a:avLst/>
            </a:prstGeom>
            <a:ln w="50800">
              <a:solidFill>
                <a:srgbClr val="525252"/>
              </a:solidFill>
              <a:round/>
            </a:ln>
          </p:spPr>
          <p:style>
            <a:lnRef idx="0">
              <a:srgbClr val="FFFFFF"/>
            </a:lnRef>
            <a:fillRef idx="0">
              <a:srgbClr val="FFFFFF"/>
            </a:fillRef>
            <a:effectRef idx="0">
              <a:srgbClr val="FFFFFF"/>
            </a:effectRef>
            <a:fontRef idx="minor"/>
          </p:style>
        </p:sp>
        <p:sp>
          <p:nvSpPr>
            <p:cNvPr id="643" name="Rectangle 12"/>
            <p:cNvSpPr/>
            <p:nvPr/>
          </p:nvSpPr>
          <p:spPr>
            <a:xfrm>
              <a:off x="3233160" y="2401920"/>
              <a:ext cx="13543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process</a:t>
              </a:r>
              <a:endParaRPr lang="en-US" sz="2400" b="0" strike="noStrike" spc="-1">
                <a:latin typeface="Arial" panose="020B0604020202020204"/>
              </a:endParaRPr>
            </a:p>
          </p:txBody>
        </p:sp>
        <p:sp>
          <p:nvSpPr>
            <p:cNvPr id="644" name="Rectangle 13"/>
            <p:cNvSpPr/>
            <p:nvPr/>
          </p:nvSpPr>
          <p:spPr>
            <a:xfrm>
              <a:off x="5758920" y="2392200"/>
              <a:ext cx="13543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0" strike="noStrike" spc="-1">
                  <a:solidFill>
                    <a:srgbClr val="525252"/>
                  </a:solidFill>
                  <a:latin typeface="IntelOne Display Regular"/>
                  <a:ea typeface="Helvetica Neue"/>
                </a:rPr>
                <a:t>process</a:t>
              </a:r>
              <a:endParaRPr lang="en-US" sz="2400" b="0" strike="noStrike" spc="-1">
                <a:latin typeface="Arial" panose="020B0604020202020204"/>
              </a:endParaRPr>
            </a:p>
          </p:txBody>
        </p:sp>
        <p:sp>
          <p:nvSpPr>
            <p:cNvPr id="645" name="Rectangle 14"/>
            <p:cNvSpPr/>
            <p:nvPr/>
          </p:nvSpPr>
          <p:spPr>
            <a:xfrm>
              <a:off x="2028960" y="3039840"/>
              <a:ext cx="98532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   nets</a:t>
              </a:r>
              <a:endParaRPr lang="en-US" sz="1800" b="0" strike="noStrike" spc="-1">
                <a:latin typeface="Arial" panose="020B0604020202020204"/>
              </a:endParaRPr>
            </a:p>
          </p:txBody>
        </p:sp>
        <p:sp>
          <p:nvSpPr>
            <p:cNvPr id="646" name="Rectangle 15"/>
            <p:cNvSpPr/>
            <p:nvPr/>
          </p:nvSpPr>
          <p:spPr>
            <a:xfrm>
              <a:off x="4660920" y="2922480"/>
              <a:ext cx="98532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   nets</a:t>
              </a:r>
              <a:endParaRPr lang="en-US" sz="1800" b="0" strike="noStrike" spc="-1">
                <a:latin typeface="Arial" panose="020B0604020202020204"/>
              </a:endParaRPr>
            </a:p>
          </p:txBody>
        </p:sp>
        <p:sp>
          <p:nvSpPr>
            <p:cNvPr id="647" name="Rectangle 16"/>
            <p:cNvSpPr/>
            <p:nvPr/>
          </p:nvSpPr>
          <p:spPr>
            <a:xfrm>
              <a:off x="7142400" y="2922480"/>
              <a:ext cx="98532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   nets</a:t>
              </a:r>
              <a:endParaRPr lang="en-US" sz="1800" b="0" strike="noStrike" spc="-1">
                <a:latin typeface="Arial" panose="020B0604020202020204"/>
              </a:endParaRPr>
            </a:p>
          </p:txBody>
        </p:sp>
      </p:grpSp>
      <p:grpSp>
        <p:nvGrpSpPr>
          <p:cNvPr id="648" name="Group 17"/>
          <p:cNvGrpSpPr/>
          <p:nvPr/>
        </p:nvGrpSpPr>
        <p:grpSpPr>
          <a:xfrm>
            <a:off x="4012920" y="4973040"/>
            <a:ext cx="2940120" cy="1250280"/>
            <a:chOff x="4012920" y="4973040"/>
            <a:chExt cx="2940120" cy="1250280"/>
          </a:xfrm>
        </p:grpSpPr>
        <p:grpSp>
          <p:nvGrpSpPr>
            <p:cNvPr id="649" name="Group 18"/>
            <p:cNvGrpSpPr/>
            <p:nvPr/>
          </p:nvGrpSpPr>
          <p:grpSpPr>
            <a:xfrm>
              <a:off x="5086080" y="5361840"/>
              <a:ext cx="775440" cy="861480"/>
              <a:chOff x="5086080" y="5361840"/>
              <a:chExt cx="775440" cy="861480"/>
            </a:xfrm>
          </p:grpSpPr>
          <p:sp>
            <p:nvSpPr>
              <p:cNvPr id="650" name="Oval 19"/>
              <p:cNvSpPr/>
              <p:nvPr/>
            </p:nvSpPr>
            <p:spPr>
              <a:xfrm>
                <a:off x="5092560" y="6074640"/>
                <a:ext cx="762840" cy="148680"/>
              </a:xfrm>
              <a:prstGeom prst="ellipse">
                <a:avLst/>
              </a:prstGeom>
              <a:solidFill>
                <a:schemeClr val="accent2"/>
              </a:solidFill>
              <a:ln w="12700">
                <a:solidFill>
                  <a:srgbClr val="525252"/>
                </a:solidFill>
                <a:round/>
              </a:ln>
            </p:spPr>
            <p:style>
              <a:lnRef idx="0">
                <a:srgbClr val="FFFFFF"/>
              </a:lnRef>
              <a:fillRef idx="0">
                <a:srgbClr val="FFFFFF"/>
              </a:fillRef>
              <a:effectRef idx="0">
                <a:srgbClr val="FFFFFF"/>
              </a:effectRef>
              <a:fontRef idx="minor"/>
            </p:style>
          </p:sp>
          <p:sp>
            <p:nvSpPr>
              <p:cNvPr id="651" name="Rectangle 20"/>
              <p:cNvSpPr/>
              <p:nvPr/>
            </p:nvSpPr>
            <p:spPr>
              <a:xfrm>
                <a:off x="5086080" y="5439600"/>
                <a:ext cx="775440" cy="720000"/>
              </a:xfrm>
              <a:prstGeom prst="rect">
                <a:avLst/>
              </a:prstGeom>
              <a:solidFill>
                <a:schemeClr val="accent2"/>
              </a:solidFill>
              <a:ln w="9525">
                <a:noFill/>
              </a:ln>
            </p:spPr>
            <p:style>
              <a:lnRef idx="0">
                <a:srgbClr val="FFFFFF"/>
              </a:lnRef>
              <a:fillRef idx="0">
                <a:srgbClr val="FFFFFF"/>
              </a:fillRef>
              <a:effectRef idx="0">
                <a:srgbClr val="FFFFFF"/>
              </a:effectRef>
              <a:fontRef idx="minor"/>
            </p:style>
          </p:sp>
          <p:sp>
            <p:nvSpPr>
              <p:cNvPr id="652" name="Oval 21"/>
              <p:cNvSpPr/>
              <p:nvPr/>
            </p:nvSpPr>
            <p:spPr>
              <a:xfrm>
                <a:off x="5092560" y="5361840"/>
                <a:ext cx="762840" cy="146880"/>
              </a:xfrm>
              <a:prstGeom prst="ellipse">
                <a:avLst/>
              </a:prstGeom>
              <a:solidFill>
                <a:schemeClr val="accent2"/>
              </a:solidFill>
              <a:ln w="12700">
                <a:solidFill>
                  <a:srgbClr val="525252"/>
                </a:solidFill>
                <a:round/>
              </a:ln>
            </p:spPr>
            <p:style>
              <a:lnRef idx="0">
                <a:srgbClr val="FFFFFF"/>
              </a:lnRef>
              <a:fillRef idx="0">
                <a:srgbClr val="FFFFFF"/>
              </a:fillRef>
              <a:effectRef idx="0">
                <a:srgbClr val="FFFFFF"/>
              </a:effectRef>
              <a:fontRef idx="minor"/>
            </p:style>
          </p:sp>
          <p:sp>
            <p:nvSpPr>
              <p:cNvPr id="653" name="Line 22"/>
              <p:cNvSpPr/>
              <p:nvPr/>
            </p:nvSpPr>
            <p:spPr>
              <a:xfrm>
                <a:off x="5090760" y="5452200"/>
                <a:ext cx="360" cy="709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54" name="Line 23"/>
              <p:cNvSpPr/>
              <p:nvPr/>
            </p:nvSpPr>
            <p:spPr>
              <a:xfrm>
                <a:off x="5857560" y="5437800"/>
                <a:ext cx="360" cy="7239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sp>
          <p:nvSpPr>
            <p:cNvPr id="655" name="Line 24"/>
            <p:cNvSpPr/>
            <p:nvPr/>
          </p:nvSpPr>
          <p:spPr>
            <a:xfrm flipH="1">
              <a:off x="4012920" y="5636520"/>
              <a:ext cx="10746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56" name="Line 25"/>
            <p:cNvSpPr/>
            <p:nvPr/>
          </p:nvSpPr>
          <p:spPr>
            <a:xfrm flipH="1">
              <a:off x="4012920" y="6001560"/>
              <a:ext cx="10746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57" name="Line 26"/>
            <p:cNvSpPr/>
            <p:nvPr/>
          </p:nvSpPr>
          <p:spPr>
            <a:xfrm flipH="1">
              <a:off x="5878080" y="5819040"/>
              <a:ext cx="1074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58" name="Rectangle 27"/>
            <p:cNvSpPr/>
            <p:nvPr/>
          </p:nvSpPr>
          <p:spPr>
            <a:xfrm>
              <a:off x="4396680" y="4973040"/>
              <a:ext cx="2471400" cy="377640"/>
            </a:xfrm>
            <a:prstGeom prst="rect">
              <a:avLst/>
            </a:prstGeom>
            <a:noFill/>
            <a:ln w="9525">
              <a:noFill/>
            </a:ln>
          </p:spPr>
          <p:style>
            <a:lnRef idx="0">
              <a:srgbClr val="FFFFFF"/>
            </a:lnRef>
            <a:fillRef idx="0">
              <a:srgbClr val="FFFFFF"/>
            </a:fillRef>
            <a:effectRef idx="0">
              <a:srgbClr val="FFFFFF"/>
            </a:effectRef>
            <a:fontRef idx="minor"/>
          </p:style>
          <p:txBody>
            <a:bodyPr wrap="none" lIns="87480" tIns="44280" rIns="87480" bIns="44280" anchor="t">
              <a:spAutoFit/>
            </a:bodyPr>
            <a:p>
              <a:pPr>
                <a:lnSpc>
                  <a:spcPct val="100000"/>
                </a:lnSpc>
                <a:buNone/>
              </a:pPr>
              <a:r>
                <a:rPr lang="en-US" sz="1900" b="0" strike="noStrike" spc="-1">
                  <a:solidFill>
                    <a:srgbClr val="525252"/>
                  </a:solidFill>
                  <a:latin typeface="IntelOne Display Regular"/>
                  <a:ea typeface="Helvetica Neue"/>
                </a:rPr>
                <a:t>Temporary Storage</a:t>
              </a:r>
              <a:endParaRPr lang="en-US" sz="1900" b="0" strike="noStrike" spc="-1">
                <a:latin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Net Data Type &amp; Net Arrays</a:t>
            </a:r>
            <a:endParaRPr lang="en-US" sz="3600" b="0" strike="noStrike" spc="-1">
              <a:latin typeface="Arial" panose="020B0604020202020204"/>
            </a:endParaRPr>
          </a:p>
        </p:txBody>
      </p:sp>
      <p:sp>
        <p:nvSpPr>
          <p:cNvPr id="66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600" b="1" strike="noStrike" spc="-1">
                <a:solidFill>
                  <a:srgbClr val="525252"/>
                </a:solidFill>
                <a:latin typeface="IntelOne Display Light"/>
                <a:ea typeface="Helvetica Neue"/>
              </a:rPr>
              <a:t>wire	</a:t>
            </a:r>
            <a:r>
              <a:rPr lang="en-US" sz="2600" b="0" strike="noStrike" spc="-1">
                <a:solidFill>
                  <a:srgbClr val="525252"/>
                </a:solidFill>
                <a:latin typeface="Symbol" panose="05050102010706020507"/>
                <a:ea typeface="Helvetica Neue"/>
              </a:rPr>
              <a:t></a:t>
            </a:r>
            <a:r>
              <a:rPr lang="en-US" sz="2600" b="0" strike="noStrike" spc="-1">
                <a:solidFill>
                  <a:srgbClr val="525252"/>
                </a:solidFill>
                <a:latin typeface="IntelOne Display Light"/>
                <a:ea typeface="Helvetica Neue"/>
              </a:rPr>
              <a:t>  represents a node</a:t>
            </a:r>
            <a:endParaRPr lang="en-US" sz="26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600" b="1" strike="noStrike" spc="-1">
                <a:solidFill>
                  <a:srgbClr val="525252"/>
                </a:solidFill>
                <a:latin typeface="Times New Roman" panose="02020603050405020304"/>
                <a:ea typeface="Helvetica Neue"/>
              </a:rPr>
              <a:t>tri</a:t>
            </a:r>
            <a:r>
              <a:rPr lang="en-US" sz="2600" b="0" strike="noStrike" spc="-1">
                <a:solidFill>
                  <a:srgbClr val="525252"/>
                </a:solidFill>
                <a:latin typeface="IntelOne Display Light"/>
                <a:ea typeface="Helvetica Neue"/>
              </a:rPr>
              <a:t>  	    	</a:t>
            </a:r>
            <a:r>
              <a:rPr lang="en-US" sz="2600" b="0" strike="noStrike" spc="-1">
                <a:solidFill>
                  <a:srgbClr val="525252"/>
                </a:solidFill>
                <a:latin typeface="Symbol" panose="05050102010706020507"/>
                <a:ea typeface="Helvetica Neue"/>
              </a:rPr>
              <a:t></a:t>
            </a:r>
            <a:r>
              <a:rPr lang="en-US" sz="2600" b="0" strike="noStrike" spc="-1">
                <a:solidFill>
                  <a:srgbClr val="525252"/>
                </a:solidFill>
                <a:latin typeface="IntelOne Display Light"/>
                <a:ea typeface="Helvetica Neue"/>
              </a:rPr>
              <a:t>  represents a tri-state node</a:t>
            </a:r>
            <a:endParaRPr lang="en-US" sz="2600" b="0" strike="noStrike" spc="-1">
              <a:latin typeface="Arial" panose="020B0604020202020204"/>
            </a:endParaRPr>
          </a:p>
          <a:p>
            <a:pPr marL="228600" indent="-228600">
              <a:lnSpc>
                <a:spcPct val="90000"/>
              </a:lnSpc>
              <a:spcBef>
                <a:spcPts val="1000"/>
              </a:spcBef>
              <a:buNone/>
              <a:tabLst>
                <a:tab pos="0" algn="l"/>
              </a:tabLst>
            </a:pPr>
            <a:endParaRPr lang="en-US" sz="26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600" b="0" strike="noStrike" spc="-1">
                <a:solidFill>
                  <a:srgbClr val="525252"/>
                </a:solidFill>
                <a:latin typeface="IntelOne Display Light"/>
                <a:ea typeface="Helvetica Neue"/>
              </a:rPr>
              <a:t>Bus Declarations:</a:t>
            </a:r>
            <a:endParaRPr lang="en-US" sz="26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Times New Roman" panose="02020603050405020304"/>
                <a:ea typeface="Helvetica Neue"/>
              </a:rPr>
              <a:t>&lt;data_type&gt;</a:t>
            </a:r>
            <a:r>
              <a:rPr lang="en-US" sz="2400" b="0" strike="noStrike" spc="-1">
                <a:solidFill>
                  <a:srgbClr val="525252"/>
                </a:solidFill>
                <a:latin typeface="IntelOne Display Light"/>
                <a:ea typeface="Helvetica Neue"/>
              </a:rPr>
              <a:t>  [</a:t>
            </a:r>
            <a:r>
              <a:rPr lang="en-US" sz="2400" b="0" i="1" strike="noStrike" spc="-1">
                <a:solidFill>
                  <a:srgbClr val="525252"/>
                </a:solidFill>
                <a:latin typeface="IntelOne Display Light"/>
                <a:ea typeface="Helvetica Neue"/>
              </a:rPr>
              <a:t>MSB </a:t>
            </a:r>
            <a:r>
              <a:rPr lang="en-US" sz="2400" b="0" strike="noStrike" spc="-1">
                <a:solidFill>
                  <a:srgbClr val="525252"/>
                </a:solidFill>
                <a:latin typeface="IntelOne Display Light"/>
                <a:ea typeface="Helvetica Neue"/>
              </a:rPr>
              <a:t> :  </a:t>
            </a:r>
            <a:r>
              <a:rPr lang="en-US" sz="2400" b="0" i="1" strike="noStrike" spc="-1">
                <a:solidFill>
                  <a:srgbClr val="525252"/>
                </a:solidFill>
                <a:latin typeface="IntelOne Display Light"/>
                <a:ea typeface="Helvetica Neue"/>
              </a:rPr>
              <a:t>LSB </a:t>
            </a:r>
            <a:r>
              <a:rPr lang="en-US" sz="2400" b="0" strike="noStrike" spc="-1">
                <a:solidFill>
                  <a:srgbClr val="525252"/>
                </a:solidFill>
                <a:latin typeface="IntelOne Display Light"/>
                <a:ea typeface="Helvetica Neue"/>
              </a:rPr>
              <a:t>] </a:t>
            </a:r>
            <a:r>
              <a:rPr lang="en-US" sz="2400" b="0" i="1" strike="noStrike" spc="-1">
                <a:solidFill>
                  <a:srgbClr val="525252"/>
                </a:solidFill>
                <a:latin typeface="IntelOne Display Light"/>
                <a:ea typeface="Helvetica Neue"/>
              </a:rPr>
              <a:t>&lt;signal name&gt; </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Times New Roman" panose="02020603050405020304"/>
                <a:ea typeface="Helvetica Neue"/>
              </a:rPr>
              <a:t>&lt;data_type&gt;</a:t>
            </a:r>
            <a:r>
              <a:rPr lang="en-US" sz="2400" b="0" strike="noStrike" spc="-1">
                <a:solidFill>
                  <a:srgbClr val="525252"/>
                </a:solidFill>
                <a:latin typeface="IntelOne Display Light"/>
                <a:ea typeface="Helvetica Neue"/>
              </a:rPr>
              <a:t>  [</a:t>
            </a:r>
            <a:r>
              <a:rPr lang="en-US" sz="2400" b="0" i="1" strike="noStrike" spc="-1">
                <a:solidFill>
                  <a:srgbClr val="525252"/>
                </a:solidFill>
                <a:latin typeface="IntelOne Display Light"/>
                <a:ea typeface="Helvetica Neue"/>
              </a:rPr>
              <a:t>LSB  :   MSB</a:t>
            </a:r>
            <a:r>
              <a:rPr lang="en-US" sz="2400" b="0" strike="noStrike" spc="-1">
                <a:solidFill>
                  <a:srgbClr val="525252"/>
                </a:solidFill>
                <a:latin typeface="IntelOne Display Light"/>
                <a:ea typeface="Helvetica Neue"/>
              </a:rPr>
              <a:t>] &lt;</a:t>
            </a:r>
            <a:r>
              <a:rPr lang="en-US" sz="2400" b="0" i="1" strike="noStrike" spc="-1">
                <a:solidFill>
                  <a:srgbClr val="525252"/>
                </a:solidFill>
                <a:latin typeface="IntelOne Display Light"/>
                <a:ea typeface="Helvetica Neue"/>
              </a:rPr>
              <a:t>signal name&gt; </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685800" indent="-228600">
              <a:lnSpc>
                <a:spcPct val="90000"/>
              </a:lnSpc>
              <a:spcBef>
                <a:spcPts val="500"/>
              </a:spcBef>
              <a:buNone/>
              <a:tabLst>
                <a:tab pos="0" algn="l"/>
              </a:tabLst>
            </a:pP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600" b="0" strike="noStrike" spc="-1">
                <a:solidFill>
                  <a:srgbClr val="525252"/>
                </a:solidFill>
                <a:latin typeface="IntelOne Display Light"/>
                <a:ea typeface="Helvetica Neue"/>
              </a:rPr>
              <a:t>Examples:</a:t>
            </a:r>
            <a:endParaRPr lang="en-US" sz="26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Times New Roman" panose="02020603050405020304"/>
                <a:ea typeface="Helvetica Neue"/>
              </a:rPr>
              <a:t>wire</a:t>
            </a:r>
            <a:r>
              <a:rPr lang="en-US" sz="2400" b="0" strike="noStrike" spc="-1">
                <a:solidFill>
                  <a:srgbClr val="525252"/>
                </a:solidFill>
                <a:latin typeface="IntelOne Display Light"/>
                <a:ea typeface="Helvetica Neue"/>
              </a:rPr>
              <a:t> </a:t>
            </a:r>
            <a:r>
              <a:rPr lang="en-US" sz="2400" b="0" i="1" strike="noStrike" spc="-1">
                <a:solidFill>
                  <a:srgbClr val="525252"/>
                </a:solidFill>
                <a:latin typeface="IntelOne Display Light"/>
                <a:ea typeface="Helvetica Neue"/>
              </a:rPr>
              <a:t>&lt;signal name&gt; </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Times New Roman" panose="02020603050405020304"/>
                <a:ea typeface="Helvetica Neue"/>
              </a:rPr>
              <a:t>wire</a:t>
            </a:r>
            <a:r>
              <a:rPr lang="en-US" sz="2400" b="0" strike="noStrike" spc="-1">
                <a:solidFill>
                  <a:srgbClr val="525252"/>
                </a:solidFill>
                <a:latin typeface="IntelOne Display Light"/>
                <a:ea typeface="Helvetica Neue"/>
              </a:rPr>
              <a:t> [15:0] mult_out, adder_out;</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Net Data Types</a:t>
            </a:r>
            <a:endParaRPr lang="en-US" sz="3600" b="0" strike="noStrike" spc="-1">
              <a:latin typeface="Arial" panose="020B0604020202020204"/>
            </a:endParaRPr>
          </a:p>
        </p:txBody>
      </p:sp>
      <p:graphicFrame>
        <p:nvGraphicFramePr>
          <p:cNvPr id="662" name="Table 3"/>
          <p:cNvGraphicFramePr/>
          <p:nvPr/>
        </p:nvGraphicFramePr>
        <p:xfrm>
          <a:off x="625320" y="1478520"/>
          <a:ext cx="10224720" cy="4155480"/>
        </p:xfrm>
        <a:graphic>
          <a:graphicData uri="http://schemas.openxmlformats.org/drawingml/2006/table">
            <a:tbl>
              <a:tblPr/>
              <a:tblGrid>
                <a:gridCol w="2374920"/>
                <a:gridCol w="5022720"/>
                <a:gridCol w="2827080"/>
              </a:tblGrid>
              <a:tr h="540360">
                <a:tc>
                  <a:txBody>
                    <a:bodyPr>
                      <a:spAutoFit/>
                    </a:bodyPr>
                    <a:p>
                      <a:pPr>
                        <a:lnSpc>
                          <a:spcPct val="100000"/>
                        </a:lnSpc>
                        <a:spcBef>
                          <a:spcPts val="320"/>
                        </a:spcBef>
                        <a:buNone/>
                        <a:tabLst>
                          <a:tab pos="0" algn="l"/>
                        </a:tabLst>
                      </a:pPr>
                      <a:r>
                        <a:rPr lang="en-US" sz="1600" b="1" strike="noStrike" spc="-1">
                          <a:solidFill>
                            <a:srgbClr val="FFFFFF"/>
                          </a:solidFill>
                          <a:latin typeface="IntelOne Display Light"/>
                          <a:ea typeface="Helvetica Neue"/>
                        </a:rPr>
                        <a:t>Net Data Types</a:t>
                      </a:r>
                      <a:endParaRPr lang="en-US" sz="16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20"/>
                        </a:spcBef>
                        <a:buNone/>
                        <a:tabLst>
                          <a:tab pos="0" algn="l"/>
                        </a:tabLst>
                      </a:pPr>
                      <a:r>
                        <a:rPr lang="en-US" sz="1600" b="1" strike="noStrike" spc="-1">
                          <a:solidFill>
                            <a:srgbClr val="FFFFFF"/>
                          </a:solidFill>
                          <a:latin typeface="IntelOne Display Light"/>
                          <a:ea typeface="Helvetica Neue"/>
                        </a:rPr>
                        <a:t>Functionality</a:t>
                      </a:r>
                      <a:endParaRPr lang="en-US" sz="16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gn="ctr">
                        <a:lnSpc>
                          <a:spcPct val="100000"/>
                        </a:lnSpc>
                        <a:spcBef>
                          <a:spcPts val="320"/>
                        </a:spcBef>
                        <a:buNone/>
                        <a:tabLst>
                          <a:tab pos="0" algn="l"/>
                        </a:tabLst>
                      </a:pPr>
                      <a:r>
                        <a:rPr lang="en-US" sz="1600" b="1" strike="noStrike" spc="-1">
                          <a:solidFill>
                            <a:srgbClr val="FFFFFF"/>
                          </a:solidFill>
                          <a:latin typeface="IntelOne Display Light"/>
                          <a:ea typeface="Helvetica Neue"/>
                        </a:rPr>
                        <a:t>Synthesis Support?</a:t>
                      </a:r>
                      <a:endParaRPr lang="en-US" sz="16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r>
              <a:tr h="32940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wire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rowSpan="2">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Used for interconnect</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796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tri</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796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supply0</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rowSpan="2">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Represents constant value (i.e. power supply)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940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supply1</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796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wand</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rowSpan="4">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Represents wired logic</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796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triand</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940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wor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796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trior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796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tri0</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rowSpan="2">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Tri-state node with pull-up/pull-down</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940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tri1</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32976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trireg</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Stores last value when not driven</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N</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
        <p:nvSpPr>
          <p:cNvPr id="663" name="TextBox 5"/>
          <p:cNvSpPr/>
          <p:nvPr/>
        </p:nvSpPr>
        <p:spPr>
          <a:xfrm>
            <a:off x="797400" y="6051960"/>
            <a:ext cx="8796960" cy="2721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200" b="0" i="1" strike="noStrike" spc="-1">
                <a:solidFill>
                  <a:srgbClr val="525252"/>
                </a:solidFill>
                <a:latin typeface="IntelOne Display Regular"/>
                <a:ea typeface="Helvetica Neue"/>
              </a:rPr>
              <a:t>Note:  There is no functional difference between </a:t>
            </a:r>
            <a:r>
              <a:rPr lang="en-US" sz="1200" b="1" i="1" strike="noStrike" spc="-1">
                <a:solidFill>
                  <a:srgbClr val="525252"/>
                </a:solidFill>
                <a:latin typeface="IntelOne Display Regular"/>
                <a:ea typeface="Helvetica Neue"/>
              </a:rPr>
              <a:t>wire</a:t>
            </a:r>
            <a:r>
              <a:rPr lang="en-US" sz="1200" b="0" i="1" strike="noStrike" spc="-1">
                <a:solidFill>
                  <a:srgbClr val="525252"/>
                </a:solidFill>
                <a:latin typeface="IntelOne Display Regular"/>
                <a:ea typeface="Helvetica Neue"/>
              </a:rPr>
              <a:t> &amp; </a:t>
            </a:r>
            <a:r>
              <a:rPr lang="en-US" sz="1200" b="1" i="1" strike="noStrike" spc="-1">
                <a:solidFill>
                  <a:srgbClr val="525252"/>
                </a:solidFill>
                <a:latin typeface="IntelOne Display Regular"/>
                <a:ea typeface="Helvetica Neue"/>
              </a:rPr>
              <a:t>tri</a:t>
            </a:r>
            <a:r>
              <a:rPr lang="en-US" sz="1200" b="0" i="1" strike="noStrike" spc="-1">
                <a:solidFill>
                  <a:srgbClr val="525252"/>
                </a:solidFill>
                <a:latin typeface="IntelOne Display Regular"/>
                <a:ea typeface="Helvetica Neue"/>
              </a:rPr>
              <a:t>; </a:t>
            </a:r>
            <a:r>
              <a:rPr lang="en-US" sz="1200" b="1" i="1" strike="noStrike" spc="-1">
                <a:solidFill>
                  <a:srgbClr val="525252"/>
                </a:solidFill>
                <a:latin typeface="IntelOne Display Regular"/>
                <a:ea typeface="Helvetica Neue"/>
              </a:rPr>
              <a:t>wand</a:t>
            </a:r>
            <a:r>
              <a:rPr lang="en-US" sz="1200" b="0" i="1" strike="noStrike" spc="-1">
                <a:solidFill>
                  <a:srgbClr val="525252"/>
                </a:solidFill>
                <a:latin typeface="IntelOne Display Regular"/>
                <a:ea typeface="Helvetica Neue"/>
              </a:rPr>
              <a:t> &amp; </a:t>
            </a:r>
            <a:r>
              <a:rPr lang="en-US" sz="1200" b="1" i="1" strike="noStrike" spc="-1">
                <a:solidFill>
                  <a:srgbClr val="525252"/>
                </a:solidFill>
                <a:latin typeface="IntelOne Display Regular"/>
                <a:ea typeface="Helvetica Neue"/>
              </a:rPr>
              <a:t>triand</a:t>
            </a:r>
            <a:r>
              <a:rPr lang="en-US" sz="1200" b="0" i="1" strike="noStrike" spc="-1">
                <a:solidFill>
                  <a:srgbClr val="525252"/>
                </a:solidFill>
                <a:latin typeface="IntelOne Display Regular"/>
                <a:ea typeface="Helvetica Neue"/>
              </a:rPr>
              <a:t>; </a:t>
            </a:r>
            <a:r>
              <a:rPr lang="en-US" sz="1200" b="1" i="1" strike="noStrike" spc="-1">
                <a:solidFill>
                  <a:srgbClr val="525252"/>
                </a:solidFill>
                <a:latin typeface="IntelOne Display Regular"/>
                <a:ea typeface="Helvetica Neue"/>
              </a:rPr>
              <a:t>wor</a:t>
            </a:r>
            <a:r>
              <a:rPr lang="en-US" sz="1200" b="0" i="1" strike="noStrike" spc="-1">
                <a:solidFill>
                  <a:srgbClr val="525252"/>
                </a:solidFill>
                <a:latin typeface="IntelOne Display Regular"/>
                <a:ea typeface="Helvetica Neue"/>
              </a:rPr>
              <a:t> &amp; </a:t>
            </a:r>
            <a:r>
              <a:rPr lang="en-US" sz="1200" b="1" i="1" strike="noStrike" spc="-1">
                <a:solidFill>
                  <a:srgbClr val="525252"/>
                </a:solidFill>
                <a:latin typeface="IntelOne Display Regular"/>
                <a:ea typeface="Helvetica Neue"/>
              </a:rPr>
              <a:t>trior</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Course Objectives</a:t>
            </a:r>
            <a:endParaRPr lang="en-US" sz="3600" b="0" strike="noStrike" spc="-1">
              <a:latin typeface="Arial" panose="020B0604020202020204"/>
            </a:endParaRPr>
          </a:p>
        </p:txBody>
      </p:sp>
      <p:sp>
        <p:nvSpPr>
          <p:cNvPr id="18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Implement Basic Constructs of Verilog</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Implement Modeling Structures of Verilog</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Variable Data Types &amp; Variable Arrays</a:t>
            </a:r>
            <a:endParaRPr lang="en-US" sz="3600" b="0" strike="noStrike" spc="-1">
              <a:latin typeface="Arial" panose="020B0604020202020204"/>
            </a:endParaRPr>
          </a:p>
        </p:txBody>
      </p:sp>
      <p:sp>
        <p:nvSpPr>
          <p:cNvPr id="66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600" b="1" strike="noStrike" spc="-1">
                <a:solidFill>
                  <a:srgbClr val="525252"/>
                </a:solidFill>
                <a:latin typeface="Times New Roman" panose="02020603050405020304"/>
                <a:ea typeface="Helvetica Neue"/>
              </a:rPr>
              <a:t>reg</a:t>
            </a:r>
            <a:r>
              <a:rPr lang="en-US" sz="2600" b="0" strike="noStrike" spc="-1" baseline="30000">
                <a:solidFill>
                  <a:srgbClr val="525252"/>
                </a:solidFill>
                <a:latin typeface="Times New Roman" panose="02020603050405020304"/>
                <a:ea typeface="Helvetica Neue"/>
              </a:rPr>
              <a:t>(1)</a:t>
            </a:r>
            <a:r>
              <a:rPr lang="en-US" sz="2600" b="0" strike="noStrike" spc="-1">
                <a:solidFill>
                  <a:srgbClr val="525252"/>
                </a:solidFill>
                <a:latin typeface="IntelOne Display Light"/>
                <a:ea typeface="Helvetica Neue"/>
              </a:rPr>
              <a:t>	- unsigned variable of any bit size</a:t>
            </a:r>
            <a:endParaRPr lang="en-US" sz="26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1700" b="0" strike="noStrike" spc="-1">
                <a:solidFill>
                  <a:srgbClr val="525252"/>
                </a:solidFill>
                <a:latin typeface="IntelOne Display Light"/>
                <a:ea typeface="Helvetica Neue"/>
              </a:rPr>
              <a:t>Use </a:t>
            </a:r>
            <a:r>
              <a:rPr lang="en-US" sz="1700" b="1" strike="noStrike" spc="-1">
                <a:solidFill>
                  <a:srgbClr val="525252"/>
                </a:solidFill>
                <a:latin typeface="Consolas"/>
                <a:ea typeface="Helvetica Neue"/>
              </a:rPr>
              <a:t>reg signed</a:t>
            </a:r>
            <a:r>
              <a:rPr lang="en-US" sz="1700" b="0" strike="noStrike" spc="-1">
                <a:solidFill>
                  <a:srgbClr val="525252"/>
                </a:solidFill>
                <a:latin typeface="IntelOne Display Light"/>
                <a:ea typeface="Helvetica Neue"/>
              </a:rPr>
              <a:t> for a signed implementation</a:t>
            </a:r>
            <a:r>
              <a:rPr lang="en-US" sz="1700" b="0" strike="noStrike" spc="-1" baseline="30000">
                <a:solidFill>
                  <a:srgbClr val="525252"/>
                </a:solidFill>
                <a:latin typeface="IntelOne Display Light"/>
                <a:ea typeface="Helvetica Neue"/>
              </a:rPr>
              <a:t>(2)</a:t>
            </a:r>
            <a:endParaRPr lang="en-US" sz="17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600" b="1" strike="noStrike" spc="-1">
                <a:solidFill>
                  <a:srgbClr val="525252"/>
                </a:solidFill>
                <a:latin typeface="Times New Roman" panose="02020603050405020304"/>
                <a:ea typeface="Helvetica Neue"/>
              </a:rPr>
              <a:t>integer</a:t>
            </a:r>
            <a:r>
              <a:rPr lang="en-US" sz="2600" b="0" strike="noStrike" spc="-1">
                <a:solidFill>
                  <a:srgbClr val="525252"/>
                </a:solidFill>
                <a:latin typeface="IntelOne Display Light"/>
                <a:ea typeface="Helvetica Neue"/>
              </a:rPr>
              <a:t>	- signed variable (usually 32 bits)</a:t>
            </a:r>
            <a:endParaRPr lang="en-US" sz="2600" b="0" strike="noStrike" spc="-1">
              <a:latin typeface="Arial" panose="020B0604020202020204"/>
            </a:endParaRPr>
          </a:p>
          <a:p>
            <a:pPr marL="228600" indent="-228600">
              <a:lnSpc>
                <a:spcPct val="80000"/>
              </a:lnSpc>
              <a:spcBef>
                <a:spcPts val="1000"/>
              </a:spcBef>
              <a:buNone/>
              <a:tabLst>
                <a:tab pos="0" algn="l"/>
              </a:tabLst>
            </a:pPr>
            <a:r>
              <a:rPr lang="en-US" sz="2600" b="0" strike="noStrike" spc="-1">
                <a:solidFill>
                  <a:srgbClr val="525252"/>
                </a:solidFill>
                <a:latin typeface="IntelOne Display Light"/>
                <a:ea typeface="Helvetica Neue"/>
              </a:rPr>
              <a:t>				</a:t>
            </a:r>
            <a:endParaRPr lang="en-US" sz="26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600" b="0" strike="noStrike" spc="-1">
                <a:solidFill>
                  <a:srgbClr val="525252"/>
                </a:solidFill>
                <a:latin typeface="IntelOne Display Light"/>
                <a:ea typeface="Helvetica Neue"/>
              </a:rPr>
              <a:t>Bus Declarations:</a:t>
            </a:r>
            <a:endParaRPr lang="en-US" sz="26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Times New Roman" panose="02020603050405020304"/>
                <a:ea typeface="Helvetica Neue"/>
              </a:rPr>
              <a:t>&lt;data_type&gt;</a:t>
            </a:r>
            <a:r>
              <a:rPr lang="en-US" sz="2400" b="0" strike="noStrike" spc="-1">
                <a:solidFill>
                  <a:srgbClr val="525252"/>
                </a:solidFill>
                <a:latin typeface="IntelOne Display Light"/>
                <a:ea typeface="Helvetica Neue"/>
              </a:rPr>
              <a:t>  [</a:t>
            </a:r>
            <a:r>
              <a:rPr lang="en-US" sz="2400" b="0" i="1" strike="noStrike" spc="-1">
                <a:solidFill>
                  <a:srgbClr val="525252"/>
                </a:solidFill>
                <a:latin typeface="IntelOne Display Light"/>
                <a:ea typeface="Helvetica Neue"/>
              </a:rPr>
              <a:t>MSB </a:t>
            </a:r>
            <a:r>
              <a:rPr lang="en-US" sz="2400" b="0" strike="noStrike" spc="-1">
                <a:solidFill>
                  <a:srgbClr val="525252"/>
                </a:solidFill>
                <a:latin typeface="IntelOne Display Light"/>
                <a:ea typeface="Helvetica Neue"/>
              </a:rPr>
              <a:t> :  </a:t>
            </a:r>
            <a:r>
              <a:rPr lang="en-US" sz="2400" b="0" i="1" strike="noStrike" spc="-1">
                <a:solidFill>
                  <a:srgbClr val="525252"/>
                </a:solidFill>
                <a:latin typeface="IntelOne Display Light"/>
                <a:ea typeface="Helvetica Neue"/>
              </a:rPr>
              <a:t>LSB </a:t>
            </a:r>
            <a:r>
              <a:rPr lang="en-US" sz="2400" b="0" strike="noStrike" spc="-1">
                <a:solidFill>
                  <a:srgbClr val="525252"/>
                </a:solidFill>
                <a:latin typeface="IntelOne Display Light"/>
                <a:ea typeface="Helvetica Neue"/>
              </a:rPr>
              <a:t>] </a:t>
            </a:r>
            <a:r>
              <a:rPr lang="en-US" sz="2400" b="0" i="1" strike="noStrike" spc="-1">
                <a:solidFill>
                  <a:srgbClr val="525252"/>
                </a:solidFill>
                <a:latin typeface="IntelOne Display Light"/>
                <a:ea typeface="Helvetica Neue"/>
              </a:rPr>
              <a:t>&lt;signal name&gt; </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Times New Roman" panose="02020603050405020304"/>
                <a:ea typeface="Helvetica Neue"/>
              </a:rPr>
              <a:t>&lt;data_type&gt;</a:t>
            </a:r>
            <a:r>
              <a:rPr lang="en-US" sz="2400" b="0" strike="noStrike" spc="-1">
                <a:solidFill>
                  <a:srgbClr val="525252"/>
                </a:solidFill>
                <a:latin typeface="IntelOne Display Light"/>
                <a:ea typeface="Helvetica Neue"/>
              </a:rPr>
              <a:t>  [</a:t>
            </a:r>
            <a:r>
              <a:rPr lang="en-US" sz="2400" b="0" i="1" strike="noStrike" spc="-1">
                <a:solidFill>
                  <a:srgbClr val="525252"/>
                </a:solidFill>
                <a:latin typeface="IntelOne Display Light"/>
                <a:ea typeface="Helvetica Neue"/>
              </a:rPr>
              <a:t>LSB  :   MSB</a:t>
            </a:r>
            <a:r>
              <a:rPr lang="en-US" sz="2400" b="0" strike="noStrike" spc="-1">
                <a:solidFill>
                  <a:srgbClr val="525252"/>
                </a:solidFill>
                <a:latin typeface="IntelOne Display Light"/>
                <a:ea typeface="Helvetica Neue"/>
              </a:rPr>
              <a:t>] &lt;</a:t>
            </a:r>
            <a:r>
              <a:rPr lang="en-US" sz="2400" b="0" i="1" strike="noStrike" spc="-1">
                <a:solidFill>
                  <a:srgbClr val="525252"/>
                </a:solidFill>
                <a:latin typeface="IntelOne Display Light"/>
                <a:ea typeface="Helvetica Neue"/>
              </a:rPr>
              <a:t>signal name&gt; </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685800" indent="-228600">
              <a:lnSpc>
                <a:spcPct val="90000"/>
              </a:lnSpc>
              <a:spcBef>
                <a:spcPts val="500"/>
              </a:spcBef>
              <a:buNone/>
              <a:tabLst>
                <a:tab pos="0" algn="l"/>
              </a:tabLst>
            </a:pP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600" b="0" strike="noStrike" spc="-1">
                <a:solidFill>
                  <a:srgbClr val="525252"/>
                </a:solidFill>
                <a:latin typeface="IntelOne Display Light"/>
                <a:ea typeface="Helvetica Neue"/>
              </a:rPr>
              <a:t>Examples:</a:t>
            </a:r>
            <a:endParaRPr lang="en-US" sz="26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Times New Roman" panose="02020603050405020304"/>
                <a:ea typeface="Helvetica Neue"/>
              </a:rPr>
              <a:t>reg</a:t>
            </a:r>
            <a:r>
              <a:rPr lang="en-US" sz="2400" b="0" strike="noStrike" spc="-1">
                <a:solidFill>
                  <a:srgbClr val="525252"/>
                </a:solidFill>
                <a:latin typeface="IntelOne Display Light"/>
                <a:ea typeface="Helvetica Neue"/>
              </a:rPr>
              <a:t> </a:t>
            </a:r>
            <a:r>
              <a:rPr lang="en-US" sz="2400" b="0" i="1" strike="noStrike" spc="-1">
                <a:solidFill>
                  <a:srgbClr val="525252"/>
                </a:solidFill>
                <a:latin typeface="IntelOne Display Light"/>
                <a:ea typeface="Helvetica Neue"/>
              </a:rPr>
              <a:t>&lt;signal name&gt; </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2400" b="1" strike="noStrike" spc="-1">
                <a:solidFill>
                  <a:srgbClr val="525252"/>
                </a:solidFill>
                <a:latin typeface="Times New Roman" panose="02020603050405020304"/>
                <a:ea typeface="Helvetica Neue"/>
              </a:rPr>
              <a:t>reg </a:t>
            </a:r>
            <a:r>
              <a:rPr lang="en-US" sz="2400" b="0" strike="noStrike" spc="-1">
                <a:solidFill>
                  <a:srgbClr val="525252"/>
                </a:solidFill>
                <a:latin typeface="IntelOne Display Light"/>
                <a:ea typeface="Helvetica Neue"/>
              </a:rPr>
              <a:t>[7 : 0]  out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Variable Data Types</a:t>
            </a:r>
            <a:endParaRPr lang="en-US" sz="3600" b="0" strike="noStrike" spc="-1">
              <a:latin typeface="Arial" panose="020B0604020202020204"/>
            </a:endParaRPr>
          </a:p>
        </p:txBody>
      </p:sp>
      <p:graphicFrame>
        <p:nvGraphicFramePr>
          <p:cNvPr id="667" name="Group 120"/>
          <p:cNvGraphicFramePr/>
          <p:nvPr/>
        </p:nvGraphicFramePr>
        <p:xfrm>
          <a:off x="693720" y="1421640"/>
          <a:ext cx="9731160" cy="3732120"/>
        </p:xfrm>
        <a:graphic>
          <a:graphicData uri="http://schemas.openxmlformats.org/drawingml/2006/table">
            <a:tbl>
              <a:tblPr/>
              <a:tblGrid>
                <a:gridCol w="2447640"/>
                <a:gridCol w="4785480"/>
                <a:gridCol w="2498040"/>
              </a:tblGrid>
              <a:tr h="713520">
                <a:tc>
                  <a:txBody>
                    <a:bodyPr>
                      <a:spAutoFit/>
                    </a:bodyPr>
                    <a:p>
                      <a:pPr>
                        <a:lnSpc>
                          <a:spcPct val="100000"/>
                        </a:lnSpc>
                        <a:spcBef>
                          <a:spcPts val="320"/>
                        </a:spcBef>
                        <a:buNone/>
                        <a:tabLst>
                          <a:tab pos="0" algn="l"/>
                        </a:tabLst>
                      </a:pPr>
                      <a:r>
                        <a:rPr lang="en-US" sz="1600" b="1" strike="noStrike" spc="-1">
                          <a:solidFill>
                            <a:srgbClr val="FFFFFF"/>
                          </a:solidFill>
                          <a:latin typeface="IntelOne Display Light"/>
                          <a:ea typeface="Helvetica Neue"/>
                        </a:rPr>
                        <a:t>Variable Data Types</a:t>
                      </a:r>
                      <a:endParaRPr lang="en-US" sz="16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20"/>
                        </a:spcBef>
                        <a:buNone/>
                        <a:tabLst>
                          <a:tab pos="0" algn="l"/>
                        </a:tabLst>
                      </a:pPr>
                      <a:r>
                        <a:rPr lang="en-US" sz="1600" b="1" strike="noStrike" spc="-1">
                          <a:solidFill>
                            <a:srgbClr val="FFFFFF"/>
                          </a:solidFill>
                          <a:latin typeface="IntelOne Display Light"/>
                          <a:ea typeface="Helvetica Neue"/>
                        </a:rPr>
                        <a:t>Functionality</a:t>
                      </a:r>
                      <a:endParaRPr lang="en-US" sz="16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gn="ctr">
                        <a:lnSpc>
                          <a:spcPct val="100000"/>
                        </a:lnSpc>
                        <a:spcBef>
                          <a:spcPts val="320"/>
                        </a:spcBef>
                        <a:buNone/>
                        <a:tabLst>
                          <a:tab pos="0" algn="l"/>
                        </a:tabLst>
                      </a:pPr>
                      <a:r>
                        <a:rPr lang="en-US" sz="1600" b="1" strike="noStrike" spc="-1">
                          <a:solidFill>
                            <a:srgbClr val="FFFFFF"/>
                          </a:solidFill>
                          <a:latin typeface="IntelOne Display Light"/>
                          <a:ea typeface="Helvetica Neue"/>
                        </a:rPr>
                        <a:t>Synthesis Support?</a:t>
                      </a:r>
                      <a:endParaRPr lang="en-US" sz="16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r>
              <a:tr h="75384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reg</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Unsigned variable (by default)</a:t>
                      </a:r>
                      <a:endParaRPr lang="en-US" sz="1400" b="0" strike="noStrike" spc="-1">
                        <a:latin typeface="Arial" panose="020B0604020202020204"/>
                      </a:endParaRPr>
                    </a:p>
                    <a:p>
                      <a:pPr>
                        <a:lnSpc>
                          <a:spcPct val="100000"/>
                        </a:lnSpc>
                        <a:spcBef>
                          <a:spcPts val="280"/>
                        </a:spcBef>
                        <a:buNone/>
                        <a:tabLst>
                          <a:tab pos="0" algn="l"/>
                        </a:tabLst>
                      </a:pPr>
                      <a:r>
                        <a:rPr lang="en-US" sz="1400" b="1" strike="noStrike" spc="-1">
                          <a:solidFill>
                            <a:srgbClr val="525252"/>
                          </a:solidFill>
                          <a:latin typeface="IntelOne Display Light"/>
                          <a:ea typeface="Helvetica Neue"/>
                        </a:rPr>
                        <a:t>        Use </a:t>
                      </a:r>
                      <a:r>
                        <a:rPr lang="en-US" sz="1400" b="1" strike="noStrike" spc="-1">
                          <a:solidFill>
                            <a:srgbClr val="525252"/>
                          </a:solidFill>
                          <a:latin typeface="Consolas"/>
                          <a:ea typeface="Helvetica Neue"/>
                        </a:rPr>
                        <a:t>reg signed</a:t>
                      </a:r>
                      <a:r>
                        <a:rPr lang="en-US" sz="1400" b="1" strike="noStrike" spc="-1">
                          <a:solidFill>
                            <a:srgbClr val="525252"/>
                          </a:solidFill>
                          <a:latin typeface="IntelOne Display Light"/>
                          <a:ea typeface="Helvetica Neue"/>
                        </a:rPr>
                        <a:t> for signed representation</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3164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integer</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Signed variable (usually 32 bits)</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Y</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68796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time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Unsigned integers (usually 64 bits) used for storing and manipulating simulation time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N</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3344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real</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Double precision floating point variable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N</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711720">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realtime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280"/>
                        </a:spcBef>
                        <a:buNone/>
                        <a:tabLst>
                          <a:tab pos="0" algn="l"/>
                        </a:tabLst>
                      </a:pPr>
                      <a:r>
                        <a:rPr lang="en-US" sz="1400" b="1" strike="noStrike" spc="-1">
                          <a:solidFill>
                            <a:srgbClr val="525252"/>
                          </a:solidFill>
                          <a:latin typeface="IntelOne Display Light"/>
                          <a:ea typeface="Helvetica Neue"/>
                        </a:rPr>
                        <a:t>Double-precision floating point variable used with time</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gn="ctr">
                        <a:lnSpc>
                          <a:spcPct val="100000"/>
                        </a:lnSpc>
                        <a:spcBef>
                          <a:spcPts val="280"/>
                        </a:spcBef>
                        <a:buNone/>
                        <a:tabLst>
                          <a:tab pos="0" algn="l"/>
                        </a:tabLst>
                      </a:pPr>
                      <a:r>
                        <a:rPr lang="en-US" sz="1400" b="1" strike="noStrike" spc="-1">
                          <a:solidFill>
                            <a:srgbClr val="0068B5"/>
                          </a:solidFill>
                          <a:latin typeface="IntelOne Display Light"/>
                          <a:ea typeface="Helvetica Neue"/>
                        </a:rPr>
                        <a:t>N</a:t>
                      </a:r>
                      <a:endParaRPr lang="en-US" sz="14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Memory</a:t>
            </a:r>
            <a:endParaRPr lang="en-US" sz="3600" b="0" strike="noStrike" spc="-1">
              <a:latin typeface="Arial" panose="020B0604020202020204"/>
            </a:endParaRPr>
          </a:p>
        </p:txBody>
      </p:sp>
      <p:sp>
        <p:nvSpPr>
          <p:cNvPr id="669"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Multi-dimensional variable array </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Can not be a net type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Examples: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Cannot write to multiple elements in one assignment</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670" name="Rectangle 4"/>
          <p:cNvSpPr/>
          <p:nvPr/>
        </p:nvSpPr>
        <p:spPr>
          <a:xfrm>
            <a:off x="2145960" y="2918520"/>
            <a:ext cx="7462080" cy="1737720"/>
          </a:xfrm>
          <a:prstGeom prst="rect">
            <a:avLst/>
          </a:prstGeom>
          <a:solidFill>
            <a:schemeClr val="accent2"/>
          </a:solid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Consolas"/>
                <a:ea typeface="Helvetica Neue"/>
              </a:rPr>
              <a:t>reg</a:t>
            </a:r>
            <a:r>
              <a:rPr lang="en-US" sz="1800" b="0" strike="noStrike" spc="-1">
                <a:solidFill>
                  <a:srgbClr val="525252"/>
                </a:solidFill>
                <a:latin typeface="Consolas"/>
                <a:ea typeface="Helvetica Neue"/>
              </a:rPr>
              <a:t> [31:0] mem[0:1023];  // 1Kx32</a:t>
            </a:r>
            <a:endParaRPr lang="en-US" sz="1800" b="0" strike="noStrike" spc="-1">
              <a:latin typeface="Arial" panose="020B0604020202020204"/>
            </a:endParaRPr>
          </a:p>
          <a:p>
            <a:pPr>
              <a:lnSpc>
                <a:spcPct val="100000"/>
              </a:lnSpc>
              <a:buNone/>
            </a:pPr>
            <a:r>
              <a:rPr lang="en-US" sz="1800" b="1" strike="noStrike" spc="-1">
                <a:solidFill>
                  <a:srgbClr val="525252"/>
                </a:solidFill>
                <a:latin typeface="Consolas"/>
                <a:ea typeface="Helvetica Neue"/>
              </a:rPr>
              <a:t>reg</a:t>
            </a:r>
            <a:r>
              <a:rPr lang="en-US" sz="1800" b="0" strike="noStrike" spc="-1">
                <a:solidFill>
                  <a:srgbClr val="525252"/>
                </a:solidFill>
                <a:latin typeface="Consolas"/>
                <a:ea typeface="Helvetica Neue"/>
              </a:rPr>
              <a:t> [31:0] instr;</a:t>
            </a:r>
            <a:endParaRPr lang="en-US" sz="1800" b="0" strike="noStrike" spc="-1">
              <a:latin typeface="Arial" panose="020B0604020202020204"/>
            </a:endParaRPr>
          </a:p>
          <a:p>
            <a:pPr>
              <a:lnSpc>
                <a:spcPct val="100000"/>
              </a:lnSpc>
              <a:buNone/>
            </a:pPr>
            <a:r>
              <a:rPr lang="en-US" sz="1800" b="0" strike="noStrike" spc="-1">
                <a:solidFill>
                  <a:srgbClr val="7F7F7F"/>
                </a:solidFill>
                <a:latin typeface="Consolas"/>
                <a:ea typeface="Helvetica Neue"/>
              </a:rPr>
              <a:t>… </a:t>
            </a:r>
            <a:endParaRPr lang="en-US" sz="1800" b="0" strike="noStrike" spc="-1">
              <a:latin typeface="Arial" panose="020B0604020202020204"/>
            </a:endParaRPr>
          </a:p>
          <a:p>
            <a:pPr>
              <a:lnSpc>
                <a:spcPct val="100000"/>
              </a:lnSpc>
              <a:buNone/>
            </a:pPr>
            <a:r>
              <a:rPr lang="en-US" sz="1800" b="0" strike="noStrike" spc="-1">
                <a:solidFill>
                  <a:srgbClr val="525252"/>
                </a:solidFill>
                <a:latin typeface="Consolas"/>
                <a:ea typeface="Helvetica Neue"/>
              </a:rPr>
              <a:t>instr = mem[2];</a:t>
            </a:r>
            <a:endParaRPr lang="en-US" sz="1800" b="0" strike="noStrike" spc="-1">
              <a:latin typeface="Arial" panose="020B0604020202020204"/>
            </a:endParaRPr>
          </a:p>
          <a:p>
            <a:pPr>
              <a:lnSpc>
                <a:spcPct val="100000"/>
              </a:lnSpc>
              <a:buNone/>
            </a:pPr>
            <a:r>
              <a:rPr lang="en-US" sz="1800" b="0" strike="noStrike" spc="-1">
                <a:solidFill>
                  <a:srgbClr val="525252"/>
                </a:solidFill>
                <a:latin typeface="Consolas"/>
                <a:ea typeface="Helvetica Neue"/>
              </a:rPr>
              <a:t>mem [1000][5:0] = instr[5:0]; // Unsupported by synthesis</a:t>
            </a:r>
            <a:endParaRPr lang="en-US" sz="1800" b="0" strike="noStrike" spc="-1">
              <a:latin typeface="Arial" panose="020B0604020202020204"/>
            </a:endParaRPr>
          </a:p>
        </p:txBody>
      </p:sp>
      <p:sp>
        <p:nvSpPr>
          <p:cNvPr id="671" name="Rectangle 6"/>
          <p:cNvSpPr/>
          <p:nvPr/>
        </p:nvSpPr>
        <p:spPr>
          <a:xfrm>
            <a:off x="2070720" y="5580000"/>
            <a:ext cx="182988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Consolas"/>
                <a:ea typeface="Helvetica Neue"/>
              </a:rPr>
              <a:t>mem = 32’d0;</a:t>
            </a:r>
            <a:endParaRPr lang="en-US" sz="1800" b="0" strike="noStrike" spc="-1">
              <a:latin typeface="Arial" panose="020B0604020202020204"/>
            </a:endParaRPr>
          </a:p>
        </p:txBody>
      </p:sp>
      <p:sp>
        <p:nvSpPr>
          <p:cNvPr id="672" name="Text Box 7"/>
          <p:cNvSpPr/>
          <p:nvPr/>
        </p:nvSpPr>
        <p:spPr>
          <a:xfrm>
            <a:off x="3930840" y="5597640"/>
            <a:ext cx="128160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E96115"/>
                </a:solidFill>
                <a:latin typeface="IntelOne Display Regular"/>
                <a:ea typeface="Helvetica Neue"/>
              </a:rPr>
              <a:t>Illegal!!!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Parameter</a:t>
            </a:r>
            <a:endParaRPr lang="en-US" sz="3600" b="0" strike="noStrike" spc="-1">
              <a:latin typeface="Arial" panose="020B0604020202020204"/>
            </a:endParaRPr>
          </a:p>
        </p:txBody>
      </p:sp>
      <p:sp>
        <p:nvSpPr>
          <p:cNvPr id="67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Value assigned to a symbolic name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Must resolve to a constant at compile time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Can be overwritten at compile time</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Exception:  Local parameters (</a:t>
            </a:r>
            <a:r>
              <a:rPr lang="en-US" sz="2400" b="1" strike="noStrike" spc="-1">
                <a:solidFill>
                  <a:srgbClr val="525252"/>
                </a:solidFill>
                <a:latin typeface="IntelOne Display Light"/>
                <a:ea typeface="Helvetica Neue"/>
              </a:rPr>
              <a:t>localparam</a:t>
            </a:r>
            <a:r>
              <a:rPr lang="en-US" sz="2400" b="0" strike="noStrike" spc="-1">
                <a:solidFill>
                  <a:srgbClr val="525252"/>
                </a:solidFill>
                <a:latin typeface="IntelOne Display Light"/>
                <a:ea typeface="Helvetica Neue"/>
              </a:rPr>
              <a:t>)</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Discussed later</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675" name="Rectangle 5"/>
          <p:cNvSpPr/>
          <p:nvPr/>
        </p:nvSpPr>
        <p:spPr>
          <a:xfrm>
            <a:off x="3686400" y="4190760"/>
            <a:ext cx="5487480" cy="1189080"/>
          </a:xfrm>
          <a:prstGeom prst="rect">
            <a:avLst/>
          </a:prstGeom>
          <a:solidFill>
            <a:schemeClr val="accent2"/>
          </a:solid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Consolas"/>
                <a:ea typeface="Helvetica Neue"/>
              </a:rPr>
              <a:t>parameter</a:t>
            </a:r>
            <a:r>
              <a:rPr lang="en-US" sz="2400" b="0" strike="noStrike" spc="-1">
                <a:solidFill>
                  <a:srgbClr val="525252"/>
                </a:solidFill>
                <a:latin typeface="Consolas"/>
                <a:ea typeface="Helvetica Neue"/>
              </a:rPr>
              <a:t> size = 8;</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a:p>
            <a:pPr>
              <a:lnSpc>
                <a:spcPct val="100000"/>
              </a:lnSpc>
              <a:buNone/>
            </a:pPr>
            <a:r>
              <a:rPr lang="en-US" sz="2400" b="1" strike="noStrike" spc="-1">
                <a:solidFill>
                  <a:srgbClr val="525252"/>
                </a:solidFill>
                <a:latin typeface="Consolas"/>
                <a:ea typeface="Helvetica Neue"/>
              </a:rPr>
              <a:t>reg</a:t>
            </a:r>
            <a:r>
              <a:rPr lang="en-US" sz="2400" b="0" strike="noStrike" spc="-1">
                <a:solidFill>
                  <a:srgbClr val="525252"/>
                </a:solidFill>
                <a:latin typeface="Consolas"/>
                <a:ea typeface="Helvetica Neue"/>
              </a:rPr>
              <a:t> [size-1:0] dataa, datab; </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‘2001 &amp; later Module/Port/Parameter Declaration</a:t>
            </a:r>
            <a:endParaRPr lang="en-US" sz="3600" b="0" strike="noStrike" spc="-1">
              <a:latin typeface="Arial" panose="020B0604020202020204"/>
            </a:endParaRPr>
          </a:p>
        </p:txBody>
      </p:sp>
      <p:sp>
        <p:nvSpPr>
          <p:cNvPr id="67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Module, port and parameter declarations can be combined </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Illegal for local parameters</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678" name="Rectangle 4"/>
          <p:cNvSpPr/>
          <p:nvPr/>
        </p:nvSpPr>
        <p:spPr>
          <a:xfrm>
            <a:off x="2073600" y="2597040"/>
            <a:ext cx="6926400" cy="3075480"/>
          </a:xfrm>
          <a:prstGeom prst="rect">
            <a:avLst/>
          </a:prstGeom>
          <a:solidFill>
            <a:schemeClr val="accent2">
              <a:alpha val="70000"/>
            </a:schemeClr>
          </a:solidFill>
          <a:ln w="9525">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ctr">
            <a:spAutoFit/>
          </a:bodyPr>
          <a:p>
            <a:pPr>
              <a:lnSpc>
                <a:spcPct val="100000"/>
              </a:lnSpc>
              <a:buNone/>
              <a:tabLst>
                <a:tab pos="345440" algn="l"/>
                <a:tab pos="683895" algn="l"/>
                <a:tab pos="1029970" algn="l"/>
                <a:tab pos="1376045" algn="l"/>
              </a:tabLst>
            </a:pPr>
            <a:r>
              <a:rPr lang="en-US" sz="2800" b="1" strike="noStrike" spc="-1">
                <a:solidFill>
                  <a:srgbClr val="525252"/>
                </a:solidFill>
                <a:latin typeface="Consolas"/>
                <a:ea typeface="Helvetica Neue"/>
              </a:rPr>
              <a:t>module</a:t>
            </a:r>
            <a:r>
              <a:rPr lang="en-US" sz="2800" b="0" strike="noStrike" spc="-1">
                <a:solidFill>
                  <a:srgbClr val="525252"/>
                </a:solidFill>
                <a:latin typeface="Consolas"/>
                <a:ea typeface="Helvetica Neue"/>
              </a:rPr>
              <a:t> mult_acc</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	#(</a:t>
            </a:r>
            <a:r>
              <a:rPr lang="en-US" sz="2800" b="1" strike="noStrike" spc="-1">
                <a:solidFill>
                  <a:srgbClr val="525252"/>
                </a:solidFill>
                <a:latin typeface="Consolas"/>
                <a:ea typeface="Helvetica Neue"/>
              </a:rPr>
              <a:t>parameter</a:t>
            </a:r>
            <a:r>
              <a:rPr lang="en-US" sz="2800" b="0" strike="noStrike" spc="-1">
                <a:solidFill>
                  <a:srgbClr val="525252"/>
                </a:solidFill>
                <a:latin typeface="Consolas"/>
                <a:ea typeface="Helvetica Neue"/>
              </a:rPr>
              <a:t> size = 8)</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	(	</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	</a:t>
            </a:r>
            <a:r>
              <a:rPr lang="en-US" sz="2800" b="1" strike="noStrike" spc="-1">
                <a:solidFill>
                  <a:srgbClr val="525252"/>
                </a:solidFill>
                <a:latin typeface="Consolas"/>
                <a:ea typeface="Helvetica Neue"/>
              </a:rPr>
              <a:t>input</a:t>
            </a:r>
            <a:r>
              <a:rPr lang="en-US" sz="2800" b="0" strike="noStrike" spc="-1">
                <a:solidFill>
                  <a:srgbClr val="525252"/>
                </a:solidFill>
                <a:latin typeface="Consolas"/>
                <a:ea typeface="Helvetica Neue"/>
              </a:rPr>
              <a:t> [size-1:0] dataa, datab,</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	</a:t>
            </a:r>
            <a:r>
              <a:rPr lang="en-US" sz="2800" b="1" strike="noStrike" spc="-1">
                <a:solidFill>
                  <a:srgbClr val="525252"/>
                </a:solidFill>
                <a:latin typeface="Consolas"/>
                <a:ea typeface="Helvetica Neue"/>
              </a:rPr>
              <a:t>input</a:t>
            </a:r>
            <a:r>
              <a:rPr lang="en-US" sz="2800" b="0" strike="noStrike" spc="-1">
                <a:solidFill>
                  <a:srgbClr val="525252"/>
                </a:solidFill>
                <a:latin typeface="Consolas"/>
                <a:ea typeface="Helvetica Neue"/>
              </a:rPr>
              <a:t> clk, clr,</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	</a:t>
            </a:r>
            <a:r>
              <a:rPr lang="en-US" sz="2800" b="1" strike="noStrike" spc="-1">
                <a:solidFill>
                  <a:srgbClr val="525252"/>
                </a:solidFill>
                <a:latin typeface="Consolas"/>
                <a:ea typeface="Helvetica Neue"/>
              </a:rPr>
              <a:t>output</a:t>
            </a:r>
            <a:r>
              <a:rPr lang="en-US" sz="2800" b="0" strike="noStrike" spc="-1">
                <a:solidFill>
                  <a:srgbClr val="525252"/>
                </a:solidFill>
                <a:latin typeface="Consolas"/>
                <a:ea typeface="Helvetica Neue"/>
              </a:rPr>
              <a:t> [(size*2)-1:0] mac_out</a:t>
            </a:r>
            <a:endParaRPr lang="en-US" sz="2800" b="0" strike="noStrike" spc="-1">
              <a:latin typeface="Arial" panose="020B0604020202020204"/>
            </a:endParaRPr>
          </a:p>
          <a:p>
            <a:pPr>
              <a:lnSpc>
                <a:spcPct val="100000"/>
              </a:lnSpc>
              <a:buNone/>
              <a:tabLst>
                <a:tab pos="345440" algn="l"/>
                <a:tab pos="683895" algn="l"/>
                <a:tab pos="1029970" algn="l"/>
                <a:tab pos="1376045" algn="l"/>
              </a:tabLst>
            </a:pPr>
            <a:r>
              <a:rPr lang="en-US" sz="2800" b="0" strike="noStrike" spc="-1">
                <a:solidFill>
                  <a:srgbClr val="525252"/>
                </a:solidFill>
                <a:latin typeface="Consolas"/>
                <a:ea typeface="Helvetica Neue"/>
              </a:rPr>
              <a:t>);</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Data Type</a:t>
            </a:r>
            <a:endParaRPr lang="en-US" sz="3600" b="0" strike="noStrike" spc="-1">
              <a:latin typeface="Arial" panose="020B0604020202020204"/>
            </a:endParaRPr>
          </a:p>
        </p:txBody>
      </p:sp>
      <p:sp>
        <p:nvSpPr>
          <p:cNvPr id="68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Every signal (which includes ports) must have an assigned data type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Data types for signals must be explicitly declared in the declarations of your module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Ports are </a:t>
            </a:r>
            <a:r>
              <a:rPr lang="en-US" sz="2800" b="1" strike="noStrike" spc="-1">
                <a:solidFill>
                  <a:srgbClr val="525252"/>
                </a:solidFill>
                <a:latin typeface="IntelOne Display Light"/>
                <a:ea typeface="Helvetica Neue"/>
              </a:rPr>
              <a:t>wire</a:t>
            </a:r>
            <a:r>
              <a:rPr lang="en-US" sz="2800" b="0" strike="noStrike" spc="-1">
                <a:solidFill>
                  <a:srgbClr val="525252"/>
                </a:solidFill>
                <a:latin typeface="IntelOne Display Light"/>
                <a:ea typeface="Helvetica Neue"/>
              </a:rPr>
              <a:t> (net) data types by default if not explicitly declared</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004A86"/>
                </a:solidFill>
                <a:latin typeface="IntelOne Display Light"/>
                <a:ea typeface="Helvetica Neue"/>
              </a:rPr>
              <a:t>Schematic Representation - MAC</a:t>
            </a:r>
            <a:endParaRPr lang="en-US" sz="3600" b="0" strike="noStrike" spc="-1">
              <a:latin typeface="Arial" panose="020B0604020202020204"/>
            </a:endParaRPr>
          </a:p>
        </p:txBody>
      </p:sp>
      <p:sp>
        <p:nvSpPr>
          <p:cNvPr id="682" name="Line 3"/>
          <p:cNvSpPr/>
          <p:nvPr/>
        </p:nvSpPr>
        <p:spPr>
          <a:xfrm flipH="1">
            <a:off x="2569320" y="312120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83" name="Line 4"/>
          <p:cNvSpPr/>
          <p:nvPr/>
        </p:nvSpPr>
        <p:spPr>
          <a:xfrm>
            <a:off x="3564720" y="3569040"/>
            <a:ext cx="341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84" name="Line 5"/>
          <p:cNvSpPr/>
          <p:nvPr/>
        </p:nvSpPr>
        <p:spPr>
          <a:xfrm flipH="1">
            <a:off x="2569320" y="409140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85" name="AutoShape 6"/>
          <p:cNvSpPr/>
          <p:nvPr/>
        </p:nvSpPr>
        <p:spPr>
          <a:xfrm rot="5400000" flipV="1">
            <a:off x="2633040" y="3189960"/>
            <a:ext cx="1266120" cy="802440"/>
          </a:xfrm>
          <a:custGeom>
            <a:avLst/>
            <a:gdLst/>
            <a:ahLst/>
            <a:cxnLst/>
            <a:rect l="l" t="t" r="r" b="b"/>
            <a:pathLst>
              <a:path w="21600" h="21600">
                <a:moveTo>
                  <a:pt x="0" y="0"/>
                </a:moveTo>
                <a:lnTo>
                  <a:pt x="5391" y="21600"/>
                </a:lnTo>
                <a:lnTo>
                  <a:pt x="16209" y="21600"/>
                </a:lnTo>
                <a:lnTo>
                  <a:pt x="21600" y="0"/>
                </a:lnTo>
                <a:close/>
              </a:path>
            </a:pathLst>
          </a:custGeom>
          <a:solidFill>
            <a:schemeClr val="accent2"/>
          </a:solidFill>
          <a:ln w="12700">
            <a:solidFill>
              <a:srgbClr val="525252"/>
            </a:solidFill>
            <a:miter/>
          </a:ln>
        </p:spPr>
        <p:style>
          <a:lnRef idx="0">
            <a:srgbClr val="FFFFFF"/>
          </a:lnRef>
          <a:fillRef idx="0">
            <a:srgbClr val="FFFFFF"/>
          </a:fillRef>
          <a:effectRef idx="0">
            <a:srgbClr val="FFFFFF"/>
          </a:effectRef>
          <a:fontRef idx="minor"/>
        </p:style>
      </p:sp>
      <p:sp>
        <p:nvSpPr>
          <p:cNvPr id="686" name="AutoShape 7"/>
          <p:cNvSpPr/>
          <p:nvPr/>
        </p:nvSpPr>
        <p:spPr>
          <a:xfrm rot="5400000" flipV="1">
            <a:off x="2534400" y="3340440"/>
            <a:ext cx="799560" cy="510480"/>
          </a:xfrm>
          <a:custGeom>
            <a:avLst/>
            <a:gdLst/>
            <a:ahLst/>
            <a:cxnLst/>
            <a:rect l="l" t="t" r="r" b="b"/>
            <a:pathLst>
              <a:path w="21600" h="21600">
                <a:moveTo>
                  <a:pt x="0" y="0"/>
                </a:moveTo>
                <a:lnTo>
                  <a:pt x="5391" y="21600"/>
                </a:lnTo>
                <a:lnTo>
                  <a:pt x="16209" y="21600"/>
                </a:lnTo>
                <a:lnTo>
                  <a:pt x="21600" y="0"/>
                </a:lnTo>
                <a:close/>
              </a:path>
            </a:pathLst>
          </a:custGeom>
          <a:solidFill>
            <a:schemeClr val="bg1"/>
          </a:solidFill>
          <a:ln w="9525">
            <a:noFill/>
          </a:ln>
        </p:spPr>
        <p:style>
          <a:lnRef idx="0">
            <a:srgbClr val="FFFFFF"/>
          </a:lnRef>
          <a:fillRef idx="0">
            <a:srgbClr val="FFFFFF"/>
          </a:fillRef>
          <a:effectRef idx="0">
            <a:srgbClr val="FFFFFF"/>
          </a:effectRef>
          <a:fontRef idx="minor"/>
        </p:style>
      </p:sp>
      <p:sp>
        <p:nvSpPr>
          <p:cNvPr id="687" name="Rectangle 8"/>
          <p:cNvSpPr/>
          <p:nvPr/>
        </p:nvSpPr>
        <p:spPr>
          <a:xfrm>
            <a:off x="3242520" y="3353400"/>
            <a:ext cx="41868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X</a:t>
            </a:r>
            <a:endParaRPr lang="en-US" sz="2400" b="0" strike="noStrike" spc="-1">
              <a:latin typeface="Arial" panose="020B0604020202020204"/>
            </a:endParaRPr>
          </a:p>
        </p:txBody>
      </p:sp>
      <p:sp>
        <p:nvSpPr>
          <p:cNvPr id="688" name="Freeform 9"/>
          <p:cNvSpPr/>
          <p:nvPr/>
        </p:nvSpPr>
        <p:spPr>
          <a:xfrm>
            <a:off x="2864880" y="3272400"/>
            <a:ext cx="320040" cy="662760"/>
          </a:xfrm>
          <a:custGeom>
            <a:avLst/>
            <a:gdLst/>
            <a:ahLst/>
            <a:cxnLst/>
            <a:rect l="l" t="t" r="r" b="b"/>
            <a:pathLst>
              <a:path w="202" h="418">
                <a:moveTo>
                  <a:pt x="0" y="0"/>
                </a:moveTo>
                <a:lnTo>
                  <a:pt x="201" y="84"/>
                </a:lnTo>
                <a:lnTo>
                  <a:pt x="201" y="339"/>
                </a:lnTo>
                <a:lnTo>
                  <a:pt x="0" y="417"/>
                </a:lnTo>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689" name="Line 10"/>
          <p:cNvSpPr/>
          <p:nvPr/>
        </p:nvSpPr>
        <p:spPr>
          <a:xfrm flipH="1">
            <a:off x="4703040" y="260712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90" name="Line 11"/>
          <p:cNvSpPr/>
          <p:nvPr/>
        </p:nvSpPr>
        <p:spPr>
          <a:xfrm>
            <a:off x="5622120" y="3054600"/>
            <a:ext cx="341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91" name="Line 12"/>
          <p:cNvSpPr/>
          <p:nvPr/>
        </p:nvSpPr>
        <p:spPr>
          <a:xfrm flipH="1">
            <a:off x="4626720" y="357696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92" name="AutoShape 13"/>
          <p:cNvSpPr/>
          <p:nvPr/>
        </p:nvSpPr>
        <p:spPr>
          <a:xfrm rot="5400000" flipV="1">
            <a:off x="4690440" y="2675520"/>
            <a:ext cx="1266120" cy="802440"/>
          </a:xfrm>
          <a:custGeom>
            <a:avLst/>
            <a:gdLst/>
            <a:ahLst/>
            <a:cxnLst/>
            <a:rect l="l" t="t" r="r" b="b"/>
            <a:pathLst>
              <a:path w="21600" h="21600">
                <a:moveTo>
                  <a:pt x="0" y="0"/>
                </a:moveTo>
                <a:lnTo>
                  <a:pt x="5391" y="21600"/>
                </a:lnTo>
                <a:lnTo>
                  <a:pt x="16209" y="21600"/>
                </a:lnTo>
                <a:lnTo>
                  <a:pt x="21600" y="0"/>
                </a:lnTo>
                <a:close/>
              </a:path>
            </a:pathLst>
          </a:custGeom>
          <a:solidFill>
            <a:schemeClr val="accent2"/>
          </a:solidFill>
          <a:ln w="12700">
            <a:solidFill>
              <a:srgbClr val="525252"/>
            </a:solidFill>
            <a:miter/>
          </a:ln>
        </p:spPr>
        <p:style>
          <a:lnRef idx="0">
            <a:srgbClr val="FFFFFF"/>
          </a:lnRef>
          <a:fillRef idx="0">
            <a:srgbClr val="FFFFFF"/>
          </a:fillRef>
          <a:effectRef idx="0">
            <a:srgbClr val="FFFFFF"/>
          </a:effectRef>
          <a:fontRef idx="minor"/>
        </p:style>
      </p:sp>
      <p:sp>
        <p:nvSpPr>
          <p:cNvPr id="693" name="AutoShape 14"/>
          <p:cNvSpPr/>
          <p:nvPr/>
        </p:nvSpPr>
        <p:spPr>
          <a:xfrm rot="5400000" flipV="1">
            <a:off x="4591800" y="2826000"/>
            <a:ext cx="799560" cy="510480"/>
          </a:xfrm>
          <a:custGeom>
            <a:avLst/>
            <a:gdLst/>
            <a:ahLst/>
            <a:cxnLst/>
            <a:rect l="l" t="t" r="r" b="b"/>
            <a:pathLst>
              <a:path w="21600" h="21600">
                <a:moveTo>
                  <a:pt x="0" y="0"/>
                </a:moveTo>
                <a:lnTo>
                  <a:pt x="5391" y="21600"/>
                </a:lnTo>
                <a:lnTo>
                  <a:pt x="16209" y="21600"/>
                </a:lnTo>
                <a:lnTo>
                  <a:pt x="21600" y="0"/>
                </a:lnTo>
                <a:close/>
              </a:path>
            </a:pathLst>
          </a:custGeom>
          <a:solidFill>
            <a:schemeClr val="bg1"/>
          </a:solidFill>
          <a:ln w="9525">
            <a:noFill/>
          </a:ln>
        </p:spPr>
        <p:style>
          <a:lnRef idx="0">
            <a:srgbClr val="FFFFFF"/>
          </a:lnRef>
          <a:fillRef idx="0">
            <a:srgbClr val="FFFFFF"/>
          </a:fillRef>
          <a:effectRef idx="0">
            <a:srgbClr val="FFFFFF"/>
          </a:effectRef>
          <a:fontRef idx="minor"/>
        </p:style>
      </p:sp>
      <p:sp>
        <p:nvSpPr>
          <p:cNvPr id="694" name="Rectangle 15"/>
          <p:cNvSpPr/>
          <p:nvPr/>
        </p:nvSpPr>
        <p:spPr>
          <a:xfrm>
            <a:off x="5276520" y="2840400"/>
            <a:ext cx="4399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a:t>
            </a:r>
            <a:endParaRPr lang="en-US" sz="2400" b="0" strike="noStrike" spc="-1">
              <a:latin typeface="Arial" panose="020B0604020202020204"/>
            </a:endParaRPr>
          </a:p>
        </p:txBody>
      </p:sp>
      <p:sp>
        <p:nvSpPr>
          <p:cNvPr id="695" name="Freeform 16"/>
          <p:cNvSpPr/>
          <p:nvPr/>
        </p:nvSpPr>
        <p:spPr>
          <a:xfrm>
            <a:off x="4922280" y="2757960"/>
            <a:ext cx="320040" cy="662760"/>
          </a:xfrm>
          <a:custGeom>
            <a:avLst/>
            <a:gdLst/>
            <a:ahLst/>
            <a:cxnLst/>
            <a:rect l="l" t="t" r="r" b="b"/>
            <a:pathLst>
              <a:path w="202" h="418">
                <a:moveTo>
                  <a:pt x="0" y="0"/>
                </a:moveTo>
                <a:lnTo>
                  <a:pt x="201" y="84"/>
                </a:lnTo>
                <a:lnTo>
                  <a:pt x="201" y="339"/>
                </a:lnTo>
                <a:lnTo>
                  <a:pt x="0" y="417"/>
                </a:lnTo>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696" name="Line 17"/>
          <p:cNvSpPr/>
          <p:nvPr/>
        </p:nvSpPr>
        <p:spPr>
          <a:xfrm>
            <a:off x="3880440" y="3576960"/>
            <a:ext cx="831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97" name="Line 18"/>
          <p:cNvSpPr/>
          <p:nvPr/>
        </p:nvSpPr>
        <p:spPr>
          <a:xfrm>
            <a:off x="5937840" y="3062520"/>
            <a:ext cx="470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98" name="Line 19"/>
          <p:cNvSpPr/>
          <p:nvPr/>
        </p:nvSpPr>
        <p:spPr>
          <a:xfrm flipV="1">
            <a:off x="7970040" y="2208600"/>
            <a:ext cx="360" cy="8506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699" name="Line 20"/>
          <p:cNvSpPr/>
          <p:nvPr/>
        </p:nvSpPr>
        <p:spPr>
          <a:xfrm flipH="1">
            <a:off x="4585320" y="2205360"/>
            <a:ext cx="1498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00" name="Line 21"/>
          <p:cNvSpPr/>
          <p:nvPr/>
        </p:nvSpPr>
        <p:spPr>
          <a:xfrm>
            <a:off x="4579200" y="2211840"/>
            <a:ext cx="360" cy="393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01" name="Line 22"/>
          <p:cNvSpPr/>
          <p:nvPr/>
        </p:nvSpPr>
        <p:spPr>
          <a:xfrm flipH="1">
            <a:off x="4585320" y="2605320"/>
            <a:ext cx="16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02" name="AutoShape 23"/>
          <p:cNvSpPr/>
          <p:nvPr/>
        </p:nvSpPr>
        <p:spPr>
          <a:xfrm>
            <a:off x="1823400" y="301212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703" name="AutoShape 24"/>
          <p:cNvSpPr/>
          <p:nvPr/>
        </p:nvSpPr>
        <p:spPr>
          <a:xfrm>
            <a:off x="1880640" y="398340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704" name="Line 25"/>
          <p:cNvSpPr/>
          <p:nvPr/>
        </p:nvSpPr>
        <p:spPr>
          <a:xfrm flipH="1">
            <a:off x="2242440" y="3119760"/>
            <a:ext cx="355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05" name="Line 26"/>
          <p:cNvSpPr/>
          <p:nvPr/>
        </p:nvSpPr>
        <p:spPr>
          <a:xfrm flipH="1">
            <a:off x="2280240" y="4091400"/>
            <a:ext cx="355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06" name="AutoShape 27"/>
          <p:cNvSpPr/>
          <p:nvPr/>
        </p:nvSpPr>
        <p:spPr>
          <a:xfrm>
            <a:off x="8186040" y="295488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707" name="Rectangle 29"/>
          <p:cNvSpPr/>
          <p:nvPr/>
        </p:nvSpPr>
        <p:spPr>
          <a:xfrm>
            <a:off x="6809760" y="2867400"/>
            <a:ext cx="843840" cy="1324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708" name="AutoShape 30"/>
          <p:cNvSpPr/>
          <p:nvPr/>
        </p:nvSpPr>
        <p:spPr>
          <a:xfrm rot="5400000">
            <a:off x="6775560" y="3520080"/>
            <a:ext cx="192960" cy="123120"/>
          </a:xfrm>
          <a:prstGeom prst="triangle">
            <a:avLst>
              <a:gd name="adj" fmla="val 49958"/>
            </a:avLst>
          </a:prstGeom>
          <a:noFill/>
          <a:ln w="12700">
            <a:solidFill>
              <a:srgbClr val="525252"/>
            </a:solidFill>
            <a:miter/>
          </a:ln>
        </p:spPr>
        <p:style>
          <a:lnRef idx="0">
            <a:srgbClr val="FFFFFF"/>
          </a:lnRef>
          <a:fillRef idx="0">
            <a:srgbClr val="FFFFFF"/>
          </a:fillRef>
          <a:effectRef idx="0">
            <a:srgbClr val="FFFFFF"/>
          </a:effectRef>
          <a:fontRef idx="minor"/>
        </p:style>
      </p:sp>
      <p:sp>
        <p:nvSpPr>
          <p:cNvPr id="709" name="Rectangle 32"/>
          <p:cNvSpPr/>
          <p:nvPr/>
        </p:nvSpPr>
        <p:spPr>
          <a:xfrm>
            <a:off x="6873120" y="3951720"/>
            <a:ext cx="61524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ACLR</a:t>
            </a:r>
            <a:endParaRPr lang="en-US" sz="1100" b="0" strike="noStrike" spc="-1">
              <a:latin typeface="Arial" panose="020B0604020202020204"/>
            </a:endParaRPr>
          </a:p>
        </p:txBody>
      </p:sp>
      <p:sp>
        <p:nvSpPr>
          <p:cNvPr id="710" name="Rectangle 33"/>
          <p:cNvSpPr/>
          <p:nvPr/>
        </p:nvSpPr>
        <p:spPr>
          <a:xfrm>
            <a:off x="6736680" y="3734280"/>
            <a:ext cx="546840" cy="250200"/>
          </a:xfrm>
          <a:prstGeom prst="rect">
            <a:avLst/>
          </a:prstGeom>
          <a:noFill/>
          <a:ln w="9525">
            <a:noFill/>
          </a:ln>
        </p:spPr>
        <p:style>
          <a:lnRef idx="0">
            <a:srgbClr val="FFFFFF"/>
          </a:lnRef>
          <a:fillRef idx="0">
            <a:srgbClr val="FFFFFF"/>
          </a:fillRef>
          <a:effectRef idx="0">
            <a:srgbClr val="FFFFFF"/>
          </a:effectRef>
          <a:fontRef idx="minor"/>
        </p:style>
      </p:sp>
      <p:sp>
        <p:nvSpPr>
          <p:cNvPr id="711" name="Rectangle 34"/>
          <p:cNvSpPr/>
          <p:nvPr/>
        </p:nvSpPr>
        <p:spPr>
          <a:xfrm>
            <a:off x="6805080" y="2910240"/>
            <a:ext cx="2041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D</a:t>
            </a:r>
            <a:endParaRPr lang="en-US" sz="1100" b="0" strike="noStrike" spc="-1">
              <a:latin typeface="Arial" panose="020B0604020202020204"/>
            </a:endParaRPr>
          </a:p>
        </p:txBody>
      </p:sp>
      <p:sp>
        <p:nvSpPr>
          <p:cNvPr id="712" name="Rectangle 35"/>
          <p:cNvSpPr/>
          <p:nvPr/>
        </p:nvSpPr>
        <p:spPr>
          <a:xfrm>
            <a:off x="7474680" y="2910240"/>
            <a:ext cx="1645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Q</a:t>
            </a:r>
            <a:endParaRPr lang="en-US" sz="1100" b="0" strike="noStrike" spc="-1">
              <a:latin typeface="Arial" panose="020B0604020202020204"/>
            </a:endParaRPr>
          </a:p>
        </p:txBody>
      </p:sp>
      <p:sp>
        <p:nvSpPr>
          <p:cNvPr id="713" name="Line 36"/>
          <p:cNvSpPr/>
          <p:nvPr/>
        </p:nvSpPr>
        <p:spPr>
          <a:xfrm flipH="1">
            <a:off x="6327000" y="358812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14" name="Line 37"/>
          <p:cNvSpPr/>
          <p:nvPr/>
        </p:nvSpPr>
        <p:spPr>
          <a:xfrm flipH="1">
            <a:off x="6315840" y="305784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15" name="Line 38"/>
          <p:cNvSpPr/>
          <p:nvPr/>
        </p:nvSpPr>
        <p:spPr>
          <a:xfrm flipH="1">
            <a:off x="7682760" y="305928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16" name="Line 39"/>
          <p:cNvSpPr/>
          <p:nvPr/>
        </p:nvSpPr>
        <p:spPr>
          <a:xfrm>
            <a:off x="7219080" y="4200840"/>
            <a:ext cx="360" cy="1951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17" name="Line 40"/>
          <p:cNvSpPr/>
          <p:nvPr/>
        </p:nvSpPr>
        <p:spPr>
          <a:xfrm flipH="1">
            <a:off x="6327000" y="4395960"/>
            <a:ext cx="909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18" name="Line 41"/>
          <p:cNvSpPr/>
          <p:nvPr/>
        </p:nvSpPr>
        <p:spPr>
          <a:xfrm>
            <a:off x="6033240" y="2205360"/>
            <a:ext cx="1936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19" name="AutoShape 42"/>
          <p:cNvSpPr/>
          <p:nvPr/>
        </p:nvSpPr>
        <p:spPr>
          <a:xfrm>
            <a:off x="5900040" y="350712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720" name="AutoShape 43"/>
          <p:cNvSpPr/>
          <p:nvPr/>
        </p:nvSpPr>
        <p:spPr>
          <a:xfrm>
            <a:off x="5900040" y="426924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721" name="Rectangle 44"/>
          <p:cNvSpPr/>
          <p:nvPr/>
        </p:nvSpPr>
        <p:spPr>
          <a:xfrm>
            <a:off x="1694160" y="2692800"/>
            <a:ext cx="8391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dataa</a:t>
            </a:r>
            <a:endParaRPr lang="en-US" sz="1800" b="0" strike="noStrike" spc="-1">
              <a:latin typeface="Arial" panose="020B0604020202020204"/>
            </a:endParaRPr>
          </a:p>
        </p:txBody>
      </p:sp>
      <p:sp>
        <p:nvSpPr>
          <p:cNvPr id="722" name="Rectangle 45"/>
          <p:cNvSpPr/>
          <p:nvPr/>
        </p:nvSpPr>
        <p:spPr>
          <a:xfrm>
            <a:off x="1729800" y="3645360"/>
            <a:ext cx="8438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datab</a:t>
            </a:r>
            <a:endParaRPr lang="en-US" sz="1800" b="0" strike="noStrike" spc="-1">
              <a:latin typeface="Arial" panose="020B0604020202020204"/>
            </a:endParaRPr>
          </a:p>
        </p:txBody>
      </p:sp>
      <p:sp>
        <p:nvSpPr>
          <p:cNvPr id="723" name="Rectangle 46"/>
          <p:cNvSpPr/>
          <p:nvPr/>
        </p:nvSpPr>
        <p:spPr>
          <a:xfrm>
            <a:off x="3705480" y="3092760"/>
            <a:ext cx="11944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mult_out</a:t>
            </a:r>
            <a:endParaRPr lang="en-US" sz="1800" b="0" strike="noStrike" spc="-1">
              <a:latin typeface="Arial" panose="020B0604020202020204"/>
            </a:endParaRPr>
          </a:p>
        </p:txBody>
      </p:sp>
      <p:sp>
        <p:nvSpPr>
          <p:cNvPr id="724" name="Rectangle 47"/>
          <p:cNvSpPr/>
          <p:nvPr/>
        </p:nvSpPr>
        <p:spPr>
          <a:xfrm>
            <a:off x="5717520" y="2483280"/>
            <a:ext cx="13377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adder_out</a:t>
            </a:r>
            <a:endParaRPr lang="en-US" sz="1800" b="0" strike="noStrike" spc="-1">
              <a:latin typeface="Arial" panose="020B0604020202020204"/>
            </a:endParaRPr>
          </a:p>
        </p:txBody>
      </p:sp>
      <p:sp>
        <p:nvSpPr>
          <p:cNvPr id="725" name="Rectangle 48"/>
          <p:cNvSpPr/>
          <p:nvPr/>
        </p:nvSpPr>
        <p:spPr>
          <a:xfrm>
            <a:off x="5775840" y="3170880"/>
            <a:ext cx="5054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clk</a:t>
            </a:r>
            <a:endParaRPr lang="en-US" sz="1800" b="0" strike="noStrike" spc="-1">
              <a:latin typeface="Arial" panose="020B0604020202020204"/>
            </a:endParaRPr>
          </a:p>
        </p:txBody>
      </p:sp>
      <p:sp>
        <p:nvSpPr>
          <p:cNvPr id="726" name="Rectangle 49"/>
          <p:cNvSpPr/>
          <p:nvPr/>
        </p:nvSpPr>
        <p:spPr>
          <a:xfrm>
            <a:off x="5792760" y="3934440"/>
            <a:ext cx="6076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aclr</a:t>
            </a:r>
            <a:endParaRPr lang="en-US" sz="1800" b="0" strike="noStrike" spc="-1">
              <a:latin typeface="Arial" panose="020B0604020202020204"/>
            </a:endParaRPr>
          </a:p>
        </p:txBody>
      </p:sp>
      <p:sp>
        <p:nvSpPr>
          <p:cNvPr id="727" name="Rectangle 50"/>
          <p:cNvSpPr/>
          <p:nvPr/>
        </p:nvSpPr>
        <p:spPr>
          <a:xfrm>
            <a:off x="8084160" y="2597760"/>
            <a:ext cx="116100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mac_out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525252"/>
                </a:solidFill>
                <a:latin typeface="IntelOne Display Light"/>
                <a:ea typeface="Helvetica Neue"/>
              </a:rPr>
              <a:t>MAC (Data Type Declarations)</a:t>
            </a:r>
            <a:endParaRPr lang="en-US" sz="3600" b="0" strike="noStrike" spc="-1">
              <a:latin typeface="Arial" panose="020B0604020202020204"/>
            </a:endParaRPr>
          </a:p>
        </p:txBody>
      </p:sp>
      <p:sp>
        <p:nvSpPr>
          <p:cNvPr id="729" name="Rectangle 8"/>
          <p:cNvSpPr/>
          <p:nvPr/>
        </p:nvSpPr>
        <p:spPr>
          <a:xfrm>
            <a:off x="3105360" y="1758600"/>
            <a:ext cx="5353920" cy="10630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730" name="Rectangle 9"/>
          <p:cNvSpPr/>
          <p:nvPr/>
        </p:nvSpPr>
        <p:spPr>
          <a:xfrm>
            <a:off x="3105360" y="2939760"/>
            <a:ext cx="5353920" cy="6724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731" name="Rectangle 4"/>
          <p:cNvSpPr/>
          <p:nvPr/>
        </p:nvSpPr>
        <p:spPr>
          <a:xfrm>
            <a:off x="3105360" y="1396440"/>
            <a:ext cx="5353920" cy="5262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r>
              <a:rPr lang="en-US" sz="1400" b="1" strike="noStrike" spc="-1">
                <a:solidFill>
                  <a:srgbClr val="525252"/>
                </a:solidFill>
                <a:latin typeface="Consolas"/>
                <a:ea typeface="Helvetica Neue"/>
              </a:rPr>
              <a:t>timescale</a:t>
            </a:r>
            <a:r>
              <a:rPr lang="en-US" sz="1400" b="0" strike="noStrike" spc="-1">
                <a:solidFill>
                  <a:srgbClr val="525252"/>
                </a:solidFill>
                <a:latin typeface="Consolas"/>
                <a:ea typeface="Helvetica Neue"/>
              </a:rPr>
              <a:t> 1 ns/ 10 ps</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mult_acc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[7:0] dataa, datab,</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clk, aclr,</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reg</a:t>
            </a:r>
            <a:r>
              <a:rPr lang="en-US" sz="1400" b="0" strike="noStrike" spc="-1">
                <a:solidFill>
                  <a:srgbClr val="525252"/>
                </a:solidFill>
                <a:latin typeface="Consolas"/>
                <a:ea typeface="Helvetica Neue"/>
              </a:rPr>
              <a:t> [15:0] mac_out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wire</a:t>
            </a:r>
            <a:r>
              <a:rPr lang="en-US" sz="1400" b="0" strike="noStrike" spc="-1">
                <a:solidFill>
                  <a:srgbClr val="525252"/>
                </a:solidFill>
                <a:latin typeface="Consolas"/>
                <a:ea typeface="Helvetica Neue"/>
              </a:rPr>
              <a:t> [15:0] mult_out, adder_out;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parameter</a:t>
            </a:r>
            <a:r>
              <a:rPr lang="en-US" sz="1400" b="0" strike="noStrike" spc="-1">
                <a:solidFill>
                  <a:srgbClr val="525252"/>
                </a:solidFill>
                <a:latin typeface="Consolas"/>
                <a:ea typeface="Helvetica Neue"/>
              </a:rPr>
              <a:t> mult_size = 8;</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assign</a:t>
            </a:r>
            <a:r>
              <a:rPr lang="en-US" sz="1400" b="0" strike="noStrike" spc="-1">
                <a:solidFill>
                  <a:srgbClr val="525252"/>
                </a:solidFill>
                <a:latin typeface="Consolas"/>
                <a:ea typeface="Helvetica Neue"/>
              </a:rPr>
              <a:t> adder_out = mult_out + mac_out;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always</a:t>
            </a:r>
            <a:r>
              <a:rPr lang="en-US" sz="1400" b="0" strike="noStrike" spc="-1">
                <a:solidFill>
                  <a:srgbClr val="525252"/>
                </a:solidFill>
                <a:latin typeface="Consolas"/>
                <a:ea typeface="Helvetica Neue"/>
              </a:rPr>
              <a:t> @ (posedge clk, posedge aclr) </a:t>
            </a:r>
            <a:r>
              <a:rPr lang="en-US" sz="1400" b="1" strike="noStrike" spc="-1">
                <a:solidFill>
                  <a:srgbClr val="525252"/>
                </a:solidFill>
                <a:latin typeface="Consolas"/>
                <a:ea typeface="Helvetica Neue"/>
              </a:rPr>
              <a:t>begin</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if</a:t>
            </a:r>
            <a:r>
              <a:rPr lang="en-US" sz="1400" b="0" strike="noStrike" spc="-1">
                <a:solidFill>
                  <a:srgbClr val="525252"/>
                </a:solidFill>
                <a:latin typeface="Consolas"/>
                <a:ea typeface="Helvetica Neue"/>
              </a:rPr>
              <a:t> (aclr)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16'h0000;</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else</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adder_out;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end</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multa #(.width_in(mult_size))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u1 (.in_a(dataa), .in_b(datab), .mult_out(mult_out));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733"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734"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Assigning Values – Numbers &amp; Operators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525252"/>
                </a:solidFill>
                <a:latin typeface="IntelOne Display Light"/>
                <a:ea typeface="Helvetica Neue"/>
              </a:rPr>
              <a:t> </a:t>
            </a:r>
            <a:r>
              <a:rPr lang="en-US" sz="3600" b="1" strike="noStrike" spc="-1">
                <a:solidFill>
                  <a:srgbClr val="004A86"/>
                </a:solidFill>
                <a:latin typeface="IntelOne Display Light"/>
                <a:ea typeface="Helvetica Neue"/>
              </a:rPr>
              <a:t>Assigning Values - Numbers</a:t>
            </a:r>
            <a:endParaRPr lang="en-US" sz="3600" b="0" strike="noStrike" spc="-1">
              <a:latin typeface="Arial" panose="020B0604020202020204"/>
            </a:endParaRPr>
          </a:p>
        </p:txBody>
      </p:sp>
      <p:sp>
        <p:nvSpPr>
          <p:cNvPr id="736"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Are </a:t>
            </a:r>
            <a:r>
              <a:rPr lang="en-US" sz="2000" b="1" strike="noStrike" spc="-1">
                <a:solidFill>
                  <a:srgbClr val="525252"/>
                </a:solidFill>
                <a:latin typeface="IntelOne Display Light"/>
                <a:ea typeface="Helvetica Neue"/>
              </a:rPr>
              <a:t>sized</a:t>
            </a:r>
            <a:r>
              <a:rPr lang="en-US" sz="2000" b="0" strike="noStrike" spc="-1">
                <a:solidFill>
                  <a:srgbClr val="525252"/>
                </a:solidFill>
                <a:latin typeface="IntelOne Display Light"/>
                <a:ea typeface="Helvetica Neue"/>
              </a:rPr>
              <a:t> or </a:t>
            </a:r>
            <a:r>
              <a:rPr lang="en-US" sz="2000" b="1" strike="noStrike" spc="-1">
                <a:solidFill>
                  <a:srgbClr val="525252"/>
                </a:solidFill>
                <a:latin typeface="IntelOne Display Light"/>
                <a:ea typeface="Helvetica Neue"/>
              </a:rPr>
              <a:t>unsized</a:t>
            </a:r>
            <a:r>
              <a:rPr lang="en-US" sz="2000" b="0" strike="noStrike" spc="-1">
                <a:solidFill>
                  <a:srgbClr val="525252"/>
                </a:solidFill>
                <a:latin typeface="IntelOne Display Light"/>
                <a:ea typeface="Helvetica Neue"/>
              </a:rPr>
              <a:t>:  </a:t>
            </a:r>
            <a:r>
              <a:rPr lang="en-US" sz="2000" b="0" strike="noStrike" spc="-1">
                <a:solidFill>
                  <a:srgbClr val="525252"/>
                </a:solidFill>
                <a:latin typeface="Consolas"/>
                <a:ea typeface="Helvetica Neue"/>
              </a:rPr>
              <a:t>&lt;size&gt;</a:t>
            </a:r>
            <a:r>
              <a:rPr lang="en-US" sz="2000" b="1" strike="noStrike" spc="-1">
                <a:solidFill>
                  <a:srgbClr val="525252"/>
                </a:solidFill>
                <a:latin typeface="IntelOne Display Light"/>
                <a:ea typeface="Helvetica Neue"/>
              </a:rPr>
              <a:t>’</a:t>
            </a:r>
            <a:r>
              <a:rPr lang="en-US" sz="2000" b="0" strike="noStrike" spc="-1">
                <a:solidFill>
                  <a:srgbClr val="525252"/>
                </a:solidFill>
                <a:latin typeface="Consolas"/>
                <a:ea typeface="Helvetica Neue"/>
              </a:rPr>
              <a:t>&lt;base format&gt;&lt;number&gt;</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1" strike="noStrike" spc="-1">
                <a:solidFill>
                  <a:srgbClr val="525252"/>
                </a:solidFill>
                <a:latin typeface="IntelOne Display Light"/>
                <a:ea typeface="Helvetica Neue"/>
              </a:rPr>
              <a:t>Sized</a:t>
            </a:r>
            <a:r>
              <a:rPr lang="en-US" sz="1800" b="0" strike="noStrike" spc="-1">
                <a:solidFill>
                  <a:srgbClr val="525252"/>
                </a:solidFill>
                <a:latin typeface="IntelOne Display Light"/>
                <a:ea typeface="Helvetica Neue"/>
              </a:rPr>
              <a:t> example:  </a:t>
            </a:r>
            <a:r>
              <a:rPr lang="en-US" sz="1800" b="1" strike="noStrike" spc="-1">
                <a:solidFill>
                  <a:srgbClr val="00C7FD"/>
                </a:solidFill>
                <a:latin typeface="IntelOne Display Light"/>
                <a:ea typeface="Helvetica Neue"/>
              </a:rPr>
              <a:t>3’b010</a:t>
            </a:r>
            <a:r>
              <a:rPr lang="en-US" sz="1800" b="0" strike="noStrike" spc="-1">
                <a:solidFill>
                  <a:srgbClr val="525252"/>
                </a:solidFill>
                <a:latin typeface="IntelOne Display Light"/>
                <a:ea typeface="Helvetica Neue"/>
              </a:rPr>
              <a:t>  = 3-bit wide binary number</a:t>
            </a:r>
            <a:endParaRPr lang="en-US" sz="18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The prefix (3) indicates the size of number</a:t>
            </a:r>
            <a:endParaRPr lang="en-US" sz="16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1" strike="noStrike" spc="-1">
                <a:solidFill>
                  <a:srgbClr val="525252"/>
                </a:solidFill>
                <a:latin typeface="IntelOne Display Light"/>
                <a:ea typeface="Helvetica Neue"/>
              </a:rPr>
              <a:t>Unsized</a:t>
            </a:r>
            <a:r>
              <a:rPr lang="en-US" sz="1800" b="0" strike="noStrike" spc="-1">
                <a:solidFill>
                  <a:srgbClr val="525252"/>
                </a:solidFill>
                <a:latin typeface="IntelOne Display Light"/>
                <a:ea typeface="Helvetica Neue"/>
              </a:rPr>
              <a:t> example:  </a:t>
            </a:r>
            <a:r>
              <a:rPr lang="en-US" sz="1800" b="1" strike="noStrike" spc="-1">
                <a:solidFill>
                  <a:srgbClr val="00C7FD"/>
                </a:solidFill>
                <a:latin typeface="IntelOne Display Light"/>
                <a:ea typeface="Helvetica Neue"/>
              </a:rPr>
              <a:t>123</a:t>
            </a:r>
            <a:r>
              <a:rPr lang="en-US" sz="1800" b="0" strike="noStrike" spc="-1">
                <a:solidFill>
                  <a:srgbClr val="525252"/>
                </a:solidFill>
                <a:latin typeface="IntelOne Display Light"/>
                <a:ea typeface="Helvetica Neue"/>
              </a:rPr>
              <a:t>  = 32-bit wide decimal number by default</a:t>
            </a:r>
            <a:endParaRPr lang="en-US" sz="18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1600" b="1" strike="noStrike" spc="-1">
                <a:solidFill>
                  <a:srgbClr val="525252"/>
                </a:solidFill>
                <a:latin typeface="IntelOne Display Light"/>
                <a:ea typeface="Helvetica Neue"/>
              </a:rPr>
              <a:t>Defaults</a:t>
            </a:r>
            <a:endParaRPr lang="en-US" sz="1600" b="0" strike="noStrike" spc="-1">
              <a:latin typeface="Arial" panose="020B0604020202020204"/>
            </a:endParaRPr>
          </a:p>
          <a:p>
            <a:pPr marL="1600200" lvl="3"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No specified &lt;base format&gt; defaults to </a:t>
            </a:r>
            <a:r>
              <a:rPr lang="en-US" sz="1600" b="1" strike="noStrike" spc="-1">
                <a:solidFill>
                  <a:srgbClr val="525252"/>
                </a:solidFill>
                <a:latin typeface="IntelOne Display Light"/>
                <a:ea typeface="Helvetica Neue"/>
              </a:rPr>
              <a:t>decimal</a:t>
            </a:r>
            <a:endParaRPr lang="en-US" sz="1600" b="0" strike="noStrike" spc="-1">
              <a:latin typeface="Arial" panose="020B0604020202020204"/>
            </a:endParaRPr>
          </a:p>
          <a:p>
            <a:pPr marL="1600200" lvl="3" indent="-228600">
              <a:lnSpc>
                <a:spcPct val="9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No specified &lt;size&gt; defaults to </a:t>
            </a:r>
            <a:r>
              <a:rPr lang="en-US" sz="1600" b="1" strike="noStrike" spc="-1">
                <a:solidFill>
                  <a:srgbClr val="525252"/>
                </a:solidFill>
                <a:latin typeface="IntelOne Display Light"/>
                <a:ea typeface="Helvetica Neue"/>
              </a:rPr>
              <a:t>32-bit</a:t>
            </a:r>
            <a:r>
              <a:rPr lang="en-US" sz="1600" b="0" strike="noStrike" spc="-1">
                <a:solidFill>
                  <a:srgbClr val="525252"/>
                </a:solidFill>
                <a:latin typeface="IntelOne Display Light"/>
                <a:ea typeface="Helvetica Neue"/>
              </a:rPr>
              <a:t> wide number</a:t>
            </a:r>
            <a:endParaRPr lang="en-US" sz="1600" b="0" strike="noStrike" spc="-1">
              <a:latin typeface="Arial" panose="020B0604020202020204"/>
            </a:endParaRPr>
          </a:p>
          <a:p>
            <a:pPr marL="1600200" indent="-228600">
              <a:lnSpc>
                <a:spcPct val="90000"/>
              </a:lnSpc>
              <a:spcBef>
                <a:spcPts val="500"/>
              </a:spcBef>
              <a:buNone/>
              <a:tabLst>
                <a:tab pos="0" algn="l"/>
              </a:tabLst>
            </a:pPr>
            <a:endParaRPr lang="en-US" sz="16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000" b="0" strike="noStrike" spc="-1">
                <a:solidFill>
                  <a:srgbClr val="525252"/>
                </a:solidFill>
                <a:latin typeface="IntelOne Display Light"/>
                <a:ea typeface="Helvetica Neue"/>
              </a:rPr>
              <a:t>Base Formats</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Light"/>
                <a:ea typeface="Helvetica Neue"/>
              </a:rPr>
              <a:t>Decimal (</a:t>
            </a:r>
            <a:r>
              <a:rPr lang="en-US" sz="1800" b="1" strike="noStrike" spc="-1">
                <a:solidFill>
                  <a:srgbClr val="525252"/>
                </a:solidFill>
                <a:latin typeface="IntelOne Display Light"/>
                <a:ea typeface="Helvetica Neue"/>
              </a:rPr>
              <a:t>’</a:t>
            </a:r>
            <a:r>
              <a:rPr lang="en-US" sz="1800" b="0" strike="noStrike" spc="-1">
                <a:solidFill>
                  <a:srgbClr val="525252"/>
                </a:solidFill>
                <a:latin typeface="IntelOne Display Light"/>
                <a:ea typeface="Helvetica Neue"/>
              </a:rPr>
              <a:t>d or </a:t>
            </a:r>
            <a:r>
              <a:rPr lang="en-US" sz="1800" b="1" strike="noStrike" spc="-1">
                <a:solidFill>
                  <a:srgbClr val="525252"/>
                </a:solidFill>
                <a:latin typeface="IntelOne Display Light"/>
                <a:ea typeface="Helvetica Neue"/>
              </a:rPr>
              <a:t>’</a:t>
            </a:r>
            <a:r>
              <a:rPr lang="en-US" sz="1800" b="0" strike="noStrike" spc="-1">
                <a:solidFill>
                  <a:srgbClr val="525252"/>
                </a:solidFill>
                <a:latin typeface="IntelOne Display Light"/>
                <a:ea typeface="Helvetica Neue"/>
              </a:rPr>
              <a:t>D)  </a:t>
            </a:r>
            <a:r>
              <a:rPr lang="en-US" sz="1800" b="1" strike="noStrike" spc="-1">
                <a:solidFill>
                  <a:srgbClr val="00C7FD"/>
                </a:solidFill>
                <a:latin typeface="IntelOne Display Light"/>
                <a:ea typeface="Helvetica Neue"/>
              </a:rPr>
              <a:t>16’d255</a:t>
            </a:r>
            <a:r>
              <a:rPr lang="en-US" sz="1800" b="0" strike="noStrike" spc="-1">
                <a:solidFill>
                  <a:srgbClr val="525252"/>
                </a:solidFill>
                <a:latin typeface="IntelOne Display Light"/>
                <a:ea typeface="Helvetica Neue"/>
              </a:rPr>
              <a:t>  = 16-bit wide decimal number</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Light"/>
                <a:ea typeface="Helvetica Neue"/>
              </a:rPr>
              <a:t>Hexadecimal (</a:t>
            </a:r>
            <a:r>
              <a:rPr lang="en-US" sz="1800" b="1" strike="noStrike" spc="-1">
                <a:solidFill>
                  <a:srgbClr val="525252"/>
                </a:solidFill>
                <a:latin typeface="IntelOne Display Light"/>
                <a:ea typeface="Helvetica Neue"/>
              </a:rPr>
              <a:t>’</a:t>
            </a:r>
            <a:r>
              <a:rPr lang="en-US" sz="1800" b="0" strike="noStrike" spc="-1">
                <a:solidFill>
                  <a:srgbClr val="525252"/>
                </a:solidFill>
                <a:latin typeface="IntelOne Display Light"/>
                <a:ea typeface="Helvetica Neue"/>
              </a:rPr>
              <a:t>h or </a:t>
            </a:r>
            <a:r>
              <a:rPr lang="en-US" sz="1800" b="1" strike="noStrike" spc="-1">
                <a:solidFill>
                  <a:srgbClr val="525252"/>
                </a:solidFill>
                <a:latin typeface="IntelOne Display Light"/>
                <a:ea typeface="Helvetica Neue"/>
              </a:rPr>
              <a:t>’</a:t>
            </a:r>
            <a:r>
              <a:rPr lang="en-US" sz="1800" b="0" strike="noStrike" spc="-1">
                <a:solidFill>
                  <a:srgbClr val="525252"/>
                </a:solidFill>
                <a:latin typeface="IntelOne Display Light"/>
                <a:ea typeface="Helvetica Neue"/>
              </a:rPr>
              <a:t>H)  </a:t>
            </a:r>
            <a:r>
              <a:rPr lang="en-US" sz="1800" b="1" strike="noStrike" spc="-1">
                <a:solidFill>
                  <a:srgbClr val="00C7FD"/>
                </a:solidFill>
                <a:latin typeface="IntelOne Display Light"/>
                <a:ea typeface="Helvetica Neue"/>
              </a:rPr>
              <a:t>8’h9a</a:t>
            </a:r>
            <a:r>
              <a:rPr lang="en-US" sz="1800" b="0" strike="noStrike" spc="-1">
                <a:solidFill>
                  <a:srgbClr val="525252"/>
                </a:solidFill>
                <a:latin typeface="IntelOne Display Light"/>
                <a:ea typeface="Helvetica Neue"/>
              </a:rPr>
              <a:t>  = 8-bit wide hexadecimal number</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Light"/>
                <a:ea typeface="Helvetica Neue"/>
              </a:rPr>
              <a:t>Binary (</a:t>
            </a:r>
            <a:r>
              <a:rPr lang="en-US" sz="1800" b="1" strike="noStrike" spc="-1">
                <a:solidFill>
                  <a:srgbClr val="525252"/>
                </a:solidFill>
                <a:latin typeface="IntelOne Display Light"/>
                <a:ea typeface="Helvetica Neue"/>
              </a:rPr>
              <a:t>’</a:t>
            </a:r>
            <a:r>
              <a:rPr lang="en-US" sz="1800" b="0" strike="noStrike" spc="-1">
                <a:solidFill>
                  <a:srgbClr val="525252"/>
                </a:solidFill>
                <a:latin typeface="IntelOne Display Light"/>
                <a:ea typeface="Helvetica Neue"/>
              </a:rPr>
              <a:t>b or </a:t>
            </a:r>
            <a:r>
              <a:rPr lang="en-US" sz="1800" b="1" strike="noStrike" spc="-1">
                <a:solidFill>
                  <a:srgbClr val="525252"/>
                </a:solidFill>
                <a:latin typeface="IntelOne Display Light"/>
                <a:ea typeface="Helvetica Neue"/>
              </a:rPr>
              <a:t>’</a:t>
            </a:r>
            <a:r>
              <a:rPr lang="en-US" sz="1800" b="0" strike="noStrike" spc="-1">
                <a:solidFill>
                  <a:srgbClr val="525252"/>
                </a:solidFill>
                <a:latin typeface="IntelOne Display Light"/>
                <a:ea typeface="Helvetica Neue"/>
              </a:rPr>
              <a:t>B) </a:t>
            </a:r>
            <a:r>
              <a:rPr lang="en-US" sz="1800" b="1" strike="noStrike" spc="-1">
                <a:solidFill>
                  <a:srgbClr val="00C7FD"/>
                </a:solidFill>
                <a:latin typeface="IntelOne Display Light"/>
                <a:ea typeface="Helvetica Neue"/>
              </a:rPr>
              <a:t> ’b1010</a:t>
            </a:r>
            <a:r>
              <a:rPr lang="en-US" sz="1800" b="0" strike="noStrike" spc="-1">
                <a:solidFill>
                  <a:srgbClr val="525252"/>
                </a:solidFill>
                <a:latin typeface="IntelOne Display Light"/>
                <a:ea typeface="Helvetica Neue"/>
              </a:rPr>
              <a:t>  = 32-bit wide binary number</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Light"/>
                <a:ea typeface="Helvetica Neue"/>
              </a:rPr>
              <a:t>Octal (</a:t>
            </a:r>
            <a:r>
              <a:rPr lang="en-US" sz="1800" b="1" strike="noStrike" spc="-1">
                <a:solidFill>
                  <a:srgbClr val="525252"/>
                </a:solidFill>
                <a:latin typeface="IntelOne Display Light"/>
                <a:ea typeface="Helvetica Neue"/>
              </a:rPr>
              <a:t>’</a:t>
            </a:r>
            <a:r>
              <a:rPr lang="en-US" sz="1800" b="0" strike="noStrike" spc="-1">
                <a:solidFill>
                  <a:srgbClr val="525252"/>
                </a:solidFill>
                <a:latin typeface="IntelOne Display Light"/>
                <a:ea typeface="Helvetica Neue"/>
              </a:rPr>
              <a:t>o or </a:t>
            </a:r>
            <a:r>
              <a:rPr lang="en-US" sz="1800" b="1" strike="noStrike" spc="-1">
                <a:solidFill>
                  <a:srgbClr val="525252"/>
                </a:solidFill>
                <a:latin typeface="IntelOne Display Light"/>
                <a:ea typeface="Helvetica Neue"/>
              </a:rPr>
              <a:t>’</a:t>
            </a:r>
            <a:r>
              <a:rPr lang="en-US" sz="1800" b="0" strike="noStrike" spc="-1">
                <a:solidFill>
                  <a:srgbClr val="525252"/>
                </a:solidFill>
                <a:latin typeface="IntelOne Display Light"/>
                <a:ea typeface="Helvetica Neue"/>
              </a:rPr>
              <a:t>O) </a:t>
            </a:r>
            <a:r>
              <a:rPr lang="en-US" sz="1800" b="1" strike="noStrike" spc="-1">
                <a:solidFill>
                  <a:srgbClr val="00C7FD"/>
                </a:solidFill>
                <a:latin typeface="IntelOne Display Light"/>
                <a:ea typeface="Helvetica Neue"/>
              </a:rPr>
              <a:t>’o21</a:t>
            </a:r>
            <a:r>
              <a:rPr lang="en-US" sz="1800" b="0" strike="noStrike" spc="-1">
                <a:solidFill>
                  <a:srgbClr val="525252"/>
                </a:solidFill>
                <a:latin typeface="IntelOne Display Light"/>
                <a:ea typeface="Helvetica Neue"/>
              </a:rPr>
              <a:t>  = 32-bit wide octal number</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Light"/>
                <a:ea typeface="Helvetica Neue"/>
              </a:rPr>
              <a:t>Signed (‘s’ or ‘S’) </a:t>
            </a:r>
            <a:r>
              <a:rPr lang="en-US" sz="1800" b="1" strike="noStrike" spc="-1">
                <a:solidFill>
                  <a:srgbClr val="00C7FD"/>
                </a:solidFill>
                <a:latin typeface="IntelOne Display Light"/>
                <a:ea typeface="Helvetica Neue"/>
              </a:rPr>
              <a:t>16’shFA</a:t>
            </a:r>
            <a:r>
              <a:rPr lang="en-US" sz="1800" b="0" strike="noStrike" spc="-1">
                <a:solidFill>
                  <a:srgbClr val="525252"/>
                </a:solidFill>
                <a:latin typeface="IntelOne Display Light"/>
                <a:ea typeface="Helvetica Neue"/>
              </a:rPr>
              <a:t> = signed 16-bit hex value </a:t>
            </a:r>
            <a:endParaRPr lang="en-US" sz="18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Course Outline</a:t>
            </a:r>
            <a:endParaRPr lang="en-US" sz="3600" b="0" strike="noStrike" spc="-1">
              <a:latin typeface="Arial" panose="020B0604020202020204"/>
            </a:endParaRPr>
          </a:p>
        </p:txBody>
      </p:sp>
      <p:sp>
        <p:nvSpPr>
          <p:cNvPr id="182" name="PlaceHolder 2"/>
          <p:cNvSpPr>
            <a:spLocks noGrp="1"/>
          </p:cNvSpPr>
          <p:nvPr>
            <p:ph/>
          </p:nvPr>
        </p:nvSpPr>
        <p:spPr>
          <a:xfrm>
            <a:off x="380880" y="1487160"/>
            <a:ext cx="10972080" cy="4689360"/>
          </a:xfrm>
          <a:prstGeom prst="rect">
            <a:avLst/>
          </a:prstGeom>
          <a:noFill/>
          <a:ln w="0">
            <a:noFill/>
          </a:ln>
        </p:spPr>
        <p:txBody>
          <a:bodyPr lIns="90000" tIns="45000" rIns="90000" bIns="45000" anchor="t">
            <a:normAutofit fontScale="95000"/>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Verilog Overview</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Basic Structure of a Verilog Model</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Components of a Verilog Module</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Ports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Data Types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Assigning Values and Numbers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Operators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Behavioral Modeling</a:t>
            </a:r>
            <a:endParaRPr lang="en-US" sz="24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Continuous Assignments</a:t>
            </a:r>
            <a:endParaRPr lang="en-US" sz="2000" b="0" strike="noStrike" spc="-1">
              <a:latin typeface="Arial" panose="020B0604020202020204"/>
            </a:endParaRPr>
          </a:p>
          <a:p>
            <a:pPr marL="1143000" lvl="2"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Procedural Blocks</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Structural Modeling</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Compiler Directives and System Tasks/Functions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Numbers</a:t>
            </a:r>
            <a:endParaRPr lang="en-US" sz="3600" b="0" strike="noStrike" spc="-1">
              <a:latin typeface="Arial" panose="020B0604020202020204"/>
            </a:endParaRPr>
          </a:p>
        </p:txBody>
      </p:sp>
      <p:sp>
        <p:nvSpPr>
          <p:cNvPr id="738"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Negative numbers - specified by putting a minus sign before the &lt;size&gt;</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1" strike="noStrike" spc="-1">
                <a:solidFill>
                  <a:srgbClr val="525252"/>
                </a:solidFill>
                <a:latin typeface="IntelOne Display Light"/>
                <a:ea typeface="Helvetica Neue"/>
              </a:rPr>
              <a:t>Legal</a:t>
            </a:r>
            <a:r>
              <a:rPr lang="en-US" sz="1800" b="0" strike="noStrike" spc="-1">
                <a:solidFill>
                  <a:srgbClr val="525252"/>
                </a:solidFill>
                <a:latin typeface="IntelOne Display Light"/>
                <a:ea typeface="Helvetica Neue"/>
              </a:rPr>
              <a:t>:  </a:t>
            </a:r>
            <a:r>
              <a:rPr lang="en-US" sz="1800" b="1" strike="noStrike" spc="-1">
                <a:solidFill>
                  <a:srgbClr val="00C7FD"/>
                </a:solidFill>
                <a:latin typeface="IntelOne Display Light"/>
                <a:ea typeface="Helvetica Neue"/>
              </a:rPr>
              <a:t>-8’d3</a:t>
            </a:r>
            <a:r>
              <a:rPr lang="en-US" sz="1800" b="0" strike="noStrike" spc="-1">
                <a:solidFill>
                  <a:srgbClr val="525252"/>
                </a:solidFill>
                <a:latin typeface="IntelOne Display Light"/>
                <a:ea typeface="Helvetica Neue"/>
              </a:rPr>
              <a:t>  = 8-bit negative number stored as 2’s complement of 3 </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1" strike="noStrike" spc="-1">
                <a:solidFill>
                  <a:srgbClr val="525252"/>
                </a:solidFill>
                <a:latin typeface="IntelOne Display Light"/>
                <a:ea typeface="Helvetica Neue"/>
              </a:rPr>
              <a:t>Illegal</a:t>
            </a:r>
            <a:r>
              <a:rPr lang="en-US" sz="1800" b="0" strike="noStrike" spc="-1">
                <a:solidFill>
                  <a:srgbClr val="525252"/>
                </a:solidFill>
                <a:latin typeface="IntelOne Display Light"/>
                <a:ea typeface="Helvetica Neue"/>
              </a:rPr>
              <a:t>:  </a:t>
            </a:r>
            <a:r>
              <a:rPr lang="en-US" sz="1800" b="1" strike="noStrike" spc="-1">
                <a:solidFill>
                  <a:srgbClr val="00C7FD"/>
                </a:solidFill>
                <a:latin typeface="IntelOne Display Light"/>
                <a:ea typeface="Helvetica Neue"/>
              </a:rPr>
              <a:t>4’d-2</a:t>
            </a:r>
            <a:r>
              <a:rPr lang="en-US" sz="1800" b="0" strike="noStrike" spc="-1">
                <a:solidFill>
                  <a:srgbClr val="FFFFFF"/>
                </a:solidFill>
                <a:latin typeface="IntelOne Display Light"/>
                <a:ea typeface="Helvetica Neue"/>
              </a:rPr>
              <a:t>  </a:t>
            </a:r>
            <a:r>
              <a:rPr lang="en-US" sz="1800" b="0" strike="noStrike" spc="-1">
                <a:solidFill>
                  <a:srgbClr val="004A86"/>
                </a:solidFill>
                <a:latin typeface="IntelOne Display Light"/>
                <a:ea typeface="Helvetica Neue"/>
              </a:rPr>
              <a:t>= </a:t>
            </a:r>
            <a:r>
              <a:rPr lang="en-US" sz="1800" b="1" strike="noStrike" spc="-1">
                <a:solidFill>
                  <a:srgbClr val="E96115"/>
                </a:solidFill>
                <a:latin typeface="IntelOne Display Light"/>
                <a:ea typeface="Helvetica Neue"/>
              </a:rPr>
              <a:t>ERROR!!</a:t>
            </a:r>
            <a:endParaRPr lang="en-US" sz="1800" b="0" strike="noStrike" spc="-1">
              <a:latin typeface="Arial" panose="020B0604020202020204"/>
            </a:endParaRPr>
          </a:p>
          <a:p>
            <a:pPr marL="685800" indent="-228600">
              <a:lnSpc>
                <a:spcPct val="90000"/>
              </a:lnSpc>
              <a:spcBef>
                <a:spcPts val="500"/>
              </a:spcBef>
              <a:buNone/>
              <a:tabLst>
                <a:tab pos="0" algn="l"/>
              </a:tabLst>
            </a:pPr>
            <a:endParaRPr lang="en-US" sz="18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000" b="0" strike="noStrike" spc="-1">
                <a:solidFill>
                  <a:srgbClr val="525252"/>
                </a:solidFill>
                <a:latin typeface="IntelOne Display Light"/>
                <a:ea typeface="Helvetica Neue"/>
              </a:rPr>
              <a:t>Special Number Characters</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Light"/>
                <a:ea typeface="Helvetica Neue"/>
              </a:rPr>
              <a:t>‘_’ (underscore): used for readability</a:t>
            </a:r>
            <a:endParaRPr lang="en-US" sz="18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000" b="0" strike="noStrike" spc="-1">
                <a:solidFill>
                  <a:srgbClr val="525252"/>
                </a:solidFill>
                <a:latin typeface="IntelOne Display Light"/>
                <a:ea typeface="Helvetica Neue"/>
              </a:rPr>
              <a:t>Example:  </a:t>
            </a:r>
            <a:r>
              <a:rPr lang="en-US" sz="2000" b="1" strike="noStrike" spc="-1">
                <a:solidFill>
                  <a:srgbClr val="00C7FD"/>
                </a:solidFill>
                <a:latin typeface="IntelOne Display Light"/>
                <a:ea typeface="Helvetica Neue"/>
              </a:rPr>
              <a:t>32’h21_65_bc_fe</a:t>
            </a:r>
            <a:r>
              <a:rPr lang="en-US" sz="2000" b="0" strike="noStrike" spc="-1">
                <a:solidFill>
                  <a:srgbClr val="525252"/>
                </a:solidFill>
                <a:latin typeface="IntelOne Display Light"/>
                <a:ea typeface="Helvetica Neue"/>
              </a:rPr>
              <a:t>  = 32-bit hexadecimal number</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Light"/>
                <a:ea typeface="Helvetica Neue"/>
              </a:rPr>
              <a:t>‘x’ or ‘X’ (unknown value)</a:t>
            </a:r>
            <a:endParaRPr lang="en-US" sz="18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000" b="0" strike="noStrike" spc="-1">
                <a:solidFill>
                  <a:srgbClr val="525252"/>
                </a:solidFill>
                <a:latin typeface="IntelOne Display Light"/>
                <a:ea typeface="Helvetica Neue"/>
              </a:rPr>
              <a:t>Example:  </a:t>
            </a:r>
            <a:r>
              <a:rPr lang="en-US" sz="2000" b="1" strike="noStrike" spc="-1">
                <a:solidFill>
                  <a:srgbClr val="00C7FD"/>
                </a:solidFill>
                <a:latin typeface="IntelOne Display Light"/>
                <a:ea typeface="Helvetica Neue"/>
              </a:rPr>
              <a:t>12’h12x</a:t>
            </a:r>
            <a:r>
              <a:rPr lang="en-US" sz="2000" b="0" strike="noStrike" spc="-1">
                <a:solidFill>
                  <a:srgbClr val="525252"/>
                </a:solidFill>
                <a:latin typeface="IntelOne Display Light"/>
                <a:ea typeface="Helvetica Neue"/>
              </a:rPr>
              <a:t>  = 12-bit hexadecimal number; LSBs unknown</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tabLst>
                <a:tab pos="0" algn="l"/>
              </a:tabLst>
            </a:pPr>
            <a:r>
              <a:rPr lang="en-US" sz="1800" b="0" strike="noStrike" spc="-1">
                <a:solidFill>
                  <a:srgbClr val="525252"/>
                </a:solidFill>
                <a:latin typeface="IntelOne Display Light"/>
                <a:ea typeface="Helvetica Neue"/>
              </a:rPr>
              <a:t>‘z’ or ‘Z’ (high impedance value)</a:t>
            </a:r>
            <a:endParaRPr lang="en-US" sz="1800" b="0" strike="noStrike" spc="-1">
              <a:latin typeface="Arial" panose="020B0604020202020204"/>
            </a:endParaRPr>
          </a:p>
          <a:p>
            <a:pPr marL="1143000" lvl="2" indent="-228600">
              <a:lnSpc>
                <a:spcPct val="90000"/>
              </a:lnSpc>
              <a:spcBef>
                <a:spcPts val="500"/>
              </a:spcBef>
              <a:buClr>
                <a:srgbClr val="525252"/>
              </a:buClr>
              <a:buFont typeface="IntelOne Display Regular"/>
              <a:buChar char="•"/>
              <a:tabLst>
                <a:tab pos="0" algn="l"/>
              </a:tabLst>
            </a:pPr>
            <a:r>
              <a:rPr lang="en-US" sz="2000" b="0" strike="noStrike" spc="-1">
                <a:solidFill>
                  <a:srgbClr val="525252"/>
                </a:solidFill>
                <a:latin typeface="IntelOne Display Light"/>
                <a:ea typeface="Helvetica Neue"/>
              </a:rPr>
              <a:t>Example:  </a:t>
            </a:r>
            <a:r>
              <a:rPr lang="en-US" sz="2000" b="1" strike="noStrike" spc="-1">
                <a:solidFill>
                  <a:srgbClr val="00C7FD"/>
                </a:solidFill>
                <a:latin typeface="IntelOne Display Light"/>
                <a:ea typeface="Helvetica Neue"/>
              </a:rPr>
              <a:t>1’bz</a:t>
            </a:r>
            <a:r>
              <a:rPr lang="en-US" sz="2000" b="0" strike="noStrike" spc="-1">
                <a:solidFill>
                  <a:srgbClr val="525252"/>
                </a:solidFill>
                <a:latin typeface="IntelOne Display Light"/>
                <a:ea typeface="Helvetica Neue"/>
              </a:rPr>
              <a:t>  = 1-bit high impedance number</a:t>
            </a:r>
            <a:endParaRPr lang="en-US" sz="20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Number Extension</a:t>
            </a:r>
            <a:endParaRPr lang="en-US" sz="3600" b="0" strike="noStrike" spc="-1">
              <a:latin typeface="Arial" panose="020B0604020202020204"/>
            </a:endParaRPr>
          </a:p>
        </p:txBody>
      </p:sp>
      <p:sp>
        <p:nvSpPr>
          <p:cNvPr id="74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3200" b="0" strike="noStrike" spc="-1">
                <a:solidFill>
                  <a:srgbClr val="525252"/>
                </a:solidFill>
                <a:latin typeface="IntelOne Display Light"/>
                <a:ea typeface="Helvetica Neue"/>
              </a:rPr>
              <a:t>If MSB is </a:t>
            </a:r>
            <a:r>
              <a:rPr lang="en-US" sz="3200" b="1" strike="noStrike" spc="-1">
                <a:solidFill>
                  <a:srgbClr val="525252"/>
                </a:solidFill>
                <a:latin typeface="IntelOne Display Light"/>
                <a:ea typeface="Helvetica Neue"/>
              </a:rPr>
              <a:t>0</a:t>
            </a:r>
            <a:r>
              <a:rPr lang="en-US" sz="3200" b="0" strike="noStrike" spc="-1">
                <a:solidFill>
                  <a:srgbClr val="525252"/>
                </a:solidFill>
                <a:latin typeface="IntelOne Display Light"/>
                <a:ea typeface="Helvetica Neue"/>
              </a:rPr>
              <a:t>, </a:t>
            </a:r>
            <a:r>
              <a:rPr lang="en-US" sz="3200" b="1" strike="noStrike" spc="-1">
                <a:solidFill>
                  <a:srgbClr val="525252"/>
                </a:solidFill>
                <a:latin typeface="IntelOne Display Light"/>
                <a:ea typeface="Helvetica Neue"/>
              </a:rPr>
              <a:t>x</a:t>
            </a:r>
            <a:r>
              <a:rPr lang="en-US" sz="3200" b="0" strike="noStrike" spc="-1">
                <a:solidFill>
                  <a:srgbClr val="525252"/>
                </a:solidFill>
                <a:latin typeface="IntelOne Display Light"/>
                <a:ea typeface="Helvetica Neue"/>
              </a:rPr>
              <a:t>, or </a:t>
            </a:r>
            <a:r>
              <a:rPr lang="en-US" sz="3200" b="1" strike="noStrike" spc="-1">
                <a:solidFill>
                  <a:srgbClr val="525252"/>
                </a:solidFill>
                <a:latin typeface="IntelOne Display Light"/>
                <a:ea typeface="Helvetica Neue"/>
              </a:rPr>
              <a:t>z</a:t>
            </a:r>
            <a:r>
              <a:rPr lang="en-US" sz="3200" b="0" strike="noStrike" spc="-1">
                <a:solidFill>
                  <a:srgbClr val="525252"/>
                </a:solidFill>
                <a:latin typeface="IntelOne Display Light"/>
                <a:ea typeface="Helvetica Neue"/>
              </a:rPr>
              <a:t>, number is extended to fill MSBs with </a:t>
            </a:r>
            <a:r>
              <a:rPr lang="en-US" sz="3200" b="1" strike="noStrike" spc="-1">
                <a:solidFill>
                  <a:srgbClr val="525252"/>
                </a:solidFill>
                <a:latin typeface="IntelOne Display Light"/>
                <a:ea typeface="Helvetica Neue"/>
              </a:rPr>
              <a:t>0</a:t>
            </a:r>
            <a:r>
              <a:rPr lang="en-US" sz="3200" b="0" strike="noStrike" spc="-1">
                <a:solidFill>
                  <a:srgbClr val="525252"/>
                </a:solidFill>
                <a:latin typeface="IntelOne Display Light"/>
                <a:ea typeface="Helvetica Neue"/>
              </a:rPr>
              <a:t>, </a:t>
            </a:r>
            <a:r>
              <a:rPr lang="en-US" sz="3200" b="1" strike="noStrike" spc="-1">
                <a:solidFill>
                  <a:srgbClr val="525252"/>
                </a:solidFill>
                <a:latin typeface="IntelOne Display Light"/>
                <a:ea typeface="Helvetica Neue"/>
              </a:rPr>
              <a:t>x</a:t>
            </a:r>
            <a:r>
              <a:rPr lang="en-US" sz="3200" b="0" strike="noStrike" spc="-1">
                <a:solidFill>
                  <a:srgbClr val="525252"/>
                </a:solidFill>
                <a:latin typeface="IntelOne Display Light"/>
                <a:ea typeface="Helvetica Neue"/>
              </a:rPr>
              <a:t>,or </a:t>
            </a:r>
            <a:r>
              <a:rPr lang="en-US" sz="3200" b="1" strike="noStrike" spc="-1">
                <a:solidFill>
                  <a:srgbClr val="525252"/>
                </a:solidFill>
                <a:latin typeface="IntelOne Display Light"/>
                <a:ea typeface="Helvetica Neue"/>
              </a:rPr>
              <a:t>z</a:t>
            </a:r>
            <a:r>
              <a:rPr lang="en-US" sz="3200" b="0" strike="noStrike" spc="-1">
                <a:solidFill>
                  <a:srgbClr val="525252"/>
                </a:solidFill>
                <a:latin typeface="IntelOne Display Light"/>
                <a:ea typeface="Helvetica Neue"/>
              </a:rPr>
              <a:t>, respectively</a:t>
            </a:r>
            <a:endParaRPr lang="en-US" sz="32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Examples  </a:t>
            </a:r>
            <a:endParaRPr lang="en-US" sz="2400" b="0" strike="noStrike" spc="-1">
              <a:latin typeface="Arial" panose="020B0604020202020204"/>
            </a:endParaRPr>
          </a:p>
          <a:p>
            <a:pPr marL="1143000" lvl="2" indent="-228600">
              <a:lnSpc>
                <a:spcPct val="90000"/>
              </a:lnSpc>
              <a:spcBef>
                <a:spcPts val="500"/>
              </a:spcBef>
              <a:buClr>
                <a:srgbClr val="00C7FD"/>
              </a:buClr>
              <a:buFont typeface="IntelOne Display Regular"/>
              <a:buChar char="•"/>
            </a:pPr>
            <a:r>
              <a:rPr lang="en-US" sz="2000" b="1" strike="noStrike" spc="-1">
                <a:solidFill>
                  <a:srgbClr val="00C7FD"/>
                </a:solidFill>
                <a:latin typeface="IntelOne Display Light"/>
                <a:ea typeface="Helvetica Neue"/>
              </a:rPr>
              <a:t>3’b01 </a:t>
            </a:r>
            <a:r>
              <a:rPr lang="en-US" sz="2000" b="0" strike="noStrike" spc="-1">
                <a:solidFill>
                  <a:srgbClr val="525252"/>
                </a:solidFill>
                <a:latin typeface="IntelOne Display Light"/>
                <a:ea typeface="Helvetica Neue"/>
              </a:rPr>
              <a:t>is equal to</a:t>
            </a:r>
            <a:r>
              <a:rPr lang="en-US" sz="2000" b="1" strike="noStrike" spc="-1">
                <a:solidFill>
                  <a:srgbClr val="00C7FD"/>
                </a:solidFill>
                <a:latin typeface="IntelOne Display Light"/>
                <a:ea typeface="Helvetica Neue"/>
              </a:rPr>
              <a:t> 3’b001</a:t>
            </a:r>
            <a:endParaRPr lang="en-US" sz="2000" b="0" strike="noStrike" spc="-1">
              <a:latin typeface="Arial" panose="020B0604020202020204"/>
            </a:endParaRPr>
          </a:p>
          <a:p>
            <a:pPr marL="1143000" lvl="2" indent="-228600">
              <a:lnSpc>
                <a:spcPct val="90000"/>
              </a:lnSpc>
              <a:spcBef>
                <a:spcPts val="500"/>
              </a:spcBef>
              <a:buClr>
                <a:srgbClr val="00C7FD"/>
              </a:buClr>
              <a:buFont typeface="IntelOne Display Regular"/>
              <a:buChar char="•"/>
            </a:pPr>
            <a:r>
              <a:rPr lang="en-US" sz="2000" b="1" strike="noStrike" spc="-1">
                <a:solidFill>
                  <a:srgbClr val="00C7FD"/>
                </a:solidFill>
                <a:latin typeface="IntelOne Display Light"/>
                <a:ea typeface="Helvetica Neue"/>
              </a:rPr>
              <a:t>3’bx1 </a:t>
            </a:r>
            <a:r>
              <a:rPr lang="en-US" sz="2000" b="0" strike="noStrike" spc="-1">
                <a:solidFill>
                  <a:srgbClr val="525252"/>
                </a:solidFill>
                <a:latin typeface="IntelOne Display Light"/>
                <a:ea typeface="Helvetica Neue"/>
              </a:rPr>
              <a:t>is equal to</a:t>
            </a:r>
            <a:r>
              <a:rPr lang="en-US" sz="2000" b="1" strike="noStrike" spc="-1">
                <a:solidFill>
                  <a:srgbClr val="00C7FD"/>
                </a:solidFill>
                <a:latin typeface="IntelOne Display Light"/>
                <a:ea typeface="Helvetica Neue"/>
              </a:rPr>
              <a:t> 3’bxx1</a:t>
            </a:r>
            <a:endParaRPr lang="en-US" sz="2000" b="0" strike="noStrike" spc="-1">
              <a:latin typeface="Arial" panose="020B0604020202020204"/>
            </a:endParaRPr>
          </a:p>
          <a:p>
            <a:pPr marL="1143000" lvl="2" indent="-228600">
              <a:lnSpc>
                <a:spcPct val="90000"/>
              </a:lnSpc>
              <a:spcBef>
                <a:spcPts val="500"/>
              </a:spcBef>
              <a:buClr>
                <a:srgbClr val="00C7FD"/>
              </a:buClr>
              <a:buFont typeface="IntelOne Display Regular"/>
              <a:buChar char="•"/>
            </a:pPr>
            <a:r>
              <a:rPr lang="en-US" sz="2000" b="1" strike="noStrike" spc="-1">
                <a:solidFill>
                  <a:srgbClr val="00C7FD"/>
                </a:solidFill>
                <a:latin typeface="IntelOne Display Light"/>
                <a:ea typeface="Helvetica Neue"/>
              </a:rPr>
              <a:t>3’bz </a:t>
            </a:r>
            <a:r>
              <a:rPr lang="en-US" sz="2000" b="0" strike="noStrike" spc="-1">
                <a:solidFill>
                  <a:srgbClr val="525252"/>
                </a:solidFill>
                <a:latin typeface="IntelOne Display Light"/>
                <a:ea typeface="Helvetica Neue"/>
              </a:rPr>
              <a:t>is equal to</a:t>
            </a:r>
            <a:r>
              <a:rPr lang="en-US" sz="2000" b="1" strike="noStrike" spc="-1">
                <a:solidFill>
                  <a:srgbClr val="00C7FD"/>
                </a:solidFill>
                <a:latin typeface="IntelOne Display Light"/>
                <a:ea typeface="Helvetica Neue"/>
              </a:rPr>
              <a:t> 3’bzzz</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3200" b="0" strike="noStrike" spc="-1">
                <a:solidFill>
                  <a:srgbClr val="525252"/>
                </a:solidFill>
                <a:latin typeface="IntelOne Display Light"/>
                <a:ea typeface="Helvetica Neue"/>
              </a:rPr>
              <a:t>If MSB is</a:t>
            </a:r>
            <a:r>
              <a:rPr lang="en-US" sz="3200" b="1" strike="noStrike" spc="-1">
                <a:solidFill>
                  <a:srgbClr val="525252"/>
                </a:solidFill>
                <a:latin typeface="IntelOne Display Light"/>
                <a:ea typeface="Helvetica Neue"/>
              </a:rPr>
              <a:t> 1</a:t>
            </a:r>
            <a:r>
              <a:rPr lang="en-US" sz="3200" b="0" strike="noStrike" spc="-1">
                <a:solidFill>
                  <a:srgbClr val="525252"/>
                </a:solidFill>
                <a:latin typeface="IntelOne Display Light"/>
                <a:ea typeface="Helvetica Neue"/>
              </a:rPr>
              <a:t>, number is extended to fill MSBs with </a:t>
            </a:r>
            <a:r>
              <a:rPr lang="en-US" sz="3200" b="1" strike="noStrike" spc="-1">
                <a:solidFill>
                  <a:srgbClr val="525252"/>
                </a:solidFill>
                <a:latin typeface="IntelOne Display Light"/>
                <a:ea typeface="Helvetica Neue"/>
              </a:rPr>
              <a:t>0</a:t>
            </a:r>
            <a:endParaRPr lang="en-US" sz="32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Example</a:t>
            </a:r>
            <a:endParaRPr lang="en-US" sz="2400" b="0" strike="noStrike" spc="-1">
              <a:latin typeface="Arial" panose="020B0604020202020204"/>
            </a:endParaRPr>
          </a:p>
          <a:p>
            <a:pPr marL="1143000" lvl="2" indent="-228600">
              <a:lnSpc>
                <a:spcPct val="90000"/>
              </a:lnSpc>
              <a:spcBef>
                <a:spcPts val="500"/>
              </a:spcBef>
              <a:buClr>
                <a:srgbClr val="00C7FD"/>
              </a:buClr>
              <a:buFont typeface="IntelOne Display Regular"/>
              <a:buChar char="•"/>
            </a:pPr>
            <a:r>
              <a:rPr lang="en-US" sz="2000" b="1" strike="noStrike" spc="-1">
                <a:solidFill>
                  <a:srgbClr val="00C7FD"/>
                </a:solidFill>
                <a:latin typeface="IntelOne Display Light"/>
                <a:ea typeface="Helvetica Neue"/>
              </a:rPr>
              <a:t>3’b1 </a:t>
            </a:r>
            <a:r>
              <a:rPr lang="en-US" sz="2000" b="0" strike="noStrike" spc="-1">
                <a:solidFill>
                  <a:srgbClr val="525252"/>
                </a:solidFill>
                <a:latin typeface="IntelOne Display Light"/>
                <a:ea typeface="Helvetica Neue"/>
              </a:rPr>
              <a:t>is equal to</a:t>
            </a:r>
            <a:r>
              <a:rPr lang="en-US" sz="2000" b="1" strike="noStrike" spc="-1">
                <a:solidFill>
                  <a:srgbClr val="00C7FD"/>
                </a:solidFill>
                <a:latin typeface="IntelOne Display Light"/>
                <a:ea typeface="Helvetica Neue"/>
              </a:rPr>
              <a:t> 3’b001</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Short Quiz</a:t>
            </a:r>
            <a:endParaRPr lang="en-US" sz="3600" b="0" strike="noStrike" spc="-1">
              <a:latin typeface="Arial" panose="020B0604020202020204"/>
            </a:endParaRPr>
          </a:p>
        </p:txBody>
      </p:sp>
      <p:sp>
        <p:nvSpPr>
          <p:cNvPr id="742"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What is the actual value for 4’d017 in binary?</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Short Quiz Answer</a:t>
            </a:r>
            <a:endParaRPr lang="en-US" sz="3600" b="0" strike="noStrike" spc="-1">
              <a:latin typeface="Arial" panose="020B0604020202020204"/>
            </a:endParaRPr>
          </a:p>
        </p:txBody>
      </p:sp>
      <p:sp>
        <p:nvSpPr>
          <p:cNvPr id="74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What is the actual value for 4’d017 in binary?</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None/>
              <a:tabLst>
                <a:tab pos="0" algn="l"/>
              </a:tabLst>
            </a:pPr>
            <a:r>
              <a:rPr lang="en-US" sz="2800" b="0" strike="noStrike" spc="-1">
                <a:solidFill>
                  <a:srgbClr val="FFFFFF"/>
                </a:solidFill>
                <a:latin typeface="IntelOne Display Light"/>
                <a:ea typeface="Helvetica Neue"/>
              </a:rPr>
              <a:t>		</a:t>
            </a:r>
            <a:r>
              <a:rPr lang="en-US" sz="2800" b="1" strike="noStrike" spc="-1">
                <a:solidFill>
                  <a:srgbClr val="00C7FD"/>
                </a:solidFill>
                <a:latin typeface="IntelOne Display Light"/>
                <a:ea typeface="Helvetica Neue"/>
              </a:rPr>
              <a:t>4’b0001</a:t>
            </a:r>
            <a:r>
              <a:rPr lang="en-US" sz="2800" b="0" strike="noStrike" spc="-1">
                <a:solidFill>
                  <a:srgbClr val="525252"/>
                </a:solidFill>
                <a:latin typeface="IntelOne Display Light"/>
                <a:ea typeface="Helvetica Neue"/>
              </a:rPr>
              <a:t>,  MSB is truncated (</a:t>
            </a:r>
            <a:r>
              <a:rPr lang="en-US" sz="2800" b="0" strike="noStrike" spc="-1">
                <a:solidFill>
                  <a:srgbClr val="00C7FD"/>
                </a:solidFill>
                <a:latin typeface="IntelOne Display Light"/>
                <a:ea typeface="Helvetica Neue"/>
              </a:rPr>
              <a:t>1</a:t>
            </a:r>
            <a:r>
              <a:rPr lang="en-US" sz="2800" b="0" strike="noStrike" spc="-1">
                <a:solidFill>
                  <a:srgbClr val="525252"/>
                </a:solidFill>
                <a:latin typeface="IntelOne Display Light"/>
                <a:ea typeface="Helvetica Neue"/>
              </a:rPr>
              <a:t>0001)</a:t>
            </a:r>
            <a:endParaRPr lang="en-US" sz="2800" b="0" strike="noStrike" spc="-1">
              <a:latin typeface="Arial" panose="020B0604020202020204"/>
            </a:endParaRPr>
          </a:p>
          <a:p>
            <a:pPr marL="228600" indent="-228600">
              <a:lnSpc>
                <a:spcPct val="90000"/>
              </a:lnSpc>
              <a:spcBef>
                <a:spcPts val="1000"/>
              </a:spcBef>
              <a:buNone/>
              <a:tabLst>
                <a:tab pos="0" algn="l"/>
              </a:tabLst>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Operators</a:t>
            </a:r>
            <a:endParaRPr lang="en-US" sz="3600" b="0" strike="noStrike" spc="-1">
              <a:latin typeface="Arial" panose="020B0604020202020204"/>
            </a:endParaRPr>
          </a:p>
        </p:txBody>
      </p:sp>
      <p:sp>
        <p:nvSpPr>
          <p:cNvPr id="746"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Arithmetic</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Bitwise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Reduction</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Relational</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Equality</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Logical</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Shift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Miscellaneous</a:t>
            </a:r>
            <a:endParaRPr lang="en-US" sz="2800" b="0" strike="noStrike" spc="-1">
              <a:latin typeface="Arial" panose="020B0604020202020204"/>
            </a:endParaRPr>
          </a:p>
        </p:txBody>
      </p:sp>
      <p:sp>
        <p:nvSpPr>
          <p:cNvPr id="747" name="Rectangle 4"/>
          <p:cNvSpPr/>
          <p:nvPr/>
        </p:nvSpPr>
        <p:spPr>
          <a:xfrm>
            <a:off x="6125040" y="2360160"/>
            <a:ext cx="3715560" cy="11890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2400" b="0" i="1" strike="noStrike" spc="-1">
                <a:solidFill>
                  <a:srgbClr val="525252"/>
                </a:solidFill>
                <a:latin typeface="IntelOne Display Regular"/>
                <a:ea typeface="Helvetica Neue"/>
              </a:rPr>
              <a:t>Used in </a:t>
            </a:r>
            <a:r>
              <a:rPr lang="en-US" sz="2400" b="1" i="1" strike="noStrike" spc="-1">
                <a:solidFill>
                  <a:srgbClr val="525252"/>
                </a:solidFill>
                <a:latin typeface="IntelOne Display Regular"/>
                <a:ea typeface="Helvetica Neue"/>
              </a:rPr>
              <a:t>expressions</a:t>
            </a:r>
            <a:r>
              <a:rPr lang="en-US" sz="2400" b="0" i="1" strike="noStrike" spc="-1">
                <a:solidFill>
                  <a:srgbClr val="525252"/>
                </a:solidFill>
                <a:latin typeface="IntelOne Display Regular"/>
                <a:ea typeface="Helvetica Neue"/>
              </a:rPr>
              <a:t> to describe model behavior</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Arithmetic Operators</a:t>
            </a:r>
            <a:endParaRPr lang="en-US" sz="3600" b="0" strike="noStrike" spc="-1">
              <a:latin typeface="Arial" panose="020B0604020202020204"/>
            </a:endParaRPr>
          </a:p>
        </p:txBody>
      </p:sp>
      <p:sp>
        <p:nvSpPr>
          <p:cNvPr id="749" name="PlaceHolder 2"/>
          <p:cNvSpPr>
            <a:spLocks noGrp="1"/>
          </p:cNvSpPr>
          <p:nvPr>
            <p:ph/>
          </p:nvPr>
        </p:nvSpPr>
        <p:spPr>
          <a:xfrm>
            <a:off x="380880" y="4700520"/>
            <a:ext cx="10218600" cy="1694520"/>
          </a:xfrm>
          <a:prstGeom prst="rect">
            <a:avLst/>
          </a:prstGeom>
          <a:noFill/>
          <a:ln w="0">
            <a:noFill/>
          </a:ln>
        </p:spPr>
        <p:txBody>
          <a:bodyPr lIns="90000" tIns="45000" rIns="90000" bIns="45000" anchor="t">
            <a:noAutofit/>
          </a:bodyPr>
          <a:p>
            <a:pPr marL="228600" indent="-228600">
              <a:lnSpc>
                <a:spcPct val="80000"/>
              </a:lnSpc>
              <a:spcBef>
                <a:spcPts val="1000"/>
              </a:spcBef>
              <a:buClr>
                <a:srgbClr val="525252"/>
              </a:buClr>
              <a:buSzPct val="95000"/>
              <a:buFont typeface="IntelOne Display Regular"/>
              <a:buChar char="•"/>
            </a:pPr>
            <a:r>
              <a:rPr lang="en-US" sz="2400" b="0" strike="noStrike" spc="-1">
                <a:solidFill>
                  <a:srgbClr val="525252"/>
                </a:solidFill>
                <a:latin typeface="IntelOne Display Light"/>
                <a:ea typeface="Helvetica Neue"/>
              </a:rPr>
              <a:t>Treats vectors as a whole value </a:t>
            </a:r>
            <a:endParaRPr lang="en-US" sz="2400" b="0" strike="noStrike" spc="-1">
              <a:latin typeface="Arial" panose="020B0604020202020204"/>
            </a:endParaRPr>
          </a:p>
          <a:p>
            <a:pPr marL="228600" indent="-228600">
              <a:lnSpc>
                <a:spcPct val="80000"/>
              </a:lnSpc>
              <a:spcBef>
                <a:spcPts val="1000"/>
              </a:spcBef>
              <a:buClr>
                <a:srgbClr val="525252"/>
              </a:buClr>
              <a:buSzPct val="95000"/>
              <a:buFont typeface="IntelOne Display Regular"/>
              <a:buChar char="•"/>
            </a:pPr>
            <a:r>
              <a:rPr lang="en-US" sz="2400" b="0" strike="noStrike" spc="-1">
                <a:solidFill>
                  <a:srgbClr val="525252"/>
                </a:solidFill>
                <a:latin typeface="IntelOne Display Light"/>
                <a:ea typeface="Helvetica Neue"/>
              </a:rPr>
              <a:t>Results unknown if any operand is Z or X</a:t>
            </a:r>
            <a:endParaRPr lang="en-US" sz="2400" b="0" strike="noStrike" spc="-1">
              <a:latin typeface="Arial" panose="020B0604020202020204"/>
            </a:endParaRPr>
          </a:p>
          <a:p>
            <a:pPr marL="228600" indent="-228600">
              <a:lnSpc>
                <a:spcPct val="80000"/>
              </a:lnSpc>
              <a:spcBef>
                <a:spcPts val="1000"/>
              </a:spcBef>
              <a:buClr>
                <a:srgbClr val="525252"/>
              </a:buClr>
              <a:buSzPct val="95000"/>
              <a:buFont typeface="IntelOne Display Regular"/>
              <a:buChar char="•"/>
            </a:pPr>
            <a:r>
              <a:rPr lang="en-US" sz="2400" b="0" strike="noStrike" spc="-1">
                <a:solidFill>
                  <a:srgbClr val="525252"/>
                </a:solidFill>
                <a:latin typeface="IntelOne Display Light"/>
                <a:ea typeface="Helvetica Neue"/>
              </a:rPr>
              <a:t>Carry bit(s) handled automatically if result wider than operands</a:t>
            </a:r>
            <a:endParaRPr lang="en-US" sz="2400" b="0" strike="noStrike" spc="-1">
              <a:latin typeface="Arial" panose="020B0604020202020204"/>
            </a:endParaRPr>
          </a:p>
          <a:p>
            <a:pPr marL="228600" indent="-228600">
              <a:lnSpc>
                <a:spcPct val="80000"/>
              </a:lnSpc>
              <a:spcBef>
                <a:spcPts val="1000"/>
              </a:spcBef>
              <a:buClr>
                <a:srgbClr val="525252"/>
              </a:buClr>
              <a:buSzPct val="95000"/>
              <a:buFont typeface="IntelOne Display Regular"/>
              <a:buChar char="•"/>
            </a:pPr>
            <a:r>
              <a:rPr lang="en-US" sz="2400" b="0" strike="noStrike" spc="-1">
                <a:solidFill>
                  <a:srgbClr val="525252"/>
                </a:solidFill>
                <a:latin typeface="IntelOne Display Light"/>
                <a:ea typeface="Helvetica Neue"/>
              </a:rPr>
              <a:t>Carry bit lost if operands and results are same size</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graphicFrame>
        <p:nvGraphicFramePr>
          <p:cNvPr id="750" name="Group 120"/>
          <p:cNvGraphicFramePr/>
          <p:nvPr/>
        </p:nvGraphicFramePr>
        <p:xfrm>
          <a:off x="380880" y="1275120"/>
          <a:ext cx="10263960" cy="3219480"/>
        </p:xfrm>
        <a:graphic>
          <a:graphicData uri="http://schemas.openxmlformats.org/drawingml/2006/table">
            <a:tbl>
              <a:tblPr/>
              <a:tblGrid>
                <a:gridCol w="1809720"/>
                <a:gridCol w="2397600"/>
                <a:gridCol w="2039040"/>
                <a:gridCol w="1872360"/>
                <a:gridCol w="2145240"/>
              </a:tblGrid>
              <a:tr h="72792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Operator Symbol</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Functionality</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gridSpan="3">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Examples</a:t>
                      </a:r>
                      <a:endParaRPr lang="en-US" sz="1800" b="0" strike="noStrike" spc="-1">
                        <a:latin typeface="Arial" panose="020B0604020202020204"/>
                      </a:endParaRPr>
                    </a:p>
                    <a:p>
                      <a:pPr>
                        <a:lnSpc>
                          <a:spcPct val="100000"/>
                        </a:lnSpc>
                        <a:spcBef>
                          <a:spcPts val="360"/>
                        </a:spcBef>
                        <a:buNone/>
                        <a:tabLst>
                          <a:tab pos="0" algn="l"/>
                        </a:tabLst>
                      </a:pPr>
                      <a:r>
                        <a:rPr lang="en-US" sz="1800" b="1" strike="noStrike" spc="-1">
                          <a:solidFill>
                            <a:srgbClr val="FFFFFF"/>
                          </a:solidFill>
                          <a:latin typeface="IntelOne Display Light"/>
                          <a:ea typeface="Helvetica Neue"/>
                        </a:rPr>
                        <a:t>ain = 5 ; bin = 10 ; cin = 2’b01 ; din = 2’b0z</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hMerge="1">
                  <a:tcPr marL="90000" marR="90000" anchor="t">
                    <a:lnL>
                      <a:noFill/>
                    </a:lnL>
                    <a:lnR>
                      <a:noFill/>
                    </a:lnR>
                    <a:lnT>
                      <a:noFill/>
                    </a:lnT>
                    <a:lnB>
                      <a:noFill/>
                    </a:lnB>
                    <a:solidFill>
                      <a:srgbClr val="729FCF"/>
                    </a:solidFill>
                  </a:tcPr>
                </a:tc>
                <a:tc hMerge="1">
                  <a:tcPr marL="90000" marR="90000" anchor="t">
                    <a:lnL>
                      <a:noFill/>
                    </a:lnL>
                    <a:lnR>
                      <a:noFill/>
                    </a:lnR>
                    <a:lnT>
                      <a:noFill/>
                    </a:lnT>
                    <a:lnB>
                      <a:noFill/>
                    </a:lnB>
                    <a:solidFill>
                      <a:srgbClr val="729FCF"/>
                    </a:solidFill>
                  </a:tcPr>
                </a:tc>
              </a:tr>
              <a:tr h="4150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Add, Positive</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11</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10</a:t>
                      </a:r>
                      <a:endParaRPr lang="en-US" sz="1800" b="0" strike="noStrike" spc="-1">
                        <a:latin typeface="Arial" panose="020B0604020202020204"/>
                      </a:endParaRPr>
                    </a:p>
                  </a:txBody>
                  <a:tcPr anchor="t">
                    <a:lnL w="2808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din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150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Subtract, Negate</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9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-10</a:t>
                      </a:r>
                      <a:endParaRPr lang="en-US" sz="1800" b="0" strike="noStrike" spc="-1">
                        <a:latin typeface="Arial" panose="020B0604020202020204"/>
                      </a:endParaRPr>
                    </a:p>
                  </a:txBody>
                  <a:tcPr anchor="t">
                    <a:lnL w="2808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din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150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Multiply</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gridSpan="3">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50</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c hMerge="1">
                  <a:tcPr marL="90000" marR="90000" anchor="t">
                    <a:lnL>
                      <a:noFill/>
                    </a:lnL>
                    <a:lnR>
                      <a:noFill/>
                    </a:lnR>
                    <a:lnT>
                      <a:noFill/>
                    </a:lnT>
                    <a:lnB>
                      <a:noFill/>
                    </a:lnB>
                    <a:solidFill>
                      <a:srgbClr val="729FCF"/>
                    </a:solidFill>
                  </a:tcPr>
                </a:tc>
              </a:tr>
              <a:tr h="4150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Divide*</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gridSpan="3">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 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2</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c hMerge="1">
                  <a:tcPr marL="90000" marR="90000" anchor="t">
                    <a:lnL>
                      <a:noFill/>
                    </a:lnL>
                    <a:lnR>
                      <a:noFill/>
                    </a:lnR>
                    <a:lnT>
                      <a:noFill/>
                    </a:lnT>
                    <a:lnB>
                      <a:noFill/>
                    </a:lnB>
                    <a:solidFill>
                      <a:srgbClr val="729FCF"/>
                    </a:solidFill>
                  </a:tcPr>
                </a:tc>
              </a:tr>
              <a:tr h="4150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Modulus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gridSpan="3">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 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0</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c hMerge="1">
                  <a:tcPr marL="90000" marR="90000" anchor="t">
                    <a:lnL>
                      <a:noFill/>
                    </a:lnL>
                    <a:lnR>
                      <a:noFill/>
                    </a:lnR>
                    <a:lnT>
                      <a:noFill/>
                    </a:lnT>
                    <a:lnB>
                      <a:noFill/>
                    </a:lnB>
                    <a:solidFill>
                      <a:srgbClr val="729FCF"/>
                    </a:solidFill>
                  </a:tcPr>
                </a:tc>
              </a:tr>
              <a:tr h="41616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Exponent*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gridSpan="3">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25</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c hMerge="1">
                  <a:tcPr marL="90000" marR="90000" anchor="t">
                    <a:lnL>
                      <a:noFill/>
                    </a:lnL>
                    <a:lnR>
                      <a:noFill/>
                    </a:lnR>
                    <a:lnT>
                      <a:noFill/>
                    </a:lnT>
                    <a:lnB>
                      <a:noFill/>
                    </a:lnB>
                    <a:solidFill>
                      <a:srgbClr val="729FC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Bitwise Operators</a:t>
            </a:r>
            <a:endParaRPr lang="en-US" sz="3600" b="0" strike="noStrike" spc="-1">
              <a:latin typeface="Arial" panose="020B0604020202020204"/>
            </a:endParaRPr>
          </a:p>
        </p:txBody>
      </p:sp>
      <p:sp>
        <p:nvSpPr>
          <p:cNvPr id="752" name="PlaceHolder 2"/>
          <p:cNvSpPr>
            <a:spLocks noGrp="1"/>
          </p:cNvSpPr>
          <p:nvPr>
            <p:ph/>
          </p:nvPr>
        </p:nvSpPr>
        <p:spPr>
          <a:xfrm>
            <a:off x="380880" y="4436640"/>
            <a:ext cx="11151360" cy="1810440"/>
          </a:xfrm>
          <a:prstGeom prst="rect">
            <a:avLst/>
          </a:prstGeom>
          <a:noFill/>
          <a:ln w="0">
            <a:noFill/>
          </a:ln>
        </p:spPr>
        <p:txBody>
          <a:bodyPr lIns="90000" tIns="45000" rIns="90000" bIns="45000" anchor="t">
            <a:normAutofit fontScale="85000"/>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Operates on each bit or bit pairing of the operand(s)</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Result is the size of the largest operand</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X or Z are both considered unknown in operands, but result maybe a known value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Operands are left-extended if sizes are different</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graphicFrame>
        <p:nvGraphicFramePr>
          <p:cNvPr id="753" name="Group 68"/>
          <p:cNvGraphicFramePr/>
          <p:nvPr/>
        </p:nvGraphicFramePr>
        <p:xfrm>
          <a:off x="447480" y="1287720"/>
          <a:ext cx="10569960" cy="3026160"/>
        </p:xfrm>
        <a:graphic>
          <a:graphicData uri="http://schemas.openxmlformats.org/drawingml/2006/table">
            <a:tbl>
              <a:tblPr/>
              <a:tblGrid>
                <a:gridCol w="1863720"/>
                <a:gridCol w="2468880"/>
                <a:gridCol w="3118680"/>
                <a:gridCol w="3118680"/>
              </a:tblGrid>
              <a:tr h="78588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Operator Symbol</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Functionality</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gridSpan="2">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Examples</a:t>
                      </a:r>
                      <a:endParaRPr lang="en-US" sz="1800" b="0" strike="noStrike" spc="-1">
                        <a:latin typeface="Arial" panose="020B0604020202020204"/>
                      </a:endParaRPr>
                    </a:p>
                    <a:p>
                      <a:pPr>
                        <a:lnSpc>
                          <a:spcPct val="100000"/>
                        </a:lnSpc>
                        <a:spcBef>
                          <a:spcPts val="360"/>
                        </a:spcBef>
                        <a:buNone/>
                        <a:tabLst>
                          <a:tab pos="0" algn="l"/>
                        </a:tabLst>
                      </a:pPr>
                      <a:r>
                        <a:rPr lang="en-US" sz="1800" b="1" strike="noStrike" spc="-1">
                          <a:solidFill>
                            <a:srgbClr val="FFFFFF"/>
                          </a:solidFill>
                          <a:latin typeface="IntelOne Display Light"/>
                          <a:ea typeface="Helvetica Neue"/>
                        </a:rPr>
                        <a:t>ain = 3’b101 ; bin = 3’b110 ; cin = 3’b01x</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hMerge="1">
                  <a:tcPr marL="90000" marR="90000" anchor="t">
                    <a:lnL>
                      <a:noFill/>
                    </a:lnL>
                    <a:lnR>
                      <a:noFill/>
                    </a:lnR>
                    <a:lnT>
                      <a:noFill/>
                    </a:lnT>
                    <a:lnB>
                      <a:noFill/>
                    </a:lnB>
                    <a:solidFill>
                      <a:srgbClr val="729FCF"/>
                    </a:solidFill>
                  </a:tcPr>
                </a:tc>
              </a:tr>
              <a:tr h="44784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Invert each bit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3b’010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3’b10x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4784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&amp;</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AND</a:t>
                      </a:r>
                      <a:r>
                        <a:rPr lang="en-US" sz="1800" b="0" strike="noStrike" spc="-1">
                          <a:solidFill>
                            <a:srgbClr val="525252"/>
                          </a:solidFill>
                          <a:latin typeface="IntelOne Display Light"/>
                          <a:ea typeface="Helvetica Neue"/>
                        </a:rPr>
                        <a:t> each bit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&amp;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3’b100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&amp;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3’b010</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4784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OR</a:t>
                      </a:r>
                      <a:r>
                        <a:rPr lang="en-US" sz="1800" b="0" strike="noStrike" spc="-1">
                          <a:solidFill>
                            <a:srgbClr val="525252"/>
                          </a:solidFill>
                          <a:latin typeface="IntelOne Display Light"/>
                          <a:ea typeface="Helvetica Neue"/>
                        </a:rPr>
                        <a:t> each bit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3’b111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3’b11x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28080">
                      <a:solidFill>
                        <a:srgbClr val="DDDDDD"/>
                      </a:solidFill>
                    </a:lnB>
                    <a:noFill/>
                  </a:tcPr>
                </a:tc>
              </a:tr>
              <a:tr h="44784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XOR</a:t>
                      </a:r>
                      <a:r>
                        <a:rPr lang="en-US" sz="1800" b="0" strike="noStrike" spc="-1">
                          <a:solidFill>
                            <a:srgbClr val="525252"/>
                          </a:solidFill>
                          <a:latin typeface="IntelOne Display Light"/>
                          <a:ea typeface="Helvetica Neue"/>
                        </a:rPr>
                        <a:t> each bit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3’b011</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3’b10x</a:t>
                      </a:r>
                      <a:endParaRPr lang="en-US" sz="1800" b="0" strike="noStrike" spc="-1">
                        <a:latin typeface="Arial" panose="020B0604020202020204"/>
                      </a:endParaRPr>
                    </a:p>
                  </a:txBody>
                  <a:tcPr anchor="t">
                    <a:lnL w="28080">
                      <a:solidFill>
                        <a:srgbClr val="DDDDDD"/>
                      </a:solidFill>
                    </a:lnL>
                    <a:lnR w="38160">
                      <a:solidFill>
                        <a:srgbClr val="DDDDDD"/>
                      </a:solidFill>
                    </a:lnR>
                    <a:lnT w="28080">
                      <a:solidFill>
                        <a:srgbClr val="DDDDDD"/>
                      </a:solidFill>
                    </a:lnT>
                    <a:lnB w="38160">
                      <a:solidFill>
                        <a:srgbClr val="DDDDDD"/>
                      </a:solidFill>
                    </a:lnB>
                    <a:noFill/>
                  </a:tcPr>
                </a:tc>
              </a:tr>
              <a:tr h="44892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 </a:t>
                      </a:r>
                      <a:r>
                        <a:rPr lang="en-US" sz="2000" b="0" strike="noStrike" spc="-1">
                          <a:solidFill>
                            <a:srgbClr val="525252"/>
                          </a:solidFill>
                          <a:latin typeface="IntelOne Display Light"/>
                          <a:ea typeface="Helvetica Neue"/>
                        </a:rPr>
                        <a:t>or</a:t>
                      </a:r>
                      <a:r>
                        <a:rPr lang="en-US" sz="2000" b="1" strike="noStrike" spc="-1">
                          <a:solidFill>
                            <a:srgbClr val="525252"/>
                          </a:solidFill>
                          <a:latin typeface="IntelOne Display Light"/>
                          <a:ea typeface="Helvetica Neue"/>
                        </a:rPr>
                        <a:t> ~^</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XNOR</a:t>
                      </a:r>
                      <a:r>
                        <a:rPr lang="en-US" sz="1800" b="0" strike="noStrike" spc="-1">
                          <a:solidFill>
                            <a:srgbClr val="525252"/>
                          </a:solidFill>
                          <a:latin typeface="IntelOne Display Light"/>
                          <a:ea typeface="Helvetica Neue"/>
                        </a:rPr>
                        <a:t> each bit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3’b100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3’b01x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Reduction Operators</a:t>
            </a:r>
            <a:endParaRPr lang="en-US" sz="3600" b="0" strike="noStrike" spc="-1">
              <a:latin typeface="Arial" panose="020B0604020202020204"/>
            </a:endParaRPr>
          </a:p>
        </p:txBody>
      </p:sp>
      <p:graphicFrame>
        <p:nvGraphicFramePr>
          <p:cNvPr id="755" name="Group 88"/>
          <p:cNvGraphicFramePr/>
          <p:nvPr/>
        </p:nvGraphicFramePr>
        <p:xfrm>
          <a:off x="351000" y="1313640"/>
          <a:ext cx="10061280" cy="3232440"/>
        </p:xfrm>
        <a:graphic>
          <a:graphicData uri="http://schemas.openxmlformats.org/drawingml/2006/table">
            <a:tbl>
              <a:tblPr/>
              <a:tblGrid>
                <a:gridCol w="1774800"/>
                <a:gridCol w="2351160"/>
                <a:gridCol w="1978200"/>
                <a:gridCol w="1978200"/>
                <a:gridCol w="1978920"/>
              </a:tblGrid>
              <a:tr h="73116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Operator Symbol</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Functionality</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gridSpan="3">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Examples</a:t>
                      </a:r>
                      <a:endParaRPr lang="en-US" sz="1800" b="0" strike="noStrike" spc="-1">
                        <a:latin typeface="Arial" panose="020B0604020202020204"/>
                      </a:endParaRPr>
                    </a:p>
                    <a:p>
                      <a:pPr>
                        <a:lnSpc>
                          <a:spcPct val="100000"/>
                        </a:lnSpc>
                        <a:spcBef>
                          <a:spcPts val="360"/>
                        </a:spcBef>
                        <a:buNone/>
                        <a:tabLst>
                          <a:tab pos="0" algn="l"/>
                        </a:tabLst>
                      </a:pPr>
                      <a:r>
                        <a:rPr lang="en-US" sz="1800" b="1" strike="noStrike" spc="-1">
                          <a:solidFill>
                            <a:srgbClr val="FFFFFF"/>
                          </a:solidFill>
                          <a:latin typeface="IntelOne Display Light"/>
                          <a:ea typeface="Helvetica Neue"/>
                        </a:rPr>
                        <a:t>ain = 4’b1010 ; bin = 4’b10xz ; cin = 4’b111z</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hMerge="1">
                  <a:tcPr marL="90000" marR="90000" anchor="t">
                    <a:lnL>
                      <a:noFill/>
                    </a:lnL>
                    <a:lnR>
                      <a:noFill/>
                    </a:lnR>
                    <a:lnT>
                      <a:noFill/>
                    </a:lnT>
                    <a:lnB>
                      <a:noFill/>
                    </a:lnB>
                    <a:solidFill>
                      <a:srgbClr val="729FCF"/>
                    </a:solidFill>
                  </a:tcPr>
                </a:tc>
                <a:tc hMerge="1">
                  <a:tcPr marL="90000" marR="90000" anchor="t">
                    <a:lnL>
                      <a:noFill/>
                    </a:lnL>
                    <a:lnR>
                      <a:noFill/>
                    </a:lnR>
                    <a:lnT>
                      <a:noFill/>
                    </a:lnT>
                    <a:lnB>
                      <a:noFill/>
                    </a:lnB>
                    <a:solidFill>
                      <a:srgbClr val="729FCF"/>
                    </a:solidFill>
                  </a:tcPr>
                </a:tc>
              </a:tr>
              <a:tr h="4168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&amp;</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AND</a:t>
                      </a:r>
                      <a:r>
                        <a:rPr lang="en-US" sz="1800" b="0" strike="noStrike" spc="-1">
                          <a:solidFill>
                            <a:srgbClr val="525252"/>
                          </a:solidFill>
                          <a:latin typeface="IntelOne Display Light"/>
                          <a:ea typeface="Helvetica Neue"/>
                        </a:rPr>
                        <a:t> all bits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&amp;ain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&amp;bin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2808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&amp;cin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168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~&amp;</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NAND</a:t>
                      </a:r>
                      <a:r>
                        <a:rPr lang="en-US" sz="1800" b="0" strike="noStrike" spc="-1">
                          <a:solidFill>
                            <a:srgbClr val="525252"/>
                          </a:solidFill>
                          <a:latin typeface="IntelOne Display Light"/>
                          <a:ea typeface="Helvetica Neue"/>
                        </a:rPr>
                        <a:t> all bits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~&amp;ain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~&amp;bin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2808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~&amp;cin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168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OR</a:t>
                      </a:r>
                      <a:r>
                        <a:rPr lang="en-US" sz="1800" b="0" strike="noStrike" spc="-1">
                          <a:solidFill>
                            <a:srgbClr val="525252"/>
                          </a:solidFill>
                          <a:latin typeface="IntelOne Display Light"/>
                          <a:ea typeface="Helvetica Neue"/>
                        </a:rPr>
                        <a:t> all bits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28080">
                      <a:solidFill>
                        <a:srgbClr val="DDDDDD"/>
                      </a:solidFill>
                    </a:lnL>
                    <a:lnR w="28080">
                      <a:solidFill>
                        <a:srgbClr val="DDDDDD"/>
                      </a:solidFill>
                    </a:lnR>
                    <a:lnT w="38160">
                      <a:solidFill>
                        <a:srgbClr val="DDDDDD"/>
                      </a:solidFill>
                    </a:lnT>
                    <a:lnB w="2808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28080">
                      <a:solidFill>
                        <a:srgbClr val="DDDDDD"/>
                      </a:solidFill>
                    </a:lnB>
                    <a:noFill/>
                  </a:tcPr>
                </a:tc>
              </a:tr>
              <a:tr h="4168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NOR</a:t>
                      </a:r>
                      <a:r>
                        <a:rPr lang="en-US" sz="1800" b="0" strike="noStrike" spc="-1">
                          <a:solidFill>
                            <a:srgbClr val="525252"/>
                          </a:solidFill>
                          <a:latin typeface="IntelOne Display Light"/>
                          <a:ea typeface="Helvetica Neue"/>
                        </a:rPr>
                        <a:t> all bits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28080">
                      <a:solidFill>
                        <a:srgbClr val="DDDDDD"/>
                      </a:solidFill>
                    </a:lnL>
                    <a:lnR w="28080">
                      <a:solidFill>
                        <a:srgbClr val="DDDDDD"/>
                      </a:solidFill>
                    </a:lnR>
                    <a:lnT w="2808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28080">
                      <a:solidFill>
                        <a:srgbClr val="DDDDDD"/>
                      </a:solidFill>
                    </a:lnL>
                    <a:lnR w="38160">
                      <a:solidFill>
                        <a:srgbClr val="DDDDDD"/>
                      </a:solidFill>
                    </a:lnR>
                    <a:lnT w="28080">
                      <a:solidFill>
                        <a:srgbClr val="DDDDDD"/>
                      </a:solidFill>
                    </a:lnT>
                    <a:lnB w="38160">
                      <a:solidFill>
                        <a:srgbClr val="DDDDDD"/>
                      </a:solidFill>
                    </a:lnB>
                    <a:noFill/>
                  </a:tcPr>
                </a:tc>
              </a:tr>
              <a:tr h="4168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XOR</a:t>
                      </a:r>
                      <a:r>
                        <a:rPr lang="en-US" sz="1800" b="0" strike="noStrike" spc="-1">
                          <a:solidFill>
                            <a:srgbClr val="525252"/>
                          </a:solidFill>
                          <a:latin typeface="IntelOne Display Light"/>
                          <a:ea typeface="Helvetica Neue"/>
                        </a:rPr>
                        <a:t> all bits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168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 </a:t>
                      </a:r>
                      <a:r>
                        <a:rPr lang="en-US" sz="2000" b="0" strike="noStrike" spc="-1">
                          <a:solidFill>
                            <a:srgbClr val="525252"/>
                          </a:solidFill>
                          <a:latin typeface="IntelOne Display Light"/>
                          <a:ea typeface="Helvetica Neue"/>
                        </a:rPr>
                        <a:t>or</a:t>
                      </a:r>
                      <a:r>
                        <a:rPr lang="en-US" sz="2000" b="1" strike="noStrike" spc="-1">
                          <a:solidFill>
                            <a:srgbClr val="525252"/>
                          </a:solidFill>
                          <a:latin typeface="IntelOne Display Light"/>
                          <a:ea typeface="Helvetica Neue"/>
                        </a:rPr>
                        <a:t> ~^</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XNOR</a:t>
                      </a:r>
                      <a:r>
                        <a:rPr lang="en-US" sz="1800" b="0" strike="noStrike" spc="-1">
                          <a:solidFill>
                            <a:srgbClr val="525252"/>
                          </a:solidFill>
                          <a:latin typeface="IntelOne Display Light"/>
                          <a:ea typeface="Helvetica Neue"/>
                        </a:rPr>
                        <a:t> all bits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
        <p:nvSpPr>
          <p:cNvPr id="756" name="Rectangle 40"/>
          <p:cNvSpPr/>
          <p:nvPr/>
        </p:nvSpPr>
        <p:spPr>
          <a:xfrm>
            <a:off x="351000" y="4825440"/>
            <a:ext cx="10279800" cy="14522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Reduces a vector to a single bit value</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X or Z are both considered unknown in operands, but result maybe a known value</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525252"/>
                </a:solidFill>
                <a:latin typeface="IntelOne Display Light"/>
                <a:ea typeface="Helvetica Neue"/>
              </a:rPr>
              <a:t>Relational Operators</a:t>
            </a:r>
            <a:endParaRPr lang="en-US" sz="3600" b="0" strike="noStrike" spc="-1">
              <a:latin typeface="Arial" panose="020B0604020202020204"/>
            </a:endParaRPr>
          </a:p>
        </p:txBody>
      </p:sp>
      <p:graphicFrame>
        <p:nvGraphicFramePr>
          <p:cNvPr id="758" name="Group 53"/>
          <p:cNvGraphicFramePr/>
          <p:nvPr/>
        </p:nvGraphicFramePr>
        <p:xfrm>
          <a:off x="389520" y="1345680"/>
          <a:ext cx="10467000" cy="3052080"/>
        </p:xfrm>
        <a:graphic>
          <a:graphicData uri="http://schemas.openxmlformats.org/drawingml/2006/table">
            <a:tbl>
              <a:tblPr/>
              <a:tblGrid>
                <a:gridCol w="1845720"/>
                <a:gridCol w="2444760"/>
                <a:gridCol w="3088080"/>
                <a:gridCol w="3088440"/>
              </a:tblGrid>
              <a:tr h="76644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Operator Symbol</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Functionality</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gridSpan="2">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Examples</a:t>
                      </a:r>
                      <a:endParaRPr lang="en-US" sz="1800" b="0" strike="noStrike" spc="-1">
                        <a:latin typeface="Arial" panose="020B0604020202020204"/>
                      </a:endParaRPr>
                    </a:p>
                    <a:p>
                      <a:pPr>
                        <a:lnSpc>
                          <a:spcPct val="100000"/>
                        </a:lnSpc>
                        <a:spcBef>
                          <a:spcPts val="360"/>
                        </a:spcBef>
                        <a:buNone/>
                        <a:tabLst>
                          <a:tab pos="0" algn="l"/>
                        </a:tabLst>
                      </a:pPr>
                      <a:r>
                        <a:rPr lang="en-US" sz="1800" b="1" strike="noStrike" spc="-1">
                          <a:solidFill>
                            <a:srgbClr val="FFFFFF"/>
                          </a:solidFill>
                          <a:latin typeface="IntelOne Display Light"/>
                          <a:ea typeface="Helvetica Neue"/>
                        </a:rPr>
                        <a:t>ain = 3’b101 ; bin = 3’b110 ; cin = 3’b01x</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hMerge="1">
                  <a:tcPr marL="90000" marR="90000" anchor="t">
                    <a:lnL>
                      <a:noFill/>
                    </a:lnL>
                    <a:lnR>
                      <a:noFill/>
                    </a:lnR>
                    <a:lnT>
                      <a:noFill/>
                    </a:lnT>
                    <a:lnB>
                      <a:noFill/>
                    </a:lnB>
                    <a:solidFill>
                      <a:srgbClr val="729FCF"/>
                    </a:solidFill>
                  </a:tcPr>
                </a:tc>
              </a:tr>
              <a:tr h="4366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&gt;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Greater than</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&gt;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&gt;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366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&lt;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Less than</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&lt;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&lt;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70560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&gt;=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Greater than or equal to</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&gt;=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&gt;=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28080">
                      <a:solidFill>
                        <a:srgbClr val="DDDDDD"/>
                      </a:solidFill>
                    </a:lnB>
                    <a:noFill/>
                  </a:tcPr>
                </a:tc>
              </a:tr>
              <a:tr h="7066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&lt;=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Less than or equal to</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&lt;=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&lt;=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28080">
                      <a:solidFill>
                        <a:srgbClr val="DDDDDD"/>
                      </a:solidFill>
                    </a:lnT>
                    <a:lnB w="38160">
                      <a:solidFill>
                        <a:srgbClr val="DDDDDD"/>
                      </a:solidFill>
                    </a:lnB>
                    <a:noFill/>
                  </a:tcPr>
                </a:tc>
              </a:tr>
            </a:tbl>
          </a:graphicData>
        </a:graphic>
      </p:graphicFrame>
      <p:sp>
        <p:nvSpPr>
          <p:cNvPr id="759" name="Rectangle 40"/>
          <p:cNvSpPr/>
          <p:nvPr/>
        </p:nvSpPr>
        <p:spPr>
          <a:xfrm>
            <a:off x="286560" y="4491000"/>
            <a:ext cx="10963440" cy="19220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Used to compare values</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Returns a ‘1’ bit scalar value of Boolean true (1) / false (0)</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X or Z are both considered unknown in operands and result is always unknown</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Equality Operators</a:t>
            </a:r>
            <a:endParaRPr lang="en-US" sz="3600" b="0" strike="noStrike" spc="-1">
              <a:latin typeface="Arial" panose="020B0604020202020204"/>
            </a:endParaRPr>
          </a:p>
        </p:txBody>
      </p:sp>
      <p:graphicFrame>
        <p:nvGraphicFramePr>
          <p:cNvPr id="761" name="Group 37"/>
          <p:cNvGraphicFramePr/>
          <p:nvPr/>
        </p:nvGraphicFramePr>
        <p:xfrm>
          <a:off x="396000" y="1387080"/>
          <a:ext cx="9984240" cy="2637360"/>
        </p:xfrm>
        <a:graphic>
          <a:graphicData uri="http://schemas.openxmlformats.org/drawingml/2006/table">
            <a:tbl>
              <a:tblPr/>
              <a:tblGrid>
                <a:gridCol w="1760400"/>
                <a:gridCol w="2332080"/>
                <a:gridCol w="2869560"/>
                <a:gridCol w="3022200"/>
              </a:tblGrid>
              <a:tr h="80388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Operator Symbol</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Functionality</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gridSpan="2">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Examples</a:t>
                      </a:r>
                      <a:endParaRPr lang="en-US" sz="1800" b="0" strike="noStrike" spc="-1">
                        <a:latin typeface="Arial" panose="020B0604020202020204"/>
                      </a:endParaRPr>
                    </a:p>
                    <a:p>
                      <a:pPr>
                        <a:lnSpc>
                          <a:spcPct val="100000"/>
                        </a:lnSpc>
                        <a:spcBef>
                          <a:spcPts val="360"/>
                        </a:spcBef>
                        <a:buNone/>
                        <a:tabLst>
                          <a:tab pos="0" algn="l"/>
                        </a:tabLst>
                      </a:pPr>
                      <a:r>
                        <a:rPr lang="en-US" sz="1800" b="1" strike="noStrike" spc="-1">
                          <a:solidFill>
                            <a:srgbClr val="FFFFFF"/>
                          </a:solidFill>
                          <a:latin typeface="IntelOne Display Light"/>
                          <a:ea typeface="Helvetica Neue"/>
                        </a:rPr>
                        <a:t>ain = 3’b101 ; bin = 3’b110 ; cin = 3’b01x</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hMerge="1">
                  <a:tcPr marL="90000" marR="90000" anchor="t">
                    <a:lnL>
                      <a:noFill/>
                    </a:lnL>
                    <a:lnR>
                      <a:noFill/>
                    </a:lnR>
                    <a:lnT>
                      <a:noFill/>
                    </a:lnT>
                    <a:lnB>
                      <a:noFill/>
                    </a:lnB>
                    <a:solidFill>
                      <a:srgbClr val="729FCF"/>
                    </a:solidFill>
                  </a:tcPr>
                </a:tc>
              </a:tr>
              <a:tr h="4582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Equality</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582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Inequality</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582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Case equality</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28080">
                      <a:solidFill>
                        <a:srgbClr val="DDDDDD"/>
                      </a:solidFill>
                    </a:lnB>
                    <a:noFill/>
                  </a:tcPr>
                </a:tc>
              </a:tr>
              <a:tr h="45864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Case inequality</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28080">
                      <a:solidFill>
                        <a:srgbClr val="DDDDDD"/>
                      </a:solidFill>
                    </a:lnL>
                    <a:lnR w="38160">
                      <a:solidFill>
                        <a:srgbClr val="DDDDDD"/>
                      </a:solidFill>
                    </a:lnR>
                    <a:lnT w="28080">
                      <a:solidFill>
                        <a:srgbClr val="DDDDDD"/>
                      </a:solidFill>
                    </a:lnT>
                    <a:lnB w="38160">
                      <a:solidFill>
                        <a:srgbClr val="DDDDDD"/>
                      </a:solidFill>
                    </a:lnB>
                    <a:noFill/>
                  </a:tcPr>
                </a:tc>
              </a:tr>
            </a:tbl>
          </a:graphicData>
        </a:graphic>
      </p:graphicFrame>
      <p:sp>
        <p:nvSpPr>
          <p:cNvPr id="762" name="Rectangle 35"/>
          <p:cNvSpPr/>
          <p:nvPr/>
        </p:nvSpPr>
        <p:spPr>
          <a:xfrm>
            <a:off x="325080" y="4170600"/>
            <a:ext cx="10350720" cy="2212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Used to compare values</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Returns a 1 bit scalar value of Boolean true (1) / false (0)</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For equality/inequality, X or Z are both considered unknown in operands and result is always unknown</a:t>
            </a: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For case equality/case inequality, X or Z are both considered distinct values and operands must match completely</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184"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185"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Verilog Overview</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Logical Operators</a:t>
            </a:r>
            <a:endParaRPr lang="en-US" sz="3600" b="0" strike="noStrike" spc="-1">
              <a:latin typeface="Arial" panose="020B0604020202020204"/>
            </a:endParaRPr>
          </a:p>
        </p:txBody>
      </p:sp>
      <p:graphicFrame>
        <p:nvGraphicFramePr>
          <p:cNvPr id="764" name="Group 55"/>
          <p:cNvGraphicFramePr/>
          <p:nvPr/>
        </p:nvGraphicFramePr>
        <p:xfrm>
          <a:off x="383040" y="1333080"/>
          <a:ext cx="9977760" cy="2865240"/>
        </p:xfrm>
        <a:graphic>
          <a:graphicData uri="http://schemas.openxmlformats.org/drawingml/2006/table">
            <a:tbl>
              <a:tblPr/>
              <a:tblGrid>
                <a:gridCol w="1759320"/>
                <a:gridCol w="2330640"/>
                <a:gridCol w="1945800"/>
                <a:gridCol w="833760"/>
                <a:gridCol w="1321200"/>
                <a:gridCol w="1787040"/>
              </a:tblGrid>
              <a:tr h="76140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Operator Symbol</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Functionality</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gridSpan="4">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Examples</a:t>
                      </a:r>
                      <a:endParaRPr lang="en-US" sz="1800" b="0" strike="noStrike" spc="-1">
                        <a:latin typeface="Arial" panose="020B0604020202020204"/>
                      </a:endParaRPr>
                    </a:p>
                    <a:p>
                      <a:pPr>
                        <a:lnSpc>
                          <a:spcPct val="100000"/>
                        </a:lnSpc>
                        <a:spcBef>
                          <a:spcPts val="360"/>
                        </a:spcBef>
                        <a:buNone/>
                        <a:tabLst>
                          <a:tab pos="0" algn="l"/>
                        </a:tabLst>
                      </a:pPr>
                      <a:r>
                        <a:rPr lang="en-US" sz="1800" b="1" strike="noStrike" spc="-1">
                          <a:solidFill>
                            <a:srgbClr val="FFFFFF"/>
                          </a:solidFill>
                          <a:latin typeface="IntelOne Display Light"/>
                          <a:ea typeface="Helvetica Neue"/>
                        </a:rPr>
                        <a:t>ain = 3’b101 ; bin = 3’b000 ; cin = 3’b01x</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hMerge="1">
                  <a:tcPr marL="90000" marR="90000" anchor="t">
                    <a:lnL>
                      <a:noFill/>
                    </a:lnL>
                    <a:lnR>
                      <a:noFill/>
                    </a:lnR>
                    <a:lnT>
                      <a:noFill/>
                    </a:lnT>
                    <a:lnB>
                      <a:noFill/>
                    </a:lnB>
                    <a:solidFill>
                      <a:srgbClr val="729FCF"/>
                    </a:solidFill>
                  </a:tcPr>
                </a:tc>
                <a:tc hMerge="1">
                  <a:tcPr marL="90000" marR="90000" anchor="t">
                    <a:lnL>
                      <a:noFill/>
                    </a:lnL>
                    <a:lnR>
                      <a:noFill/>
                    </a:lnR>
                    <a:lnT>
                      <a:noFill/>
                    </a:lnT>
                    <a:lnB>
                      <a:noFill/>
                    </a:lnB>
                    <a:solidFill>
                      <a:srgbClr val="729FCF"/>
                    </a:solidFill>
                  </a:tcPr>
                </a:tc>
                <a:tc hMerge="1">
                  <a:tcPr marL="90000" marR="90000" anchor="t">
                    <a:lnL>
                      <a:noFill/>
                    </a:lnL>
                    <a:lnR>
                      <a:noFill/>
                    </a:lnR>
                    <a:lnT>
                      <a:noFill/>
                    </a:lnT>
                    <a:lnB>
                      <a:noFill/>
                    </a:lnB>
                    <a:solidFill>
                      <a:srgbClr val="729FCF"/>
                    </a:solidFill>
                  </a:tcPr>
                </a:tc>
              </a:tr>
              <a:tr h="7012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Expression not true</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gridSpan="2">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a:t>
                      </a:r>
                      <a:endParaRPr lang="en-US" sz="1800" b="0" strike="noStrike" spc="-1">
                        <a:latin typeface="Arial" panose="020B0604020202020204"/>
                      </a:endParaRPr>
                    </a:p>
                  </a:txBody>
                  <a:tcPr anchor="t">
                    <a:lnL w="28080">
                      <a:solidFill>
                        <a:srgbClr val="DDDDDD"/>
                      </a:solidFill>
                    </a:lnL>
                    <a:lnR w="2808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7012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&amp;&amp;</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AND</a:t>
                      </a:r>
                      <a:r>
                        <a:rPr lang="en-US" sz="1800" b="0" strike="noStrike" spc="-1">
                          <a:solidFill>
                            <a:srgbClr val="525252"/>
                          </a:solidFill>
                          <a:latin typeface="IntelOne Display Light"/>
                          <a:ea typeface="Helvetica Neue"/>
                        </a:rPr>
                        <a:t> of two expressions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gridSpan="2">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&amp;&amp;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1’b0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c gridSpan="2">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&amp;&amp;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r>
              <a:tr h="7012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1" strike="noStrike" spc="-1">
                          <a:solidFill>
                            <a:srgbClr val="525252"/>
                          </a:solidFill>
                          <a:latin typeface="IntelOne Display Light"/>
                          <a:ea typeface="Helvetica Neue"/>
                        </a:rPr>
                        <a:t>OR</a:t>
                      </a:r>
                      <a:r>
                        <a:rPr lang="en-US" sz="1800" b="0" strike="noStrike" spc="-1">
                          <a:solidFill>
                            <a:srgbClr val="525252"/>
                          </a:solidFill>
                          <a:latin typeface="IntelOne Display Light"/>
                          <a:ea typeface="Helvetica Neue"/>
                        </a:rPr>
                        <a:t> of two expressions</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gridSpan="2">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1’b1 </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c gridSpan="2">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 cin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1’bx</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c hMerge="1">
                  <a:tcPr marL="90000" marR="90000" anchor="t">
                    <a:lnL>
                      <a:noFill/>
                    </a:lnL>
                    <a:lnR>
                      <a:noFill/>
                    </a:lnR>
                    <a:lnT>
                      <a:noFill/>
                    </a:lnT>
                    <a:lnB>
                      <a:noFill/>
                    </a:lnB>
                    <a:solidFill>
                      <a:srgbClr val="729FCF"/>
                    </a:solidFill>
                  </a:tcPr>
                </a:tc>
              </a:tr>
            </a:tbl>
          </a:graphicData>
        </a:graphic>
      </p:graphicFrame>
      <p:sp>
        <p:nvSpPr>
          <p:cNvPr id="765" name="Rectangle 35"/>
          <p:cNvSpPr/>
          <p:nvPr/>
        </p:nvSpPr>
        <p:spPr>
          <a:xfrm>
            <a:off x="380880" y="4363200"/>
            <a:ext cx="10659960" cy="21452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8600">
              <a:lnSpc>
                <a:spcPct val="8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Used to evaluate single expression or compare multiple expressions</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Each operand is considered a single expression</a:t>
            </a:r>
            <a:endParaRPr lang="en-US" sz="16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Expressions with a zero value are viewed as false (0)</a:t>
            </a:r>
            <a:endParaRPr lang="en-US" sz="16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600" b="0" strike="noStrike" spc="-1">
                <a:solidFill>
                  <a:srgbClr val="525252"/>
                </a:solidFill>
                <a:latin typeface="IntelOne Display Light"/>
                <a:ea typeface="Helvetica Neue"/>
              </a:rPr>
              <a:t>Expressions with a non-zero value are viewed as true (1)</a:t>
            </a:r>
            <a:endParaRPr lang="en-US" sz="16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Returns a 1 bit scalar value of Boolean true (1) / false (0)</a:t>
            </a:r>
            <a:endParaRPr lang="en-US" sz="20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000" b="0" strike="noStrike" spc="-1">
                <a:solidFill>
                  <a:srgbClr val="525252"/>
                </a:solidFill>
                <a:latin typeface="IntelOne Display Light"/>
                <a:ea typeface="Helvetica Neue"/>
              </a:rPr>
              <a:t>X or Z are both considered unknown in operands and result is always unknown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Shift Operators</a:t>
            </a:r>
            <a:endParaRPr lang="en-US" sz="3600" b="0" strike="noStrike" spc="-1">
              <a:latin typeface="Arial" panose="020B0604020202020204"/>
            </a:endParaRPr>
          </a:p>
        </p:txBody>
      </p:sp>
      <p:graphicFrame>
        <p:nvGraphicFramePr>
          <p:cNvPr id="767" name="Group 69"/>
          <p:cNvGraphicFramePr/>
          <p:nvPr/>
        </p:nvGraphicFramePr>
        <p:xfrm>
          <a:off x="396000" y="1339560"/>
          <a:ext cx="10286640" cy="2576160"/>
        </p:xfrm>
        <a:graphic>
          <a:graphicData uri="http://schemas.openxmlformats.org/drawingml/2006/table">
            <a:tbl>
              <a:tblPr/>
              <a:tblGrid>
                <a:gridCol w="1584000"/>
                <a:gridCol w="2632320"/>
                <a:gridCol w="3034800"/>
                <a:gridCol w="3035520"/>
              </a:tblGrid>
              <a:tr h="69624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Operator Symbol</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Functionality</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gridSpan="2">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Examples</a:t>
                      </a:r>
                      <a:endParaRPr lang="en-US" sz="1800" b="0" strike="noStrike" spc="-1">
                        <a:latin typeface="Arial" panose="020B0604020202020204"/>
                      </a:endParaRPr>
                    </a:p>
                    <a:p>
                      <a:pPr>
                        <a:lnSpc>
                          <a:spcPct val="100000"/>
                        </a:lnSpc>
                        <a:spcBef>
                          <a:spcPts val="360"/>
                        </a:spcBef>
                        <a:buNone/>
                        <a:tabLst>
                          <a:tab pos="0" algn="l"/>
                        </a:tabLst>
                      </a:pPr>
                      <a:r>
                        <a:rPr lang="en-US" sz="1800" b="1" strike="noStrike" spc="-1">
                          <a:solidFill>
                            <a:srgbClr val="FFFFFF"/>
                          </a:solidFill>
                          <a:latin typeface="IntelOne Display Light"/>
                          <a:ea typeface="Helvetica Neue"/>
                        </a:rPr>
                        <a:t>ain = 3’b101 ; bin = 3’b01x</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hMerge="1">
                  <a:tcPr marL="90000" marR="90000" anchor="t">
                    <a:lnL>
                      <a:noFill/>
                    </a:lnL>
                    <a:lnR>
                      <a:noFill/>
                    </a:lnR>
                    <a:lnT>
                      <a:noFill/>
                    </a:lnT>
                    <a:lnB>
                      <a:noFill/>
                    </a:lnB>
                    <a:solidFill>
                      <a:srgbClr val="729FCF"/>
                    </a:solidFill>
                  </a:tcPr>
                </a:tc>
              </a:tr>
              <a:tr h="4150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&lt;&lt;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Logical shift left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&lt;&lt;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3’b100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&lt;&lt;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3’bx00</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3970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&gt;&gt;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Logical shift right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&gt;&gt;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3’b001</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&gt;&gt;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3’b000</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42624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&lt;&lt;&lt;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Arithmetic shift left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&lt;&lt;&lt;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3’b100</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&lt;&lt;&lt;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3’bx00</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r h="64152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&gt;&gt;&gt;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Arithmetic shift right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&gt;&gt;&gt;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3’b111 (signed)</a:t>
                      </a:r>
                      <a:endParaRPr lang="en-US" sz="1800" b="0" strike="noStrike" spc="-1">
                        <a:latin typeface="Arial" panose="020B0604020202020204"/>
                      </a:endParaRPr>
                    </a:p>
                  </a:txBody>
                  <a:tcPr anchor="t">
                    <a:lnL w="38160">
                      <a:solidFill>
                        <a:srgbClr val="DDDDDD"/>
                      </a:solidFill>
                    </a:lnL>
                    <a:lnR w="2808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bin &gt;&gt;&gt; 2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3’b000 (signed)</a:t>
                      </a:r>
                      <a:endParaRPr lang="en-US" sz="1800" b="0" strike="noStrike" spc="-1">
                        <a:latin typeface="Arial" panose="020B0604020202020204"/>
                      </a:endParaRPr>
                    </a:p>
                  </a:txBody>
                  <a:tcPr anchor="t">
                    <a:lnL w="2808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
        <p:nvSpPr>
          <p:cNvPr id="768" name="Rectangle 32"/>
          <p:cNvSpPr/>
          <p:nvPr/>
        </p:nvSpPr>
        <p:spPr>
          <a:xfrm>
            <a:off x="396000" y="4021200"/>
            <a:ext cx="10563120" cy="2365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8600">
              <a:lnSpc>
                <a:spcPct val="80000"/>
              </a:lnSpc>
              <a:spcBef>
                <a:spcPts val="1000"/>
              </a:spcBef>
              <a:buClr>
                <a:srgbClr val="525252"/>
              </a:buClr>
              <a:buFont typeface="IntelOne Display Regular"/>
              <a:buChar char="•"/>
            </a:pPr>
            <a:r>
              <a:rPr lang="en-US" sz="1800" b="0" strike="noStrike" spc="-1">
                <a:solidFill>
                  <a:srgbClr val="525252"/>
                </a:solidFill>
                <a:latin typeface="IntelOne Display Light"/>
                <a:ea typeface="Helvetica Neue"/>
              </a:rPr>
              <a:t>Shifts a vector left or right some defined number of bits</a:t>
            </a: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1800" b="0" strike="noStrike" spc="-1">
                <a:solidFill>
                  <a:srgbClr val="525252"/>
                </a:solidFill>
                <a:latin typeface="IntelOne Display Light"/>
                <a:ea typeface="Helvetica Neue"/>
              </a:rPr>
              <a:t>Left shifts (logical or arithmetic):  Vacated positions always filled with zero</a:t>
            </a: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1800" b="0" strike="noStrike" spc="-1">
                <a:solidFill>
                  <a:srgbClr val="525252"/>
                </a:solidFill>
                <a:latin typeface="IntelOne Display Light"/>
                <a:ea typeface="Helvetica Neue"/>
              </a:rPr>
              <a:t>Right shifts</a:t>
            </a:r>
            <a:endParaRPr lang="en-US" sz="18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400" b="0" strike="noStrike" spc="-1">
                <a:solidFill>
                  <a:srgbClr val="525252"/>
                </a:solidFill>
                <a:latin typeface="IntelOne Display Light"/>
                <a:ea typeface="Helvetica Neue"/>
              </a:rPr>
              <a:t>Logical:  Vacated positions always filled with zero</a:t>
            </a:r>
            <a:endParaRPr lang="en-US" sz="1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400" b="0" strike="noStrike" spc="-1">
                <a:solidFill>
                  <a:srgbClr val="525252"/>
                </a:solidFill>
                <a:latin typeface="IntelOne Display Light"/>
                <a:ea typeface="Helvetica Neue"/>
              </a:rPr>
              <a:t>Arithmetic (unsigned):  Vacated positions filled with zero</a:t>
            </a:r>
            <a:endParaRPr lang="en-US" sz="1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400" b="0" strike="noStrike" spc="-1">
                <a:solidFill>
                  <a:srgbClr val="525252"/>
                </a:solidFill>
                <a:latin typeface="IntelOne Display Light"/>
                <a:ea typeface="Helvetica Neue"/>
              </a:rPr>
              <a:t>Arithmetic (signed):  Vacated position filled with sign bit value (MSB value)</a:t>
            </a:r>
            <a:endParaRPr lang="en-US" sz="14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1800" b="0" strike="noStrike" spc="-1">
                <a:solidFill>
                  <a:srgbClr val="525252"/>
                </a:solidFill>
                <a:latin typeface="IntelOne Display Light"/>
                <a:ea typeface="Helvetica Neue"/>
              </a:rPr>
              <a:t>Shifted bits are lost</a:t>
            </a:r>
            <a:endParaRPr lang="en-US" sz="18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1800" b="0" strike="noStrike" spc="-1">
                <a:solidFill>
                  <a:srgbClr val="525252"/>
                </a:solidFill>
                <a:latin typeface="IntelOne Display Light"/>
                <a:ea typeface="Helvetica Neue"/>
              </a:rPr>
              <a:t>Shifts by values of X or Z (right operand) return unknown</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Miscellaneous Operators</a:t>
            </a:r>
            <a:endParaRPr lang="en-US" sz="3600" b="0" strike="noStrike" spc="-1">
              <a:latin typeface="Arial" panose="020B0604020202020204"/>
            </a:endParaRPr>
          </a:p>
        </p:txBody>
      </p:sp>
      <p:graphicFrame>
        <p:nvGraphicFramePr>
          <p:cNvPr id="770" name="Group 47"/>
          <p:cNvGraphicFramePr/>
          <p:nvPr/>
        </p:nvGraphicFramePr>
        <p:xfrm>
          <a:off x="415080" y="1387080"/>
          <a:ext cx="10615320" cy="3641760"/>
        </p:xfrm>
        <a:graphic>
          <a:graphicData uri="http://schemas.openxmlformats.org/drawingml/2006/table">
            <a:tbl>
              <a:tblPr/>
              <a:tblGrid>
                <a:gridCol w="1871640"/>
                <a:gridCol w="2534040"/>
                <a:gridCol w="6209640"/>
              </a:tblGrid>
              <a:tr h="96084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Operator Symbol</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Functionality</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nSpc>
                          <a:spcPct val="100000"/>
                        </a:lnSpc>
                        <a:spcBef>
                          <a:spcPts val="360"/>
                        </a:spcBef>
                        <a:buNone/>
                        <a:tabLst>
                          <a:tab pos="0" algn="l"/>
                        </a:tabLst>
                      </a:pPr>
                      <a:r>
                        <a:rPr lang="en-US" sz="1800" b="1" strike="noStrike" spc="-1">
                          <a:solidFill>
                            <a:srgbClr val="FFFFFF"/>
                          </a:solidFill>
                          <a:latin typeface="IntelOne Display Light"/>
                          <a:ea typeface="Helvetica Neue"/>
                        </a:rPr>
                        <a:t>Format &amp; Examples</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r>
              <a:tr h="10432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Conditional test</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Consolas"/>
                          <a:ea typeface="Helvetica Neue"/>
                        </a:rPr>
                        <a:t>(condition) ? true_value : false_value</a:t>
                      </a:r>
                      <a:endParaRPr lang="en-US" sz="1800" b="0" strike="noStrike" spc="-1">
                        <a:latin typeface="Arial" panose="020B0604020202020204"/>
                      </a:endParaRPr>
                    </a:p>
                    <a:p>
                      <a:pPr>
                        <a:lnSpc>
                          <a:spcPct val="100000"/>
                        </a:lnSpc>
                        <a:spcBef>
                          <a:spcPts val="360"/>
                        </a:spcBef>
                        <a:buNone/>
                        <a:tabLst>
                          <a:tab pos="0" algn="l"/>
                        </a:tabLst>
                      </a:pPr>
                      <a:r>
                        <a:rPr lang="en-US" sz="1800" b="0" strike="noStrike" spc="-1">
                          <a:solidFill>
                            <a:srgbClr val="525252"/>
                          </a:solidFill>
                          <a:latin typeface="Consolas"/>
                          <a:ea typeface="Helvetica Neue"/>
                        </a:rPr>
                        <a:t>sig_out = (sel == 2’b01) ? a : b</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r h="104328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 }</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Concatenate</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 =  3’b010 ; bin = 3’110</a:t>
                      </a:r>
                      <a:endParaRPr lang="en-US" sz="1800" b="0" strike="noStrike" spc="-1">
                        <a:latin typeface="Arial" panose="020B0604020202020204"/>
                      </a:endParaRPr>
                    </a:p>
                    <a:p>
                      <a:pPr>
                        <a:lnSpc>
                          <a:spcPct val="100000"/>
                        </a:lnSpc>
                        <a:spcBef>
                          <a:spcPts val="360"/>
                        </a:spcBef>
                        <a:buNone/>
                        <a:tabLst>
                          <a:tab pos="0" algn="l"/>
                        </a:tabLst>
                      </a:pPr>
                      <a:r>
                        <a:rPr lang="en-US" sz="1800" b="0" strike="noStrike" spc="-1">
                          <a:solidFill>
                            <a:srgbClr val="525252"/>
                          </a:solidFill>
                          <a:latin typeface="IntelOne Display Light"/>
                          <a:ea typeface="Helvetica Neue"/>
                        </a:rPr>
                        <a:t>{ain,bin}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6’b010110</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r h="594360">
                <a:tc>
                  <a:txBody>
                    <a:bodyPr>
                      <a:spAutoFit/>
                    </a:bodyPr>
                    <a:p>
                      <a:pPr algn="ctr">
                        <a:lnSpc>
                          <a:spcPct val="100000"/>
                        </a:lnSpc>
                        <a:spcBef>
                          <a:spcPts val="400"/>
                        </a:spcBef>
                        <a:buNone/>
                        <a:tabLst>
                          <a:tab pos="0" algn="l"/>
                        </a:tabLst>
                      </a:pPr>
                      <a:r>
                        <a:rPr lang="en-US" sz="2000" b="1" strike="noStrike" spc="-1">
                          <a:solidFill>
                            <a:srgbClr val="525252"/>
                          </a:solidFill>
                          <a:latin typeface="IntelOne Display Light"/>
                          <a:ea typeface="Helvetica Neue"/>
                        </a:rPr>
                        <a:t>{ { } }</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Replicate</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{3 {3’b101} } </a:t>
                      </a:r>
                      <a:r>
                        <a:rPr lang="en-US" sz="1800" b="0" strike="noStrike" spc="-1">
                          <a:solidFill>
                            <a:srgbClr val="525252"/>
                          </a:solidFill>
                          <a:latin typeface="Symbol" panose="05050102010706020507"/>
                          <a:ea typeface="Helvetica Neue"/>
                        </a:rPr>
                        <a:t></a:t>
                      </a:r>
                      <a:r>
                        <a:rPr lang="en-US" sz="1800" b="0" strike="noStrike" spc="-1">
                          <a:solidFill>
                            <a:srgbClr val="525252"/>
                          </a:solidFill>
                          <a:latin typeface="IntelOne Display Light"/>
                          <a:ea typeface="Helvetica Neue"/>
                        </a:rPr>
                        <a:t> 9’b101101101</a:t>
                      </a:r>
                      <a:endParaRPr lang="en-US" sz="18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525252"/>
                </a:solidFill>
                <a:latin typeface="IntelOne Display Light"/>
                <a:ea typeface="Helvetica Neue"/>
              </a:rPr>
              <a:t>Operator Precedence</a:t>
            </a:r>
            <a:endParaRPr lang="en-US" sz="3600" b="0" strike="noStrike" spc="-1">
              <a:latin typeface="Arial" panose="020B0604020202020204"/>
            </a:endParaRPr>
          </a:p>
        </p:txBody>
      </p:sp>
      <p:graphicFrame>
        <p:nvGraphicFramePr>
          <p:cNvPr id="772" name="Group 125"/>
          <p:cNvGraphicFramePr/>
          <p:nvPr/>
        </p:nvGraphicFramePr>
        <p:xfrm>
          <a:off x="838080" y="1229760"/>
          <a:ext cx="9149760" cy="4595760"/>
        </p:xfrm>
        <a:graphic>
          <a:graphicData uri="http://schemas.openxmlformats.org/drawingml/2006/table">
            <a:tbl>
              <a:tblPr/>
              <a:tblGrid>
                <a:gridCol w="5800680"/>
                <a:gridCol w="3349080"/>
              </a:tblGrid>
              <a:tr h="387360">
                <a:tc>
                  <a:txBody>
                    <a:bodyPr>
                      <a:spAutoFit/>
                    </a:bodyPr>
                    <a:p>
                      <a:pPr algn="ctr">
                        <a:lnSpc>
                          <a:spcPct val="100000"/>
                        </a:lnSpc>
                        <a:spcBef>
                          <a:spcPts val="400"/>
                        </a:spcBef>
                        <a:buNone/>
                        <a:tabLst>
                          <a:tab pos="0" algn="l"/>
                        </a:tabLst>
                      </a:pPr>
                      <a:r>
                        <a:rPr lang="en-US" sz="2000" b="1" strike="noStrike" spc="-1">
                          <a:solidFill>
                            <a:srgbClr val="FFFFFF"/>
                          </a:solidFill>
                          <a:latin typeface="IntelOne Display Light"/>
                          <a:ea typeface="Helvetica Neue"/>
                        </a:rPr>
                        <a:t>Operator(s)</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c>
                  <a:txBody>
                    <a:bodyPr>
                      <a:spAutoFit/>
                    </a:bodyPr>
                    <a:p>
                      <a:pPr algn="ctr">
                        <a:lnSpc>
                          <a:spcPct val="100000"/>
                        </a:lnSpc>
                        <a:spcBef>
                          <a:spcPts val="400"/>
                        </a:spcBef>
                        <a:buNone/>
                        <a:tabLst>
                          <a:tab pos="0" algn="l"/>
                        </a:tabLst>
                      </a:pPr>
                      <a:r>
                        <a:rPr lang="en-US" sz="2000" b="1" strike="noStrike" spc="-1">
                          <a:solidFill>
                            <a:srgbClr val="FFFFFF"/>
                          </a:solidFill>
                          <a:latin typeface="IntelOne Display Light"/>
                          <a:ea typeface="Helvetica Neue"/>
                        </a:rPr>
                        <a:t>Priority</a:t>
                      </a:r>
                      <a:endParaRPr lang="en-US" sz="20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solidFill>
                      <a:srgbClr val="004A86"/>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    -    !    ~    &amp;    ~&amp;    etc. (unary* operators)</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rowSpan="14">
                  <a:txBody>
                    <a:bodyPr/>
                    <a:p>
                      <a:pPr>
                        <a:buNone/>
                      </a:pPr>
                      <a:endParaRPr lang="en-US"/>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    /    %</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    -    (binary operators)</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&lt;&lt;   &gt;&gt;    &lt;&lt;&lt;    &gt;&gt;&gt;</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&lt;    &gt;    &lt;=    &gt;=</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    !=    ===    !==</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&amp;  (binary operator)</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    ~^    ^~  (binary operators)</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  (binary operator)</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&amp;&amp; </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r h="300600">
                <a:tc>
                  <a:txBody>
                    <a:bodyPr>
                      <a:spAutoFit/>
                    </a:bodyPr>
                    <a:p>
                      <a:pPr algn="ctr">
                        <a:lnSpc>
                          <a:spcPct val="100000"/>
                        </a:lnSpc>
                        <a:spcBef>
                          <a:spcPts val="280"/>
                        </a:spcBef>
                        <a:buNone/>
                        <a:tabLst>
                          <a:tab pos="0" algn="l"/>
                        </a:tabLst>
                      </a:pPr>
                      <a:r>
                        <a:rPr lang="en-US" sz="1400" b="1" strike="noStrike" spc="-1">
                          <a:solidFill>
                            <a:srgbClr val="525252"/>
                          </a:solidFill>
                          <a:latin typeface="IntelOne Display Light"/>
                          <a:ea typeface="Helvetica Neue"/>
                        </a:rPr>
                        <a:t>{ }    { { } }</a:t>
                      </a:r>
                      <a:endParaRPr lang="en-US" sz="1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c vMerge="1">
                  <a:tcPr marL="90000" marR="90000" anchor="t">
                    <a:lnL>
                      <a:noFill/>
                    </a:lnL>
                    <a:lnR>
                      <a:noFill/>
                    </a:lnR>
                    <a:lnT>
                      <a:noFill/>
                    </a:lnT>
                    <a:lnB>
                      <a:noFill/>
                    </a:lnB>
                    <a:solidFill>
                      <a:srgbClr val="729FCF"/>
                    </a:solidFill>
                  </a:tcPr>
                </a:tc>
              </a:tr>
            </a:tbl>
          </a:graphicData>
        </a:graphic>
      </p:graphicFrame>
      <p:sp>
        <p:nvSpPr>
          <p:cNvPr id="773" name="Rectangle 127"/>
          <p:cNvSpPr/>
          <p:nvPr/>
        </p:nvSpPr>
        <p:spPr>
          <a:xfrm>
            <a:off x="395280" y="1525680"/>
            <a:ext cx="8330400" cy="50331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p>
            <a:pPr>
              <a:lnSpc>
                <a:spcPct val="80000"/>
              </a:lnSpc>
              <a:spcBef>
                <a:spcPts val="1440"/>
              </a:spcBef>
              <a:buNone/>
            </a:pPr>
            <a:endParaRPr lang="en-US" sz="2400" b="0" strike="noStrike" spc="-1">
              <a:latin typeface="Arial" panose="020B0604020202020204"/>
            </a:endParaRPr>
          </a:p>
          <a:p>
            <a:pPr>
              <a:lnSpc>
                <a:spcPct val="80000"/>
              </a:lnSpc>
              <a:spcBef>
                <a:spcPts val="1440"/>
              </a:spcBef>
              <a:buNone/>
            </a:pPr>
            <a:endParaRPr lang="en-US" sz="2400" b="0" strike="noStrike" spc="-1">
              <a:latin typeface="Arial" panose="020B0604020202020204"/>
            </a:endParaRPr>
          </a:p>
          <a:p>
            <a:pPr>
              <a:lnSpc>
                <a:spcPct val="80000"/>
              </a:lnSpc>
              <a:spcBef>
                <a:spcPts val="1440"/>
              </a:spcBef>
              <a:buNone/>
            </a:pPr>
            <a:endParaRPr lang="en-US" sz="2400" b="0" strike="noStrike" spc="-1">
              <a:latin typeface="Arial" panose="020B0604020202020204"/>
            </a:endParaRPr>
          </a:p>
          <a:p>
            <a:pPr>
              <a:lnSpc>
                <a:spcPct val="80000"/>
              </a:lnSpc>
              <a:spcBef>
                <a:spcPts val="1440"/>
              </a:spcBef>
              <a:buNone/>
            </a:pPr>
            <a:endParaRPr lang="en-US" sz="2400" b="0" strike="noStrike" spc="-1">
              <a:latin typeface="Arial" panose="020B0604020202020204"/>
            </a:endParaRPr>
          </a:p>
          <a:p>
            <a:pPr>
              <a:lnSpc>
                <a:spcPct val="80000"/>
              </a:lnSpc>
              <a:spcBef>
                <a:spcPts val="1440"/>
              </a:spcBef>
              <a:buNone/>
            </a:pPr>
            <a:endParaRPr lang="en-US" sz="2400" b="0" strike="noStrike" spc="-1">
              <a:latin typeface="Arial" panose="020B0604020202020204"/>
            </a:endParaRPr>
          </a:p>
          <a:p>
            <a:pPr>
              <a:lnSpc>
                <a:spcPct val="80000"/>
              </a:lnSpc>
              <a:spcBef>
                <a:spcPts val="1440"/>
              </a:spcBef>
              <a:buNone/>
            </a:pPr>
            <a:endParaRPr lang="en-US" sz="2400" b="0" strike="noStrike" spc="-1">
              <a:latin typeface="Arial" panose="020B0604020202020204"/>
            </a:endParaRPr>
          </a:p>
          <a:p>
            <a:pPr>
              <a:lnSpc>
                <a:spcPct val="80000"/>
              </a:lnSpc>
              <a:spcBef>
                <a:spcPts val="1440"/>
              </a:spcBef>
              <a:buNone/>
            </a:pPr>
            <a:endParaRPr lang="en-US" sz="2400" b="0" strike="noStrike" spc="-1">
              <a:latin typeface="Arial" panose="020B0604020202020204"/>
            </a:endParaRPr>
          </a:p>
          <a:p>
            <a:pPr>
              <a:lnSpc>
                <a:spcPct val="80000"/>
              </a:lnSpc>
              <a:spcBef>
                <a:spcPts val="1440"/>
              </a:spcBef>
              <a:buNone/>
            </a:pPr>
            <a:endParaRPr lang="en-US" sz="2400" b="0" strike="noStrike" spc="-1">
              <a:latin typeface="Arial" panose="020B0604020202020204"/>
            </a:endParaRPr>
          </a:p>
          <a:p>
            <a:pPr>
              <a:lnSpc>
                <a:spcPct val="80000"/>
              </a:lnSpc>
              <a:spcBef>
                <a:spcPts val="1080"/>
              </a:spcBef>
              <a:buNone/>
            </a:pPr>
            <a:endParaRPr lang="en-US" sz="1800" b="0" strike="noStrike" spc="-1">
              <a:latin typeface="Arial" panose="020B0604020202020204"/>
            </a:endParaRPr>
          </a:p>
          <a:p>
            <a:pPr marL="228600" indent="-228600">
              <a:lnSpc>
                <a:spcPct val="80000"/>
              </a:lnSpc>
              <a:spcBef>
                <a:spcPts val="1440"/>
              </a:spcBef>
              <a:buClr>
                <a:srgbClr val="525252"/>
              </a:buClr>
              <a:buFont typeface="IntelOne Display Regular"/>
              <a:buChar char="•"/>
            </a:pPr>
            <a:r>
              <a:rPr lang="en-US" sz="2400" b="1" strike="noStrike" spc="-1">
                <a:solidFill>
                  <a:srgbClr val="525252"/>
                </a:solidFill>
                <a:latin typeface="IntelOne Display Light"/>
                <a:ea typeface="Helvetica Neue"/>
              </a:rPr>
              <a:t>( )</a:t>
            </a:r>
            <a:r>
              <a:rPr lang="en-US" sz="2400" b="0" strike="noStrike" spc="-1">
                <a:solidFill>
                  <a:srgbClr val="525252"/>
                </a:solidFill>
                <a:latin typeface="IntelOne Display Light"/>
                <a:ea typeface="Helvetica Neue"/>
              </a:rPr>
              <a:t> used to override default and provide clarity</a:t>
            </a:r>
            <a:endParaRPr lang="en-US" sz="2400" b="0" strike="noStrike" spc="-1">
              <a:latin typeface="Arial" panose="020B0604020202020204"/>
            </a:endParaRPr>
          </a:p>
        </p:txBody>
      </p:sp>
      <p:grpSp>
        <p:nvGrpSpPr>
          <p:cNvPr id="774" name="Group 114"/>
          <p:cNvGrpSpPr/>
          <p:nvPr/>
        </p:nvGrpSpPr>
        <p:grpSpPr>
          <a:xfrm>
            <a:off x="7778160" y="1809000"/>
            <a:ext cx="775440" cy="3862440"/>
            <a:chOff x="7778160" y="1809000"/>
            <a:chExt cx="775440" cy="3862440"/>
          </a:xfrm>
        </p:grpSpPr>
        <p:sp>
          <p:nvSpPr>
            <p:cNvPr id="775" name="AutoShape 73"/>
            <p:cNvSpPr/>
            <p:nvPr/>
          </p:nvSpPr>
          <p:spPr>
            <a:xfrm>
              <a:off x="7937280" y="2213640"/>
              <a:ext cx="456480" cy="3048840"/>
            </a:xfrm>
            <a:prstGeom prst="downArrow">
              <a:avLst>
                <a:gd name="adj1" fmla="val 50000"/>
                <a:gd name="adj2" fmla="val 310328"/>
              </a:avLst>
            </a:prstGeom>
            <a:noFill/>
            <a:ln w="12700">
              <a:solidFill>
                <a:srgbClr val="525252"/>
              </a:solidFill>
              <a:miter/>
            </a:ln>
          </p:spPr>
          <p:style>
            <a:lnRef idx="0">
              <a:srgbClr val="FFFFFF"/>
            </a:lnRef>
            <a:fillRef idx="0">
              <a:srgbClr val="FFFFFF"/>
            </a:fillRef>
            <a:effectRef idx="0">
              <a:srgbClr val="FFFFFF"/>
            </a:effectRef>
            <a:fontRef idx="minor"/>
          </p:style>
        </p:sp>
        <p:sp>
          <p:nvSpPr>
            <p:cNvPr id="776" name="Text Box 74"/>
            <p:cNvSpPr/>
            <p:nvPr/>
          </p:nvSpPr>
          <p:spPr>
            <a:xfrm>
              <a:off x="7778160" y="1809000"/>
              <a:ext cx="77544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ctr">
                <a:lnSpc>
                  <a:spcPct val="100000"/>
                </a:lnSpc>
                <a:buNone/>
              </a:pPr>
              <a:r>
                <a:rPr lang="en-US" sz="1800" b="1" strike="noStrike" spc="-1">
                  <a:solidFill>
                    <a:srgbClr val="525252"/>
                  </a:solidFill>
                  <a:latin typeface="IntelOne Display Regular"/>
                  <a:ea typeface="Helvetica Neue"/>
                </a:rPr>
                <a:t>High</a:t>
              </a:r>
              <a:endParaRPr lang="en-US" sz="1800" b="0" strike="noStrike" spc="-1">
                <a:latin typeface="Arial" panose="020B0604020202020204"/>
              </a:endParaRPr>
            </a:p>
          </p:txBody>
        </p:sp>
        <p:sp>
          <p:nvSpPr>
            <p:cNvPr id="777" name="Text Box 75"/>
            <p:cNvSpPr/>
            <p:nvPr/>
          </p:nvSpPr>
          <p:spPr>
            <a:xfrm>
              <a:off x="7818840" y="5307480"/>
              <a:ext cx="69480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gn="ctr">
                <a:lnSpc>
                  <a:spcPct val="100000"/>
                </a:lnSpc>
                <a:buNone/>
              </a:pPr>
              <a:r>
                <a:rPr lang="en-US" sz="1800" b="1" strike="noStrike" spc="-1">
                  <a:solidFill>
                    <a:srgbClr val="525252"/>
                  </a:solidFill>
                  <a:latin typeface="IntelOne Display Regular"/>
                  <a:ea typeface="Helvetica Neue"/>
                </a:rPr>
                <a:t>Low</a:t>
              </a:r>
              <a:endParaRPr lang="en-US" sz="1800" b="0" strike="noStrike" spc="-1">
                <a:latin typeface="Arial" panose="020B0604020202020204"/>
              </a:endParaRPr>
            </a:p>
          </p:txBody>
        </p:sp>
      </p:grpSp>
      <p:sp>
        <p:nvSpPr>
          <p:cNvPr id="778" name="Text Box 128"/>
          <p:cNvSpPr/>
          <p:nvPr/>
        </p:nvSpPr>
        <p:spPr>
          <a:xfrm>
            <a:off x="7561440" y="6111720"/>
            <a:ext cx="3733560" cy="2721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200" b="1" i="1" strike="noStrike" spc="-1">
                <a:solidFill>
                  <a:srgbClr val="525252"/>
                </a:solidFill>
                <a:latin typeface="IntelOne Display Regular"/>
                <a:ea typeface="Helvetica Neue"/>
              </a:rPr>
              <a:t>* Unary operators have only one operand</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Let’s take a look at</a:t>
            </a:r>
            <a:endParaRPr lang="en-US" sz="3600" b="0" strike="noStrike" spc="-1">
              <a:latin typeface="Arial" panose="020B0604020202020204"/>
            </a:endParaRPr>
          </a:p>
        </p:txBody>
      </p:sp>
      <p:sp>
        <p:nvSpPr>
          <p:cNvPr id="780" name="Rectangle 3"/>
          <p:cNvSpPr/>
          <p:nvPr/>
        </p:nvSpPr>
        <p:spPr>
          <a:xfrm>
            <a:off x="4321080" y="1184400"/>
            <a:ext cx="199836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module</a:t>
            </a:r>
            <a:endParaRPr lang="en-US" sz="2400" b="0" strike="noStrike" spc="-1">
              <a:latin typeface="Arial" panose="020B0604020202020204"/>
            </a:endParaRPr>
          </a:p>
          <a:p>
            <a:pPr algn="ctr">
              <a:lnSpc>
                <a:spcPct val="100000"/>
              </a:lnSpc>
              <a:buNone/>
            </a:pPr>
            <a:r>
              <a:rPr lang="en-US" sz="1800" b="1" strike="noStrike" spc="-1">
                <a:solidFill>
                  <a:srgbClr val="525252"/>
                </a:solidFill>
                <a:latin typeface="Times New Roman" panose="02020603050405020304"/>
                <a:ea typeface="Helvetica Neue"/>
              </a:rPr>
              <a:t>Declaration</a:t>
            </a:r>
            <a:endParaRPr lang="en-US" sz="1800" b="0" strike="noStrike" spc="-1">
              <a:latin typeface="Arial" panose="020B0604020202020204"/>
            </a:endParaRPr>
          </a:p>
        </p:txBody>
      </p:sp>
      <p:sp>
        <p:nvSpPr>
          <p:cNvPr id="781" name="Rectangle 4"/>
          <p:cNvSpPr/>
          <p:nvPr/>
        </p:nvSpPr>
        <p:spPr>
          <a:xfrm>
            <a:off x="1053360" y="2413800"/>
            <a:ext cx="18072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Port</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Declarations</a:t>
            </a:r>
            <a:endParaRPr lang="en-US" sz="1800" b="0" strike="noStrike" spc="-1">
              <a:latin typeface="Arial" panose="020B0604020202020204"/>
            </a:endParaRPr>
          </a:p>
        </p:txBody>
      </p:sp>
      <p:sp>
        <p:nvSpPr>
          <p:cNvPr id="782" name="Rectangle 5"/>
          <p:cNvSpPr/>
          <p:nvPr/>
        </p:nvSpPr>
        <p:spPr>
          <a:xfrm>
            <a:off x="1464120" y="3445560"/>
            <a:ext cx="7048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input</a:t>
            </a:r>
            <a:endParaRPr lang="en-US" sz="1800" b="0" strike="noStrike" spc="-1">
              <a:latin typeface="Arial" panose="020B0604020202020204"/>
            </a:endParaRPr>
          </a:p>
        </p:txBody>
      </p:sp>
      <p:sp>
        <p:nvSpPr>
          <p:cNvPr id="783" name="Rectangle 6"/>
          <p:cNvSpPr/>
          <p:nvPr/>
        </p:nvSpPr>
        <p:spPr>
          <a:xfrm>
            <a:off x="1412280" y="4161600"/>
            <a:ext cx="9374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output</a:t>
            </a:r>
            <a:endParaRPr lang="en-US" sz="1800" b="0" strike="noStrike" spc="-1">
              <a:latin typeface="Arial" panose="020B0604020202020204"/>
            </a:endParaRPr>
          </a:p>
        </p:txBody>
      </p:sp>
      <p:sp>
        <p:nvSpPr>
          <p:cNvPr id="784" name="Rectangle 7"/>
          <p:cNvSpPr/>
          <p:nvPr/>
        </p:nvSpPr>
        <p:spPr>
          <a:xfrm>
            <a:off x="1521360" y="4893480"/>
            <a:ext cx="6926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inout</a:t>
            </a:r>
            <a:endParaRPr lang="en-US" sz="1800" b="0" strike="noStrike" spc="-1">
              <a:latin typeface="Arial" panose="020B0604020202020204"/>
            </a:endParaRPr>
          </a:p>
        </p:txBody>
      </p:sp>
      <p:sp>
        <p:nvSpPr>
          <p:cNvPr id="785" name="Rectangle 8"/>
          <p:cNvSpPr/>
          <p:nvPr/>
        </p:nvSpPr>
        <p:spPr>
          <a:xfrm>
            <a:off x="2805840" y="2432520"/>
            <a:ext cx="18072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Data Type</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Declarations</a:t>
            </a:r>
            <a:endParaRPr lang="en-US" sz="1800" b="0" strike="noStrike" spc="-1">
              <a:latin typeface="Arial" panose="020B0604020202020204"/>
            </a:endParaRPr>
          </a:p>
        </p:txBody>
      </p:sp>
      <p:sp>
        <p:nvSpPr>
          <p:cNvPr id="786" name="Rectangle 9"/>
          <p:cNvSpPr/>
          <p:nvPr/>
        </p:nvSpPr>
        <p:spPr>
          <a:xfrm>
            <a:off x="3304800" y="3464640"/>
            <a:ext cx="664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Net</a:t>
            </a:r>
            <a:endParaRPr lang="en-US" sz="1800" b="0" strike="noStrike" spc="-1">
              <a:latin typeface="Arial" panose="020B0604020202020204"/>
            </a:endParaRPr>
          </a:p>
        </p:txBody>
      </p:sp>
      <p:sp>
        <p:nvSpPr>
          <p:cNvPr id="787" name="Rectangle 10"/>
          <p:cNvSpPr/>
          <p:nvPr/>
        </p:nvSpPr>
        <p:spPr>
          <a:xfrm>
            <a:off x="2999520" y="4180680"/>
            <a:ext cx="12430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Variable</a:t>
            </a:r>
            <a:endParaRPr lang="en-US" sz="1800" b="0" strike="noStrike" spc="-1">
              <a:latin typeface="Arial" panose="020B0604020202020204"/>
            </a:endParaRPr>
          </a:p>
        </p:txBody>
      </p:sp>
      <p:sp>
        <p:nvSpPr>
          <p:cNvPr id="788" name="Rectangle 11"/>
          <p:cNvSpPr/>
          <p:nvPr/>
        </p:nvSpPr>
        <p:spPr>
          <a:xfrm>
            <a:off x="3006360" y="4912200"/>
            <a:ext cx="12153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parameter</a:t>
            </a:r>
            <a:endParaRPr lang="en-US" sz="1800" b="0" strike="noStrike" spc="-1">
              <a:latin typeface="Arial" panose="020B0604020202020204"/>
            </a:endParaRPr>
          </a:p>
        </p:txBody>
      </p:sp>
      <p:sp>
        <p:nvSpPr>
          <p:cNvPr id="789" name="Rectangle 12"/>
          <p:cNvSpPr/>
          <p:nvPr/>
        </p:nvSpPr>
        <p:spPr>
          <a:xfrm>
            <a:off x="5042880" y="2427840"/>
            <a:ext cx="18666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Circuit</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Functionality</a:t>
            </a:r>
            <a:endParaRPr lang="en-US" sz="1800" b="0" strike="noStrike" spc="-1">
              <a:latin typeface="Arial" panose="020B0604020202020204"/>
            </a:endParaRPr>
          </a:p>
        </p:txBody>
      </p:sp>
      <p:sp>
        <p:nvSpPr>
          <p:cNvPr id="790" name="Line 14"/>
          <p:cNvSpPr/>
          <p:nvPr/>
        </p:nvSpPr>
        <p:spPr>
          <a:xfrm>
            <a:off x="1793160" y="2081520"/>
            <a:ext cx="3519360" cy="648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791" name="Line 15"/>
          <p:cNvSpPr/>
          <p:nvPr/>
        </p:nvSpPr>
        <p:spPr>
          <a:xfrm>
            <a:off x="5312520" y="1931400"/>
            <a:ext cx="360" cy="1670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92" name="Line 16"/>
          <p:cNvSpPr/>
          <p:nvPr/>
        </p:nvSpPr>
        <p:spPr>
          <a:xfrm>
            <a:off x="1787040" y="20880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793" name="Line 17"/>
          <p:cNvSpPr/>
          <p:nvPr/>
        </p:nvSpPr>
        <p:spPr>
          <a:xfrm>
            <a:off x="365364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794" name="Line 18"/>
          <p:cNvSpPr/>
          <p:nvPr/>
        </p:nvSpPr>
        <p:spPr>
          <a:xfrm>
            <a:off x="5920920" y="210708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795" name="Line 19"/>
          <p:cNvSpPr/>
          <p:nvPr/>
        </p:nvSpPr>
        <p:spPr>
          <a:xfrm>
            <a:off x="1882080" y="309780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796" name="Line 20"/>
          <p:cNvSpPr/>
          <p:nvPr/>
        </p:nvSpPr>
        <p:spPr>
          <a:xfrm>
            <a:off x="1863000" y="38404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797" name="Line 21"/>
          <p:cNvSpPr/>
          <p:nvPr/>
        </p:nvSpPr>
        <p:spPr>
          <a:xfrm>
            <a:off x="1863000" y="456444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798" name="Line 22"/>
          <p:cNvSpPr/>
          <p:nvPr/>
        </p:nvSpPr>
        <p:spPr>
          <a:xfrm>
            <a:off x="3615840" y="3116880"/>
            <a:ext cx="360" cy="3171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799" name="Line 23"/>
          <p:cNvSpPr/>
          <p:nvPr/>
        </p:nvSpPr>
        <p:spPr>
          <a:xfrm>
            <a:off x="3634920" y="385956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800" name="Line 24"/>
          <p:cNvSpPr/>
          <p:nvPr/>
        </p:nvSpPr>
        <p:spPr>
          <a:xfrm>
            <a:off x="3634920" y="458352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801" name="Line 25"/>
          <p:cNvSpPr/>
          <p:nvPr/>
        </p:nvSpPr>
        <p:spPr>
          <a:xfrm>
            <a:off x="5184000" y="3377160"/>
            <a:ext cx="16891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02" name="Line 26"/>
          <p:cNvSpPr/>
          <p:nvPr/>
        </p:nvSpPr>
        <p:spPr>
          <a:xfrm>
            <a:off x="5958720" y="309780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803" name="Group 27"/>
          <p:cNvGrpSpPr/>
          <p:nvPr/>
        </p:nvGrpSpPr>
        <p:grpSpPr>
          <a:xfrm>
            <a:off x="4314240" y="3823200"/>
            <a:ext cx="1701720" cy="1371240"/>
            <a:chOff x="4314240" y="3823200"/>
            <a:chExt cx="1701720" cy="1371240"/>
          </a:xfrm>
        </p:grpSpPr>
        <p:sp>
          <p:nvSpPr>
            <p:cNvPr id="804" name="Rectangle 28"/>
            <p:cNvSpPr/>
            <p:nvPr/>
          </p:nvSpPr>
          <p:spPr>
            <a:xfrm>
              <a:off x="4314240" y="3823200"/>
              <a:ext cx="17017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Continuous</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Assignment</a:t>
              </a:r>
              <a:endParaRPr lang="en-US" sz="1800" b="0" strike="noStrike" spc="-1">
                <a:latin typeface="Arial" panose="020B0604020202020204"/>
              </a:endParaRPr>
            </a:p>
          </p:txBody>
        </p:sp>
        <p:sp>
          <p:nvSpPr>
            <p:cNvPr id="805" name="Rectangle 29"/>
            <p:cNvSpPr/>
            <p:nvPr/>
          </p:nvSpPr>
          <p:spPr>
            <a:xfrm>
              <a:off x="4753800" y="4828320"/>
              <a:ext cx="78084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assign</a:t>
              </a:r>
              <a:endParaRPr lang="en-US" sz="1800" b="0" strike="noStrike" spc="-1">
                <a:latin typeface="Arial" panose="020B0604020202020204"/>
              </a:endParaRPr>
            </a:p>
          </p:txBody>
        </p:sp>
        <p:sp>
          <p:nvSpPr>
            <p:cNvPr id="806" name="Line 30"/>
            <p:cNvSpPr/>
            <p:nvPr/>
          </p:nvSpPr>
          <p:spPr>
            <a:xfrm>
              <a:off x="5196960" y="4507200"/>
              <a:ext cx="360" cy="31752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grpSp>
        <p:nvGrpSpPr>
          <p:cNvPr id="807" name="Group 31"/>
          <p:cNvGrpSpPr/>
          <p:nvPr/>
        </p:nvGrpSpPr>
        <p:grpSpPr>
          <a:xfrm>
            <a:off x="5972400" y="3844080"/>
            <a:ext cx="1582920" cy="2539080"/>
            <a:chOff x="5972400" y="3844080"/>
            <a:chExt cx="1582920" cy="2539080"/>
          </a:xfrm>
        </p:grpSpPr>
        <p:sp>
          <p:nvSpPr>
            <p:cNvPr id="808" name="Rectangle 32"/>
            <p:cNvSpPr/>
            <p:nvPr/>
          </p:nvSpPr>
          <p:spPr>
            <a:xfrm>
              <a:off x="5972400" y="3844080"/>
              <a:ext cx="15829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Blocks</a:t>
              </a:r>
              <a:endParaRPr lang="en-US" sz="1800" b="0" strike="noStrike" spc="-1">
                <a:latin typeface="Arial" panose="020B0604020202020204"/>
              </a:endParaRPr>
            </a:p>
          </p:txBody>
        </p:sp>
        <p:sp>
          <p:nvSpPr>
            <p:cNvPr id="809" name="Rectangle 33"/>
            <p:cNvSpPr/>
            <p:nvPr/>
          </p:nvSpPr>
          <p:spPr>
            <a:xfrm>
              <a:off x="6374880" y="4796640"/>
              <a:ext cx="79056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Times New Roman" panose="02020603050405020304"/>
                  <a:ea typeface="Helvetica Neue"/>
                </a:rPr>
                <a:t>initial</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a:t>
              </a:r>
              <a:endParaRPr lang="en-US" sz="1800" b="0" strike="noStrike" spc="-1">
                <a:latin typeface="Arial" panose="020B0604020202020204"/>
              </a:endParaRPr>
            </a:p>
          </p:txBody>
        </p:sp>
        <p:sp>
          <p:nvSpPr>
            <p:cNvPr id="810" name="Rectangle 34"/>
            <p:cNvSpPr/>
            <p:nvPr/>
          </p:nvSpPr>
          <p:spPr>
            <a:xfrm>
              <a:off x="6379200" y="5742720"/>
              <a:ext cx="8449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Times New Roman" panose="02020603050405020304"/>
                  <a:ea typeface="Helvetica Neue"/>
                </a:rPr>
                <a:t>always</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a:t>
              </a:r>
              <a:endParaRPr lang="en-US" sz="1800" b="0" strike="noStrike" spc="-1">
                <a:latin typeface="Arial" panose="020B0604020202020204"/>
              </a:endParaRPr>
            </a:p>
          </p:txBody>
        </p:sp>
        <p:sp>
          <p:nvSpPr>
            <p:cNvPr id="811" name="Line 35"/>
            <p:cNvSpPr/>
            <p:nvPr/>
          </p:nvSpPr>
          <p:spPr>
            <a:xfrm>
              <a:off x="6778080" y="4526280"/>
              <a:ext cx="360" cy="241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12" name="Line 36"/>
            <p:cNvSpPr/>
            <p:nvPr/>
          </p:nvSpPr>
          <p:spPr>
            <a:xfrm>
              <a:off x="6778080" y="5478840"/>
              <a:ext cx="360" cy="24120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sp>
        <p:nvSpPr>
          <p:cNvPr id="813" name="Rectangle 38"/>
          <p:cNvSpPr/>
          <p:nvPr/>
        </p:nvSpPr>
        <p:spPr>
          <a:xfrm>
            <a:off x="8242200" y="2427840"/>
            <a:ext cx="19105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Subprograms</a:t>
            </a:r>
            <a:endParaRPr lang="en-US" sz="1800" b="0" strike="noStrike" spc="-1">
              <a:latin typeface="Arial" panose="020B0604020202020204"/>
            </a:endParaRPr>
          </a:p>
        </p:txBody>
      </p:sp>
      <p:sp>
        <p:nvSpPr>
          <p:cNvPr id="814" name="Rectangle 39"/>
          <p:cNvSpPr/>
          <p:nvPr/>
        </p:nvSpPr>
        <p:spPr>
          <a:xfrm>
            <a:off x="8959320" y="3102480"/>
            <a:ext cx="5904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task</a:t>
            </a:r>
            <a:endParaRPr lang="en-US" sz="1800" b="0" strike="noStrike" spc="-1">
              <a:latin typeface="Arial" panose="020B0604020202020204"/>
            </a:endParaRPr>
          </a:p>
        </p:txBody>
      </p:sp>
      <p:sp>
        <p:nvSpPr>
          <p:cNvPr id="815" name="Rectangle 40"/>
          <p:cNvSpPr/>
          <p:nvPr/>
        </p:nvSpPr>
        <p:spPr>
          <a:xfrm>
            <a:off x="8749440" y="3750480"/>
            <a:ext cx="9972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function</a:t>
            </a:r>
            <a:endParaRPr lang="en-US" sz="1800" b="0" strike="noStrike" spc="-1">
              <a:latin typeface="Arial" panose="020B0604020202020204"/>
            </a:endParaRPr>
          </a:p>
        </p:txBody>
      </p:sp>
      <p:sp>
        <p:nvSpPr>
          <p:cNvPr id="816" name="Rectangle 41"/>
          <p:cNvSpPr/>
          <p:nvPr/>
        </p:nvSpPr>
        <p:spPr>
          <a:xfrm>
            <a:off x="8003880" y="4434480"/>
            <a:ext cx="222156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System </a:t>
            </a:r>
            <a:endParaRPr lang="en-US" sz="1800" b="0" strike="noStrike" spc="-1">
              <a:latin typeface="Arial" panose="020B0604020202020204"/>
            </a:endParaRPr>
          </a:p>
          <a:p>
            <a:pPr algn="ctr">
              <a:lnSpc>
                <a:spcPct val="100000"/>
              </a:lnSpc>
              <a:buNone/>
            </a:pPr>
            <a:r>
              <a:rPr lang="en-US" sz="1800" b="1" strike="noStrike" spc="-1">
                <a:solidFill>
                  <a:srgbClr val="D9D9D9"/>
                </a:solidFill>
                <a:latin typeface="IntelOne Display Regular"/>
                <a:ea typeface="Helvetica Neue"/>
              </a:rPr>
              <a:t>Tasks/Functions</a:t>
            </a:r>
            <a:endParaRPr lang="en-US" sz="1800" b="0" strike="noStrike" spc="-1">
              <a:latin typeface="Arial" panose="020B0604020202020204"/>
            </a:endParaRPr>
          </a:p>
        </p:txBody>
      </p:sp>
      <p:sp>
        <p:nvSpPr>
          <p:cNvPr id="817" name="Rectangle 42"/>
          <p:cNvSpPr/>
          <p:nvPr/>
        </p:nvSpPr>
        <p:spPr>
          <a:xfrm>
            <a:off x="8431560" y="5334480"/>
            <a:ext cx="14839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Compiler </a:t>
            </a:r>
            <a:endParaRPr lang="en-US" sz="1800" b="0" strike="noStrike" spc="-1">
              <a:latin typeface="Arial" panose="020B0604020202020204"/>
            </a:endParaRPr>
          </a:p>
          <a:p>
            <a:pPr>
              <a:lnSpc>
                <a:spcPct val="100000"/>
              </a:lnSpc>
              <a:buNone/>
            </a:pPr>
            <a:r>
              <a:rPr lang="en-US" sz="1800" b="1" strike="noStrike" spc="-1">
                <a:solidFill>
                  <a:srgbClr val="D9D9D9"/>
                </a:solidFill>
                <a:latin typeface="IntelOne Display Regular"/>
                <a:ea typeface="Helvetica Neue"/>
              </a:rPr>
              <a:t>Directives</a:t>
            </a:r>
            <a:endParaRPr lang="en-US" sz="1800" b="0" strike="noStrike" spc="-1">
              <a:latin typeface="Arial" panose="020B0604020202020204"/>
            </a:endParaRPr>
          </a:p>
        </p:txBody>
      </p:sp>
      <p:sp>
        <p:nvSpPr>
          <p:cNvPr id="818" name="Line 43"/>
          <p:cNvSpPr/>
          <p:nvPr/>
        </p:nvSpPr>
        <p:spPr>
          <a:xfrm>
            <a:off x="9262440" y="2107080"/>
            <a:ext cx="360" cy="3175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819" name="Rectangle 44"/>
          <p:cNvSpPr/>
          <p:nvPr/>
        </p:nvSpPr>
        <p:spPr>
          <a:xfrm>
            <a:off x="6949800" y="3132720"/>
            <a:ext cx="1843560" cy="366120"/>
          </a:xfrm>
          <a:prstGeom prst="rect">
            <a:avLst/>
          </a:prstGeom>
          <a:noFill/>
          <a:ln w="12700">
            <a:solidFill>
              <a:srgbClr val="BFBFBF"/>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Instantiation</a:t>
            </a:r>
            <a:endParaRPr lang="en-US" sz="1800" b="0" strike="noStrike" spc="-1">
              <a:latin typeface="Arial" panose="020B0604020202020204"/>
            </a:endParaRPr>
          </a:p>
        </p:txBody>
      </p:sp>
      <p:sp>
        <p:nvSpPr>
          <p:cNvPr id="820" name="Line 46"/>
          <p:cNvSpPr/>
          <p:nvPr/>
        </p:nvSpPr>
        <p:spPr>
          <a:xfrm>
            <a:off x="9273600" y="283104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821" name="Line 47"/>
          <p:cNvSpPr/>
          <p:nvPr/>
        </p:nvSpPr>
        <p:spPr>
          <a:xfrm>
            <a:off x="9292680" y="349776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822" name="Line 48"/>
          <p:cNvSpPr/>
          <p:nvPr/>
        </p:nvSpPr>
        <p:spPr>
          <a:xfrm>
            <a:off x="9254520" y="4164480"/>
            <a:ext cx="360" cy="24120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823" name="Line 49"/>
          <p:cNvSpPr/>
          <p:nvPr/>
        </p:nvSpPr>
        <p:spPr>
          <a:xfrm>
            <a:off x="9159120" y="5088240"/>
            <a:ext cx="360" cy="241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824" name="Line 50"/>
          <p:cNvSpPr/>
          <p:nvPr/>
        </p:nvSpPr>
        <p:spPr>
          <a:xfrm>
            <a:off x="6879600" y="3377160"/>
            <a:ext cx="2412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825" name="Line 51"/>
          <p:cNvSpPr/>
          <p:nvPr/>
        </p:nvSpPr>
        <p:spPr>
          <a:xfrm>
            <a:off x="5177880" y="3383280"/>
            <a:ext cx="360" cy="4320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26" name="Line 52"/>
          <p:cNvSpPr/>
          <p:nvPr/>
        </p:nvSpPr>
        <p:spPr>
          <a:xfrm>
            <a:off x="6625440" y="3402360"/>
            <a:ext cx="360" cy="4320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27" name="Line 14"/>
          <p:cNvSpPr/>
          <p:nvPr/>
        </p:nvSpPr>
        <p:spPr>
          <a:xfrm>
            <a:off x="5312520" y="2101680"/>
            <a:ext cx="605160" cy="540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28" name="Line 14"/>
          <p:cNvSpPr/>
          <p:nvPr/>
        </p:nvSpPr>
        <p:spPr>
          <a:xfrm>
            <a:off x="5917680" y="2098440"/>
            <a:ext cx="3336840" cy="24480"/>
          </a:xfrm>
          <a:prstGeom prst="line">
            <a:avLst/>
          </a:prstGeom>
          <a:ln w="12700">
            <a:solidFill>
              <a:srgbClr val="D9D9D9"/>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830"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831"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Behavioral Modeling – </a:t>
            </a:r>
            <a:endParaRPr lang="en-US"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FFFFFF"/>
                </a:solidFill>
                <a:latin typeface="IntelOne Display Light"/>
                <a:ea typeface="Helvetica Neue"/>
              </a:rPr>
              <a:t>	Continuous Assignments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Continuous Assignments</a:t>
            </a:r>
            <a:endParaRPr lang="en-US" sz="3600" b="0" strike="noStrike" spc="-1">
              <a:latin typeface="Arial" panose="020B0604020202020204"/>
            </a:endParaRPr>
          </a:p>
        </p:txBody>
      </p:sp>
      <p:sp>
        <p:nvSpPr>
          <p:cNvPr id="833"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Model the behavior of combinatorial logic by using expressions and operators</a:t>
            </a:r>
            <a:endParaRPr lang="en-US" sz="2800" b="0" strike="noStrike" spc="-1">
              <a:latin typeface="Arial" panose="020B0604020202020204"/>
            </a:endParaRPr>
          </a:p>
        </p:txBody>
      </p:sp>
      <p:sp>
        <p:nvSpPr>
          <p:cNvPr id="834" name="Rectangle 4"/>
          <p:cNvSpPr/>
          <p:nvPr/>
        </p:nvSpPr>
        <p:spPr>
          <a:xfrm>
            <a:off x="995760" y="2458800"/>
            <a:ext cx="4012560" cy="2278800"/>
          </a:xfrm>
          <a:prstGeom prst="rect">
            <a:avLst/>
          </a:prstGeom>
          <a:noFill/>
          <a:ln w="9525">
            <a:noFill/>
          </a:ln>
        </p:spPr>
        <p:style>
          <a:lnRef idx="0">
            <a:srgbClr val="FFFFFF"/>
          </a:lnRef>
          <a:fillRef idx="0">
            <a:srgbClr val="FFFFFF"/>
          </a:fillRef>
          <a:effectRef idx="0">
            <a:srgbClr val="FFFFFF"/>
          </a:effectRef>
          <a:fontRef idx="minor"/>
        </p:style>
        <p:txBody>
          <a:bodyPr lIns="92160" tIns="46080" rIns="92160" bIns="46080" anchor="t">
            <a:noAutofit/>
          </a:bodyPr>
          <a:p>
            <a:pPr marL="342900" indent="-342900">
              <a:lnSpc>
                <a:spcPct val="100000"/>
              </a:lnSpc>
              <a:spcBef>
                <a:spcPts val="480"/>
              </a:spcBef>
              <a:buClr>
                <a:srgbClr val="00C7FD"/>
              </a:buClr>
              <a:buFont typeface="Wingdings" panose="05000000000000000000" pitchFamily="2" charset="2"/>
              <a:buChar char=""/>
            </a:pPr>
            <a:r>
              <a:rPr lang="en-US" sz="2400" b="0" strike="noStrike" spc="-1">
                <a:solidFill>
                  <a:srgbClr val="525252"/>
                </a:solidFill>
                <a:latin typeface="IntelOne Display Regular"/>
                <a:ea typeface="Helvetica Neue"/>
              </a:rPr>
              <a:t>Continuous assignments can be made when the net is declared </a:t>
            </a:r>
            <a:endParaRPr lang="en-US" sz="2400" b="0" strike="noStrike" spc="-1">
              <a:latin typeface="Arial" panose="020B0604020202020204"/>
            </a:endParaRPr>
          </a:p>
          <a:p>
            <a:pPr>
              <a:lnSpc>
                <a:spcPct val="100000"/>
              </a:lnSpc>
              <a:spcBef>
                <a:spcPts val="480"/>
              </a:spcBef>
              <a:buNone/>
            </a:pPr>
            <a:endParaRPr lang="en-US" sz="2400" b="0" strike="noStrike" spc="-1">
              <a:latin typeface="Arial" panose="020B0604020202020204"/>
            </a:endParaRPr>
          </a:p>
          <a:p>
            <a:pPr marL="342900" indent="-342900">
              <a:lnSpc>
                <a:spcPct val="100000"/>
              </a:lnSpc>
              <a:spcBef>
                <a:spcPts val="480"/>
              </a:spcBef>
              <a:buNone/>
              <a:tabLst>
                <a:tab pos="0" algn="l"/>
              </a:tabLst>
            </a:pPr>
            <a:r>
              <a:rPr lang="en-US" sz="2400" b="0" i="1" strike="noStrike" spc="-1">
                <a:solidFill>
                  <a:srgbClr val="525252"/>
                </a:solidFill>
                <a:latin typeface="IntelOne Display Regular"/>
                <a:ea typeface="Helvetica Neue"/>
              </a:rPr>
              <a:t>	</a:t>
            </a:r>
            <a:r>
              <a:rPr lang="en-US" sz="2400" b="0" i="1" u="sng" strike="noStrike" spc="-1">
                <a:solidFill>
                  <a:srgbClr val="525252"/>
                </a:solidFill>
                <a:uFillTx/>
                <a:latin typeface="IntelOne Display Regular"/>
                <a:ea typeface="Helvetica Neue"/>
              </a:rPr>
              <a:t>OR</a:t>
            </a:r>
            <a:r>
              <a:rPr lang="en-US" sz="2400" b="0" strike="noStrike" spc="-1">
                <a:solidFill>
                  <a:srgbClr val="525252"/>
                </a:solidFill>
                <a:latin typeface="IntelOne Display Regular"/>
                <a:ea typeface="Helvetica Neue"/>
              </a:rPr>
              <a:t> </a:t>
            </a:r>
            <a:endParaRPr lang="en-US" sz="2400" b="0" strike="noStrike" spc="-1">
              <a:latin typeface="Arial" panose="020B0604020202020204"/>
            </a:endParaRPr>
          </a:p>
          <a:p>
            <a:pPr marL="342900" indent="-342900">
              <a:lnSpc>
                <a:spcPct val="100000"/>
              </a:lnSpc>
              <a:spcBef>
                <a:spcPts val="480"/>
              </a:spcBef>
              <a:buNone/>
              <a:tabLst>
                <a:tab pos="0" algn="l"/>
              </a:tabLst>
            </a:pPr>
            <a:endParaRPr lang="en-US" sz="2400" b="0" strike="noStrike" spc="-1">
              <a:latin typeface="Arial" panose="020B0604020202020204"/>
            </a:endParaRPr>
          </a:p>
          <a:p>
            <a:pPr marL="342900" indent="-342900">
              <a:lnSpc>
                <a:spcPct val="100000"/>
              </a:lnSpc>
              <a:spcBef>
                <a:spcPts val="480"/>
              </a:spcBef>
              <a:buClr>
                <a:srgbClr val="00C7FD"/>
              </a:buClr>
              <a:buFont typeface="Wingdings" panose="05000000000000000000" pitchFamily="2" charset="2"/>
              <a:buChar char=""/>
              <a:tabLst>
                <a:tab pos="0" algn="l"/>
              </a:tabLst>
            </a:pPr>
            <a:r>
              <a:rPr lang="en-US" sz="2400" b="0" strike="noStrike" spc="-1">
                <a:solidFill>
                  <a:srgbClr val="525252"/>
                </a:solidFill>
                <a:latin typeface="IntelOne Display Regular"/>
                <a:ea typeface="Helvetica Neue"/>
              </a:rPr>
              <a:t>By using the </a:t>
            </a:r>
            <a:r>
              <a:rPr lang="en-US" sz="2400" b="1" strike="noStrike" spc="-1">
                <a:solidFill>
                  <a:srgbClr val="525252"/>
                </a:solidFill>
                <a:latin typeface="Times New Roman" panose="02020603050405020304"/>
                <a:ea typeface="Helvetica Neue"/>
              </a:rPr>
              <a:t>assign</a:t>
            </a:r>
            <a:r>
              <a:rPr lang="en-US" sz="2400" b="0" strike="noStrike" spc="-1">
                <a:solidFill>
                  <a:srgbClr val="525252"/>
                </a:solidFill>
                <a:latin typeface="IntelOne Display Regular"/>
                <a:ea typeface="Helvetica Neue"/>
              </a:rPr>
              <a:t> statement</a:t>
            </a:r>
            <a:endParaRPr lang="en-US" sz="2400" b="0" strike="noStrike" spc="-1">
              <a:latin typeface="Arial" panose="020B0604020202020204"/>
            </a:endParaRPr>
          </a:p>
        </p:txBody>
      </p:sp>
      <p:sp>
        <p:nvSpPr>
          <p:cNvPr id="835" name="Rectangle 8"/>
          <p:cNvSpPr/>
          <p:nvPr/>
        </p:nvSpPr>
        <p:spPr>
          <a:xfrm>
            <a:off x="6037920" y="2706840"/>
            <a:ext cx="4249080" cy="3232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836" name="Rectangle 9"/>
          <p:cNvSpPr/>
          <p:nvPr/>
        </p:nvSpPr>
        <p:spPr>
          <a:xfrm>
            <a:off x="6037920" y="2673360"/>
            <a:ext cx="4226760" cy="9147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wire [15:0] </a:t>
            </a:r>
            <a:r>
              <a:rPr lang="en-US" sz="1800" b="0" strike="noStrike" spc="-1">
                <a:solidFill>
                  <a:srgbClr val="525252"/>
                </a:solidFill>
                <a:latin typeface="IntelOne Display Regular"/>
                <a:ea typeface="Helvetica Neue"/>
              </a:rPr>
              <a:t>adder_out = mult_out + out;</a:t>
            </a: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/*implicit continuous assignment */</a:t>
            </a:r>
            <a:endParaRPr lang="en-US" sz="1800" b="0" strike="noStrike" spc="-1">
              <a:latin typeface="Arial" panose="020B0604020202020204"/>
            </a:endParaRPr>
          </a:p>
        </p:txBody>
      </p:sp>
      <p:sp>
        <p:nvSpPr>
          <p:cNvPr id="837" name="Text Box 15"/>
          <p:cNvSpPr/>
          <p:nvPr/>
        </p:nvSpPr>
        <p:spPr>
          <a:xfrm>
            <a:off x="6962760" y="3900600"/>
            <a:ext cx="226584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C7FD"/>
                </a:solidFill>
                <a:latin typeface="IntelOne Display Regular"/>
                <a:ea typeface="Helvetica Neue"/>
              </a:rPr>
              <a:t>is equivalent to </a:t>
            </a:r>
            <a:endParaRPr lang="en-US" sz="1800" b="0" strike="noStrike" spc="-1">
              <a:latin typeface="Arial" panose="020B0604020202020204"/>
            </a:endParaRPr>
          </a:p>
        </p:txBody>
      </p:sp>
      <p:sp>
        <p:nvSpPr>
          <p:cNvPr id="838" name="Rectangle 14"/>
          <p:cNvSpPr/>
          <p:nvPr/>
        </p:nvSpPr>
        <p:spPr>
          <a:xfrm>
            <a:off x="6089400" y="5091480"/>
            <a:ext cx="4226760" cy="914760"/>
          </a:xfrm>
          <a:prstGeom prst="rect">
            <a:avLst/>
          </a:prstGeom>
          <a:solidFill>
            <a:schemeClr val="accent2">
              <a:alpha val="70000"/>
            </a:schemeClr>
          </a:solid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wire [15:0] </a:t>
            </a:r>
            <a:r>
              <a:rPr lang="en-US" sz="1800" b="0" strike="noStrike" spc="-1">
                <a:solidFill>
                  <a:srgbClr val="525252"/>
                </a:solidFill>
                <a:latin typeface="IntelOne Display Regular"/>
                <a:ea typeface="Helvetica Neue"/>
              </a:rPr>
              <a:t>adder_out;</a:t>
            </a:r>
            <a:endParaRPr lang="en-US" sz="1800" b="0" strike="noStrike" spc="-1">
              <a:latin typeface="Arial" panose="020B0604020202020204"/>
            </a:endParaRPr>
          </a:p>
          <a:p>
            <a:pPr>
              <a:lnSpc>
                <a:spcPct val="100000"/>
              </a:lnSpc>
              <a:buNone/>
            </a:pPr>
            <a:r>
              <a:rPr lang="en-US" sz="1800" b="1" strike="noStrike" spc="-1">
                <a:solidFill>
                  <a:srgbClr val="525252"/>
                </a:solidFill>
                <a:latin typeface="IntelOne Display Regular"/>
                <a:ea typeface="Helvetica Neue"/>
              </a:rPr>
              <a:t>assign</a:t>
            </a:r>
            <a:r>
              <a:rPr lang="en-US" sz="1800" b="0" strike="noStrike" spc="-1">
                <a:solidFill>
                  <a:srgbClr val="525252"/>
                </a:solidFill>
                <a:latin typeface="IntelOne Display Regular"/>
                <a:ea typeface="Helvetica Neue"/>
              </a:rPr>
              <a:t> adder_out = mult_out + out;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Continuous Assignments Characteristics</a:t>
            </a:r>
            <a:endParaRPr lang="en-US" sz="3600" b="0" strike="noStrike" spc="-1">
              <a:latin typeface="Arial" panose="020B0604020202020204"/>
            </a:endParaRPr>
          </a:p>
        </p:txBody>
      </p:sp>
      <p:sp>
        <p:nvSpPr>
          <p:cNvPr id="840" name="PlaceHolder 2"/>
          <p:cNvSpPr>
            <a:spLocks noGrp="1"/>
          </p:cNvSpPr>
          <p:nvPr>
            <p:ph/>
          </p:nvPr>
        </p:nvSpPr>
        <p:spPr>
          <a:xfrm>
            <a:off x="380880" y="1487160"/>
            <a:ext cx="5491080" cy="4114440"/>
          </a:xfrm>
          <a:prstGeom prst="rect">
            <a:avLst/>
          </a:prstGeom>
          <a:noFill/>
          <a:ln w="0">
            <a:noFill/>
          </a:ln>
        </p:spPr>
        <p:txBody>
          <a:bodyPr lIns="90000" tIns="45000" rIns="90000" bIns="45000" anchor="t">
            <a:normAutofit fontScale="75000"/>
          </a:bodyPr>
          <a:p>
            <a:pPr marL="457200" indent="-457200">
              <a:lnSpc>
                <a:spcPct val="90000"/>
              </a:lnSpc>
              <a:spcBef>
                <a:spcPts val="1000"/>
              </a:spcBef>
              <a:buClr>
                <a:srgbClr val="525252"/>
              </a:buClr>
              <a:buFont typeface="IntelOne Display Regular"/>
              <a:buAutoNum type="arabicParenR"/>
            </a:pPr>
            <a:r>
              <a:rPr lang="en-US" sz="2800" b="0" strike="noStrike" spc="-1">
                <a:solidFill>
                  <a:srgbClr val="525252"/>
                </a:solidFill>
                <a:latin typeface="IntelOne Display Light"/>
                <a:ea typeface="Helvetica Neue"/>
              </a:rPr>
              <a:t>Left-hand side of an assignment (LHS) must be a net data type</a:t>
            </a:r>
            <a:endParaRPr lang="en-US" sz="2800" b="0" strike="noStrike" spc="-1">
              <a:latin typeface="Arial" panose="020B0604020202020204"/>
            </a:endParaRPr>
          </a:p>
          <a:p>
            <a:pPr marL="457200" indent="-457200">
              <a:lnSpc>
                <a:spcPct val="90000"/>
              </a:lnSpc>
              <a:spcBef>
                <a:spcPts val="1000"/>
              </a:spcBef>
              <a:buClr>
                <a:srgbClr val="525252"/>
              </a:buClr>
              <a:buFont typeface="IntelOne Display Regular"/>
              <a:buAutoNum type="arabicParenR"/>
            </a:pPr>
            <a:r>
              <a:rPr lang="en-US" sz="2800" b="0" strike="noStrike" spc="-1">
                <a:solidFill>
                  <a:srgbClr val="525252"/>
                </a:solidFill>
                <a:latin typeface="IntelOne Display Light"/>
                <a:ea typeface="Helvetica Neue"/>
              </a:rPr>
              <a:t>Always active:  When one of the operands on the right-hand side of an assignment (RHS) changes, expression is evaluated  and net on LHS is updated immediately</a:t>
            </a:r>
            <a:endParaRPr lang="en-US" sz="2800" b="0" strike="noStrike" spc="-1">
              <a:latin typeface="Arial" panose="020B0604020202020204"/>
            </a:endParaRPr>
          </a:p>
          <a:p>
            <a:pPr marL="457200" indent="-457200">
              <a:lnSpc>
                <a:spcPct val="90000"/>
              </a:lnSpc>
              <a:spcBef>
                <a:spcPts val="1000"/>
              </a:spcBef>
              <a:buClr>
                <a:srgbClr val="525252"/>
              </a:buClr>
              <a:buFont typeface="IntelOne Display Regular"/>
              <a:buAutoNum type="arabicParenR"/>
            </a:pPr>
            <a:r>
              <a:rPr lang="en-US" sz="2800" b="0" strike="noStrike" spc="-1">
                <a:solidFill>
                  <a:srgbClr val="525252"/>
                </a:solidFill>
                <a:latin typeface="IntelOne Display Light"/>
                <a:ea typeface="Helvetica Neue"/>
              </a:rPr>
              <a:t>RHS can be an expression containing net data type, variable data type or function call (or combination of)</a:t>
            </a:r>
            <a:endParaRPr lang="en-US" sz="2800" b="0" strike="noStrike" spc="-1">
              <a:latin typeface="Arial" panose="020B0604020202020204"/>
            </a:endParaRPr>
          </a:p>
          <a:p>
            <a:pPr marL="457200" indent="-457200">
              <a:lnSpc>
                <a:spcPct val="90000"/>
              </a:lnSpc>
              <a:spcBef>
                <a:spcPts val="1000"/>
              </a:spcBef>
              <a:buClr>
                <a:srgbClr val="525252"/>
              </a:buClr>
              <a:buFont typeface="IntelOne Display Regular"/>
              <a:buAutoNum type="arabicParenR"/>
            </a:pPr>
            <a:r>
              <a:rPr lang="en-US" sz="2800" b="0" strike="noStrike" spc="-1">
                <a:solidFill>
                  <a:srgbClr val="525252"/>
                </a:solidFill>
                <a:latin typeface="IntelOne Display Light"/>
                <a:ea typeface="Helvetica Neue"/>
              </a:rPr>
              <a:t>Delay values can be assigned to model gate delays (discussed later)</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841" name="Rectangle 20"/>
          <p:cNvSpPr/>
          <p:nvPr/>
        </p:nvSpPr>
        <p:spPr>
          <a:xfrm>
            <a:off x="6701040" y="2182320"/>
            <a:ext cx="4226760" cy="3070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842" name="Rectangle 21"/>
          <p:cNvSpPr/>
          <p:nvPr/>
        </p:nvSpPr>
        <p:spPr>
          <a:xfrm>
            <a:off x="6701040" y="2175480"/>
            <a:ext cx="4226760" cy="9147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wire [15:0] </a:t>
            </a:r>
            <a:r>
              <a:rPr lang="en-US" sz="1800" b="0" strike="noStrike" spc="-1">
                <a:solidFill>
                  <a:srgbClr val="525252"/>
                </a:solidFill>
                <a:latin typeface="IntelOne Display Regular"/>
                <a:ea typeface="Helvetica Neue"/>
              </a:rPr>
              <a:t>adder_out = mult_out + out;</a:t>
            </a:r>
            <a:endParaRPr lang="en-US" sz="1800" b="0" strike="noStrike" spc="-1">
              <a:latin typeface="Arial" panose="020B0604020202020204"/>
            </a:endParaRPr>
          </a:p>
          <a:p>
            <a:pPr>
              <a:lnSpc>
                <a:spcPct val="100000"/>
              </a:lnSpc>
              <a:buNone/>
            </a:pPr>
            <a:r>
              <a:rPr lang="en-US" sz="1800" b="0" strike="noStrike" spc="-1">
                <a:solidFill>
                  <a:srgbClr val="525252"/>
                </a:solidFill>
                <a:latin typeface="IntelOne Display Regular"/>
                <a:ea typeface="Helvetica Neue"/>
              </a:rPr>
              <a:t>/*implicit continuous assignment */</a:t>
            </a:r>
            <a:endParaRPr lang="en-US" sz="1800" b="0" strike="noStrike" spc="-1">
              <a:latin typeface="Arial" panose="020B0604020202020204"/>
            </a:endParaRPr>
          </a:p>
        </p:txBody>
      </p:sp>
      <p:sp>
        <p:nvSpPr>
          <p:cNvPr id="843" name="Rectangle 22"/>
          <p:cNvSpPr/>
          <p:nvPr/>
        </p:nvSpPr>
        <p:spPr>
          <a:xfrm>
            <a:off x="6701040" y="3897720"/>
            <a:ext cx="4226760" cy="914760"/>
          </a:xfrm>
          <a:prstGeom prst="rect">
            <a:avLst/>
          </a:prstGeom>
          <a:solidFill>
            <a:schemeClr val="accent2">
              <a:alpha val="70000"/>
            </a:schemeClr>
          </a:solidFill>
          <a:ln w="12700">
            <a:solidFill>
              <a:srgbClr val="00C7FD"/>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wire [15:0] </a:t>
            </a:r>
            <a:r>
              <a:rPr lang="en-US" sz="1800" b="0" strike="noStrike" spc="-1">
                <a:solidFill>
                  <a:srgbClr val="525252"/>
                </a:solidFill>
                <a:latin typeface="IntelOne Display Regular"/>
                <a:ea typeface="Helvetica Neue"/>
              </a:rPr>
              <a:t>adder_out;</a:t>
            </a:r>
            <a:endParaRPr lang="en-US" sz="1800" b="0" strike="noStrike" spc="-1">
              <a:latin typeface="Arial" panose="020B0604020202020204"/>
            </a:endParaRPr>
          </a:p>
          <a:p>
            <a:pPr>
              <a:lnSpc>
                <a:spcPct val="100000"/>
              </a:lnSpc>
              <a:buNone/>
            </a:pPr>
            <a:r>
              <a:rPr lang="en-US" sz="1800" b="1" strike="noStrike" spc="-1">
                <a:solidFill>
                  <a:srgbClr val="525252"/>
                </a:solidFill>
                <a:latin typeface="IntelOne Display Regular"/>
                <a:ea typeface="Helvetica Neue"/>
              </a:rPr>
              <a:t>assign</a:t>
            </a:r>
            <a:r>
              <a:rPr lang="en-US" sz="1800" b="0" strike="noStrike" spc="-1">
                <a:solidFill>
                  <a:srgbClr val="525252"/>
                </a:solidFill>
                <a:latin typeface="IntelOne Display Regular"/>
                <a:ea typeface="Helvetica Neue"/>
              </a:rPr>
              <a:t> adder_out = mult_out + out;</a:t>
            </a:r>
            <a:endParaRPr lang="en-US" sz="1800" b="0" strike="noStrike" spc="-1">
              <a:latin typeface="Arial" panose="020B0604020202020204"/>
            </a:endParaRPr>
          </a:p>
        </p:txBody>
      </p:sp>
      <p:sp>
        <p:nvSpPr>
          <p:cNvPr id="844" name="Text Box 23"/>
          <p:cNvSpPr/>
          <p:nvPr/>
        </p:nvSpPr>
        <p:spPr>
          <a:xfrm>
            <a:off x="7574400" y="3169080"/>
            <a:ext cx="226584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C7FD"/>
                </a:solidFill>
                <a:latin typeface="IntelOne Display Regular"/>
                <a:ea typeface="Helvetica Neue"/>
              </a:rPr>
              <a:t>is equivalent to </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Continuous Assignment - Example</a:t>
            </a:r>
            <a:endParaRPr lang="en-US" sz="3600" b="0" strike="noStrike" spc="-1">
              <a:latin typeface="Arial" panose="020B0604020202020204"/>
            </a:endParaRPr>
          </a:p>
        </p:txBody>
      </p:sp>
      <p:sp>
        <p:nvSpPr>
          <p:cNvPr id="846" name="Rectangle 3"/>
          <p:cNvSpPr/>
          <p:nvPr/>
        </p:nvSpPr>
        <p:spPr>
          <a:xfrm>
            <a:off x="3365280" y="3540240"/>
            <a:ext cx="4110480" cy="40680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847" name="Rectangle 4"/>
          <p:cNvSpPr/>
          <p:nvPr/>
        </p:nvSpPr>
        <p:spPr>
          <a:xfrm>
            <a:off x="3365280" y="1662120"/>
            <a:ext cx="4110480" cy="37494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module</a:t>
            </a:r>
            <a:r>
              <a:rPr lang="en-US" sz="2400" b="0" strike="noStrike" spc="-1">
                <a:solidFill>
                  <a:srgbClr val="525252"/>
                </a:solidFill>
                <a:latin typeface="Consolas"/>
                <a:ea typeface="Helvetica Neue"/>
              </a:rPr>
              <a:t> and_func (</a:t>
            </a:r>
            <a:endParaRPr lang="en-US" sz="2400" b="0" strike="noStrike" spc="-1">
              <a:latin typeface="Arial" panose="020B0604020202020204"/>
            </a:endParaRPr>
          </a:p>
          <a:p>
            <a:pPr>
              <a:lnSpc>
                <a:spcPct val="100000"/>
              </a:lnSpc>
              <a:buNone/>
              <a:tabLst>
                <a:tab pos="342900" algn="l"/>
                <a:tab pos="685800" algn="l"/>
                <a:tab pos="1028700" algn="l"/>
              </a:tabLst>
            </a:pPr>
            <a:r>
              <a:rPr lang="en-US" sz="2400" b="0" strike="noStrike" spc="-1">
                <a:solidFill>
                  <a:srgbClr val="525252"/>
                </a:solidFill>
                <a:latin typeface="Consolas"/>
                <a:ea typeface="Helvetica Neue"/>
              </a:rPr>
              <a:t>	</a:t>
            </a:r>
            <a:r>
              <a:rPr lang="en-US" sz="2400" b="1" strike="noStrike" spc="-1">
                <a:solidFill>
                  <a:srgbClr val="525252"/>
                </a:solidFill>
                <a:latin typeface="Consolas"/>
                <a:ea typeface="Helvetica Neue"/>
              </a:rPr>
              <a:t>input</a:t>
            </a:r>
            <a:r>
              <a:rPr lang="en-US" sz="2400" b="0" strike="noStrike" spc="-1">
                <a:solidFill>
                  <a:srgbClr val="525252"/>
                </a:solidFill>
                <a:latin typeface="Consolas"/>
                <a:ea typeface="Helvetica Neue"/>
              </a:rPr>
              <a:t> [7:0] ina, inb,</a:t>
            </a: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	output</a:t>
            </a:r>
            <a:r>
              <a:rPr lang="en-US" sz="2400" b="0" strike="noStrike" spc="-1">
                <a:solidFill>
                  <a:srgbClr val="525252"/>
                </a:solidFill>
                <a:latin typeface="Consolas"/>
                <a:ea typeface="Helvetica Neue"/>
              </a:rPr>
              <a:t> [7:0] out</a:t>
            </a:r>
            <a:endParaRPr lang="en-US" sz="2400" b="0" strike="noStrike" spc="-1">
              <a:latin typeface="Arial" panose="020B0604020202020204"/>
            </a:endParaRPr>
          </a:p>
          <a:p>
            <a:pPr>
              <a:lnSpc>
                <a:spcPct val="100000"/>
              </a:lnSpc>
              <a:buNone/>
              <a:tabLst>
                <a:tab pos="342900" algn="l"/>
                <a:tab pos="685800" algn="l"/>
                <a:tab pos="1028700" algn="l"/>
              </a:tabLst>
            </a:pPr>
            <a:r>
              <a:rPr lang="en-US" sz="2400" b="0" strike="noStrike" spc="-1">
                <a:solidFill>
                  <a:srgbClr val="525252"/>
                </a:solidFill>
                <a:latin typeface="Consolas"/>
                <a:ea typeface="Helvetica Neue"/>
              </a:rPr>
              <a:t>);</a:t>
            </a:r>
            <a:endParaRPr lang="en-US" sz="2400" b="0" strike="noStrike" spc="-1">
              <a:latin typeface="Arial" panose="020B0604020202020204"/>
            </a:endParaRPr>
          </a:p>
          <a:p>
            <a:pPr>
              <a:lnSpc>
                <a:spcPct val="100000"/>
              </a:lnSpc>
              <a:buNone/>
              <a:tabLst>
                <a:tab pos="342900" algn="l"/>
                <a:tab pos="685800" algn="l"/>
                <a:tab pos="1028700" algn="l"/>
              </a:tabLst>
            </a:pP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assign</a:t>
            </a:r>
            <a:r>
              <a:rPr lang="en-US" sz="2400" b="0" strike="noStrike" spc="-1">
                <a:solidFill>
                  <a:srgbClr val="525252"/>
                </a:solidFill>
                <a:latin typeface="Consolas"/>
                <a:ea typeface="Helvetica Neue"/>
              </a:rPr>
              <a:t> out = ina </a:t>
            </a:r>
            <a:r>
              <a:rPr lang="en-US" sz="2400" b="1" strike="noStrike" spc="-1">
                <a:solidFill>
                  <a:srgbClr val="525252"/>
                </a:solidFill>
                <a:latin typeface="Consolas"/>
                <a:ea typeface="Helvetica Neue"/>
              </a:rPr>
              <a:t>&amp;</a:t>
            </a:r>
            <a:r>
              <a:rPr lang="en-US" sz="2400" b="0" strike="noStrike" spc="-1">
                <a:solidFill>
                  <a:srgbClr val="525252"/>
                </a:solidFill>
                <a:latin typeface="Consolas"/>
                <a:ea typeface="Helvetica Neue"/>
              </a:rPr>
              <a:t> inb;</a:t>
            </a:r>
            <a:endParaRPr lang="en-US" sz="2400" b="0" strike="noStrike" spc="-1">
              <a:latin typeface="Arial" panose="020B0604020202020204"/>
            </a:endParaRPr>
          </a:p>
          <a:p>
            <a:pPr>
              <a:lnSpc>
                <a:spcPct val="100000"/>
              </a:lnSpc>
              <a:buNone/>
              <a:tabLst>
                <a:tab pos="342900" algn="l"/>
                <a:tab pos="685800" algn="l"/>
                <a:tab pos="1028700" algn="l"/>
              </a:tabLst>
            </a:pP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endmodule</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004A86"/>
                </a:solidFill>
                <a:latin typeface="IntelOne Display Light"/>
                <a:ea typeface="Helvetica Neue"/>
              </a:rPr>
              <a:t>Schematic Representation - MAC</a:t>
            </a:r>
            <a:endParaRPr lang="en-US" sz="3600" b="0" strike="noStrike" spc="-1">
              <a:latin typeface="Arial" panose="020B0604020202020204"/>
            </a:endParaRPr>
          </a:p>
        </p:txBody>
      </p:sp>
      <p:sp>
        <p:nvSpPr>
          <p:cNvPr id="849" name="Line 3"/>
          <p:cNvSpPr/>
          <p:nvPr/>
        </p:nvSpPr>
        <p:spPr>
          <a:xfrm flipH="1">
            <a:off x="2569320" y="312120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50" name="Line 4"/>
          <p:cNvSpPr/>
          <p:nvPr/>
        </p:nvSpPr>
        <p:spPr>
          <a:xfrm>
            <a:off x="3564720" y="3569040"/>
            <a:ext cx="341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51" name="Line 5"/>
          <p:cNvSpPr/>
          <p:nvPr/>
        </p:nvSpPr>
        <p:spPr>
          <a:xfrm flipH="1">
            <a:off x="2569320" y="409140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52" name="AutoShape 6"/>
          <p:cNvSpPr/>
          <p:nvPr/>
        </p:nvSpPr>
        <p:spPr>
          <a:xfrm rot="5400000" flipV="1">
            <a:off x="2633040" y="3189960"/>
            <a:ext cx="1266120" cy="802440"/>
          </a:xfrm>
          <a:custGeom>
            <a:avLst/>
            <a:gdLst/>
            <a:ahLst/>
            <a:cxnLst/>
            <a:rect l="l" t="t" r="r" b="b"/>
            <a:pathLst>
              <a:path w="21600" h="21600">
                <a:moveTo>
                  <a:pt x="0" y="0"/>
                </a:moveTo>
                <a:lnTo>
                  <a:pt x="5391" y="21600"/>
                </a:lnTo>
                <a:lnTo>
                  <a:pt x="16209" y="21600"/>
                </a:lnTo>
                <a:lnTo>
                  <a:pt x="21600" y="0"/>
                </a:lnTo>
                <a:close/>
              </a:path>
            </a:pathLst>
          </a:custGeom>
          <a:solidFill>
            <a:schemeClr val="accent2"/>
          </a:solidFill>
          <a:ln w="12700">
            <a:solidFill>
              <a:srgbClr val="525252"/>
            </a:solidFill>
            <a:miter/>
          </a:ln>
        </p:spPr>
        <p:style>
          <a:lnRef idx="0">
            <a:srgbClr val="FFFFFF"/>
          </a:lnRef>
          <a:fillRef idx="0">
            <a:srgbClr val="FFFFFF"/>
          </a:fillRef>
          <a:effectRef idx="0">
            <a:srgbClr val="FFFFFF"/>
          </a:effectRef>
          <a:fontRef idx="minor"/>
        </p:style>
      </p:sp>
      <p:sp>
        <p:nvSpPr>
          <p:cNvPr id="853" name="AutoShape 7"/>
          <p:cNvSpPr/>
          <p:nvPr/>
        </p:nvSpPr>
        <p:spPr>
          <a:xfrm rot="5400000" flipV="1">
            <a:off x="2534400" y="3340440"/>
            <a:ext cx="799560" cy="510480"/>
          </a:xfrm>
          <a:custGeom>
            <a:avLst/>
            <a:gdLst/>
            <a:ahLst/>
            <a:cxnLst/>
            <a:rect l="l" t="t" r="r" b="b"/>
            <a:pathLst>
              <a:path w="21600" h="21600">
                <a:moveTo>
                  <a:pt x="0" y="0"/>
                </a:moveTo>
                <a:lnTo>
                  <a:pt x="5391" y="21600"/>
                </a:lnTo>
                <a:lnTo>
                  <a:pt x="16209" y="21600"/>
                </a:lnTo>
                <a:lnTo>
                  <a:pt x="21600" y="0"/>
                </a:lnTo>
                <a:close/>
              </a:path>
            </a:pathLst>
          </a:custGeom>
          <a:solidFill>
            <a:schemeClr val="bg1"/>
          </a:solidFill>
          <a:ln w="9525">
            <a:noFill/>
          </a:ln>
        </p:spPr>
        <p:style>
          <a:lnRef idx="0">
            <a:srgbClr val="FFFFFF"/>
          </a:lnRef>
          <a:fillRef idx="0">
            <a:srgbClr val="FFFFFF"/>
          </a:fillRef>
          <a:effectRef idx="0">
            <a:srgbClr val="FFFFFF"/>
          </a:effectRef>
          <a:fontRef idx="minor"/>
        </p:style>
      </p:sp>
      <p:sp>
        <p:nvSpPr>
          <p:cNvPr id="854" name="Rectangle 8"/>
          <p:cNvSpPr/>
          <p:nvPr/>
        </p:nvSpPr>
        <p:spPr>
          <a:xfrm>
            <a:off x="3242520" y="3353400"/>
            <a:ext cx="41868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X</a:t>
            </a:r>
            <a:endParaRPr lang="en-US" sz="2400" b="0" strike="noStrike" spc="-1">
              <a:latin typeface="Arial" panose="020B0604020202020204"/>
            </a:endParaRPr>
          </a:p>
        </p:txBody>
      </p:sp>
      <p:sp>
        <p:nvSpPr>
          <p:cNvPr id="855" name="Freeform 9"/>
          <p:cNvSpPr/>
          <p:nvPr/>
        </p:nvSpPr>
        <p:spPr>
          <a:xfrm>
            <a:off x="2864880" y="3272400"/>
            <a:ext cx="320040" cy="662760"/>
          </a:xfrm>
          <a:custGeom>
            <a:avLst/>
            <a:gdLst/>
            <a:ahLst/>
            <a:cxnLst/>
            <a:rect l="l" t="t" r="r" b="b"/>
            <a:pathLst>
              <a:path w="202" h="418">
                <a:moveTo>
                  <a:pt x="0" y="0"/>
                </a:moveTo>
                <a:lnTo>
                  <a:pt x="201" y="84"/>
                </a:lnTo>
                <a:lnTo>
                  <a:pt x="201" y="339"/>
                </a:lnTo>
                <a:lnTo>
                  <a:pt x="0" y="417"/>
                </a:lnTo>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856" name="Line 10"/>
          <p:cNvSpPr/>
          <p:nvPr/>
        </p:nvSpPr>
        <p:spPr>
          <a:xfrm flipH="1">
            <a:off x="4703040" y="260712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57" name="Line 11"/>
          <p:cNvSpPr/>
          <p:nvPr/>
        </p:nvSpPr>
        <p:spPr>
          <a:xfrm>
            <a:off x="5622120" y="3054600"/>
            <a:ext cx="3412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58" name="Line 12"/>
          <p:cNvSpPr/>
          <p:nvPr/>
        </p:nvSpPr>
        <p:spPr>
          <a:xfrm flipH="1">
            <a:off x="4626720" y="3576960"/>
            <a:ext cx="2728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59" name="AutoShape 13"/>
          <p:cNvSpPr/>
          <p:nvPr/>
        </p:nvSpPr>
        <p:spPr>
          <a:xfrm rot="5400000" flipV="1">
            <a:off x="4690440" y="2675520"/>
            <a:ext cx="1266120" cy="802440"/>
          </a:xfrm>
          <a:custGeom>
            <a:avLst/>
            <a:gdLst/>
            <a:ahLst/>
            <a:cxnLst/>
            <a:rect l="l" t="t" r="r" b="b"/>
            <a:pathLst>
              <a:path w="21600" h="21600">
                <a:moveTo>
                  <a:pt x="0" y="0"/>
                </a:moveTo>
                <a:lnTo>
                  <a:pt x="5391" y="21600"/>
                </a:lnTo>
                <a:lnTo>
                  <a:pt x="16209" y="21600"/>
                </a:lnTo>
                <a:lnTo>
                  <a:pt x="21600" y="0"/>
                </a:lnTo>
                <a:close/>
              </a:path>
            </a:pathLst>
          </a:custGeom>
          <a:solidFill>
            <a:schemeClr val="accent2"/>
          </a:solidFill>
          <a:ln w="12700">
            <a:solidFill>
              <a:srgbClr val="525252"/>
            </a:solidFill>
            <a:miter/>
          </a:ln>
        </p:spPr>
        <p:style>
          <a:lnRef idx="0">
            <a:srgbClr val="FFFFFF"/>
          </a:lnRef>
          <a:fillRef idx="0">
            <a:srgbClr val="FFFFFF"/>
          </a:fillRef>
          <a:effectRef idx="0">
            <a:srgbClr val="FFFFFF"/>
          </a:effectRef>
          <a:fontRef idx="minor"/>
        </p:style>
      </p:sp>
      <p:sp>
        <p:nvSpPr>
          <p:cNvPr id="860" name="AutoShape 14"/>
          <p:cNvSpPr/>
          <p:nvPr/>
        </p:nvSpPr>
        <p:spPr>
          <a:xfrm rot="5400000" flipV="1">
            <a:off x="4591800" y="2826000"/>
            <a:ext cx="799560" cy="510480"/>
          </a:xfrm>
          <a:custGeom>
            <a:avLst/>
            <a:gdLst/>
            <a:ahLst/>
            <a:cxnLst/>
            <a:rect l="l" t="t" r="r" b="b"/>
            <a:pathLst>
              <a:path w="21600" h="21600">
                <a:moveTo>
                  <a:pt x="0" y="0"/>
                </a:moveTo>
                <a:lnTo>
                  <a:pt x="5391" y="21600"/>
                </a:lnTo>
                <a:lnTo>
                  <a:pt x="16209" y="21600"/>
                </a:lnTo>
                <a:lnTo>
                  <a:pt x="21600" y="0"/>
                </a:lnTo>
                <a:close/>
              </a:path>
            </a:pathLst>
          </a:custGeom>
          <a:solidFill>
            <a:schemeClr val="bg1"/>
          </a:solidFill>
          <a:ln w="9525">
            <a:noFill/>
          </a:ln>
        </p:spPr>
        <p:style>
          <a:lnRef idx="0">
            <a:srgbClr val="FFFFFF"/>
          </a:lnRef>
          <a:fillRef idx="0">
            <a:srgbClr val="FFFFFF"/>
          </a:fillRef>
          <a:effectRef idx="0">
            <a:srgbClr val="FFFFFF"/>
          </a:effectRef>
          <a:fontRef idx="minor"/>
        </p:style>
      </p:sp>
      <p:sp>
        <p:nvSpPr>
          <p:cNvPr id="861" name="Rectangle 15"/>
          <p:cNvSpPr/>
          <p:nvPr/>
        </p:nvSpPr>
        <p:spPr>
          <a:xfrm>
            <a:off x="5276520" y="2840400"/>
            <a:ext cx="4399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a:t>
            </a:r>
            <a:endParaRPr lang="en-US" sz="2400" b="0" strike="noStrike" spc="-1">
              <a:latin typeface="Arial" panose="020B0604020202020204"/>
            </a:endParaRPr>
          </a:p>
        </p:txBody>
      </p:sp>
      <p:sp>
        <p:nvSpPr>
          <p:cNvPr id="862" name="Freeform 16"/>
          <p:cNvSpPr/>
          <p:nvPr/>
        </p:nvSpPr>
        <p:spPr>
          <a:xfrm>
            <a:off x="4922280" y="2757960"/>
            <a:ext cx="320040" cy="662760"/>
          </a:xfrm>
          <a:custGeom>
            <a:avLst/>
            <a:gdLst/>
            <a:ahLst/>
            <a:cxnLst/>
            <a:rect l="l" t="t" r="r" b="b"/>
            <a:pathLst>
              <a:path w="202" h="418">
                <a:moveTo>
                  <a:pt x="0" y="0"/>
                </a:moveTo>
                <a:lnTo>
                  <a:pt x="201" y="84"/>
                </a:lnTo>
                <a:lnTo>
                  <a:pt x="201" y="339"/>
                </a:lnTo>
                <a:lnTo>
                  <a:pt x="0" y="417"/>
                </a:lnTo>
              </a:path>
            </a:pathLst>
          </a:custGeom>
          <a:noFill/>
          <a:ln w="12700" cap="rnd">
            <a:solidFill>
              <a:srgbClr val="525252"/>
            </a:solidFill>
            <a:round/>
          </a:ln>
        </p:spPr>
        <p:style>
          <a:lnRef idx="0">
            <a:srgbClr val="FFFFFF"/>
          </a:lnRef>
          <a:fillRef idx="0">
            <a:srgbClr val="FFFFFF"/>
          </a:fillRef>
          <a:effectRef idx="0">
            <a:srgbClr val="FFFFFF"/>
          </a:effectRef>
          <a:fontRef idx="minor"/>
        </p:style>
      </p:sp>
      <p:sp>
        <p:nvSpPr>
          <p:cNvPr id="863" name="Line 17"/>
          <p:cNvSpPr/>
          <p:nvPr/>
        </p:nvSpPr>
        <p:spPr>
          <a:xfrm>
            <a:off x="3880440" y="3576960"/>
            <a:ext cx="8319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64" name="Line 18"/>
          <p:cNvSpPr/>
          <p:nvPr/>
        </p:nvSpPr>
        <p:spPr>
          <a:xfrm>
            <a:off x="5937840" y="3062520"/>
            <a:ext cx="4701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65" name="Line 19"/>
          <p:cNvSpPr/>
          <p:nvPr/>
        </p:nvSpPr>
        <p:spPr>
          <a:xfrm flipV="1">
            <a:off x="7970040" y="2208600"/>
            <a:ext cx="360" cy="8506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66" name="Line 20"/>
          <p:cNvSpPr/>
          <p:nvPr/>
        </p:nvSpPr>
        <p:spPr>
          <a:xfrm flipH="1">
            <a:off x="4585320" y="2205360"/>
            <a:ext cx="1498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67" name="Line 21"/>
          <p:cNvSpPr/>
          <p:nvPr/>
        </p:nvSpPr>
        <p:spPr>
          <a:xfrm>
            <a:off x="4579200" y="2211840"/>
            <a:ext cx="360" cy="3934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68" name="Line 22"/>
          <p:cNvSpPr/>
          <p:nvPr/>
        </p:nvSpPr>
        <p:spPr>
          <a:xfrm flipH="1">
            <a:off x="4585320" y="2605320"/>
            <a:ext cx="16524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69" name="AutoShape 23"/>
          <p:cNvSpPr/>
          <p:nvPr/>
        </p:nvSpPr>
        <p:spPr>
          <a:xfrm>
            <a:off x="1823400" y="301212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870" name="AutoShape 24"/>
          <p:cNvSpPr/>
          <p:nvPr/>
        </p:nvSpPr>
        <p:spPr>
          <a:xfrm>
            <a:off x="1880640" y="398340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871" name="Line 25"/>
          <p:cNvSpPr/>
          <p:nvPr/>
        </p:nvSpPr>
        <p:spPr>
          <a:xfrm flipH="1">
            <a:off x="2242440" y="3119760"/>
            <a:ext cx="3553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72" name="Line 26"/>
          <p:cNvSpPr/>
          <p:nvPr/>
        </p:nvSpPr>
        <p:spPr>
          <a:xfrm flipH="1">
            <a:off x="2280240" y="4091400"/>
            <a:ext cx="355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73" name="AutoShape 27"/>
          <p:cNvSpPr/>
          <p:nvPr/>
        </p:nvSpPr>
        <p:spPr>
          <a:xfrm>
            <a:off x="8186040" y="295488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874" name="Rectangle 29"/>
          <p:cNvSpPr/>
          <p:nvPr/>
        </p:nvSpPr>
        <p:spPr>
          <a:xfrm>
            <a:off x="6809760" y="2867400"/>
            <a:ext cx="843840" cy="13248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875" name="AutoShape 30"/>
          <p:cNvSpPr/>
          <p:nvPr/>
        </p:nvSpPr>
        <p:spPr>
          <a:xfrm rot="5400000">
            <a:off x="6775560" y="3520080"/>
            <a:ext cx="192960" cy="123120"/>
          </a:xfrm>
          <a:prstGeom prst="triangle">
            <a:avLst>
              <a:gd name="adj" fmla="val 49958"/>
            </a:avLst>
          </a:prstGeom>
          <a:noFill/>
          <a:ln w="12700">
            <a:solidFill>
              <a:srgbClr val="525252"/>
            </a:solidFill>
            <a:miter/>
          </a:ln>
        </p:spPr>
        <p:style>
          <a:lnRef idx="0">
            <a:srgbClr val="FFFFFF"/>
          </a:lnRef>
          <a:fillRef idx="0">
            <a:srgbClr val="FFFFFF"/>
          </a:fillRef>
          <a:effectRef idx="0">
            <a:srgbClr val="FFFFFF"/>
          </a:effectRef>
          <a:fontRef idx="minor"/>
        </p:style>
      </p:sp>
      <p:sp>
        <p:nvSpPr>
          <p:cNvPr id="876" name="Rectangle 32"/>
          <p:cNvSpPr/>
          <p:nvPr/>
        </p:nvSpPr>
        <p:spPr>
          <a:xfrm>
            <a:off x="6873120" y="3951720"/>
            <a:ext cx="61524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ACLR</a:t>
            </a:r>
            <a:endParaRPr lang="en-US" sz="1100" b="0" strike="noStrike" spc="-1">
              <a:latin typeface="Arial" panose="020B0604020202020204"/>
            </a:endParaRPr>
          </a:p>
        </p:txBody>
      </p:sp>
      <p:sp>
        <p:nvSpPr>
          <p:cNvPr id="877" name="Rectangle 33"/>
          <p:cNvSpPr/>
          <p:nvPr/>
        </p:nvSpPr>
        <p:spPr>
          <a:xfrm>
            <a:off x="6736680" y="3734280"/>
            <a:ext cx="546840" cy="250200"/>
          </a:xfrm>
          <a:prstGeom prst="rect">
            <a:avLst/>
          </a:prstGeom>
          <a:noFill/>
          <a:ln w="9525">
            <a:noFill/>
          </a:ln>
        </p:spPr>
        <p:style>
          <a:lnRef idx="0">
            <a:srgbClr val="FFFFFF"/>
          </a:lnRef>
          <a:fillRef idx="0">
            <a:srgbClr val="FFFFFF"/>
          </a:fillRef>
          <a:effectRef idx="0">
            <a:srgbClr val="FFFFFF"/>
          </a:effectRef>
          <a:fontRef idx="minor"/>
        </p:style>
      </p:sp>
      <p:sp>
        <p:nvSpPr>
          <p:cNvPr id="878" name="Rectangle 34"/>
          <p:cNvSpPr/>
          <p:nvPr/>
        </p:nvSpPr>
        <p:spPr>
          <a:xfrm>
            <a:off x="6805080" y="2910240"/>
            <a:ext cx="2041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D</a:t>
            </a:r>
            <a:endParaRPr lang="en-US" sz="1100" b="0" strike="noStrike" spc="-1">
              <a:latin typeface="Arial" panose="020B0604020202020204"/>
            </a:endParaRPr>
          </a:p>
        </p:txBody>
      </p:sp>
      <p:sp>
        <p:nvSpPr>
          <p:cNvPr id="879" name="Rectangle 35"/>
          <p:cNvSpPr/>
          <p:nvPr/>
        </p:nvSpPr>
        <p:spPr>
          <a:xfrm>
            <a:off x="7474680" y="2910240"/>
            <a:ext cx="164520" cy="249840"/>
          </a:xfrm>
          <a:prstGeom prst="rect">
            <a:avLst/>
          </a:prstGeom>
          <a:noFill/>
          <a:ln w="9525">
            <a:noFill/>
          </a:ln>
        </p:spPr>
        <p:style>
          <a:lnRef idx="0">
            <a:srgbClr val="FFFFFF"/>
          </a:lnRef>
          <a:fillRef idx="0">
            <a:srgbClr val="FFFFFF"/>
          </a:fillRef>
          <a:effectRef idx="0">
            <a:srgbClr val="FFFFFF"/>
          </a:effectRef>
          <a:fontRef idx="minor"/>
        </p:style>
        <p:txBody>
          <a:bodyPr lIns="82440" tIns="41400" rIns="82440" bIns="41400" anchor="t">
            <a:spAutoFit/>
          </a:bodyPr>
          <a:p>
            <a:pPr algn="ctr">
              <a:lnSpc>
                <a:spcPct val="100000"/>
              </a:lnSpc>
              <a:spcBef>
                <a:spcPts val="550"/>
              </a:spcBef>
              <a:buNone/>
            </a:pPr>
            <a:r>
              <a:rPr lang="en-US" sz="1100" b="1" strike="noStrike" spc="-1">
                <a:solidFill>
                  <a:srgbClr val="525252"/>
                </a:solidFill>
                <a:latin typeface="IntelOne Display Regular"/>
                <a:ea typeface="Helvetica Neue"/>
              </a:rPr>
              <a:t>Q</a:t>
            </a:r>
            <a:endParaRPr lang="en-US" sz="1100" b="0" strike="noStrike" spc="-1">
              <a:latin typeface="Arial" panose="020B0604020202020204"/>
            </a:endParaRPr>
          </a:p>
        </p:txBody>
      </p:sp>
      <p:sp>
        <p:nvSpPr>
          <p:cNvPr id="880" name="Line 36"/>
          <p:cNvSpPr/>
          <p:nvPr/>
        </p:nvSpPr>
        <p:spPr>
          <a:xfrm flipH="1">
            <a:off x="6327000" y="358812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81" name="Line 37"/>
          <p:cNvSpPr/>
          <p:nvPr/>
        </p:nvSpPr>
        <p:spPr>
          <a:xfrm flipH="1">
            <a:off x="6315840" y="305784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82" name="Line 38"/>
          <p:cNvSpPr/>
          <p:nvPr/>
        </p:nvSpPr>
        <p:spPr>
          <a:xfrm flipH="1">
            <a:off x="7682760" y="3059280"/>
            <a:ext cx="47772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83" name="Line 39"/>
          <p:cNvSpPr/>
          <p:nvPr/>
        </p:nvSpPr>
        <p:spPr>
          <a:xfrm>
            <a:off x="7219080" y="4200840"/>
            <a:ext cx="360" cy="1951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84" name="Line 40"/>
          <p:cNvSpPr/>
          <p:nvPr/>
        </p:nvSpPr>
        <p:spPr>
          <a:xfrm flipH="1">
            <a:off x="6327000" y="4395960"/>
            <a:ext cx="90936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85" name="Line 41"/>
          <p:cNvSpPr/>
          <p:nvPr/>
        </p:nvSpPr>
        <p:spPr>
          <a:xfrm>
            <a:off x="6033240" y="2205360"/>
            <a:ext cx="1936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886" name="AutoShape 42"/>
          <p:cNvSpPr/>
          <p:nvPr/>
        </p:nvSpPr>
        <p:spPr>
          <a:xfrm>
            <a:off x="5900040" y="350712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887" name="AutoShape 43"/>
          <p:cNvSpPr/>
          <p:nvPr/>
        </p:nvSpPr>
        <p:spPr>
          <a:xfrm>
            <a:off x="5900040" y="4269240"/>
            <a:ext cx="405720" cy="196200"/>
          </a:xfrm>
          <a:prstGeom prst="homePlate">
            <a:avLst>
              <a:gd name="adj" fmla="val 68817"/>
            </a:avLst>
          </a:prstGeom>
          <a:noFill/>
          <a:ln w="12700">
            <a:solidFill>
              <a:srgbClr val="525252"/>
            </a:solidFill>
            <a:miter/>
          </a:ln>
        </p:spPr>
        <p:style>
          <a:lnRef idx="0">
            <a:srgbClr val="FFFFFF"/>
          </a:lnRef>
          <a:fillRef idx="0">
            <a:srgbClr val="FFFFFF"/>
          </a:fillRef>
          <a:effectRef idx="0">
            <a:srgbClr val="FFFFFF"/>
          </a:effectRef>
          <a:fontRef idx="minor"/>
        </p:style>
      </p:sp>
      <p:sp>
        <p:nvSpPr>
          <p:cNvPr id="888" name="Rectangle 44"/>
          <p:cNvSpPr/>
          <p:nvPr/>
        </p:nvSpPr>
        <p:spPr>
          <a:xfrm>
            <a:off x="1694160" y="2692800"/>
            <a:ext cx="8391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dataa</a:t>
            </a:r>
            <a:endParaRPr lang="en-US" sz="1800" b="0" strike="noStrike" spc="-1">
              <a:latin typeface="Arial" panose="020B0604020202020204"/>
            </a:endParaRPr>
          </a:p>
        </p:txBody>
      </p:sp>
      <p:sp>
        <p:nvSpPr>
          <p:cNvPr id="889" name="Rectangle 45"/>
          <p:cNvSpPr/>
          <p:nvPr/>
        </p:nvSpPr>
        <p:spPr>
          <a:xfrm>
            <a:off x="1729800" y="3645360"/>
            <a:ext cx="8438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datab</a:t>
            </a:r>
            <a:endParaRPr lang="en-US" sz="1800" b="0" strike="noStrike" spc="-1">
              <a:latin typeface="Arial" panose="020B0604020202020204"/>
            </a:endParaRPr>
          </a:p>
        </p:txBody>
      </p:sp>
      <p:sp>
        <p:nvSpPr>
          <p:cNvPr id="890" name="Rectangle 46"/>
          <p:cNvSpPr/>
          <p:nvPr/>
        </p:nvSpPr>
        <p:spPr>
          <a:xfrm>
            <a:off x="3705480" y="3092760"/>
            <a:ext cx="11944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mult_out</a:t>
            </a:r>
            <a:endParaRPr lang="en-US" sz="1800" b="0" strike="noStrike" spc="-1">
              <a:latin typeface="Arial" panose="020B0604020202020204"/>
            </a:endParaRPr>
          </a:p>
        </p:txBody>
      </p:sp>
      <p:sp>
        <p:nvSpPr>
          <p:cNvPr id="891" name="Rectangle 47"/>
          <p:cNvSpPr/>
          <p:nvPr/>
        </p:nvSpPr>
        <p:spPr>
          <a:xfrm>
            <a:off x="5717520" y="2483280"/>
            <a:ext cx="13377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adder_out</a:t>
            </a:r>
            <a:endParaRPr lang="en-US" sz="1800" b="0" strike="noStrike" spc="-1">
              <a:latin typeface="Arial" panose="020B0604020202020204"/>
            </a:endParaRPr>
          </a:p>
        </p:txBody>
      </p:sp>
      <p:sp>
        <p:nvSpPr>
          <p:cNvPr id="892" name="Rectangle 48"/>
          <p:cNvSpPr/>
          <p:nvPr/>
        </p:nvSpPr>
        <p:spPr>
          <a:xfrm>
            <a:off x="5775840" y="3170880"/>
            <a:ext cx="50544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clk</a:t>
            </a:r>
            <a:endParaRPr lang="en-US" sz="1800" b="0" strike="noStrike" spc="-1">
              <a:latin typeface="Arial" panose="020B0604020202020204"/>
            </a:endParaRPr>
          </a:p>
        </p:txBody>
      </p:sp>
      <p:sp>
        <p:nvSpPr>
          <p:cNvPr id="893" name="Rectangle 49"/>
          <p:cNvSpPr/>
          <p:nvPr/>
        </p:nvSpPr>
        <p:spPr>
          <a:xfrm>
            <a:off x="5792760" y="3934440"/>
            <a:ext cx="60768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aclr</a:t>
            </a:r>
            <a:endParaRPr lang="en-US" sz="1800" b="0" strike="noStrike" spc="-1">
              <a:latin typeface="Arial" panose="020B0604020202020204"/>
            </a:endParaRPr>
          </a:p>
        </p:txBody>
      </p:sp>
      <p:sp>
        <p:nvSpPr>
          <p:cNvPr id="894" name="Rectangle 50"/>
          <p:cNvSpPr/>
          <p:nvPr/>
        </p:nvSpPr>
        <p:spPr>
          <a:xfrm>
            <a:off x="8084160" y="2597760"/>
            <a:ext cx="116100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0" strike="noStrike" spc="-1">
                <a:solidFill>
                  <a:srgbClr val="525252"/>
                </a:solidFill>
                <a:latin typeface="IntelOne Display Regular"/>
                <a:ea typeface="Helvetica Neue"/>
              </a:rPr>
              <a:t>mac_out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What is Verilog?</a:t>
            </a:r>
            <a:endParaRPr lang="en-US" sz="3600" b="0" strike="noStrike" spc="-1">
              <a:latin typeface="Arial" panose="020B0604020202020204"/>
            </a:endParaRPr>
          </a:p>
        </p:txBody>
      </p:sp>
      <p:sp>
        <p:nvSpPr>
          <p:cNvPr id="18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IEEE industry standard Hardware Description Language (HDL) - used to describe system.</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Use in both hardware simulation &amp; synthesis</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MAC (Continuous Assignment)</a:t>
            </a:r>
            <a:endParaRPr lang="en-US" sz="3600" b="0" strike="noStrike" spc="-1">
              <a:latin typeface="Arial" panose="020B0604020202020204"/>
            </a:endParaRPr>
          </a:p>
        </p:txBody>
      </p:sp>
      <p:sp>
        <p:nvSpPr>
          <p:cNvPr id="896" name="Rectangle 3"/>
          <p:cNvSpPr/>
          <p:nvPr/>
        </p:nvSpPr>
        <p:spPr>
          <a:xfrm>
            <a:off x="3311640" y="3599640"/>
            <a:ext cx="5353920" cy="28044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897" name="Rectangle 4"/>
          <p:cNvSpPr/>
          <p:nvPr/>
        </p:nvSpPr>
        <p:spPr>
          <a:xfrm>
            <a:off x="3311640" y="1260720"/>
            <a:ext cx="5353920" cy="5262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r>
              <a:rPr lang="en-US" sz="1400" b="1" strike="noStrike" spc="-1">
                <a:solidFill>
                  <a:srgbClr val="525252"/>
                </a:solidFill>
                <a:latin typeface="Consolas"/>
                <a:ea typeface="Helvetica Neue"/>
              </a:rPr>
              <a:t>timescale</a:t>
            </a:r>
            <a:r>
              <a:rPr lang="en-US" sz="1400" b="0" strike="noStrike" spc="-1">
                <a:solidFill>
                  <a:srgbClr val="525252"/>
                </a:solidFill>
                <a:latin typeface="Consolas"/>
                <a:ea typeface="Helvetica Neue"/>
              </a:rPr>
              <a:t> 1 ns/ 10 ps</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module</a:t>
            </a:r>
            <a:r>
              <a:rPr lang="en-US" sz="1400" b="0" strike="noStrike" spc="-1">
                <a:solidFill>
                  <a:srgbClr val="525252"/>
                </a:solidFill>
                <a:latin typeface="Consolas"/>
                <a:ea typeface="Helvetica Neue"/>
              </a:rPr>
              <a:t> mult_acc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[7:0] dataa, datab,</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input</a:t>
            </a:r>
            <a:r>
              <a:rPr lang="en-US" sz="1400" b="0" strike="noStrike" spc="-1">
                <a:solidFill>
                  <a:srgbClr val="525252"/>
                </a:solidFill>
                <a:latin typeface="Consolas"/>
                <a:ea typeface="Helvetica Neue"/>
              </a:rPr>
              <a:t> clk, aclr,</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output</a:t>
            </a: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reg</a:t>
            </a:r>
            <a:r>
              <a:rPr lang="en-US" sz="1400" b="0" strike="noStrike" spc="-1">
                <a:solidFill>
                  <a:srgbClr val="525252"/>
                </a:solidFill>
                <a:latin typeface="Consolas"/>
                <a:ea typeface="Helvetica Neue"/>
              </a:rPr>
              <a:t> [15:0] mac_out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wire</a:t>
            </a:r>
            <a:r>
              <a:rPr lang="en-US" sz="1400" b="0" strike="noStrike" spc="-1">
                <a:solidFill>
                  <a:srgbClr val="525252"/>
                </a:solidFill>
                <a:latin typeface="Consolas"/>
                <a:ea typeface="Helvetica Neue"/>
              </a:rPr>
              <a:t> [15:0] mult_out, adder_out;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parameter</a:t>
            </a:r>
            <a:r>
              <a:rPr lang="en-US" sz="1400" b="0" strike="noStrike" spc="-1">
                <a:solidFill>
                  <a:srgbClr val="525252"/>
                </a:solidFill>
                <a:latin typeface="Consolas"/>
                <a:ea typeface="Helvetica Neue"/>
              </a:rPr>
              <a:t> mult_size = 8;</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assign</a:t>
            </a:r>
            <a:r>
              <a:rPr lang="en-US" sz="1400" b="0" strike="noStrike" spc="-1">
                <a:solidFill>
                  <a:srgbClr val="525252"/>
                </a:solidFill>
                <a:latin typeface="Consolas"/>
                <a:ea typeface="Helvetica Neue"/>
              </a:rPr>
              <a:t> adder_out = mult_out + mac_out;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	always</a:t>
            </a:r>
            <a:r>
              <a:rPr lang="en-US" sz="1400" b="0" strike="noStrike" spc="-1">
                <a:solidFill>
                  <a:srgbClr val="525252"/>
                </a:solidFill>
                <a:latin typeface="Consolas"/>
                <a:ea typeface="Helvetica Neue"/>
              </a:rPr>
              <a:t> @ (posedge clk, posedge aclr) </a:t>
            </a:r>
            <a:r>
              <a:rPr lang="en-US" sz="1400" b="1" strike="noStrike" spc="-1">
                <a:solidFill>
                  <a:srgbClr val="525252"/>
                </a:solidFill>
                <a:latin typeface="Consolas"/>
                <a:ea typeface="Helvetica Neue"/>
              </a:rPr>
              <a:t>begin</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if</a:t>
            </a:r>
            <a:r>
              <a:rPr lang="en-US" sz="1400" b="0" strike="noStrike" spc="-1">
                <a:solidFill>
                  <a:srgbClr val="525252"/>
                </a:solidFill>
                <a:latin typeface="Consolas"/>
                <a:ea typeface="Helvetica Neue"/>
              </a:rPr>
              <a:t> (aclr)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16'h0000;</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else</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mac_out &lt;= adder_out;</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a:t>
            </a:r>
            <a:r>
              <a:rPr lang="en-US" sz="1400" b="1" strike="noStrike" spc="-1">
                <a:solidFill>
                  <a:srgbClr val="525252"/>
                </a:solidFill>
                <a:latin typeface="Consolas"/>
                <a:ea typeface="Helvetica Neue"/>
              </a:rPr>
              <a:t>end</a:t>
            </a:r>
            <a:r>
              <a:rPr lang="en-US" sz="1400" b="0" strike="noStrike" spc="-1">
                <a:solidFill>
                  <a:srgbClr val="525252"/>
                </a:solidFill>
                <a:latin typeface="Consolas"/>
                <a:ea typeface="Helvetica Neue"/>
              </a:rPr>
              <a:t> </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multa #(.width_in(mult_size)) </a:t>
            </a:r>
            <a:endParaRPr lang="en-US" sz="1400" b="0" strike="noStrike" spc="-1">
              <a:latin typeface="Arial" panose="020B0604020202020204"/>
            </a:endParaRPr>
          </a:p>
          <a:p>
            <a:pPr>
              <a:lnSpc>
                <a:spcPct val="90000"/>
              </a:lnSpc>
              <a:buNone/>
              <a:tabLst>
                <a:tab pos="340995" algn="l"/>
                <a:tab pos="683895" algn="l"/>
                <a:tab pos="1029970" algn="l"/>
              </a:tabLst>
            </a:pPr>
            <a:r>
              <a:rPr lang="en-US" sz="1400" b="0" strike="noStrike" spc="-1">
                <a:solidFill>
                  <a:srgbClr val="525252"/>
                </a:solidFill>
                <a:latin typeface="Consolas"/>
                <a:ea typeface="Helvetica Neue"/>
              </a:rPr>
              <a:t>		u1 (.in_a(dataa), .in_b(datab), .mult_out(mult_out));</a:t>
            </a:r>
            <a:endParaRPr lang="en-US" sz="1400" b="0" strike="noStrike" spc="-1">
              <a:latin typeface="Arial" panose="020B0604020202020204"/>
            </a:endParaRPr>
          </a:p>
          <a:p>
            <a:pPr>
              <a:lnSpc>
                <a:spcPct val="90000"/>
              </a:lnSpc>
              <a:buNone/>
              <a:tabLst>
                <a:tab pos="340995" algn="l"/>
                <a:tab pos="683895" algn="l"/>
                <a:tab pos="1029970" algn="l"/>
              </a:tabLst>
            </a:pPr>
            <a:endParaRPr lang="en-US" sz="1400" b="0" strike="noStrike" spc="-1">
              <a:latin typeface="Arial" panose="020B0604020202020204"/>
            </a:endParaRPr>
          </a:p>
          <a:p>
            <a:pPr>
              <a:lnSpc>
                <a:spcPct val="90000"/>
              </a:lnSpc>
              <a:buNone/>
              <a:tabLst>
                <a:tab pos="340995" algn="l"/>
                <a:tab pos="683895" algn="l"/>
                <a:tab pos="1029970" algn="l"/>
              </a:tabLst>
            </a:pPr>
            <a:r>
              <a:rPr lang="en-US" sz="1400" b="1" strike="noStrike" spc="-1">
                <a:solidFill>
                  <a:srgbClr val="525252"/>
                </a:solidFill>
                <a:latin typeface="Consolas"/>
                <a:ea typeface="Helvetica Neue"/>
              </a:rPr>
              <a:t>endmodule</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Continuous Assignment Delay</a:t>
            </a:r>
            <a:endParaRPr lang="en-US" sz="3600" b="0" strike="noStrike" spc="-1">
              <a:latin typeface="Arial" panose="020B0604020202020204"/>
            </a:endParaRPr>
          </a:p>
        </p:txBody>
      </p:sp>
      <p:sp>
        <p:nvSpPr>
          <p:cNvPr id="899" name="PlaceHolder 2"/>
          <p:cNvSpPr>
            <a:spLocks noGrp="1"/>
          </p:cNvSpPr>
          <p:nvPr>
            <p:ph/>
          </p:nvPr>
        </p:nvSpPr>
        <p:spPr>
          <a:xfrm>
            <a:off x="380880" y="1487520"/>
            <a:ext cx="10972080" cy="4688640"/>
          </a:xfrm>
          <a:prstGeom prst="rect">
            <a:avLst/>
          </a:prstGeom>
          <a:noFill/>
          <a:ln w="0">
            <a:noFill/>
          </a:ln>
        </p:spPr>
        <p:txBody>
          <a:bodyPr lIns="90000" tIns="45000" rIns="90000" bIns="45000" anchor="t">
            <a:noAutofit/>
          </a:bodyPr>
          <a:p>
            <a:pPr marL="533400" indent="-5334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Use </a:t>
            </a:r>
            <a:r>
              <a:rPr lang="en-US" sz="2400" b="0" strike="noStrike" spc="-1">
                <a:solidFill>
                  <a:srgbClr val="525252"/>
                </a:solidFill>
                <a:latin typeface="Consolas"/>
                <a:ea typeface="Helvetica Neue"/>
              </a:rPr>
              <a:t>#&lt;value&gt;</a:t>
            </a:r>
            <a:r>
              <a:rPr lang="en-US" sz="2400" b="0" strike="noStrike" spc="-1">
                <a:solidFill>
                  <a:srgbClr val="525252"/>
                </a:solidFill>
                <a:latin typeface="IntelOne Display Light"/>
                <a:ea typeface="Helvetica Neue"/>
              </a:rPr>
              <a:t> notation to delay updating LHS</a:t>
            </a:r>
            <a:endParaRPr lang="en-US" sz="2400" b="0" strike="noStrike" spc="-1">
              <a:latin typeface="Arial" panose="020B0604020202020204"/>
            </a:endParaRPr>
          </a:p>
          <a:p>
            <a:pPr marL="838200" lvl="1" indent="-3810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Models propagation delay</a:t>
            </a:r>
            <a:endParaRPr lang="en-US" sz="1800" b="0" strike="noStrike" spc="-1">
              <a:latin typeface="Arial" panose="020B0604020202020204"/>
            </a:endParaRPr>
          </a:p>
          <a:p>
            <a:pPr>
              <a:lnSpc>
                <a:spcPct val="90000"/>
              </a:lnSpc>
              <a:spcBef>
                <a:spcPts val="1415"/>
              </a:spcBef>
              <a:buNone/>
            </a:pPr>
            <a:endParaRPr lang="en-US" sz="1800" b="0" strike="noStrike" spc="-1">
              <a:latin typeface="Arial" panose="020B0604020202020204"/>
            </a:endParaRPr>
          </a:p>
          <a:p>
            <a:pPr>
              <a:lnSpc>
                <a:spcPct val="90000"/>
              </a:lnSpc>
              <a:spcBef>
                <a:spcPts val="1415"/>
              </a:spcBef>
              <a:buNone/>
            </a:pPr>
            <a:endParaRPr lang="en-US" sz="1800" b="0" strike="noStrike" spc="-1">
              <a:latin typeface="Arial" panose="020B0604020202020204"/>
            </a:endParaRPr>
          </a:p>
          <a:p>
            <a:pPr marL="533400" indent="-5334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Behavior</a:t>
            </a:r>
            <a:endParaRPr lang="en-US" sz="2400" b="0" strike="noStrike" spc="-1">
              <a:latin typeface="Arial" panose="020B0604020202020204"/>
            </a:endParaRPr>
          </a:p>
          <a:p>
            <a:pPr marL="838200" lvl="1" indent="-381000">
              <a:lnSpc>
                <a:spcPct val="90000"/>
              </a:lnSpc>
              <a:spcBef>
                <a:spcPts val="500"/>
              </a:spcBef>
              <a:buClr>
                <a:srgbClr val="525252"/>
              </a:buClr>
              <a:buFont typeface="Symbol" panose="05050102010706020507"/>
              <a:buAutoNum type="arabicParenR"/>
            </a:pPr>
            <a:r>
              <a:rPr lang="en-US" sz="1800" b="0" strike="noStrike" spc="-1">
                <a:solidFill>
                  <a:srgbClr val="525252"/>
                </a:solidFill>
                <a:latin typeface="IntelOne Display Light"/>
                <a:ea typeface="Helvetica Neue"/>
              </a:rPr>
              <a:t>Operand on RHS changes</a:t>
            </a:r>
            <a:endParaRPr lang="en-US" sz="1800" b="0" strike="noStrike" spc="-1">
              <a:latin typeface="Arial" panose="020B0604020202020204"/>
            </a:endParaRPr>
          </a:p>
          <a:p>
            <a:pPr marL="838200" lvl="1" indent="-381000">
              <a:lnSpc>
                <a:spcPct val="90000"/>
              </a:lnSpc>
              <a:spcBef>
                <a:spcPts val="500"/>
              </a:spcBef>
              <a:buClr>
                <a:srgbClr val="525252"/>
              </a:buClr>
              <a:buFont typeface="Symbol" panose="05050102010706020507"/>
              <a:buAutoNum type="arabicParenR"/>
            </a:pPr>
            <a:r>
              <a:rPr lang="en-US" sz="1800" b="0" strike="noStrike" spc="-1">
                <a:solidFill>
                  <a:srgbClr val="525252"/>
                </a:solidFill>
                <a:latin typeface="IntelOne Display Light"/>
                <a:ea typeface="Helvetica Neue"/>
              </a:rPr>
              <a:t>RHS reads input(s) and performs expression</a:t>
            </a:r>
            <a:endParaRPr lang="en-US" sz="1800" b="0" strike="noStrike" spc="-1">
              <a:latin typeface="Arial" panose="020B0604020202020204"/>
            </a:endParaRPr>
          </a:p>
          <a:p>
            <a:pPr marL="838200" lvl="1" indent="-381000">
              <a:lnSpc>
                <a:spcPct val="90000"/>
              </a:lnSpc>
              <a:spcBef>
                <a:spcPts val="500"/>
              </a:spcBef>
              <a:buClr>
                <a:srgbClr val="525252"/>
              </a:buClr>
              <a:buFont typeface="Symbol" panose="05050102010706020507"/>
              <a:buAutoNum type="arabicParenR"/>
            </a:pPr>
            <a:r>
              <a:rPr lang="en-US" sz="1800" b="0" strike="noStrike" spc="-1">
                <a:solidFill>
                  <a:srgbClr val="525252"/>
                </a:solidFill>
                <a:latin typeface="IntelOne Display Light"/>
                <a:ea typeface="Helvetica Neue"/>
              </a:rPr>
              <a:t>If RHS ≠ LHS, LHS scheduled to be updated with new value after delay expires</a:t>
            </a:r>
            <a:endParaRPr lang="en-US" sz="1800" b="0" strike="noStrike" spc="-1">
              <a:latin typeface="Arial" panose="020B0604020202020204"/>
            </a:endParaRPr>
          </a:p>
          <a:p>
            <a:pPr marL="838200" lvl="1" indent="-381000">
              <a:lnSpc>
                <a:spcPct val="90000"/>
              </a:lnSpc>
              <a:spcBef>
                <a:spcPts val="500"/>
              </a:spcBef>
              <a:buClr>
                <a:srgbClr val="525252"/>
              </a:buClr>
              <a:buFont typeface="Symbol" panose="05050102010706020507"/>
              <a:buAutoNum type="arabicParenR"/>
            </a:pPr>
            <a:r>
              <a:rPr lang="en-US" sz="1800" b="0" strike="noStrike" spc="-1">
                <a:solidFill>
                  <a:srgbClr val="525252"/>
                </a:solidFill>
                <a:latin typeface="IntelOne Display Light"/>
                <a:ea typeface="Helvetica Neue"/>
              </a:rPr>
              <a:t>If another RHS operand changes before delay expires </a:t>
            </a:r>
            <a:r>
              <a:rPr lang="en-US" sz="1800" b="0" u="sng" strike="noStrike" spc="-1">
                <a:solidFill>
                  <a:srgbClr val="525252"/>
                </a:solidFill>
                <a:uFillTx/>
                <a:latin typeface="IntelOne Display Light"/>
                <a:ea typeface="Helvetica Neue"/>
              </a:rPr>
              <a:t>and</a:t>
            </a:r>
            <a:r>
              <a:rPr lang="en-US" sz="1800" b="0" strike="noStrike" spc="-1">
                <a:solidFill>
                  <a:srgbClr val="525252"/>
                </a:solidFill>
                <a:latin typeface="IntelOne Display Light"/>
                <a:ea typeface="Helvetica Neue"/>
              </a:rPr>
              <a:t> a new value for LHS is calculated, then current value scheduled for LHS is cancelled and the new value for LHS is scheduled to be updated (if needed) after new delay period expires (inertial delay)</a:t>
            </a:r>
            <a:endParaRPr lang="en-US" sz="1800" b="0" strike="noStrike" spc="-1">
              <a:latin typeface="Arial" panose="020B0604020202020204"/>
            </a:endParaRPr>
          </a:p>
          <a:p>
            <a:pPr marL="1257300" lvl="2" indent="-342900">
              <a:lnSpc>
                <a:spcPct val="90000"/>
              </a:lnSpc>
              <a:spcBef>
                <a:spcPts val="500"/>
              </a:spcBef>
              <a:buClr>
                <a:srgbClr val="525252"/>
              </a:buClr>
              <a:buFont typeface="Symbol" panose="05050102010706020507"/>
              <a:buChar char="-"/>
            </a:pPr>
            <a:r>
              <a:rPr lang="en-US" sz="1600" b="0" strike="noStrike" spc="-1">
                <a:solidFill>
                  <a:srgbClr val="525252"/>
                </a:solidFill>
                <a:latin typeface="IntelOne Display Light"/>
                <a:ea typeface="Helvetica Neue"/>
              </a:rPr>
              <a:t>Requires value of RHS expression be stable for length of delay</a:t>
            </a:r>
            <a:endParaRPr lang="en-US" sz="1600" b="0" strike="noStrike" spc="-1">
              <a:latin typeface="Arial" panose="020B0604020202020204"/>
            </a:endParaRPr>
          </a:p>
          <a:p>
            <a:pPr marL="533400" indent="-5334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Ignored by synthesis</a:t>
            </a:r>
            <a:endParaRPr lang="en-US" sz="2400" b="0" strike="noStrike" spc="-1">
              <a:latin typeface="Arial" panose="020B0604020202020204"/>
            </a:endParaRPr>
          </a:p>
        </p:txBody>
      </p:sp>
      <p:sp>
        <p:nvSpPr>
          <p:cNvPr id="900" name="Rectangle 4"/>
          <p:cNvSpPr/>
          <p:nvPr/>
        </p:nvSpPr>
        <p:spPr>
          <a:xfrm>
            <a:off x="1432080" y="2304360"/>
            <a:ext cx="6612480" cy="823320"/>
          </a:xfrm>
          <a:prstGeom prst="rect">
            <a:avLst/>
          </a:prstGeom>
          <a:solidFill>
            <a:schemeClr val="accent2">
              <a:alpha val="70000"/>
            </a:schemeClr>
          </a:solidFill>
          <a:ln w="12700">
            <a:solidFill>
              <a:srgbClr val="00C7FD"/>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pPr>
            <a:r>
              <a:rPr lang="en-US" sz="2400" b="1" strike="noStrike" spc="-1">
                <a:solidFill>
                  <a:srgbClr val="525252"/>
                </a:solidFill>
                <a:latin typeface="Consolas"/>
                <a:ea typeface="Helvetica Neue"/>
              </a:rPr>
              <a:t>assign</a:t>
            </a:r>
            <a:r>
              <a:rPr lang="en-US" sz="2400" b="0" strike="noStrike" spc="-1">
                <a:solidFill>
                  <a:srgbClr val="525252"/>
                </a:solidFill>
                <a:latin typeface="Consolas"/>
                <a:ea typeface="Helvetica Neue"/>
              </a:rPr>
              <a:t> #25 adder_out = mult_out + out;</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38912"/>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74754" name="Text Box 38913"/>
          <p:cNvSpPr txBox="1"/>
          <p:nvPr/>
        </p:nvSpPr>
        <p:spPr>
          <a:xfrm>
            <a:off x="1981200" y="1524000"/>
            <a:ext cx="8458200"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NOT gate</a:t>
            </a:r>
            <a:endParaRPr lang="en-US" altLang="x-none" sz="28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not_gate( </a:t>
            </a:r>
            <a:r>
              <a:rPr lang="en-US" altLang="x-none" sz="2000" b="1" dirty="0" err="1">
                <a:solidFill>
                  <a:srgbClr val="000000"/>
                </a:solidFill>
                <a:latin typeface="Times New Roman" panose="02020603050405020304" pitchFamily="16" charset="0"/>
              </a:rPr>
              <a:t>input</a:t>
            </a:r>
            <a:r>
              <a:rPr lang="en-US" altLang="x-none" sz="2000" dirty="0" err="1">
                <a:solidFill>
                  <a:srgbClr val="000000"/>
                </a:solidFill>
                <a:latin typeface="Times New Roman" panose="02020603050405020304" pitchFamily="16" charset="0"/>
              </a:rPr>
              <a:t> a_in, </a:t>
            </a:r>
            <a:r>
              <a:rPr lang="en-US" altLang="x-none" sz="2000" b="1" dirty="0" err="1">
                <a:solidFill>
                  <a:srgbClr val="000000"/>
                </a:solidFill>
                <a:latin typeface="Times New Roman" panose="02020603050405020304" pitchFamily="16" charset="0"/>
              </a:rPr>
              <a:t>output</a:t>
            </a:r>
            <a:r>
              <a:rPr lang="en-US" altLang="x-none" sz="2000" dirty="0" err="1">
                <a:solidFill>
                  <a:srgbClr val="000000"/>
                </a:solidFill>
                <a:latin typeface="Times New Roman" panose="02020603050405020304" pitchFamily="16" charset="0"/>
              </a:rPr>
              <a:t> y_out);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00"/>
                </a:solidFill>
                <a:latin typeface="Times New Roman" panose="02020603050405020304" pitchFamily="16" charset="0"/>
              </a:rPr>
              <a:t> </a:t>
            </a:r>
            <a:r>
              <a:rPr lang="en-US" altLang="x-none" sz="2000" b="1" dirty="0" err="1">
                <a:solidFill>
                  <a:srgbClr val="000000"/>
                </a:solidFill>
                <a:latin typeface="Times New Roman" panose="02020603050405020304" pitchFamily="16" charset="0"/>
              </a:rPr>
              <a:t>assign</a:t>
            </a:r>
            <a:r>
              <a:rPr lang="en-US" altLang="x-none" sz="2000" dirty="0" err="1">
                <a:solidFill>
                  <a:srgbClr val="000000"/>
                </a:solidFill>
                <a:latin typeface="Times New Roman" panose="02020603050405020304" pitchFamily="16" charset="0"/>
              </a:rPr>
              <a:t> y_out = ~a_in;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a:t>
            </a:r>
            <a:endParaRPr lang="en-US" altLang="x-none" sz="2000" b="1" dirty="0" err="1">
              <a:solidFill>
                <a:srgbClr val="000000"/>
              </a:solidFill>
              <a:latin typeface="Times New Roman" panose="02020603050405020304" pitchFamily="16" charset="0"/>
              <a:ea typeface="PMingLiU" charset="0"/>
            </a:endParaRPr>
          </a:p>
        </p:txBody>
      </p:sp>
      <p:sp>
        <p:nvSpPr>
          <p:cNvPr id="74755" name="Text Box 38914"/>
          <p:cNvSpPr txBox="1"/>
          <p:nvPr/>
        </p:nvSpPr>
        <p:spPr>
          <a:xfrm>
            <a:off x="7086600" y="3048000"/>
            <a:ext cx="2819400" cy="840740"/>
          </a:xfrm>
          <a:prstGeom prst="rect">
            <a:avLst/>
          </a:prstGeom>
          <a:noFill/>
          <a:ln w="38160" cap="flat" cmpd="sng">
            <a:solidFill>
              <a:srgbClr val="FF3300"/>
            </a:solidFill>
            <a:prstDash val="solid"/>
            <a:miter/>
            <a:headEnd type="none" w="med" len="med"/>
            <a:tailEnd type="none" w="med" len="med"/>
          </a:ln>
        </p:spPr>
        <p:txBody>
          <a:bodyPr wrap="square" lIns="90000" tIns="46800" rIns="90000" bIns="46800" anchor="t" anchorCtr="0">
            <a:spAutoFit/>
          </a:bodyPr>
          <a:p>
            <a:pPr defTabSz="457200">
              <a:spcBef>
                <a:spcPts val="1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0000"/>
                </a:solidFill>
                <a:latin typeface="Times New Roman" panose="02020603050405020304" pitchFamily="16" charset="0"/>
              </a:rPr>
              <a:t>Simpler than VHDL</a:t>
            </a:r>
            <a:endParaRPr lang="en-US" altLang="x-none" dirty="0" err="1">
              <a:solidFill>
                <a:srgbClr val="000000"/>
              </a:solidFill>
              <a:latin typeface="Times New Roman" panose="02020603050405020304" pitchFamily="16" charset="0"/>
            </a:endParaRPr>
          </a:p>
          <a:p>
            <a:pPr defTabSz="457200">
              <a:spcBef>
                <a:spcPts val="1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0000"/>
                </a:solidFill>
                <a:latin typeface="Times New Roman" panose="02020603050405020304" pitchFamily="16" charset="0"/>
              </a:rPr>
              <a:t>Only Syntactical Difference</a:t>
            </a:r>
            <a:endParaRPr lang="en-US" altLang="x-none" dirty="0" err="1">
              <a:solidFill>
                <a:srgbClr val="000000"/>
              </a:solidFill>
              <a:latin typeface="Times New Roman" panose="02020603050405020304" pitchFamily="16" charset="0"/>
            </a:endParaRPr>
          </a:p>
        </p:txBody>
      </p:sp>
      <p:pic>
        <p:nvPicPr>
          <p:cNvPr id="74756" name="Picture 38915"/>
          <p:cNvPicPr>
            <a:picLocks noChangeAspect="1"/>
          </p:cNvPicPr>
          <p:nvPr/>
        </p:nvPicPr>
        <p:blipFill>
          <a:blip r:embed="rId1"/>
          <a:stretch>
            <a:fillRect/>
          </a:stretch>
        </p:blipFill>
        <p:spPr>
          <a:xfrm>
            <a:off x="1981200" y="4025900"/>
            <a:ext cx="4237038" cy="1003300"/>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39936"/>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76802" name="Text Box 39937"/>
          <p:cNvSpPr txBox="1"/>
          <p:nvPr/>
        </p:nvSpPr>
        <p:spPr>
          <a:xfrm>
            <a:off x="1920875" y="1524000"/>
            <a:ext cx="8518525"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OR gate</a:t>
            </a:r>
            <a:endParaRPr lang="en-US" altLang="x-none" sz="28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or_gate(input a_in, b_in , output reg y_out);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always</a:t>
            </a:r>
            <a:r>
              <a:rPr lang="en-US" altLang="x-none" sz="2000" dirty="0" err="1">
                <a:solidFill>
                  <a:srgbClr val="000000"/>
                </a:solidFill>
                <a:latin typeface="Times New Roman" panose="02020603050405020304" pitchFamily="16" charset="0"/>
              </a:rPr>
              <a:t>@(a_in, b_in)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begin</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if</a:t>
            </a:r>
            <a:r>
              <a:rPr lang="en-US" altLang="x-none" sz="2000" dirty="0" err="1">
                <a:solidFill>
                  <a:srgbClr val="000000"/>
                </a:solidFill>
                <a:latin typeface="Times New Roman" panose="02020603050405020304" pitchFamily="16" charset="0"/>
              </a:rPr>
              <a:t> ( a_in==0 &amp;&amp; b_in ==0)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00"/>
                </a:solidFill>
                <a:latin typeface="Times New Roman" panose="02020603050405020304" pitchFamily="16" charset="0"/>
              </a:rPr>
              <a:t> y_out = 0;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else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00"/>
                </a:solidFill>
                <a:latin typeface="Times New Roman" panose="02020603050405020304" pitchFamily="16" charset="0"/>
              </a:rPr>
              <a:t> y_out = 1;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a typeface="PMingLiU" charset="0"/>
            </a:endParaRPr>
          </a:p>
        </p:txBody>
      </p:sp>
      <p:pic>
        <p:nvPicPr>
          <p:cNvPr id="76803" name="Picture 39938"/>
          <p:cNvPicPr>
            <a:picLocks noChangeAspect="1"/>
          </p:cNvPicPr>
          <p:nvPr/>
        </p:nvPicPr>
        <p:blipFill>
          <a:blip r:embed="rId1"/>
          <a:stretch>
            <a:fillRect/>
          </a:stretch>
        </p:blipFill>
        <p:spPr>
          <a:xfrm>
            <a:off x="4830763" y="3657600"/>
            <a:ext cx="5576887" cy="1828800"/>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40960"/>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78850" name="Text Box 40961"/>
          <p:cNvSpPr txBox="1"/>
          <p:nvPr/>
        </p:nvSpPr>
        <p:spPr>
          <a:xfrm>
            <a:off x="2544763" y="1524000"/>
            <a:ext cx="7894637"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OR gate</a:t>
            </a:r>
            <a:endParaRPr lang="en-US" altLang="x-none" sz="28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or_gate(input [7:0]  a_in, b_in , output [7:0]  y_out);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assign</a:t>
            </a:r>
            <a:r>
              <a:rPr lang="en-US" altLang="x-none" sz="2000" dirty="0" err="1">
                <a:solidFill>
                  <a:srgbClr val="000000"/>
                </a:solidFill>
                <a:latin typeface="Times New Roman" panose="02020603050405020304" pitchFamily="16" charset="0"/>
              </a:rPr>
              <a:t> y_out = a_in | b_in;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dirty="0" err="1">
              <a:solidFill>
                <a:srgbClr val="000000"/>
              </a:solidFill>
              <a:latin typeface="Times New Roman" panose="02020603050405020304" pitchFamily="16" charset="0"/>
              <a:ea typeface="PMingLiU" charset="0"/>
            </a:endParaRPr>
          </a:p>
        </p:txBody>
      </p:sp>
      <p:pic>
        <p:nvPicPr>
          <p:cNvPr id="78851" name="Picture 40962"/>
          <p:cNvPicPr>
            <a:picLocks noChangeAspect="1"/>
          </p:cNvPicPr>
          <p:nvPr/>
        </p:nvPicPr>
        <p:blipFill>
          <a:blip r:embed="rId1"/>
          <a:stretch>
            <a:fillRect/>
          </a:stretch>
        </p:blipFill>
        <p:spPr>
          <a:xfrm>
            <a:off x="2544763" y="3843338"/>
            <a:ext cx="5249862" cy="1185862"/>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 Box 41984"/>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80898" name="Text Box 41985"/>
          <p:cNvSpPr txBox="1"/>
          <p:nvPr/>
        </p:nvSpPr>
        <p:spPr>
          <a:xfrm>
            <a:off x="2005013" y="1524000"/>
            <a:ext cx="8434387"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NOR gate</a:t>
            </a:r>
            <a:endParaRPr lang="en-US" altLang="x-none" sz="28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nor_gate(input [7:0] a_in, b_in , output [7:0] y_out);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assign</a:t>
            </a:r>
            <a:r>
              <a:rPr lang="en-US" altLang="x-none" sz="2000" dirty="0" err="1">
                <a:solidFill>
                  <a:srgbClr val="000000"/>
                </a:solidFill>
                <a:latin typeface="Times New Roman" panose="02020603050405020304" pitchFamily="16" charset="0"/>
              </a:rPr>
              <a:t> y_out = ~(a_in | b_in);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dirty="0" err="1">
              <a:solidFill>
                <a:srgbClr val="000000"/>
              </a:solidFill>
              <a:latin typeface="Times New Roman" panose="02020603050405020304" pitchFamily="16" charset="0"/>
              <a:ea typeface="PMingLiU" charset="0"/>
            </a:endParaRPr>
          </a:p>
        </p:txBody>
      </p:sp>
      <p:pic>
        <p:nvPicPr>
          <p:cNvPr id="80899" name="Picture 41986"/>
          <p:cNvPicPr>
            <a:picLocks noChangeAspect="1"/>
          </p:cNvPicPr>
          <p:nvPr/>
        </p:nvPicPr>
        <p:blipFill>
          <a:blip r:embed="rId1"/>
          <a:stretch>
            <a:fillRect/>
          </a:stretch>
        </p:blipFill>
        <p:spPr>
          <a:xfrm>
            <a:off x="2841625" y="3355975"/>
            <a:ext cx="5411788" cy="987425"/>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43008"/>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82946" name="Text Box 43009"/>
          <p:cNvSpPr txBox="1"/>
          <p:nvPr/>
        </p:nvSpPr>
        <p:spPr>
          <a:xfrm>
            <a:off x="2135188" y="1524000"/>
            <a:ext cx="8304212"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AND gate</a:t>
            </a:r>
            <a:endParaRPr lang="en-US" altLang="x-none" sz="28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and_gate(input [7:0] a_in, b_in , output [7:0] y_out);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assign</a:t>
            </a:r>
            <a:r>
              <a:rPr lang="en-US" altLang="x-none" sz="2000" dirty="0" err="1">
                <a:solidFill>
                  <a:srgbClr val="000000"/>
                </a:solidFill>
                <a:latin typeface="Times New Roman" panose="02020603050405020304" pitchFamily="16" charset="0"/>
              </a:rPr>
              <a:t> y_out = (a_in &amp; b_in);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dirty="0" err="1">
              <a:solidFill>
                <a:srgbClr val="000000"/>
              </a:solidFill>
              <a:latin typeface="Times New Roman" panose="02020603050405020304" pitchFamily="16" charset="0"/>
              <a:ea typeface="PMingLiU" charset="0"/>
            </a:endParaRPr>
          </a:p>
        </p:txBody>
      </p:sp>
      <p:pic>
        <p:nvPicPr>
          <p:cNvPr id="82947" name="Picture 43010"/>
          <p:cNvPicPr>
            <a:picLocks noChangeAspect="1"/>
          </p:cNvPicPr>
          <p:nvPr/>
        </p:nvPicPr>
        <p:blipFill>
          <a:blip r:embed="rId1"/>
          <a:stretch>
            <a:fillRect/>
          </a:stretch>
        </p:blipFill>
        <p:spPr>
          <a:xfrm>
            <a:off x="4014788" y="3263900"/>
            <a:ext cx="4237037" cy="957263"/>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 Box 44032"/>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84994" name="Text Box 44033"/>
          <p:cNvSpPr txBox="1"/>
          <p:nvPr/>
        </p:nvSpPr>
        <p:spPr>
          <a:xfrm>
            <a:off x="2060575" y="1524000"/>
            <a:ext cx="8378825"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NAND gate</a:t>
            </a:r>
            <a:endParaRPr lang="en-US" altLang="x-none" sz="28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nand_gate(input [7:0] a_in, b_in , output [7:0] y_out);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assign</a:t>
            </a:r>
            <a:r>
              <a:rPr lang="en-US" altLang="x-none" sz="2000" dirty="0" err="1">
                <a:solidFill>
                  <a:srgbClr val="000000"/>
                </a:solidFill>
                <a:latin typeface="Times New Roman" panose="02020603050405020304" pitchFamily="16" charset="0"/>
              </a:rPr>
              <a:t> y_out = ~(a_in &amp; b_in);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dirty="0" err="1">
              <a:solidFill>
                <a:srgbClr val="000000"/>
              </a:solidFill>
              <a:latin typeface="Times New Roman" panose="02020603050405020304" pitchFamily="16" charset="0"/>
              <a:ea typeface="PMingLiU" charset="0"/>
            </a:endParaRPr>
          </a:p>
        </p:txBody>
      </p:sp>
      <p:pic>
        <p:nvPicPr>
          <p:cNvPr id="84995" name="Picture 44034"/>
          <p:cNvPicPr>
            <a:picLocks noChangeAspect="1"/>
          </p:cNvPicPr>
          <p:nvPr/>
        </p:nvPicPr>
        <p:blipFill>
          <a:blip r:embed="rId1"/>
          <a:stretch>
            <a:fillRect/>
          </a:stretch>
        </p:blipFill>
        <p:spPr>
          <a:xfrm>
            <a:off x="2460625" y="3263900"/>
            <a:ext cx="5792788" cy="1308100"/>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45056"/>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87042" name="Text Box 45057"/>
          <p:cNvSpPr txBox="1"/>
          <p:nvPr/>
        </p:nvSpPr>
        <p:spPr>
          <a:xfrm>
            <a:off x="1882775" y="1524000"/>
            <a:ext cx="8556625"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XOR gate</a:t>
            </a:r>
            <a:endParaRPr lang="en-US" altLang="x-none" sz="28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xor_gate ( input [7:0] a_in, b_in , output [7:0] y_out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assign</a:t>
            </a:r>
            <a:r>
              <a:rPr lang="en-US" altLang="x-none" sz="2000" dirty="0" err="1">
                <a:solidFill>
                  <a:srgbClr val="000000"/>
                </a:solidFill>
                <a:latin typeface="Times New Roman" panose="02020603050405020304" pitchFamily="16" charset="0"/>
              </a:rPr>
              <a:t> y_out = (a_in ^ b_in);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 </a:t>
            </a:r>
            <a:endParaRPr lang="en-US" altLang="x-none" sz="2000" b="1"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dirty="0" err="1">
              <a:solidFill>
                <a:srgbClr val="000000"/>
              </a:solidFill>
              <a:latin typeface="Times New Roman" panose="02020603050405020304" pitchFamily="16" charset="0"/>
              <a:ea typeface="PMingLiU" charset="0"/>
            </a:endParaRPr>
          </a:p>
        </p:txBody>
      </p:sp>
      <p:pic>
        <p:nvPicPr>
          <p:cNvPr id="87043" name="Picture 45058"/>
          <p:cNvPicPr>
            <a:picLocks noChangeAspect="1"/>
          </p:cNvPicPr>
          <p:nvPr/>
        </p:nvPicPr>
        <p:blipFill>
          <a:blip r:embed="rId1"/>
          <a:stretch>
            <a:fillRect/>
          </a:stretch>
        </p:blipFill>
        <p:spPr>
          <a:xfrm>
            <a:off x="2447925" y="3265488"/>
            <a:ext cx="5805488" cy="1306512"/>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 Box 46080"/>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89090" name="Text Box 46081"/>
          <p:cNvSpPr txBox="1"/>
          <p:nvPr/>
        </p:nvSpPr>
        <p:spPr>
          <a:xfrm>
            <a:off x="1938338" y="1524000"/>
            <a:ext cx="8501062"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XNOR gate</a:t>
            </a:r>
            <a:endParaRPr lang="en-US" altLang="x-none" sz="28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xnor_gate(input [7:0] a_in, b_in , output [7:0] y_out);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assign</a:t>
            </a:r>
            <a:r>
              <a:rPr lang="en-US" altLang="x-none" sz="2000" dirty="0" err="1">
                <a:solidFill>
                  <a:srgbClr val="000000"/>
                </a:solidFill>
                <a:latin typeface="Times New Roman" panose="02020603050405020304" pitchFamily="16" charset="0"/>
              </a:rPr>
              <a:t> y_out = (a_in ~^ b_in);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dirty="0" err="1">
              <a:solidFill>
                <a:srgbClr val="000000"/>
              </a:solidFill>
              <a:latin typeface="Times New Roman" panose="02020603050405020304" pitchFamily="16" charset="0"/>
              <a:ea typeface="PMingLiU" charset="0"/>
            </a:endParaRPr>
          </a:p>
        </p:txBody>
      </p:sp>
      <p:pic>
        <p:nvPicPr>
          <p:cNvPr id="89091" name="Picture 46082"/>
          <p:cNvPicPr>
            <a:picLocks noChangeAspect="1"/>
          </p:cNvPicPr>
          <p:nvPr/>
        </p:nvPicPr>
        <p:blipFill>
          <a:blip r:embed="rId1"/>
          <a:stretch>
            <a:fillRect/>
          </a:stretch>
        </p:blipFill>
        <p:spPr>
          <a:xfrm>
            <a:off x="2427288" y="3268663"/>
            <a:ext cx="5826125" cy="1303337"/>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History</a:t>
            </a:r>
            <a:endParaRPr lang="en-US" sz="3600" b="0" strike="noStrike" spc="-1">
              <a:latin typeface="Arial" panose="020B0604020202020204"/>
            </a:endParaRPr>
          </a:p>
        </p:txBody>
      </p:sp>
      <p:sp>
        <p:nvSpPr>
          <p:cNvPr id="189" name="PlaceHolder 2"/>
          <p:cNvSpPr>
            <a:spLocks noGrp="1"/>
          </p:cNvSpPr>
          <p:nvPr>
            <p:ph/>
          </p:nvPr>
        </p:nvSpPr>
        <p:spPr>
          <a:xfrm>
            <a:off x="380880" y="1487160"/>
            <a:ext cx="10972080" cy="4689360"/>
          </a:xfrm>
          <a:prstGeom prst="rect">
            <a:avLst/>
          </a:prstGeom>
          <a:noFill/>
          <a:ln w="0">
            <a:noFill/>
          </a:ln>
        </p:spPr>
        <p:txBody>
          <a:bodyPr lIns="90000" tIns="45000" rIns="90000" bIns="45000" anchor="t">
            <a:normAutofit fontScale="96000"/>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Introduced in 1984 by Gateway Design Automation</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1989 Cadence Design Systems purchased Gateway (Verilog-XL simulator)</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1990 Cadence Design Systems released Verilog to the public</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1" strike="noStrike" spc="-1">
                <a:solidFill>
                  <a:srgbClr val="525252"/>
                </a:solidFill>
                <a:latin typeface="IntelOne Display Light"/>
                <a:ea typeface="Helvetica Neue"/>
              </a:rPr>
              <a:t>O</a:t>
            </a:r>
            <a:r>
              <a:rPr lang="en-US" sz="2800" b="0" strike="noStrike" spc="-1">
                <a:solidFill>
                  <a:srgbClr val="525252"/>
                </a:solidFill>
                <a:latin typeface="IntelOne Display Light"/>
                <a:ea typeface="Helvetica Neue"/>
              </a:rPr>
              <a:t>pen </a:t>
            </a:r>
            <a:r>
              <a:rPr lang="en-US" sz="2800" b="1" strike="noStrike" spc="-1">
                <a:solidFill>
                  <a:srgbClr val="525252"/>
                </a:solidFill>
                <a:latin typeface="IntelOne Display Light"/>
                <a:ea typeface="Helvetica Neue"/>
              </a:rPr>
              <a:t>V</a:t>
            </a:r>
            <a:r>
              <a:rPr lang="en-US" sz="2800" b="0" strike="noStrike" spc="-1">
                <a:solidFill>
                  <a:srgbClr val="525252"/>
                </a:solidFill>
                <a:latin typeface="IntelOne Display Light"/>
                <a:ea typeface="Helvetica Neue"/>
              </a:rPr>
              <a:t>erilog </a:t>
            </a:r>
            <a:r>
              <a:rPr lang="en-US" sz="2800" b="1" strike="noStrike" spc="-1">
                <a:solidFill>
                  <a:srgbClr val="525252"/>
                </a:solidFill>
                <a:latin typeface="IntelOne Display Light"/>
                <a:ea typeface="Helvetica Neue"/>
              </a:rPr>
              <a:t>I</a:t>
            </a:r>
            <a:r>
              <a:rPr lang="en-US" sz="2800" b="0" strike="noStrike" spc="-1">
                <a:solidFill>
                  <a:srgbClr val="525252"/>
                </a:solidFill>
                <a:latin typeface="IntelOne Display Light"/>
                <a:ea typeface="Helvetica Neue"/>
              </a:rPr>
              <a:t>nternational (OVI) was formed to control the language specifications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1993 OVI released version 2.0 </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1995 IEEE accepted OVI Verilog as a standard, Verilog 1364</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2001 IEEE revised standard</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2005 IEEE accepted new revision for the standard</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47104"/>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91138" name="Text Box 47105"/>
          <p:cNvSpPr txBox="1"/>
          <p:nvPr/>
        </p:nvSpPr>
        <p:spPr>
          <a:xfrm>
            <a:off x="2079625" y="1524000"/>
            <a:ext cx="8359775"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Tristate Logic: </a:t>
            </a:r>
            <a:endParaRPr lang="en-US" altLang="x-none" sz="2800" dirty="0" err="1">
              <a:solidFill>
                <a:srgbClr val="000000"/>
              </a:solidFill>
              <a:latin typeface="Times New Roman" panose="02020603050405020304" pitchFamily="16" charset="0"/>
            </a:endParaRPr>
          </a:p>
          <a:p>
            <a:pPr marL="1905" lvl="1" indent="455295"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latin typeface="Times New Roman" panose="02020603050405020304" pitchFamily="16" charset="0"/>
              </a:rPr>
              <a:t>Tristate has three logic states, namely logic 0, logic 1, and high impedance z</a:t>
            </a:r>
            <a:endParaRPr lang="en-US" altLang="x-none" sz="2800" dirty="0" err="1">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module</a:t>
            </a:r>
            <a:r>
              <a:rPr lang="en-US" altLang="x-none" sz="2000" dirty="0" err="1">
                <a:solidFill>
                  <a:srgbClr val="000000"/>
                </a:solidFill>
                <a:latin typeface="Times New Roman" panose="02020603050405020304" pitchFamily="16" charset="0"/>
              </a:rPr>
              <a:t> tri_state_logic ( input [3:0] data_in, input enable,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00"/>
                </a:solidFill>
                <a:latin typeface="Times New Roman" panose="02020603050405020304" pitchFamily="16" charset="0"/>
              </a:rPr>
              <a:t>output reg [3:0] data_out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always</a:t>
            </a:r>
            <a:r>
              <a:rPr lang="en-US" altLang="x-none" sz="2000" dirty="0" err="1">
                <a:solidFill>
                  <a:srgbClr val="000000"/>
                </a:solidFill>
                <a:latin typeface="Times New Roman" panose="02020603050405020304" pitchFamily="16" charset="0"/>
              </a:rPr>
              <a:t>@(data_in, enable)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begin</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if</a:t>
            </a:r>
            <a:r>
              <a:rPr lang="en-US" altLang="x-none" sz="2000" dirty="0" err="1">
                <a:solidFill>
                  <a:srgbClr val="000000"/>
                </a:solidFill>
                <a:latin typeface="Times New Roman" panose="02020603050405020304" pitchFamily="16" charset="0"/>
              </a:rPr>
              <a:t> (enable)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00"/>
                </a:solidFill>
                <a:latin typeface="Times New Roman" panose="02020603050405020304" pitchFamily="16" charset="0"/>
              </a:rPr>
              <a:t> data_out = data_in;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else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00"/>
                </a:solidFill>
                <a:latin typeface="Times New Roman" panose="02020603050405020304" pitchFamily="16" charset="0"/>
              </a:rPr>
              <a:t> data_out= 4'bZZZZ;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solidFill>
                  <a:srgbClr val="000000"/>
                </a:solidFill>
                <a:latin typeface="Times New Roman" panose="02020603050405020304" pitchFamily="16" charset="0"/>
              </a:rPr>
              <a:t>endmodule</a:t>
            </a:r>
            <a:r>
              <a:rPr lang="en-US" altLang="x-none" sz="2000" dirty="0" err="1">
                <a:solidFill>
                  <a:srgbClr val="000000"/>
                </a:solidFill>
                <a:latin typeface="Times New Roman" panose="02020603050405020304" pitchFamily="16" charset="0"/>
              </a:rPr>
              <a:t> </a:t>
            </a:r>
            <a:endParaRPr lang="en-US" altLang="x-none" sz="2000" dirty="0" err="1">
              <a:solidFill>
                <a:srgbClr val="000000"/>
              </a:solidFill>
              <a:latin typeface="Times New Roman" panose="02020603050405020304" pitchFamily="16" charset="0"/>
            </a:endParaRPr>
          </a:p>
          <a:p>
            <a:pPr marL="342900" indent="-342900" defTabSz="457200" eaLnBrk="0" hangingPunct="0">
              <a:spcBef>
                <a:spcPts val="515"/>
              </a:spcBef>
              <a:buClrTx/>
              <a:buSzTx/>
              <a:buFontTx/>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2000" dirty="0" err="1">
              <a:solidFill>
                <a:srgbClr val="000000"/>
              </a:solidFill>
              <a:latin typeface="Times New Roman" panose="02020603050405020304" pitchFamily="16" charset="0"/>
              <a:ea typeface="PMingLiU" charset="0"/>
            </a:endParaRPr>
          </a:p>
        </p:txBody>
      </p:sp>
      <p:pic>
        <p:nvPicPr>
          <p:cNvPr id="91139" name="Picture 47106"/>
          <p:cNvPicPr>
            <a:picLocks noChangeAspect="1"/>
          </p:cNvPicPr>
          <p:nvPr/>
        </p:nvPicPr>
        <p:blipFill>
          <a:blip r:embed="rId1"/>
          <a:stretch>
            <a:fillRect/>
          </a:stretch>
        </p:blipFill>
        <p:spPr>
          <a:xfrm>
            <a:off x="5059363" y="4170363"/>
            <a:ext cx="5127625" cy="1316037"/>
          </a:xfrm>
          <a:prstGeom prst="rect">
            <a:avLst/>
          </a:prstGeom>
          <a:solidFill>
            <a:srgbClr val="FFFFFF"/>
          </a:solidFill>
          <a:ln w="9525" cap="flat" cmpd="sng">
            <a:solidFill>
              <a:srgbClr val="000000"/>
            </a:solidFill>
            <a:prstDash val="solid"/>
            <a:round/>
            <a:headEnd type="none" w="med" len="med"/>
            <a:tailEnd type="none" w="med" len="med"/>
          </a:ln>
        </p:spPr>
      </p:pic>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48128"/>
          <p:cNvSpPr txBox="1"/>
          <p:nvPr/>
        </p:nvSpPr>
        <p:spPr>
          <a:xfrm>
            <a:off x="1524000" y="0"/>
            <a:ext cx="9144000" cy="1143000"/>
          </a:xfrm>
          <a:prstGeom prst="rect">
            <a:avLst/>
          </a:prstGeom>
          <a:solidFill>
            <a:srgbClr val="FFFF00"/>
          </a:solidFill>
          <a:ln w="9525">
            <a:noFill/>
          </a:ln>
        </p:spPr>
        <p:txBody>
          <a:bodyPr wrap="square" lIns="92160" tIns="46080" rIns="92160" bIns="46080" anchor="ctr" anchorCtr="0"/>
          <a:p>
            <a:pPr algn="ctr" defTabSz="457200" eaLnBrk="0" hangingPunct="0">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9600" b="1" noProof="1" dirty="0" err="1">
                <a:solidFill>
                  <a:srgbClr val="FF3300"/>
                </a:solidFill>
                <a:effectLst>
                  <a:outerShdw blurRad="38100" dist="38100" dir="2700000">
                    <a:srgbClr val="000000"/>
                  </a:outerShdw>
                </a:effectLst>
                <a:latin typeface="Times New Roman" panose="02020603050405020304" pitchFamily="16" charset="0"/>
                <a:ea typeface="Noto Sans CJK SC" panose="020B0500000000000000" charset="-122"/>
                <a:cs typeface="PMingLiU" charset="0"/>
              </a:rPr>
              <a:t>Example</a:t>
            </a:r>
            <a:endParaRPr lang="en-US" altLang="x-none" sz="9600" b="1" noProof="1" dirty="0" err="1">
              <a:solidFill>
                <a:srgbClr val="FF3300"/>
              </a:solidFill>
              <a:effectLst>
                <a:outerShdw blurRad="38100" dist="38100" dir="2700000">
                  <a:srgbClr val="000000"/>
                </a:outerShdw>
              </a:effectLst>
              <a:ea typeface="PMingLiU" charset="0"/>
            </a:endParaRPr>
          </a:p>
        </p:txBody>
      </p:sp>
      <p:sp>
        <p:nvSpPr>
          <p:cNvPr id="93186" name="Text Box 48129"/>
          <p:cNvSpPr txBox="1"/>
          <p:nvPr/>
        </p:nvSpPr>
        <p:spPr>
          <a:xfrm>
            <a:off x="1524000" y="1524000"/>
            <a:ext cx="8991600" cy="5334000"/>
          </a:xfrm>
          <a:prstGeom prst="rect">
            <a:avLst/>
          </a:prstGeom>
          <a:noFill/>
          <a:ln w="9525">
            <a:noFill/>
          </a:ln>
        </p:spPr>
        <p:txBody>
          <a:bodyPr wrap="square" lIns="92160" tIns="46080" rIns="92160" bIns="46080" anchor="t" anchorCtr="0"/>
          <a:p>
            <a:pPr marL="342900" indent="-342900" defTabSz="457200" eaLnBrk="0" hangingPunct="0">
              <a:spcBef>
                <a:spcPts val="715"/>
              </a:spcBef>
              <a:buFont typeface="Times New Roman" panose="02020603050405020304" pitchFamily="16"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dirty="0" err="1">
                <a:solidFill>
                  <a:srgbClr val="000000"/>
                </a:solidFill>
                <a:latin typeface="Times New Roman" panose="02020603050405020304" pitchFamily="16" charset="0"/>
              </a:rPr>
              <a:t>4-bit adder</a:t>
            </a:r>
            <a:endParaRPr lang="en-US" altLang="x-none" sz="2800" dirty="0" err="1">
              <a:solidFill>
                <a:srgbClr val="000000"/>
              </a:solidFill>
              <a:latin typeface="Times New Roman" panose="02020603050405020304" pitchFamily="16" charset="0"/>
            </a:endParaRPr>
          </a:p>
          <a:p>
            <a:pPr marL="1905" lvl="1" indent="455295" defTabSz="457200" eaLnBrk="0" hangingPunct="0">
              <a:spcBef>
                <a:spcPts val="51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latin typeface="Times New Roman" panose="02020603050405020304" pitchFamily="16" charset="0"/>
              </a:rPr>
              <a:t>module</a:t>
            </a:r>
            <a:r>
              <a:rPr lang="en-US" altLang="x-none" sz="2000" dirty="0" err="1">
                <a:latin typeface="Times New Roman" panose="02020603050405020304" pitchFamily="16" charset="0"/>
              </a:rPr>
              <a:t> add4 (s,c3,ci,a,b)</a:t>
            </a:r>
            <a:endParaRPr lang="en-US" altLang="x-none" sz="2000" dirty="0" err="1">
              <a:latin typeface="Times New Roman" panose="02020603050405020304" pitchFamily="16" charset="0"/>
            </a:endParaRPr>
          </a:p>
          <a:p>
            <a:pPr marL="1085850" lvl="2" indent="-228600" defTabSz="457200" eaLnBrk="0" hangingPunct="0">
              <a:spcBef>
                <a:spcPts val="51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9900"/>
                </a:solidFill>
                <a:latin typeface="Times New Roman" panose="02020603050405020304" pitchFamily="16" charset="0"/>
              </a:rPr>
              <a:t>input [3:0] a,b ;	// port declarations</a:t>
            </a:r>
            <a:endParaRPr lang="en-US" altLang="x-none" sz="2000" dirty="0" err="1">
              <a:solidFill>
                <a:srgbClr val="009900"/>
              </a:solidFill>
              <a:latin typeface="Times New Roman" panose="02020603050405020304" pitchFamily="16" charset="0"/>
            </a:endParaRPr>
          </a:p>
          <a:p>
            <a:pPr marL="1085850" lvl="2" indent="-228600" defTabSz="457200" eaLnBrk="0" hangingPunct="0">
              <a:spcBef>
                <a:spcPts val="51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9900"/>
                </a:solidFill>
                <a:latin typeface="Times New Roman" panose="02020603050405020304" pitchFamily="16" charset="0"/>
              </a:rPr>
              <a:t>input ci ;</a:t>
            </a:r>
            <a:endParaRPr lang="en-US" altLang="x-none" sz="2000" dirty="0" err="1">
              <a:solidFill>
                <a:srgbClr val="009900"/>
              </a:solidFill>
              <a:latin typeface="Times New Roman" panose="02020603050405020304" pitchFamily="16" charset="0"/>
            </a:endParaRPr>
          </a:p>
          <a:p>
            <a:pPr marL="1085850" lvl="2" indent="-228600" defTabSz="457200" eaLnBrk="0" hangingPunct="0">
              <a:spcBef>
                <a:spcPts val="51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9900"/>
                </a:solidFill>
                <a:latin typeface="Times New Roman" panose="02020603050405020304" pitchFamily="16" charset="0"/>
              </a:rPr>
              <a:t>output [3:0] s :	// vector</a:t>
            </a:r>
            <a:endParaRPr lang="en-US" altLang="x-none" sz="2000" dirty="0" err="1">
              <a:solidFill>
                <a:srgbClr val="009900"/>
              </a:solidFill>
              <a:latin typeface="Times New Roman" panose="02020603050405020304" pitchFamily="16" charset="0"/>
            </a:endParaRPr>
          </a:p>
          <a:p>
            <a:pPr marL="1085850" lvl="2" indent="-228600" defTabSz="457200" eaLnBrk="0" hangingPunct="0">
              <a:spcBef>
                <a:spcPts val="51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9900"/>
                </a:solidFill>
                <a:latin typeface="Times New Roman" panose="02020603050405020304" pitchFamily="16" charset="0"/>
              </a:rPr>
              <a:t>output c3 ;</a:t>
            </a:r>
            <a:endParaRPr lang="en-US" altLang="x-none" sz="2000" dirty="0" err="1">
              <a:solidFill>
                <a:srgbClr val="009900"/>
              </a:solidFill>
              <a:latin typeface="Times New Roman" panose="02020603050405020304" pitchFamily="16" charset="0"/>
            </a:endParaRPr>
          </a:p>
          <a:p>
            <a:pPr marL="1085850" lvl="2" indent="-228600" defTabSz="457200" eaLnBrk="0" hangingPunct="0">
              <a:spcBef>
                <a:spcPts val="51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9900"/>
                </a:solidFill>
                <a:latin typeface="Times New Roman" panose="02020603050405020304" pitchFamily="16" charset="0"/>
              </a:rPr>
              <a:t>wire [2:0] co ;</a:t>
            </a:r>
            <a:endParaRPr lang="en-US" altLang="x-none" sz="2000" dirty="0" err="1">
              <a:solidFill>
                <a:srgbClr val="009900"/>
              </a:solidFill>
              <a:latin typeface="Times New Roman" panose="02020603050405020304" pitchFamily="16" charset="0"/>
            </a:endParaRPr>
          </a:p>
          <a:p>
            <a:pPr marL="1428750" lvl="3" indent="-228600" defTabSz="457200" eaLnBrk="0" hangingPunct="0">
              <a:spcBef>
                <a:spcPts val="4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00FF"/>
                </a:solidFill>
                <a:latin typeface="Times New Roman" panose="02020603050405020304" pitchFamily="16" charset="0"/>
              </a:rPr>
              <a:t>add a0 (co[0], s[0], a[0], b[0], ci) ;</a:t>
            </a:r>
            <a:endParaRPr lang="en-US" altLang="x-none" sz="1800" dirty="0" err="1">
              <a:solidFill>
                <a:srgbClr val="0000FF"/>
              </a:solidFill>
              <a:latin typeface="Times New Roman" panose="02020603050405020304" pitchFamily="16" charset="0"/>
            </a:endParaRPr>
          </a:p>
          <a:p>
            <a:pPr marL="1428750" lvl="3" indent="-228600" defTabSz="457200" eaLnBrk="0" hangingPunct="0">
              <a:spcBef>
                <a:spcPts val="4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00FF"/>
                </a:solidFill>
                <a:latin typeface="Times New Roman" panose="02020603050405020304" pitchFamily="16" charset="0"/>
              </a:rPr>
              <a:t>add a1 (co[1], s[1], a[1], b[1], co[0]) ;</a:t>
            </a:r>
            <a:endParaRPr lang="en-US" altLang="x-none" sz="1800" dirty="0" err="1">
              <a:solidFill>
                <a:srgbClr val="0000FF"/>
              </a:solidFill>
              <a:latin typeface="Times New Roman" panose="02020603050405020304" pitchFamily="16" charset="0"/>
            </a:endParaRPr>
          </a:p>
          <a:p>
            <a:pPr marL="1428750" lvl="3" indent="-228600" defTabSz="457200" eaLnBrk="0" hangingPunct="0">
              <a:spcBef>
                <a:spcPts val="4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00FF"/>
                </a:solidFill>
                <a:latin typeface="Times New Roman" panose="02020603050405020304" pitchFamily="16" charset="0"/>
              </a:rPr>
              <a:t>add a2 (co[2], s[2], a[2], b[2], co[1]) ;</a:t>
            </a:r>
            <a:endParaRPr lang="en-US" altLang="x-none" sz="1800" dirty="0" err="1">
              <a:solidFill>
                <a:srgbClr val="0000FF"/>
              </a:solidFill>
              <a:latin typeface="Times New Roman" panose="02020603050405020304" pitchFamily="16" charset="0"/>
            </a:endParaRPr>
          </a:p>
          <a:p>
            <a:pPr marL="1428750" lvl="3" indent="-228600" defTabSz="457200" eaLnBrk="0" hangingPunct="0">
              <a:spcBef>
                <a:spcPts val="4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00FF"/>
                </a:solidFill>
                <a:latin typeface="Times New Roman" panose="02020603050405020304" pitchFamily="16" charset="0"/>
              </a:rPr>
              <a:t>add a3 (c3, s[3], a[3], b[3], co[2]) ;</a:t>
            </a:r>
            <a:endParaRPr lang="en-US" altLang="x-none" sz="1800" dirty="0" err="1">
              <a:solidFill>
                <a:srgbClr val="0000FF"/>
              </a:solidFill>
              <a:latin typeface="Times New Roman" panose="02020603050405020304" pitchFamily="16" charset="0"/>
            </a:endParaRPr>
          </a:p>
          <a:p>
            <a:pPr marL="1905" lvl="1" indent="455295" defTabSz="457200" eaLnBrk="0" hangingPunct="0">
              <a:spcBef>
                <a:spcPts val="51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b="1" dirty="0" err="1">
                <a:latin typeface="Times New Roman" panose="02020603050405020304" pitchFamily="16" charset="0"/>
              </a:rPr>
              <a:t>endmodule</a:t>
            </a:r>
            <a:endParaRPr lang="en-US" altLang="x-none" sz="2000" b="1" dirty="0" err="1">
              <a:latin typeface="Times New Roman" panose="02020603050405020304" pitchFamily="16" charset="0"/>
              <a:ea typeface="PMingLiU" charset="0"/>
            </a:endParaRPr>
          </a:p>
        </p:txBody>
      </p:sp>
      <p:grpSp>
        <p:nvGrpSpPr>
          <p:cNvPr id="93187" name="Group 48130"/>
          <p:cNvGrpSpPr/>
          <p:nvPr/>
        </p:nvGrpSpPr>
        <p:grpSpPr>
          <a:xfrm>
            <a:off x="6629400" y="5106988"/>
            <a:ext cx="3684588" cy="758825"/>
            <a:chOff x="3216" y="3217"/>
            <a:chExt cx="2321" cy="478"/>
          </a:xfrm>
        </p:grpSpPr>
        <p:sp>
          <p:nvSpPr>
            <p:cNvPr id="93188" name="Rectangle 48131"/>
            <p:cNvSpPr/>
            <p:nvPr/>
          </p:nvSpPr>
          <p:spPr>
            <a:xfrm>
              <a:off x="4910" y="3316"/>
              <a:ext cx="327" cy="279"/>
            </a:xfrm>
            <a:prstGeom prst="rect">
              <a:avLst/>
            </a:prstGeom>
            <a:noFill/>
            <a:ln w="12600" cap="flat" cmpd="sng">
              <a:solidFill>
                <a:srgbClr val="000000"/>
              </a:solidFill>
              <a:prstDash val="solid"/>
              <a:miter/>
              <a:headEnd type="none" w="med" len="med"/>
              <a:tailEnd type="none" w="med" len="med"/>
            </a:ln>
          </p:spPr>
          <p:txBody>
            <a:bodyPr wrap="none" lIns="92160" tIns="46080" rIns="92160" bIns="4608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FF"/>
                  </a:solidFill>
                  <a:latin typeface="Times New Roman" panose="02020603050405020304" pitchFamily="16" charset="0"/>
                </a:rPr>
                <a:t>a0</a:t>
              </a:r>
              <a:endParaRPr lang="en-US" altLang="x-none" sz="2000" dirty="0" err="1">
                <a:solidFill>
                  <a:srgbClr val="0000FF"/>
                </a:solidFill>
                <a:latin typeface="Times New Roman" panose="02020603050405020304" pitchFamily="16" charset="0"/>
                <a:ea typeface="PMingLiU" charset="0"/>
              </a:endParaRPr>
            </a:p>
          </p:txBody>
        </p:sp>
        <p:sp>
          <p:nvSpPr>
            <p:cNvPr id="93189" name="Straight Connector 48132"/>
            <p:cNvSpPr/>
            <p:nvPr/>
          </p:nvSpPr>
          <p:spPr>
            <a:xfrm>
              <a:off x="5242" y="3456"/>
              <a:ext cx="95" cy="0"/>
            </a:xfrm>
            <a:prstGeom prst="line">
              <a:avLst/>
            </a:prstGeom>
            <a:ln w="12600" cap="flat" cmpd="sng">
              <a:solidFill>
                <a:srgbClr val="000000"/>
              </a:solidFill>
              <a:prstDash val="solid"/>
              <a:round/>
              <a:headEnd type="none" w="med" len="med"/>
              <a:tailEnd type="none" w="med" len="med"/>
            </a:ln>
          </p:spPr>
        </p:sp>
        <p:sp>
          <p:nvSpPr>
            <p:cNvPr id="93190" name="Straight Connector 48133"/>
            <p:cNvSpPr/>
            <p:nvPr/>
          </p:nvSpPr>
          <p:spPr>
            <a:xfrm flipV="1">
              <a:off x="5002" y="3217"/>
              <a:ext cx="0" cy="95"/>
            </a:xfrm>
            <a:prstGeom prst="line">
              <a:avLst/>
            </a:prstGeom>
            <a:ln w="12600" cap="flat" cmpd="sng">
              <a:solidFill>
                <a:srgbClr val="000000"/>
              </a:solidFill>
              <a:prstDash val="solid"/>
              <a:round/>
              <a:headEnd type="none" w="med" len="med"/>
              <a:tailEnd type="none" w="med" len="med"/>
            </a:ln>
          </p:spPr>
        </p:sp>
        <p:sp>
          <p:nvSpPr>
            <p:cNvPr id="93191" name="Straight Connector 48134"/>
            <p:cNvSpPr/>
            <p:nvPr/>
          </p:nvSpPr>
          <p:spPr>
            <a:xfrm flipV="1">
              <a:off x="5146" y="3217"/>
              <a:ext cx="0" cy="95"/>
            </a:xfrm>
            <a:prstGeom prst="line">
              <a:avLst/>
            </a:prstGeom>
            <a:ln w="12600" cap="flat" cmpd="sng">
              <a:solidFill>
                <a:srgbClr val="000000"/>
              </a:solidFill>
              <a:prstDash val="solid"/>
              <a:round/>
              <a:headEnd type="none" w="med" len="med"/>
              <a:tailEnd type="none" w="med" len="med"/>
            </a:ln>
          </p:spPr>
        </p:sp>
        <p:sp>
          <p:nvSpPr>
            <p:cNvPr id="93192" name="Straight Connector 48135"/>
            <p:cNvSpPr/>
            <p:nvPr/>
          </p:nvSpPr>
          <p:spPr>
            <a:xfrm>
              <a:off x="5098" y="3600"/>
              <a:ext cx="0" cy="95"/>
            </a:xfrm>
            <a:prstGeom prst="line">
              <a:avLst/>
            </a:prstGeom>
            <a:ln w="12600" cap="flat" cmpd="sng">
              <a:solidFill>
                <a:srgbClr val="000000"/>
              </a:solidFill>
              <a:prstDash val="solid"/>
              <a:round/>
              <a:headEnd type="none" w="med" len="med"/>
              <a:tailEnd type="none" w="med" len="med"/>
            </a:ln>
          </p:spPr>
        </p:sp>
        <p:sp>
          <p:nvSpPr>
            <p:cNvPr id="93193" name="Straight Connector 48136"/>
            <p:cNvSpPr/>
            <p:nvPr/>
          </p:nvSpPr>
          <p:spPr>
            <a:xfrm flipH="1">
              <a:off x="4859" y="3456"/>
              <a:ext cx="47" cy="0"/>
            </a:xfrm>
            <a:prstGeom prst="line">
              <a:avLst/>
            </a:prstGeom>
            <a:ln w="12600" cap="flat" cmpd="sng">
              <a:solidFill>
                <a:srgbClr val="000000"/>
              </a:solidFill>
              <a:prstDash val="solid"/>
              <a:round/>
              <a:headEnd type="none" w="med" len="med"/>
              <a:tailEnd type="none" w="med" len="med"/>
            </a:ln>
          </p:spPr>
        </p:sp>
        <p:sp>
          <p:nvSpPr>
            <p:cNvPr id="93194" name="Rectangle 48137"/>
            <p:cNvSpPr/>
            <p:nvPr/>
          </p:nvSpPr>
          <p:spPr>
            <a:xfrm>
              <a:off x="4430" y="3316"/>
              <a:ext cx="327" cy="279"/>
            </a:xfrm>
            <a:prstGeom prst="rect">
              <a:avLst/>
            </a:prstGeom>
            <a:noFill/>
            <a:ln w="12600" cap="flat" cmpd="sng">
              <a:solidFill>
                <a:srgbClr val="000000"/>
              </a:solidFill>
              <a:prstDash val="solid"/>
              <a:miter/>
              <a:headEnd type="none" w="med" len="med"/>
              <a:tailEnd type="none" w="med" len="med"/>
            </a:ln>
          </p:spPr>
          <p:txBody>
            <a:bodyPr wrap="none" lIns="92160" tIns="46080" rIns="92160" bIns="4608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FF"/>
                  </a:solidFill>
                  <a:latin typeface="Times New Roman" panose="02020603050405020304" pitchFamily="16" charset="0"/>
                </a:rPr>
                <a:t>a1</a:t>
              </a:r>
              <a:endParaRPr lang="en-US" altLang="x-none" sz="2000" dirty="0" err="1">
                <a:solidFill>
                  <a:srgbClr val="0000FF"/>
                </a:solidFill>
                <a:latin typeface="Times New Roman" panose="02020603050405020304" pitchFamily="16" charset="0"/>
                <a:ea typeface="PMingLiU" charset="0"/>
              </a:endParaRPr>
            </a:p>
          </p:txBody>
        </p:sp>
        <p:sp>
          <p:nvSpPr>
            <p:cNvPr id="93195" name="Straight Connector 48138"/>
            <p:cNvSpPr/>
            <p:nvPr/>
          </p:nvSpPr>
          <p:spPr>
            <a:xfrm>
              <a:off x="4762" y="3456"/>
              <a:ext cx="95" cy="0"/>
            </a:xfrm>
            <a:prstGeom prst="line">
              <a:avLst/>
            </a:prstGeom>
            <a:ln w="12600" cap="flat" cmpd="sng">
              <a:solidFill>
                <a:srgbClr val="000000"/>
              </a:solidFill>
              <a:prstDash val="solid"/>
              <a:round/>
              <a:headEnd type="none" w="med" len="med"/>
              <a:tailEnd type="none" w="med" len="med"/>
            </a:ln>
          </p:spPr>
        </p:sp>
        <p:sp>
          <p:nvSpPr>
            <p:cNvPr id="93196" name="Straight Connector 48139"/>
            <p:cNvSpPr/>
            <p:nvPr/>
          </p:nvSpPr>
          <p:spPr>
            <a:xfrm flipV="1">
              <a:off x="4522" y="3217"/>
              <a:ext cx="0" cy="95"/>
            </a:xfrm>
            <a:prstGeom prst="line">
              <a:avLst/>
            </a:prstGeom>
            <a:ln w="12600" cap="flat" cmpd="sng">
              <a:solidFill>
                <a:srgbClr val="000000"/>
              </a:solidFill>
              <a:prstDash val="solid"/>
              <a:round/>
              <a:headEnd type="none" w="med" len="med"/>
              <a:tailEnd type="none" w="med" len="med"/>
            </a:ln>
          </p:spPr>
        </p:sp>
        <p:sp>
          <p:nvSpPr>
            <p:cNvPr id="93197" name="Straight Connector 48140"/>
            <p:cNvSpPr/>
            <p:nvPr/>
          </p:nvSpPr>
          <p:spPr>
            <a:xfrm flipV="1">
              <a:off x="4666" y="3217"/>
              <a:ext cx="0" cy="95"/>
            </a:xfrm>
            <a:prstGeom prst="line">
              <a:avLst/>
            </a:prstGeom>
            <a:ln w="12600" cap="flat" cmpd="sng">
              <a:solidFill>
                <a:srgbClr val="000000"/>
              </a:solidFill>
              <a:prstDash val="solid"/>
              <a:round/>
              <a:headEnd type="none" w="med" len="med"/>
              <a:tailEnd type="none" w="med" len="med"/>
            </a:ln>
          </p:spPr>
        </p:sp>
        <p:sp>
          <p:nvSpPr>
            <p:cNvPr id="93198" name="Straight Connector 48141"/>
            <p:cNvSpPr/>
            <p:nvPr/>
          </p:nvSpPr>
          <p:spPr>
            <a:xfrm>
              <a:off x="4618" y="3600"/>
              <a:ext cx="0" cy="95"/>
            </a:xfrm>
            <a:prstGeom prst="line">
              <a:avLst/>
            </a:prstGeom>
            <a:ln w="12600" cap="flat" cmpd="sng">
              <a:solidFill>
                <a:srgbClr val="000000"/>
              </a:solidFill>
              <a:prstDash val="solid"/>
              <a:round/>
              <a:headEnd type="none" w="med" len="med"/>
              <a:tailEnd type="none" w="med" len="med"/>
            </a:ln>
          </p:spPr>
        </p:sp>
        <p:sp>
          <p:nvSpPr>
            <p:cNvPr id="93199" name="Straight Connector 48142"/>
            <p:cNvSpPr/>
            <p:nvPr/>
          </p:nvSpPr>
          <p:spPr>
            <a:xfrm flipH="1">
              <a:off x="4379" y="3456"/>
              <a:ext cx="47" cy="0"/>
            </a:xfrm>
            <a:prstGeom prst="line">
              <a:avLst/>
            </a:prstGeom>
            <a:ln w="12600" cap="flat" cmpd="sng">
              <a:solidFill>
                <a:srgbClr val="000000"/>
              </a:solidFill>
              <a:prstDash val="solid"/>
              <a:round/>
              <a:headEnd type="none" w="med" len="med"/>
              <a:tailEnd type="none" w="med" len="med"/>
            </a:ln>
          </p:spPr>
        </p:sp>
        <p:sp>
          <p:nvSpPr>
            <p:cNvPr id="93200" name="Rectangle 48143"/>
            <p:cNvSpPr/>
            <p:nvPr/>
          </p:nvSpPr>
          <p:spPr>
            <a:xfrm>
              <a:off x="3950" y="3316"/>
              <a:ext cx="327" cy="279"/>
            </a:xfrm>
            <a:prstGeom prst="rect">
              <a:avLst/>
            </a:prstGeom>
            <a:noFill/>
            <a:ln w="12600" cap="flat" cmpd="sng">
              <a:solidFill>
                <a:srgbClr val="000000"/>
              </a:solidFill>
              <a:prstDash val="solid"/>
              <a:miter/>
              <a:headEnd type="none" w="med" len="med"/>
              <a:tailEnd type="none" w="med" len="med"/>
            </a:ln>
          </p:spPr>
          <p:txBody>
            <a:bodyPr wrap="none" lIns="92160" tIns="46080" rIns="92160" bIns="4608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FF"/>
                  </a:solidFill>
                  <a:latin typeface="Times New Roman" panose="02020603050405020304" pitchFamily="16" charset="0"/>
                </a:rPr>
                <a:t>a2</a:t>
              </a:r>
              <a:endParaRPr lang="en-US" altLang="x-none" sz="2000" dirty="0" err="1">
                <a:solidFill>
                  <a:srgbClr val="0000FF"/>
                </a:solidFill>
                <a:latin typeface="Times New Roman" panose="02020603050405020304" pitchFamily="16" charset="0"/>
                <a:ea typeface="PMingLiU" charset="0"/>
              </a:endParaRPr>
            </a:p>
          </p:txBody>
        </p:sp>
        <p:sp>
          <p:nvSpPr>
            <p:cNvPr id="93201" name="Straight Connector 48144"/>
            <p:cNvSpPr/>
            <p:nvPr/>
          </p:nvSpPr>
          <p:spPr>
            <a:xfrm>
              <a:off x="4282" y="3456"/>
              <a:ext cx="95" cy="0"/>
            </a:xfrm>
            <a:prstGeom prst="line">
              <a:avLst/>
            </a:prstGeom>
            <a:ln w="12600" cap="flat" cmpd="sng">
              <a:solidFill>
                <a:srgbClr val="000000"/>
              </a:solidFill>
              <a:prstDash val="solid"/>
              <a:round/>
              <a:headEnd type="none" w="med" len="med"/>
              <a:tailEnd type="none" w="med" len="med"/>
            </a:ln>
          </p:spPr>
        </p:sp>
        <p:sp>
          <p:nvSpPr>
            <p:cNvPr id="93202" name="Straight Connector 48145"/>
            <p:cNvSpPr/>
            <p:nvPr/>
          </p:nvSpPr>
          <p:spPr>
            <a:xfrm flipV="1">
              <a:off x="4042" y="3217"/>
              <a:ext cx="0" cy="95"/>
            </a:xfrm>
            <a:prstGeom prst="line">
              <a:avLst/>
            </a:prstGeom>
            <a:ln w="12600" cap="flat" cmpd="sng">
              <a:solidFill>
                <a:srgbClr val="000000"/>
              </a:solidFill>
              <a:prstDash val="solid"/>
              <a:round/>
              <a:headEnd type="none" w="med" len="med"/>
              <a:tailEnd type="none" w="med" len="med"/>
            </a:ln>
          </p:spPr>
        </p:sp>
        <p:sp>
          <p:nvSpPr>
            <p:cNvPr id="93203" name="Straight Connector 48146"/>
            <p:cNvSpPr/>
            <p:nvPr/>
          </p:nvSpPr>
          <p:spPr>
            <a:xfrm flipV="1">
              <a:off x="4186" y="3217"/>
              <a:ext cx="0" cy="95"/>
            </a:xfrm>
            <a:prstGeom prst="line">
              <a:avLst/>
            </a:prstGeom>
            <a:ln w="12600" cap="flat" cmpd="sng">
              <a:solidFill>
                <a:srgbClr val="000000"/>
              </a:solidFill>
              <a:prstDash val="solid"/>
              <a:round/>
              <a:headEnd type="none" w="med" len="med"/>
              <a:tailEnd type="none" w="med" len="med"/>
            </a:ln>
          </p:spPr>
        </p:sp>
        <p:sp>
          <p:nvSpPr>
            <p:cNvPr id="93204" name="Straight Connector 48147"/>
            <p:cNvSpPr/>
            <p:nvPr/>
          </p:nvSpPr>
          <p:spPr>
            <a:xfrm>
              <a:off x="4138" y="3600"/>
              <a:ext cx="0" cy="95"/>
            </a:xfrm>
            <a:prstGeom prst="line">
              <a:avLst/>
            </a:prstGeom>
            <a:ln w="12600" cap="flat" cmpd="sng">
              <a:solidFill>
                <a:srgbClr val="000000"/>
              </a:solidFill>
              <a:prstDash val="solid"/>
              <a:round/>
              <a:headEnd type="none" w="med" len="med"/>
              <a:tailEnd type="none" w="med" len="med"/>
            </a:ln>
          </p:spPr>
        </p:sp>
        <p:sp>
          <p:nvSpPr>
            <p:cNvPr id="93205" name="Straight Connector 48148"/>
            <p:cNvSpPr/>
            <p:nvPr/>
          </p:nvSpPr>
          <p:spPr>
            <a:xfrm flipH="1">
              <a:off x="3899" y="3456"/>
              <a:ext cx="47" cy="0"/>
            </a:xfrm>
            <a:prstGeom prst="line">
              <a:avLst/>
            </a:prstGeom>
            <a:ln w="12600" cap="flat" cmpd="sng">
              <a:solidFill>
                <a:srgbClr val="000000"/>
              </a:solidFill>
              <a:prstDash val="solid"/>
              <a:round/>
              <a:headEnd type="none" w="med" len="med"/>
              <a:tailEnd type="none" w="med" len="med"/>
            </a:ln>
          </p:spPr>
        </p:sp>
        <p:sp>
          <p:nvSpPr>
            <p:cNvPr id="93206" name="Rectangle 48149"/>
            <p:cNvSpPr/>
            <p:nvPr/>
          </p:nvSpPr>
          <p:spPr>
            <a:xfrm>
              <a:off x="3470" y="3316"/>
              <a:ext cx="327" cy="279"/>
            </a:xfrm>
            <a:prstGeom prst="rect">
              <a:avLst/>
            </a:prstGeom>
            <a:noFill/>
            <a:ln w="12600" cap="flat" cmpd="sng">
              <a:solidFill>
                <a:srgbClr val="000000"/>
              </a:solidFill>
              <a:prstDash val="solid"/>
              <a:miter/>
              <a:headEnd type="none" w="med" len="med"/>
              <a:tailEnd type="none" w="med" len="med"/>
            </a:ln>
          </p:spPr>
          <p:txBody>
            <a:bodyPr wrap="none" lIns="92160" tIns="46080" rIns="92160" bIns="4608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000" dirty="0" err="1">
                  <a:solidFill>
                    <a:srgbClr val="0000FF"/>
                  </a:solidFill>
                  <a:latin typeface="Times New Roman" panose="02020603050405020304" pitchFamily="16" charset="0"/>
                </a:rPr>
                <a:t>a3</a:t>
              </a:r>
              <a:endParaRPr lang="en-US" altLang="x-none" sz="2000" dirty="0" err="1">
                <a:solidFill>
                  <a:srgbClr val="0000FF"/>
                </a:solidFill>
                <a:latin typeface="Times New Roman" panose="02020603050405020304" pitchFamily="16" charset="0"/>
                <a:ea typeface="PMingLiU" charset="0"/>
              </a:endParaRPr>
            </a:p>
          </p:txBody>
        </p:sp>
        <p:sp>
          <p:nvSpPr>
            <p:cNvPr id="93207" name="Straight Connector 48150"/>
            <p:cNvSpPr/>
            <p:nvPr/>
          </p:nvSpPr>
          <p:spPr>
            <a:xfrm>
              <a:off x="3802" y="3456"/>
              <a:ext cx="95" cy="0"/>
            </a:xfrm>
            <a:prstGeom prst="line">
              <a:avLst/>
            </a:prstGeom>
            <a:ln w="12600" cap="flat" cmpd="sng">
              <a:solidFill>
                <a:srgbClr val="000000"/>
              </a:solidFill>
              <a:prstDash val="solid"/>
              <a:round/>
              <a:headEnd type="none" w="med" len="med"/>
              <a:tailEnd type="none" w="med" len="med"/>
            </a:ln>
          </p:spPr>
        </p:sp>
        <p:sp>
          <p:nvSpPr>
            <p:cNvPr id="93208" name="Straight Connector 48151"/>
            <p:cNvSpPr/>
            <p:nvPr/>
          </p:nvSpPr>
          <p:spPr>
            <a:xfrm flipV="1">
              <a:off x="3562" y="3217"/>
              <a:ext cx="0" cy="95"/>
            </a:xfrm>
            <a:prstGeom prst="line">
              <a:avLst/>
            </a:prstGeom>
            <a:ln w="12600" cap="flat" cmpd="sng">
              <a:solidFill>
                <a:srgbClr val="000000"/>
              </a:solidFill>
              <a:prstDash val="solid"/>
              <a:round/>
              <a:headEnd type="none" w="med" len="med"/>
              <a:tailEnd type="none" w="med" len="med"/>
            </a:ln>
          </p:spPr>
        </p:sp>
        <p:sp>
          <p:nvSpPr>
            <p:cNvPr id="93209" name="Straight Connector 48152"/>
            <p:cNvSpPr/>
            <p:nvPr/>
          </p:nvSpPr>
          <p:spPr>
            <a:xfrm flipV="1">
              <a:off x="3706" y="3217"/>
              <a:ext cx="0" cy="95"/>
            </a:xfrm>
            <a:prstGeom prst="line">
              <a:avLst/>
            </a:prstGeom>
            <a:ln w="12600" cap="flat" cmpd="sng">
              <a:solidFill>
                <a:srgbClr val="000000"/>
              </a:solidFill>
              <a:prstDash val="solid"/>
              <a:round/>
              <a:headEnd type="none" w="med" len="med"/>
              <a:tailEnd type="none" w="med" len="med"/>
            </a:ln>
          </p:spPr>
        </p:sp>
        <p:sp>
          <p:nvSpPr>
            <p:cNvPr id="93210" name="Straight Connector 48153"/>
            <p:cNvSpPr/>
            <p:nvPr/>
          </p:nvSpPr>
          <p:spPr>
            <a:xfrm>
              <a:off x="3658" y="3600"/>
              <a:ext cx="0" cy="95"/>
            </a:xfrm>
            <a:prstGeom prst="line">
              <a:avLst/>
            </a:prstGeom>
            <a:ln w="12600" cap="flat" cmpd="sng">
              <a:solidFill>
                <a:srgbClr val="000000"/>
              </a:solidFill>
              <a:prstDash val="solid"/>
              <a:round/>
              <a:headEnd type="none" w="med" len="med"/>
              <a:tailEnd type="none" w="med" len="med"/>
            </a:ln>
          </p:spPr>
        </p:sp>
        <p:sp>
          <p:nvSpPr>
            <p:cNvPr id="93211" name="Straight Connector 48154"/>
            <p:cNvSpPr/>
            <p:nvPr/>
          </p:nvSpPr>
          <p:spPr>
            <a:xfrm flipH="1">
              <a:off x="3419" y="3456"/>
              <a:ext cx="47" cy="0"/>
            </a:xfrm>
            <a:prstGeom prst="line">
              <a:avLst/>
            </a:prstGeom>
            <a:ln w="12600" cap="flat" cmpd="sng">
              <a:solidFill>
                <a:srgbClr val="000000"/>
              </a:solidFill>
              <a:prstDash val="solid"/>
              <a:round/>
              <a:headEnd type="none" w="med" len="med"/>
              <a:tailEnd type="none" w="med" len="med"/>
            </a:ln>
          </p:spPr>
        </p:sp>
        <p:sp>
          <p:nvSpPr>
            <p:cNvPr id="93212" name="Rectangle 48155"/>
            <p:cNvSpPr/>
            <p:nvPr/>
          </p:nvSpPr>
          <p:spPr>
            <a:xfrm>
              <a:off x="3216" y="3319"/>
              <a:ext cx="237" cy="212"/>
            </a:xfrm>
            <a:prstGeom prst="rect">
              <a:avLst/>
            </a:prstGeom>
            <a:noFill/>
            <a:ln w="9525">
              <a:noFill/>
            </a:ln>
          </p:spPr>
          <p:txBody>
            <a:bodyPr wrap="none" lIns="92160" tIns="46080" rIns="92160" bIns="4608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dirty="0" err="1">
                  <a:solidFill>
                    <a:srgbClr val="0000FF"/>
                  </a:solidFill>
                  <a:latin typeface="Times New Roman" panose="02020603050405020304" pitchFamily="16" charset="0"/>
                </a:rPr>
                <a:t>c3</a:t>
              </a:r>
              <a:endParaRPr lang="en-US" altLang="x-none" sz="1600" dirty="0" err="1">
                <a:solidFill>
                  <a:srgbClr val="0000FF"/>
                </a:solidFill>
                <a:latin typeface="Times New Roman" panose="02020603050405020304" pitchFamily="16" charset="0"/>
                <a:ea typeface="PMingLiU" charset="0"/>
              </a:endParaRPr>
            </a:p>
          </p:txBody>
        </p:sp>
        <p:sp>
          <p:nvSpPr>
            <p:cNvPr id="93213" name="Rectangle 48156"/>
            <p:cNvSpPr/>
            <p:nvPr/>
          </p:nvSpPr>
          <p:spPr>
            <a:xfrm>
              <a:off x="5329" y="3319"/>
              <a:ext cx="208" cy="212"/>
            </a:xfrm>
            <a:prstGeom prst="rect">
              <a:avLst/>
            </a:prstGeom>
            <a:noFill/>
            <a:ln w="9525">
              <a:noFill/>
            </a:ln>
          </p:spPr>
          <p:txBody>
            <a:bodyPr wrap="none" lIns="92160" tIns="46080" rIns="92160" bIns="4608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600" dirty="0" err="1">
                  <a:solidFill>
                    <a:srgbClr val="0000FF"/>
                  </a:solidFill>
                  <a:latin typeface="Times New Roman" panose="02020603050405020304" pitchFamily="16" charset="0"/>
                </a:rPr>
                <a:t>ci</a:t>
              </a:r>
              <a:endParaRPr lang="en-US" altLang="x-none" sz="1600" dirty="0" err="1">
                <a:solidFill>
                  <a:srgbClr val="0000FF"/>
                </a:solidFill>
                <a:latin typeface="Times New Roman" panose="02020603050405020304" pitchFamily="16" charset="0"/>
                <a:ea typeface="PMingLiU" charset="0"/>
              </a:endParaRPr>
            </a:p>
          </p:txBody>
        </p:sp>
      </p:grpSp>
      <p:sp>
        <p:nvSpPr>
          <p:cNvPr id="93214" name="Rectangle 48157"/>
          <p:cNvSpPr/>
          <p:nvPr/>
        </p:nvSpPr>
        <p:spPr>
          <a:xfrm>
            <a:off x="1752600" y="1981200"/>
            <a:ext cx="4800600" cy="4038600"/>
          </a:xfrm>
          <a:prstGeom prst="rect">
            <a:avLst/>
          </a:prstGeom>
          <a:noFill/>
          <a:ln w="9360" cap="flat" cmpd="sng">
            <a:solidFill>
              <a:srgbClr val="000000"/>
            </a:solidFill>
            <a:prstDash val="solid"/>
            <a:miter/>
            <a:headEnd type="none" w="med" len="med"/>
            <a:tailEnd type="none" w="med" len="med"/>
          </a:ln>
        </p:spPr>
        <p:txBody>
          <a:bodyPr anchor="t" anchorCtr="0"/>
          <a:p>
            <a:endParaRPr lang="en-US" altLang="zh-CN">
              <a:latin typeface="Times New Roman" panose="02020603050405020304" pitchFamily="16" charset="0"/>
            </a:endParaRPr>
          </a:p>
        </p:txBody>
      </p:sp>
      <p:sp>
        <p:nvSpPr>
          <p:cNvPr id="93215" name="Text Box 48158"/>
          <p:cNvSpPr txBox="1"/>
          <p:nvPr/>
        </p:nvSpPr>
        <p:spPr>
          <a:xfrm>
            <a:off x="7086600" y="3048000"/>
            <a:ext cx="2819400" cy="840740"/>
          </a:xfrm>
          <a:prstGeom prst="rect">
            <a:avLst/>
          </a:prstGeom>
          <a:noFill/>
          <a:ln w="38160" cap="flat" cmpd="sng">
            <a:solidFill>
              <a:srgbClr val="FF3300"/>
            </a:solidFill>
            <a:prstDash val="solid"/>
            <a:miter/>
            <a:headEnd type="none" w="med" len="med"/>
            <a:tailEnd type="none" w="med" len="med"/>
          </a:ln>
        </p:spPr>
        <p:txBody>
          <a:bodyPr wrap="square" lIns="90000" tIns="46800" rIns="90000" bIns="46800" anchor="t" anchorCtr="0">
            <a:spAutoFit/>
          </a:bodyPr>
          <a:p>
            <a:pPr defTabSz="457200">
              <a:spcBef>
                <a:spcPts val="1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0000"/>
                </a:solidFill>
                <a:latin typeface="Times New Roman" panose="02020603050405020304" pitchFamily="16" charset="0"/>
              </a:rPr>
              <a:t>Simpler than VHDL</a:t>
            </a:r>
            <a:endParaRPr lang="en-US" altLang="x-none" dirty="0" err="1">
              <a:solidFill>
                <a:srgbClr val="000000"/>
              </a:solidFill>
              <a:latin typeface="Times New Roman" panose="02020603050405020304" pitchFamily="16" charset="0"/>
            </a:endParaRPr>
          </a:p>
          <a:p>
            <a:pPr defTabSz="457200">
              <a:spcBef>
                <a:spcPts val="1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0000"/>
                </a:solidFill>
                <a:latin typeface="Times New Roman" panose="02020603050405020304" pitchFamily="16" charset="0"/>
              </a:rPr>
              <a:t>Only Syntactical Difference</a:t>
            </a:r>
            <a:endParaRPr lang="en-US"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PlaceHolder 1"/>
          <p:cNvSpPr>
            <a:spLocks noGrp="1"/>
          </p:cNvSpPr>
          <p:nvPr>
            <p:ph/>
          </p:nvPr>
        </p:nvSpPr>
        <p:spPr>
          <a:xfrm>
            <a:off x="1543320" y="944280"/>
            <a:ext cx="9809640" cy="627120"/>
          </a:xfrm>
          <a:prstGeom prst="rect">
            <a:avLst/>
          </a:prstGeom>
          <a:noFill/>
          <a:ln w="0">
            <a:noFill/>
          </a:ln>
        </p:spPr>
        <p:txBody>
          <a:bodyPr lIns="90000" tIns="45000" rIns="90000" bIns="45000" anchor="b">
            <a:noAutofit/>
          </a:bodyPr>
          <a:p>
            <a:endParaRPr lang="en-US" sz="3200" b="0" strike="noStrike" spc="-1">
              <a:latin typeface="Arial" panose="020B0604020202020204"/>
            </a:endParaRPr>
          </a:p>
        </p:txBody>
      </p:sp>
      <p:sp>
        <p:nvSpPr>
          <p:cNvPr id="902" name="PlaceHolder 2"/>
          <p:cNvSpPr>
            <a:spLocks noGrp="1"/>
          </p:cNvSpPr>
          <p:nvPr>
            <p:ph type="title"/>
          </p:nvPr>
        </p:nvSpPr>
        <p:spPr>
          <a:xfrm>
            <a:off x="1542600" y="1635120"/>
            <a:ext cx="9788400" cy="1874160"/>
          </a:xfrm>
          <a:prstGeom prst="rect">
            <a:avLst/>
          </a:prstGeom>
          <a:noFill/>
          <a:ln w="0">
            <a:noFill/>
          </a:ln>
        </p:spPr>
        <p:txBody>
          <a:bodyPr lIns="90000" tIns="45000" rIns="90000" bIns="45000" anchor="b">
            <a:noAutofit/>
          </a:bodyPr>
          <a:p>
            <a:pPr>
              <a:lnSpc>
                <a:spcPct val="90000"/>
              </a:lnSpc>
              <a:buNone/>
            </a:pPr>
            <a:r>
              <a:rPr lang="en-US" sz="6000" b="0" strike="noStrike" spc="-1">
                <a:solidFill>
                  <a:srgbClr val="FFFFFF"/>
                </a:solidFill>
                <a:latin typeface="IntelOne Display Light"/>
                <a:ea typeface="Helvetica Neue"/>
              </a:rPr>
              <a:t>Introduction to Verilog</a:t>
            </a:r>
            <a:endParaRPr lang="en-US" sz="6000" b="0" strike="noStrike" spc="-1">
              <a:latin typeface="Arial" panose="020B0604020202020204"/>
            </a:endParaRPr>
          </a:p>
        </p:txBody>
      </p:sp>
      <p:sp>
        <p:nvSpPr>
          <p:cNvPr id="903" name="PlaceHolder 3"/>
          <p:cNvSpPr>
            <a:spLocks noGrp="1"/>
          </p:cNvSpPr>
          <p:nvPr>
            <p:ph type="subTitle"/>
          </p:nvPr>
        </p:nvSpPr>
        <p:spPr>
          <a:xfrm>
            <a:off x="1542600" y="3602160"/>
            <a:ext cx="9788400" cy="1654920"/>
          </a:xfrm>
          <a:prstGeom prst="rect">
            <a:avLst/>
          </a:prstGeom>
          <a:noFill/>
          <a:ln w="0">
            <a:noFill/>
          </a:ln>
        </p:spPr>
        <p:txBody>
          <a:bodyPr lIns="90000" tIns="45000" rIns="90000" bIns="45000" anchor="t">
            <a:normAutofit/>
          </a:bodyPr>
          <a:p>
            <a:pPr>
              <a:lnSpc>
                <a:spcPct val="90000"/>
              </a:lnSpc>
              <a:spcBef>
                <a:spcPts val="1000"/>
              </a:spcBef>
              <a:buNone/>
              <a:tabLst>
                <a:tab pos="0" algn="l"/>
              </a:tabLst>
            </a:pPr>
            <a:r>
              <a:rPr lang="en-US" sz="2400" b="0" strike="noStrike" spc="-1">
                <a:solidFill>
                  <a:srgbClr val="FFFFFF"/>
                </a:solidFill>
                <a:latin typeface="IntelOne Display Light"/>
                <a:ea typeface="Helvetica Neue"/>
              </a:rPr>
              <a:t>Behavioral Modeling – </a:t>
            </a:r>
            <a:endParaRPr lang="en-US"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FFFFFF"/>
                </a:solidFill>
                <a:latin typeface="IntelOne Display Light"/>
                <a:ea typeface="Helvetica Neue"/>
              </a:rPr>
              <a:t>	Procedural Blocks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Two Procedural Blocks</a:t>
            </a:r>
            <a:endParaRPr lang="en-US" sz="3600" b="0" strike="noStrike" spc="-1">
              <a:latin typeface="Arial" panose="020B0604020202020204"/>
            </a:endParaRPr>
          </a:p>
        </p:txBody>
      </p:sp>
      <p:sp>
        <p:nvSpPr>
          <p:cNvPr id="90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80000"/>
              </a:lnSpc>
              <a:spcBef>
                <a:spcPts val="1000"/>
              </a:spcBef>
              <a:buClr>
                <a:srgbClr val="525252"/>
              </a:buClr>
              <a:buFont typeface="IntelOne Display Regular"/>
              <a:buChar char="•"/>
            </a:pPr>
            <a:r>
              <a:rPr lang="en-US" sz="2700" b="1" strike="noStrike" spc="-1">
                <a:solidFill>
                  <a:srgbClr val="525252"/>
                </a:solidFill>
                <a:latin typeface="Times New Roman" panose="02020603050405020304"/>
                <a:ea typeface="Helvetica Neue"/>
              </a:rPr>
              <a:t>initial</a:t>
            </a:r>
            <a:r>
              <a:rPr lang="en-US" sz="2700" b="0" strike="noStrike" spc="-1">
                <a:solidFill>
                  <a:srgbClr val="525252"/>
                </a:solidFill>
                <a:latin typeface="IntelOne Display Light"/>
                <a:ea typeface="Helvetica Neue"/>
              </a:rPr>
              <a:t> </a:t>
            </a:r>
            <a:endParaRPr lang="en-US" sz="27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Used to initialize behavioral statements for simulation</a:t>
            </a:r>
            <a:endParaRPr lang="en-US" sz="24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700" b="1" strike="noStrike" spc="-1">
                <a:solidFill>
                  <a:srgbClr val="525252"/>
                </a:solidFill>
                <a:latin typeface="Times New Roman" panose="02020603050405020304"/>
                <a:ea typeface="Helvetica Neue"/>
              </a:rPr>
              <a:t>always</a:t>
            </a:r>
            <a:endParaRPr lang="en-US" sz="27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Used to describe the circuit functionality using behavioral statements</a:t>
            </a:r>
            <a:endParaRPr lang="en-US" sz="2400" b="0" strike="noStrike" spc="-1">
              <a:latin typeface="Arial" panose="020B0604020202020204"/>
            </a:endParaRPr>
          </a:p>
          <a:p>
            <a:pPr>
              <a:lnSpc>
                <a:spcPct val="90000"/>
              </a:lnSpc>
              <a:spcBef>
                <a:spcPts val="1415"/>
              </a:spcBef>
              <a:buNone/>
            </a:pPr>
            <a:endParaRPr lang="en-US" sz="24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Char char=""/>
            </a:pPr>
            <a:r>
              <a:rPr lang="en-US" sz="2700" b="0" strike="noStrike" spc="-1">
                <a:solidFill>
                  <a:srgbClr val="525252"/>
                </a:solidFill>
                <a:latin typeface="IntelOne Display Light"/>
                <a:ea typeface="Helvetica Neue"/>
              </a:rPr>
              <a:t>Each </a:t>
            </a:r>
            <a:r>
              <a:rPr lang="en-US" sz="2700" b="1" strike="noStrike" spc="-1">
                <a:solidFill>
                  <a:srgbClr val="525252"/>
                </a:solidFill>
                <a:latin typeface="Times New Roman" panose="02020603050405020304"/>
                <a:ea typeface="Helvetica Neue"/>
              </a:rPr>
              <a:t>always</a:t>
            </a:r>
            <a:r>
              <a:rPr lang="en-US" sz="2700" b="0" strike="noStrike" spc="-1">
                <a:solidFill>
                  <a:srgbClr val="525252"/>
                </a:solidFill>
                <a:latin typeface="IntelOne Display Light"/>
                <a:ea typeface="Helvetica Neue"/>
              </a:rPr>
              <a:t> and </a:t>
            </a:r>
            <a:r>
              <a:rPr lang="en-US" sz="2700" b="1" strike="noStrike" spc="-1">
                <a:solidFill>
                  <a:srgbClr val="525252"/>
                </a:solidFill>
                <a:latin typeface="Times New Roman" panose="02020603050405020304"/>
                <a:ea typeface="Helvetica Neue"/>
              </a:rPr>
              <a:t>initial</a:t>
            </a:r>
            <a:r>
              <a:rPr lang="en-US" sz="2700" b="0" strike="noStrike" spc="-1">
                <a:solidFill>
                  <a:srgbClr val="525252"/>
                </a:solidFill>
                <a:latin typeface="IntelOne Display Light"/>
                <a:ea typeface="Helvetica Neue"/>
              </a:rPr>
              <a:t> block represents a separate process</a:t>
            </a:r>
            <a:endParaRPr lang="en-US" sz="27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Char char=""/>
            </a:pPr>
            <a:r>
              <a:rPr lang="en-US" sz="2700" b="0" strike="noStrike" spc="-1">
                <a:solidFill>
                  <a:srgbClr val="525252"/>
                </a:solidFill>
                <a:latin typeface="IntelOne Display Light"/>
                <a:ea typeface="Helvetica Neue"/>
              </a:rPr>
              <a:t>Processes run in parallel and start at simulation time 0</a:t>
            </a:r>
            <a:endParaRPr lang="en-US" sz="27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Char char=""/>
            </a:pPr>
            <a:r>
              <a:rPr lang="en-US" sz="2700" b="0" strike="noStrike" spc="-1">
                <a:solidFill>
                  <a:srgbClr val="525252"/>
                </a:solidFill>
                <a:latin typeface="IntelOne Display Light"/>
                <a:ea typeface="Helvetica Neue"/>
              </a:rPr>
              <a:t>Statements inside a process execute sequentially </a:t>
            </a:r>
            <a:endParaRPr lang="en-US" sz="27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Char char=""/>
            </a:pPr>
            <a:r>
              <a:rPr lang="en-US" sz="2700" b="1" strike="noStrike" spc="-1">
                <a:solidFill>
                  <a:srgbClr val="525252"/>
                </a:solidFill>
                <a:latin typeface="Times New Roman" panose="02020603050405020304"/>
                <a:ea typeface="Helvetica Neue"/>
              </a:rPr>
              <a:t>always</a:t>
            </a:r>
            <a:r>
              <a:rPr lang="en-US" sz="2700" b="0" strike="noStrike" spc="-1">
                <a:solidFill>
                  <a:srgbClr val="525252"/>
                </a:solidFill>
                <a:latin typeface="IntelOne Display Light"/>
                <a:ea typeface="Helvetica Neue"/>
              </a:rPr>
              <a:t> and </a:t>
            </a:r>
            <a:r>
              <a:rPr lang="en-US" sz="2700" b="1" strike="noStrike" spc="-1">
                <a:solidFill>
                  <a:srgbClr val="525252"/>
                </a:solidFill>
                <a:latin typeface="Times New Roman" panose="02020603050405020304"/>
                <a:ea typeface="Helvetica Neue"/>
              </a:rPr>
              <a:t>initial</a:t>
            </a:r>
            <a:r>
              <a:rPr lang="en-US" sz="2700" b="0" strike="noStrike" spc="-1">
                <a:solidFill>
                  <a:srgbClr val="525252"/>
                </a:solidFill>
                <a:latin typeface="IntelOne Display Light"/>
                <a:ea typeface="Helvetica Neue"/>
              </a:rPr>
              <a:t> blocks cannot be nested</a:t>
            </a:r>
            <a:endParaRPr lang="en-US" sz="27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Two Procedural Blocks</a:t>
            </a:r>
            <a:endParaRPr lang="en-US" sz="3600" b="0" strike="noStrike" spc="-1">
              <a:latin typeface="Arial" panose="020B0604020202020204"/>
            </a:endParaRPr>
          </a:p>
        </p:txBody>
      </p:sp>
      <p:sp>
        <p:nvSpPr>
          <p:cNvPr id="907" name="Rectangle 3"/>
          <p:cNvSpPr/>
          <p:nvPr/>
        </p:nvSpPr>
        <p:spPr>
          <a:xfrm>
            <a:off x="1011960" y="1354680"/>
            <a:ext cx="9644400" cy="48909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908" name="Rectangle 4"/>
          <p:cNvSpPr/>
          <p:nvPr/>
        </p:nvSpPr>
        <p:spPr>
          <a:xfrm>
            <a:off x="647280" y="1465560"/>
            <a:ext cx="4627800" cy="51840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800" b="1" strike="noStrike" spc="-1">
                <a:solidFill>
                  <a:srgbClr val="525252"/>
                </a:solidFill>
                <a:latin typeface="IntelOne Display Regular"/>
                <a:ea typeface="Helvetica Neue"/>
              </a:rPr>
              <a:t>always</a:t>
            </a:r>
            <a:r>
              <a:rPr lang="en-US" sz="2400" b="1" strike="noStrike" spc="-1">
                <a:solidFill>
                  <a:srgbClr val="525252"/>
                </a:solidFill>
                <a:latin typeface="IntelOne Display Regular"/>
                <a:ea typeface="Helvetica Neue"/>
              </a:rPr>
              <a:t> </a:t>
            </a:r>
            <a:r>
              <a:rPr lang="en-US" sz="1800" b="0" i="1" u="sng" strike="noStrike" spc="-1">
                <a:solidFill>
                  <a:srgbClr val="525252"/>
                </a:solidFill>
                <a:uFillTx/>
                <a:latin typeface="IntelOne Display Regular"/>
                <a:ea typeface="Helvetica Neue"/>
              </a:rPr>
              <a:t>and</a:t>
            </a:r>
            <a:r>
              <a:rPr lang="en-US" sz="1800" b="0" i="1" strike="noStrike" spc="-1">
                <a:solidFill>
                  <a:srgbClr val="525252"/>
                </a:solidFill>
                <a:latin typeface="IntelOne Display Regular"/>
                <a:ea typeface="Helvetica Neue"/>
              </a:rPr>
              <a:t>  </a:t>
            </a:r>
            <a:r>
              <a:rPr lang="en-US" sz="2800" b="1" strike="noStrike" spc="-1">
                <a:solidFill>
                  <a:srgbClr val="525252"/>
                </a:solidFill>
                <a:latin typeface="IntelOne Display Regular"/>
                <a:ea typeface="Helvetica Neue"/>
              </a:rPr>
              <a:t>initial </a:t>
            </a:r>
            <a:r>
              <a:rPr lang="en-US" sz="2800" b="0" strike="noStrike" spc="-1">
                <a:solidFill>
                  <a:srgbClr val="525252"/>
                </a:solidFill>
                <a:latin typeface="IntelOne Display Regular"/>
                <a:ea typeface="Helvetica Neue"/>
              </a:rPr>
              <a:t>blocks</a:t>
            </a:r>
            <a:endParaRPr lang="en-US" sz="2800" b="0" strike="noStrike" spc="-1">
              <a:latin typeface="Arial" panose="020B0604020202020204"/>
            </a:endParaRPr>
          </a:p>
        </p:txBody>
      </p:sp>
      <p:sp>
        <p:nvSpPr>
          <p:cNvPr id="909" name="Rectangle 5"/>
          <p:cNvSpPr/>
          <p:nvPr/>
        </p:nvSpPr>
        <p:spPr>
          <a:xfrm>
            <a:off x="1621440" y="1983240"/>
            <a:ext cx="8532720" cy="38437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910" name="Rectangle 6"/>
          <p:cNvSpPr/>
          <p:nvPr/>
        </p:nvSpPr>
        <p:spPr>
          <a:xfrm>
            <a:off x="1447560" y="2121480"/>
            <a:ext cx="4118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Behavioral Statements</a:t>
            </a:r>
            <a:endParaRPr lang="en-US" sz="2400" b="0" strike="noStrike" spc="-1">
              <a:latin typeface="Arial" panose="020B0604020202020204"/>
            </a:endParaRPr>
          </a:p>
        </p:txBody>
      </p:sp>
      <p:sp>
        <p:nvSpPr>
          <p:cNvPr id="911" name="Rectangle 7"/>
          <p:cNvSpPr/>
          <p:nvPr/>
        </p:nvSpPr>
        <p:spPr>
          <a:xfrm>
            <a:off x="2326320" y="2611800"/>
            <a:ext cx="7145280" cy="2551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912" name="Rectangle 8"/>
          <p:cNvSpPr/>
          <p:nvPr/>
        </p:nvSpPr>
        <p:spPr>
          <a:xfrm>
            <a:off x="2273040" y="2692800"/>
            <a:ext cx="2852640" cy="1006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000" b="1" strike="noStrike" spc="-1">
                <a:solidFill>
                  <a:srgbClr val="525252"/>
                </a:solidFill>
                <a:latin typeface="IntelOne Display Regular"/>
                <a:ea typeface="Helvetica Neue"/>
              </a:rPr>
              <a:t>Assignments:</a:t>
            </a:r>
            <a:endParaRPr lang="en-US" sz="2000" b="0" strike="noStrike" spc="-1">
              <a:latin typeface="Arial" panose="020B0604020202020204"/>
            </a:endParaRPr>
          </a:p>
          <a:p>
            <a:pPr>
              <a:lnSpc>
                <a:spcPct val="100000"/>
              </a:lnSpc>
              <a:buNone/>
            </a:pPr>
            <a:r>
              <a:rPr lang="en-US" sz="2000" b="1" strike="noStrike" spc="-1">
                <a:solidFill>
                  <a:srgbClr val="525252"/>
                </a:solidFill>
                <a:latin typeface="IntelOne Display Regular"/>
                <a:ea typeface="Helvetica Neue"/>
              </a:rPr>
              <a:t>	blocking</a:t>
            </a:r>
            <a:endParaRPr lang="en-US" sz="2000" b="0" strike="noStrike" spc="-1">
              <a:latin typeface="Arial" panose="020B0604020202020204"/>
            </a:endParaRPr>
          </a:p>
          <a:p>
            <a:pPr>
              <a:lnSpc>
                <a:spcPct val="100000"/>
              </a:lnSpc>
              <a:buNone/>
            </a:pPr>
            <a:r>
              <a:rPr lang="en-US" sz="2000" b="1" strike="noStrike" spc="-1">
                <a:solidFill>
                  <a:srgbClr val="525252"/>
                </a:solidFill>
                <a:latin typeface="IntelOne Display Regular"/>
                <a:ea typeface="Helvetica Neue"/>
              </a:rPr>
              <a:t>	nonblocking</a:t>
            </a:r>
            <a:endParaRPr lang="en-US" sz="2000" b="0" strike="noStrike" spc="-1">
              <a:latin typeface="Arial" panose="020B0604020202020204"/>
            </a:endParaRPr>
          </a:p>
        </p:txBody>
      </p:sp>
      <p:sp>
        <p:nvSpPr>
          <p:cNvPr id="913" name="Rectangle 9"/>
          <p:cNvSpPr/>
          <p:nvPr/>
        </p:nvSpPr>
        <p:spPr>
          <a:xfrm>
            <a:off x="3050280" y="3697920"/>
            <a:ext cx="5758200" cy="9572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sp>
      <p:sp>
        <p:nvSpPr>
          <p:cNvPr id="914" name="Rectangle 10"/>
          <p:cNvSpPr/>
          <p:nvPr/>
        </p:nvSpPr>
        <p:spPr>
          <a:xfrm>
            <a:off x="3120480" y="3950280"/>
            <a:ext cx="38613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Timing Specifications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Procedural Block Behavior</a:t>
            </a:r>
            <a:endParaRPr lang="en-US" sz="3600" b="0" strike="noStrike" spc="-1">
              <a:latin typeface="Arial" panose="020B0604020202020204"/>
            </a:endParaRPr>
          </a:p>
        </p:txBody>
      </p:sp>
      <p:sp>
        <p:nvSpPr>
          <p:cNvPr id="916" name="PlaceHolder 2"/>
          <p:cNvSpPr>
            <a:spLocks noGrp="1"/>
          </p:cNvSpPr>
          <p:nvPr>
            <p:ph/>
          </p:nvPr>
        </p:nvSpPr>
        <p:spPr>
          <a:xfrm>
            <a:off x="6143400" y="1595880"/>
            <a:ext cx="5209920" cy="3859920"/>
          </a:xfrm>
          <a:prstGeom prst="rect">
            <a:avLst/>
          </a:prstGeom>
          <a:noFill/>
          <a:ln w="0">
            <a:noFill/>
          </a:ln>
        </p:spPr>
        <p:txBody>
          <a:bodyPr lIns="90000" tIns="45000" rIns="90000" bIns="45000" anchor="t">
            <a:normAutofit fontScale="89000"/>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Each procedural block executes in parallel with other procedural blocks</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Order of </a:t>
            </a:r>
            <a:r>
              <a:rPr lang="en-US" sz="2400" b="1" strike="noStrike" spc="-1">
                <a:solidFill>
                  <a:srgbClr val="525252"/>
                </a:solidFill>
                <a:latin typeface="IntelOne Display Light"/>
                <a:ea typeface="Helvetica Neue"/>
              </a:rPr>
              <a:t>always</a:t>
            </a:r>
            <a:r>
              <a:rPr lang="en-US" sz="2400" b="0" strike="noStrike" spc="-1">
                <a:solidFill>
                  <a:srgbClr val="525252"/>
                </a:solidFill>
                <a:latin typeface="IntelOne Display Light"/>
                <a:ea typeface="Helvetica Neue"/>
              </a:rPr>
              <a:t>/</a:t>
            </a:r>
            <a:r>
              <a:rPr lang="en-US" sz="2400" b="1" strike="noStrike" spc="-1">
                <a:solidFill>
                  <a:srgbClr val="525252"/>
                </a:solidFill>
                <a:latin typeface="IntelOne Display Light"/>
                <a:ea typeface="Helvetica Neue"/>
              </a:rPr>
              <a:t>initial</a:t>
            </a:r>
            <a:r>
              <a:rPr lang="en-US" sz="2400" b="0" strike="noStrike" spc="-1">
                <a:solidFill>
                  <a:srgbClr val="525252"/>
                </a:solidFill>
                <a:latin typeface="IntelOne Display Light"/>
                <a:ea typeface="Helvetica Neue"/>
              </a:rPr>
              <a:t> blocks does not matter</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Within a procedural block, the statements are executed sequentially</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Order of statements within an </a:t>
            </a:r>
            <a:r>
              <a:rPr lang="en-US" sz="2400" b="1" strike="noStrike" spc="-1">
                <a:solidFill>
                  <a:srgbClr val="525252"/>
                </a:solidFill>
                <a:latin typeface="IntelOne Display Light"/>
                <a:ea typeface="Helvetica Neue"/>
              </a:rPr>
              <a:t>always</a:t>
            </a:r>
            <a:r>
              <a:rPr lang="en-US" sz="2400" b="0" strike="noStrike" spc="-1">
                <a:solidFill>
                  <a:srgbClr val="525252"/>
                </a:solidFill>
                <a:latin typeface="IntelOne Display Light"/>
                <a:ea typeface="Helvetica Neue"/>
              </a:rPr>
              <a:t>/</a:t>
            </a:r>
            <a:r>
              <a:rPr lang="en-US" sz="2400" b="1" strike="noStrike" spc="-1">
                <a:solidFill>
                  <a:srgbClr val="525252"/>
                </a:solidFill>
                <a:latin typeface="IntelOne Display Light"/>
                <a:ea typeface="Helvetica Neue"/>
              </a:rPr>
              <a:t>initial</a:t>
            </a:r>
            <a:r>
              <a:rPr lang="en-US" sz="2400" b="0" strike="noStrike" spc="-1">
                <a:solidFill>
                  <a:srgbClr val="525252"/>
                </a:solidFill>
                <a:latin typeface="IntelOne Display Light"/>
                <a:ea typeface="Helvetica Neue"/>
              </a:rPr>
              <a:t> block does matter</a:t>
            </a:r>
            <a:endParaRPr lang="en-US" sz="2400" b="0" strike="noStrike" spc="-1">
              <a:latin typeface="Arial" panose="020B0604020202020204"/>
            </a:endParaRPr>
          </a:p>
          <a:p>
            <a:pPr marL="457200">
              <a:lnSpc>
                <a:spcPct val="90000"/>
              </a:lnSpc>
              <a:spcBef>
                <a:spcPts val="500"/>
              </a:spcBef>
              <a:buNone/>
              <a:tabLst>
                <a:tab pos="0" algn="l"/>
              </a:tabLst>
            </a:pPr>
            <a:endParaRPr lang="en-US" sz="2400" b="0" strike="noStrike" spc="-1">
              <a:latin typeface="Arial" panose="020B0604020202020204"/>
            </a:endParaRPr>
          </a:p>
          <a:p>
            <a:pPr marL="457200">
              <a:lnSpc>
                <a:spcPct val="90000"/>
              </a:lnSpc>
              <a:spcBef>
                <a:spcPts val="1000"/>
              </a:spcBef>
              <a:buNone/>
              <a:tabLst>
                <a:tab pos="0" algn="l"/>
              </a:tabLst>
            </a:pPr>
            <a:endParaRPr lang="en-US" sz="2800" b="0" strike="noStrike" spc="-1">
              <a:latin typeface="Arial" panose="020B0604020202020204"/>
            </a:endParaRPr>
          </a:p>
          <a:p>
            <a:pPr marL="457200">
              <a:lnSpc>
                <a:spcPct val="90000"/>
              </a:lnSpc>
              <a:spcBef>
                <a:spcPts val="1000"/>
              </a:spcBef>
              <a:buNone/>
              <a:tabLst>
                <a:tab pos="0" algn="l"/>
              </a:tabLst>
            </a:pPr>
            <a:endParaRPr lang="en-US" sz="2800" b="0" strike="noStrike" spc="-1">
              <a:latin typeface="Arial" panose="020B0604020202020204"/>
            </a:endParaRPr>
          </a:p>
        </p:txBody>
      </p:sp>
      <p:sp>
        <p:nvSpPr>
          <p:cNvPr id="917" name="Rectangle 17"/>
          <p:cNvSpPr/>
          <p:nvPr/>
        </p:nvSpPr>
        <p:spPr>
          <a:xfrm>
            <a:off x="795600" y="1538640"/>
            <a:ext cx="4619520" cy="42426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ctr">
            <a:noAutofit/>
          </a:bodyPr>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nSpc>
                <a:spcPct val="100000"/>
              </a:lnSpc>
              <a:buNone/>
            </a:pPr>
            <a:endParaRPr lang="en-US" sz="1800" b="0" strike="noStrike" spc="-1">
              <a:latin typeface="Arial" panose="020B0604020202020204"/>
            </a:endParaRPr>
          </a:p>
          <a:p>
            <a:pPr algn="ctr">
              <a:lnSpc>
                <a:spcPct val="100000"/>
              </a:lnSpc>
              <a:buNone/>
            </a:pPr>
            <a:r>
              <a:rPr lang="en-US" sz="1800" b="1" strike="noStrike" spc="-1">
                <a:solidFill>
                  <a:srgbClr val="525252"/>
                </a:solidFill>
                <a:latin typeface="IntelOne Display Regular"/>
                <a:ea typeface="Helvetica Neue"/>
              </a:rPr>
              <a:t>Describes the functionality of design</a:t>
            </a:r>
            <a:endParaRPr lang="en-US" sz="1800" b="0" strike="noStrike" spc="-1">
              <a:latin typeface="Arial" panose="020B0604020202020204"/>
            </a:endParaRPr>
          </a:p>
        </p:txBody>
      </p:sp>
      <p:sp>
        <p:nvSpPr>
          <p:cNvPr id="918" name="Oval 2"/>
          <p:cNvSpPr/>
          <p:nvPr/>
        </p:nvSpPr>
        <p:spPr>
          <a:xfrm>
            <a:off x="2534040" y="2111040"/>
            <a:ext cx="1126440" cy="1126440"/>
          </a:xfrm>
          <a:prstGeom prst="ellipse">
            <a:avLst/>
          </a:prstGeom>
          <a:noFill/>
          <a:ln w="25400">
            <a:solidFill>
              <a:srgbClr val="525252"/>
            </a:solidFill>
            <a:round/>
          </a:ln>
        </p:spPr>
        <p:style>
          <a:lnRef idx="0">
            <a:srgbClr val="FFFFFF"/>
          </a:lnRef>
          <a:fillRef idx="0">
            <a:srgbClr val="FFFFFF"/>
          </a:fillRef>
          <a:effectRef idx="0">
            <a:srgbClr val="FFFFFF"/>
          </a:effectRef>
          <a:fontRef idx="minor"/>
        </p:style>
        <p:txBody>
          <a:bodyPr wrap="none" lIns="0" tIns="0" rIns="0" bIns="0" anchor="ctr" anchorCtr="1">
            <a:noAutofit/>
          </a:bodyPr>
          <a:p>
            <a:pPr algn="ctr">
              <a:lnSpc>
                <a:spcPct val="100000"/>
              </a:lnSpc>
              <a:buNone/>
            </a:pPr>
            <a:r>
              <a:rPr lang="en-US" sz="1200" b="1" strike="noStrike" spc="-1">
                <a:solidFill>
                  <a:srgbClr val="525252"/>
                </a:solidFill>
                <a:latin typeface="IntelOne Display Regular"/>
                <a:ea typeface="Helvetica Neue"/>
              </a:rPr>
              <a:t>Proc Block 1</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Sequential</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Statements</a:t>
            </a:r>
            <a:endParaRPr lang="en-US" sz="1200" b="0" strike="noStrike" spc="-1">
              <a:latin typeface="Arial" panose="020B0604020202020204"/>
            </a:endParaRPr>
          </a:p>
        </p:txBody>
      </p:sp>
      <p:sp>
        <p:nvSpPr>
          <p:cNvPr id="919" name="Oval 4"/>
          <p:cNvSpPr/>
          <p:nvPr/>
        </p:nvSpPr>
        <p:spPr>
          <a:xfrm>
            <a:off x="3002400" y="3347640"/>
            <a:ext cx="91440" cy="65880"/>
          </a:xfrm>
          <a:prstGeom prst="ellipse">
            <a:avLst/>
          </a:prstGeom>
          <a:solidFill>
            <a:schemeClr val="tx2"/>
          </a:solidFill>
          <a:ln w="12700">
            <a:solidFill>
              <a:srgbClr val="525252"/>
            </a:solidFill>
            <a:round/>
          </a:ln>
        </p:spPr>
        <p:style>
          <a:lnRef idx="0">
            <a:srgbClr val="FFFFFF"/>
          </a:lnRef>
          <a:fillRef idx="0">
            <a:srgbClr val="FFFFFF"/>
          </a:fillRef>
          <a:effectRef idx="0">
            <a:srgbClr val="FFFFFF"/>
          </a:effectRef>
          <a:fontRef idx="minor"/>
        </p:style>
      </p:sp>
      <p:sp>
        <p:nvSpPr>
          <p:cNvPr id="920" name="Oval 5"/>
          <p:cNvSpPr/>
          <p:nvPr/>
        </p:nvSpPr>
        <p:spPr>
          <a:xfrm>
            <a:off x="3002400" y="3557160"/>
            <a:ext cx="91440" cy="65880"/>
          </a:xfrm>
          <a:prstGeom prst="ellipse">
            <a:avLst/>
          </a:prstGeom>
          <a:solidFill>
            <a:schemeClr val="tx1"/>
          </a:solidFill>
          <a:ln w="12700">
            <a:solidFill>
              <a:srgbClr val="004A86"/>
            </a:solidFill>
            <a:round/>
          </a:ln>
        </p:spPr>
        <p:style>
          <a:lnRef idx="0">
            <a:srgbClr val="FFFFFF"/>
          </a:lnRef>
          <a:fillRef idx="0">
            <a:srgbClr val="FFFFFF"/>
          </a:fillRef>
          <a:effectRef idx="0">
            <a:srgbClr val="FFFFFF"/>
          </a:effectRef>
          <a:fontRef idx="minor"/>
        </p:style>
      </p:sp>
      <p:sp>
        <p:nvSpPr>
          <p:cNvPr id="921" name="Oval 6"/>
          <p:cNvSpPr/>
          <p:nvPr/>
        </p:nvSpPr>
        <p:spPr>
          <a:xfrm>
            <a:off x="3002400" y="3766680"/>
            <a:ext cx="91440" cy="65880"/>
          </a:xfrm>
          <a:prstGeom prst="ellipse">
            <a:avLst/>
          </a:prstGeom>
          <a:solidFill>
            <a:schemeClr val="tx1"/>
          </a:solidFill>
          <a:ln w="12700">
            <a:solidFill>
              <a:srgbClr val="525252"/>
            </a:solidFill>
            <a:round/>
          </a:ln>
        </p:spPr>
        <p:style>
          <a:lnRef idx="0">
            <a:srgbClr val="FFFFFF"/>
          </a:lnRef>
          <a:fillRef idx="0">
            <a:srgbClr val="FFFFFF"/>
          </a:fillRef>
          <a:effectRef idx="0">
            <a:srgbClr val="FFFFFF"/>
          </a:effectRef>
          <a:fontRef idx="minor"/>
        </p:style>
      </p:sp>
      <p:sp>
        <p:nvSpPr>
          <p:cNvPr id="922" name="Arc 9"/>
          <p:cNvSpPr/>
          <p:nvPr/>
        </p:nvSpPr>
        <p:spPr>
          <a:xfrm>
            <a:off x="2167200" y="3649320"/>
            <a:ext cx="366120" cy="851760"/>
          </a:xfrm>
          <a:custGeom>
            <a:avLst/>
            <a:gdLst/>
            <a:ahLst/>
            <a:cxnLst/>
            <a:rect l="l" t="t" r="r" b="b"/>
            <a:pathLst>
              <a:path w="21600" h="21878" fill="none">
                <a:moveTo>
                  <a:pt x="21038" y="21877"/>
                </a:moveTo>
                <a:cubicBezTo>
                  <a:pt x="9331" y="21573"/>
                  <a:pt x="0" y="11995"/>
                  <a:pt x="0" y="285"/>
                </a:cubicBezTo>
                <a:cubicBezTo>
                  <a:pt x="-1" y="189"/>
                  <a:pt x="0" y="94"/>
                  <a:pt x="1" y="-1"/>
                </a:cubicBezTo>
              </a:path>
              <a:path w="21600" h="21878" stroke="0">
                <a:moveTo>
                  <a:pt x="21038" y="21877"/>
                </a:moveTo>
                <a:cubicBezTo>
                  <a:pt x="9331" y="21573"/>
                  <a:pt x="0" y="11995"/>
                  <a:pt x="0" y="285"/>
                </a:cubicBezTo>
                <a:cubicBezTo>
                  <a:pt x="-1" y="189"/>
                  <a:pt x="0" y="94"/>
                  <a:pt x="1" y="-1"/>
                </a:cubicBezTo>
                <a:lnTo>
                  <a:pt x="21600" y="285"/>
                </a:lnTo>
                <a:close/>
              </a:path>
            </a:pathLst>
          </a:custGeom>
          <a:noFill/>
          <a:ln w="50800" cap="rnd">
            <a:solidFill>
              <a:srgbClr val="00C7FD"/>
            </a:solidFill>
            <a:round/>
            <a:headEnd type="stealth" w="med" len="lg"/>
          </a:ln>
        </p:spPr>
        <p:style>
          <a:lnRef idx="0">
            <a:srgbClr val="FFFFFF"/>
          </a:lnRef>
          <a:fillRef idx="0">
            <a:srgbClr val="FFFFFF"/>
          </a:fillRef>
          <a:effectRef idx="0">
            <a:srgbClr val="FFFFFF"/>
          </a:effectRef>
          <a:fontRef idx="minor"/>
        </p:style>
      </p:sp>
      <p:sp>
        <p:nvSpPr>
          <p:cNvPr id="923" name="Arc 10"/>
          <p:cNvSpPr/>
          <p:nvPr/>
        </p:nvSpPr>
        <p:spPr>
          <a:xfrm rot="10800000">
            <a:off x="2156760" y="2818440"/>
            <a:ext cx="366120" cy="837360"/>
          </a:xfrm>
          <a:custGeom>
            <a:avLst/>
            <a:gdLst/>
            <a:ahLst/>
            <a:cxnLst/>
            <a:rect l="l" t="t" r="r" b="b"/>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close/>
              </a:path>
            </a:pathLst>
          </a:custGeom>
          <a:noFill/>
          <a:ln w="50800" cap="rnd">
            <a:solidFill>
              <a:srgbClr val="00C7FD"/>
            </a:solidFill>
            <a:round/>
            <a:tailEnd type="stealth" w="med" len="lg"/>
          </a:ln>
        </p:spPr>
        <p:style>
          <a:lnRef idx="0">
            <a:srgbClr val="FFFFFF"/>
          </a:lnRef>
          <a:fillRef idx="0">
            <a:srgbClr val="FFFFFF"/>
          </a:fillRef>
          <a:effectRef idx="0">
            <a:srgbClr val="FFFFFF"/>
          </a:effectRef>
          <a:fontRef idx="minor"/>
        </p:style>
      </p:sp>
      <p:sp>
        <p:nvSpPr>
          <p:cNvPr id="924" name="Arc 11"/>
          <p:cNvSpPr/>
          <p:nvPr/>
        </p:nvSpPr>
        <p:spPr>
          <a:xfrm>
            <a:off x="3675600" y="3601800"/>
            <a:ext cx="366120" cy="842400"/>
          </a:xfrm>
          <a:custGeom>
            <a:avLst/>
            <a:gdLst/>
            <a:ahLst/>
            <a:cxnLst/>
            <a:rect l="l" t="t" r="r" b="b"/>
            <a:pathLst>
              <a:path w="21600" h="21641" fill="none">
                <a:moveTo>
                  <a:pt x="21599" y="0"/>
                </a:moveTo>
                <a:cubicBezTo>
                  <a:pt x="21599" y="13"/>
                  <a:pt x="21600" y="27"/>
                  <a:pt x="21600" y="41"/>
                </a:cubicBezTo>
                <a:cubicBezTo>
                  <a:pt x="21600" y="11970"/>
                  <a:pt x="11929" y="21640"/>
                  <a:pt x="0" y="21641"/>
                </a:cubicBezTo>
              </a:path>
              <a:path w="21600" h="21641" stroke="0">
                <a:moveTo>
                  <a:pt x="21599" y="0"/>
                </a:moveTo>
                <a:cubicBezTo>
                  <a:pt x="21599" y="13"/>
                  <a:pt x="21600" y="27"/>
                  <a:pt x="21600" y="41"/>
                </a:cubicBezTo>
                <a:cubicBezTo>
                  <a:pt x="21600" y="11970"/>
                  <a:pt x="11929" y="21640"/>
                  <a:pt x="0" y="21641"/>
                </a:cubicBezTo>
                <a:lnTo>
                  <a:pt x="0" y="41"/>
                </a:lnTo>
                <a:close/>
              </a:path>
            </a:pathLst>
          </a:custGeom>
          <a:noFill/>
          <a:ln w="50800" cap="rnd">
            <a:solidFill>
              <a:srgbClr val="00B0F0"/>
            </a:solidFill>
            <a:round/>
            <a:tailEnd type="stealth" w="med" len="lg"/>
          </a:ln>
        </p:spPr>
        <p:style>
          <a:lnRef idx="0">
            <a:srgbClr val="FFFFFF"/>
          </a:lnRef>
          <a:fillRef idx="0">
            <a:srgbClr val="FFFFFF"/>
          </a:fillRef>
          <a:effectRef idx="0">
            <a:srgbClr val="FFFFFF"/>
          </a:effectRef>
          <a:fontRef idx="minor"/>
        </p:style>
      </p:sp>
      <p:sp>
        <p:nvSpPr>
          <p:cNvPr id="925" name="Arc 12"/>
          <p:cNvSpPr/>
          <p:nvPr/>
        </p:nvSpPr>
        <p:spPr>
          <a:xfrm rot="10800000">
            <a:off x="3688560" y="2773800"/>
            <a:ext cx="366120" cy="837360"/>
          </a:xfrm>
          <a:custGeom>
            <a:avLst/>
            <a:gdLst/>
            <a:ahLst/>
            <a:cxnLst/>
            <a:rect l="l" t="t" r="r" b="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close/>
              </a:path>
            </a:pathLst>
          </a:custGeom>
          <a:noFill/>
          <a:ln w="50800" cap="rnd">
            <a:solidFill>
              <a:srgbClr val="00C7FD"/>
            </a:solidFill>
            <a:round/>
            <a:headEnd type="stealth" w="med" len="lg"/>
          </a:ln>
        </p:spPr>
        <p:style>
          <a:lnRef idx="0">
            <a:srgbClr val="FFFFFF"/>
          </a:lnRef>
          <a:fillRef idx="0">
            <a:srgbClr val="FFFFFF"/>
          </a:fillRef>
          <a:effectRef idx="0">
            <a:srgbClr val="FFFFFF"/>
          </a:effectRef>
          <a:fontRef idx="minor"/>
        </p:style>
      </p:sp>
      <p:sp>
        <p:nvSpPr>
          <p:cNvPr id="926" name="Rectangle 15"/>
          <p:cNvSpPr/>
          <p:nvPr/>
        </p:nvSpPr>
        <p:spPr>
          <a:xfrm>
            <a:off x="3970440" y="3439800"/>
            <a:ext cx="1248120" cy="325800"/>
          </a:xfrm>
          <a:prstGeom prst="rect">
            <a:avLst/>
          </a:prstGeom>
          <a:noFill/>
          <a:ln w="9525">
            <a:noFill/>
          </a:ln>
        </p:spPr>
        <p:style>
          <a:lnRef idx="0">
            <a:srgbClr val="FFFFFF"/>
          </a:lnRef>
          <a:fillRef idx="0">
            <a:srgbClr val="FFFFFF"/>
          </a:fillRef>
          <a:effectRef idx="0">
            <a:srgbClr val="FFFFFF"/>
          </a:effectRef>
          <a:fontRef idx="minor"/>
        </p:style>
        <p:txBody>
          <a:bodyPr wrap="none" lIns="63360" tIns="33480" rIns="63360" bIns="33480" anchor="t">
            <a:spAutoFit/>
          </a:bodyPr>
          <a:p>
            <a:pPr>
              <a:lnSpc>
                <a:spcPct val="100000"/>
              </a:lnSpc>
              <a:buNone/>
            </a:pPr>
            <a:r>
              <a:rPr lang="en-US" sz="1700" b="1" strike="noStrike" spc="-1">
                <a:solidFill>
                  <a:srgbClr val="00C7FD"/>
                </a:solidFill>
                <a:latin typeface="IntelOne Display Regular"/>
                <a:ea typeface="Helvetica Neue"/>
              </a:rPr>
              <a:t>variables</a:t>
            </a:r>
            <a:endParaRPr lang="en-US" sz="1700" b="0" strike="noStrike" spc="-1">
              <a:latin typeface="Arial" panose="020B0604020202020204"/>
            </a:endParaRPr>
          </a:p>
        </p:txBody>
      </p:sp>
      <p:sp>
        <p:nvSpPr>
          <p:cNvPr id="927" name="Rectangle 16"/>
          <p:cNvSpPr/>
          <p:nvPr/>
        </p:nvSpPr>
        <p:spPr>
          <a:xfrm>
            <a:off x="982800" y="3439800"/>
            <a:ext cx="1248120" cy="325800"/>
          </a:xfrm>
          <a:prstGeom prst="rect">
            <a:avLst/>
          </a:prstGeom>
          <a:noFill/>
          <a:ln w="9525">
            <a:noFill/>
          </a:ln>
        </p:spPr>
        <p:style>
          <a:lnRef idx="0">
            <a:srgbClr val="FFFFFF"/>
          </a:lnRef>
          <a:fillRef idx="0">
            <a:srgbClr val="FFFFFF"/>
          </a:fillRef>
          <a:effectRef idx="0">
            <a:srgbClr val="FFFFFF"/>
          </a:effectRef>
          <a:fontRef idx="minor"/>
        </p:style>
        <p:txBody>
          <a:bodyPr wrap="none" lIns="63360" tIns="33480" rIns="63360" bIns="33480" anchor="t">
            <a:spAutoFit/>
          </a:bodyPr>
          <a:p>
            <a:pPr>
              <a:lnSpc>
                <a:spcPct val="100000"/>
              </a:lnSpc>
              <a:buNone/>
            </a:pPr>
            <a:r>
              <a:rPr lang="en-US" sz="1700" b="1" strike="noStrike" spc="-1">
                <a:solidFill>
                  <a:srgbClr val="00C7FD"/>
                </a:solidFill>
                <a:latin typeface="IntelOne Display Regular"/>
                <a:ea typeface="Helvetica Neue"/>
              </a:rPr>
              <a:t>variables</a:t>
            </a:r>
            <a:endParaRPr lang="en-US" sz="1700" b="0" strike="noStrike" spc="-1">
              <a:latin typeface="Arial" panose="020B0604020202020204"/>
            </a:endParaRPr>
          </a:p>
        </p:txBody>
      </p:sp>
      <p:sp>
        <p:nvSpPr>
          <p:cNvPr id="928" name="Oval 21"/>
          <p:cNvSpPr/>
          <p:nvPr/>
        </p:nvSpPr>
        <p:spPr>
          <a:xfrm>
            <a:off x="2534040" y="4003200"/>
            <a:ext cx="1126440" cy="1126440"/>
          </a:xfrm>
          <a:prstGeom prst="ellipse">
            <a:avLst/>
          </a:prstGeom>
          <a:noFill/>
          <a:ln w="25400">
            <a:solidFill>
              <a:srgbClr val="525252"/>
            </a:solidFill>
            <a:round/>
          </a:ln>
        </p:spPr>
        <p:style>
          <a:lnRef idx="0">
            <a:srgbClr val="FFFFFF"/>
          </a:lnRef>
          <a:fillRef idx="0">
            <a:srgbClr val="FFFFFF"/>
          </a:fillRef>
          <a:effectRef idx="0">
            <a:srgbClr val="FFFFFF"/>
          </a:effectRef>
          <a:fontRef idx="minor"/>
        </p:style>
        <p:txBody>
          <a:bodyPr wrap="none" lIns="0" tIns="0" rIns="0" bIns="0" anchor="ctr" anchorCtr="1">
            <a:noAutofit/>
          </a:bodyPr>
          <a:p>
            <a:pPr algn="ctr">
              <a:lnSpc>
                <a:spcPct val="100000"/>
              </a:lnSpc>
              <a:buNone/>
            </a:pPr>
            <a:r>
              <a:rPr lang="en-US" sz="1200" b="1" strike="noStrike" spc="-1">
                <a:solidFill>
                  <a:srgbClr val="525252"/>
                </a:solidFill>
                <a:latin typeface="IntelOne Display Regular"/>
                <a:ea typeface="Helvetica Neue"/>
              </a:rPr>
              <a:t>Proc Block n</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Sequential</a:t>
            </a:r>
            <a:endParaRPr lang="en-US" sz="1200" b="0" strike="noStrike" spc="-1">
              <a:latin typeface="Arial" panose="020B0604020202020204"/>
            </a:endParaRPr>
          </a:p>
          <a:p>
            <a:pPr algn="ctr">
              <a:lnSpc>
                <a:spcPct val="100000"/>
              </a:lnSpc>
              <a:buNone/>
            </a:pPr>
            <a:r>
              <a:rPr lang="en-US" sz="1200" b="0" strike="noStrike" spc="-1">
                <a:solidFill>
                  <a:srgbClr val="525252"/>
                </a:solidFill>
                <a:latin typeface="IntelOne Display Regular"/>
                <a:ea typeface="Helvetica Neue"/>
              </a:rPr>
              <a:t>Statements</a:t>
            </a:r>
            <a:endParaRPr lang="en-US" sz="1200" b="0" strike="noStrike" spc="-1">
              <a:latin typeface="Arial" panose="020B0604020202020204"/>
            </a:endParaRPr>
          </a:p>
        </p:txBody>
      </p:sp>
      <p:sp>
        <p:nvSpPr>
          <p:cNvPr id="929" name="TextBox 3"/>
          <p:cNvSpPr/>
          <p:nvPr/>
        </p:nvSpPr>
        <p:spPr>
          <a:xfrm>
            <a:off x="1520640" y="1627200"/>
            <a:ext cx="3146760" cy="4554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US" sz="2400" b="0" strike="noStrike" spc="-1">
                <a:solidFill>
                  <a:srgbClr val="525252"/>
                </a:solidFill>
                <a:latin typeface="IntelOne Display Regular"/>
                <a:ea typeface="Helvetica Neue"/>
              </a:rPr>
              <a:t>ARCHITECTURE</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Procedural Block Characteristics</a:t>
            </a:r>
            <a:endParaRPr lang="en-US" sz="3600" b="0" strike="noStrike" spc="-1">
              <a:latin typeface="Arial" panose="020B0604020202020204"/>
            </a:endParaRPr>
          </a:p>
        </p:txBody>
      </p:sp>
      <p:sp>
        <p:nvSpPr>
          <p:cNvPr id="931"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533400" indent="-533400">
              <a:lnSpc>
                <a:spcPct val="90000"/>
              </a:lnSpc>
              <a:spcBef>
                <a:spcPts val="1000"/>
              </a:spcBef>
              <a:buClr>
                <a:srgbClr val="525252"/>
              </a:buClr>
              <a:buFont typeface="Wingdings" panose="05000000000000000000" pitchFamily="2" charset="2"/>
              <a:buAutoNum type="arabicParenR"/>
            </a:pPr>
            <a:r>
              <a:rPr lang="en-US" sz="2800" b="0" strike="noStrike" spc="-1">
                <a:solidFill>
                  <a:srgbClr val="525252"/>
                </a:solidFill>
                <a:latin typeface="IntelOne Display Light"/>
                <a:ea typeface="Helvetica Neue"/>
              </a:rPr>
              <a:t>LHS must be a variable data type (e.g. reg, integer, real, time)</a:t>
            </a:r>
            <a:endParaRPr lang="en-US" sz="2800" b="0" strike="noStrike" spc="-1">
              <a:latin typeface="Arial" panose="020B0604020202020204"/>
            </a:endParaRPr>
          </a:p>
          <a:p>
            <a:pPr marL="533400" indent="-533400">
              <a:lnSpc>
                <a:spcPct val="90000"/>
              </a:lnSpc>
              <a:spcBef>
                <a:spcPts val="1000"/>
              </a:spcBef>
              <a:buClr>
                <a:srgbClr val="525252"/>
              </a:buClr>
              <a:buFont typeface="Wingdings" panose="05000000000000000000" pitchFamily="2" charset="2"/>
              <a:buAutoNum type="arabicParenR"/>
            </a:pPr>
            <a:r>
              <a:rPr lang="en-US" sz="2800" b="0" strike="noStrike" spc="-1">
                <a:solidFill>
                  <a:srgbClr val="525252"/>
                </a:solidFill>
                <a:latin typeface="IntelOne Display Light"/>
                <a:ea typeface="Helvetica Neue"/>
              </a:rPr>
              <a:t>LHS can be a bit-select or part-select</a:t>
            </a:r>
            <a:endParaRPr lang="en-US" sz="2800" b="0" strike="noStrike" spc="-1">
              <a:latin typeface="Arial" panose="020B0604020202020204"/>
            </a:endParaRPr>
          </a:p>
          <a:p>
            <a:pPr marL="533400" indent="-533400">
              <a:lnSpc>
                <a:spcPct val="90000"/>
              </a:lnSpc>
              <a:spcBef>
                <a:spcPts val="1000"/>
              </a:spcBef>
              <a:buClr>
                <a:srgbClr val="525252"/>
              </a:buClr>
              <a:buFont typeface="Wingdings" panose="05000000000000000000" pitchFamily="2" charset="2"/>
              <a:buAutoNum type="arabicParenR"/>
            </a:pPr>
            <a:r>
              <a:rPr lang="en-US" sz="2800" b="0" strike="noStrike" spc="-1">
                <a:solidFill>
                  <a:srgbClr val="525252"/>
                </a:solidFill>
                <a:latin typeface="IntelOne Display Light"/>
                <a:ea typeface="Helvetica Neue"/>
              </a:rPr>
              <a:t>LHS can be a concatenation of any of the above</a:t>
            </a:r>
            <a:endParaRPr lang="en-US" sz="2800" b="0" strike="noStrike" spc="-1">
              <a:latin typeface="Arial" panose="020B0604020202020204"/>
            </a:endParaRPr>
          </a:p>
          <a:p>
            <a:pPr marL="533400" indent="-533400">
              <a:lnSpc>
                <a:spcPct val="90000"/>
              </a:lnSpc>
              <a:spcBef>
                <a:spcPts val="1000"/>
              </a:spcBef>
              <a:buClr>
                <a:srgbClr val="525252"/>
              </a:buClr>
              <a:buFont typeface="Wingdings" panose="05000000000000000000" pitchFamily="2" charset="2"/>
              <a:buAutoNum type="arabicParenR"/>
            </a:pPr>
            <a:r>
              <a:rPr lang="en-US" sz="2800" b="0" strike="noStrike" spc="-1">
                <a:solidFill>
                  <a:srgbClr val="525252"/>
                </a:solidFill>
                <a:latin typeface="IntelOne Display Light"/>
                <a:ea typeface="Helvetica Neue"/>
              </a:rPr>
              <a:t>RHS can be expression containing net data type, variable data type or function call (or combination of)</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initial Block</a:t>
            </a:r>
            <a:endParaRPr lang="en-US" sz="3600" b="0" strike="noStrike" spc="-1">
              <a:latin typeface="Arial" panose="020B0604020202020204"/>
            </a:endParaRPr>
          </a:p>
        </p:txBody>
      </p:sp>
      <p:sp>
        <p:nvSpPr>
          <p:cNvPr id="933"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Consists of behavioral statements</a:t>
            </a:r>
            <a:endParaRPr lang="en-US" sz="24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Each </a:t>
            </a:r>
            <a:r>
              <a:rPr lang="en-US" sz="2400" b="1" strike="noStrike" spc="-1">
                <a:solidFill>
                  <a:srgbClr val="525252"/>
                </a:solidFill>
                <a:latin typeface="Times New Roman" panose="02020603050405020304"/>
                <a:ea typeface="Helvetica Neue"/>
              </a:rPr>
              <a:t>initial</a:t>
            </a:r>
            <a:r>
              <a:rPr lang="en-US" sz="2400" b="0" strike="noStrike" spc="-1">
                <a:solidFill>
                  <a:srgbClr val="525252"/>
                </a:solidFill>
                <a:latin typeface="IntelOne Display Light"/>
                <a:ea typeface="Helvetica Neue"/>
              </a:rPr>
              <a:t> block executes concurrently starting at time 0, executes only once and then does not execute again</a:t>
            </a:r>
            <a:endParaRPr lang="en-US" sz="24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Must use keywords </a:t>
            </a:r>
            <a:r>
              <a:rPr lang="en-US" sz="2400" b="1" strike="noStrike" spc="-1">
                <a:solidFill>
                  <a:srgbClr val="525252"/>
                </a:solidFill>
                <a:latin typeface="Times New Roman" panose="02020603050405020304"/>
                <a:ea typeface="Helvetica Neue"/>
              </a:rPr>
              <a:t>begin </a:t>
            </a:r>
            <a:r>
              <a:rPr lang="en-US" sz="2400" b="0" strike="noStrike" spc="-1">
                <a:solidFill>
                  <a:srgbClr val="525252"/>
                </a:solidFill>
                <a:latin typeface="IntelOne Display Light"/>
                <a:ea typeface="Helvetica Neue"/>
              </a:rPr>
              <a:t>and </a:t>
            </a:r>
            <a:r>
              <a:rPr lang="en-US" sz="2400" b="1" strike="noStrike" spc="-1">
                <a:solidFill>
                  <a:srgbClr val="525252"/>
                </a:solidFill>
                <a:latin typeface="Times New Roman" panose="02020603050405020304"/>
                <a:ea typeface="Helvetica Neue"/>
              </a:rPr>
              <a:t>end</a:t>
            </a:r>
            <a:r>
              <a:rPr lang="en-US" sz="2400" b="0" strike="noStrike" spc="-1">
                <a:solidFill>
                  <a:srgbClr val="525252"/>
                </a:solidFill>
                <a:latin typeface="IntelOne Display Light"/>
                <a:ea typeface="Helvetica Neue"/>
              </a:rPr>
              <a:t> to group behavioral statements when </a:t>
            </a:r>
            <a:r>
              <a:rPr lang="en-US" sz="2400" b="1" strike="noStrike" spc="-1">
                <a:solidFill>
                  <a:srgbClr val="525252"/>
                </a:solidFill>
                <a:latin typeface="Times New Roman" panose="02020603050405020304"/>
                <a:ea typeface="Helvetica Neue"/>
              </a:rPr>
              <a:t>initial</a:t>
            </a:r>
            <a:r>
              <a:rPr lang="en-US" sz="2400" b="0" strike="noStrike" spc="-1">
                <a:solidFill>
                  <a:srgbClr val="525252"/>
                </a:solidFill>
                <a:latin typeface="IntelOne Display Light"/>
                <a:ea typeface="Helvetica Neue"/>
              </a:rPr>
              <a:t> block contains more than one behavioral statement</a:t>
            </a:r>
            <a:endParaRPr lang="en-US" sz="24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Example uses </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Initialization</a:t>
            </a:r>
            <a:endParaRPr lang="en-US" sz="18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Monitoring</a:t>
            </a:r>
            <a:endParaRPr lang="en-US" sz="18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Any functionality that needs to be turned on just once</a:t>
            </a:r>
            <a:endParaRPr lang="en-US" sz="1800" b="0" strike="noStrike" spc="-1">
              <a:latin typeface="Arial" panose="020B0604020202020204"/>
            </a:endParaRPr>
          </a:p>
          <a:p>
            <a:pPr>
              <a:lnSpc>
                <a:spcPct val="90000"/>
              </a:lnSpc>
              <a:spcBef>
                <a:spcPts val="1415"/>
              </a:spcBef>
              <a:buNone/>
            </a:pPr>
            <a:endParaRPr lang="en-US" sz="1600" b="0" strike="noStrike" spc="-1">
              <a:latin typeface="Arial" panose="020B0604020202020204"/>
            </a:endParaRPr>
          </a:p>
          <a:p>
            <a:pPr marL="228600" indent="-228600">
              <a:lnSpc>
                <a:spcPct val="80000"/>
              </a:lnSpc>
              <a:spcBef>
                <a:spcPts val="1000"/>
              </a:spcBef>
              <a:buClr>
                <a:srgbClr val="525252"/>
              </a:buClr>
              <a:buFont typeface="Symbol" panose="05050102010706020507"/>
              <a:buChar char="Þ"/>
            </a:pPr>
            <a:r>
              <a:rPr lang="en-US" sz="2400" b="0" strike="noStrike" spc="-1">
                <a:solidFill>
                  <a:srgbClr val="525252"/>
                </a:solidFill>
                <a:latin typeface="IntelOne Display Light"/>
                <a:ea typeface="Helvetica Neue"/>
              </a:rPr>
              <a:t>Note that though the </a:t>
            </a:r>
            <a:r>
              <a:rPr lang="en-US" sz="2400" b="1" strike="noStrike" spc="-1">
                <a:solidFill>
                  <a:srgbClr val="525252"/>
                </a:solidFill>
                <a:latin typeface="IntelOne Display Light"/>
                <a:ea typeface="Helvetica Neue"/>
              </a:rPr>
              <a:t>initial</a:t>
            </a:r>
            <a:r>
              <a:rPr lang="en-US" sz="2400" b="0" strike="noStrike" spc="-1">
                <a:solidFill>
                  <a:srgbClr val="525252"/>
                </a:solidFill>
                <a:latin typeface="IntelOne Display Light"/>
                <a:ea typeface="Helvetica Neue"/>
              </a:rPr>
              <a:t> block executes only once, the duration of </a:t>
            </a:r>
            <a:r>
              <a:rPr lang="en-US" sz="2400" b="1" strike="noStrike" spc="-1">
                <a:solidFill>
                  <a:srgbClr val="525252"/>
                </a:solidFill>
                <a:latin typeface="IntelOne Display Light"/>
                <a:ea typeface="Helvetica Neue"/>
              </a:rPr>
              <a:t>initial</a:t>
            </a:r>
            <a:r>
              <a:rPr lang="en-US" sz="2400" b="0" strike="noStrike" spc="-1">
                <a:solidFill>
                  <a:srgbClr val="525252"/>
                </a:solidFill>
                <a:latin typeface="IntelOne Display Light"/>
                <a:ea typeface="Helvetica Neue"/>
              </a:rPr>
              <a:t> block may be infinite (i.e. functionality inside may continue running for the duration of the model execution)</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initial Block Example</a:t>
            </a:r>
            <a:endParaRPr lang="en-US" sz="3600" b="0" strike="noStrike" spc="-1">
              <a:latin typeface="Arial" panose="020B0604020202020204"/>
            </a:endParaRPr>
          </a:p>
        </p:txBody>
      </p:sp>
      <p:graphicFrame>
        <p:nvGraphicFramePr>
          <p:cNvPr id="935" name="Group 11"/>
          <p:cNvGraphicFramePr/>
          <p:nvPr/>
        </p:nvGraphicFramePr>
        <p:xfrm>
          <a:off x="6639840" y="1872360"/>
          <a:ext cx="3655800" cy="2511000"/>
        </p:xfrm>
        <a:graphic>
          <a:graphicData uri="http://schemas.openxmlformats.org/drawingml/2006/table">
            <a:tbl>
              <a:tblPr/>
              <a:tblGrid>
                <a:gridCol w="936360"/>
                <a:gridCol w="2719440"/>
              </a:tblGrid>
              <a:tr h="62244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Time</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Statement(s) Executed</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4712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a = 1’b0;    b = 1’b1</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30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5</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c = 1’b0;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12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15</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d = 1’b0;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30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20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$finish</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
        <p:nvSpPr>
          <p:cNvPr id="936" name="Rectangle 2"/>
          <p:cNvSpPr/>
          <p:nvPr/>
        </p:nvSpPr>
        <p:spPr>
          <a:xfrm>
            <a:off x="1835280" y="2468160"/>
            <a:ext cx="3540960" cy="526320"/>
          </a:xfrm>
          <a:prstGeom prst="rect">
            <a:avLst/>
          </a:prstGeom>
          <a:solidFill>
            <a:schemeClr val="accent2">
              <a:alpha val="70000"/>
            </a:schemeClr>
          </a:solidFill>
          <a:ln w="9525">
            <a:solidFill>
              <a:srgbClr val="00C7FD"/>
            </a:solidFill>
            <a:miter/>
          </a:ln>
        </p:spPr>
        <p:style>
          <a:lnRef idx="0">
            <a:srgbClr val="FFFFFF"/>
          </a:lnRef>
          <a:fillRef idx="0">
            <a:srgbClr val="FFFFFF"/>
          </a:fillRef>
          <a:effectRef idx="0">
            <a:srgbClr val="FFFFFF"/>
          </a:effectRef>
          <a:fontRef idx="minor"/>
        </p:style>
      </p:sp>
      <p:sp>
        <p:nvSpPr>
          <p:cNvPr id="937" name="Rectangle 3"/>
          <p:cNvSpPr/>
          <p:nvPr/>
        </p:nvSpPr>
        <p:spPr>
          <a:xfrm>
            <a:off x="1835280" y="5165280"/>
            <a:ext cx="3540960" cy="28620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938" name="Rectangle 4"/>
          <p:cNvSpPr/>
          <p:nvPr/>
        </p:nvSpPr>
        <p:spPr>
          <a:xfrm>
            <a:off x="1835280" y="3218040"/>
            <a:ext cx="3540960" cy="167436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939" name="Rectangle 9"/>
          <p:cNvSpPr/>
          <p:nvPr/>
        </p:nvSpPr>
        <p:spPr>
          <a:xfrm>
            <a:off x="1835280" y="1474560"/>
            <a:ext cx="3540960" cy="47156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module </a:t>
            </a:r>
            <a:r>
              <a:rPr lang="en-US" sz="1600" b="0" strike="noStrike" spc="-1">
                <a:solidFill>
                  <a:srgbClr val="525252"/>
                </a:solidFill>
                <a:latin typeface="Consolas"/>
                <a:ea typeface="Helvetica Neue"/>
              </a:rPr>
              <a:t>system;</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reg</a:t>
            </a:r>
            <a:r>
              <a:rPr lang="en-US" sz="1600" b="0" strike="noStrike" spc="-1">
                <a:solidFill>
                  <a:srgbClr val="525252"/>
                </a:solidFill>
                <a:latin typeface="Consolas"/>
                <a:ea typeface="Helvetica Neue"/>
              </a:rPr>
              <a:t> a, b, c, d;</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r>
              <a:rPr lang="en-US" sz="1600" b="0" strike="noStrike" spc="-1">
                <a:solidFill>
                  <a:srgbClr val="0068B5"/>
                </a:solidFill>
                <a:latin typeface="Consolas"/>
                <a:ea typeface="Helvetica Neue"/>
              </a:rPr>
              <a:t>// single statement</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0068B5"/>
                </a:solidFill>
                <a:latin typeface="Consolas"/>
                <a:ea typeface="Helvetica Neue"/>
              </a:rPr>
              <a:t>	</a:t>
            </a: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a = 1’b0;</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r>
              <a:rPr lang="en-US" sz="1600" b="0" strike="noStrike" spc="-1">
                <a:solidFill>
                  <a:srgbClr val="0068B5"/>
                </a:solidFill>
                <a:latin typeface="Consolas"/>
                <a:ea typeface="Helvetica Neue"/>
              </a:rPr>
              <a:t>/* multiple statements:</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0068B5"/>
                </a:solidFill>
                <a:latin typeface="Consolas"/>
                <a:ea typeface="Helvetica Neue"/>
              </a:rPr>
              <a:t>		needs to be grouped */</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0068B5"/>
                </a:solidFill>
                <a:latin typeface="Consolas"/>
                <a:ea typeface="Helvetica Neue"/>
              </a:rPr>
              <a:t>	</a:t>
            </a:r>
            <a:r>
              <a:rPr lang="en-US" sz="1600" b="1" strike="noStrike" spc="-1">
                <a:solidFill>
                  <a:srgbClr val="525252"/>
                </a:solidFill>
                <a:latin typeface="Consolas"/>
                <a:ea typeface="Helvetica Neue"/>
              </a:rPr>
              <a:t>initial begin</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b = 1’b1;</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#5 	c = 1’b0;</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#10 d = 1’b0;</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end</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initial</a:t>
            </a:r>
            <a:r>
              <a:rPr lang="en-US" sz="1600" b="0" strike="noStrike" spc="-1">
                <a:solidFill>
                  <a:srgbClr val="525252"/>
                </a:solidFill>
                <a:latin typeface="Consolas"/>
                <a:ea typeface="Helvetica Neue"/>
              </a:rPr>
              <a:t> #20  $finish;</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endmodule</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always Block</a:t>
            </a:r>
            <a:endParaRPr lang="en-US" sz="3600" b="0" strike="noStrike" spc="-1">
              <a:latin typeface="Arial" panose="020B0604020202020204"/>
            </a:endParaRPr>
          </a:p>
        </p:txBody>
      </p:sp>
      <p:sp>
        <p:nvSpPr>
          <p:cNvPr id="941"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Consists of behavioral statements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Each </a:t>
            </a:r>
            <a:r>
              <a:rPr lang="en-US" sz="2800" b="1" strike="noStrike" spc="-1">
                <a:solidFill>
                  <a:srgbClr val="525252"/>
                </a:solidFill>
                <a:latin typeface="Times New Roman" panose="02020603050405020304"/>
                <a:ea typeface="Helvetica Neue"/>
              </a:rPr>
              <a:t>always</a:t>
            </a:r>
            <a:r>
              <a:rPr lang="en-US" sz="2800" b="0" strike="noStrike" spc="-1">
                <a:solidFill>
                  <a:srgbClr val="525252"/>
                </a:solidFill>
                <a:latin typeface="IntelOne Display Light"/>
                <a:ea typeface="Helvetica Neue"/>
              </a:rPr>
              <a:t> block executes concurrently starting at time 0 and executes continuously in a looping fashion</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Must use keywords </a:t>
            </a:r>
            <a:r>
              <a:rPr lang="en-US" sz="2800" b="1" strike="noStrike" spc="-1">
                <a:solidFill>
                  <a:srgbClr val="525252"/>
                </a:solidFill>
                <a:latin typeface="Times New Roman" panose="02020603050405020304"/>
                <a:ea typeface="Helvetica Neue"/>
              </a:rPr>
              <a:t>begin </a:t>
            </a:r>
            <a:r>
              <a:rPr lang="en-US" sz="2800" b="0" strike="noStrike" spc="-1">
                <a:solidFill>
                  <a:srgbClr val="525252"/>
                </a:solidFill>
                <a:latin typeface="IntelOne Display Light"/>
                <a:ea typeface="Helvetica Neue"/>
              </a:rPr>
              <a:t>and </a:t>
            </a:r>
            <a:r>
              <a:rPr lang="en-US" sz="2800" b="1" strike="noStrike" spc="-1">
                <a:solidFill>
                  <a:srgbClr val="525252"/>
                </a:solidFill>
                <a:latin typeface="Times New Roman" panose="02020603050405020304"/>
                <a:ea typeface="Helvetica Neue"/>
              </a:rPr>
              <a:t>end</a:t>
            </a:r>
            <a:r>
              <a:rPr lang="en-US" sz="2800" b="0" strike="noStrike" spc="-1">
                <a:solidFill>
                  <a:srgbClr val="525252"/>
                </a:solidFill>
                <a:latin typeface="IntelOne Display Light"/>
                <a:ea typeface="Helvetica Neue"/>
              </a:rPr>
              <a:t> to group behavioral statements when </a:t>
            </a:r>
            <a:r>
              <a:rPr lang="en-US" sz="2800" b="1" strike="noStrike" spc="-1">
                <a:solidFill>
                  <a:srgbClr val="525252"/>
                </a:solidFill>
                <a:latin typeface="Times New Roman" panose="02020603050405020304"/>
                <a:ea typeface="Helvetica Neue"/>
              </a:rPr>
              <a:t>always</a:t>
            </a:r>
            <a:r>
              <a:rPr lang="en-US" sz="2800" b="0" strike="noStrike" spc="-1">
                <a:solidFill>
                  <a:srgbClr val="525252"/>
                </a:solidFill>
                <a:latin typeface="IntelOne Display Light"/>
                <a:ea typeface="Helvetica Neue"/>
              </a:rPr>
              <a:t> block contains more than one behavioral statement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Example uses </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Modeling a digital circuit </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Any process or functionality that needs to be executed continuously</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Verilog HDL Terminology</a:t>
            </a:r>
            <a:endParaRPr lang="en-US" sz="3600" b="0" strike="noStrike" spc="-1">
              <a:latin typeface="Arial" panose="020B0604020202020204"/>
            </a:endParaRPr>
          </a:p>
        </p:txBody>
      </p:sp>
      <p:sp>
        <p:nvSpPr>
          <p:cNvPr id="191"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HDL:  A software programming language that is used to model a piece of hardware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Behavior Modeling:  A component is described by its input/output response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Structural Modeling:  A component is described by interconnecting lower-level components/primitives</a:t>
            </a:r>
            <a:endParaRPr lang="en-US" sz="28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always Block Example</a:t>
            </a:r>
            <a:endParaRPr lang="en-US" sz="3600" b="0" strike="noStrike" spc="-1">
              <a:latin typeface="Arial" panose="020B0604020202020204"/>
            </a:endParaRPr>
          </a:p>
        </p:txBody>
      </p:sp>
      <p:graphicFrame>
        <p:nvGraphicFramePr>
          <p:cNvPr id="943" name="Group 34"/>
          <p:cNvGraphicFramePr/>
          <p:nvPr/>
        </p:nvGraphicFramePr>
        <p:xfrm>
          <a:off x="6671880" y="1724040"/>
          <a:ext cx="3655800" cy="2984040"/>
        </p:xfrm>
        <a:graphic>
          <a:graphicData uri="http://schemas.openxmlformats.org/drawingml/2006/table">
            <a:tbl>
              <a:tblPr/>
              <a:tblGrid>
                <a:gridCol w="936360"/>
                <a:gridCol w="2719440"/>
              </a:tblGrid>
              <a:tr h="622440">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Time</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c>
                  <a:txBody>
                    <a:bodyPr>
                      <a:spAutoFit/>
                    </a:bodyPr>
                    <a:p>
                      <a:pPr algn="ctr">
                        <a:lnSpc>
                          <a:spcPct val="100000"/>
                        </a:lnSpc>
                        <a:spcBef>
                          <a:spcPts val="360"/>
                        </a:spcBef>
                        <a:buNone/>
                        <a:tabLst>
                          <a:tab pos="0" algn="l"/>
                        </a:tabLst>
                      </a:pPr>
                      <a:r>
                        <a:rPr lang="en-US" sz="1800" b="1" strike="noStrike" spc="-1">
                          <a:solidFill>
                            <a:srgbClr val="FFFFFF"/>
                          </a:solidFill>
                          <a:latin typeface="IntelOne Display Light"/>
                          <a:ea typeface="Helvetica Neue"/>
                        </a:rPr>
                        <a:t>Statement(s) Executed</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4712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clk = 1’b0;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30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25</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clk = 1’b1;</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12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50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clk = 1’b0;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30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75</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clk = 1’b1;</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r h="473040">
                <a:tc>
                  <a:txBody>
                    <a:bodyPr>
                      <a:spAutoFit/>
                    </a:bodyPr>
                    <a:p>
                      <a:pPr algn="ctr">
                        <a:lnSpc>
                          <a:spcPct val="100000"/>
                        </a:lnSpc>
                        <a:spcBef>
                          <a:spcPts val="360"/>
                        </a:spcBef>
                        <a:buNone/>
                        <a:tabLst>
                          <a:tab pos="0" algn="l"/>
                        </a:tabLst>
                      </a:pPr>
                      <a:r>
                        <a:rPr lang="en-US" sz="1800" b="0" strike="noStrike" spc="-1">
                          <a:solidFill>
                            <a:srgbClr val="525252"/>
                          </a:solidFill>
                          <a:latin typeface="IntelOne Display Light"/>
                          <a:ea typeface="Helvetica Neue"/>
                        </a:rPr>
                        <a:t>100</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c>
                  <a:txBody>
                    <a:bodyPr>
                      <a:spAutoFit/>
                    </a:bodyPr>
                    <a:p>
                      <a:pPr>
                        <a:lnSpc>
                          <a:spcPct val="100000"/>
                        </a:lnSpc>
                        <a:spcBef>
                          <a:spcPts val="360"/>
                        </a:spcBef>
                        <a:buNone/>
                        <a:tabLst>
                          <a:tab pos="0" algn="l"/>
                        </a:tabLst>
                      </a:pPr>
                      <a:r>
                        <a:rPr lang="en-US" sz="1800" b="0" strike="noStrike" spc="-1">
                          <a:solidFill>
                            <a:srgbClr val="525252"/>
                          </a:solidFill>
                          <a:latin typeface="IntelOne Display Light"/>
                          <a:ea typeface="Helvetica Neue"/>
                        </a:rPr>
                        <a:t>  $finish;</a:t>
                      </a:r>
                      <a:endParaRPr lang="en-US" sz="1800" b="0" strike="noStrike" spc="-1">
                        <a:latin typeface="Arial" panose="020B0604020202020204"/>
                      </a:endParaRPr>
                    </a:p>
                  </a:txBody>
                  <a:tcPr anchor="ctr">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
        <p:nvSpPr>
          <p:cNvPr id="944" name="Rectangle 2"/>
          <p:cNvSpPr/>
          <p:nvPr/>
        </p:nvSpPr>
        <p:spPr>
          <a:xfrm>
            <a:off x="1677600" y="3529080"/>
            <a:ext cx="4188960" cy="546480"/>
          </a:xfrm>
          <a:prstGeom prst="rect">
            <a:avLst/>
          </a:prstGeom>
          <a:solidFill>
            <a:schemeClr val="accent2">
              <a:alpha val="70000"/>
            </a:schemeClr>
          </a:solidFill>
          <a:ln w="9525">
            <a:noFill/>
          </a:ln>
        </p:spPr>
        <p:style>
          <a:lnRef idx="0">
            <a:srgbClr val="FFFFFF"/>
          </a:lnRef>
          <a:fillRef idx="0">
            <a:srgbClr val="FFFFFF"/>
          </a:fillRef>
          <a:effectRef idx="0">
            <a:srgbClr val="FFFFFF"/>
          </a:effectRef>
          <a:fontRef idx="minor"/>
        </p:style>
      </p:sp>
      <p:sp>
        <p:nvSpPr>
          <p:cNvPr id="945" name="Rectangle 5"/>
          <p:cNvSpPr/>
          <p:nvPr/>
        </p:nvSpPr>
        <p:spPr>
          <a:xfrm>
            <a:off x="1677600" y="1590840"/>
            <a:ext cx="4188960" cy="34988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92160" tIns="46080" rIns="9216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module </a:t>
            </a:r>
            <a:r>
              <a:rPr lang="en-US" sz="1600" b="0" strike="noStrike" spc="-1">
                <a:solidFill>
                  <a:srgbClr val="525252"/>
                </a:solidFill>
                <a:latin typeface="Consolas"/>
                <a:ea typeface="Helvetica Neue"/>
              </a:rPr>
              <a:t>clk_gen</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parameter</a:t>
            </a:r>
            <a:r>
              <a:rPr lang="en-US" sz="1600" b="0" strike="noStrike" spc="-1">
                <a:solidFill>
                  <a:srgbClr val="525252"/>
                </a:solidFill>
                <a:latin typeface="Consolas"/>
                <a:ea typeface="Helvetica Neue"/>
              </a:rPr>
              <a:t> period = 50)</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output</a:t>
            </a:r>
            <a:r>
              <a:rPr lang="en-US" sz="1600" b="0" strike="noStrike" spc="-1">
                <a:solidFill>
                  <a:srgbClr val="525252"/>
                </a:solidFill>
                <a:latin typeface="Consolas"/>
                <a:ea typeface="Helvetica Neue"/>
              </a:rPr>
              <a:t> </a:t>
            </a:r>
            <a:r>
              <a:rPr lang="en-US" sz="1600" b="1" strike="noStrike" spc="-1">
                <a:solidFill>
                  <a:srgbClr val="525252"/>
                </a:solidFill>
                <a:latin typeface="Consolas"/>
                <a:ea typeface="Helvetica Neue"/>
              </a:rPr>
              <a:t>reg</a:t>
            </a:r>
            <a:r>
              <a:rPr lang="en-US" sz="1600" b="0" strike="noStrike" spc="-1">
                <a:solidFill>
                  <a:srgbClr val="525252"/>
                </a:solidFill>
                <a:latin typeface="Consolas"/>
                <a:ea typeface="Helvetica Neue"/>
              </a:rPr>
              <a:t> clk</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0068B5"/>
                </a:solidFill>
                <a:latin typeface="Consolas"/>
                <a:ea typeface="Helvetica Neue"/>
              </a:rPr>
              <a:t>	</a:t>
            </a: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clk = 1’b0;</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0068B5"/>
                </a:solidFill>
                <a:latin typeface="Consolas"/>
                <a:ea typeface="Helvetica Neue"/>
              </a:rPr>
              <a:t>	</a:t>
            </a:r>
            <a:r>
              <a:rPr lang="en-US" sz="1600" b="1" strike="noStrike" spc="-1">
                <a:solidFill>
                  <a:srgbClr val="525252"/>
                </a:solidFill>
                <a:latin typeface="Consolas"/>
                <a:ea typeface="Helvetica Neue"/>
              </a:rPr>
              <a:t>always</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#(period/2) clk = ~clk;</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initial</a:t>
            </a:r>
            <a:r>
              <a:rPr lang="en-US" sz="1600" b="0" strike="noStrike" spc="-1">
                <a:solidFill>
                  <a:srgbClr val="525252"/>
                </a:solidFill>
                <a:latin typeface="Consolas"/>
                <a:ea typeface="Helvetica Neue"/>
              </a:rPr>
              <a:t> #100  $finish;</a:t>
            </a:r>
            <a:endParaRPr lang="en-US" sz="1600" b="0" strike="noStrike" spc="-1">
              <a:latin typeface="Arial" panose="020B0604020202020204"/>
            </a:endParaRPr>
          </a:p>
          <a:p>
            <a:pPr>
              <a:lnSpc>
                <a:spcPct val="100000"/>
              </a:lnSpc>
              <a:buNone/>
              <a:tabLst>
                <a:tab pos="342900" algn="l"/>
                <a:tab pos="685800" algn="l"/>
                <a:tab pos="1028700" algn="l"/>
              </a:tabLst>
            </a:pP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endmodule</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Rectangle 5"/>
          <p:cNvSpPr/>
          <p:nvPr/>
        </p:nvSpPr>
        <p:spPr>
          <a:xfrm>
            <a:off x="6736680" y="3367440"/>
            <a:ext cx="3431160" cy="27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47" name="Rectangle 4"/>
          <p:cNvSpPr/>
          <p:nvPr/>
        </p:nvSpPr>
        <p:spPr>
          <a:xfrm>
            <a:off x="6736680" y="1960560"/>
            <a:ext cx="3444120" cy="35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4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Naming Procedural Blocks</a:t>
            </a:r>
            <a:endParaRPr lang="en-US" sz="3600" b="0" strike="noStrike" spc="-1">
              <a:latin typeface="Arial" panose="020B0604020202020204"/>
            </a:endParaRPr>
          </a:p>
        </p:txBody>
      </p:sp>
      <p:sp>
        <p:nvSpPr>
          <p:cNvPr id="949" name="PlaceHolder 2"/>
          <p:cNvSpPr>
            <a:spLocks noGrp="1"/>
          </p:cNvSpPr>
          <p:nvPr>
            <p:ph/>
          </p:nvPr>
        </p:nvSpPr>
        <p:spPr>
          <a:xfrm>
            <a:off x="380880" y="1487160"/>
            <a:ext cx="5549040" cy="392148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Procedural blocks may be named by adding </a:t>
            </a:r>
            <a:r>
              <a:rPr lang="en-US" sz="2400" b="0" strike="noStrike" spc="-1">
                <a:solidFill>
                  <a:srgbClr val="525252"/>
                </a:solidFill>
                <a:latin typeface="Consolas"/>
                <a:ea typeface="Helvetica Neue"/>
              </a:rPr>
              <a:t>: &lt;name&gt;</a:t>
            </a:r>
            <a:r>
              <a:rPr lang="en-US" sz="2400" b="0" strike="noStrike" spc="-1">
                <a:solidFill>
                  <a:srgbClr val="525252"/>
                </a:solidFill>
                <a:latin typeface="IntelOne Display Light"/>
                <a:ea typeface="Helvetica Neue"/>
              </a:rPr>
              <a:t> after </a:t>
            </a:r>
            <a:r>
              <a:rPr lang="en-US" sz="2400" b="1" strike="noStrike" spc="-1">
                <a:solidFill>
                  <a:srgbClr val="525252"/>
                </a:solidFill>
                <a:latin typeface="IntelOne Display Light"/>
                <a:ea typeface="Helvetica Neue"/>
              </a:rPr>
              <a:t>begin</a:t>
            </a:r>
            <a:endParaRPr lang="en-US" sz="24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Advantages</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Allows the procedural block to be referenced in other places within the code by name</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Allows declaration of objects local to the procedural block</a:t>
            </a:r>
            <a:endParaRPr lang="en-US" sz="1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1800" b="0" strike="noStrike" spc="-1">
                <a:solidFill>
                  <a:srgbClr val="525252"/>
                </a:solidFill>
                <a:latin typeface="IntelOne Display Light"/>
                <a:ea typeface="Helvetica Neue"/>
              </a:rPr>
              <a:t>Allows monitoring of procedural block by name in simulation tools</a:t>
            </a:r>
            <a:endParaRPr lang="en-US" sz="1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950" name="Rectangle 4"/>
          <p:cNvSpPr/>
          <p:nvPr/>
        </p:nvSpPr>
        <p:spPr>
          <a:xfrm>
            <a:off x="6605280" y="1650600"/>
            <a:ext cx="3681720" cy="25606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initial </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begin : </a:t>
            </a:r>
            <a:r>
              <a:rPr lang="en-US" sz="1800" b="0" strike="noStrike" spc="-1">
                <a:solidFill>
                  <a:srgbClr val="525252"/>
                </a:solidFill>
                <a:latin typeface="Consolas"/>
                <a:ea typeface="Helvetica Neue"/>
              </a:rPr>
              <a:t>clock_init</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clk = 1’b0;</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a:p>
            <a:pPr>
              <a:lnSpc>
                <a:spcPct val="100000"/>
              </a:lnSpc>
              <a:buNone/>
              <a:tabLst>
                <a:tab pos="342900" algn="l"/>
                <a:tab pos="685800" algn="l"/>
                <a:tab pos="1028700" algn="l"/>
              </a:tabLst>
            </a:pP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always</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begin : </a:t>
            </a:r>
            <a:r>
              <a:rPr lang="en-US" sz="1800" b="0" strike="noStrike" spc="-1">
                <a:solidFill>
                  <a:srgbClr val="525252"/>
                </a:solidFill>
                <a:latin typeface="Consolas"/>
                <a:ea typeface="Helvetica Neue"/>
              </a:rPr>
              <a:t>clock_proc</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#(period/2) clk = ~clk;</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always/initial Blocks</a:t>
            </a:r>
            <a:endParaRPr lang="en-US" sz="3600" b="0" strike="noStrike" spc="-1">
              <a:latin typeface="Arial" panose="020B0604020202020204"/>
            </a:endParaRPr>
          </a:p>
        </p:txBody>
      </p:sp>
      <p:sp>
        <p:nvSpPr>
          <p:cNvPr id="952" name="Rectangle 2"/>
          <p:cNvSpPr/>
          <p:nvPr/>
        </p:nvSpPr>
        <p:spPr>
          <a:xfrm>
            <a:off x="4654080" y="1479960"/>
            <a:ext cx="191628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always/initial</a:t>
            </a:r>
            <a:endParaRPr lang="en-US" sz="24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blocks</a:t>
            </a:r>
            <a:endParaRPr lang="en-US" sz="1800" b="0" strike="noStrike" spc="-1">
              <a:latin typeface="Arial" panose="020B0604020202020204"/>
            </a:endParaRPr>
          </a:p>
        </p:txBody>
      </p:sp>
      <p:sp>
        <p:nvSpPr>
          <p:cNvPr id="953" name="Rectangle 3"/>
          <p:cNvSpPr/>
          <p:nvPr/>
        </p:nvSpPr>
        <p:spPr>
          <a:xfrm>
            <a:off x="8551800" y="3151800"/>
            <a:ext cx="13068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Block</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Execution</a:t>
            </a:r>
            <a:endParaRPr lang="en-US" sz="1800" b="0" strike="noStrike" spc="-1">
              <a:latin typeface="Arial" panose="020B0604020202020204"/>
            </a:endParaRPr>
          </a:p>
        </p:txBody>
      </p:sp>
      <p:sp>
        <p:nvSpPr>
          <p:cNvPr id="954" name="Rectangle 4"/>
          <p:cNvSpPr/>
          <p:nvPr/>
        </p:nvSpPr>
        <p:spPr>
          <a:xfrm>
            <a:off x="8421840" y="4201200"/>
            <a:ext cx="15678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Sequential</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a:t>
            </a:r>
            <a:r>
              <a:rPr lang="en-US" sz="1800" b="1" strike="noStrike" spc="-1">
                <a:solidFill>
                  <a:srgbClr val="525252"/>
                </a:solidFill>
                <a:latin typeface="Times New Roman" panose="02020603050405020304"/>
                <a:ea typeface="Helvetica Neue"/>
              </a:rPr>
              <a:t>begin-end</a:t>
            </a:r>
            <a:r>
              <a:rPr lang="en-US" sz="1800" b="0" strike="noStrike" spc="-1">
                <a:solidFill>
                  <a:srgbClr val="525252"/>
                </a:solidFill>
                <a:latin typeface="IntelOne Display Regular"/>
                <a:ea typeface="Helvetica Neue"/>
              </a:rPr>
              <a:t>)</a:t>
            </a:r>
            <a:endParaRPr lang="en-US" sz="1800" b="0" strike="noStrike" spc="-1">
              <a:latin typeface="Arial" panose="020B0604020202020204"/>
            </a:endParaRPr>
          </a:p>
        </p:txBody>
      </p:sp>
      <p:sp>
        <p:nvSpPr>
          <p:cNvPr id="955" name="Rectangle 5"/>
          <p:cNvSpPr/>
          <p:nvPr/>
        </p:nvSpPr>
        <p:spPr>
          <a:xfrm>
            <a:off x="8393040" y="5221800"/>
            <a:ext cx="16243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Concurrent</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a:t>
            </a:r>
            <a:r>
              <a:rPr lang="en-US" sz="1800" b="1" strike="noStrike" spc="-1">
                <a:solidFill>
                  <a:srgbClr val="525252"/>
                </a:solidFill>
                <a:latin typeface="Times New Roman" panose="02020603050405020304"/>
                <a:ea typeface="Helvetica Neue"/>
              </a:rPr>
              <a:t>fork-join</a:t>
            </a:r>
            <a:r>
              <a:rPr lang="en-US" sz="1800" b="0" strike="noStrike" spc="-1">
                <a:solidFill>
                  <a:srgbClr val="525252"/>
                </a:solidFill>
                <a:latin typeface="IntelOne Display Regular"/>
                <a:ea typeface="Helvetica Neue"/>
              </a:rPr>
              <a:t>)</a:t>
            </a:r>
            <a:endParaRPr lang="en-US" sz="1800" b="0" strike="noStrike" spc="-1">
              <a:latin typeface="Arial" panose="020B0604020202020204"/>
            </a:endParaRPr>
          </a:p>
        </p:txBody>
      </p:sp>
      <p:sp>
        <p:nvSpPr>
          <p:cNvPr id="956" name="Line 6"/>
          <p:cNvSpPr/>
          <p:nvPr/>
        </p:nvSpPr>
        <p:spPr>
          <a:xfrm>
            <a:off x="5559840" y="225792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57" name="Line 7"/>
          <p:cNvSpPr/>
          <p:nvPr/>
        </p:nvSpPr>
        <p:spPr>
          <a:xfrm>
            <a:off x="9204840" y="2734200"/>
            <a:ext cx="360" cy="412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58" name="Rectangle 8"/>
          <p:cNvSpPr/>
          <p:nvPr/>
        </p:nvSpPr>
        <p:spPr>
          <a:xfrm>
            <a:off x="6189120" y="3151800"/>
            <a:ext cx="163800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Behavioral </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Statements</a:t>
            </a:r>
            <a:endParaRPr lang="en-US" sz="1800" b="0" strike="noStrike" spc="-1">
              <a:latin typeface="Arial" panose="020B0604020202020204"/>
            </a:endParaRPr>
          </a:p>
        </p:txBody>
      </p:sp>
      <p:sp>
        <p:nvSpPr>
          <p:cNvPr id="959" name="Rectangle 9"/>
          <p:cNvSpPr/>
          <p:nvPr/>
        </p:nvSpPr>
        <p:spPr>
          <a:xfrm>
            <a:off x="6628680" y="4158360"/>
            <a:ext cx="7581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if-else</a:t>
            </a:r>
            <a:endParaRPr lang="en-US" sz="1800" b="0" strike="noStrike" spc="-1">
              <a:latin typeface="Arial" panose="020B0604020202020204"/>
            </a:endParaRPr>
          </a:p>
        </p:txBody>
      </p:sp>
      <p:sp>
        <p:nvSpPr>
          <p:cNvPr id="960" name="Rectangle 10"/>
          <p:cNvSpPr/>
          <p:nvPr/>
        </p:nvSpPr>
        <p:spPr>
          <a:xfrm>
            <a:off x="6711480" y="4880520"/>
            <a:ext cx="59184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case</a:t>
            </a:r>
            <a:endParaRPr lang="en-US" sz="1800" b="0" strike="noStrike" spc="-1">
              <a:latin typeface="Arial" panose="020B0604020202020204"/>
            </a:endParaRPr>
          </a:p>
        </p:txBody>
      </p:sp>
      <p:sp>
        <p:nvSpPr>
          <p:cNvPr id="961" name="Rectangle 11"/>
          <p:cNvSpPr/>
          <p:nvPr/>
        </p:nvSpPr>
        <p:spPr>
          <a:xfrm>
            <a:off x="6451560" y="5585400"/>
            <a:ext cx="111168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for</a:t>
            </a:r>
            <a:r>
              <a:rPr lang="en-US" sz="1800" b="1" strike="noStrike" spc="-1">
                <a:solidFill>
                  <a:srgbClr val="525252"/>
                </a:solidFill>
                <a:latin typeface="IntelOne Display Regular"/>
                <a:ea typeface="Helvetica Neue"/>
              </a:rPr>
              <a:t> loop</a:t>
            </a:r>
            <a:endParaRPr lang="en-US" sz="1800" b="0" strike="noStrike" spc="-1">
              <a:latin typeface="Arial" panose="020B0604020202020204"/>
            </a:endParaRPr>
          </a:p>
        </p:txBody>
      </p:sp>
      <p:sp>
        <p:nvSpPr>
          <p:cNvPr id="962" name="Line 12"/>
          <p:cNvSpPr/>
          <p:nvPr/>
        </p:nvSpPr>
        <p:spPr>
          <a:xfrm>
            <a:off x="7007760" y="2734200"/>
            <a:ext cx="360" cy="412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63" name="Line 13"/>
          <p:cNvSpPr/>
          <p:nvPr/>
        </p:nvSpPr>
        <p:spPr>
          <a:xfrm>
            <a:off x="7007760" y="387720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64" name="Line 14"/>
          <p:cNvSpPr/>
          <p:nvPr/>
        </p:nvSpPr>
        <p:spPr>
          <a:xfrm>
            <a:off x="7007760" y="4600800"/>
            <a:ext cx="360" cy="279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65" name="Line 15"/>
          <p:cNvSpPr/>
          <p:nvPr/>
        </p:nvSpPr>
        <p:spPr>
          <a:xfrm>
            <a:off x="7007760" y="5305680"/>
            <a:ext cx="360" cy="279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66" name="Rectangle 17"/>
          <p:cNvSpPr/>
          <p:nvPr/>
        </p:nvSpPr>
        <p:spPr>
          <a:xfrm>
            <a:off x="1693440" y="3145320"/>
            <a:ext cx="16495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Assignments</a:t>
            </a:r>
            <a:endParaRPr lang="en-US" sz="1800" b="0" strike="noStrike" spc="-1">
              <a:latin typeface="Arial" panose="020B0604020202020204"/>
            </a:endParaRPr>
          </a:p>
        </p:txBody>
      </p:sp>
      <p:sp>
        <p:nvSpPr>
          <p:cNvPr id="967" name="Rectangle 18"/>
          <p:cNvSpPr/>
          <p:nvPr/>
        </p:nvSpPr>
        <p:spPr>
          <a:xfrm>
            <a:off x="1649880" y="4194720"/>
            <a:ext cx="17355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Blocking </a:t>
            </a:r>
            <a:r>
              <a:rPr lang="en-US" sz="1800" b="0" strike="noStrike" spc="-1">
                <a:solidFill>
                  <a:srgbClr val="525252"/>
                </a:solidFill>
                <a:latin typeface="IntelOne Display Regular"/>
                <a:ea typeface="Helvetica Neue"/>
              </a:rPr>
              <a:t>(</a:t>
            </a:r>
            <a:r>
              <a:rPr lang="en-US" sz="1800" b="1" strike="noStrike" spc="-1">
                <a:solidFill>
                  <a:srgbClr val="525252"/>
                </a:solidFill>
                <a:latin typeface="IntelOne Display Regular"/>
                <a:ea typeface="Helvetica Neue"/>
              </a:rPr>
              <a:t>=</a:t>
            </a:r>
            <a:r>
              <a:rPr lang="en-US" sz="1800" b="0" strike="noStrike" spc="-1">
                <a:solidFill>
                  <a:srgbClr val="525252"/>
                </a:solidFill>
                <a:latin typeface="IntelOne Display Regular"/>
                <a:ea typeface="Helvetica Neue"/>
              </a:rPr>
              <a:t>)</a:t>
            </a:r>
            <a:endParaRPr lang="en-US" sz="1800" b="0" strike="noStrike" spc="-1">
              <a:latin typeface="Arial" panose="020B0604020202020204"/>
            </a:endParaRPr>
          </a:p>
        </p:txBody>
      </p:sp>
      <p:sp>
        <p:nvSpPr>
          <p:cNvPr id="968" name="Rectangle 19"/>
          <p:cNvSpPr/>
          <p:nvPr/>
        </p:nvSpPr>
        <p:spPr>
          <a:xfrm>
            <a:off x="1303920" y="4917240"/>
            <a:ext cx="242892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Nonblocking </a:t>
            </a:r>
            <a:r>
              <a:rPr lang="en-US" sz="1800" b="0" strike="noStrike" spc="-1">
                <a:solidFill>
                  <a:srgbClr val="525252"/>
                </a:solidFill>
                <a:latin typeface="IntelOne Display Regular"/>
                <a:ea typeface="Helvetica Neue"/>
              </a:rPr>
              <a:t>(</a:t>
            </a:r>
            <a:r>
              <a:rPr lang="en-US" sz="1800" b="1" strike="noStrike" spc="-1">
                <a:solidFill>
                  <a:srgbClr val="525252"/>
                </a:solidFill>
                <a:latin typeface="IntelOne Display Regular"/>
                <a:ea typeface="Helvetica Neue"/>
              </a:rPr>
              <a:t>&lt;=</a:t>
            </a:r>
            <a:r>
              <a:rPr lang="en-US" sz="1800" b="0" strike="noStrike" spc="-1">
                <a:solidFill>
                  <a:srgbClr val="525252"/>
                </a:solidFill>
                <a:latin typeface="IntelOne Display Regular"/>
                <a:ea typeface="Helvetica Neue"/>
              </a:rPr>
              <a:t>)</a:t>
            </a:r>
            <a:endParaRPr lang="en-US" sz="1800" b="0" strike="noStrike" spc="-1">
              <a:latin typeface="Arial" panose="020B0604020202020204"/>
            </a:endParaRPr>
          </a:p>
        </p:txBody>
      </p:sp>
      <p:sp>
        <p:nvSpPr>
          <p:cNvPr id="969" name="Line 20"/>
          <p:cNvSpPr/>
          <p:nvPr/>
        </p:nvSpPr>
        <p:spPr>
          <a:xfrm>
            <a:off x="2518200" y="2734200"/>
            <a:ext cx="360" cy="412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70" name="Line 21"/>
          <p:cNvSpPr/>
          <p:nvPr/>
        </p:nvSpPr>
        <p:spPr>
          <a:xfrm>
            <a:off x="2518200" y="389628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71" name="Line 22"/>
          <p:cNvSpPr/>
          <p:nvPr/>
        </p:nvSpPr>
        <p:spPr>
          <a:xfrm>
            <a:off x="2518200" y="463896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72" name="Line 23"/>
          <p:cNvSpPr/>
          <p:nvPr/>
        </p:nvSpPr>
        <p:spPr>
          <a:xfrm>
            <a:off x="9204840" y="389628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73" name="Line 24"/>
          <p:cNvSpPr/>
          <p:nvPr/>
        </p:nvSpPr>
        <p:spPr>
          <a:xfrm>
            <a:off x="9204840" y="494388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74" name="Line 25"/>
          <p:cNvSpPr/>
          <p:nvPr/>
        </p:nvSpPr>
        <p:spPr>
          <a:xfrm>
            <a:off x="2510280" y="2727720"/>
            <a:ext cx="2476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75" name="Line 27"/>
          <p:cNvSpPr/>
          <p:nvPr/>
        </p:nvSpPr>
        <p:spPr>
          <a:xfrm>
            <a:off x="5544000" y="2727720"/>
            <a:ext cx="36720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76" name="Rectangle 28"/>
          <p:cNvSpPr/>
          <p:nvPr/>
        </p:nvSpPr>
        <p:spPr>
          <a:xfrm>
            <a:off x="3998880" y="3151800"/>
            <a:ext cx="185724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Timing Control</a:t>
            </a:r>
            <a:endParaRPr lang="en-US" sz="1800" b="0" strike="noStrike" spc="-1">
              <a:latin typeface="Arial" panose="020B0604020202020204"/>
            </a:endParaRPr>
          </a:p>
        </p:txBody>
      </p:sp>
      <p:sp>
        <p:nvSpPr>
          <p:cNvPr id="977" name="Rectangle 29"/>
          <p:cNvSpPr/>
          <p:nvPr/>
        </p:nvSpPr>
        <p:spPr>
          <a:xfrm>
            <a:off x="4595400" y="4158360"/>
            <a:ext cx="70632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delay</a:t>
            </a:r>
            <a:endParaRPr lang="en-US" sz="1800" b="0" strike="noStrike" spc="-1">
              <a:latin typeface="Arial" panose="020B0604020202020204"/>
            </a:endParaRPr>
          </a:p>
        </p:txBody>
      </p:sp>
      <p:sp>
        <p:nvSpPr>
          <p:cNvPr id="978" name="Rectangle 30"/>
          <p:cNvSpPr/>
          <p:nvPr/>
        </p:nvSpPr>
        <p:spPr>
          <a:xfrm>
            <a:off x="4597200" y="4880520"/>
            <a:ext cx="70632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event</a:t>
            </a:r>
            <a:endParaRPr lang="en-US" sz="1800" b="0" strike="noStrike" spc="-1">
              <a:latin typeface="Arial" panose="020B0604020202020204"/>
            </a:endParaRPr>
          </a:p>
        </p:txBody>
      </p:sp>
      <p:sp>
        <p:nvSpPr>
          <p:cNvPr id="979" name="Rectangle 31"/>
          <p:cNvSpPr/>
          <p:nvPr/>
        </p:nvSpPr>
        <p:spPr>
          <a:xfrm>
            <a:off x="4647240" y="5585400"/>
            <a:ext cx="60408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wait</a:t>
            </a:r>
            <a:endParaRPr lang="en-US" sz="1800" b="0" strike="noStrike" spc="-1">
              <a:latin typeface="Arial" panose="020B0604020202020204"/>
            </a:endParaRPr>
          </a:p>
        </p:txBody>
      </p:sp>
      <p:sp>
        <p:nvSpPr>
          <p:cNvPr id="980" name="Line 32"/>
          <p:cNvSpPr/>
          <p:nvPr/>
        </p:nvSpPr>
        <p:spPr>
          <a:xfrm>
            <a:off x="4970880" y="2734200"/>
            <a:ext cx="360" cy="412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81" name="Line 33"/>
          <p:cNvSpPr/>
          <p:nvPr/>
        </p:nvSpPr>
        <p:spPr>
          <a:xfrm>
            <a:off x="4948920" y="387720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82" name="Line 34"/>
          <p:cNvSpPr/>
          <p:nvPr/>
        </p:nvSpPr>
        <p:spPr>
          <a:xfrm>
            <a:off x="4948920" y="4600800"/>
            <a:ext cx="360" cy="279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83" name="Line 35"/>
          <p:cNvSpPr/>
          <p:nvPr/>
        </p:nvSpPr>
        <p:spPr>
          <a:xfrm>
            <a:off x="4948920" y="5305680"/>
            <a:ext cx="360" cy="279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84" name="Line 36"/>
          <p:cNvSpPr/>
          <p:nvPr/>
        </p:nvSpPr>
        <p:spPr>
          <a:xfrm>
            <a:off x="4969440" y="2727720"/>
            <a:ext cx="571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always/initial Blocks (Procedural Assignments)</a:t>
            </a:r>
            <a:endParaRPr lang="en-US" sz="3600" b="0" strike="noStrike" spc="-1">
              <a:latin typeface="Arial" panose="020B0604020202020204"/>
            </a:endParaRPr>
          </a:p>
        </p:txBody>
      </p:sp>
      <p:sp>
        <p:nvSpPr>
          <p:cNvPr id="986" name="Rectangle 2"/>
          <p:cNvSpPr/>
          <p:nvPr/>
        </p:nvSpPr>
        <p:spPr>
          <a:xfrm>
            <a:off x="4654080" y="1479960"/>
            <a:ext cx="191628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always/initial</a:t>
            </a:r>
            <a:endParaRPr lang="en-US" sz="24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blocks</a:t>
            </a:r>
            <a:endParaRPr lang="en-US" sz="1800" b="0" strike="noStrike" spc="-1">
              <a:latin typeface="Arial" panose="020B0604020202020204"/>
            </a:endParaRPr>
          </a:p>
        </p:txBody>
      </p:sp>
      <p:sp>
        <p:nvSpPr>
          <p:cNvPr id="987" name="Rectangle 3"/>
          <p:cNvSpPr/>
          <p:nvPr/>
        </p:nvSpPr>
        <p:spPr>
          <a:xfrm>
            <a:off x="8552880" y="3151800"/>
            <a:ext cx="13057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Block</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Execution</a:t>
            </a:r>
            <a:endParaRPr lang="en-US" sz="1800" b="0" strike="noStrike" spc="-1">
              <a:latin typeface="Arial" panose="020B0604020202020204"/>
            </a:endParaRPr>
          </a:p>
        </p:txBody>
      </p:sp>
      <p:sp>
        <p:nvSpPr>
          <p:cNvPr id="988" name="Rectangle 4"/>
          <p:cNvSpPr/>
          <p:nvPr/>
        </p:nvSpPr>
        <p:spPr>
          <a:xfrm>
            <a:off x="8421840" y="4201200"/>
            <a:ext cx="15678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Sequential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t>
            </a:r>
            <a:r>
              <a:rPr lang="en-US" sz="1800" b="1" strike="noStrike" spc="-1">
                <a:solidFill>
                  <a:srgbClr val="D9D9D9"/>
                </a:solidFill>
                <a:latin typeface="Times New Roman" panose="02020603050405020304"/>
                <a:ea typeface="Helvetica Neue"/>
              </a:rPr>
              <a:t>begin-end</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989" name="Rectangle 5"/>
          <p:cNvSpPr/>
          <p:nvPr/>
        </p:nvSpPr>
        <p:spPr>
          <a:xfrm>
            <a:off x="8392680" y="5221800"/>
            <a:ext cx="16243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Concurrent</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t>
            </a:r>
            <a:r>
              <a:rPr lang="en-US" sz="1800" b="1" strike="noStrike" spc="-1">
                <a:solidFill>
                  <a:srgbClr val="D9D9D9"/>
                </a:solidFill>
                <a:latin typeface="Times New Roman" panose="02020603050405020304"/>
                <a:ea typeface="Helvetica Neue"/>
              </a:rPr>
              <a:t>fork-join</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990" name="Line 6"/>
          <p:cNvSpPr/>
          <p:nvPr/>
        </p:nvSpPr>
        <p:spPr>
          <a:xfrm>
            <a:off x="5559840" y="225792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991" name="Line 7"/>
          <p:cNvSpPr/>
          <p:nvPr/>
        </p:nvSpPr>
        <p:spPr>
          <a:xfrm>
            <a:off x="920484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992" name="Rectangle 8"/>
          <p:cNvSpPr/>
          <p:nvPr/>
        </p:nvSpPr>
        <p:spPr>
          <a:xfrm>
            <a:off x="6189120" y="3151800"/>
            <a:ext cx="16380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Behavioral </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Statements</a:t>
            </a:r>
            <a:endParaRPr lang="en-US" sz="1800" b="0" strike="noStrike" spc="-1">
              <a:latin typeface="Arial" panose="020B0604020202020204"/>
            </a:endParaRPr>
          </a:p>
        </p:txBody>
      </p:sp>
      <p:sp>
        <p:nvSpPr>
          <p:cNvPr id="993" name="Rectangle 9"/>
          <p:cNvSpPr/>
          <p:nvPr/>
        </p:nvSpPr>
        <p:spPr>
          <a:xfrm>
            <a:off x="6595920" y="4158360"/>
            <a:ext cx="7581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if-else</a:t>
            </a:r>
            <a:endParaRPr lang="en-US" sz="1800" b="0" strike="noStrike" spc="-1">
              <a:latin typeface="Arial" panose="020B0604020202020204"/>
            </a:endParaRPr>
          </a:p>
        </p:txBody>
      </p:sp>
      <p:sp>
        <p:nvSpPr>
          <p:cNvPr id="994" name="Rectangle 10"/>
          <p:cNvSpPr/>
          <p:nvPr/>
        </p:nvSpPr>
        <p:spPr>
          <a:xfrm>
            <a:off x="6685920" y="4880520"/>
            <a:ext cx="5918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case</a:t>
            </a:r>
            <a:endParaRPr lang="en-US" sz="1800" b="0" strike="noStrike" spc="-1">
              <a:latin typeface="Arial" panose="020B0604020202020204"/>
            </a:endParaRPr>
          </a:p>
        </p:txBody>
      </p:sp>
      <p:sp>
        <p:nvSpPr>
          <p:cNvPr id="995" name="Rectangle 11"/>
          <p:cNvSpPr/>
          <p:nvPr/>
        </p:nvSpPr>
        <p:spPr>
          <a:xfrm>
            <a:off x="6388200" y="5585400"/>
            <a:ext cx="11106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for</a:t>
            </a:r>
            <a:r>
              <a:rPr lang="en-US" sz="1800" b="1" strike="noStrike" spc="-1">
                <a:solidFill>
                  <a:srgbClr val="D9D9D9"/>
                </a:solidFill>
                <a:latin typeface="IntelOne Display Regular"/>
                <a:ea typeface="Helvetica Neue"/>
              </a:rPr>
              <a:t> loop</a:t>
            </a:r>
            <a:endParaRPr lang="en-US" sz="1800" b="0" strike="noStrike" spc="-1">
              <a:latin typeface="Arial" panose="020B0604020202020204"/>
            </a:endParaRPr>
          </a:p>
        </p:txBody>
      </p:sp>
      <p:sp>
        <p:nvSpPr>
          <p:cNvPr id="996" name="Line 12"/>
          <p:cNvSpPr/>
          <p:nvPr/>
        </p:nvSpPr>
        <p:spPr>
          <a:xfrm>
            <a:off x="700776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997" name="Line 13"/>
          <p:cNvSpPr/>
          <p:nvPr/>
        </p:nvSpPr>
        <p:spPr>
          <a:xfrm>
            <a:off x="7007760" y="38772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998" name="Line 14"/>
          <p:cNvSpPr/>
          <p:nvPr/>
        </p:nvSpPr>
        <p:spPr>
          <a:xfrm>
            <a:off x="7007760" y="460080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999" name="Line 15"/>
          <p:cNvSpPr/>
          <p:nvPr/>
        </p:nvSpPr>
        <p:spPr>
          <a:xfrm>
            <a:off x="7007760" y="530568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00" name="Rectangle 17"/>
          <p:cNvSpPr/>
          <p:nvPr/>
        </p:nvSpPr>
        <p:spPr>
          <a:xfrm>
            <a:off x="1693440" y="3145320"/>
            <a:ext cx="16495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Assignments</a:t>
            </a:r>
            <a:endParaRPr lang="en-US" sz="1800" b="0" strike="noStrike" spc="-1">
              <a:latin typeface="Arial" panose="020B0604020202020204"/>
            </a:endParaRPr>
          </a:p>
        </p:txBody>
      </p:sp>
      <p:sp>
        <p:nvSpPr>
          <p:cNvPr id="1001" name="Rectangle 18"/>
          <p:cNvSpPr/>
          <p:nvPr/>
        </p:nvSpPr>
        <p:spPr>
          <a:xfrm>
            <a:off x="1649880" y="4194720"/>
            <a:ext cx="173556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Blocking </a:t>
            </a:r>
            <a:r>
              <a:rPr lang="en-US" sz="1800" b="0" strike="noStrike" spc="-1">
                <a:solidFill>
                  <a:srgbClr val="525252"/>
                </a:solidFill>
                <a:latin typeface="IntelOne Display Regular"/>
                <a:ea typeface="Helvetica Neue"/>
              </a:rPr>
              <a:t>(</a:t>
            </a:r>
            <a:r>
              <a:rPr lang="en-US" sz="1800" b="1" strike="noStrike" spc="-1">
                <a:solidFill>
                  <a:srgbClr val="525252"/>
                </a:solidFill>
                <a:latin typeface="IntelOne Display Regular"/>
                <a:ea typeface="Helvetica Neue"/>
              </a:rPr>
              <a:t>=</a:t>
            </a:r>
            <a:r>
              <a:rPr lang="en-US" sz="1800" b="0" strike="noStrike" spc="-1">
                <a:solidFill>
                  <a:srgbClr val="525252"/>
                </a:solidFill>
                <a:latin typeface="IntelOne Display Regular"/>
                <a:ea typeface="Helvetica Neue"/>
              </a:rPr>
              <a:t>)</a:t>
            </a:r>
            <a:endParaRPr lang="en-US" sz="1800" b="0" strike="noStrike" spc="-1">
              <a:latin typeface="Arial" panose="020B0604020202020204"/>
            </a:endParaRPr>
          </a:p>
        </p:txBody>
      </p:sp>
      <p:sp>
        <p:nvSpPr>
          <p:cNvPr id="1002" name="Rectangle 19"/>
          <p:cNvSpPr/>
          <p:nvPr/>
        </p:nvSpPr>
        <p:spPr>
          <a:xfrm>
            <a:off x="1303920" y="4917240"/>
            <a:ext cx="242892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Nonblocking </a:t>
            </a:r>
            <a:r>
              <a:rPr lang="en-US" sz="1800" b="0" strike="noStrike" spc="-1">
                <a:solidFill>
                  <a:srgbClr val="525252"/>
                </a:solidFill>
                <a:latin typeface="IntelOne Display Regular"/>
                <a:ea typeface="Helvetica Neue"/>
              </a:rPr>
              <a:t>(</a:t>
            </a:r>
            <a:r>
              <a:rPr lang="en-US" sz="1800" b="1" strike="noStrike" spc="-1">
                <a:solidFill>
                  <a:srgbClr val="525252"/>
                </a:solidFill>
                <a:latin typeface="IntelOne Display Regular"/>
                <a:ea typeface="Helvetica Neue"/>
              </a:rPr>
              <a:t>&lt;=</a:t>
            </a:r>
            <a:r>
              <a:rPr lang="en-US" sz="1800" b="0" strike="noStrike" spc="-1">
                <a:solidFill>
                  <a:srgbClr val="525252"/>
                </a:solidFill>
                <a:latin typeface="IntelOne Display Regular"/>
                <a:ea typeface="Helvetica Neue"/>
              </a:rPr>
              <a:t>)</a:t>
            </a:r>
            <a:endParaRPr lang="en-US" sz="1800" b="0" strike="noStrike" spc="-1">
              <a:latin typeface="Arial" panose="020B0604020202020204"/>
            </a:endParaRPr>
          </a:p>
        </p:txBody>
      </p:sp>
      <p:sp>
        <p:nvSpPr>
          <p:cNvPr id="1003" name="Line 20"/>
          <p:cNvSpPr/>
          <p:nvPr/>
        </p:nvSpPr>
        <p:spPr>
          <a:xfrm>
            <a:off x="2518200" y="2734200"/>
            <a:ext cx="360" cy="412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04" name="Line 21"/>
          <p:cNvSpPr/>
          <p:nvPr/>
        </p:nvSpPr>
        <p:spPr>
          <a:xfrm>
            <a:off x="2518200" y="389628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05" name="Line 22"/>
          <p:cNvSpPr/>
          <p:nvPr/>
        </p:nvSpPr>
        <p:spPr>
          <a:xfrm>
            <a:off x="2518200" y="463896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06" name="Line 23"/>
          <p:cNvSpPr/>
          <p:nvPr/>
        </p:nvSpPr>
        <p:spPr>
          <a:xfrm>
            <a:off x="9204840" y="38962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07" name="Line 24"/>
          <p:cNvSpPr/>
          <p:nvPr/>
        </p:nvSpPr>
        <p:spPr>
          <a:xfrm>
            <a:off x="9204840" y="49438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08" name="Line 25"/>
          <p:cNvSpPr/>
          <p:nvPr/>
        </p:nvSpPr>
        <p:spPr>
          <a:xfrm>
            <a:off x="2510280" y="2727720"/>
            <a:ext cx="247680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09" name="Line 27"/>
          <p:cNvSpPr/>
          <p:nvPr/>
        </p:nvSpPr>
        <p:spPr>
          <a:xfrm>
            <a:off x="5544000" y="2727720"/>
            <a:ext cx="36720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10" name="Rectangle 28"/>
          <p:cNvSpPr/>
          <p:nvPr/>
        </p:nvSpPr>
        <p:spPr>
          <a:xfrm>
            <a:off x="3998880" y="3151800"/>
            <a:ext cx="185724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Timing Control</a:t>
            </a:r>
            <a:endParaRPr lang="en-US" sz="1800" b="0" strike="noStrike" spc="-1">
              <a:latin typeface="Arial" panose="020B0604020202020204"/>
            </a:endParaRPr>
          </a:p>
        </p:txBody>
      </p:sp>
      <p:sp>
        <p:nvSpPr>
          <p:cNvPr id="1011" name="Rectangle 29"/>
          <p:cNvSpPr/>
          <p:nvPr/>
        </p:nvSpPr>
        <p:spPr>
          <a:xfrm>
            <a:off x="4563720" y="4158360"/>
            <a:ext cx="7063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delay</a:t>
            </a:r>
            <a:endParaRPr lang="en-US" sz="1800" b="0" strike="noStrike" spc="-1">
              <a:latin typeface="Arial" panose="020B0604020202020204"/>
            </a:endParaRPr>
          </a:p>
        </p:txBody>
      </p:sp>
      <p:sp>
        <p:nvSpPr>
          <p:cNvPr id="1012" name="Rectangle 30"/>
          <p:cNvSpPr/>
          <p:nvPr/>
        </p:nvSpPr>
        <p:spPr>
          <a:xfrm>
            <a:off x="4565520" y="4880520"/>
            <a:ext cx="7063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event</a:t>
            </a:r>
            <a:endParaRPr lang="en-US" sz="1800" b="0" strike="noStrike" spc="-1">
              <a:latin typeface="Arial" panose="020B0604020202020204"/>
            </a:endParaRPr>
          </a:p>
        </p:txBody>
      </p:sp>
      <p:sp>
        <p:nvSpPr>
          <p:cNvPr id="1013" name="Rectangle 31"/>
          <p:cNvSpPr/>
          <p:nvPr/>
        </p:nvSpPr>
        <p:spPr>
          <a:xfrm>
            <a:off x="4620960" y="5585400"/>
            <a:ext cx="60408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wait</a:t>
            </a:r>
            <a:endParaRPr lang="en-US" sz="1800" b="0" strike="noStrike" spc="-1">
              <a:latin typeface="Arial" panose="020B0604020202020204"/>
            </a:endParaRPr>
          </a:p>
        </p:txBody>
      </p:sp>
      <p:sp>
        <p:nvSpPr>
          <p:cNvPr id="1014" name="Line 32"/>
          <p:cNvSpPr/>
          <p:nvPr/>
        </p:nvSpPr>
        <p:spPr>
          <a:xfrm>
            <a:off x="497088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15" name="Line 33"/>
          <p:cNvSpPr/>
          <p:nvPr/>
        </p:nvSpPr>
        <p:spPr>
          <a:xfrm>
            <a:off x="4948920" y="38772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16" name="Line 34"/>
          <p:cNvSpPr/>
          <p:nvPr/>
        </p:nvSpPr>
        <p:spPr>
          <a:xfrm>
            <a:off x="4948920" y="460080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17" name="Line 35"/>
          <p:cNvSpPr/>
          <p:nvPr/>
        </p:nvSpPr>
        <p:spPr>
          <a:xfrm>
            <a:off x="4948920" y="530568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18" name="Line 36"/>
          <p:cNvSpPr/>
          <p:nvPr/>
        </p:nvSpPr>
        <p:spPr>
          <a:xfrm>
            <a:off x="4969440" y="2727720"/>
            <a:ext cx="57168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Procedural Assignment Statements</a:t>
            </a:r>
            <a:endParaRPr lang="en-US" sz="3600" b="0" strike="noStrike" spc="-1">
              <a:latin typeface="Arial" panose="020B0604020202020204"/>
            </a:endParaRPr>
          </a:p>
        </p:txBody>
      </p:sp>
      <p:sp>
        <p:nvSpPr>
          <p:cNvPr id="1020"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Made inside the procedural blocks (</a:t>
            </a:r>
            <a:r>
              <a:rPr lang="en-US" sz="2800" b="1" strike="noStrike" spc="-1">
                <a:solidFill>
                  <a:srgbClr val="525252"/>
                </a:solidFill>
                <a:latin typeface="Times New Roman" panose="02020603050405020304"/>
                <a:ea typeface="Helvetica Neue"/>
              </a:rPr>
              <a:t>initial</a:t>
            </a:r>
            <a:r>
              <a:rPr lang="en-US" sz="2800" b="0" strike="noStrike" spc="-1">
                <a:solidFill>
                  <a:srgbClr val="525252"/>
                </a:solidFill>
                <a:latin typeface="IntelOne Display Light"/>
                <a:ea typeface="Helvetica Neue"/>
              </a:rPr>
              <a:t>/</a:t>
            </a:r>
            <a:r>
              <a:rPr lang="en-US" sz="2800" b="1" strike="noStrike" spc="-1">
                <a:solidFill>
                  <a:srgbClr val="525252"/>
                </a:solidFill>
                <a:latin typeface="Times New Roman" panose="02020603050405020304"/>
                <a:ea typeface="Helvetica Neue"/>
              </a:rPr>
              <a:t>always</a:t>
            </a:r>
            <a:r>
              <a:rPr lang="en-US" sz="2800" b="0" strike="noStrike" spc="-1">
                <a:solidFill>
                  <a:srgbClr val="525252"/>
                </a:solidFill>
                <a:latin typeface="IntelOne Display Light"/>
                <a:ea typeface="Helvetica Neue"/>
              </a:rPr>
              <a: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Update values of variable data types (i.e. </a:t>
            </a:r>
            <a:r>
              <a:rPr lang="en-US" sz="2800" b="1" strike="noStrike" spc="-1">
                <a:solidFill>
                  <a:srgbClr val="525252"/>
                </a:solidFill>
                <a:latin typeface="Times New Roman" panose="02020603050405020304"/>
                <a:ea typeface="Helvetica Neue"/>
              </a:rPr>
              <a:t>reg</a:t>
            </a:r>
            <a:r>
              <a:rPr lang="en-US" sz="2800" b="0" strike="noStrike" spc="-1">
                <a:solidFill>
                  <a:srgbClr val="525252"/>
                </a:solidFill>
                <a:latin typeface="IntelOne Display Light"/>
                <a:ea typeface="Helvetica Neue"/>
              </a:rPr>
              <a:t>, </a:t>
            </a:r>
            <a:r>
              <a:rPr lang="en-US" sz="2800" b="1" strike="noStrike" spc="-1">
                <a:solidFill>
                  <a:srgbClr val="525252"/>
                </a:solidFill>
                <a:latin typeface="Times New Roman" panose="02020603050405020304"/>
                <a:ea typeface="Helvetica Neue"/>
              </a:rPr>
              <a:t>integer</a:t>
            </a:r>
            <a:r>
              <a:rPr lang="en-US" sz="2800" b="0" strike="noStrike" spc="-1">
                <a:solidFill>
                  <a:srgbClr val="525252"/>
                </a:solidFill>
                <a:latin typeface="IntelOne Display Light"/>
                <a:ea typeface="Helvetica Neue"/>
              </a:rPr>
              <a:t>, </a:t>
            </a:r>
            <a:r>
              <a:rPr lang="en-US" sz="2800" b="1" strike="noStrike" spc="-1">
                <a:solidFill>
                  <a:srgbClr val="525252"/>
                </a:solidFill>
                <a:latin typeface="Times New Roman" panose="02020603050405020304"/>
                <a:ea typeface="Helvetica Neue"/>
              </a:rPr>
              <a:t>real</a:t>
            </a:r>
            <a:r>
              <a:rPr lang="en-US" sz="2800" b="0" strike="noStrike" spc="-1">
                <a:solidFill>
                  <a:srgbClr val="525252"/>
                </a:solidFill>
                <a:latin typeface="IntelOne Display Light"/>
                <a:ea typeface="Helvetica Neue"/>
              </a:rPr>
              <a:t>, </a:t>
            </a:r>
            <a:r>
              <a:rPr lang="en-US" sz="2800" b="1" strike="noStrike" spc="-1">
                <a:solidFill>
                  <a:srgbClr val="525252"/>
                </a:solidFill>
                <a:latin typeface="Times New Roman" panose="02020603050405020304"/>
                <a:ea typeface="Helvetica Neue"/>
              </a:rPr>
              <a:t>time</a:t>
            </a:r>
            <a:r>
              <a:rPr lang="en-US" sz="2800" b="0" strike="noStrike" spc="-1">
                <a:solidFill>
                  <a:srgbClr val="525252"/>
                </a:solidFill>
                <a:latin typeface="IntelOne Display Light"/>
                <a:ea typeface="Helvetica Neue"/>
              </a:rPr>
              <a: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Place values on a variable that will remain unchanged until another procedural assignment updates the variable with a different value</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Procedural Assignment Types</a:t>
            </a:r>
            <a:endParaRPr lang="en-US" sz="3600" b="0" strike="noStrike" spc="-1">
              <a:latin typeface="Arial" panose="020B0604020202020204"/>
            </a:endParaRPr>
          </a:p>
        </p:txBody>
      </p:sp>
      <p:sp>
        <p:nvSpPr>
          <p:cNvPr id="1022"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None/>
              <a:tabLst>
                <a:tab pos="0" algn="l"/>
              </a:tabLst>
            </a:pPr>
            <a:r>
              <a:rPr lang="en-US" sz="2800" b="0" i="1" strike="noStrike" spc="-1">
                <a:solidFill>
                  <a:srgbClr val="525252"/>
                </a:solidFill>
                <a:latin typeface="IntelOne Display Light"/>
                <a:ea typeface="Helvetica Neue"/>
              </a:rPr>
              <a:t>In Verilog, there are two types of procedural assignment statements</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800" b="0" strike="noStrike" spc="-1">
                <a:solidFill>
                  <a:srgbClr val="525252"/>
                </a:solidFill>
                <a:latin typeface="IntelOne Display Light"/>
                <a:ea typeface="Helvetica Neue"/>
              </a:rPr>
              <a:t>Blocking</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tabLst>
                <a:tab pos="0" algn="l"/>
              </a:tabLst>
            </a:pPr>
            <a:r>
              <a:rPr lang="en-US" sz="2800" b="0" strike="noStrike" spc="-1">
                <a:solidFill>
                  <a:srgbClr val="525252"/>
                </a:solidFill>
                <a:latin typeface="IntelOne Display Light"/>
                <a:ea typeface="Helvetica Neue"/>
              </a:rPr>
              <a:t>Nonblocking</a:t>
            </a: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Procedural Assignment Types (cont.)</a:t>
            </a:r>
            <a:endParaRPr lang="en-US" sz="3600" b="0" strike="noStrike" spc="-1">
              <a:latin typeface="Arial" panose="020B0604020202020204"/>
            </a:endParaRPr>
          </a:p>
        </p:txBody>
      </p:sp>
      <p:sp>
        <p:nvSpPr>
          <p:cNvPr id="1024" name="PlaceHolder 2"/>
          <p:cNvSpPr>
            <a:spLocks noGrp="1"/>
          </p:cNvSpPr>
          <p:nvPr>
            <p:ph/>
          </p:nvPr>
        </p:nvSpPr>
        <p:spPr>
          <a:xfrm>
            <a:off x="380880" y="1487160"/>
            <a:ext cx="10972080" cy="4689360"/>
          </a:xfrm>
          <a:prstGeom prst="rect">
            <a:avLst/>
          </a:prstGeom>
          <a:noFill/>
          <a:ln w="0">
            <a:noFill/>
          </a:ln>
        </p:spPr>
        <p:txBody>
          <a:bodyPr lIns="90000" tIns="45000" rIns="90000" bIns="45000" anchor="t">
            <a:normAutofit fontScale="98000"/>
          </a:bodyPr>
          <a:p>
            <a:pPr marL="228600" indent="-228600">
              <a:lnSpc>
                <a:spcPct val="90000"/>
              </a:lnSpc>
              <a:spcBef>
                <a:spcPts val="1000"/>
              </a:spcBef>
              <a:buClr>
                <a:srgbClr val="525252"/>
              </a:buClr>
              <a:buFont typeface="IntelOne Display Regular"/>
              <a:buChar char="•"/>
            </a:pPr>
            <a:r>
              <a:rPr lang="en-US" sz="2400" b="0" u="sng" strike="noStrike" spc="-1">
                <a:solidFill>
                  <a:srgbClr val="525252"/>
                </a:solidFill>
                <a:uFillTx/>
                <a:latin typeface="IntelOne Display Light"/>
                <a:ea typeface="Helvetica Neue"/>
              </a:rPr>
              <a:t>Blocking</a:t>
            </a:r>
            <a:r>
              <a:rPr lang="en-US" sz="2400" b="0" strike="noStrike" spc="-1">
                <a:solidFill>
                  <a:srgbClr val="525252"/>
                </a:solidFill>
                <a:latin typeface="IntelOne Display Light"/>
                <a:ea typeface="Helvetica Neue"/>
              </a:rPr>
              <a:t> (</a:t>
            </a:r>
            <a:r>
              <a:rPr lang="en-US" sz="2400" b="1" strike="noStrike" spc="-1">
                <a:solidFill>
                  <a:srgbClr val="525252"/>
                </a:solidFill>
                <a:latin typeface="IntelOne Display Light"/>
                <a:ea typeface="Helvetica Neue"/>
              </a:rPr>
              <a:t>=</a:t>
            </a:r>
            <a:r>
              <a:rPr lang="en-US" sz="2400" b="0" strike="noStrike" spc="-1">
                <a:solidFill>
                  <a:srgbClr val="525252"/>
                </a:solidFill>
                <a:latin typeface="IntelOne Display Light"/>
                <a:ea typeface="Helvetica Neue"/>
              </a:rPr>
              <a:t>) :  Updates LHS assignments blocking execution of other assignments in the procedural block until finished</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RHS (inputs) sampled when statement executed</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LHS (outputs) updated immediately or after defined delay</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Statements following must wait until blocking statement completely finished and LHS assignments are made (including delay) to begin execution</a:t>
            </a:r>
            <a:endParaRPr lang="en-US" sz="2000" b="0" strike="noStrike" spc="-1">
              <a:latin typeface="Arial" panose="020B0604020202020204"/>
            </a:endParaRPr>
          </a:p>
          <a:p>
            <a:pPr>
              <a:lnSpc>
                <a:spcPct val="90000"/>
              </a:lnSpc>
              <a:spcBef>
                <a:spcPts val="1000"/>
              </a:spcBef>
              <a:buNone/>
            </a:pPr>
            <a:endParaRPr lang="en-US" sz="20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400" b="0" u="sng" strike="noStrike" spc="-1">
                <a:solidFill>
                  <a:srgbClr val="525252"/>
                </a:solidFill>
                <a:uFillTx/>
                <a:latin typeface="IntelOne Display Light"/>
                <a:ea typeface="Helvetica Neue"/>
              </a:rPr>
              <a:t>Nonblocking</a:t>
            </a:r>
            <a:r>
              <a:rPr lang="en-US" sz="2400" b="0" strike="noStrike" spc="-1">
                <a:solidFill>
                  <a:srgbClr val="525252"/>
                </a:solidFill>
                <a:latin typeface="IntelOne Display Light"/>
                <a:ea typeface="Helvetica Neue"/>
              </a:rPr>
              <a:t> (</a:t>
            </a:r>
            <a:r>
              <a:rPr lang="en-US" sz="2400" b="1" strike="noStrike" spc="-1">
                <a:solidFill>
                  <a:srgbClr val="525252"/>
                </a:solidFill>
                <a:latin typeface="IntelOne Display Light"/>
                <a:ea typeface="Helvetica Neue"/>
              </a:rPr>
              <a:t>&lt;=</a:t>
            </a:r>
            <a:r>
              <a:rPr lang="en-US" sz="2400" b="0" strike="noStrike" spc="-1">
                <a:solidFill>
                  <a:srgbClr val="525252"/>
                </a:solidFill>
                <a:latin typeface="IntelOne Display Light"/>
                <a:ea typeface="Helvetica Neue"/>
              </a:rPr>
              <a:t>) :  Schedules LHS assignments without blocking execution of the statements that follow in a sequential block</a:t>
            </a:r>
            <a:endParaRPr lang="en-US" sz="24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RHS (inputs) sampled when statement executed</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LHS (outputs) scheduled to be updated at end of the time step or after delay expires</a:t>
            </a:r>
            <a:endParaRPr lang="en-US" sz="20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Statements following do not wait until nonblocking LHS assignments are made to begin execution</a:t>
            </a:r>
            <a:endParaRPr lang="en-US" sz="20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Blocking vs. Nonblocking Assignments</a:t>
            </a:r>
            <a:endParaRPr lang="en-US" sz="3600" b="0" strike="noStrike" spc="-1">
              <a:latin typeface="Arial" panose="020B0604020202020204"/>
            </a:endParaRPr>
          </a:p>
        </p:txBody>
      </p:sp>
      <p:sp>
        <p:nvSpPr>
          <p:cNvPr id="1026" name="Rectangle 3"/>
          <p:cNvSpPr/>
          <p:nvPr/>
        </p:nvSpPr>
        <p:spPr>
          <a:xfrm>
            <a:off x="2707920" y="2174760"/>
            <a:ext cx="1967040" cy="11890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initial begin</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a </a:t>
            </a:r>
            <a:r>
              <a:rPr lang="en-US" sz="1800" b="1" strike="noStrike" spc="-1">
                <a:solidFill>
                  <a:srgbClr val="525252"/>
                </a:solidFill>
                <a:latin typeface="Consolas"/>
                <a:ea typeface="Helvetica Neue"/>
              </a:rPr>
              <a:t>=</a:t>
            </a: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#5 </a:t>
            </a:r>
            <a:r>
              <a:rPr lang="en-US" sz="1800" b="0" strike="noStrike" spc="-1">
                <a:solidFill>
                  <a:srgbClr val="525252"/>
                </a:solidFill>
                <a:latin typeface="Consolas"/>
                <a:ea typeface="Helvetica Neue"/>
              </a:rPr>
              <a:t>b;</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c </a:t>
            </a:r>
            <a:r>
              <a:rPr lang="en-US" sz="1800" b="1" strike="noStrike" spc="-1">
                <a:solidFill>
                  <a:srgbClr val="525252"/>
                </a:solidFill>
                <a:latin typeface="Consolas"/>
                <a:ea typeface="Helvetica Neue"/>
              </a:rPr>
              <a:t>=</a:t>
            </a: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#10 </a:t>
            </a:r>
            <a:r>
              <a:rPr lang="en-US" sz="1800" b="0" strike="noStrike" spc="-1">
                <a:solidFill>
                  <a:srgbClr val="525252"/>
                </a:solidFill>
                <a:latin typeface="Consolas"/>
                <a:ea typeface="Helvetica Neue"/>
              </a:rPr>
              <a:t>a;</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
        <p:nvSpPr>
          <p:cNvPr id="1027" name="Rectangle 4"/>
          <p:cNvSpPr/>
          <p:nvPr/>
        </p:nvSpPr>
        <p:spPr>
          <a:xfrm>
            <a:off x="7339320" y="2174760"/>
            <a:ext cx="2035800" cy="11890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initial begin</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a </a:t>
            </a:r>
            <a:r>
              <a:rPr lang="en-US" sz="1800" b="1" strike="noStrike" spc="-1">
                <a:solidFill>
                  <a:srgbClr val="525252"/>
                </a:solidFill>
                <a:latin typeface="Consolas"/>
                <a:ea typeface="Helvetica Neue"/>
              </a:rPr>
              <a:t>&lt;=</a:t>
            </a: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#5 </a:t>
            </a:r>
            <a:r>
              <a:rPr lang="en-US" sz="1800" b="0" strike="noStrike" spc="-1">
                <a:solidFill>
                  <a:srgbClr val="525252"/>
                </a:solidFill>
                <a:latin typeface="Consolas"/>
                <a:ea typeface="Helvetica Neue"/>
              </a:rPr>
              <a:t>b;</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c </a:t>
            </a:r>
            <a:r>
              <a:rPr lang="en-US" sz="1800" b="1" strike="noStrike" spc="-1">
                <a:solidFill>
                  <a:srgbClr val="525252"/>
                </a:solidFill>
                <a:latin typeface="Consolas"/>
                <a:ea typeface="Helvetica Neue"/>
              </a:rPr>
              <a:t>&lt;=</a:t>
            </a: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#10 </a:t>
            </a:r>
            <a:r>
              <a:rPr lang="en-US" sz="1800" b="0" strike="noStrike" spc="-1">
                <a:solidFill>
                  <a:srgbClr val="525252"/>
                </a:solidFill>
                <a:latin typeface="Consolas"/>
                <a:ea typeface="Helvetica Neue"/>
              </a:rPr>
              <a:t>a;</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
        <p:nvSpPr>
          <p:cNvPr id="1028" name="Rectangle 11"/>
          <p:cNvSpPr/>
          <p:nvPr/>
        </p:nvSpPr>
        <p:spPr>
          <a:xfrm>
            <a:off x="2377080" y="1450800"/>
            <a:ext cx="2594880" cy="51840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800" b="1" strike="noStrike" spc="-1">
                <a:solidFill>
                  <a:srgbClr val="525252"/>
                </a:solidFill>
                <a:latin typeface="IntelOne Display Regular"/>
                <a:ea typeface="Helvetica Neue"/>
              </a:rPr>
              <a:t>Blocking </a:t>
            </a:r>
            <a:r>
              <a:rPr lang="en-US" sz="2800" b="0" strike="noStrike" spc="-1">
                <a:solidFill>
                  <a:srgbClr val="525252"/>
                </a:solidFill>
                <a:latin typeface="IntelOne Display Regular"/>
                <a:ea typeface="Helvetica Neue"/>
              </a:rPr>
              <a:t>(</a:t>
            </a:r>
            <a:r>
              <a:rPr lang="en-US" sz="2800" b="1" strike="noStrike" spc="-1">
                <a:solidFill>
                  <a:srgbClr val="525252"/>
                </a:solidFill>
                <a:latin typeface="IntelOne Display Regular"/>
                <a:ea typeface="Helvetica Neue"/>
              </a:rPr>
              <a:t>=</a:t>
            </a:r>
            <a:r>
              <a:rPr lang="en-US" sz="2800" b="0" strike="noStrike" spc="-1">
                <a:solidFill>
                  <a:srgbClr val="525252"/>
                </a:solidFill>
                <a:latin typeface="IntelOne Display Regular"/>
                <a:ea typeface="Helvetica Neue"/>
              </a:rPr>
              <a:t>)</a:t>
            </a:r>
            <a:endParaRPr lang="en-US" sz="2800" b="0" strike="noStrike" spc="-1">
              <a:latin typeface="Arial" panose="020B0604020202020204"/>
            </a:endParaRPr>
          </a:p>
        </p:txBody>
      </p:sp>
      <p:sp>
        <p:nvSpPr>
          <p:cNvPr id="1029" name="Rectangle 12"/>
          <p:cNvSpPr/>
          <p:nvPr/>
        </p:nvSpPr>
        <p:spPr>
          <a:xfrm>
            <a:off x="6537600" y="1450800"/>
            <a:ext cx="3669120" cy="51840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800" b="1" strike="noStrike" spc="-1">
                <a:solidFill>
                  <a:srgbClr val="525252"/>
                </a:solidFill>
                <a:latin typeface="IntelOne Display Regular"/>
                <a:ea typeface="Helvetica Neue"/>
              </a:rPr>
              <a:t>Nonblocking </a:t>
            </a:r>
            <a:r>
              <a:rPr lang="en-US" sz="2800" b="0" strike="noStrike" spc="-1">
                <a:solidFill>
                  <a:srgbClr val="525252"/>
                </a:solidFill>
                <a:latin typeface="IntelOne Display Regular"/>
                <a:ea typeface="Helvetica Neue"/>
              </a:rPr>
              <a:t>(</a:t>
            </a:r>
            <a:r>
              <a:rPr lang="en-US" sz="2800" b="1" strike="noStrike" spc="-1">
                <a:solidFill>
                  <a:srgbClr val="525252"/>
                </a:solidFill>
                <a:latin typeface="IntelOne Display Regular"/>
                <a:ea typeface="Helvetica Neue"/>
              </a:rPr>
              <a:t>&lt;=</a:t>
            </a:r>
            <a:r>
              <a:rPr lang="en-US" sz="2800" b="0" strike="noStrike" spc="-1">
                <a:solidFill>
                  <a:srgbClr val="525252"/>
                </a:solidFill>
                <a:latin typeface="IntelOne Display Regular"/>
                <a:ea typeface="Helvetica Neue"/>
              </a:rPr>
              <a:t>)</a:t>
            </a:r>
            <a:endParaRPr lang="en-US" sz="2800" b="0" strike="noStrike" spc="-1">
              <a:latin typeface="Arial" panose="020B0604020202020204"/>
            </a:endParaRPr>
          </a:p>
        </p:txBody>
      </p:sp>
      <p:grpSp>
        <p:nvGrpSpPr>
          <p:cNvPr id="1030" name="Group 13"/>
          <p:cNvGrpSpPr/>
          <p:nvPr/>
        </p:nvGrpSpPr>
        <p:grpSpPr>
          <a:xfrm>
            <a:off x="2068560" y="3801600"/>
            <a:ext cx="3418560" cy="2052360"/>
            <a:chOff x="2068560" y="3801600"/>
            <a:chExt cx="3418560" cy="2052360"/>
          </a:xfrm>
        </p:grpSpPr>
        <p:sp>
          <p:nvSpPr>
            <p:cNvPr id="1031" name="Line 14"/>
            <p:cNvSpPr/>
            <p:nvPr/>
          </p:nvSpPr>
          <p:spPr>
            <a:xfrm>
              <a:off x="2075040" y="5189040"/>
              <a:ext cx="313704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032" name="Line 15"/>
            <p:cNvSpPr/>
            <p:nvPr/>
          </p:nvSpPr>
          <p:spPr>
            <a:xfrm flipV="1">
              <a:off x="2068560" y="3801600"/>
              <a:ext cx="360" cy="13845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033" name="Line 16"/>
            <p:cNvSpPr/>
            <p:nvPr/>
          </p:nvSpPr>
          <p:spPr>
            <a:xfrm>
              <a:off x="2868840" y="504324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34" name="Line 17"/>
            <p:cNvSpPr/>
            <p:nvPr/>
          </p:nvSpPr>
          <p:spPr>
            <a:xfrm>
              <a:off x="3783240" y="506232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35" name="Line 18"/>
            <p:cNvSpPr/>
            <p:nvPr/>
          </p:nvSpPr>
          <p:spPr>
            <a:xfrm>
              <a:off x="4659480" y="506232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36" name="Rectangle 19"/>
            <p:cNvSpPr/>
            <p:nvPr/>
          </p:nvSpPr>
          <p:spPr>
            <a:xfrm>
              <a:off x="2133360" y="5487840"/>
              <a:ext cx="33537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5                10              15</a:t>
              </a:r>
              <a:endParaRPr lang="en-US" sz="1800" b="0" strike="noStrike" spc="-1">
                <a:latin typeface="Arial" panose="020B0604020202020204"/>
              </a:endParaRPr>
            </a:p>
          </p:txBody>
        </p:sp>
        <p:sp>
          <p:nvSpPr>
            <p:cNvPr id="1037" name="Rectangle 20"/>
            <p:cNvSpPr/>
            <p:nvPr/>
          </p:nvSpPr>
          <p:spPr>
            <a:xfrm>
              <a:off x="2416320" y="4582800"/>
              <a:ext cx="86364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a=b</a:t>
              </a:r>
              <a:endParaRPr lang="en-US" sz="2400" b="0" strike="noStrike" spc="-1">
                <a:latin typeface="Arial" panose="020B0604020202020204"/>
              </a:endParaRPr>
            </a:p>
          </p:txBody>
        </p:sp>
        <p:sp>
          <p:nvSpPr>
            <p:cNvPr id="1038" name="Rectangle 21"/>
            <p:cNvSpPr/>
            <p:nvPr/>
          </p:nvSpPr>
          <p:spPr>
            <a:xfrm>
              <a:off x="4201920" y="4582800"/>
              <a:ext cx="8269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c=a</a:t>
              </a:r>
              <a:endParaRPr lang="en-US" sz="2400" b="0" strike="noStrike" spc="-1">
                <a:latin typeface="Arial" panose="020B0604020202020204"/>
              </a:endParaRPr>
            </a:p>
          </p:txBody>
        </p:sp>
      </p:grpSp>
      <p:grpSp>
        <p:nvGrpSpPr>
          <p:cNvPr id="1039" name="Group 29"/>
          <p:cNvGrpSpPr/>
          <p:nvPr/>
        </p:nvGrpSpPr>
        <p:grpSpPr>
          <a:xfrm>
            <a:off x="6674040" y="3801600"/>
            <a:ext cx="3399120" cy="2052360"/>
            <a:chOff x="6674040" y="3801600"/>
            <a:chExt cx="3399120" cy="2052360"/>
          </a:xfrm>
        </p:grpSpPr>
        <p:sp>
          <p:nvSpPr>
            <p:cNvPr id="1040" name="Line 5"/>
            <p:cNvSpPr/>
            <p:nvPr/>
          </p:nvSpPr>
          <p:spPr>
            <a:xfrm>
              <a:off x="6680520" y="5189040"/>
              <a:ext cx="313668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041" name="Line 6"/>
            <p:cNvSpPr/>
            <p:nvPr/>
          </p:nvSpPr>
          <p:spPr>
            <a:xfrm flipV="1">
              <a:off x="6674040" y="3801600"/>
              <a:ext cx="360" cy="13845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042" name="Line 7"/>
            <p:cNvSpPr/>
            <p:nvPr/>
          </p:nvSpPr>
          <p:spPr>
            <a:xfrm>
              <a:off x="7473960" y="504324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43" name="Line 8"/>
            <p:cNvSpPr/>
            <p:nvPr/>
          </p:nvSpPr>
          <p:spPr>
            <a:xfrm>
              <a:off x="8388360" y="506232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44" name="Line 9"/>
            <p:cNvSpPr/>
            <p:nvPr/>
          </p:nvSpPr>
          <p:spPr>
            <a:xfrm>
              <a:off x="9264960" y="5062320"/>
              <a:ext cx="360" cy="29844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45" name="Rectangle 10"/>
            <p:cNvSpPr/>
            <p:nvPr/>
          </p:nvSpPr>
          <p:spPr>
            <a:xfrm>
              <a:off x="6719400" y="5487840"/>
              <a:ext cx="3353760" cy="36612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IntelOne Display Regular"/>
                  <a:ea typeface="Helvetica Neue"/>
                </a:rPr>
                <a:t>  5               10             15</a:t>
              </a:r>
              <a:endParaRPr lang="en-US" sz="1800" b="0" strike="noStrike" spc="-1">
                <a:latin typeface="Arial" panose="020B0604020202020204"/>
              </a:endParaRPr>
            </a:p>
          </p:txBody>
        </p:sp>
        <p:sp>
          <p:nvSpPr>
            <p:cNvPr id="1046" name="Rectangle 22"/>
            <p:cNvSpPr/>
            <p:nvPr/>
          </p:nvSpPr>
          <p:spPr>
            <a:xfrm>
              <a:off x="7021800" y="4601880"/>
              <a:ext cx="86364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a=b</a:t>
              </a:r>
              <a:endParaRPr lang="en-US" sz="2400" b="0" strike="noStrike" spc="-1">
                <a:latin typeface="Arial" panose="020B0604020202020204"/>
              </a:endParaRPr>
            </a:p>
          </p:txBody>
        </p:sp>
        <p:sp>
          <p:nvSpPr>
            <p:cNvPr id="1047" name="Rectangle 23"/>
            <p:cNvSpPr/>
            <p:nvPr/>
          </p:nvSpPr>
          <p:spPr>
            <a:xfrm>
              <a:off x="7949880" y="4601880"/>
              <a:ext cx="82692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c=a</a:t>
              </a:r>
              <a:endParaRPr lang="en-US" sz="2400" b="0" strike="noStrike" spc="-1">
                <a:latin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Evaluating Blocking &amp; Nonblocking</a:t>
            </a:r>
            <a:endParaRPr lang="en-US" sz="3600" b="0" strike="noStrike" spc="-1">
              <a:latin typeface="Arial" panose="020B0604020202020204"/>
            </a:endParaRPr>
          </a:p>
        </p:txBody>
      </p:sp>
      <p:sp>
        <p:nvSpPr>
          <p:cNvPr id="1049" name="PlaceHolder 2"/>
          <p:cNvSpPr>
            <a:spLocks noGrp="1"/>
          </p:cNvSpPr>
          <p:nvPr>
            <p:ph/>
          </p:nvPr>
        </p:nvSpPr>
        <p:spPr>
          <a:xfrm>
            <a:off x="5460480" y="1474200"/>
            <a:ext cx="5557680" cy="4417200"/>
          </a:xfrm>
          <a:prstGeom prst="rect">
            <a:avLst/>
          </a:prstGeom>
          <a:noFill/>
          <a:ln w="0">
            <a:noFill/>
          </a:ln>
        </p:spPr>
        <p:txBody>
          <a:bodyPr lIns="90000" tIns="45000" rIns="90000" bIns="45000" anchor="t">
            <a:normAutofit fontScale="73000"/>
          </a:bodyPr>
          <a:p>
            <a:pPr marL="228600" indent="-228600">
              <a:lnSpc>
                <a:spcPct val="90000"/>
              </a:lnSpc>
              <a:spcBef>
                <a:spcPts val="1000"/>
              </a:spcBef>
              <a:buClr>
                <a:srgbClr val="525252"/>
              </a:buClr>
              <a:buFont typeface="Wingdings" panose="05000000000000000000" pitchFamily="2" charset="2"/>
              <a:buAutoNum type="arabicPeriod"/>
            </a:pPr>
            <a:r>
              <a:rPr lang="en-US" sz="2800" b="0" strike="noStrike" spc="-1">
                <a:solidFill>
                  <a:srgbClr val="525252"/>
                </a:solidFill>
                <a:latin typeface="IntelOne Display Light"/>
                <a:ea typeface="Helvetica Neue"/>
              </a:rPr>
              <a:t>Assignment 0 executes and assigns </a:t>
            </a:r>
            <a:r>
              <a:rPr lang="en-US" sz="2800" b="1" strike="noStrike" spc="-1">
                <a:solidFill>
                  <a:srgbClr val="525252"/>
                </a:solidFill>
                <a:latin typeface="IntelOne Display Light"/>
                <a:ea typeface="Helvetica Neue"/>
              </a:rPr>
              <a:t>a</a:t>
            </a:r>
            <a:r>
              <a:rPr lang="en-US" sz="2800" b="0" strike="noStrike" spc="-1">
                <a:solidFill>
                  <a:srgbClr val="525252"/>
                </a:solidFill>
                <a:latin typeface="IntelOne Display Light"/>
                <a:ea typeface="Helvetica Neue"/>
              </a:rPr>
              <a:t> to 0 blocking remaining assignments</a:t>
            </a:r>
            <a:endParaRPr lang="en-US" sz="2800" b="0" strike="noStrike" spc="-1">
              <a:latin typeface="Arial" panose="020B0604020202020204"/>
            </a:endParaRPr>
          </a:p>
          <a:p>
            <a:pPr marL="228600" indent="-228600">
              <a:lnSpc>
                <a:spcPct val="90000"/>
              </a:lnSpc>
              <a:spcBef>
                <a:spcPts val="1000"/>
              </a:spcBef>
              <a:buClr>
                <a:srgbClr val="525252"/>
              </a:buClr>
              <a:buFont typeface="Wingdings" panose="05000000000000000000" pitchFamily="2" charset="2"/>
              <a:buAutoNum type="arabicPeriod"/>
            </a:pPr>
            <a:r>
              <a:rPr lang="en-US" sz="2800" b="0" strike="noStrike" spc="-1">
                <a:solidFill>
                  <a:srgbClr val="525252"/>
                </a:solidFill>
                <a:latin typeface="IntelOne Display Light"/>
                <a:ea typeface="Helvetica Neue"/>
              </a:rPr>
              <a:t>Assignment 1 executes and assigns </a:t>
            </a:r>
            <a:r>
              <a:rPr lang="en-US" sz="2800" b="1" strike="noStrike" spc="-1">
                <a:solidFill>
                  <a:srgbClr val="525252"/>
                </a:solidFill>
                <a:latin typeface="IntelOne Display Light"/>
                <a:ea typeface="Helvetica Neue"/>
              </a:rPr>
              <a:t>b</a:t>
            </a:r>
            <a:r>
              <a:rPr lang="en-US" sz="2800" b="0" strike="noStrike" spc="-1">
                <a:solidFill>
                  <a:srgbClr val="525252"/>
                </a:solidFill>
                <a:latin typeface="IntelOne Display Light"/>
                <a:ea typeface="Helvetica Neue"/>
              </a:rPr>
              <a:t> to 1 blocking remaining assignments</a:t>
            </a:r>
            <a:endParaRPr lang="en-US" sz="2800" b="0" strike="noStrike" spc="-1">
              <a:latin typeface="Arial" panose="020B0604020202020204"/>
            </a:endParaRPr>
          </a:p>
          <a:p>
            <a:pPr marL="228600" indent="-228600">
              <a:lnSpc>
                <a:spcPct val="90000"/>
              </a:lnSpc>
              <a:spcBef>
                <a:spcPts val="1000"/>
              </a:spcBef>
              <a:buClr>
                <a:srgbClr val="525252"/>
              </a:buClr>
              <a:buFont typeface="Wingdings" panose="05000000000000000000" pitchFamily="2" charset="2"/>
              <a:buAutoNum type="arabicPeriod"/>
            </a:pPr>
            <a:r>
              <a:rPr lang="en-US" sz="2800" b="0" strike="noStrike" spc="-1">
                <a:solidFill>
                  <a:srgbClr val="525252"/>
                </a:solidFill>
                <a:latin typeface="IntelOne Display Light"/>
                <a:ea typeface="Helvetica Neue"/>
              </a:rPr>
              <a:t>Assignment 2 executes and schedules </a:t>
            </a:r>
            <a:r>
              <a:rPr lang="en-US" sz="2800" b="1" strike="noStrike" spc="-1">
                <a:solidFill>
                  <a:srgbClr val="525252"/>
                </a:solidFill>
                <a:latin typeface="IntelOne Display Light"/>
                <a:ea typeface="Helvetica Neue"/>
              </a:rPr>
              <a:t>a</a:t>
            </a:r>
            <a:r>
              <a:rPr lang="en-US" sz="2800" b="0" strike="noStrike" spc="-1">
                <a:solidFill>
                  <a:srgbClr val="525252"/>
                </a:solidFill>
                <a:latin typeface="IntelOne Display Light"/>
                <a:ea typeface="Helvetica Neue"/>
              </a:rPr>
              <a:t> to take on the current value of </a:t>
            </a:r>
            <a:r>
              <a:rPr lang="en-US" sz="2800" b="1" strike="noStrike" spc="-1">
                <a:solidFill>
                  <a:srgbClr val="525252"/>
                </a:solidFill>
                <a:latin typeface="IntelOne Display Light"/>
                <a:ea typeface="Helvetica Neue"/>
              </a:rPr>
              <a:t>b</a:t>
            </a:r>
            <a:r>
              <a:rPr lang="en-US" sz="2800" b="0" strike="noStrike" spc="-1">
                <a:solidFill>
                  <a:srgbClr val="525252"/>
                </a:solidFill>
                <a:latin typeface="IntelOne Display Light"/>
                <a:ea typeface="Helvetica Neue"/>
              </a:rPr>
              <a:t> (1) after 5 time steps</a:t>
            </a:r>
            <a:endParaRPr lang="en-US" sz="2800" b="0" strike="noStrike" spc="-1">
              <a:latin typeface="Arial" panose="020B0604020202020204"/>
            </a:endParaRPr>
          </a:p>
          <a:p>
            <a:pPr marL="228600" indent="-228600">
              <a:lnSpc>
                <a:spcPct val="90000"/>
              </a:lnSpc>
              <a:spcBef>
                <a:spcPts val="1000"/>
              </a:spcBef>
              <a:buClr>
                <a:srgbClr val="525252"/>
              </a:buClr>
              <a:buFont typeface="Wingdings" panose="05000000000000000000" pitchFamily="2" charset="2"/>
              <a:buAutoNum type="arabicPeriod"/>
            </a:pPr>
            <a:r>
              <a:rPr lang="en-US" sz="2800" b="0" strike="noStrike" spc="-1">
                <a:solidFill>
                  <a:srgbClr val="525252"/>
                </a:solidFill>
                <a:latin typeface="IntelOne Display Light"/>
                <a:ea typeface="Helvetica Neue"/>
              </a:rPr>
              <a:t>Assignment 3 executes and schedules </a:t>
            </a:r>
            <a:r>
              <a:rPr lang="en-US" sz="2800" b="1" strike="noStrike" spc="-1">
                <a:solidFill>
                  <a:srgbClr val="525252"/>
                </a:solidFill>
                <a:latin typeface="IntelOne Display Light"/>
                <a:ea typeface="Helvetica Neue"/>
              </a:rPr>
              <a:t>b</a:t>
            </a:r>
            <a:r>
              <a:rPr lang="en-US" sz="2800" b="0" strike="noStrike" spc="-1">
                <a:solidFill>
                  <a:srgbClr val="525252"/>
                </a:solidFill>
                <a:latin typeface="IntelOne Display Light"/>
                <a:ea typeface="Helvetica Neue"/>
              </a:rPr>
              <a:t> to take the current value of </a:t>
            </a:r>
            <a:r>
              <a:rPr lang="en-US" sz="2800" b="1" strike="noStrike" spc="-1">
                <a:solidFill>
                  <a:srgbClr val="525252"/>
                </a:solidFill>
                <a:latin typeface="IntelOne Display Light"/>
                <a:ea typeface="Helvetica Neue"/>
              </a:rPr>
              <a:t>a</a:t>
            </a:r>
            <a:r>
              <a:rPr lang="en-US" sz="2800" b="0" strike="noStrike" spc="-1">
                <a:solidFill>
                  <a:srgbClr val="525252"/>
                </a:solidFill>
                <a:latin typeface="IntelOne Display Light"/>
                <a:ea typeface="Helvetica Neue"/>
              </a:rPr>
              <a:t> (0) after 5 time steps</a:t>
            </a:r>
            <a:endParaRPr lang="en-US" sz="2800" b="0" strike="noStrike" spc="-1">
              <a:latin typeface="Arial" panose="020B0604020202020204"/>
            </a:endParaRPr>
          </a:p>
          <a:p>
            <a:pPr marL="228600" indent="-228600">
              <a:lnSpc>
                <a:spcPct val="90000"/>
              </a:lnSpc>
              <a:spcBef>
                <a:spcPts val="1000"/>
              </a:spcBef>
              <a:buClr>
                <a:srgbClr val="525252"/>
              </a:buClr>
              <a:buFont typeface="Wingdings" panose="05000000000000000000" pitchFamily="2" charset="2"/>
              <a:buAutoNum type="arabicPeriod"/>
            </a:pPr>
            <a:r>
              <a:rPr lang="en-US" sz="2800" b="0" strike="noStrike" spc="-1">
                <a:solidFill>
                  <a:srgbClr val="525252"/>
                </a:solidFill>
                <a:latin typeface="IntelOne Display Light"/>
                <a:ea typeface="Helvetica Neue"/>
              </a:rPr>
              <a:t>Process ends and 5 time steps later </a:t>
            </a:r>
            <a:r>
              <a:rPr lang="en-US" sz="2800" b="1" strike="noStrike" spc="-1">
                <a:solidFill>
                  <a:srgbClr val="525252"/>
                </a:solidFill>
                <a:latin typeface="IntelOne Display Light"/>
                <a:ea typeface="Helvetica Neue"/>
              </a:rPr>
              <a:t>a</a:t>
            </a:r>
            <a:r>
              <a:rPr lang="en-US" sz="2800" b="0" strike="noStrike" spc="-1">
                <a:solidFill>
                  <a:srgbClr val="525252"/>
                </a:solidFill>
                <a:latin typeface="IntelOne Display Light"/>
                <a:ea typeface="Helvetica Neue"/>
              </a:rPr>
              <a:t> is updated to 1 and </a:t>
            </a:r>
            <a:r>
              <a:rPr lang="en-US" sz="2800" b="1" strike="noStrike" spc="-1">
                <a:solidFill>
                  <a:srgbClr val="525252"/>
                </a:solidFill>
                <a:latin typeface="IntelOne Display Light"/>
                <a:ea typeface="Helvetica Neue"/>
              </a:rPr>
              <a:t>b</a:t>
            </a:r>
            <a:r>
              <a:rPr lang="en-US" sz="2800" b="0" strike="noStrike" spc="-1">
                <a:solidFill>
                  <a:srgbClr val="525252"/>
                </a:solidFill>
                <a:latin typeface="IntelOne Display Light"/>
                <a:ea typeface="Helvetica Neue"/>
              </a:rPr>
              <a:t> is updated to 0</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050" name="Rectangle 4"/>
          <p:cNvSpPr/>
          <p:nvPr/>
        </p:nvSpPr>
        <p:spPr>
          <a:xfrm>
            <a:off x="874440" y="1622880"/>
            <a:ext cx="3620520" cy="17377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initial begin</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a = 1’b0</a:t>
            </a: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//Assgnmnt0</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b = 1’b1</a:t>
            </a: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//Assgnmnt1</a:t>
            </a:r>
            <a:endParaRPr lang="en-US" sz="1800" b="0" strike="noStrike" spc="-1">
              <a:latin typeface="Arial" panose="020B0604020202020204"/>
            </a:endParaRPr>
          </a:p>
          <a:p>
            <a:pPr>
              <a:lnSpc>
                <a:spcPct val="100000"/>
              </a:lnSpc>
              <a:buNone/>
              <a:tabLst>
                <a:tab pos="342900" algn="l"/>
                <a:tab pos="685800" algn="l"/>
                <a:tab pos="1028700" algn="l"/>
              </a:tabLst>
            </a:pPr>
            <a:r>
              <a:rPr lang="en-US" sz="1800" b="0" strike="noStrike" spc="-1">
                <a:solidFill>
                  <a:srgbClr val="525252"/>
                </a:solidFill>
                <a:latin typeface="Consolas"/>
                <a:ea typeface="Helvetica Neue"/>
              </a:rPr>
              <a:t>	a &lt;= #5 b;</a:t>
            </a: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//Assgnmnt2</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b &lt;= #5 a;</a:t>
            </a: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//Assgnmnt3</a:t>
            </a:r>
            <a:endParaRPr lang="en-US" sz="1800" b="0" strike="noStrike" spc="-1">
              <a:latin typeface="Arial" panose="020B0604020202020204"/>
            </a:endParaRPr>
          </a:p>
          <a:p>
            <a:pPr>
              <a:lnSpc>
                <a:spcPct val="100000"/>
              </a:lnSpc>
              <a:buNone/>
              <a:tabLst>
                <a:tab pos="342900" algn="l"/>
                <a:tab pos="685800" algn="l"/>
                <a:tab pos="1028700"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
        <p:nvSpPr>
          <p:cNvPr id="1051" name="Text Box 10"/>
          <p:cNvSpPr/>
          <p:nvPr/>
        </p:nvSpPr>
        <p:spPr>
          <a:xfrm>
            <a:off x="698040" y="4258080"/>
            <a:ext cx="3796560" cy="146124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0" i="1" strike="noStrike" spc="-1">
                <a:solidFill>
                  <a:srgbClr val="525252"/>
                </a:solidFill>
                <a:latin typeface="IntelOne Display Regular"/>
                <a:ea typeface="Helvetica Neue"/>
              </a:rPr>
              <a:t>This may seem confusing but it is perfectly valid Verilog and is here to illustrate the behavior of blocking and nonblocking statements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525252"/>
                </a:solidFill>
                <a:latin typeface="IntelOne Display Light"/>
                <a:ea typeface="Helvetica Neue"/>
              </a:rPr>
              <a:t>Notes on Blocking &amp; Nonblocking Assignments</a:t>
            </a:r>
            <a:endParaRPr lang="en-US" sz="3600" b="0" strike="noStrike" spc="-1">
              <a:latin typeface="Arial" panose="020B0604020202020204"/>
            </a:endParaRPr>
          </a:p>
        </p:txBody>
      </p:sp>
      <p:sp>
        <p:nvSpPr>
          <p:cNvPr id="1053" name="PlaceHolder 2"/>
          <p:cNvSpPr>
            <a:spLocks noGrp="1"/>
          </p:cNvSpPr>
          <p:nvPr>
            <p:ph/>
          </p:nvPr>
        </p:nvSpPr>
        <p:spPr>
          <a:xfrm>
            <a:off x="380880" y="1487160"/>
            <a:ext cx="6124680" cy="4684320"/>
          </a:xfrm>
          <a:prstGeom prst="rect">
            <a:avLst/>
          </a:prstGeom>
          <a:noFill/>
          <a:ln w="0">
            <a:noFill/>
          </a:ln>
        </p:spPr>
        <p:txBody>
          <a:bodyPr lIns="90000" tIns="45000" rIns="90000" bIns="45000" anchor="t">
            <a:noAutofit/>
          </a:bodyPr>
          <a:p>
            <a:pPr marL="228600" indent="-228600">
              <a:lnSpc>
                <a:spcPct val="80000"/>
              </a:lnSpc>
              <a:spcBef>
                <a:spcPts val="1000"/>
              </a:spcBef>
              <a:buClr>
                <a:srgbClr val="525252"/>
              </a:buClr>
              <a:buFont typeface="Wingdings" panose="05000000000000000000" pitchFamily="2" charset="2"/>
              <a:buAutoNum type="arabicParenR"/>
            </a:pPr>
            <a:r>
              <a:rPr lang="en-US" sz="2400" b="0" strike="noStrike" spc="-1">
                <a:solidFill>
                  <a:srgbClr val="525252"/>
                </a:solidFill>
                <a:latin typeface="IntelOne Display Light"/>
                <a:ea typeface="Helvetica Neue"/>
              </a:rPr>
              <a:t>Avoid making multiple simultaneous (same time step) assignments to same variable in </a:t>
            </a:r>
            <a:r>
              <a:rPr lang="en-US" sz="2400" b="0" u="sng" strike="noStrike" spc="-1">
                <a:solidFill>
                  <a:srgbClr val="525252"/>
                </a:solidFill>
                <a:uFillTx/>
                <a:latin typeface="IntelOne Display Light"/>
                <a:ea typeface="Helvetica Neue"/>
              </a:rPr>
              <a:t>different</a:t>
            </a:r>
            <a:r>
              <a:rPr lang="en-US" sz="2400" b="0" strike="noStrike" spc="-1">
                <a:solidFill>
                  <a:srgbClr val="525252"/>
                </a:solidFill>
                <a:latin typeface="IntelOne Display Light"/>
                <a:ea typeface="Helvetica Neue"/>
              </a:rPr>
              <a:t> processes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May causes indeterminate value (race condition)</a:t>
            </a:r>
            <a:endParaRPr lang="en-US" sz="20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AutoNum type="arabicParenR"/>
            </a:pPr>
            <a:r>
              <a:rPr lang="en-US" sz="2400" b="0" strike="noStrike" spc="-1">
                <a:solidFill>
                  <a:srgbClr val="525252"/>
                </a:solidFill>
                <a:latin typeface="IntelOne Display Light"/>
                <a:ea typeface="Helvetica Neue"/>
              </a:rPr>
              <a:t>For simultaneous (same time step) assignments to same variable in </a:t>
            </a:r>
            <a:r>
              <a:rPr lang="en-US" sz="2400" b="0" u="sng" strike="noStrike" spc="-1">
                <a:solidFill>
                  <a:srgbClr val="525252"/>
                </a:solidFill>
                <a:uFillTx/>
                <a:latin typeface="IntelOne Display Light"/>
                <a:ea typeface="Helvetica Neue"/>
              </a:rPr>
              <a:t>same</a:t>
            </a:r>
            <a:r>
              <a:rPr lang="en-US" sz="2400" b="0" strike="noStrike" spc="-1">
                <a:solidFill>
                  <a:srgbClr val="525252"/>
                </a:solidFill>
                <a:latin typeface="IntelOne Display Light"/>
                <a:ea typeface="Helvetica Neue"/>
              </a:rPr>
              <a:t> process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Last blocking variable assignment overwrites previous assignments</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Last scheduled non-blocking variable assignment overwrites previous assignments</a:t>
            </a:r>
            <a:endParaRPr lang="en-US" sz="2000" b="0" strike="noStrike" spc="-1">
              <a:latin typeface="Arial" panose="020B0604020202020204"/>
            </a:endParaRPr>
          </a:p>
          <a:p>
            <a:pPr>
              <a:lnSpc>
                <a:spcPct val="90000"/>
              </a:lnSpc>
              <a:spcBef>
                <a:spcPts val="1000"/>
              </a:spcBef>
              <a:buNone/>
              <a:tabLst>
                <a:tab pos="0" algn="l"/>
              </a:tabLst>
            </a:pPr>
            <a:endParaRPr lang="en-US" sz="2800" b="0" strike="noStrike" spc="-1">
              <a:latin typeface="Arial" panose="020B0604020202020204"/>
            </a:endParaRPr>
          </a:p>
        </p:txBody>
      </p:sp>
      <p:sp>
        <p:nvSpPr>
          <p:cNvPr id="1054" name="Rectangle 4"/>
          <p:cNvSpPr/>
          <p:nvPr/>
        </p:nvSpPr>
        <p:spPr>
          <a:xfrm>
            <a:off x="7533720" y="1677240"/>
            <a:ext cx="2929680" cy="5785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#4 a = 1’b0;</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#4</a:t>
            </a: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a = 1’b1;</a:t>
            </a:r>
            <a:endParaRPr lang="en-US" sz="1600" b="0" strike="noStrike" spc="-1">
              <a:latin typeface="Arial" panose="020B0604020202020204"/>
            </a:endParaRPr>
          </a:p>
        </p:txBody>
      </p:sp>
      <p:sp>
        <p:nvSpPr>
          <p:cNvPr id="1055" name="Rectangle 6"/>
          <p:cNvSpPr/>
          <p:nvPr/>
        </p:nvSpPr>
        <p:spPr>
          <a:xfrm>
            <a:off x="7533720" y="2829960"/>
            <a:ext cx="2929680" cy="22820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begin</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a = 1’b0;</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 = 1’b1; // Last</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begin</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a &lt;= #4 1’b1;</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 &lt;= #4 1’b0; // Last</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a:t>
            </a:r>
            <a:endParaRPr lang="en-US" sz="1600" b="0" strike="noStrike" spc="-1">
              <a:latin typeface="Arial" panose="020B0604020202020204"/>
            </a:endParaRPr>
          </a:p>
        </p:txBody>
      </p:sp>
      <p:sp>
        <p:nvSpPr>
          <p:cNvPr id="1056" name="Text Box 8"/>
          <p:cNvSpPr/>
          <p:nvPr/>
        </p:nvSpPr>
        <p:spPr>
          <a:xfrm>
            <a:off x="7118280" y="1758960"/>
            <a:ext cx="44316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1)</a:t>
            </a:r>
            <a:endParaRPr lang="en-US" sz="1800" b="0" strike="noStrike" spc="-1">
              <a:latin typeface="Arial" panose="020B0604020202020204"/>
            </a:endParaRPr>
          </a:p>
        </p:txBody>
      </p:sp>
      <p:sp>
        <p:nvSpPr>
          <p:cNvPr id="1057" name="Text Box 9"/>
          <p:cNvSpPr/>
          <p:nvPr/>
        </p:nvSpPr>
        <p:spPr>
          <a:xfrm>
            <a:off x="7048080" y="3462840"/>
            <a:ext cx="44316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2)</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Behavior Modeling</a:t>
            </a:r>
            <a:endParaRPr lang="en-US" sz="3600" b="0" strike="noStrike" spc="-1">
              <a:latin typeface="Arial" panose="020B0604020202020204"/>
            </a:endParaRPr>
          </a:p>
        </p:txBody>
      </p:sp>
      <p:sp>
        <p:nvSpPr>
          <p:cNvPr id="193" name="PlaceHolder 2"/>
          <p:cNvSpPr>
            <a:spLocks noGrp="1"/>
          </p:cNvSpPr>
          <p:nvPr>
            <p:ph/>
          </p:nvPr>
        </p:nvSpPr>
        <p:spPr>
          <a:xfrm>
            <a:off x="380880" y="1487160"/>
            <a:ext cx="10893960" cy="938160"/>
          </a:xfrm>
          <a:prstGeom prst="rect">
            <a:avLst/>
          </a:prstGeom>
          <a:noFill/>
          <a:ln w="0">
            <a:noFill/>
          </a:ln>
        </p:spPr>
        <p:txBody>
          <a:bodyPr lIns="90000" tIns="45000" rIns="90000" bIns="45000" anchor="t">
            <a:normAutofit fontScale="95000"/>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Only the functionality of the circuit, no structure</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Synthesis tool creates correct logic</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94" name="AutoShape 3"/>
          <p:cNvSpPr/>
          <p:nvPr/>
        </p:nvSpPr>
        <p:spPr>
          <a:xfrm>
            <a:off x="3206880" y="2523600"/>
            <a:ext cx="5178960" cy="3683160"/>
          </a:xfrm>
          <a:prstGeom prst="cube">
            <a:avLst>
              <a:gd name="adj" fmla="val 24958"/>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0000" tIns="45000" rIns="90000" bIns="45000" anchor="ctr">
            <a:noAutofit/>
          </a:bodyPr>
          <a:p>
            <a:pPr marL="346075">
              <a:lnSpc>
                <a:spcPct val="100000"/>
              </a:lnSpc>
              <a:buNone/>
              <a:tabLst>
                <a:tab pos="683895" algn="l"/>
                <a:tab pos="1029970" algn="l"/>
                <a:tab pos="1376045" algn="l"/>
              </a:tabLst>
            </a:pPr>
            <a:r>
              <a:rPr lang="en-US" sz="1800" b="1" strike="noStrike" spc="-1">
                <a:solidFill>
                  <a:srgbClr val="525252"/>
                </a:solidFill>
                <a:latin typeface="Consolas"/>
                <a:ea typeface="Helvetica Neue"/>
              </a:rPr>
              <a:t>if</a:t>
            </a:r>
            <a:r>
              <a:rPr lang="en-US" sz="1800" b="0" strike="noStrike" spc="-1">
                <a:solidFill>
                  <a:srgbClr val="525252"/>
                </a:solidFill>
                <a:latin typeface="Consolas"/>
                <a:ea typeface="Helvetica Neue"/>
              </a:rPr>
              <a:t> (shift_left)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out[0] &lt;= #5 0;</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for</a:t>
            </a:r>
            <a:r>
              <a:rPr lang="en-US" sz="1800" b="0" strike="noStrike" spc="-1">
                <a:solidFill>
                  <a:srgbClr val="525252"/>
                </a:solidFill>
                <a:latin typeface="Consolas"/>
                <a:ea typeface="Helvetica Neue"/>
              </a:rPr>
              <a:t> (j=1; j&lt;8; j=j+1)</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0" strike="noStrike" spc="-1">
                <a:solidFill>
                  <a:srgbClr val="525252"/>
                </a:solidFill>
                <a:latin typeface="Consolas"/>
                <a:ea typeface="Helvetica Neue"/>
              </a:rPr>
              <a:t>    		out[j] &lt;= #5 out[j-1];</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1" strike="noStrike" spc="-1">
                <a:solidFill>
                  <a:srgbClr val="525252"/>
                </a:solidFill>
                <a:latin typeface="Consolas"/>
                <a:ea typeface="Helvetica Neue"/>
              </a:rPr>
              <a:t>else</a:t>
            </a: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begin</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1" strike="noStrike" spc="-1">
                <a:solidFill>
                  <a:srgbClr val="525252"/>
                </a:solidFill>
                <a:latin typeface="Consolas"/>
                <a:ea typeface="Helvetica Neue"/>
              </a:rPr>
              <a:t>	</a:t>
            </a:r>
            <a:r>
              <a:rPr lang="en-US" sz="1800" b="0" strike="noStrike" spc="-1">
                <a:solidFill>
                  <a:srgbClr val="525252"/>
                </a:solidFill>
                <a:latin typeface="Consolas"/>
                <a:ea typeface="Helvetica Neue"/>
              </a:rPr>
              <a:t> out[7] &lt;= #5 0;</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0" strike="noStrike" spc="-1">
                <a:solidFill>
                  <a:srgbClr val="525252"/>
                </a:solidFill>
                <a:latin typeface="Consolas"/>
                <a:ea typeface="Helvetica Neue"/>
              </a:rPr>
              <a:t>     </a:t>
            </a:r>
            <a:r>
              <a:rPr lang="en-US" sz="1800" b="1" strike="noStrike" spc="-1">
                <a:solidFill>
                  <a:srgbClr val="525252"/>
                </a:solidFill>
                <a:latin typeface="Consolas"/>
                <a:ea typeface="Helvetica Neue"/>
              </a:rPr>
              <a:t>for</a:t>
            </a:r>
            <a:r>
              <a:rPr lang="en-US" sz="1800" b="0" strike="noStrike" spc="-1">
                <a:solidFill>
                  <a:srgbClr val="525252"/>
                </a:solidFill>
                <a:latin typeface="Consolas"/>
                <a:ea typeface="Helvetica Neue"/>
              </a:rPr>
              <a:t> (j=0; j&lt;7; j=j+1)</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0" strike="noStrike" spc="-1">
                <a:solidFill>
                  <a:srgbClr val="525252"/>
                </a:solidFill>
                <a:latin typeface="Consolas"/>
                <a:ea typeface="Helvetica Neue"/>
              </a:rPr>
              <a:t>     	out[j]</a:t>
            </a:r>
            <a:r>
              <a:rPr lang="en-US" sz="1800" b="0" i="1" strike="noStrike" spc="-1">
                <a:solidFill>
                  <a:srgbClr val="525252"/>
                </a:solidFill>
                <a:latin typeface="Consolas"/>
                <a:ea typeface="Helvetica Neue"/>
              </a:rPr>
              <a:t> &lt;= #5 </a:t>
            </a:r>
            <a:r>
              <a:rPr lang="en-US" sz="1800" b="0" strike="noStrike" spc="-1">
                <a:solidFill>
                  <a:srgbClr val="525252"/>
                </a:solidFill>
                <a:latin typeface="Consolas"/>
                <a:ea typeface="Helvetica Neue"/>
              </a:rPr>
              <a:t>out[j+1]</a:t>
            </a:r>
            <a:r>
              <a:rPr lang="en-US" sz="1800" b="0" i="1" strike="noStrike" spc="-1">
                <a:solidFill>
                  <a:srgbClr val="525252"/>
                </a:solidFill>
                <a:latin typeface="Consolas"/>
                <a:ea typeface="Helvetica Neue"/>
              </a:rPr>
              <a:t>;</a:t>
            </a:r>
            <a:endParaRPr lang="en-US" sz="1800" b="0" strike="noStrike" spc="-1">
              <a:latin typeface="Arial" panose="020B0604020202020204"/>
            </a:endParaRPr>
          </a:p>
          <a:p>
            <a:pPr marL="346075">
              <a:lnSpc>
                <a:spcPct val="100000"/>
              </a:lnSpc>
              <a:buNone/>
              <a:tabLst>
                <a:tab pos="683895" algn="l"/>
                <a:tab pos="1029970" algn="l"/>
                <a:tab pos="1376045" algn="l"/>
              </a:tabLst>
            </a:pPr>
            <a:r>
              <a:rPr lang="en-US" sz="1800" b="1" strike="noStrike" spc="-1">
                <a:solidFill>
                  <a:srgbClr val="525252"/>
                </a:solidFill>
                <a:latin typeface="Consolas"/>
                <a:ea typeface="Helvetica Neue"/>
              </a:rPr>
              <a:t>end</a:t>
            </a:r>
            <a:endParaRPr lang="en-US" sz="1800" b="0" strike="noStrike" spc="-1">
              <a:latin typeface="Arial" panose="020B0604020202020204"/>
            </a:endParaRPr>
          </a:p>
        </p:txBody>
      </p:sp>
      <p:sp>
        <p:nvSpPr>
          <p:cNvPr id="195" name="AutoShape 4"/>
          <p:cNvSpPr/>
          <p:nvPr/>
        </p:nvSpPr>
        <p:spPr>
          <a:xfrm>
            <a:off x="1537920" y="4101120"/>
            <a:ext cx="1631880" cy="710280"/>
          </a:xfrm>
          <a:prstGeom prst="rightArrow">
            <a:avLst>
              <a:gd name="adj1" fmla="val 50000"/>
              <a:gd name="adj2" fmla="val 102608"/>
            </a:avLst>
          </a:prstGeom>
          <a:noFill/>
          <a:ln w="12700">
            <a:solidFill>
              <a:srgbClr val="525252"/>
            </a:solidFill>
            <a:miter/>
          </a:ln>
        </p:spPr>
        <p:style>
          <a:lnRef idx="0">
            <a:srgbClr val="FFFFFF"/>
          </a:lnRef>
          <a:fillRef idx="0">
            <a:srgbClr val="FFFFFF"/>
          </a:fillRef>
          <a:effectRef idx="0">
            <a:srgbClr val="FFFFFF"/>
          </a:effectRef>
          <a:fontRef idx="minor"/>
        </p:style>
      </p:sp>
      <p:sp>
        <p:nvSpPr>
          <p:cNvPr id="196" name="AutoShape 5"/>
          <p:cNvSpPr/>
          <p:nvPr/>
        </p:nvSpPr>
        <p:spPr>
          <a:xfrm>
            <a:off x="8459640" y="4019040"/>
            <a:ext cx="1805760" cy="792360"/>
          </a:xfrm>
          <a:prstGeom prst="rightArrow">
            <a:avLst>
              <a:gd name="adj1" fmla="val 50000"/>
              <a:gd name="adj2" fmla="val 102608"/>
            </a:avLst>
          </a:prstGeom>
          <a:solidFill>
            <a:schemeClr val="bg1"/>
          </a:solidFill>
          <a:ln w="12700">
            <a:solidFill>
              <a:srgbClr val="525252"/>
            </a:solidFill>
            <a:miter/>
          </a:ln>
        </p:spPr>
        <p:style>
          <a:lnRef idx="0">
            <a:srgbClr val="FFFFFF"/>
          </a:lnRef>
          <a:fillRef idx="0">
            <a:srgbClr val="FFFFFF"/>
          </a:fillRef>
          <a:effectRef idx="0">
            <a:srgbClr val="FFFFFF"/>
          </a:effectRef>
          <a:fontRef idx="minor"/>
        </p:style>
      </p:sp>
      <p:sp>
        <p:nvSpPr>
          <p:cNvPr id="197" name="TextBox 6"/>
          <p:cNvSpPr/>
          <p:nvPr/>
        </p:nvSpPr>
        <p:spPr>
          <a:xfrm>
            <a:off x="1581840" y="3557160"/>
            <a:ext cx="1624680" cy="4554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pPr>
            <a:r>
              <a:rPr lang="en-US" sz="2400" b="0" strike="noStrike" spc="-1">
                <a:solidFill>
                  <a:srgbClr val="525252"/>
                </a:solidFill>
                <a:latin typeface="IntelOne Display Regular"/>
                <a:ea typeface="Helvetica Neue"/>
              </a:rPr>
              <a:t>inputs</a:t>
            </a:r>
            <a:endParaRPr lang="en-US" sz="2400" b="0" strike="noStrike" spc="-1">
              <a:latin typeface="Arial" panose="020B0604020202020204"/>
            </a:endParaRPr>
          </a:p>
        </p:txBody>
      </p:sp>
      <p:sp>
        <p:nvSpPr>
          <p:cNvPr id="198" name="TextBox 7"/>
          <p:cNvSpPr/>
          <p:nvPr/>
        </p:nvSpPr>
        <p:spPr>
          <a:xfrm>
            <a:off x="8459640" y="3547800"/>
            <a:ext cx="1494360" cy="4554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2400" b="0" strike="noStrike" spc="-1">
                <a:solidFill>
                  <a:srgbClr val="525252"/>
                </a:solidFill>
                <a:latin typeface="IntelOne Display Regular"/>
                <a:ea typeface="Helvetica Neue"/>
              </a:rPr>
              <a:t>outputs</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0" strike="noStrike" spc="-1">
                <a:solidFill>
                  <a:srgbClr val="525252"/>
                </a:solidFill>
                <a:latin typeface="IntelOne Display Light"/>
                <a:ea typeface="Helvetica Neue"/>
              </a:rPr>
              <a:t>Notes on Blocking &amp; Nonblocking Assignments</a:t>
            </a:r>
            <a:endParaRPr lang="en-US" sz="3600" b="0" strike="noStrike" spc="-1">
              <a:latin typeface="Arial" panose="020B0604020202020204"/>
            </a:endParaRPr>
          </a:p>
        </p:txBody>
      </p:sp>
      <p:sp>
        <p:nvSpPr>
          <p:cNvPr id="1059" name="PlaceHolder 2"/>
          <p:cNvSpPr>
            <a:spLocks noGrp="1"/>
          </p:cNvSpPr>
          <p:nvPr>
            <p:ph/>
          </p:nvPr>
        </p:nvSpPr>
        <p:spPr>
          <a:xfrm>
            <a:off x="380880" y="1487160"/>
            <a:ext cx="6154200" cy="4681080"/>
          </a:xfrm>
          <a:prstGeom prst="rect">
            <a:avLst/>
          </a:prstGeom>
          <a:noFill/>
          <a:ln w="0">
            <a:noFill/>
          </a:ln>
        </p:spPr>
        <p:txBody>
          <a:bodyPr lIns="90000" tIns="45000" rIns="90000" bIns="45000" anchor="t">
            <a:normAutofit fontScale="94000"/>
          </a:bodyPr>
          <a:p>
            <a:pPr marL="228600" indent="-228600">
              <a:lnSpc>
                <a:spcPct val="80000"/>
              </a:lnSpc>
              <a:spcBef>
                <a:spcPts val="1000"/>
              </a:spcBef>
              <a:buClr>
                <a:srgbClr val="525252"/>
              </a:buClr>
              <a:buFont typeface="Wingdings" panose="05000000000000000000" pitchFamily="2" charset="2"/>
              <a:buAutoNum type="arabicParenR"/>
            </a:pPr>
            <a:r>
              <a:rPr lang="en-US" sz="2400" b="0" strike="noStrike" spc="-1">
                <a:solidFill>
                  <a:srgbClr val="525252"/>
                </a:solidFill>
                <a:latin typeface="IntelOne Display Light"/>
                <a:ea typeface="Helvetica Neue"/>
              </a:rPr>
              <a:t>During a time step, blocking assignments executed before nonblocking assignments</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This is due to Verilog event queue (order in which events must be handled)</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Exception:  When non-blocking assignment triggers blocking assignment in another process</a:t>
            </a:r>
            <a:endParaRPr lang="en-US" sz="20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AutoNum type="arabicParenR"/>
            </a:pPr>
            <a:r>
              <a:rPr lang="en-US" sz="2400" b="0" strike="noStrike" spc="-1">
                <a:solidFill>
                  <a:srgbClr val="525252"/>
                </a:solidFill>
                <a:latin typeface="IntelOne Display Light"/>
                <a:ea typeface="Helvetica Neue"/>
              </a:rPr>
              <a:t>Not recommended to use both blocking &amp; nonblocking assignments in same procedural block</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Though legal Verilog, considered poor coding style</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Requires very good understanding of Verilog event queue</a:t>
            </a:r>
            <a:endParaRPr lang="en-US" sz="20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Easy to produce incorrect or unexpected behavior</a:t>
            </a:r>
            <a:endParaRPr lang="en-US" sz="20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060" name="Rectangle 5"/>
          <p:cNvSpPr/>
          <p:nvPr/>
        </p:nvSpPr>
        <p:spPr>
          <a:xfrm>
            <a:off x="7426080" y="1643760"/>
            <a:ext cx="2929680" cy="10652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#4 a = 1’b0; // 1st</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#4</a:t>
            </a: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a &lt;= 1’b1; // 2nd</a:t>
            </a:r>
            <a:endParaRPr lang="en-US" sz="1600" b="0" strike="noStrike" spc="-1">
              <a:latin typeface="Arial" panose="020B0604020202020204"/>
            </a:endParaRPr>
          </a:p>
        </p:txBody>
      </p:sp>
      <p:sp>
        <p:nvSpPr>
          <p:cNvPr id="1061" name="Rectangle 7"/>
          <p:cNvSpPr/>
          <p:nvPr/>
        </p:nvSpPr>
        <p:spPr>
          <a:xfrm>
            <a:off x="7426080" y="4200120"/>
            <a:ext cx="2929680" cy="155196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always begin</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 &lt;= in * 2;</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b = a + 1’b1; // Old ‘a’</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a:t>
            </a:r>
            <a:endParaRPr lang="en-US" sz="1600" b="0" strike="noStrike" spc="-1">
              <a:latin typeface="Arial" panose="020B0604020202020204"/>
            </a:endParaRPr>
          </a:p>
        </p:txBody>
      </p:sp>
      <p:sp>
        <p:nvSpPr>
          <p:cNvPr id="1062" name="Text Box 10"/>
          <p:cNvSpPr/>
          <p:nvPr/>
        </p:nvSpPr>
        <p:spPr>
          <a:xfrm>
            <a:off x="6993720" y="1929240"/>
            <a:ext cx="44316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1)</a:t>
            </a:r>
            <a:endParaRPr lang="en-US" sz="1800" b="0" strike="noStrike" spc="-1">
              <a:latin typeface="Arial" panose="020B0604020202020204"/>
            </a:endParaRPr>
          </a:p>
        </p:txBody>
      </p:sp>
      <p:sp>
        <p:nvSpPr>
          <p:cNvPr id="1063" name="Text Box 11"/>
          <p:cNvSpPr/>
          <p:nvPr/>
        </p:nvSpPr>
        <p:spPr>
          <a:xfrm>
            <a:off x="6954480" y="4378680"/>
            <a:ext cx="44316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2)</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Notes Explanations</a:t>
            </a:r>
            <a:endParaRPr lang="en-US" sz="3600" b="0" strike="noStrike" spc="-1">
              <a:latin typeface="Arial" panose="020B0604020202020204"/>
            </a:endParaRPr>
          </a:p>
        </p:txBody>
      </p:sp>
      <p:sp>
        <p:nvSpPr>
          <p:cNvPr id="1065" name="PlaceHolder 2"/>
          <p:cNvSpPr>
            <a:spLocks noGrp="1"/>
          </p:cNvSpPr>
          <p:nvPr>
            <p:ph/>
          </p:nvPr>
        </p:nvSpPr>
        <p:spPr>
          <a:xfrm>
            <a:off x="380880" y="1487160"/>
            <a:ext cx="6254640" cy="4615560"/>
          </a:xfrm>
          <a:prstGeom prst="rect">
            <a:avLst/>
          </a:prstGeom>
          <a:noFill/>
          <a:ln w="0">
            <a:noFill/>
          </a:ln>
        </p:spPr>
        <p:txBody>
          <a:bodyPr lIns="90000" tIns="45000" rIns="90000" bIns="45000" anchor="t">
            <a:normAutofit fontScale="95000"/>
          </a:bodyPr>
          <a:p>
            <a:pPr marL="228600" indent="-228600">
              <a:lnSpc>
                <a:spcPct val="80000"/>
              </a:lnSpc>
              <a:spcBef>
                <a:spcPts val="1000"/>
              </a:spcBef>
              <a:buClr>
                <a:srgbClr val="525252"/>
              </a:buClr>
              <a:buFont typeface="Wingdings" panose="05000000000000000000" pitchFamily="2" charset="2"/>
              <a:buAutoNum type="arabicParenR"/>
            </a:pPr>
            <a:r>
              <a:rPr lang="en-US" sz="2400" b="0" strike="noStrike" spc="-1">
                <a:solidFill>
                  <a:srgbClr val="525252"/>
                </a:solidFill>
                <a:latin typeface="IntelOne Display Light"/>
                <a:ea typeface="Helvetica Neue"/>
              </a:rPr>
              <a:t>Procedural blocks assumed to be in parallel with other procedural blocks, thus no guarantee which assignment will be executed first; results in race condition</a:t>
            </a:r>
            <a:endParaRPr lang="en-US" sz="24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AutoNum type="arabicParenR"/>
            </a:pPr>
            <a:r>
              <a:rPr lang="en-US" sz="2400" b="0" strike="noStrike" spc="-1">
                <a:solidFill>
                  <a:srgbClr val="525252"/>
                </a:solidFill>
                <a:latin typeface="IntelOne Display Light"/>
                <a:ea typeface="Helvetica Neue"/>
              </a:rPr>
              <a:t>Since variable assignments are sequential, in both cases last assignment will overwrite the first whether blocking or nonblocking</a:t>
            </a:r>
            <a:endParaRPr lang="en-US" sz="24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AutoNum type="arabicParenR"/>
            </a:pPr>
            <a:r>
              <a:rPr lang="en-US" sz="2400" b="0" strike="noStrike" spc="-1">
                <a:solidFill>
                  <a:srgbClr val="525252"/>
                </a:solidFill>
                <a:latin typeface="IntelOne Display Light"/>
                <a:ea typeface="Helvetica Neue"/>
              </a:rPr>
              <a:t>Blocking assignment executed first, then nonblocking, so </a:t>
            </a:r>
            <a:r>
              <a:rPr lang="en-US" sz="2400" b="1" strike="noStrike" spc="-1">
                <a:solidFill>
                  <a:srgbClr val="525252"/>
                </a:solidFill>
                <a:latin typeface="IntelOne Display Light"/>
                <a:ea typeface="Helvetica Neue"/>
              </a:rPr>
              <a:t>a</a:t>
            </a:r>
            <a:r>
              <a:rPr lang="en-US" sz="2400" b="0" strike="noStrike" spc="-1">
                <a:solidFill>
                  <a:srgbClr val="525252"/>
                </a:solidFill>
                <a:latin typeface="IntelOne Display Light"/>
                <a:ea typeface="Helvetica Neue"/>
              </a:rPr>
              <a:t> will be equal to 1 at end of simulation cycle (this should avoided too!)</a:t>
            </a:r>
            <a:endParaRPr lang="en-US" sz="2400" b="0" strike="noStrike" spc="-1">
              <a:latin typeface="Arial" panose="020B0604020202020204"/>
            </a:endParaRPr>
          </a:p>
          <a:p>
            <a:pPr marL="228600" indent="-228600">
              <a:lnSpc>
                <a:spcPct val="80000"/>
              </a:lnSpc>
              <a:spcBef>
                <a:spcPts val="1000"/>
              </a:spcBef>
              <a:buClr>
                <a:srgbClr val="525252"/>
              </a:buClr>
              <a:buFont typeface="Wingdings" panose="05000000000000000000" pitchFamily="2" charset="2"/>
              <a:buAutoNum type="arabicParenR"/>
            </a:pPr>
            <a:r>
              <a:rPr lang="en-US" sz="2400" b="0" strike="noStrike" spc="-1">
                <a:solidFill>
                  <a:srgbClr val="525252"/>
                </a:solidFill>
                <a:latin typeface="IntelOne Display Light"/>
                <a:ea typeface="Helvetica Neue"/>
              </a:rPr>
              <a:t>Very poor coding; </a:t>
            </a:r>
            <a:r>
              <a:rPr lang="en-US" sz="2400" b="1" strike="noStrike" spc="-1">
                <a:solidFill>
                  <a:srgbClr val="525252"/>
                </a:solidFill>
                <a:latin typeface="IntelOne Display Light"/>
                <a:ea typeface="Helvetica Neue"/>
              </a:rPr>
              <a:t>b</a:t>
            </a:r>
            <a:r>
              <a:rPr lang="en-US" sz="2400" b="0" strike="noStrike" spc="-1">
                <a:solidFill>
                  <a:srgbClr val="525252"/>
                </a:solidFill>
                <a:latin typeface="IntelOne Display Light"/>
                <a:ea typeface="Helvetica Neue"/>
              </a:rPr>
              <a:t> is actually using the previous value of </a:t>
            </a:r>
            <a:r>
              <a:rPr lang="en-US" sz="2400" b="1" strike="noStrike" spc="-1">
                <a:solidFill>
                  <a:srgbClr val="525252"/>
                </a:solidFill>
                <a:latin typeface="IntelOne Display Light"/>
                <a:ea typeface="Helvetica Neue"/>
              </a:rPr>
              <a:t>a</a:t>
            </a:r>
            <a:r>
              <a:rPr lang="en-US" sz="2400" b="0" strike="noStrike" spc="-1">
                <a:solidFill>
                  <a:srgbClr val="525252"/>
                </a:solidFill>
                <a:latin typeface="IntelOne Display Light"/>
                <a:ea typeface="Helvetica Neue"/>
              </a:rPr>
              <a:t> each time</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066" name="Rectangle 4"/>
          <p:cNvSpPr/>
          <p:nvPr/>
        </p:nvSpPr>
        <p:spPr>
          <a:xfrm>
            <a:off x="7767000" y="1045080"/>
            <a:ext cx="2929680" cy="5785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#4 a = 1’b0;</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#4</a:t>
            </a: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a = 1’b1;</a:t>
            </a:r>
            <a:endParaRPr lang="en-US" sz="1600" b="0" strike="noStrike" spc="-1">
              <a:latin typeface="Arial" panose="020B0604020202020204"/>
            </a:endParaRPr>
          </a:p>
        </p:txBody>
      </p:sp>
      <p:sp>
        <p:nvSpPr>
          <p:cNvPr id="1067" name="Rectangle 5"/>
          <p:cNvSpPr/>
          <p:nvPr/>
        </p:nvSpPr>
        <p:spPr>
          <a:xfrm>
            <a:off x="7767000" y="3897720"/>
            <a:ext cx="2929680" cy="10652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#4 a = 1’b0; // 1st</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a:t>
            </a:r>
            <a:r>
              <a:rPr lang="en-US" sz="1600" b="0" strike="noStrike" spc="-1">
                <a:solidFill>
                  <a:srgbClr val="525252"/>
                </a:solidFill>
                <a:latin typeface="Consolas"/>
                <a:ea typeface="Helvetica Neue"/>
              </a:rPr>
              <a:t>#4</a:t>
            </a: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a &lt;= 1’b1; // 2nd</a:t>
            </a:r>
            <a:endParaRPr lang="en-US" sz="1600" b="0" strike="noStrike" spc="-1">
              <a:latin typeface="Arial" panose="020B0604020202020204"/>
            </a:endParaRPr>
          </a:p>
        </p:txBody>
      </p:sp>
      <p:sp>
        <p:nvSpPr>
          <p:cNvPr id="1068" name="Rectangle 6"/>
          <p:cNvSpPr/>
          <p:nvPr/>
        </p:nvSpPr>
        <p:spPr>
          <a:xfrm>
            <a:off x="7767000" y="1739880"/>
            <a:ext cx="2929680" cy="22820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begin</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a = 1’b0;</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 = 1’b1; // Last</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initial begin</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a &lt;= #4 1’b1;</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 &lt;= #4 1’b0; // Last</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a:t>
            </a:r>
            <a:endParaRPr lang="en-US" sz="1600" b="0" strike="noStrike" spc="-1">
              <a:latin typeface="Arial" panose="020B0604020202020204"/>
            </a:endParaRPr>
          </a:p>
        </p:txBody>
      </p:sp>
      <p:sp>
        <p:nvSpPr>
          <p:cNvPr id="1069" name="Rectangle 7"/>
          <p:cNvSpPr/>
          <p:nvPr/>
        </p:nvSpPr>
        <p:spPr>
          <a:xfrm>
            <a:off x="7767000" y="5072400"/>
            <a:ext cx="2929680" cy="130860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always begin</a:t>
            </a:r>
            <a:endParaRPr lang="en-US" sz="1600" b="0" strike="noStrike" spc="-1">
              <a:latin typeface="Arial" panose="020B0604020202020204"/>
            </a:endParaRPr>
          </a:p>
          <a:p>
            <a:pPr>
              <a:lnSpc>
                <a:spcPct val="100000"/>
              </a:lnSpc>
              <a:buNone/>
              <a:tabLst>
                <a:tab pos="342900" algn="l"/>
                <a:tab pos="685800" algn="l"/>
                <a:tab pos="1028700" algn="l"/>
              </a:tabLst>
            </a:pPr>
            <a:r>
              <a:rPr lang="en-US" sz="1600" b="0" strike="noStrike" spc="-1">
                <a:solidFill>
                  <a:srgbClr val="525252"/>
                </a:solidFill>
                <a:latin typeface="Consolas"/>
                <a:ea typeface="Helvetica Neue"/>
              </a:rPr>
              <a:t>	a &lt;= in * 2;</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	</a:t>
            </a:r>
            <a:r>
              <a:rPr lang="en-US" sz="1600" b="0" strike="noStrike" spc="-1">
                <a:solidFill>
                  <a:srgbClr val="525252"/>
                </a:solidFill>
                <a:latin typeface="Consolas"/>
                <a:ea typeface="Helvetica Neue"/>
              </a:rPr>
              <a:t>b = a + 1’b1; // Old ‘a’</a:t>
            </a:r>
            <a:endParaRPr lang="en-US" sz="1600" b="0" strike="noStrike" spc="-1">
              <a:latin typeface="Arial" panose="020B0604020202020204"/>
            </a:endParaRPr>
          </a:p>
          <a:p>
            <a:pPr>
              <a:lnSpc>
                <a:spcPct val="100000"/>
              </a:lnSpc>
              <a:buNone/>
              <a:tabLst>
                <a:tab pos="342900" algn="l"/>
                <a:tab pos="685800" algn="l"/>
                <a:tab pos="1028700" algn="l"/>
              </a:tabLst>
            </a:pPr>
            <a:r>
              <a:rPr lang="en-US" sz="1600" b="1" strike="noStrike" spc="-1">
                <a:solidFill>
                  <a:srgbClr val="525252"/>
                </a:solidFill>
                <a:latin typeface="Consolas"/>
                <a:ea typeface="Helvetica Neue"/>
              </a:rPr>
              <a:t>end</a:t>
            </a:r>
            <a:endParaRPr lang="en-US" sz="1600" b="0" strike="noStrike" spc="-1">
              <a:latin typeface="Arial" panose="020B0604020202020204"/>
            </a:endParaRPr>
          </a:p>
        </p:txBody>
      </p:sp>
      <p:sp>
        <p:nvSpPr>
          <p:cNvPr id="1070" name="Text Box 8"/>
          <p:cNvSpPr/>
          <p:nvPr/>
        </p:nvSpPr>
        <p:spPr>
          <a:xfrm>
            <a:off x="7351560" y="1191960"/>
            <a:ext cx="44316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1)</a:t>
            </a:r>
            <a:endParaRPr lang="en-US" sz="1800" b="0" strike="noStrike" spc="-1">
              <a:latin typeface="Arial" panose="020B0604020202020204"/>
            </a:endParaRPr>
          </a:p>
        </p:txBody>
      </p:sp>
      <p:sp>
        <p:nvSpPr>
          <p:cNvPr id="1071" name="Text Box 9"/>
          <p:cNvSpPr/>
          <p:nvPr/>
        </p:nvSpPr>
        <p:spPr>
          <a:xfrm>
            <a:off x="7351560" y="2426400"/>
            <a:ext cx="44316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2)</a:t>
            </a:r>
            <a:endParaRPr lang="en-US" sz="1800" b="0" strike="noStrike" spc="-1">
              <a:latin typeface="Arial" panose="020B0604020202020204"/>
            </a:endParaRPr>
          </a:p>
        </p:txBody>
      </p:sp>
      <p:sp>
        <p:nvSpPr>
          <p:cNvPr id="1072" name="Text Box 10"/>
          <p:cNvSpPr/>
          <p:nvPr/>
        </p:nvSpPr>
        <p:spPr>
          <a:xfrm>
            <a:off x="7351560" y="4394520"/>
            <a:ext cx="44316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3)</a:t>
            </a:r>
            <a:endParaRPr lang="en-US" sz="1800" b="0" strike="noStrike" spc="-1">
              <a:latin typeface="Arial" panose="020B0604020202020204"/>
            </a:endParaRPr>
          </a:p>
        </p:txBody>
      </p:sp>
      <p:sp>
        <p:nvSpPr>
          <p:cNvPr id="1073" name="Text Box 11"/>
          <p:cNvSpPr/>
          <p:nvPr/>
        </p:nvSpPr>
        <p:spPr>
          <a:xfrm>
            <a:off x="7351560" y="5445000"/>
            <a:ext cx="443160" cy="363960"/>
          </a:xfrm>
          <a:prstGeom prst="rect">
            <a:avLst/>
          </a:prstGeom>
          <a:noFill/>
          <a:ln w="9525">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1" strike="noStrike" spc="-1">
                <a:solidFill>
                  <a:srgbClr val="004A86"/>
                </a:solidFill>
                <a:latin typeface="IntelOne Display Regular"/>
                <a:ea typeface="Helvetica Neue"/>
              </a:rPr>
              <a:t>4)</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Last Note on Nonblocking</a:t>
            </a:r>
            <a:endParaRPr lang="en-US" sz="3600" b="0" strike="noStrike" spc="-1">
              <a:latin typeface="Arial" panose="020B0604020202020204"/>
            </a:endParaRPr>
          </a:p>
        </p:txBody>
      </p:sp>
      <p:sp>
        <p:nvSpPr>
          <p:cNvPr id="107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Unlike with continuous assignments, non-blocking assignments allow scheduling of any number of events to the same variable at </a:t>
            </a:r>
            <a:r>
              <a:rPr lang="en-US" sz="2800" b="0" u="sng" strike="noStrike" spc="-1">
                <a:solidFill>
                  <a:srgbClr val="525252"/>
                </a:solidFill>
                <a:uFillTx/>
                <a:latin typeface="IntelOne Display Light"/>
                <a:ea typeface="Helvetica Neue"/>
              </a:rPr>
              <a:t>different</a:t>
            </a:r>
            <a:r>
              <a:rPr lang="en-US" sz="2800" b="0" strike="noStrike" spc="-1">
                <a:solidFill>
                  <a:srgbClr val="525252"/>
                </a:solidFill>
                <a:latin typeface="IntelOne Display Light"/>
                <a:ea typeface="Helvetica Neue"/>
              </a:rPr>
              <a:t> times without cancelling or overwriting prior scheduled events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076" name="Rectangle 4"/>
          <p:cNvSpPr/>
          <p:nvPr/>
        </p:nvSpPr>
        <p:spPr>
          <a:xfrm>
            <a:off x="2103840" y="3032280"/>
            <a:ext cx="2680560" cy="33836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lIns="45720" tIns="46080" rIns="45720" bIns="46080" anchor="t">
            <a:spAutoFit/>
          </a:bodyPr>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initial begin</a:t>
            </a: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	</a:t>
            </a:r>
            <a:r>
              <a:rPr lang="en-US" sz="2400" b="0" strike="noStrike" spc="-1">
                <a:solidFill>
                  <a:srgbClr val="525252"/>
                </a:solidFill>
                <a:latin typeface="Consolas"/>
                <a:ea typeface="Helvetica Neue"/>
              </a:rPr>
              <a:t>a &lt;= 1’b0;</a:t>
            </a:r>
            <a:endParaRPr lang="en-US" sz="2400" b="0" strike="noStrike" spc="-1">
              <a:latin typeface="Arial" panose="020B0604020202020204"/>
            </a:endParaRPr>
          </a:p>
          <a:p>
            <a:pPr>
              <a:lnSpc>
                <a:spcPct val="100000"/>
              </a:lnSpc>
              <a:buNone/>
              <a:tabLst>
                <a:tab pos="342900" algn="l"/>
                <a:tab pos="685800" algn="l"/>
                <a:tab pos="1028700" algn="l"/>
              </a:tabLst>
            </a:pPr>
            <a:r>
              <a:rPr lang="en-US" sz="2400" b="0" strike="noStrike" spc="-1">
                <a:solidFill>
                  <a:srgbClr val="525252"/>
                </a:solidFill>
                <a:latin typeface="Consolas"/>
                <a:ea typeface="Helvetica Neue"/>
              </a:rPr>
              <a:t>	a &lt;= #2 1’b1;</a:t>
            </a: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	</a:t>
            </a:r>
            <a:r>
              <a:rPr lang="en-US" sz="2400" b="0" strike="noStrike" spc="-1">
                <a:solidFill>
                  <a:srgbClr val="525252"/>
                </a:solidFill>
                <a:latin typeface="Consolas"/>
                <a:ea typeface="Helvetica Neue"/>
              </a:rPr>
              <a:t>a &lt;= #4 1’b0;</a:t>
            </a:r>
            <a:endParaRPr lang="en-US" sz="2400" b="0" strike="noStrike" spc="-1">
              <a:latin typeface="Arial" panose="020B0604020202020204"/>
            </a:endParaRPr>
          </a:p>
          <a:p>
            <a:pPr>
              <a:lnSpc>
                <a:spcPct val="100000"/>
              </a:lnSpc>
              <a:buNone/>
              <a:tabLst>
                <a:tab pos="342900" algn="l"/>
                <a:tab pos="685800" algn="l"/>
                <a:tab pos="1028700" algn="l"/>
              </a:tabLst>
            </a:pPr>
            <a:r>
              <a:rPr lang="en-US" sz="2400" b="0" strike="noStrike" spc="-1">
                <a:solidFill>
                  <a:srgbClr val="525252"/>
                </a:solidFill>
                <a:latin typeface="Consolas"/>
                <a:ea typeface="Helvetica Neue"/>
              </a:rPr>
              <a:t>	a &lt;= #6 1’b1;</a:t>
            </a:r>
            <a:endParaRPr lang="en-US" sz="2400" b="0" strike="noStrike" spc="-1">
              <a:latin typeface="Arial" panose="020B0604020202020204"/>
            </a:endParaRPr>
          </a:p>
          <a:p>
            <a:pPr>
              <a:lnSpc>
                <a:spcPct val="100000"/>
              </a:lnSpc>
              <a:buNone/>
              <a:tabLst>
                <a:tab pos="342900" algn="l"/>
                <a:tab pos="685800" algn="l"/>
                <a:tab pos="1028700" algn="l"/>
              </a:tabLst>
            </a:pPr>
            <a:r>
              <a:rPr lang="en-US" sz="2400" b="1" strike="noStrike" spc="-1">
                <a:solidFill>
                  <a:srgbClr val="525252"/>
                </a:solidFill>
                <a:latin typeface="Consolas"/>
                <a:ea typeface="Helvetica Neue"/>
              </a:rPr>
              <a:t>end</a:t>
            </a:r>
            <a:endParaRPr lang="en-US" sz="2400" b="0" strike="noStrike" spc="-1">
              <a:latin typeface="Arial" panose="020B0604020202020204"/>
            </a:endParaRPr>
          </a:p>
        </p:txBody>
      </p:sp>
      <p:sp>
        <p:nvSpPr>
          <p:cNvPr id="1077" name="Text Box 5"/>
          <p:cNvSpPr/>
          <p:nvPr/>
        </p:nvSpPr>
        <p:spPr>
          <a:xfrm>
            <a:off x="5528160" y="3449520"/>
            <a:ext cx="3706200" cy="173556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0" i="1" strike="noStrike" spc="-1">
                <a:solidFill>
                  <a:srgbClr val="525252"/>
                </a:solidFill>
                <a:latin typeface="IntelOne Display Regular"/>
                <a:ea typeface="Helvetica Neue"/>
              </a:rPr>
              <a:t>Each nonblocking statement schedules </a:t>
            </a:r>
            <a:r>
              <a:rPr lang="en-US" sz="1800" b="1" i="1" strike="noStrike" spc="-1">
                <a:solidFill>
                  <a:srgbClr val="525252"/>
                </a:solidFill>
                <a:latin typeface="IntelOne Display Regular"/>
                <a:ea typeface="Helvetica Neue"/>
              </a:rPr>
              <a:t>a</a:t>
            </a:r>
            <a:r>
              <a:rPr lang="en-US" sz="1800" b="0" i="1" strike="noStrike" spc="-1">
                <a:solidFill>
                  <a:srgbClr val="525252"/>
                </a:solidFill>
                <a:latin typeface="IntelOne Display Regular"/>
                <a:ea typeface="Helvetica Neue"/>
              </a:rPr>
              <a:t> to a value at some time in the future without disturbing the scheduling of the other statements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Process Execution Time</a:t>
            </a:r>
            <a:endParaRPr lang="en-US" sz="3600" b="0" strike="noStrike" spc="-1">
              <a:latin typeface="Arial" panose="020B0604020202020204"/>
            </a:endParaRPr>
          </a:p>
        </p:txBody>
      </p:sp>
      <p:sp>
        <p:nvSpPr>
          <p:cNvPr id="1079"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All procedural blocks (processes) in all modules in a design execute together</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Process execution time starts at time 0</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Process execution time advances after all processes at current time step have completed their current execution cycle</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Current execution cycle ends when procedural block reaches one of the following</a:t>
            </a:r>
            <a:endParaRPr lang="en-US" sz="2400" b="0" strike="noStrike" spc="-1">
              <a:latin typeface="Arial" panose="020B0604020202020204"/>
            </a:endParaRPr>
          </a:p>
          <a:p>
            <a:pPr marL="1143000" lvl="2"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End of initial block</a:t>
            </a:r>
            <a:endParaRPr lang="en-US" sz="2000" b="0" strike="noStrike" spc="-1">
              <a:latin typeface="Arial" panose="020B0604020202020204"/>
            </a:endParaRPr>
          </a:p>
          <a:p>
            <a:pPr marL="1143000" lvl="2"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Blocking assignment with delay</a:t>
            </a:r>
            <a:endParaRPr lang="en-US" sz="2000" b="0" strike="noStrike" spc="-1">
              <a:latin typeface="Arial" panose="020B0604020202020204"/>
            </a:endParaRPr>
          </a:p>
          <a:p>
            <a:pPr marL="1143000" lvl="2"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Event control is reached</a:t>
            </a:r>
            <a:endParaRPr lang="en-US" sz="2000" b="0" strike="noStrike" spc="-1">
              <a:latin typeface="Arial" panose="020B0604020202020204"/>
            </a:endParaRPr>
          </a:p>
          <a:p>
            <a:pPr marL="1143000" lvl="2" indent="-228600">
              <a:lnSpc>
                <a:spcPct val="80000"/>
              </a:lnSpc>
              <a:spcBef>
                <a:spcPts val="500"/>
              </a:spcBef>
              <a:buClr>
                <a:srgbClr val="525252"/>
              </a:buClr>
              <a:buFont typeface="IntelOne Display Regular"/>
              <a:buChar char="•"/>
            </a:pPr>
            <a:r>
              <a:rPr lang="en-US" sz="2000" b="0" strike="noStrike" spc="-1">
                <a:solidFill>
                  <a:srgbClr val="525252"/>
                </a:solidFill>
                <a:latin typeface="IntelOne Display Light"/>
                <a:ea typeface="Helvetica Neue"/>
              </a:rPr>
              <a:t>Wait statement</a:t>
            </a:r>
            <a:endParaRPr lang="en-US" sz="2000" b="0" strike="noStrike" spc="-1">
              <a:latin typeface="Arial" panose="020B0604020202020204"/>
            </a:endParaRPr>
          </a:p>
          <a:p>
            <a:pPr marL="228600" indent="-228600">
              <a:lnSpc>
                <a:spcPct val="80000"/>
              </a:lnSpc>
              <a:spcBef>
                <a:spcPts val="1000"/>
              </a:spcBef>
              <a:buClr>
                <a:srgbClr val="525252"/>
              </a:buClr>
              <a:buFont typeface="IntelOne Display Regular"/>
              <a:buChar char="•"/>
            </a:pPr>
            <a:r>
              <a:rPr lang="en-US" sz="2400" b="0" strike="noStrike" spc="-1">
                <a:solidFill>
                  <a:srgbClr val="525252"/>
                </a:solidFill>
                <a:latin typeface="IntelOne Display Light"/>
                <a:ea typeface="Helvetica Neue"/>
              </a:rPr>
              <a:t>Process execution time is used to determine the behavior of a model</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Simulation tool:  Process execution time is the same as simulation time</a:t>
            </a:r>
            <a:endParaRPr lang="en-US" sz="2400" b="0" strike="noStrike" spc="-1">
              <a:latin typeface="Arial" panose="020B0604020202020204"/>
            </a:endParaRPr>
          </a:p>
          <a:p>
            <a:pPr marL="685800" lvl="1" indent="-228600">
              <a:lnSpc>
                <a:spcPct val="8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Synthesis tool:  Must generate functionally equivalent physical logic/hardware</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always/initial Blocks (Procedural Timing Control)</a:t>
            </a:r>
            <a:endParaRPr lang="en-US" sz="3600" b="0" strike="noStrike" spc="-1">
              <a:latin typeface="Arial" panose="020B0604020202020204"/>
            </a:endParaRPr>
          </a:p>
        </p:txBody>
      </p:sp>
      <p:sp>
        <p:nvSpPr>
          <p:cNvPr id="1081" name="Rectangle 2"/>
          <p:cNvSpPr/>
          <p:nvPr/>
        </p:nvSpPr>
        <p:spPr>
          <a:xfrm>
            <a:off x="4654080" y="1479960"/>
            <a:ext cx="1916280" cy="73188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2400" b="1" strike="noStrike" spc="-1">
                <a:solidFill>
                  <a:srgbClr val="525252"/>
                </a:solidFill>
                <a:latin typeface="Times New Roman" panose="02020603050405020304"/>
                <a:ea typeface="Helvetica Neue"/>
              </a:rPr>
              <a:t>always/initial</a:t>
            </a:r>
            <a:endParaRPr lang="en-US" sz="24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blocks</a:t>
            </a:r>
            <a:endParaRPr lang="en-US" sz="1800" b="0" strike="noStrike" spc="-1">
              <a:latin typeface="Arial" panose="020B0604020202020204"/>
            </a:endParaRPr>
          </a:p>
        </p:txBody>
      </p:sp>
      <p:sp>
        <p:nvSpPr>
          <p:cNvPr id="1082" name="Rectangle 3"/>
          <p:cNvSpPr/>
          <p:nvPr/>
        </p:nvSpPr>
        <p:spPr>
          <a:xfrm>
            <a:off x="8552880" y="3151800"/>
            <a:ext cx="13057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Block</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Execution</a:t>
            </a:r>
            <a:endParaRPr lang="en-US" sz="1800" b="0" strike="noStrike" spc="-1">
              <a:latin typeface="Arial" panose="020B0604020202020204"/>
            </a:endParaRPr>
          </a:p>
        </p:txBody>
      </p:sp>
      <p:sp>
        <p:nvSpPr>
          <p:cNvPr id="1083" name="Rectangle 4"/>
          <p:cNvSpPr/>
          <p:nvPr/>
        </p:nvSpPr>
        <p:spPr>
          <a:xfrm>
            <a:off x="8421840" y="4201200"/>
            <a:ext cx="15678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Sequential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t>
            </a:r>
            <a:r>
              <a:rPr lang="en-US" sz="1800" b="1" strike="noStrike" spc="-1">
                <a:solidFill>
                  <a:srgbClr val="D9D9D9"/>
                </a:solidFill>
                <a:latin typeface="Times New Roman" panose="02020603050405020304"/>
                <a:ea typeface="Helvetica Neue"/>
              </a:rPr>
              <a:t>begin-end</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084" name="Rectangle 5"/>
          <p:cNvSpPr/>
          <p:nvPr/>
        </p:nvSpPr>
        <p:spPr>
          <a:xfrm>
            <a:off x="8392680" y="5221800"/>
            <a:ext cx="162432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Concurrent</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t>
            </a:r>
            <a:r>
              <a:rPr lang="en-US" sz="1800" b="1" strike="noStrike" spc="-1">
                <a:solidFill>
                  <a:srgbClr val="D9D9D9"/>
                </a:solidFill>
                <a:latin typeface="Times New Roman" panose="02020603050405020304"/>
                <a:ea typeface="Helvetica Neue"/>
              </a:rPr>
              <a:t>fork-join</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085" name="Line 6"/>
          <p:cNvSpPr/>
          <p:nvPr/>
        </p:nvSpPr>
        <p:spPr>
          <a:xfrm>
            <a:off x="5559840" y="225792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086" name="Line 7"/>
          <p:cNvSpPr/>
          <p:nvPr/>
        </p:nvSpPr>
        <p:spPr>
          <a:xfrm>
            <a:off x="920484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87" name="Rectangle 8"/>
          <p:cNvSpPr/>
          <p:nvPr/>
        </p:nvSpPr>
        <p:spPr>
          <a:xfrm>
            <a:off x="6189120" y="3151800"/>
            <a:ext cx="163800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Behavioral </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Statements</a:t>
            </a:r>
            <a:endParaRPr lang="en-US" sz="1800" b="0" strike="noStrike" spc="-1">
              <a:latin typeface="Arial" panose="020B0604020202020204"/>
            </a:endParaRPr>
          </a:p>
        </p:txBody>
      </p:sp>
      <p:sp>
        <p:nvSpPr>
          <p:cNvPr id="1088" name="Rectangle 9"/>
          <p:cNvSpPr/>
          <p:nvPr/>
        </p:nvSpPr>
        <p:spPr>
          <a:xfrm>
            <a:off x="6595920" y="4158360"/>
            <a:ext cx="7581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if-else</a:t>
            </a:r>
            <a:endParaRPr lang="en-US" sz="1800" b="0" strike="noStrike" spc="-1">
              <a:latin typeface="Arial" panose="020B0604020202020204"/>
            </a:endParaRPr>
          </a:p>
        </p:txBody>
      </p:sp>
      <p:sp>
        <p:nvSpPr>
          <p:cNvPr id="1089" name="Rectangle 10"/>
          <p:cNvSpPr/>
          <p:nvPr/>
        </p:nvSpPr>
        <p:spPr>
          <a:xfrm>
            <a:off x="6685920" y="4880520"/>
            <a:ext cx="59184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case</a:t>
            </a:r>
            <a:endParaRPr lang="en-US" sz="1800" b="0" strike="noStrike" spc="-1">
              <a:latin typeface="Arial" panose="020B0604020202020204"/>
            </a:endParaRPr>
          </a:p>
        </p:txBody>
      </p:sp>
      <p:sp>
        <p:nvSpPr>
          <p:cNvPr id="1090" name="Rectangle 11"/>
          <p:cNvSpPr/>
          <p:nvPr/>
        </p:nvSpPr>
        <p:spPr>
          <a:xfrm>
            <a:off x="6388200" y="5585400"/>
            <a:ext cx="111060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Times New Roman" panose="02020603050405020304"/>
                <a:ea typeface="Helvetica Neue"/>
              </a:rPr>
              <a:t>for</a:t>
            </a:r>
            <a:r>
              <a:rPr lang="en-US" sz="1800" b="1" strike="noStrike" spc="-1">
                <a:solidFill>
                  <a:srgbClr val="D9D9D9"/>
                </a:solidFill>
                <a:latin typeface="IntelOne Display Regular"/>
                <a:ea typeface="Helvetica Neue"/>
              </a:rPr>
              <a:t> loop</a:t>
            </a:r>
            <a:endParaRPr lang="en-US" sz="1800" b="0" strike="noStrike" spc="-1">
              <a:latin typeface="Arial" panose="020B0604020202020204"/>
            </a:endParaRPr>
          </a:p>
        </p:txBody>
      </p:sp>
      <p:sp>
        <p:nvSpPr>
          <p:cNvPr id="1091" name="Line 12"/>
          <p:cNvSpPr/>
          <p:nvPr/>
        </p:nvSpPr>
        <p:spPr>
          <a:xfrm>
            <a:off x="700776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92" name="Line 13"/>
          <p:cNvSpPr/>
          <p:nvPr/>
        </p:nvSpPr>
        <p:spPr>
          <a:xfrm>
            <a:off x="7007760" y="387720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93" name="Line 14"/>
          <p:cNvSpPr/>
          <p:nvPr/>
        </p:nvSpPr>
        <p:spPr>
          <a:xfrm>
            <a:off x="7007760" y="460080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94" name="Line 15"/>
          <p:cNvSpPr/>
          <p:nvPr/>
        </p:nvSpPr>
        <p:spPr>
          <a:xfrm>
            <a:off x="7007760" y="5305680"/>
            <a:ext cx="360" cy="27972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95" name="Rectangle 17"/>
          <p:cNvSpPr/>
          <p:nvPr/>
        </p:nvSpPr>
        <p:spPr>
          <a:xfrm>
            <a:off x="1694520" y="3145320"/>
            <a:ext cx="1648440" cy="64044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D9D9D9"/>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D9D9D9"/>
                </a:solidFill>
                <a:latin typeface="IntelOne Display Regular"/>
                <a:ea typeface="Helvetica Neue"/>
              </a:rPr>
              <a:t>Assignments</a:t>
            </a:r>
            <a:endParaRPr lang="en-US" sz="1800" b="0" strike="noStrike" spc="-1">
              <a:latin typeface="Arial" panose="020B0604020202020204"/>
            </a:endParaRPr>
          </a:p>
        </p:txBody>
      </p:sp>
      <p:sp>
        <p:nvSpPr>
          <p:cNvPr id="1096" name="Rectangle 18"/>
          <p:cNvSpPr/>
          <p:nvPr/>
        </p:nvSpPr>
        <p:spPr>
          <a:xfrm>
            <a:off x="1545840" y="4194720"/>
            <a:ext cx="173556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Blocking </a:t>
            </a:r>
            <a:r>
              <a:rPr lang="en-US" sz="1800" b="0" strike="noStrike" spc="-1">
                <a:solidFill>
                  <a:srgbClr val="D9D9D9"/>
                </a:solidFill>
                <a:latin typeface="IntelOne Display Regular"/>
                <a:ea typeface="Helvetica Neue"/>
              </a:rPr>
              <a:t>(</a:t>
            </a:r>
            <a:r>
              <a:rPr lang="en-US" sz="1800" b="1" strike="noStrike" spc="-1">
                <a:solidFill>
                  <a:srgbClr val="D9D9D9"/>
                </a:solidFill>
                <a:latin typeface="IntelOne Display Regular"/>
                <a:ea typeface="Helvetica Neue"/>
              </a:rPr>
              <a:t>=</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097" name="Rectangle 19"/>
          <p:cNvSpPr/>
          <p:nvPr/>
        </p:nvSpPr>
        <p:spPr>
          <a:xfrm>
            <a:off x="1161360" y="4917240"/>
            <a:ext cx="2428920" cy="366120"/>
          </a:xfrm>
          <a:prstGeom prst="rect">
            <a:avLst/>
          </a:prstGeom>
          <a:noFill/>
          <a:ln w="12700">
            <a:solidFill>
              <a:srgbClr val="D9D9D9"/>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D9D9D9"/>
                </a:solidFill>
                <a:latin typeface="IntelOne Display Regular"/>
                <a:ea typeface="Helvetica Neue"/>
              </a:rPr>
              <a:t>Nonblocking </a:t>
            </a:r>
            <a:r>
              <a:rPr lang="en-US" sz="1800" b="0" strike="noStrike" spc="-1">
                <a:solidFill>
                  <a:srgbClr val="D9D9D9"/>
                </a:solidFill>
                <a:latin typeface="IntelOne Display Regular"/>
                <a:ea typeface="Helvetica Neue"/>
              </a:rPr>
              <a:t>(</a:t>
            </a:r>
            <a:r>
              <a:rPr lang="en-US" sz="1800" b="1" strike="noStrike" spc="-1">
                <a:solidFill>
                  <a:srgbClr val="D9D9D9"/>
                </a:solidFill>
                <a:latin typeface="IntelOne Display Regular"/>
                <a:ea typeface="Helvetica Neue"/>
              </a:rPr>
              <a:t>&lt;=</a:t>
            </a:r>
            <a:r>
              <a:rPr lang="en-US" sz="1800" b="0" strike="noStrike" spc="-1">
                <a:solidFill>
                  <a:srgbClr val="D9D9D9"/>
                </a:solidFill>
                <a:latin typeface="IntelOne Display Regular"/>
                <a:ea typeface="Helvetica Neue"/>
              </a:rPr>
              <a:t>)</a:t>
            </a:r>
            <a:endParaRPr lang="en-US" sz="1800" b="0" strike="noStrike" spc="-1">
              <a:latin typeface="Arial" panose="020B0604020202020204"/>
            </a:endParaRPr>
          </a:p>
        </p:txBody>
      </p:sp>
      <p:sp>
        <p:nvSpPr>
          <p:cNvPr id="1098" name="Line 20"/>
          <p:cNvSpPr/>
          <p:nvPr/>
        </p:nvSpPr>
        <p:spPr>
          <a:xfrm>
            <a:off x="2518200" y="2734200"/>
            <a:ext cx="360" cy="4125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099" name="Line 21"/>
          <p:cNvSpPr/>
          <p:nvPr/>
        </p:nvSpPr>
        <p:spPr>
          <a:xfrm>
            <a:off x="2518200" y="38962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100" name="Line 22"/>
          <p:cNvSpPr/>
          <p:nvPr/>
        </p:nvSpPr>
        <p:spPr>
          <a:xfrm>
            <a:off x="2518200" y="463896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101" name="Line 23"/>
          <p:cNvSpPr/>
          <p:nvPr/>
        </p:nvSpPr>
        <p:spPr>
          <a:xfrm>
            <a:off x="9204840" y="38962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102" name="Line 24"/>
          <p:cNvSpPr/>
          <p:nvPr/>
        </p:nvSpPr>
        <p:spPr>
          <a:xfrm>
            <a:off x="9204840" y="4943880"/>
            <a:ext cx="360" cy="279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103" name="Line 25"/>
          <p:cNvSpPr/>
          <p:nvPr/>
        </p:nvSpPr>
        <p:spPr>
          <a:xfrm>
            <a:off x="2510280" y="2727720"/>
            <a:ext cx="24768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104" name="Line 27"/>
          <p:cNvSpPr/>
          <p:nvPr/>
        </p:nvSpPr>
        <p:spPr>
          <a:xfrm>
            <a:off x="5544000" y="2727720"/>
            <a:ext cx="3672000" cy="360"/>
          </a:xfrm>
          <a:prstGeom prst="line">
            <a:avLst/>
          </a:prstGeom>
          <a:ln w="12700">
            <a:solidFill>
              <a:srgbClr val="D9D9D9"/>
            </a:solidFill>
            <a:round/>
          </a:ln>
        </p:spPr>
        <p:style>
          <a:lnRef idx="0">
            <a:srgbClr val="FFFFFF"/>
          </a:lnRef>
          <a:fillRef idx="0">
            <a:srgbClr val="FFFFFF"/>
          </a:fillRef>
          <a:effectRef idx="0">
            <a:srgbClr val="FFFFFF"/>
          </a:effectRef>
          <a:fontRef idx="minor"/>
        </p:style>
      </p:sp>
      <p:sp>
        <p:nvSpPr>
          <p:cNvPr id="1105" name="Rectangle 28"/>
          <p:cNvSpPr/>
          <p:nvPr/>
        </p:nvSpPr>
        <p:spPr>
          <a:xfrm>
            <a:off x="3998880" y="3151800"/>
            <a:ext cx="185724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gn="ctr">
              <a:lnSpc>
                <a:spcPct val="100000"/>
              </a:lnSpc>
              <a:buNone/>
            </a:pPr>
            <a:r>
              <a:rPr lang="en-US" sz="1800" b="1" strike="noStrike" spc="-1">
                <a:solidFill>
                  <a:srgbClr val="525252"/>
                </a:solidFill>
                <a:latin typeface="IntelOne Display Regular"/>
                <a:ea typeface="Helvetica Neue"/>
              </a:rPr>
              <a:t>Procedural</a:t>
            </a:r>
            <a:endParaRPr lang="en-US" sz="1800" b="0" strike="noStrike" spc="-1">
              <a:latin typeface="Arial" panose="020B0604020202020204"/>
            </a:endParaRPr>
          </a:p>
          <a:p>
            <a:pPr algn="ctr">
              <a:lnSpc>
                <a:spcPct val="100000"/>
              </a:lnSpc>
              <a:buNone/>
            </a:pPr>
            <a:r>
              <a:rPr lang="en-US" sz="1800" b="0" strike="noStrike" spc="-1">
                <a:solidFill>
                  <a:srgbClr val="525252"/>
                </a:solidFill>
                <a:latin typeface="IntelOne Display Regular"/>
                <a:ea typeface="Helvetica Neue"/>
              </a:rPr>
              <a:t>Timing Control</a:t>
            </a:r>
            <a:endParaRPr lang="en-US" sz="1800" b="0" strike="noStrike" spc="-1">
              <a:latin typeface="Arial" panose="020B0604020202020204"/>
            </a:endParaRPr>
          </a:p>
        </p:txBody>
      </p:sp>
      <p:sp>
        <p:nvSpPr>
          <p:cNvPr id="1106" name="Rectangle 29"/>
          <p:cNvSpPr/>
          <p:nvPr/>
        </p:nvSpPr>
        <p:spPr>
          <a:xfrm>
            <a:off x="4563720" y="4158360"/>
            <a:ext cx="70632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delay</a:t>
            </a:r>
            <a:endParaRPr lang="en-US" sz="1800" b="0" strike="noStrike" spc="-1">
              <a:latin typeface="Arial" panose="020B0604020202020204"/>
            </a:endParaRPr>
          </a:p>
        </p:txBody>
      </p:sp>
      <p:sp>
        <p:nvSpPr>
          <p:cNvPr id="1107" name="Rectangle 30"/>
          <p:cNvSpPr/>
          <p:nvPr/>
        </p:nvSpPr>
        <p:spPr>
          <a:xfrm>
            <a:off x="4565520" y="4880520"/>
            <a:ext cx="70632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event</a:t>
            </a:r>
            <a:endParaRPr lang="en-US" sz="1800" b="0" strike="noStrike" spc="-1">
              <a:latin typeface="Arial" panose="020B0604020202020204"/>
            </a:endParaRPr>
          </a:p>
        </p:txBody>
      </p:sp>
      <p:sp>
        <p:nvSpPr>
          <p:cNvPr id="1108" name="Rectangle 31"/>
          <p:cNvSpPr/>
          <p:nvPr/>
        </p:nvSpPr>
        <p:spPr>
          <a:xfrm>
            <a:off x="4620960" y="5585400"/>
            <a:ext cx="604080" cy="36612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1800" b="1" strike="noStrike" spc="-1">
                <a:solidFill>
                  <a:srgbClr val="525252"/>
                </a:solidFill>
                <a:latin typeface="Times New Roman" panose="02020603050405020304"/>
                <a:ea typeface="Helvetica Neue"/>
              </a:rPr>
              <a:t>wait</a:t>
            </a:r>
            <a:endParaRPr lang="en-US" sz="1800" b="0" strike="noStrike" spc="-1">
              <a:latin typeface="Arial" panose="020B0604020202020204"/>
            </a:endParaRPr>
          </a:p>
        </p:txBody>
      </p:sp>
      <p:sp>
        <p:nvSpPr>
          <p:cNvPr id="1109" name="Line 32"/>
          <p:cNvSpPr/>
          <p:nvPr/>
        </p:nvSpPr>
        <p:spPr>
          <a:xfrm>
            <a:off x="4970880" y="2734200"/>
            <a:ext cx="360" cy="4125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10" name="Line 33"/>
          <p:cNvSpPr/>
          <p:nvPr/>
        </p:nvSpPr>
        <p:spPr>
          <a:xfrm>
            <a:off x="4948920" y="3877200"/>
            <a:ext cx="360" cy="279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11" name="Line 34"/>
          <p:cNvSpPr/>
          <p:nvPr/>
        </p:nvSpPr>
        <p:spPr>
          <a:xfrm>
            <a:off x="4948920" y="4600800"/>
            <a:ext cx="360" cy="279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12" name="Line 35"/>
          <p:cNvSpPr/>
          <p:nvPr/>
        </p:nvSpPr>
        <p:spPr>
          <a:xfrm>
            <a:off x="4948920" y="5305680"/>
            <a:ext cx="360" cy="279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13" name="Line 36"/>
          <p:cNvSpPr/>
          <p:nvPr/>
        </p:nvSpPr>
        <p:spPr>
          <a:xfrm>
            <a:off x="4969440" y="2727720"/>
            <a:ext cx="571680" cy="360"/>
          </a:xfrm>
          <a:prstGeom prst="line">
            <a:avLst/>
          </a:prstGeom>
          <a:ln w="12700">
            <a:solidFill>
              <a:srgbClr val="525252"/>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Procedural Timing Control</a:t>
            </a:r>
            <a:endParaRPr lang="en-US" sz="3600" b="0" strike="noStrike" spc="-1">
              <a:latin typeface="Arial" panose="020B0604020202020204"/>
            </a:endParaRPr>
          </a:p>
        </p:txBody>
      </p:sp>
      <p:sp>
        <p:nvSpPr>
          <p:cNvPr id="1115"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Delay control</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Event control</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Wait statement</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Named event</a:t>
            </a:r>
            <a:endParaRPr lang="en-US" sz="2800" b="0" strike="noStrike" spc="-1">
              <a:latin typeface="Arial" panose="020B0604020202020204"/>
            </a:endParaRPr>
          </a:p>
          <a:p>
            <a:pPr marL="685800" lvl="1" indent="-228600">
              <a:lnSpc>
                <a:spcPct val="90000"/>
              </a:lnSpc>
              <a:spcBef>
                <a:spcPts val="500"/>
              </a:spcBef>
              <a:buClr>
                <a:srgbClr val="525252"/>
              </a:buClr>
              <a:buFont typeface="IntelOne Display Regular"/>
              <a:buChar char="•"/>
            </a:pPr>
            <a:r>
              <a:rPr lang="en-US" sz="2400" b="0" strike="noStrike" spc="-1">
                <a:solidFill>
                  <a:srgbClr val="525252"/>
                </a:solidFill>
                <a:latin typeface="IntelOne Display Light"/>
                <a:ea typeface="Helvetica Neue"/>
              </a:rPr>
              <a:t>Not discusssed</a:t>
            </a:r>
            <a:endParaRPr lang="en-US" sz="24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Delay Controls for Procedural Assignment</a:t>
            </a:r>
            <a:endParaRPr lang="en-US" sz="3600" b="0" strike="noStrike" spc="-1">
              <a:latin typeface="Arial" panose="020B0604020202020204"/>
            </a:endParaRPr>
          </a:p>
        </p:txBody>
      </p:sp>
      <p:sp>
        <p:nvSpPr>
          <p:cNvPr id="1117" name="PlaceHolder 2"/>
          <p:cNvSpPr>
            <a:spLocks noGrp="1"/>
          </p:cNvSpPr>
          <p:nvPr>
            <p:ph/>
          </p:nvPr>
        </p:nvSpPr>
        <p:spPr>
          <a:xfrm>
            <a:off x="380880" y="1487160"/>
            <a:ext cx="10972080" cy="468936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Use </a:t>
            </a:r>
            <a:r>
              <a:rPr lang="en-US" sz="2800" b="0" strike="noStrike" spc="-1">
                <a:solidFill>
                  <a:srgbClr val="525252"/>
                </a:solidFill>
                <a:latin typeface="Consolas"/>
                <a:ea typeface="Helvetica Neue"/>
              </a:rPr>
              <a:t>#&lt;value&gt;</a:t>
            </a:r>
            <a:r>
              <a:rPr lang="en-US" sz="2800" b="0" strike="noStrike" spc="-1">
                <a:solidFill>
                  <a:srgbClr val="525252"/>
                </a:solidFill>
                <a:latin typeface="IntelOne Display Light"/>
                <a:ea typeface="Helvetica Neue"/>
              </a:rPr>
              <a:t> notation to delay executing procedural assignment</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Regular </a:t>
            </a:r>
            <a:r>
              <a:rPr lang="en-US" sz="2800" b="0" strike="noStrike" spc="-1">
                <a:solidFill>
                  <a:srgbClr val="00C7FD"/>
                </a:solidFill>
                <a:latin typeface="IntelOne Display Light"/>
                <a:ea typeface="Helvetica Neue"/>
              </a:rPr>
              <a:t>(Inter-Assignment)</a:t>
            </a:r>
            <a:r>
              <a:rPr lang="en-US" sz="2800" b="0" strike="noStrike" spc="-1">
                <a:solidFill>
                  <a:srgbClr val="525252"/>
                </a:solidFill>
                <a:latin typeface="IntelOne Display Light"/>
                <a:ea typeface="Helvetica Neue"/>
              </a:rPr>
              <a:t> Delay Control</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Intra-assignment Delay Control</a:t>
            </a: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Zero Delay Control</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Ignored for synthesis</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Regular (Inter-Assignment) Delay Control </a:t>
            </a:r>
            <a:endParaRPr lang="en-US" sz="3600" b="0" strike="noStrike" spc="-1">
              <a:latin typeface="Arial" panose="020B0604020202020204"/>
            </a:endParaRPr>
          </a:p>
        </p:txBody>
      </p:sp>
      <p:sp>
        <p:nvSpPr>
          <p:cNvPr id="1119" name="PlaceHolder 2"/>
          <p:cNvSpPr>
            <a:spLocks noGrp="1"/>
          </p:cNvSpPr>
          <p:nvPr>
            <p:ph/>
          </p:nvPr>
        </p:nvSpPr>
        <p:spPr>
          <a:xfrm>
            <a:off x="380880" y="2348280"/>
            <a:ext cx="10972080" cy="261468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Delays both read (RHS) and write (LHS) portions of statement execution </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120" name="Rectangle 68"/>
          <p:cNvSpPr/>
          <p:nvPr/>
        </p:nvSpPr>
        <p:spPr>
          <a:xfrm>
            <a:off x="3823560" y="1514880"/>
            <a:ext cx="229644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3600" b="1" strike="noStrike" spc="-1">
                <a:solidFill>
                  <a:srgbClr val="525252"/>
                </a:solidFill>
                <a:latin typeface="Times New Roman" panose="02020603050405020304"/>
                <a:ea typeface="Helvetica Neue"/>
              </a:rPr>
              <a:t>#5 </a:t>
            </a:r>
            <a:r>
              <a:rPr lang="en-US" sz="3600" b="0" strike="noStrike" spc="-1">
                <a:solidFill>
                  <a:srgbClr val="525252"/>
                </a:solidFill>
                <a:latin typeface="IntelOne Display Regular"/>
                <a:ea typeface="Helvetica Neue"/>
              </a:rPr>
              <a:t> a = b;</a:t>
            </a:r>
            <a:endParaRPr lang="en-US" sz="3600" b="0" strike="noStrike" spc="-1">
              <a:latin typeface="Arial" panose="020B0604020202020204"/>
            </a:endParaRPr>
          </a:p>
        </p:txBody>
      </p:sp>
      <p:graphicFrame>
        <p:nvGraphicFramePr>
          <p:cNvPr id="1121" name="Table 4"/>
          <p:cNvGraphicFramePr/>
          <p:nvPr/>
        </p:nvGraphicFramePr>
        <p:xfrm>
          <a:off x="6266520" y="3122280"/>
          <a:ext cx="4464000" cy="1668240"/>
        </p:xfrm>
        <a:graphic>
          <a:graphicData uri="http://schemas.openxmlformats.org/drawingml/2006/table">
            <a:tbl>
              <a:tblPr/>
              <a:tblGrid>
                <a:gridCol w="4464000"/>
              </a:tblGrid>
              <a:tr h="457560">
                <a:tc>
                  <a:txBody>
                    <a:bodyPr>
                      <a:spAutoFit/>
                    </a:bodyPr>
                    <a:p>
                      <a:pPr>
                        <a:lnSpc>
                          <a:spcPct val="100000"/>
                        </a:lnSpc>
                        <a:spcBef>
                          <a:spcPts val="480"/>
                        </a:spcBef>
                        <a:buNone/>
                        <a:tabLst>
                          <a:tab pos="0" algn="l"/>
                        </a:tabLst>
                      </a:pPr>
                      <a:r>
                        <a:rPr lang="en-US" sz="2400" b="1" strike="noStrike" spc="-1">
                          <a:solidFill>
                            <a:srgbClr val="FFFFFF"/>
                          </a:solidFill>
                          <a:latin typeface="IntelOne Display Light"/>
                          <a:ea typeface="Helvetica Neue"/>
                        </a:rPr>
                        <a:t>Statement Execution (1)</a:t>
                      </a:r>
                      <a:endParaRPr lang="en-US" sz="2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82188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RHS is evaluated (i.e. </a:t>
                      </a:r>
                      <a:r>
                        <a:rPr lang="en-US" sz="1600" b="1" strike="noStrike" spc="-1">
                          <a:solidFill>
                            <a:srgbClr val="525252"/>
                          </a:solidFill>
                          <a:latin typeface="IntelOne Display Light"/>
                          <a:ea typeface="Helvetica Neue"/>
                        </a:rPr>
                        <a:t>b</a:t>
                      </a:r>
                      <a:r>
                        <a:rPr lang="en-US" sz="1600" b="0" strike="noStrike" spc="-1">
                          <a:solidFill>
                            <a:srgbClr val="525252"/>
                          </a:solidFill>
                          <a:latin typeface="IntelOne Display Light"/>
                          <a:ea typeface="Helvetica Neue"/>
                        </a:rPr>
                        <a:t> is read) after delay expires, or 5 time units after statement is executed (at time unit 7) </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r h="38880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LHS is updated immediately</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
        <p:nvSpPr>
          <p:cNvPr id="1122" name="Rectangle 33"/>
          <p:cNvSpPr/>
          <p:nvPr/>
        </p:nvSpPr>
        <p:spPr>
          <a:xfrm>
            <a:off x="3268800" y="4094640"/>
            <a:ext cx="961920" cy="1236600"/>
          </a:xfrm>
          <a:prstGeom prst="rect">
            <a:avLst/>
          </a:prstGeom>
          <a:noFill/>
          <a:ln w="9525">
            <a:noFill/>
          </a:ln>
        </p:spPr>
        <p:style>
          <a:lnRef idx="0">
            <a:srgbClr val="FFFFFF"/>
          </a:lnRef>
          <a:fillRef idx="0">
            <a:srgbClr val="FFFFFF"/>
          </a:fillRef>
          <a:effectRef idx="0">
            <a:srgbClr val="FFFFFF"/>
          </a:effectRef>
          <a:fontRef idx="minor"/>
        </p:style>
        <p:txBody>
          <a:bodyPr wrap="none" lIns="138240" tIns="69840" rIns="138240" bIns="69840" anchor="t">
            <a:spAutoFit/>
          </a:bodyPr>
          <a:p>
            <a:pPr>
              <a:lnSpc>
                <a:spcPct val="100000"/>
              </a:lnSpc>
              <a:buNone/>
            </a:pPr>
            <a:r>
              <a:rPr lang="en-US" sz="2400" b="1" strike="noStrike" spc="-1">
                <a:solidFill>
                  <a:srgbClr val="525252"/>
                </a:solidFill>
                <a:latin typeface="IntelOne Display Regular"/>
                <a:ea typeface="Helvetica Neue"/>
              </a:rPr>
              <a:t>b=1</a:t>
            </a: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a=b</a:t>
            </a: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a=1</a:t>
            </a:r>
            <a:endParaRPr lang="en-US" sz="2400" b="0" strike="noStrike" spc="-1">
              <a:latin typeface="Arial" panose="020B0604020202020204"/>
            </a:endParaRPr>
          </a:p>
        </p:txBody>
      </p:sp>
      <p:sp>
        <p:nvSpPr>
          <p:cNvPr id="1123" name="Line 8"/>
          <p:cNvSpPr/>
          <p:nvPr/>
        </p:nvSpPr>
        <p:spPr>
          <a:xfrm>
            <a:off x="1927440" y="5634360"/>
            <a:ext cx="499896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124" name="Line 9"/>
          <p:cNvSpPr/>
          <p:nvPr/>
        </p:nvSpPr>
        <p:spPr>
          <a:xfrm flipV="1">
            <a:off x="1922760" y="3551400"/>
            <a:ext cx="360" cy="207972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125" name="Line 10"/>
          <p:cNvSpPr/>
          <p:nvPr/>
        </p:nvSpPr>
        <p:spPr>
          <a:xfrm>
            <a:off x="3726000" y="541224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26" name="Line 11"/>
          <p:cNvSpPr/>
          <p:nvPr/>
        </p:nvSpPr>
        <p:spPr>
          <a:xfrm>
            <a:off x="5048640" y="544068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27" name="Rectangle 12"/>
          <p:cNvSpPr/>
          <p:nvPr/>
        </p:nvSpPr>
        <p:spPr>
          <a:xfrm>
            <a:off x="1694160" y="5845680"/>
            <a:ext cx="4523760" cy="1053000"/>
          </a:xfrm>
          <a:prstGeom prst="rect">
            <a:avLst/>
          </a:prstGeom>
          <a:noFill/>
          <a:ln w="9525">
            <a:noFill/>
          </a:ln>
        </p:spPr>
        <p:style>
          <a:lnRef idx="0">
            <a:srgbClr val="FFFFFF"/>
          </a:lnRef>
          <a:fillRef idx="0">
            <a:srgbClr val="FFFFFF"/>
          </a:fillRef>
          <a:effectRef idx="0">
            <a:srgbClr val="FFFFFF"/>
          </a:effectRef>
          <a:fontRef idx="minor"/>
        </p:style>
        <p:txBody>
          <a:bodyPr lIns="138240" tIns="69840" rIns="138240" bIns="69840" anchor="t">
            <a:spAutoFit/>
          </a:bodyPr>
          <a:p>
            <a:pPr>
              <a:lnSpc>
                <a:spcPct val="100000"/>
              </a:lnSpc>
              <a:buNone/>
            </a:pPr>
            <a:r>
              <a:rPr lang="en-US" sz="3000" b="1" strike="noStrike" spc="-1">
                <a:solidFill>
                  <a:srgbClr val="525252"/>
                </a:solidFill>
                <a:latin typeface="IntelOne Display Regular"/>
                <a:ea typeface="Helvetica Neue"/>
              </a:rPr>
              <a:t>0   2   4       7                12        </a:t>
            </a:r>
            <a:endParaRPr lang="en-US" sz="3000" b="0" strike="noStrike" spc="-1">
              <a:latin typeface="Arial" panose="020B0604020202020204"/>
            </a:endParaRPr>
          </a:p>
        </p:txBody>
      </p:sp>
      <p:sp>
        <p:nvSpPr>
          <p:cNvPr id="1128" name="Line 14"/>
          <p:cNvSpPr/>
          <p:nvPr/>
        </p:nvSpPr>
        <p:spPr>
          <a:xfrm>
            <a:off x="2456280" y="541044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29" name="Rectangle 15"/>
          <p:cNvSpPr/>
          <p:nvPr/>
        </p:nvSpPr>
        <p:spPr>
          <a:xfrm>
            <a:off x="1059120" y="540576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b=0</a:t>
            </a:r>
            <a:endParaRPr lang="en-US" sz="2400" b="0" strike="noStrike" spc="-1">
              <a:latin typeface="Arial" panose="020B0604020202020204"/>
            </a:endParaRPr>
          </a:p>
        </p:txBody>
      </p:sp>
      <p:sp>
        <p:nvSpPr>
          <p:cNvPr id="1130" name="Rectangle 16"/>
          <p:cNvSpPr/>
          <p:nvPr/>
        </p:nvSpPr>
        <p:spPr>
          <a:xfrm>
            <a:off x="2090880" y="487260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b=1</a:t>
            </a:r>
            <a:endParaRPr lang="en-US" sz="2400" b="0" strike="noStrike" spc="-1">
              <a:latin typeface="Arial" panose="020B0604020202020204"/>
            </a:endParaRPr>
          </a:p>
        </p:txBody>
      </p:sp>
      <p:sp>
        <p:nvSpPr>
          <p:cNvPr id="1131" name="Line 17"/>
          <p:cNvSpPr/>
          <p:nvPr/>
        </p:nvSpPr>
        <p:spPr>
          <a:xfrm>
            <a:off x="1922760" y="541224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32" name="Line 27"/>
          <p:cNvSpPr/>
          <p:nvPr/>
        </p:nvSpPr>
        <p:spPr>
          <a:xfrm>
            <a:off x="2964240" y="540576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33" name="Oval 35"/>
          <p:cNvSpPr/>
          <p:nvPr/>
        </p:nvSpPr>
        <p:spPr>
          <a:xfrm>
            <a:off x="3269160" y="4121640"/>
            <a:ext cx="990000" cy="445320"/>
          </a:xfrm>
          <a:prstGeom prst="ellipse">
            <a:avLst/>
          </a:prstGeom>
          <a:noFill/>
          <a:ln w="9525">
            <a:solidFill>
              <a:srgbClr val="00C7FD"/>
            </a:solidFill>
            <a:prstDash val="dash"/>
            <a:round/>
          </a:ln>
        </p:spPr>
        <p:style>
          <a:lnRef idx="0">
            <a:srgbClr val="FFFFFF"/>
          </a:lnRef>
          <a:fillRef idx="0">
            <a:srgbClr val="FFFFFF"/>
          </a:fillRef>
          <a:effectRef idx="0">
            <a:srgbClr val="FFFFFF"/>
          </a:effectRef>
          <a:fontRef idx="minor"/>
        </p:style>
      </p:sp>
      <p:grpSp>
        <p:nvGrpSpPr>
          <p:cNvPr id="1134" name="Group 39"/>
          <p:cNvGrpSpPr/>
          <p:nvPr/>
        </p:nvGrpSpPr>
        <p:grpSpPr>
          <a:xfrm>
            <a:off x="2506320" y="3043800"/>
            <a:ext cx="1066680" cy="1904760"/>
            <a:chOff x="2506320" y="3043800"/>
            <a:chExt cx="1066680" cy="1904760"/>
          </a:xfrm>
        </p:grpSpPr>
        <p:sp>
          <p:nvSpPr>
            <p:cNvPr id="1135" name="Arc 36"/>
            <p:cNvSpPr/>
            <p:nvPr/>
          </p:nvSpPr>
          <p:spPr>
            <a:xfrm flipH="1">
              <a:off x="2506320" y="3043800"/>
              <a:ext cx="456480" cy="1507320"/>
            </a:xfrm>
            <a:custGeom>
              <a:avLst/>
              <a:gdLst/>
              <a:ahLst/>
              <a:cxnLst/>
              <a:rect l="l" t="t" r="r" b="b"/>
              <a:pathLst>
                <a:path w="25085" h="21600" fill="none">
                  <a:moveTo>
                    <a:pt x="-1" y="282"/>
                  </a:moveTo>
                  <a:cubicBezTo>
                    <a:pt x="1152" y="94"/>
                    <a:pt x="2317" y="-1"/>
                    <a:pt x="3485" y="0"/>
                  </a:cubicBezTo>
                  <a:cubicBezTo>
                    <a:pt x="15414" y="0"/>
                    <a:pt x="25085" y="9670"/>
                    <a:pt x="25085" y="21600"/>
                  </a:cubicBezTo>
                </a:path>
                <a:path w="25085" h="21600" stroke="0">
                  <a:moveTo>
                    <a:pt x="-1" y="282"/>
                  </a:moveTo>
                  <a:cubicBezTo>
                    <a:pt x="1152" y="94"/>
                    <a:pt x="2317" y="-1"/>
                    <a:pt x="3485" y="0"/>
                  </a:cubicBezTo>
                  <a:cubicBezTo>
                    <a:pt x="15414" y="0"/>
                    <a:pt x="25085" y="9670"/>
                    <a:pt x="25085" y="21600"/>
                  </a:cubicBezTo>
                  <a:lnTo>
                    <a:pt x="3485" y="21600"/>
                  </a:lnTo>
                  <a:close/>
                </a:path>
              </a:pathLst>
            </a:custGeom>
            <a:noFill/>
            <a:ln w="9525">
              <a:solidFill>
                <a:srgbClr val="525252"/>
              </a:solidFill>
              <a:round/>
            </a:ln>
          </p:spPr>
          <p:style>
            <a:lnRef idx="0">
              <a:srgbClr val="FFFFFF"/>
            </a:lnRef>
            <a:fillRef idx="0">
              <a:srgbClr val="FFFFFF"/>
            </a:fillRef>
            <a:effectRef idx="0">
              <a:srgbClr val="FFFFFF"/>
            </a:effectRef>
            <a:fontRef idx="minor"/>
          </p:style>
        </p:sp>
        <p:sp>
          <p:nvSpPr>
            <p:cNvPr id="1136" name="Arc 37"/>
            <p:cNvSpPr/>
            <p:nvPr/>
          </p:nvSpPr>
          <p:spPr>
            <a:xfrm>
              <a:off x="2887920" y="3043800"/>
              <a:ext cx="685080" cy="1065960"/>
            </a:xfrm>
            <a:custGeom>
              <a:avLst/>
              <a:gdLst/>
              <a:ahLst/>
              <a:cxnLst/>
              <a:rect l="l" t="t" r="r" b="b"/>
              <a:pathLst>
                <a:path w="25085" h="21600" fill="none">
                  <a:moveTo>
                    <a:pt x="-1" y="282"/>
                  </a:moveTo>
                  <a:cubicBezTo>
                    <a:pt x="1152" y="94"/>
                    <a:pt x="2317" y="-1"/>
                    <a:pt x="3485" y="0"/>
                  </a:cubicBezTo>
                  <a:cubicBezTo>
                    <a:pt x="15414" y="0"/>
                    <a:pt x="25085" y="9670"/>
                    <a:pt x="25085" y="21600"/>
                  </a:cubicBezTo>
                </a:path>
                <a:path w="25085" h="21600" stroke="0">
                  <a:moveTo>
                    <a:pt x="-1" y="282"/>
                  </a:moveTo>
                  <a:cubicBezTo>
                    <a:pt x="1152" y="94"/>
                    <a:pt x="2317" y="-1"/>
                    <a:pt x="3485" y="0"/>
                  </a:cubicBezTo>
                  <a:cubicBezTo>
                    <a:pt x="15414" y="0"/>
                    <a:pt x="25085" y="9670"/>
                    <a:pt x="25085" y="21600"/>
                  </a:cubicBezTo>
                  <a:lnTo>
                    <a:pt x="3485" y="21600"/>
                  </a:lnTo>
                  <a:close/>
                </a:path>
              </a:pathLst>
            </a:custGeom>
            <a:noFill/>
            <a:ln w="9525">
              <a:solidFill>
                <a:srgbClr val="525252"/>
              </a:solidFill>
              <a:round/>
              <a:tailEnd type="arrow" w="med" len="med"/>
            </a:ln>
          </p:spPr>
          <p:style>
            <a:lnRef idx="0">
              <a:srgbClr val="FFFFFF"/>
            </a:lnRef>
            <a:fillRef idx="0">
              <a:srgbClr val="FFFFFF"/>
            </a:fillRef>
            <a:effectRef idx="0">
              <a:srgbClr val="FFFFFF"/>
            </a:effectRef>
            <a:fontRef idx="minor"/>
          </p:style>
        </p:sp>
        <p:sp>
          <p:nvSpPr>
            <p:cNvPr id="1137" name="Line 38"/>
            <p:cNvSpPr/>
            <p:nvPr/>
          </p:nvSpPr>
          <p:spPr>
            <a:xfrm>
              <a:off x="2507040" y="4491360"/>
              <a:ext cx="360" cy="457200"/>
            </a:xfrm>
            <a:prstGeom prst="line">
              <a:avLst/>
            </a:prstGeom>
            <a:ln w="9525">
              <a:solidFill>
                <a:srgbClr val="525252"/>
              </a:solidFill>
              <a:round/>
            </a:ln>
          </p:spPr>
          <p:style>
            <a:lnRef idx="0">
              <a:srgbClr val="FFFFFF"/>
            </a:lnRef>
            <a:fillRef idx="0">
              <a:srgbClr val="FFFFFF"/>
            </a:fillRef>
            <a:effectRef idx="0">
              <a:srgbClr val="FFFFFF"/>
            </a:effectRef>
            <a:fontRef idx="minor"/>
          </p:style>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wipe(left)">
                                      <p:cBhvr additive="repl">
                                        <p:cTn id="7" dur="500"/>
                                        <p:tgtEl>
                                          <p:spTgt spid="11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3"/>
                                        </p:tgtEl>
                                        <p:attrNameLst>
                                          <p:attrName>style.visibility</p:attrName>
                                        </p:attrNameLst>
                                      </p:cBhvr>
                                      <p:to>
                                        <p:strVal val="visible"/>
                                      </p:to>
                                    </p:set>
                                    <p:animEffect transition="in" filter="fade">
                                      <p:cBhvr additive="repl">
                                        <p:cTn id="11" dur="500"/>
                                        <p:tgtEl>
                                          <p:spTgt spid="113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1122">
                                            <p:txEl>
                                              <p:pRg st="2" end="2"/>
                                            </p:txEl>
                                          </p:spTgt>
                                        </p:tgtEl>
                                        <p:attrNameLst>
                                          <p:attrName>style.visibility</p:attrName>
                                        </p:attrNameLst>
                                      </p:cBhvr>
                                      <p:to>
                                        <p:strVal val="visible"/>
                                      </p:to>
                                    </p:set>
                                    <p:animEffect transition="in" filter="slide(fromLeft)">
                                      <p:cBhvr additive="repl">
                                        <p:cTn id="16" dur="500"/>
                                        <p:tgtEl>
                                          <p:spTgt spid="112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Regular (Inter-Assignment) Delay Control (cont.)</a:t>
            </a:r>
            <a:endParaRPr lang="en-US" sz="3600" b="0" strike="noStrike" spc="-1">
              <a:latin typeface="Arial" panose="020B0604020202020204"/>
            </a:endParaRPr>
          </a:p>
        </p:txBody>
      </p:sp>
      <p:sp>
        <p:nvSpPr>
          <p:cNvPr id="1139" name="PlaceHolder 2"/>
          <p:cNvSpPr>
            <a:spLocks noGrp="1"/>
          </p:cNvSpPr>
          <p:nvPr>
            <p:ph/>
          </p:nvPr>
        </p:nvSpPr>
        <p:spPr>
          <a:xfrm>
            <a:off x="380880" y="1973880"/>
            <a:ext cx="11035440" cy="101052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Delays both read (RHS) and write (LHS) portions of statement execution </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140" name="Rectangle 68"/>
          <p:cNvSpPr/>
          <p:nvPr/>
        </p:nvSpPr>
        <p:spPr>
          <a:xfrm>
            <a:off x="4029840" y="1283040"/>
            <a:ext cx="229644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3600" b="1" strike="noStrike" spc="-1">
                <a:solidFill>
                  <a:srgbClr val="525252"/>
                </a:solidFill>
                <a:latin typeface="Times New Roman" panose="02020603050405020304"/>
                <a:ea typeface="Helvetica Neue"/>
              </a:rPr>
              <a:t>#5 </a:t>
            </a:r>
            <a:r>
              <a:rPr lang="en-US" sz="3600" b="0" strike="noStrike" spc="-1">
                <a:solidFill>
                  <a:srgbClr val="525252"/>
                </a:solidFill>
                <a:latin typeface="IntelOne Display Regular"/>
                <a:ea typeface="Helvetica Neue"/>
              </a:rPr>
              <a:t> a = b;</a:t>
            </a:r>
            <a:endParaRPr lang="en-US" sz="3600" b="0" strike="noStrike" spc="-1">
              <a:latin typeface="Arial" panose="020B0604020202020204"/>
            </a:endParaRPr>
          </a:p>
        </p:txBody>
      </p:sp>
      <p:sp>
        <p:nvSpPr>
          <p:cNvPr id="1141" name="Rectangle 2"/>
          <p:cNvSpPr/>
          <p:nvPr/>
        </p:nvSpPr>
        <p:spPr>
          <a:xfrm>
            <a:off x="3037320" y="3946680"/>
            <a:ext cx="961920" cy="1236600"/>
          </a:xfrm>
          <a:prstGeom prst="rect">
            <a:avLst/>
          </a:prstGeom>
          <a:noFill/>
          <a:ln w="9525">
            <a:noFill/>
          </a:ln>
        </p:spPr>
        <p:style>
          <a:lnRef idx="0">
            <a:srgbClr val="FFFFFF"/>
          </a:lnRef>
          <a:fillRef idx="0">
            <a:srgbClr val="FFFFFF"/>
          </a:fillRef>
          <a:effectRef idx="0">
            <a:srgbClr val="FFFFFF"/>
          </a:effectRef>
          <a:fontRef idx="minor"/>
        </p:style>
        <p:txBody>
          <a:bodyPr wrap="none" lIns="138240" tIns="69840" rIns="138240" bIns="69840" anchor="t">
            <a:spAutoFit/>
          </a:bodyPr>
          <a:p>
            <a:pPr>
              <a:lnSpc>
                <a:spcPct val="100000"/>
              </a:lnSpc>
              <a:buNone/>
            </a:pPr>
            <a:r>
              <a:rPr lang="en-US" sz="2400" b="1" strike="noStrike" spc="-1">
                <a:solidFill>
                  <a:srgbClr val="525252"/>
                </a:solidFill>
                <a:latin typeface="IntelOne Display Regular"/>
                <a:ea typeface="Helvetica Neue"/>
              </a:rPr>
              <a:t>b=1</a:t>
            </a: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a=b</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p:txBody>
      </p:sp>
      <p:sp>
        <p:nvSpPr>
          <p:cNvPr id="1142" name="Line 9"/>
          <p:cNvSpPr/>
          <p:nvPr/>
        </p:nvSpPr>
        <p:spPr>
          <a:xfrm>
            <a:off x="1695600" y="5486400"/>
            <a:ext cx="499896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143" name="Line 10"/>
          <p:cNvSpPr/>
          <p:nvPr/>
        </p:nvSpPr>
        <p:spPr>
          <a:xfrm flipV="1">
            <a:off x="1690920" y="3403440"/>
            <a:ext cx="360" cy="207972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144" name="Line 11"/>
          <p:cNvSpPr/>
          <p:nvPr/>
        </p:nvSpPr>
        <p:spPr>
          <a:xfrm>
            <a:off x="3494160" y="5263920"/>
            <a:ext cx="360" cy="4510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45" name="Line 12"/>
          <p:cNvSpPr/>
          <p:nvPr/>
        </p:nvSpPr>
        <p:spPr>
          <a:xfrm>
            <a:off x="4816800" y="529272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46" name="Rectangle 13"/>
          <p:cNvSpPr/>
          <p:nvPr/>
        </p:nvSpPr>
        <p:spPr>
          <a:xfrm>
            <a:off x="1462320" y="5697360"/>
            <a:ext cx="4523760" cy="1053000"/>
          </a:xfrm>
          <a:prstGeom prst="rect">
            <a:avLst/>
          </a:prstGeom>
          <a:noFill/>
          <a:ln w="9525">
            <a:noFill/>
          </a:ln>
        </p:spPr>
        <p:style>
          <a:lnRef idx="0">
            <a:srgbClr val="FFFFFF"/>
          </a:lnRef>
          <a:fillRef idx="0">
            <a:srgbClr val="FFFFFF"/>
          </a:fillRef>
          <a:effectRef idx="0">
            <a:srgbClr val="FFFFFF"/>
          </a:effectRef>
          <a:fontRef idx="minor"/>
        </p:style>
        <p:txBody>
          <a:bodyPr lIns="138240" tIns="69840" rIns="138240" bIns="69840" anchor="t">
            <a:spAutoFit/>
          </a:bodyPr>
          <a:p>
            <a:pPr>
              <a:lnSpc>
                <a:spcPct val="100000"/>
              </a:lnSpc>
              <a:buNone/>
            </a:pPr>
            <a:r>
              <a:rPr lang="en-US" sz="3000" b="1" strike="noStrike" spc="-1">
                <a:solidFill>
                  <a:srgbClr val="525252"/>
                </a:solidFill>
                <a:latin typeface="IntelOne Display Regular"/>
                <a:ea typeface="Helvetica Neue"/>
              </a:rPr>
              <a:t>0   2   4        7             12        </a:t>
            </a:r>
            <a:endParaRPr lang="en-US" sz="3000" b="0" strike="noStrike" spc="-1">
              <a:latin typeface="Arial" panose="020B0604020202020204"/>
            </a:endParaRPr>
          </a:p>
        </p:txBody>
      </p:sp>
      <p:sp>
        <p:nvSpPr>
          <p:cNvPr id="1147" name="Rectangle 14"/>
          <p:cNvSpPr/>
          <p:nvPr/>
        </p:nvSpPr>
        <p:spPr>
          <a:xfrm>
            <a:off x="3037320" y="3946680"/>
            <a:ext cx="961920" cy="1236600"/>
          </a:xfrm>
          <a:prstGeom prst="rect">
            <a:avLst/>
          </a:prstGeom>
          <a:solidFill>
            <a:schemeClr val="bg1"/>
          </a:solidFill>
          <a:ln w="9525">
            <a:noFill/>
          </a:ln>
        </p:spPr>
        <p:style>
          <a:lnRef idx="0">
            <a:srgbClr val="FFFFFF"/>
          </a:lnRef>
          <a:fillRef idx="0">
            <a:srgbClr val="FFFFFF"/>
          </a:fillRef>
          <a:effectRef idx="0">
            <a:srgbClr val="FFFFFF"/>
          </a:effectRef>
          <a:fontRef idx="minor"/>
        </p:style>
        <p:txBody>
          <a:bodyPr wrap="none" lIns="138240" tIns="69840" rIns="138240" bIns="69840" anchor="t">
            <a:spAutoFit/>
          </a:bodyPr>
          <a:p>
            <a:pPr>
              <a:lnSpc>
                <a:spcPct val="100000"/>
              </a:lnSpc>
              <a:buNone/>
            </a:pPr>
            <a:r>
              <a:rPr lang="en-US" sz="2400" b="1" strike="noStrike" spc="-1">
                <a:solidFill>
                  <a:srgbClr val="525252"/>
                </a:solidFill>
                <a:latin typeface="IntelOne Display Regular"/>
                <a:ea typeface="Helvetica Neue"/>
              </a:rPr>
              <a:t>b=0</a:t>
            </a: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a=b</a:t>
            </a:r>
            <a:endParaRPr lang="en-US" sz="2400" b="0" strike="noStrike" spc="-1">
              <a:latin typeface="Arial" panose="020B0604020202020204"/>
            </a:endParaRPr>
          </a:p>
          <a:p>
            <a:pPr>
              <a:lnSpc>
                <a:spcPct val="100000"/>
              </a:lnSpc>
              <a:buNone/>
            </a:pPr>
            <a:endParaRPr lang="en-US" sz="2400" b="0" strike="noStrike" spc="-1">
              <a:latin typeface="Arial" panose="020B0604020202020204"/>
            </a:endParaRPr>
          </a:p>
        </p:txBody>
      </p:sp>
      <p:sp>
        <p:nvSpPr>
          <p:cNvPr id="1148" name="Line 15"/>
          <p:cNvSpPr/>
          <p:nvPr/>
        </p:nvSpPr>
        <p:spPr>
          <a:xfrm>
            <a:off x="2224440" y="526248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49" name="Rectangle 16"/>
          <p:cNvSpPr/>
          <p:nvPr/>
        </p:nvSpPr>
        <p:spPr>
          <a:xfrm>
            <a:off x="827280" y="525780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b=0</a:t>
            </a:r>
            <a:endParaRPr lang="en-US" sz="2400" b="0" strike="noStrike" spc="-1">
              <a:latin typeface="Arial" panose="020B0604020202020204"/>
            </a:endParaRPr>
          </a:p>
        </p:txBody>
      </p:sp>
      <p:sp>
        <p:nvSpPr>
          <p:cNvPr id="1150" name="Rectangle 17"/>
          <p:cNvSpPr/>
          <p:nvPr/>
        </p:nvSpPr>
        <p:spPr>
          <a:xfrm>
            <a:off x="1859400" y="472428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b=1</a:t>
            </a:r>
            <a:endParaRPr lang="en-US" sz="2400" b="0" strike="noStrike" spc="-1">
              <a:latin typeface="Arial" panose="020B0604020202020204"/>
            </a:endParaRPr>
          </a:p>
        </p:txBody>
      </p:sp>
      <p:sp>
        <p:nvSpPr>
          <p:cNvPr id="1151" name="Line 18"/>
          <p:cNvSpPr/>
          <p:nvPr/>
        </p:nvSpPr>
        <p:spPr>
          <a:xfrm>
            <a:off x="1690920" y="5263920"/>
            <a:ext cx="360" cy="4510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52" name="Line 20"/>
          <p:cNvSpPr/>
          <p:nvPr/>
        </p:nvSpPr>
        <p:spPr>
          <a:xfrm>
            <a:off x="2732400" y="525780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53" name="Rectangle 21"/>
          <p:cNvSpPr/>
          <p:nvPr/>
        </p:nvSpPr>
        <p:spPr>
          <a:xfrm>
            <a:off x="2324880" y="434340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00C7FD"/>
                </a:solidFill>
                <a:latin typeface="IntelOne Display Regular"/>
                <a:ea typeface="Helvetica Neue"/>
              </a:rPr>
              <a:t>b=0</a:t>
            </a:r>
            <a:endParaRPr lang="en-US" sz="2400" b="0" strike="noStrike" spc="-1">
              <a:latin typeface="Arial" panose="020B0604020202020204"/>
            </a:endParaRPr>
          </a:p>
        </p:txBody>
      </p:sp>
      <p:grpSp>
        <p:nvGrpSpPr>
          <p:cNvPr id="1154" name="Group 26"/>
          <p:cNvGrpSpPr/>
          <p:nvPr/>
        </p:nvGrpSpPr>
        <p:grpSpPr>
          <a:xfrm>
            <a:off x="2731680" y="2895480"/>
            <a:ext cx="762120" cy="1507320"/>
            <a:chOff x="2731680" y="2895480"/>
            <a:chExt cx="762120" cy="1507320"/>
          </a:xfrm>
        </p:grpSpPr>
        <p:sp>
          <p:nvSpPr>
            <p:cNvPr id="1155" name="Arc 22"/>
            <p:cNvSpPr/>
            <p:nvPr/>
          </p:nvSpPr>
          <p:spPr>
            <a:xfrm flipH="1">
              <a:off x="2731680" y="2895480"/>
              <a:ext cx="402480" cy="1507320"/>
            </a:xfrm>
            <a:custGeom>
              <a:avLst/>
              <a:gdLst/>
              <a:ahLst/>
              <a:cxnLst/>
              <a:rect l="l" t="t" r="r" b="b"/>
              <a:pathLst>
                <a:path w="25085" h="21600" fill="none">
                  <a:moveTo>
                    <a:pt x="-1" y="282"/>
                  </a:moveTo>
                  <a:cubicBezTo>
                    <a:pt x="1152" y="94"/>
                    <a:pt x="2317" y="-1"/>
                    <a:pt x="3485" y="0"/>
                  </a:cubicBezTo>
                  <a:cubicBezTo>
                    <a:pt x="15414" y="0"/>
                    <a:pt x="25085" y="9670"/>
                    <a:pt x="25085" y="21600"/>
                  </a:cubicBezTo>
                </a:path>
                <a:path w="25085" h="21600" stroke="0">
                  <a:moveTo>
                    <a:pt x="-1" y="282"/>
                  </a:moveTo>
                  <a:cubicBezTo>
                    <a:pt x="1152" y="94"/>
                    <a:pt x="2317" y="-1"/>
                    <a:pt x="3485" y="0"/>
                  </a:cubicBezTo>
                  <a:cubicBezTo>
                    <a:pt x="15414" y="0"/>
                    <a:pt x="25085" y="9670"/>
                    <a:pt x="25085" y="21600"/>
                  </a:cubicBezTo>
                  <a:lnTo>
                    <a:pt x="3485" y="21600"/>
                  </a:lnTo>
                  <a:close/>
                </a:path>
              </a:pathLst>
            </a:custGeom>
            <a:noFill/>
            <a:ln w="9525">
              <a:solidFill>
                <a:srgbClr val="525252"/>
              </a:solidFill>
              <a:round/>
            </a:ln>
          </p:spPr>
          <p:style>
            <a:lnRef idx="0">
              <a:srgbClr val="FFFFFF"/>
            </a:lnRef>
            <a:fillRef idx="0">
              <a:srgbClr val="FFFFFF"/>
            </a:fillRef>
            <a:effectRef idx="0">
              <a:srgbClr val="FFFFFF"/>
            </a:effectRef>
            <a:fontRef idx="minor"/>
          </p:style>
        </p:sp>
        <p:sp>
          <p:nvSpPr>
            <p:cNvPr id="1156" name="Arc 23"/>
            <p:cNvSpPr/>
            <p:nvPr/>
          </p:nvSpPr>
          <p:spPr>
            <a:xfrm>
              <a:off x="3073680" y="2895480"/>
              <a:ext cx="420120" cy="1065960"/>
            </a:xfrm>
            <a:custGeom>
              <a:avLst/>
              <a:gdLst/>
              <a:ahLst/>
              <a:cxnLst/>
              <a:rect l="l" t="t" r="r" b="b"/>
              <a:pathLst>
                <a:path w="25085" h="21600" fill="none">
                  <a:moveTo>
                    <a:pt x="-1" y="282"/>
                  </a:moveTo>
                  <a:cubicBezTo>
                    <a:pt x="1152" y="94"/>
                    <a:pt x="2317" y="-1"/>
                    <a:pt x="3485" y="0"/>
                  </a:cubicBezTo>
                  <a:cubicBezTo>
                    <a:pt x="15414" y="0"/>
                    <a:pt x="25085" y="9670"/>
                    <a:pt x="25085" y="21600"/>
                  </a:cubicBezTo>
                </a:path>
                <a:path w="25085" h="21600" stroke="0">
                  <a:moveTo>
                    <a:pt x="-1" y="282"/>
                  </a:moveTo>
                  <a:cubicBezTo>
                    <a:pt x="1152" y="94"/>
                    <a:pt x="2317" y="-1"/>
                    <a:pt x="3485" y="0"/>
                  </a:cubicBezTo>
                  <a:cubicBezTo>
                    <a:pt x="15414" y="0"/>
                    <a:pt x="25085" y="9670"/>
                    <a:pt x="25085" y="21600"/>
                  </a:cubicBezTo>
                  <a:lnTo>
                    <a:pt x="3485" y="21600"/>
                  </a:lnTo>
                  <a:close/>
                </a:path>
              </a:pathLst>
            </a:custGeom>
            <a:noFill/>
            <a:ln w="9525">
              <a:solidFill>
                <a:srgbClr val="525252"/>
              </a:solidFill>
              <a:round/>
              <a:tailEnd type="arrow" w="med" len="med"/>
            </a:ln>
          </p:spPr>
          <p:style>
            <a:lnRef idx="0">
              <a:srgbClr val="FFFFFF"/>
            </a:lnRef>
            <a:fillRef idx="0">
              <a:srgbClr val="FFFFFF"/>
            </a:fillRef>
            <a:effectRef idx="0">
              <a:srgbClr val="FFFFFF"/>
            </a:effectRef>
            <a:fontRef idx="minor"/>
          </p:style>
        </p:sp>
      </p:grpSp>
      <p:sp>
        <p:nvSpPr>
          <p:cNvPr id="1157" name="Oval 24"/>
          <p:cNvSpPr/>
          <p:nvPr/>
        </p:nvSpPr>
        <p:spPr>
          <a:xfrm>
            <a:off x="3037320" y="3973680"/>
            <a:ext cx="990000" cy="445320"/>
          </a:xfrm>
          <a:prstGeom prst="ellipse">
            <a:avLst/>
          </a:prstGeom>
          <a:noFill/>
          <a:ln w="9525">
            <a:solidFill>
              <a:srgbClr val="00C7FD"/>
            </a:solidFill>
            <a:prstDash val="dash"/>
            <a:round/>
          </a:ln>
        </p:spPr>
        <p:style>
          <a:lnRef idx="0">
            <a:srgbClr val="FFFFFF"/>
          </a:lnRef>
          <a:fillRef idx="0">
            <a:srgbClr val="FFFFFF"/>
          </a:fillRef>
          <a:effectRef idx="0">
            <a:srgbClr val="FFFFFF"/>
          </a:effectRef>
          <a:fontRef idx="minor"/>
        </p:style>
      </p:sp>
      <p:sp>
        <p:nvSpPr>
          <p:cNvPr id="1158" name="Rectangle 25"/>
          <p:cNvSpPr/>
          <p:nvPr/>
        </p:nvSpPr>
        <p:spPr>
          <a:xfrm>
            <a:off x="3035520" y="4311720"/>
            <a:ext cx="949680" cy="870840"/>
          </a:xfrm>
          <a:prstGeom prst="rect">
            <a:avLst/>
          </a:prstGeom>
          <a:noFill/>
          <a:ln w="9525">
            <a:noFill/>
          </a:ln>
        </p:spPr>
        <p:style>
          <a:lnRef idx="0">
            <a:srgbClr val="FFFFFF"/>
          </a:lnRef>
          <a:fillRef idx="0">
            <a:srgbClr val="FFFFFF"/>
          </a:fillRef>
          <a:effectRef idx="0">
            <a:srgbClr val="FFFFFF"/>
          </a:effectRef>
          <a:fontRef idx="minor"/>
        </p:style>
        <p:txBody>
          <a:bodyPr wrap="none" lIns="138240" tIns="69840" rIns="138240" bIns="69840" anchor="t">
            <a:spAutoFit/>
          </a:bodyPr>
          <a:p>
            <a:pPr>
              <a:lnSpc>
                <a:spcPct val="100000"/>
              </a:lnSpc>
              <a:buNone/>
            </a:pP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a=0</a:t>
            </a:r>
            <a:endParaRPr lang="en-US" sz="2400" b="0" strike="noStrike" spc="-1">
              <a:latin typeface="Arial" panose="020B0604020202020204"/>
            </a:endParaRPr>
          </a:p>
        </p:txBody>
      </p:sp>
      <p:graphicFrame>
        <p:nvGraphicFramePr>
          <p:cNvPr id="1159" name="Group 53"/>
          <p:cNvGraphicFramePr/>
          <p:nvPr/>
        </p:nvGraphicFramePr>
        <p:xfrm>
          <a:off x="6170400" y="2892240"/>
          <a:ext cx="4464000" cy="2101320"/>
        </p:xfrm>
        <a:graphic>
          <a:graphicData uri="http://schemas.openxmlformats.org/drawingml/2006/table">
            <a:tbl>
              <a:tblPr/>
              <a:tblGrid>
                <a:gridCol w="4464000"/>
              </a:tblGrid>
              <a:tr h="457560">
                <a:tc>
                  <a:txBody>
                    <a:bodyPr>
                      <a:spAutoFit/>
                    </a:bodyPr>
                    <a:p>
                      <a:pPr>
                        <a:lnSpc>
                          <a:spcPct val="100000"/>
                        </a:lnSpc>
                        <a:spcBef>
                          <a:spcPts val="480"/>
                        </a:spcBef>
                        <a:buNone/>
                        <a:tabLst>
                          <a:tab pos="0" algn="l"/>
                        </a:tabLst>
                      </a:pPr>
                      <a:r>
                        <a:rPr lang="en-US" sz="2400" b="1" strike="noStrike" spc="-1">
                          <a:solidFill>
                            <a:srgbClr val="FFFFFF"/>
                          </a:solidFill>
                          <a:latin typeface="IntelOne Display Light"/>
                          <a:ea typeface="Helvetica Neue"/>
                        </a:rPr>
                        <a:t>Statement Execution (2)</a:t>
                      </a:r>
                      <a:endParaRPr lang="en-US" sz="2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106524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If statement input (RHS, or </a:t>
                      </a:r>
                      <a:r>
                        <a:rPr lang="en-US" sz="1600" b="1" strike="noStrike" spc="-1">
                          <a:solidFill>
                            <a:srgbClr val="525252"/>
                          </a:solidFill>
                          <a:latin typeface="IntelOne Display Light"/>
                          <a:ea typeface="Helvetica Neue"/>
                        </a:rPr>
                        <a:t>b)</a:t>
                      </a:r>
                      <a:r>
                        <a:rPr lang="en-US" sz="1600" b="0" strike="noStrike" spc="-1">
                          <a:solidFill>
                            <a:srgbClr val="525252"/>
                          </a:solidFill>
                          <a:latin typeface="IntelOne Display Light"/>
                          <a:ea typeface="Helvetica Neue"/>
                        </a:rPr>
                        <a:t> changes before delay expires, RHS picks up the new value of the input when the read actually occurs</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r h="57852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LHS is updated immediately with new value</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47"/>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14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47">
                                            <p:txEl>
                                              <p:pRg st="1" end="1"/>
                                            </p:txEl>
                                          </p:spTgt>
                                        </p:tgtEl>
                                        <p:attrNameLst>
                                          <p:attrName>style.visibility</p:attrName>
                                        </p:attrNameLst>
                                      </p:cBhvr>
                                      <p:to>
                                        <p:strVal val="visible"/>
                                      </p:to>
                                    </p:set>
                                  </p:childTnLst>
                                </p:cTn>
                              </p:par>
                            </p:childTnLst>
                          </p:cTn>
                        </p:par>
                        <p:par>
                          <p:cTn id="14" fill="hold">
                            <p:stCondLst>
                              <p:cond delay="0"/>
                            </p:stCondLst>
                            <p:childTnLst>
                              <p:par>
                                <p:cTn id="15" presetID="22" presetClass="entr" presetSubtype="8" fill="hold" nodeType="afterEffect">
                                  <p:stCondLst>
                                    <p:cond delay="0"/>
                                  </p:stCondLst>
                                  <p:childTnLst>
                                    <p:set>
                                      <p:cBhvr>
                                        <p:cTn id="16" dur="1" fill="hold">
                                          <p:stCondLst>
                                            <p:cond delay="0"/>
                                          </p:stCondLst>
                                        </p:cTn>
                                        <p:tgtEl>
                                          <p:spTgt spid="1154"/>
                                        </p:tgtEl>
                                        <p:attrNameLst>
                                          <p:attrName>style.visibility</p:attrName>
                                        </p:attrNameLst>
                                      </p:cBhvr>
                                      <p:to>
                                        <p:strVal val="visible"/>
                                      </p:to>
                                    </p:set>
                                    <p:animEffect transition="in" filter="wipe(left)">
                                      <p:cBhvr additive="repl">
                                        <p:cTn id="17" dur="500"/>
                                        <p:tgtEl>
                                          <p:spTgt spid="1154"/>
                                        </p:tgtEl>
                                      </p:cBhvr>
                                    </p:animEffect>
                                  </p:childTnLst>
                                </p:cTn>
                              </p:par>
                              <p:par>
                                <p:cTn id="18" presetID="10" presetClass="entr" presetSubtype="0" fill="hold" nodeType="withEffect">
                                  <p:stCondLst>
                                    <p:cond delay="0"/>
                                  </p:stCondLst>
                                  <p:childTnLst>
                                    <p:set>
                                      <p:cBhvr>
                                        <p:cTn id="19" dur="1" fill="hold">
                                          <p:stCondLst>
                                            <p:cond delay="0"/>
                                          </p:stCondLst>
                                        </p:cTn>
                                        <p:tgtEl>
                                          <p:spTgt spid="1157"/>
                                        </p:tgtEl>
                                        <p:attrNameLst>
                                          <p:attrName>style.visibility</p:attrName>
                                        </p:attrNameLst>
                                      </p:cBhvr>
                                      <p:to>
                                        <p:strVal val="visible"/>
                                      </p:to>
                                    </p:set>
                                    <p:animEffect transition="in" filter="fade">
                                      <p:cBhvr additive="repl">
                                        <p:cTn id="20" dur="500"/>
                                        <p:tgtEl>
                                          <p:spTgt spid="115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158">
                                            <p:txEl>
                                              <p:pRg st="1" end="1"/>
                                            </p:txEl>
                                          </p:spTgt>
                                        </p:tgtEl>
                                        <p:attrNameLst>
                                          <p:attrName>style.visibility</p:attrName>
                                        </p:attrNameLst>
                                      </p:cBhvr>
                                      <p:to>
                                        <p:strVal val="visible"/>
                                      </p:to>
                                    </p:set>
                                    <p:animEffect transition="in" filter="slide(fromLeft)">
                                      <p:cBhvr additive="repl">
                                        <p:cTn id="25" dur="500"/>
                                        <p:tgtEl>
                                          <p:spTgt spid="115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PlaceHolder 1"/>
          <p:cNvSpPr>
            <a:spLocks noGrp="1"/>
          </p:cNvSpPr>
          <p:nvPr>
            <p:ph type="title"/>
          </p:nvPr>
        </p:nvSpPr>
        <p:spPr>
          <a:xfrm>
            <a:off x="380880" y="221760"/>
            <a:ext cx="10972080" cy="1199160"/>
          </a:xfrm>
          <a:prstGeom prst="rect">
            <a:avLst/>
          </a:prstGeom>
          <a:noFill/>
          <a:ln w="0">
            <a:noFill/>
          </a:ln>
        </p:spPr>
        <p:txBody>
          <a:bodyPr lIns="90000" tIns="45000" rIns="90000" bIns="45000" anchor="ctr">
            <a:noAutofit/>
          </a:bodyPr>
          <a:p>
            <a:pPr>
              <a:lnSpc>
                <a:spcPct val="90000"/>
              </a:lnSpc>
              <a:buNone/>
            </a:pPr>
            <a:r>
              <a:rPr lang="en-US" sz="3600" b="1" strike="noStrike" spc="-1">
                <a:solidFill>
                  <a:srgbClr val="004A86"/>
                </a:solidFill>
                <a:latin typeface="IntelOne Display Light"/>
                <a:ea typeface="Helvetica Neue"/>
              </a:rPr>
              <a:t>Intra-Assignment Delay Control</a:t>
            </a:r>
            <a:endParaRPr lang="en-US" sz="3600" b="0" strike="noStrike" spc="-1">
              <a:latin typeface="Arial" panose="020B0604020202020204"/>
            </a:endParaRPr>
          </a:p>
        </p:txBody>
      </p:sp>
      <p:sp>
        <p:nvSpPr>
          <p:cNvPr id="1161" name="PlaceHolder 2"/>
          <p:cNvSpPr>
            <a:spLocks noGrp="1"/>
          </p:cNvSpPr>
          <p:nvPr>
            <p:ph/>
          </p:nvPr>
        </p:nvSpPr>
        <p:spPr>
          <a:xfrm>
            <a:off x="380880" y="2060640"/>
            <a:ext cx="11048400" cy="4115520"/>
          </a:xfrm>
          <a:prstGeom prst="rect">
            <a:avLst/>
          </a:prstGeom>
          <a:noFill/>
          <a:ln w="0">
            <a:noFill/>
          </a:ln>
        </p:spPr>
        <p:txBody>
          <a:bodyPr lIns="90000" tIns="45000" rIns="90000" bIns="45000" anchor="t">
            <a:noAutofit/>
          </a:bodyPr>
          <a:p>
            <a:pPr marL="228600" indent="-228600">
              <a:lnSpc>
                <a:spcPct val="90000"/>
              </a:lnSpc>
              <a:spcBef>
                <a:spcPts val="1000"/>
              </a:spcBef>
              <a:buClr>
                <a:srgbClr val="525252"/>
              </a:buClr>
              <a:buFont typeface="IntelOne Display Regular"/>
              <a:buChar char="•"/>
            </a:pPr>
            <a:r>
              <a:rPr lang="en-US" sz="2800" b="0" strike="noStrike" spc="-1">
                <a:solidFill>
                  <a:srgbClr val="525252"/>
                </a:solidFill>
                <a:latin typeface="IntelOne Display Light"/>
                <a:ea typeface="Helvetica Neue"/>
              </a:rPr>
              <a:t>Delays only write (LHS) portions of statement execution</a:t>
            </a:r>
            <a:endParaRPr lang="en-US" sz="2800" b="0" strike="noStrike" spc="-1">
              <a:latin typeface="Arial" panose="020B0604020202020204"/>
            </a:endParaRPr>
          </a:p>
          <a:p>
            <a:pPr>
              <a:lnSpc>
                <a:spcPct val="90000"/>
              </a:lnSpc>
              <a:spcBef>
                <a:spcPts val="1000"/>
              </a:spcBef>
              <a:buNone/>
            </a:pPr>
            <a:endParaRPr lang="en-US" sz="2800" b="0" strike="noStrike" spc="-1">
              <a:latin typeface="Arial" panose="020B0604020202020204"/>
            </a:endParaRPr>
          </a:p>
        </p:txBody>
      </p:sp>
      <p:sp>
        <p:nvSpPr>
          <p:cNvPr id="1162" name="Rectangle 63"/>
          <p:cNvSpPr/>
          <p:nvPr/>
        </p:nvSpPr>
        <p:spPr>
          <a:xfrm>
            <a:off x="4566600" y="1411920"/>
            <a:ext cx="2151720" cy="640440"/>
          </a:xfrm>
          <a:prstGeom prst="rect">
            <a:avLst/>
          </a:prstGeom>
          <a:noFill/>
          <a:ln w="12700">
            <a:solidFill>
              <a:srgbClr val="525252"/>
            </a:solidFill>
            <a:miter/>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3600" b="0" strike="noStrike" spc="-1">
                <a:solidFill>
                  <a:srgbClr val="525252"/>
                </a:solidFill>
                <a:latin typeface="IntelOne Display Regular"/>
                <a:ea typeface="Helvetica Neue"/>
              </a:rPr>
              <a:t>a = </a:t>
            </a:r>
            <a:r>
              <a:rPr lang="en-US" sz="3600" b="1" strike="noStrike" spc="-1">
                <a:solidFill>
                  <a:srgbClr val="525252"/>
                </a:solidFill>
                <a:latin typeface="Times New Roman" panose="02020603050405020304"/>
                <a:ea typeface="Helvetica Neue"/>
              </a:rPr>
              <a:t>#5 </a:t>
            </a:r>
            <a:r>
              <a:rPr lang="en-US" sz="3600" b="0" strike="noStrike" spc="-1">
                <a:solidFill>
                  <a:srgbClr val="525252"/>
                </a:solidFill>
                <a:latin typeface="IntelOne Display Regular"/>
                <a:ea typeface="Helvetica Neue"/>
              </a:rPr>
              <a:t>b;</a:t>
            </a:r>
            <a:endParaRPr lang="en-US" sz="3600" b="0" strike="noStrike" spc="-1">
              <a:latin typeface="Arial" panose="020B0604020202020204"/>
            </a:endParaRPr>
          </a:p>
        </p:txBody>
      </p:sp>
      <p:sp>
        <p:nvSpPr>
          <p:cNvPr id="1163" name="Line 7"/>
          <p:cNvSpPr/>
          <p:nvPr/>
        </p:nvSpPr>
        <p:spPr>
          <a:xfrm>
            <a:off x="2069280" y="5576400"/>
            <a:ext cx="4998960" cy="36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164" name="Line 8"/>
          <p:cNvSpPr/>
          <p:nvPr/>
        </p:nvSpPr>
        <p:spPr>
          <a:xfrm flipV="1">
            <a:off x="2064240" y="3493440"/>
            <a:ext cx="360" cy="2079720"/>
          </a:xfrm>
          <a:prstGeom prst="line">
            <a:avLst/>
          </a:prstGeom>
          <a:ln w="12700">
            <a:solidFill>
              <a:srgbClr val="525252"/>
            </a:solidFill>
            <a:round/>
            <a:tailEnd type="stealth" w="med" len="lg"/>
          </a:ln>
        </p:spPr>
        <p:style>
          <a:lnRef idx="0">
            <a:srgbClr val="FFFFFF"/>
          </a:lnRef>
          <a:fillRef idx="0">
            <a:srgbClr val="FFFFFF"/>
          </a:fillRef>
          <a:effectRef idx="0">
            <a:srgbClr val="FFFFFF"/>
          </a:effectRef>
          <a:fontRef idx="minor"/>
        </p:style>
      </p:sp>
      <p:sp>
        <p:nvSpPr>
          <p:cNvPr id="1165" name="Line 9"/>
          <p:cNvSpPr/>
          <p:nvPr/>
        </p:nvSpPr>
        <p:spPr>
          <a:xfrm>
            <a:off x="3867840" y="535428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66" name="Line 10"/>
          <p:cNvSpPr/>
          <p:nvPr/>
        </p:nvSpPr>
        <p:spPr>
          <a:xfrm>
            <a:off x="5190120" y="538272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67" name="Rectangle 11"/>
          <p:cNvSpPr/>
          <p:nvPr/>
        </p:nvSpPr>
        <p:spPr>
          <a:xfrm>
            <a:off x="1836000" y="5787720"/>
            <a:ext cx="4523760" cy="1053000"/>
          </a:xfrm>
          <a:prstGeom prst="rect">
            <a:avLst/>
          </a:prstGeom>
          <a:noFill/>
          <a:ln w="9525">
            <a:noFill/>
          </a:ln>
        </p:spPr>
        <p:style>
          <a:lnRef idx="0">
            <a:srgbClr val="FFFFFF"/>
          </a:lnRef>
          <a:fillRef idx="0">
            <a:srgbClr val="FFFFFF"/>
          </a:fillRef>
          <a:effectRef idx="0">
            <a:srgbClr val="FFFFFF"/>
          </a:effectRef>
          <a:fontRef idx="minor"/>
        </p:style>
        <p:txBody>
          <a:bodyPr lIns="138240" tIns="69840" rIns="138240" bIns="69840" anchor="t">
            <a:spAutoFit/>
          </a:bodyPr>
          <a:p>
            <a:pPr>
              <a:lnSpc>
                <a:spcPct val="100000"/>
              </a:lnSpc>
              <a:buNone/>
            </a:pPr>
            <a:r>
              <a:rPr lang="en-US" sz="3000" b="1" strike="noStrike" spc="-1">
                <a:solidFill>
                  <a:srgbClr val="525252"/>
                </a:solidFill>
                <a:latin typeface="IntelOne Display Regular"/>
                <a:ea typeface="Helvetica Neue"/>
              </a:rPr>
              <a:t>0   2   4       7              12        </a:t>
            </a:r>
            <a:endParaRPr lang="en-US" sz="3000" b="0" strike="noStrike" spc="-1">
              <a:latin typeface="Arial" panose="020B0604020202020204"/>
            </a:endParaRPr>
          </a:p>
        </p:txBody>
      </p:sp>
      <p:sp>
        <p:nvSpPr>
          <p:cNvPr id="1168" name="Rectangle 12"/>
          <p:cNvSpPr/>
          <p:nvPr/>
        </p:nvSpPr>
        <p:spPr>
          <a:xfrm>
            <a:off x="3413880" y="4020840"/>
            <a:ext cx="955800" cy="1236600"/>
          </a:xfrm>
          <a:prstGeom prst="rect">
            <a:avLst/>
          </a:prstGeom>
          <a:noFill/>
          <a:ln w="9525">
            <a:noFill/>
          </a:ln>
        </p:spPr>
        <p:style>
          <a:lnRef idx="0">
            <a:srgbClr val="FFFFFF"/>
          </a:lnRef>
          <a:fillRef idx="0">
            <a:srgbClr val="FFFFFF"/>
          </a:fillRef>
          <a:effectRef idx="0">
            <a:srgbClr val="FFFFFF"/>
          </a:effectRef>
          <a:fontRef idx="minor"/>
        </p:style>
        <p:txBody>
          <a:bodyPr wrap="none" lIns="138240" tIns="69840" rIns="138240" bIns="69840" anchor="t">
            <a:spAutoFit/>
          </a:bodyPr>
          <a:p>
            <a:pPr>
              <a:lnSpc>
                <a:spcPct val="100000"/>
              </a:lnSpc>
              <a:buNone/>
            </a:pP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a=b</a:t>
            </a:r>
            <a:endParaRPr lang="en-US" sz="2400" b="0" strike="noStrike" spc="-1">
              <a:latin typeface="Arial" panose="020B0604020202020204"/>
            </a:endParaRPr>
          </a:p>
          <a:p>
            <a:pPr>
              <a:lnSpc>
                <a:spcPct val="100000"/>
              </a:lnSpc>
              <a:buNone/>
            </a:pPr>
            <a:r>
              <a:rPr lang="en-US" sz="2400" b="1" strike="noStrike" spc="-1">
                <a:solidFill>
                  <a:srgbClr val="525252"/>
                </a:solidFill>
                <a:latin typeface="IntelOne Display Regular"/>
                <a:ea typeface="Helvetica Neue"/>
              </a:rPr>
              <a:t>a=1</a:t>
            </a:r>
            <a:endParaRPr lang="en-US" sz="2400" b="0" strike="noStrike" spc="-1">
              <a:latin typeface="Arial" panose="020B0604020202020204"/>
            </a:endParaRPr>
          </a:p>
        </p:txBody>
      </p:sp>
      <p:sp>
        <p:nvSpPr>
          <p:cNvPr id="1169" name="Line 13"/>
          <p:cNvSpPr/>
          <p:nvPr/>
        </p:nvSpPr>
        <p:spPr>
          <a:xfrm>
            <a:off x="2597760" y="5352480"/>
            <a:ext cx="360" cy="45108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70" name="Rectangle 14"/>
          <p:cNvSpPr/>
          <p:nvPr/>
        </p:nvSpPr>
        <p:spPr>
          <a:xfrm>
            <a:off x="1200960" y="534780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b=0</a:t>
            </a:r>
            <a:endParaRPr lang="en-US" sz="2400" b="0" strike="noStrike" spc="-1">
              <a:latin typeface="Arial" panose="020B0604020202020204"/>
            </a:endParaRPr>
          </a:p>
        </p:txBody>
      </p:sp>
      <p:sp>
        <p:nvSpPr>
          <p:cNvPr id="1171" name="Rectangle 15"/>
          <p:cNvSpPr/>
          <p:nvPr/>
        </p:nvSpPr>
        <p:spPr>
          <a:xfrm>
            <a:off x="2232720" y="4814640"/>
            <a:ext cx="869760" cy="457560"/>
          </a:xfrm>
          <a:prstGeom prst="rect">
            <a:avLst/>
          </a:prstGeom>
          <a:noFill/>
          <a:ln w="9525">
            <a:noFill/>
          </a:ln>
        </p:spPr>
        <p:style>
          <a:lnRef idx="0">
            <a:srgbClr val="FFFFFF"/>
          </a:lnRef>
          <a:fillRef idx="0">
            <a:srgbClr val="FFFFFF"/>
          </a:fillRef>
          <a:effectRef idx="0">
            <a:srgbClr val="FFFFFF"/>
          </a:effectRef>
          <a:fontRef idx="minor"/>
        </p:style>
        <p:txBody>
          <a:bodyPr wrap="none" lIns="92160" tIns="46080" rIns="92160" bIns="46080" anchor="t">
            <a:spAutoFit/>
          </a:bodyPr>
          <a:p>
            <a:pPr>
              <a:lnSpc>
                <a:spcPct val="100000"/>
              </a:lnSpc>
              <a:buNone/>
            </a:pPr>
            <a:r>
              <a:rPr lang="en-US" sz="2400" b="1" strike="noStrike" spc="-1">
                <a:solidFill>
                  <a:srgbClr val="525252"/>
                </a:solidFill>
                <a:latin typeface="IntelOne Display Regular"/>
                <a:ea typeface="Helvetica Neue"/>
              </a:rPr>
              <a:t>b=1</a:t>
            </a:r>
            <a:endParaRPr lang="en-US" sz="2400" b="0" strike="noStrike" spc="-1">
              <a:latin typeface="Arial" panose="020B0604020202020204"/>
            </a:endParaRPr>
          </a:p>
        </p:txBody>
      </p:sp>
      <p:sp>
        <p:nvSpPr>
          <p:cNvPr id="1172" name="Line 16"/>
          <p:cNvSpPr/>
          <p:nvPr/>
        </p:nvSpPr>
        <p:spPr>
          <a:xfrm>
            <a:off x="2064240" y="535428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sp>
        <p:nvSpPr>
          <p:cNvPr id="1173" name="Line 17"/>
          <p:cNvSpPr/>
          <p:nvPr/>
        </p:nvSpPr>
        <p:spPr>
          <a:xfrm>
            <a:off x="3105720" y="5347800"/>
            <a:ext cx="360" cy="450720"/>
          </a:xfrm>
          <a:prstGeom prst="line">
            <a:avLst/>
          </a:prstGeom>
          <a:ln w="12700">
            <a:solidFill>
              <a:srgbClr val="525252"/>
            </a:solidFill>
            <a:round/>
          </a:ln>
        </p:spPr>
        <p:style>
          <a:lnRef idx="0">
            <a:srgbClr val="FFFFFF"/>
          </a:lnRef>
          <a:fillRef idx="0">
            <a:srgbClr val="FFFFFF"/>
          </a:fillRef>
          <a:effectRef idx="0">
            <a:srgbClr val="FFFFFF"/>
          </a:effectRef>
          <a:fontRef idx="minor"/>
        </p:style>
      </p:sp>
      <p:grpSp>
        <p:nvGrpSpPr>
          <p:cNvPr id="1174" name="Group 19"/>
          <p:cNvGrpSpPr/>
          <p:nvPr/>
        </p:nvGrpSpPr>
        <p:grpSpPr>
          <a:xfrm>
            <a:off x="2495880" y="3804840"/>
            <a:ext cx="1294920" cy="1085040"/>
            <a:chOff x="2495880" y="3804840"/>
            <a:chExt cx="1294920" cy="1085040"/>
          </a:xfrm>
        </p:grpSpPr>
        <p:sp>
          <p:nvSpPr>
            <p:cNvPr id="1175" name="Arc 20"/>
            <p:cNvSpPr/>
            <p:nvPr/>
          </p:nvSpPr>
          <p:spPr>
            <a:xfrm flipH="1">
              <a:off x="2495520" y="3804840"/>
              <a:ext cx="685080" cy="1085040"/>
            </a:xfrm>
            <a:custGeom>
              <a:avLst/>
              <a:gdLst/>
              <a:ahLst/>
              <a:cxnLst/>
              <a:rect l="l" t="t" r="r" b="b"/>
              <a:pathLst>
                <a:path w="25085" h="21600" fill="none">
                  <a:moveTo>
                    <a:pt x="-1" y="282"/>
                  </a:moveTo>
                  <a:cubicBezTo>
                    <a:pt x="1152" y="94"/>
                    <a:pt x="2317" y="-1"/>
                    <a:pt x="3485" y="0"/>
                  </a:cubicBezTo>
                  <a:cubicBezTo>
                    <a:pt x="15414" y="0"/>
                    <a:pt x="25085" y="9670"/>
                    <a:pt x="25085" y="21600"/>
                  </a:cubicBezTo>
                </a:path>
                <a:path w="25085" h="21600" stroke="0">
                  <a:moveTo>
                    <a:pt x="-1" y="282"/>
                  </a:moveTo>
                  <a:cubicBezTo>
                    <a:pt x="1152" y="94"/>
                    <a:pt x="2317" y="-1"/>
                    <a:pt x="3485" y="0"/>
                  </a:cubicBezTo>
                  <a:cubicBezTo>
                    <a:pt x="15414" y="0"/>
                    <a:pt x="25085" y="9670"/>
                    <a:pt x="25085" y="21600"/>
                  </a:cubicBezTo>
                  <a:lnTo>
                    <a:pt x="3485" y="21600"/>
                  </a:lnTo>
                  <a:close/>
                </a:path>
              </a:pathLst>
            </a:custGeom>
            <a:noFill/>
            <a:ln w="9525">
              <a:solidFill>
                <a:srgbClr val="525252"/>
              </a:solidFill>
              <a:round/>
            </a:ln>
          </p:spPr>
          <p:style>
            <a:lnRef idx="0">
              <a:srgbClr val="FFFFFF"/>
            </a:lnRef>
            <a:fillRef idx="0">
              <a:srgbClr val="FFFFFF"/>
            </a:fillRef>
            <a:effectRef idx="0">
              <a:srgbClr val="FFFFFF"/>
            </a:effectRef>
            <a:fontRef idx="minor"/>
          </p:style>
        </p:sp>
        <p:sp>
          <p:nvSpPr>
            <p:cNvPr id="1176" name="Arc 21"/>
            <p:cNvSpPr/>
            <p:nvPr/>
          </p:nvSpPr>
          <p:spPr>
            <a:xfrm>
              <a:off x="3077280" y="3804840"/>
              <a:ext cx="713520" cy="704160"/>
            </a:xfrm>
            <a:custGeom>
              <a:avLst/>
              <a:gdLst/>
              <a:ahLst/>
              <a:cxnLst/>
              <a:rect l="l" t="t" r="r" b="b"/>
              <a:pathLst>
                <a:path w="25085" h="21600" fill="none">
                  <a:moveTo>
                    <a:pt x="-1" y="282"/>
                  </a:moveTo>
                  <a:cubicBezTo>
                    <a:pt x="1152" y="94"/>
                    <a:pt x="2317" y="-1"/>
                    <a:pt x="3485" y="0"/>
                  </a:cubicBezTo>
                  <a:cubicBezTo>
                    <a:pt x="15414" y="0"/>
                    <a:pt x="25085" y="9670"/>
                    <a:pt x="25085" y="21600"/>
                  </a:cubicBezTo>
                </a:path>
                <a:path w="25085" h="21600" stroke="0">
                  <a:moveTo>
                    <a:pt x="-1" y="282"/>
                  </a:moveTo>
                  <a:cubicBezTo>
                    <a:pt x="1152" y="94"/>
                    <a:pt x="2317" y="-1"/>
                    <a:pt x="3485" y="0"/>
                  </a:cubicBezTo>
                  <a:cubicBezTo>
                    <a:pt x="15414" y="0"/>
                    <a:pt x="25085" y="9670"/>
                    <a:pt x="25085" y="21600"/>
                  </a:cubicBezTo>
                  <a:lnTo>
                    <a:pt x="3485" y="21600"/>
                  </a:lnTo>
                  <a:close/>
                </a:path>
              </a:pathLst>
            </a:custGeom>
            <a:noFill/>
            <a:ln w="9525">
              <a:solidFill>
                <a:srgbClr val="525252"/>
              </a:solidFill>
              <a:round/>
              <a:tailEnd type="arrow" w="med" len="med"/>
            </a:ln>
          </p:spPr>
          <p:style>
            <a:lnRef idx="0">
              <a:srgbClr val="FFFFFF"/>
            </a:lnRef>
            <a:fillRef idx="0">
              <a:srgbClr val="FFFFFF"/>
            </a:fillRef>
            <a:effectRef idx="0">
              <a:srgbClr val="FFFFFF"/>
            </a:effectRef>
            <a:fontRef idx="minor"/>
          </p:style>
        </p:sp>
      </p:grpSp>
      <p:graphicFrame>
        <p:nvGraphicFramePr>
          <p:cNvPr id="1177" name="Group 62"/>
          <p:cNvGraphicFramePr/>
          <p:nvPr/>
        </p:nvGraphicFramePr>
        <p:xfrm>
          <a:off x="6110640" y="2940840"/>
          <a:ext cx="4464000" cy="1614600"/>
        </p:xfrm>
        <a:graphic>
          <a:graphicData uri="http://schemas.openxmlformats.org/drawingml/2006/table">
            <a:tbl>
              <a:tblPr/>
              <a:tblGrid>
                <a:gridCol w="4464000"/>
              </a:tblGrid>
              <a:tr h="457560">
                <a:tc>
                  <a:txBody>
                    <a:bodyPr>
                      <a:spAutoFit/>
                    </a:bodyPr>
                    <a:p>
                      <a:pPr>
                        <a:lnSpc>
                          <a:spcPct val="100000"/>
                        </a:lnSpc>
                        <a:spcBef>
                          <a:spcPts val="480"/>
                        </a:spcBef>
                        <a:buNone/>
                        <a:tabLst>
                          <a:tab pos="0" algn="l"/>
                        </a:tabLst>
                      </a:pPr>
                      <a:r>
                        <a:rPr lang="en-US" sz="2400" b="1" strike="noStrike" spc="-1">
                          <a:solidFill>
                            <a:srgbClr val="FFFFFF"/>
                          </a:solidFill>
                          <a:latin typeface="IntelOne Display Light"/>
                          <a:ea typeface="Helvetica Neue"/>
                        </a:rPr>
                        <a:t>Statement Execution (1)</a:t>
                      </a:r>
                      <a:endParaRPr lang="en-US" sz="24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solidFill>
                      <a:srgbClr val="004A86">
                        <a:alpha val="70000"/>
                      </a:srgbClr>
                    </a:solidFill>
                  </a:tcPr>
                </a:tc>
              </a:tr>
              <a:tr h="57852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RHS is evaluated (i.e. </a:t>
                      </a:r>
                      <a:r>
                        <a:rPr lang="en-US" sz="1600" b="1" strike="noStrike" spc="-1">
                          <a:solidFill>
                            <a:srgbClr val="525252"/>
                          </a:solidFill>
                          <a:latin typeface="IntelOne Display Light"/>
                          <a:ea typeface="Helvetica Neue"/>
                        </a:rPr>
                        <a:t>b</a:t>
                      </a:r>
                      <a:r>
                        <a:rPr lang="en-US" sz="1600" b="0" strike="noStrike" spc="-1">
                          <a:solidFill>
                            <a:srgbClr val="525252"/>
                          </a:solidFill>
                          <a:latin typeface="IntelOne Display Light"/>
                          <a:ea typeface="Helvetica Neue"/>
                        </a:rPr>
                        <a:t> is read) when statement begins execution</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r h="578520">
                <a:tc>
                  <a:txBody>
                    <a:bodyPr>
                      <a:spAutoFit/>
                    </a:bodyPr>
                    <a:p>
                      <a:pPr>
                        <a:lnSpc>
                          <a:spcPct val="100000"/>
                        </a:lnSpc>
                        <a:spcBef>
                          <a:spcPts val="320"/>
                        </a:spcBef>
                        <a:buNone/>
                        <a:tabLst>
                          <a:tab pos="0" algn="l"/>
                        </a:tabLst>
                      </a:pPr>
                      <a:r>
                        <a:rPr lang="en-US" sz="1600" b="0" strike="noStrike" spc="-1">
                          <a:solidFill>
                            <a:srgbClr val="525252"/>
                          </a:solidFill>
                          <a:latin typeface="IntelOne Display Light"/>
                          <a:ea typeface="Helvetica Neue"/>
                        </a:rPr>
                        <a:t>LHS is updated immediately after delay expires, or 5 time units later</a:t>
                      </a:r>
                      <a:endParaRPr lang="en-US" sz="1600" b="0" strike="noStrike" spc="-1">
                        <a:latin typeface="Arial" panose="020B0604020202020204"/>
                      </a:endParaRPr>
                    </a:p>
                  </a:txBody>
                  <a:tcPr anchor="t">
                    <a:lnL w="38160">
                      <a:solidFill>
                        <a:srgbClr val="DDDDDD"/>
                      </a:solidFill>
                    </a:lnL>
                    <a:lnR w="38160">
                      <a:solidFill>
                        <a:srgbClr val="DDDDDD"/>
                      </a:solidFill>
                    </a:lnR>
                    <a:lnT w="38160">
                      <a:solidFill>
                        <a:srgbClr val="DDDDDD"/>
                      </a:solidFill>
                    </a:lnT>
                    <a:lnB w="38160">
                      <a:solidFill>
                        <a:srgbClr val="DDDDDD"/>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74"/>
                                        </p:tgtEl>
                                        <p:attrNameLst>
                                          <p:attrName>style.visibility</p:attrName>
                                        </p:attrNameLst>
                                      </p:cBhvr>
                                      <p:to>
                                        <p:strVal val="visible"/>
                                      </p:to>
                                    </p:set>
                                    <p:animEffect transition="in" filter="wipe(left)">
                                      <p:cBhvr additive="repl">
                                        <p:cTn id="7" dur="500"/>
                                        <p:tgtEl>
                                          <p:spTgt spid="11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68">
                                            <p:txEl>
                                              <p:pRg st="2" end="2"/>
                                            </p:txEl>
                                          </p:spTgt>
                                        </p:tgtEl>
                                        <p:attrNameLst>
                                          <p:attrName>style.visibility</p:attrName>
                                        </p:attrNameLst>
                                      </p:cBhvr>
                                      <p:to>
                                        <p:strVal val="visible"/>
                                      </p:to>
                                    </p:set>
                                    <p:animEffect transition="in" filter="slide(fromLeft)">
                                      <p:cBhvr additive="repl">
                                        <p:cTn id="12" dur="500"/>
                                        <p:tgtEl>
                                          <p:spTgt spid="116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63459</Words>
  <Application>WPS Presentation</Application>
  <PresentationFormat/>
  <Paragraphs>4379</Paragraphs>
  <Slides>193</Slides>
  <Notes>0</Notes>
  <HiddenSlides>0</HiddenSlides>
  <MMClips>0</MMClips>
  <ScaleCrop>false</ScaleCrop>
  <HeadingPairs>
    <vt:vector size="6" baseType="variant">
      <vt:variant>
        <vt:lpstr>已用的字体</vt:lpstr>
      </vt:variant>
      <vt:variant>
        <vt:i4>24</vt:i4>
      </vt:variant>
      <vt:variant>
        <vt:lpstr>主题</vt:lpstr>
      </vt:variant>
      <vt:variant>
        <vt:i4>3</vt:i4>
      </vt:variant>
      <vt:variant>
        <vt:lpstr>幻灯片标题</vt:lpstr>
      </vt:variant>
      <vt:variant>
        <vt:i4>193</vt:i4>
      </vt:variant>
    </vt:vector>
  </HeadingPairs>
  <TitlesOfParts>
    <vt:vector size="220" baseType="lpstr">
      <vt:lpstr>Arial</vt:lpstr>
      <vt:lpstr>SimSun</vt:lpstr>
      <vt:lpstr>Wingdings</vt:lpstr>
      <vt:lpstr>IntelOne Display Regular</vt:lpstr>
      <vt:lpstr>Gubbi</vt:lpstr>
      <vt:lpstr>Helvetica Neue</vt:lpstr>
      <vt:lpstr>Arial</vt:lpstr>
      <vt:lpstr>Intel Clear</vt:lpstr>
      <vt:lpstr>Symbol</vt:lpstr>
      <vt:lpstr>Times New Roman</vt:lpstr>
      <vt:lpstr>IntelOne Display Light</vt:lpstr>
      <vt:lpstr>StarSymbol</vt:lpstr>
      <vt:lpstr>MS PGothic</vt:lpstr>
      <vt:lpstr>Intel Clear Pro</vt:lpstr>
      <vt:lpstr>Consolas</vt:lpstr>
      <vt:lpstr>Symbol</vt:lpstr>
      <vt:lpstr>微软雅黑</vt:lpstr>
      <vt:lpstr>Arial Unicode MS</vt:lpstr>
      <vt:lpstr>Times New Roman</vt:lpstr>
      <vt:lpstr>Noto Sans CJK SC</vt:lpstr>
      <vt:lpstr>PMingLiU</vt:lpstr>
      <vt:lpstr>Droid Sans Fallback</vt:lpstr>
      <vt:lpstr>DejaVu Sans</vt:lpstr>
      <vt:lpstr>宋体</vt:lpstr>
      <vt:lpstr>Office Theme</vt:lpstr>
      <vt:lpstr>Office Theme</vt:lpstr>
      <vt:lpstr>Office Theme</vt:lpstr>
      <vt:lpstr>Introduction to Verilog</vt:lpstr>
      <vt:lpstr>Intel® FPGA Products</vt:lpstr>
      <vt:lpstr>Course Objectives</vt:lpstr>
      <vt:lpstr>Course Outline</vt:lpstr>
      <vt:lpstr>Introduction to Verilog</vt:lpstr>
      <vt:lpstr>What is Verilog?</vt:lpstr>
      <vt:lpstr>Verilog History</vt:lpstr>
      <vt:lpstr>Verilog HDL Terminology</vt:lpstr>
      <vt:lpstr>Behavior Modeling</vt:lpstr>
      <vt:lpstr>Structural Modeling</vt:lpstr>
      <vt:lpstr>More Terminology</vt:lpstr>
      <vt:lpstr>RTL Synthesis</vt:lpstr>
      <vt:lpstr>Verilog vs. Other HDL Standards</vt:lpstr>
      <vt:lpstr>Verilog vs. Other HDL Standards (cont.)</vt:lpstr>
      <vt:lpstr>Simulation vs. Synthesis</vt:lpstr>
      <vt:lpstr>Typical RTL Synthesis and RTL Simulation Flows</vt:lpstr>
      <vt:lpstr>Introduction to Verilog</vt:lpstr>
      <vt:lpstr>Verilog – Basic Modeling Structure</vt:lpstr>
      <vt:lpstr>Components of a Verilog Module</vt:lpstr>
      <vt:lpstr>Schematic Representation - MAC</vt:lpstr>
      <vt:lpstr>Verilog Model: Multiplier-Accumulator (MAC)</vt:lpstr>
      <vt:lpstr>Let’s take a look at</vt:lpstr>
      <vt:lpstr>Module Declaration</vt:lpstr>
      <vt:lpstr>Port Declaration</vt:lpstr>
      <vt:lpstr>Verilog ‘2001 &amp; Later Module/Port Declaration</vt:lpstr>
      <vt:lpstr>MAC (Module &amp; Port Declarations)</vt:lpstr>
      <vt:lpstr>Data Types</vt:lpstr>
      <vt:lpstr>Net Data Type &amp; Net Arrays</vt:lpstr>
      <vt:lpstr>Net Data Types</vt:lpstr>
      <vt:lpstr>Variable Data Types &amp; Variable Arrays</vt:lpstr>
      <vt:lpstr>Variable Data Types</vt:lpstr>
      <vt:lpstr>Memory</vt:lpstr>
      <vt:lpstr>Parameter</vt:lpstr>
      <vt:lpstr>Verilog ‘2001 &amp; later Module/Port/Parameter Declaration</vt:lpstr>
      <vt:lpstr>Data Type</vt:lpstr>
      <vt:lpstr>Schematic Representation - MAC</vt:lpstr>
      <vt:lpstr>MAC (Data Type Declarations)</vt:lpstr>
      <vt:lpstr>Introduction to Verilog</vt:lpstr>
      <vt:lpstr> Assigning Values - Numbers</vt:lpstr>
      <vt:lpstr>Numbers</vt:lpstr>
      <vt:lpstr>Number Extension</vt:lpstr>
      <vt:lpstr>Short Quiz</vt:lpstr>
      <vt:lpstr>Short Quiz Answer</vt:lpstr>
      <vt:lpstr>Operators</vt:lpstr>
      <vt:lpstr>Arithmetic Operators</vt:lpstr>
      <vt:lpstr>Bitwise Operators</vt:lpstr>
      <vt:lpstr>Reduction Operators</vt:lpstr>
      <vt:lpstr>Relational Operators</vt:lpstr>
      <vt:lpstr>Equality Operators</vt:lpstr>
      <vt:lpstr>Logical Operators</vt:lpstr>
      <vt:lpstr>Shift Operators</vt:lpstr>
      <vt:lpstr>Miscellaneous Operators</vt:lpstr>
      <vt:lpstr>Operator Precedence</vt:lpstr>
      <vt:lpstr>Let’s take a look at</vt:lpstr>
      <vt:lpstr>Introduction to Verilog</vt:lpstr>
      <vt:lpstr>Continuous Assignments</vt:lpstr>
      <vt:lpstr>Continuous Assignments Characteristics</vt:lpstr>
      <vt:lpstr>Continuous Assignment - Example</vt:lpstr>
      <vt:lpstr>Schematic Representation - MAC</vt:lpstr>
      <vt:lpstr>MAC (Continuous Assignment)</vt:lpstr>
      <vt:lpstr>Continuous Assignment Delay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Introduction to Verilog</vt:lpstr>
      <vt:lpstr>Two Procedural Blocks</vt:lpstr>
      <vt:lpstr>Two Procedural Blocks</vt:lpstr>
      <vt:lpstr>Procedural Block Behavior</vt:lpstr>
      <vt:lpstr>Procedural Block Characteristics</vt:lpstr>
      <vt:lpstr>initial Block</vt:lpstr>
      <vt:lpstr>initial Block Example</vt:lpstr>
      <vt:lpstr>always Block</vt:lpstr>
      <vt:lpstr>always Block Example</vt:lpstr>
      <vt:lpstr>Naming Procedural Blocks</vt:lpstr>
      <vt:lpstr>always/initial Blocks</vt:lpstr>
      <vt:lpstr>always/initial Blocks (Procedural Assignments)</vt:lpstr>
      <vt:lpstr>Procedural Assignment Statements</vt:lpstr>
      <vt:lpstr>Procedural Assignment Types</vt:lpstr>
      <vt:lpstr>Procedural Assignment Types (cont.)</vt:lpstr>
      <vt:lpstr>Blocking vs. Nonblocking Assignments</vt:lpstr>
      <vt:lpstr>Evaluating Blocking &amp; Nonblocking</vt:lpstr>
      <vt:lpstr>Notes on Blocking &amp; Nonblocking Assignments</vt:lpstr>
      <vt:lpstr>Notes on Blocking &amp; Nonblocking Assignments</vt:lpstr>
      <vt:lpstr>Notes Explanations</vt:lpstr>
      <vt:lpstr>Last Note on Nonblocking</vt:lpstr>
      <vt:lpstr>Process Execution Time</vt:lpstr>
      <vt:lpstr>always/initial Blocks (Procedural Timing Control)</vt:lpstr>
      <vt:lpstr>Procedural Timing Control</vt:lpstr>
      <vt:lpstr>Delay Controls for Procedural Assignment</vt:lpstr>
      <vt:lpstr>Regular (Inter-Assignment) Delay Control </vt:lpstr>
      <vt:lpstr>Regular (Inter-Assignment) Delay Control (cont.)</vt:lpstr>
      <vt:lpstr>Intra-Assignment Delay Control</vt:lpstr>
      <vt:lpstr>Intra-Assignment Delay Control (cont.)</vt:lpstr>
      <vt:lpstr>Example Uses of Procedural Delay</vt:lpstr>
      <vt:lpstr>Zero Delay Control</vt:lpstr>
      <vt:lpstr>`timescale Compiler Directive Preview</vt:lpstr>
      <vt:lpstr>Event Control</vt:lpstr>
      <vt:lpstr>Event Control &amp; Sensitivity Lists</vt:lpstr>
      <vt:lpstr>wait Statement</vt:lpstr>
      <vt:lpstr>always/initial Blocks (Behavioral Statements)</vt:lpstr>
      <vt:lpstr>Behavioral Statements</vt:lpstr>
      <vt:lpstr>if-else Statements</vt:lpstr>
      <vt:lpstr>if-else Statements</vt:lpstr>
      <vt:lpstr>Case Statement</vt:lpstr>
      <vt:lpstr>case Statement</vt:lpstr>
      <vt:lpstr>Two Other Forms of case Statements</vt:lpstr>
      <vt:lpstr>Loop Statements</vt:lpstr>
      <vt:lpstr>forever and repeat Loops</vt:lpstr>
      <vt:lpstr>while Loop</vt:lpstr>
      <vt:lpstr>for Loop</vt:lpstr>
      <vt:lpstr>always/initial Blocks (Block Execution)</vt:lpstr>
      <vt:lpstr>Block Execution</vt:lpstr>
      <vt:lpstr>Block Execution Types</vt:lpstr>
      <vt:lpstr>Sequential vs. Parallel Blocks</vt:lpstr>
      <vt:lpstr>Let’s take a look at</vt:lpstr>
      <vt:lpstr>Introduction to Verilog</vt:lpstr>
      <vt:lpstr>Verilog Functions and Tasks</vt:lpstr>
      <vt:lpstr>Create a Function for the Multiplier</vt:lpstr>
      <vt:lpstr>Function Definition - Multiplier</vt:lpstr>
      <vt:lpstr>Example Function Invocation</vt:lpstr>
      <vt:lpstr>Create Task for State Machine Output</vt:lpstr>
      <vt:lpstr>Task Definition – State Machine Output</vt:lpstr>
      <vt:lpstr>Task Invocation – State Machine</vt:lpstr>
      <vt:lpstr>Functions vs. Tasks</vt:lpstr>
      <vt:lpstr>Review - Behavioral Modeling</vt:lpstr>
      <vt:lpstr>Introduction to Verilog</vt:lpstr>
      <vt:lpstr>RTL Processes</vt:lpstr>
      <vt:lpstr>Two Types of RTL Processes</vt:lpstr>
      <vt:lpstr>Functional Latch vs. Functional Flipflop</vt:lpstr>
      <vt:lpstr>Synchronous vs. Asynchronous</vt:lpstr>
      <vt:lpstr>Clock Enable</vt:lpstr>
      <vt:lpstr>Functional Counter</vt:lpstr>
      <vt:lpstr>Blocking/Nonblocking Rule of Thumb</vt:lpstr>
      <vt:lpstr>MAC (Behavioral Modeling)</vt:lpstr>
      <vt:lpstr>Exercise 4</vt:lpstr>
      <vt:lpstr>Let’s take a look at</vt:lpstr>
      <vt:lpstr>Introduction to Verilog</vt:lpstr>
      <vt:lpstr>Levels of Abstraction</vt:lpstr>
      <vt:lpstr>Structural Modeling</vt:lpstr>
      <vt:lpstr>Verilog Structural Modeling</vt:lpstr>
      <vt:lpstr>Gate Level Modeling</vt:lpstr>
      <vt:lpstr>Instantiation of Gate Primitives</vt:lpstr>
      <vt:lpstr>Connecting Gate Primitive Ports</vt:lpstr>
      <vt:lpstr>Module Instantiation</vt:lpstr>
      <vt:lpstr>Connecting Module Instantiation Ports</vt:lpstr>
      <vt:lpstr>Port Connection Rules</vt:lpstr>
      <vt:lpstr>Overwriting Parameters</vt:lpstr>
      <vt:lpstr>Defparam</vt:lpstr>
      <vt:lpstr>Module Instance Parameter Assignment</vt:lpstr>
      <vt:lpstr>MAC (Module Instantiation)</vt:lpstr>
      <vt:lpstr>MAC (Module Instantiation &amp; Local Parameter)</vt:lpstr>
      <vt:lpstr>Let’s take a look at</vt:lpstr>
      <vt:lpstr>Introduction to Verilog</vt:lpstr>
      <vt:lpstr>Compiler Directives &amp; System Tasks</vt:lpstr>
      <vt:lpstr>Compiler Directive Examples</vt:lpstr>
      <vt:lpstr>`timescale Compiler Directive</vt:lpstr>
      <vt:lpstr>`include Compiler Directive</vt:lpstr>
      <vt:lpstr>`define and `undef Compiler Directives</vt:lpstr>
      <vt:lpstr>`ifdef / `ifndef / `elsif / `else / `endif Compiler Directives</vt:lpstr>
      <vt:lpstr>Conditional Compilation Example</vt:lpstr>
      <vt:lpstr>System Tasks and Functions</vt:lpstr>
      <vt:lpstr>Simulation Control &amp; Time</vt:lpstr>
      <vt:lpstr>Display Control</vt:lpstr>
      <vt:lpstr>Introduction to Verilog</vt:lpstr>
      <vt:lpstr>Summary</vt:lpstr>
      <vt:lpstr>Introduction to Verilog</vt:lpstr>
      <vt:lpstr>Appendix Topics</vt:lpstr>
      <vt:lpstr>User-Defined Primitives (UDP)</vt:lpstr>
      <vt:lpstr>UDP – Mux (Combinatorial)</vt:lpstr>
      <vt:lpstr>UDP – Latch (Level-Sensitive)</vt:lpstr>
      <vt:lpstr>UDP – Register (Edge-Triggered)</vt:lpstr>
      <vt:lpstr>Verilog Simulation Environment</vt:lpstr>
      <vt:lpstr>Example - Verilog Simulation Setup</vt:lpstr>
      <vt:lpstr>System Test Block</vt:lpstr>
      <vt:lpstr>Clock Generation Block</vt:lpstr>
      <vt:lpstr>Stimulus Block</vt:lpstr>
      <vt:lpstr>Design Block</vt:lpstr>
      <vt:lpstr>Timing Specifications</vt:lpstr>
      <vt:lpstr>Specify Blocks</vt:lpstr>
      <vt:lpstr>Parallel Connection</vt:lpstr>
      <vt:lpstr>Full Connection</vt:lpstr>
      <vt:lpstr>Specparam</vt:lpstr>
      <vt:lpstr>Rise, Fall, Turn-off and Min/Typ/Max Values</vt:lpstr>
      <vt:lpstr>Timing Checks</vt:lpstr>
      <vt:lpstr>Gate Delays</vt:lpstr>
      <vt:lpstr>Min/Typ/Max Values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Training IntelOne Template</dc:title>
  <dc:creator>Marlon Price</dc:creator>
  <cp:lastModifiedBy>minhnn</cp:lastModifiedBy>
  <cp:revision>9</cp:revision>
  <dcterms:created xsi:type="dcterms:W3CDTF">2024-11-02T03:52:14Z</dcterms:created>
  <dcterms:modified xsi:type="dcterms:W3CDTF">2024-11-02T03:52:14Z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48213C2B-CB88-4D13-95BC-E351EE4F2D4D</vt:lpwstr>
  </property>
  <property fmtid="{D5CDD505-2E9C-101B-9397-08002B2CF9AE}" pid="3" name="ArticulatePath">
    <vt:lpwstr>https://intel-my.sharepoint.com/personal/marlon_price_intel_com/Documents/Developing Classes/Templates_Training Files/brand ppt template intelone/brand-ppt-template</vt:lpwstr>
  </property>
  <property fmtid="{D5CDD505-2E9C-101B-9397-08002B2CF9AE}" pid="4" name="CTPClassification">
    <vt:lpwstr/>
  </property>
  <property fmtid="{D5CDD505-2E9C-101B-9397-08002B2CF9AE}" pid="5" name="ContentTypeId">
    <vt:lpwstr>0x01010029BED9846CC8C64B8654418BE3E02A38</vt:lpwstr>
  </property>
  <property fmtid="{D5CDD505-2E9C-101B-9397-08002B2CF9AE}" pid="6" name="HiddenSlides">
    <vt:i4>1</vt:i4>
  </property>
  <property fmtid="{D5CDD505-2E9C-101B-9397-08002B2CF9AE}" pid="7" name="Notes">
    <vt:i4>44</vt:i4>
  </property>
  <property fmtid="{D5CDD505-2E9C-101B-9397-08002B2CF9AE}" pid="8" name="PresentationFormat">
    <vt:lpwstr>Widescreen</vt:lpwstr>
  </property>
  <property fmtid="{D5CDD505-2E9C-101B-9397-08002B2CF9AE}" pid="9" name="Slides">
    <vt:i4>194</vt:i4>
  </property>
  <property fmtid="{D5CDD505-2E9C-101B-9397-08002B2CF9AE}" pid="10" name="KSOProductBuildVer">
    <vt:lpwstr>1033-11.1.0.9505</vt:lpwstr>
  </property>
</Properties>
</file>