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>
        <p:scale>
          <a:sx n="108" d="100"/>
          <a:sy n="108" d="100"/>
        </p:scale>
        <p:origin x="128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8838732" cy="272125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370695" cy="4525010"/>
          </a:xfrm>
          <a:custGeom>
            <a:avLst/>
            <a:gdLst/>
            <a:ahLst/>
            <a:cxnLst/>
            <a:rect l="l" t="t" r="r" b="b"/>
            <a:pathLst>
              <a:path w="9370695" h="4525010">
                <a:moveTo>
                  <a:pt x="5221833" y="4524450"/>
                </a:moveTo>
                <a:lnTo>
                  <a:pt x="0" y="2721254"/>
                </a:lnTo>
                <a:lnTo>
                  <a:pt x="8838732" y="0"/>
                </a:lnTo>
                <a:lnTo>
                  <a:pt x="9370213" y="0"/>
                </a:lnTo>
                <a:lnTo>
                  <a:pt x="5221833" y="452445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767647" y="0"/>
            <a:ext cx="2424430" cy="2971165"/>
          </a:xfrm>
          <a:custGeom>
            <a:avLst/>
            <a:gdLst/>
            <a:ahLst/>
            <a:cxnLst/>
            <a:rect l="l" t="t" r="r" b="b"/>
            <a:pathLst>
              <a:path w="2424429" h="2971165">
                <a:moveTo>
                  <a:pt x="2424351" y="2970580"/>
                </a:moveTo>
                <a:lnTo>
                  <a:pt x="0" y="0"/>
                </a:lnTo>
                <a:lnTo>
                  <a:pt x="1636700" y="0"/>
                </a:lnTo>
                <a:lnTo>
                  <a:pt x="2424351" y="98755"/>
                </a:lnTo>
                <a:lnTo>
                  <a:pt x="2424351" y="29705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21833" y="0"/>
            <a:ext cx="6970166" cy="45244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221833" y="2970580"/>
            <a:ext cx="6970395" cy="3312795"/>
          </a:xfrm>
          <a:custGeom>
            <a:avLst/>
            <a:gdLst/>
            <a:ahLst/>
            <a:cxnLst/>
            <a:rect l="l" t="t" r="r" b="b"/>
            <a:pathLst>
              <a:path w="6970395" h="3312795">
                <a:moveTo>
                  <a:pt x="6970166" y="3312566"/>
                </a:moveTo>
                <a:lnTo>
                  <a:pt x="8534" y="1556308"/>
                </a:lnTo>
                <a:lnTo>
                  <a:pt x="0" y="1553870"/>
                </a:lnTo>
                <a:lnTo>
                  <a:pt x="6970166" y="0"/>
                </a:lnTo>
                <a:lnTo>
                  <a:pt x="6970166" y="3312566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721254"/>
            <a:ext cx="5221833" cy="413674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0"/>
            <a:ext cx="2872740" cy="2721610"/>
          </a:xfrm>
          <a:custGeom>
            <a:avLst/>
            <a:gdLst/>
            <a:ahLst/>
            <a:cxnLst/>
            <a:rect l="l" t="t" r="r" b="b"/>
            <a:pathLst>
              <a:path w="2872740" h="2721610">
                <a:moveTo>
                  <a:pt x="0" y="2721254"/>
                </a:moveTo>
                <a:lnTo>
                  <a:pt x="0" y="0"/>
                </a:lnTo>
                <a:lnTo>
                  <a:pt x="2872528" y="0"/>
                </a:lnTo>
                <a:lnTo>
                  <a:pt x="0" y="272125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35104" y="4524451"/>
            <a:ext cx="8656955" cy="2333625"/>
          </a:xfrm>
          <a:custGeom>
            <a:avLst/>
            <a:gdLst/>
            <a:ahLst/>
            <a:cxnLst/>
            <a:rect l="l" t="t" r="r" b="b"/>
            <a:pathLst>
              <a:path w="8656955" h="2333625">
                <a:moveTo>
                  <a:pt x="8656895" y="2333548"/>
                </a:moveTo>
                <a:lnTo>
                  <a:pt x="0" y="2333548"/>
                </a:lnTo>
                <a:lnTo>
                  <a:pt x="1686728" y="0"/>
                </a:lnTo>
                <a:lnTo>
                  <a:pt x="1695263" y="2438"/>
                </a:lnTo>
                <a:lnTo>
                  <a:pt x="8656895" y="1758695"/>
                </a:lnTo>
                <a:lnTo>
                  <a:pt x="8656895" y="2333548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2721254"/>
            <a:ext cx="2108200" cy="4137025"/>
          </a:xfrm>
          <a:custGeom>
            <a:avLst/>
            <a:gdLst/>
            <a:ahLst/>
            <a:cxnLst/>
            <a:rect l="l" t="t" r="r" b="b"/>
            <a:pathLst>
              <a:path w="2108200" h="4137025">
                <a:moveTo>
                  <a:pt x="2107943" y="4136745"/>
                </a:moveTo>
                <a:lnTo>
                  <a:pt x="0" y="4136745"/>
                </a:lnTo>
                <a:lnTo>
                  <a:pt x="0" y="0"/>
                </a:lnTo>
                <a:lnTo>
                  <a:pt x="2107943" y="413674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334" y="2413126"/>
            <a:ext cx="4229735" cy="303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13832" y="6373998"/>
            <a:ext cx="343598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Arial"/>
                <a:cs typeface="Arial"/>
              </a:defRPr>
            </a:lvl1pPr>
          </a:lstStyle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long.lequang308@gmail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334" y="2312966"/>
            <a:ext cx="7510066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dirty="0"/>
              <a:t>Đề</a:t>
            </a:r>
            <a:r>
              <a:rPr sz="3000" spc="40" dirty="0"/>
              <a:t> </a:t>
            </a:r>
            <a:r>
              <a:rPr sz="3000" dirty="0"/>
              <a:t>tài:</a:t>
            </a:r>
            <a:r>
              <a:rPr sz="3000" spc="40" dirty="0"/>
              <a:t> </a:t>
            </a:r>
            <a:r>
              <a:rPr sz="3000" spc="95" dirty="0"/>
              <a:t>DỰ</a:t>
            </a:r>
            <a:r>
              <a:rPr sz="3000" spc="40" dirty="0"/>
              <a:t> </a:t>
            </a:r>
            <a:r>
              <a:rPr sz="3000" dirty="0"/>
              <a:t>ĐOÁN</a:t>
            </a:r>
            <a:r>
              <a:rPr sz="3000" spc="45" dirty="0"/>
              <a:t> </a:t>
            </a:r>
            <a:r>
              <a:rPr sz="3000" dirty="0"/>
              <a:t>NGUY </a:t>
            </a:r>
            <a:r>
              <a:rPr sz="3000" spc="95" dirty="0"/>
              <a:t>CƠ</a:t>
            </a:r>
            <a:r>
              <a:rPr sz="3000" spc="45" dirty="0"/>
              <a:t> </a:t>
            </a:r>
            <a:r>
              <a:rPr sz="3000" dirty="0"/>
              <a:t>ĐỘT</a:t>
            </a:r>
            <a:r>
              <a:rPr sz="3000" spc="40" dirty="0"/>
              <a:t> </a:t>
            </a:r>
            <a:r>
              <a:rPr sz="3000" spc="-25" dirty="0"/>
              <a:t>QUỴ</a:t>
            </a:r>
          </a:p>
        </p:txBody>
      </p:sp>
      <p:sp>
        <p:nvSpPr>
          <p:cNvPr id="3" name="object 3"/>
          <p:cNvSpPr/>
          <p:nvPr/>
        </p:nvSpPr>
        <p:spPr>
          <a:xfrm>
            <a:off x="409575" y="37814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575" y="4029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75" y="42862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15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15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334" y="2947670"/>
            <a:ext cx="2785666" cy="24315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Lớp:</a:t>
            </a:r>
            <a:r>
              <a:rPr sz="2000" b="1" spc="1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F2328"/>
                </a:solidFill>
                <a:latin typeface="Arial"/>
                <a:cs typeface="Arial"/>
              </a:rPr>
              <a:t>23CL10DN2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Nhóm:</a:t>
            </a:r>
            <a:r>
              <a:rPr sz="2000" b="1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F2328"/>
                </a:solidFill>
                <a:latin typeface="Arial"/>
                <a:cs typeface="Arial"/>
              </a:rPr>
              <a:t>3</a:t>
            </a:r>
            <a:endParaRPr sz="2000" dirty="0">
              <a:latin typeface="Arial"/>
              <a:cs typeface="Arial"/>
            </a:endParaRPr>
          </a:p>
          <a:p>
            <a:pPr marL="301625" marR="5080">
              <a:lnSpc>
                <a:spcPct val="150600"/>
              </a:lnSpc>
              <a:spcBef>
                <a:spcPts val="935"/>
              </a:spcBef>
            </a:pP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Quang</a:t>
            </a:r>
            <a:r>
              <a:rPr sz="20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Long</a:t>
            </a:r>
            <a:r>
              <a:rPr sz="20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(Dev)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Thành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Luân</a:t>
            </a:r>
            <a:r>
              <a:rPr sz="200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2328"/>
                </a:solidFill>
                <a:latin typeface="Arial"/>
                <a:cs typeface="Arial"/>
              </a:rPr>
              <a:t>(Docx)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Hoàng</a:t>
            </a:r>
            <a:r>
              <a:rPr sz="200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Quân</a:t>
            </a:r>
            <a:r>
              <a:rPr sz="20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2328"/>
                </a:solidFill>
                <a:latin typeface="Arial"/>
                <a:cs typeface="Arial"/>
              </a:rPr>
              <a:t>(Docx)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812" y="1428124"/>
            <a:ext cx="675158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2.2.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Khám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phá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sơ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bộ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(EDA)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2286055"/>
            <a:ext cx="442711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7" name="object 7"/>
          <p:cNvSpPr/>
          <p:nvPr/>
        </p:nvSpPr>
        <p:spPr>
          <a:xfrm>
            <a:off x="1295400" y="2617676"/>
            <a:ext cx="1471410" cy="190500"/>
          </a:xfrm>
          <a:custGeom>
            <a:avLst/>
            <a:gdLst/>
            <a:ahLst/>
            <a:cxnLst/>
            <a:rect l="l" t="t" r="r" b="b"/>
            <a:pathLst>
              <a:path w="1352550" h="190500">
                <a:moveTo>
                  <a:pt x="13112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311240" y="0"/>
                </a:lnTo>
                <a:lnTo>
                  <a:pt x="1346511" y="23564"/>
                </a:lnTo>
                <a:lnTo>
                  <a:pt x="1352550" y="41309"/>
                </a:lnTo>
                <a:lnTo>
                  <a:pt x="1352550" y="149190"/>
                </a:lnTo>
                <a:lnTo>
                  <a:pt x="1328985" y="184461"/>
                </a:lnTo>
                <a:lnTo>
                  <a:pt x="1317317" y="189290"/>
                </a:lnTo>
                <a:lnTo>
                  <a:pt x="13112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9" name="object 9"/>
          <p:cNvSpPr/>
          <p:nvPr/>
        </p:nvSpPr>
        <p:spPr>
          <a:xfrm>
            <a:off x="1371600" y="2881883"/>
            <a:ext cx="442711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2" name="object 12"/>
          <p:cNvSpPr/>
          <p:nvPr/>
        </p:nvSpPr>
        <p:spPr>
          <a:xfrm>
            <a:off x="1676400" y="3538398"/>
            <a:ext cx="442711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13" name="object 13"/>
          <p:cNvSpPr txBox="1"/>
          <p:nvPr/>
        </p:nvSpPr>
        <p:spPr>
          <a:xfrm>
            <a:off x="1057554" y="1887454"/>
            <a:ext cx="5730200" cy="182485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500" b="1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5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F2328"/>
                </a:solidFill>
                <a:latin typeface="Arial"/>
                <a:cs typeface="Arial"/>
              </a:rPr>
              <a:t>tích</a:t>
            </a:r>
            <a:r>
              <a:rPr sz="15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F2328"/>
                </a:solidFill>
                <a:latin typeface="Arial"/>
                <a:cs typeface="Arial"/>
              </a:rPr>
              <a:t>thống</a:t>
            </a:r>
            <a:r>
              <a:rPr sz="15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F2328"/>
                </a:solidFill>
                <a:latin typeface="Arial"/>
                <a:cs typeface="Arial"/>
              </a:rPr>
              <a:t>kê</a:t>
            </a:r>
            <a:r>
              <a:rPr sz="15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15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="1" spc="-25" dirty="0">
                <a:solidFill>
                  <a:srgbClr val="1F2328"/>
                </a:solidFill>
                <a:latin typeface="Arial"/>
                <a:cs typeface="Arial"/>
              </a:rPr>
              <a:t>tả:</a:t>
            </a:r>
            <a:endParaRPr sz="1500" dirty="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439"/>
              </a:spcBef>
            </a:pPr>
            <a:r>
              <a:rPr sz="1500" dirty="0">
                <a:solidFill>
                  <a:srgbClr val="1F2328"/>
                </a:solidFill>
                <a:latin typeface="Courier New"/>
                <a:cs typeface="Courier New"/>
              </a:rPr>
              <a:t>age</a:t>
            </a:r>
            <a:r>
              <a:rPr sz="1500" spc="-14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500" baseline="2525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500" spc="89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Dao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động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từ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0.08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đến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82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tuổi,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trung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525" dirty="0">
                <a:solidFill>
                  <a:srgbClr val="1F2328"/>
                </a:solidFill>
                <a:latin typeface="Arial"/>
                <a:cs typeface="Arial"/>
              </a:rPr>
              <a:t>bình</a:t>
            </a:r>
            <a:r>
              <a:rPr sz="160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15" baseline="2525" dirty="0">
                <a:solidFill>
                  <a:srgbClr val="1F2328"/>
                </a:solidFill>
                <a:latin typeface="Arial"/>
                <a:cs typeface="Arial"/>
              </a:rPr>
              <a:t>43.2.</a:t>
            </a:r>
            <a:endParaRPr sz="1600" baseline="2525" dirty="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670"/>
              </a:spcBef>
            </a:pPr>
            <a:r>
              <a:rPr sz="1500" baseline="2923" dirty="0">
                <a:solidFill>
                  <a:srgbClr val="1F2328"/>
                </a:solidFill>
                <a:latin typeface="Courier New"/>
                <a:cs typeface="Courier New"/>
              </a:rPr>
              <a:t>avg_glucose_level</a:t>
            </a:r>
            <a:r>
              <a:rPr sz="1500" spc="-195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5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5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thiên</a:t>
            </a:r>
            <a:r>
              <a:rPr sz="15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lớn,</a:t>
            </a:r>
            <a:r>
              <a:rPr sz="15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từ</a:t>
            </a:r>
            <a:r>
              <a:rPr sz="15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55.12</a:t>
            </a:r>
            <a:r>
              <a:rPr sz="15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đến</a:t>
            </a:r>
            <a:r>
              <a:rPr sz="15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1F2328"/>
                </a:solidFill>
                <a:latin typeface="Arial"/>
                <a:cs typeface="Arial"/>
              </a:rPr>
              <a:t>271.74.</a:t>
            </a:r>
            <a:endParaRPr sz="1500" dirty="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solidFill>
                  <a:srgbClr val="1F2328"/>
                </a:solidFill>
                <a:latin typeface="Courier New"/>
                <a:cs typeface="Courier New"/>
              </a:rPr>
              <a:t>bmi</a:t>
            </a:r>
            <a:r>
              <a:rPr sz="1500" spc="-16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500" baseline="2525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500" spc="3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aseline="2525" dirty="0">
                <a:solidFill>
                  <a:srgbClr val="1F2328"/>
                </a:solidFill>
                <a:latin typeface="Arial"/>
                <a:cs typeface="Arial"/>
              </a:rPr>
              <a:t>Trung</a:t>
            </a:r>
            <a:r>
              <a:rPr sz="1500" spc="6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aseline="2525" dirty="0">
                <a:solidFill>
                  <a:srgbClr val="1F2328"/>
                </a:solidFill>
                <a:latin typeface="Arial"/>
                <a:cs typeface="Arial"/>
              </a:rPr>
              <a:t>bình</a:t>
            </a:r>
            <a:r>
              <a:rPr sz="1500" spc="6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spc="-30" baseline="2525" dirty="0">
                <a:solidFill>
                  <a:srgbClr val="1F2328"/>
                </a:solidFill>
                <a:latin typeface="Arial"/>
                <a:cs typeface="Arial"/>
              </a:rPr>
              <a:t>28.9.</a:t>
            </a:r>
            <a:endParaRPr sz="1500" baseline="25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500" b="1" dirty="0">
                <a:solidFill>
                  <a:srgbClr val="1F2328"/>
                </a:solidFill>
                <a:latin typeface="Arial"/>
                <a:cs typeface="Arial"/>
              </a:rPr>
              <a:t>Kiểm</a:t>
            </a:r>
            <a:r>
              <a:rPr sz="15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1F2328"/>
                </a:solidFill>
                <a:latin typeface="Arial"/>
                <a:cs typeface="Arial"/>
              </a:rPr>
              <a:t>tra</a:t>
            </a:r>
            <a:r>
              <a:rPr sz="15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="1" spc="65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15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1F2328"/>
                </a:solidFill>
                <a:latin typeface="Arial"/>
                <a:cs typeface="Arial"/>
              </a:rPr>
              <a:t>liệu:</a:t>
            </a:r>
            <a:endParaRPr sz="15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Cột</a:t>
            </a:r>
            <a:r>
              <a:rPr sz="1500" spc="4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baseline="2923" dirty="0">
                <a:solidFill>
                  <a:srgbClr val="1F2328"/>
                </a:solidFill>
                <a:latin typeface="Courier New"/>
                <a:cs typeface="Courier New"/>
              </a:rPr>
              <a:t>bmi</a:t>
            </a:r>
            <a:r>
              <a:rPr sz="1500" spc="300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5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201</a:t>
            </a:r>
            <a:r>
              <a:rPr sz="15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5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trị</a:t>
            </a:r>
            <a:r>
              <a:rPr sz="15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bị</a:t>
            </a:r>
            <a:r>
              <a:rPr sz="15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thiếu</a:t>
            </a:r>
            <a:r>
              <a:rPr sz="15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F2328"/>
                </a:solidFill>
                <a:latin typeface="Arial"/>
                <a:cs typeface="Arial"/>
              </a:rPr>
              <a:t>(chiếm</a:t>
            </a:r>
            <a:r>
              <a:rPr sz="15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1F2328"/>
                </a:solidFill>
                <a:latin typeface="Arial"/>
                <a:cs typeface="Arial"/>
              </a:rPr>
              <a:t>3.9%).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4400" y="4344026"/>
            <a:ext cx="7806978" cy="1085850"/>
            <a:chOff x="6229350" y="3019425"/>
            <a:chExt cx="5553075" cy="1019175"/>
          </a:xfrm>
        </p:grpSpPr>
        <p:sp>
          <p:nvSpPr>
            <p:cNvPr id="15" name="object 15"/>
            <p:cNvSpPr/>
            <p:nvPr/>
          </p:nvSpPr>
          <p:spPr>
            <a:xfrm>
              <a:off x="6234112" y="3024187"/>
              <a:ext cx="5543550" cy="1009650"/>
            </a:xfrm>
            <a:custGeom>
              <a:avLst/>
              <a:gdLst/>
              <a:ahLst/>
              <a:cxnLst/>
              <a:rect l="l" t="t" r="r" b="b"/>
              <a:pathLst>
                <a:path w="5543550" h="1009650">
                  <a:moveTo>
                    <a:pt x="5494591" y="1009650"/>
                  </a:moveTo>
                  <a:lnTo>
                    <a:pt x="48948" y="1009650"/>
                  </a:lnTo>
                  <a:lnTo>
                    <a:pt x="45539" y="1009316"/>
                  </a:lnTo>
                  <a:lnTo>
                    <a:pt x="10744" y="989228"/>
                  </a:lnTo>
                  <a:lnTo>
                    <a:pt x="0" y="960701"/>
                  </a:lnTo>
                  <a:lnTo>
                    <a:pt x="0" y="957262"/>
                  </a:lnTo>
                  <a:lnTo>
                    <a:pt x="0" y="48948"/>
                  </a:lnTo>
                  <a:lnTo>
                    <a:pt x="17773" y="12915"/>
                  </a:lnTo>
                  <a:lnTo>
                    <a:pt x="48948" y="0"/>
                  </a:lnTo>
                  <a:lnTo>
                    <a:pt x="5494591" y="0"/>
                  </a:lnTo>
                  <a:lnTo>
                    <a:pt x="5530596" y="17773"/>
                  </a:lnTo>
                  <a:lnTo>
                    <a:pt x="5543550" y="48948"/>
                  </a:lnTo>
                  <a:lnTo>
                    <a:pt x="5543550" y="960701"/>
                  </a:lnTo>
                  <a:lnTo>
                    <a:pt x="5525738" y="996734"/>
                  </a:lnTo>
                  <a:lnTo>
                    <a:pt x="5498020" y="1009316"/>
                  </a:lnTo>
                  <a:lnTo>
                    <a:pt x="5494591" y="1009650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 sz="13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4112" y="3024187"/>
              <a:ext cx="5543550" cy="1009650"/>
            </a:xfrm>
            <a:custGeom>
              <a:avLst/>
              <a:gdLst/>
              <a:ahLst/>
              <a:cxnLst/>
              <a:rect l="l" t="t" r="r" b="b"/>
              <a:pathLst>
                <a:path w="5543550" h="1009650">
                  <a:moveTo>
                    <a:pt x="0" y="9572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3" y="45539"/>
                  </a:lnTo>
                  <a:lnTo>
                    <a:pt x="1009" y="42167"/>
                  </a:lnTo>
                  <a:lnTo>
                    <a:pt x="1676" y="38795"/>
                  </a:lnTo>
                  <a:lnTo>
                    <a:pt x="2666" y="35518"/>
                  </a:lnTo>
                  <a:lnTo>
                    <a:pt x="3990" y="32337"/>
                  </a:lnTo>
                  <a:lnTo>
                    <a:pt x="5305" y="29165"/>
                  </a:lnTo>
                  <a:lnTo>
                    <a:pt x="6915" y="26146"/>
                  </a:lnTo>
                  <a:lnTo>
                    <a:pt x="8829" y="23279"/>
                  </a:lnTo>
                  <a:lnTo>
                    <a:pt x="10734" y="20421"/>
                  </a:lnTo>
                  <a:lnTo>
                    <a:pt x="12915" y="17773"/>
                  </a:lnTo>
                  <a:lnTo>
                    <a:pt x="15344" y="15344"/>
                  </a:lnTo>
                  <a:lnTo>
                    <a:pt x="17773" y="12915"/>
                  </a:lnTo>
                  <a:lnTo>
                    <a:pt x="20421" y="10744"/>
                  </a:lnTo>
                  <a:lnTo>
                    <a:pt x="23279" y="8829"/>
                  </a:lnTo>
                  <a:lnTo>
                    <a:pt x="26146" y="6915"/>
                  </a:lnTo>
                  <a:lnTo>
                    <a:pt x="29165" y="5305"/>
                  </a:lnTo>
                  <a:lnTo>
                    <a:pt x="32337" y="3990"/>
                  </a:lnTo>
                  <a:lnTo>
                    <a:pt x="35518" y="2666"/>
                  </a:lnTo>
                  <a:lnTo>
                    <a:pt x="38795" y="1676"/>
                  </a:lnTo>
                  <a:lnTo>
                    <a:pt x="42167" y="1009"/>
                  </a:lnTo>
                  <a:lnTo>
                    <a:pt x="45539" y="333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5491162" y="0"/>
                  </a:lnTo>
                  <a:lnTo>
                    <a:pt x="5494591" y="0"/>
                  </a:lnTo>
                  <a:lnTo>
                    <a:pt x="5498020" y="333"/>
                  </a:lnTo>
                  <a:lnTo>
                    <a:pt x="5501354" y="1009"/>
                  </a:lnTo>
                  <a:lnTo>
                    <a:pt x="5504783" y="1676"/>
                  </a:lnTo>
                  <a:lnTo>
                    <a:pt x="5508021" y="2666"/>
                  </a:lnTo>
                  <a:lnTo>
                    <a:pt x="5511164" y="3990"/>
                  </a:lnTo>
                  <a:lnTo>
                    <a:pt x="5514403" y="5305"/>
                  </a:lnTo>
                  <a:lnTo>
                    <a:pt x="5517451" y="6915"/>
                  </a:lnTo>
                  <a:lnTo>
                    <a:pt x="5520308" y="8829"/>
                  </a:lnTo>
                  <a:lnTo>
                    <a:pt x="5523166" y="10744"/>
                  </a:lnTo>
                  <a:lnTo>
                    <a:pt x="5542502" y="42167"/>
                  </a:lnTo>
                  <a:lnTo>
                    <a:pt x="5543169" y="45539"/>
                  </a:lnTo>
                  <a:lnTo>
                    <a:pt x="5543550" y="48948"/>
                  </a:lnTo>
                  <a:lnTo>
                    <a:pt x="5543550" y="52387"/>
                  </a:lnTo>
                  <a:lnTo>
                    <a:pt x="5543550" y="957262"/>
                  </a:lnTo>
                  <a:lnTo>
                    <a:pt x="5543550" y="960701"/>
                  </a:lnTo>
                  <a:lnTo>
                    <a:pt x="5543169" y="964110"/>
                  </a:lnTo>
                  <a:lnTo>
                    <a:pt x="5523166" y="998905"/>
                  </a:lnTo>
                  <a:lnTo>
                    <a:pt x="5520308" y="1000820"/>
                  </a:lnTo>
                  <a:lnTo>
                    <a:pt x="5517451" y="1002734"/>
                  </a:lnTo>
                  <a:lnTo>
                    <a:pt x="5514403" y="1004344"/>
                  </a:lnTo>
                  <a:lnTo>
                    <a:pt x="5511164" y="1005659"/>
                  </a:lnTo>
                  <a:lnTo>
                    <a:pt x="5508021" y="1006983"/>
                  </a:lnTo>
                  <a:lnTo>
                    <a:pt x="5504783" y="1007973"/>
                  </a:lnTo>
                  <a:lnTo>
                    <a:pt x="5501354" y="1008640"/>
                  </a:lnTo>
                  <a:lnTo>
                    <a:pt x="5498020" y="1009316"/>
                  </a:lnTo>
                  <a:lnTo>
                    <a:pt x="5494591" y="1009650"/>
                  </a:lnTo>
                  <a:lnTo>
                    <a:pt x="5491162" y="1009650"/>
                  </a:lnTo>
                  <a:lnTo>
                    <a:pt x="52387" y="1009650"/>
                  </a:lnTo>
                  <a:lnTo>
                    <a:pt x="48948" y="1009650"/>
                  </a:lnTo>
                  <a:lnTo>
                    <a:pt x="45539" y="1009316"/>
                  </a:lnTo>
                  <a:lnTo>
                    <a:pt x="42167" y="1008640"/>
                  </a:lnTo>
                  <a:lnTo>
                    <a:pt x="38795" y="1007973"/>
                  </a:lnTo>
                  <a:lnTo>
                    <a:pt x="15344" y="994305"/>
                  </a:lnTo>
                  <a:lnTo>
                    <a:pt x="12915" y="991876"/>
                  </a:lnTo>
                  <a:lnTo>
                    <a:pt x="3990" y="977312"/>
                  </a:lnTo>
                  <a:lnTo>
                    <a:pt x="2666" y="974131"/>
                  </a:lnTo>
                  <a:lnTo>
                    <a:pt x="1676" y="970854"/>
                  </a:lnTo>
                  <a:lnTo>
                    <a:pt x="1009" y="967482"/>
                  </a:lnTo>
                  <a:lnTo>
                    <a:pt x="333" y="964110"/>
                  </a:lnTo>
                  <a:lnTo>
                    <a:pt x="0" y="960701"/>
                  </a:lnTo>
                  <a:lnTo>
                    <a:pt x="0" y="957262"/>
                  </a:lnTo>
                  <a:close/>
                </a:path>
              </a:pathLst>
            </a:custGeom>
            <a:ln w="9525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 sz="13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49210" y="4491727"/>
            <a:ext cx="1893494" cy="2141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dirty="0">
                <a:solidFill>
                  <a:srgbClr val="CF212E"/>
                </a:solidFill>
                <a:latin typeface="Courier New"/>
                <a:cs typeface="Courier New"/>
              </a:rPr>
              <a:t>import</a:t>
            </a:r>
            <a:r>
              <a:rPr sz="1300" spc="3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pandas</a:t>
            </a:r>
            <a:r>
              <a:rPr sz="1300" spc="3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CF212E"/>
                </a:solidFill>
                <a:latin typeface="Courier New"/>
                <a:cs typeface="Courier New"/>
              </a:rPr>
              <a:t>as</a:t>
            </a:r>
            <a:r>
              <a:rPr sz="1300" spc="3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1F2328"/>
                </a:solidFill>
                <a:latin typeface="Courier New"/>
                <a:cs typeface="Courier New"/>
              </a:rPr>
              <a:t>pd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7554" y="4802165"/>
            <a:ext cx="5312672" cy="4998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df</a:t>
            </a:r>
            <a:r>
              <a:rPr sz="1300" spc="114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1300" spc="12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pd.read_csv(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'healthcare-dataset-stroke-</a:t>
            </a:r>
            <a:r>
              <a:rPr sz="1300" spc="-10" dirty="0">
                <a:solidFill>
                  <a:srgbClr val="092F69"/>
                </a:solidFill>
                <a:latin typeface="Courier New"/>
                <a:cs typeface="Courier New"/>
              </a:rPr>
              <a:t>data.csv'</a:t>
            </a:r>
            <a:r>
              <a:rPr sz="1300" spc="-10" dirty="0">
                <a:solidFill>
                  <a:srgbClr val="1F2328"/>
                </a:solidFill>
                <a:latin typeface="Courier New"/>
                <a:cs typeface="Courier New"/>
              </a:rPr>
              <a:t>) df.head()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51" y="2333212"/>
            <a:ext cx="473412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2.3.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Làm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sạch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450" y="27908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05225" y="272415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375" y="2943225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450" y="32575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6700" y="3200400"/>
            <a:ext cx="1343025" cy="190500"/>
          </a:xfrm>
          <a:custGeom>
            <a:avLst/>
            <a:gdLst/>
            <a:ahLst/>
            <a:cxnLst/>
            <a:rect l="l" t="t" r="r" b="b"/>
            <a:pathLst>
              <a:path w="1343025" h="190500">
                <a:moveTo>
                  <a:pt x="13017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301715" y="0"/>
                </a:lnTo>
                <a:lnTo>
                  <a:pt x="1336986" y="23564"/>
                </a:lnTo>
                <a:lnTo>
                  <a:pt x="1343025" y="41309"/>
                </a:lnTo>
                <a:lnTo>
                  <a:pt x="1343025" y="149190"/>
                </a:lnTo>
                <a:lnTo>
                  <a:pt x="1319460" y="184461"/>
                </a:lnTo>
                <a:lnTo>
                  <a:pt x="1307792" y="189290"/>
                </a:lnTo>
                <a:lnTo>
                  <a:pt x="13017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50" y="37242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3943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075" y="3886200"/>
            <a:ext cx="238125" cy="190500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38200" y="4200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81225" y="4133850"/>
            <a:ext cx="542925" cy="190500"/>
          </a:xfrm>
          <a:custGeom>
            <a:avLst/>
            <a:gdLst/>
            <a:ahLst/>
            <a:cxnLst/>
            <a:rect l="l" t="t" r="r" b="b"/>
            <a:pathLst>
              <a:path w="542925" h="190500">
                <a:moveTo>
                  <a:pt x="5016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501615" y="0"/>
                </a:lnTo>
                <a:lnTo>
                  <a:pt x="536886" y="23564"/>
                </a:lnTo>
                <a:lnTo>
                  <a:pt x="542925" y="41309"/>
                </a:lnTo>
                <a:lnTo>
                  <a:pt x="542925" y="149190"/>
                </a:lnTo>
                <a:lnTo>
                  <a:pt x="519360" y="184461"/>
                </a:lnTo>
                <a:lnTo>
                  <a:pt x="507692" y="189290"/>
                </a:lnTo>
                <a:lnTo>
                  <a:pt x="5016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200" y="44481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9322" y="2659891"/>
            <a:ext cx="5227320" cy="189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90"/>
              </a:spcBef>
            </a:pP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Xử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lý</a:t>
            </a:r>
            <a:r>
              <a:rPr sz="11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1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trị</a:t>
            </a:r>
            <a:r>
              <a:rPr sz="11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thiếu:</a:t>
            </a:r>
            <a:r>
              <a:rPr sz="1100" b="1" spc="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Thay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thế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trị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thiếu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trong</a:t>
            </a:r>
            <a:r>
              <a:rPr sz="1100" spc="4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bmi</a:t>
            </a:r>
            <a:r>
              <a:rPr sz="1425" spc="315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bằng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trị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trung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vị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(median)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do</a:t>
            </a:r>
            <a:r>
              <a:rPr sz="1650" spc="60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650" spc="60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phối</a:t>
            </a:r>
            <a:r>
              <a:rPr sz="1650" spc="60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của</a:t>
            </a:r>
            <a:r>
              <a:rPr sz="1650" spc="65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bmi</a:t>
            </a:r>
            <a:r>
              <a:rPr sz="950" spc="18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bị</a:t>
            </a:r>
            <a:r>
              <a:rPr sz="1650" spc="60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spc="-30" baseline="2525" dirty="0">
                <a:solidFill>
                  <a:srgbClr val="1F2328"/>
                </a:solidFill>
                <a:latin typeface="Arial"/>
                <a:cs typeface="Arial"/>
              </a:rPr>
              <a:t>lệch.</a:t>
            </a:r>
            <a:endParaRPr sz="1650" baseline="2525" dirty="0">
              <a:latin typeface="Arial"/>
              <a:cs typeface="Arial"/>
            </a:endParaRPr>
          </a:p>
          <a:p>
            <a:pPr marL="12700" marR="34925">
              <a:lnSpc>
                <a:spcPct val="137900"/>
              </a:lnSpc>
              <a:spcBef>
                <a:spcPts val="204"/>
              </a:spcBef>
            </a:pPr>
            <a:r>
              <a:rPr sz="1650" b="1" spc="97" baseline="2525" dirty="0">
                <a:solidFill>
                  <a:srgbClr val="1F2328"/>
                </a:solidFill>
                <a:latin typeface="Arial"/>
                <a:cs typeface="Arial"/>
              </a:rPr>
              <a:t>Xử</a:t>
            </a:r>
            <a:r>
              <a:rPr sz="1650" b="1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1F2328"/>
                </a:solidFill>
                <a:latin typeface="Arial"/>
                <a:cs typeface="Arial"/>
              </a:rPr>
              <a:t>lý</a:t>
            </a:r>
            <a:r>
              <a:rPr sz="1650" b="1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650" b="1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1F2328"/>
                </a:solidFill>
                <a:latin typeface="Arial"/>
                <a:cs typeface="Arial"/>
              </a:rPr>
              <a:t>trị</a:t>
            </a:r>
            <a:r>
              <a:rPr sz="1650" b="1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1F2328"/>
                </a:solidFill>
                <a:latin typeface="Arial"/>
                <a:cs typeface="Arial"/>
              </a:rPr>
              <a:t>ngoại</a:t>
            </a:r>
            <a:r>
              <a:rPr sz="1650" b="1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1F2328"/>
                </a:solidFill>
                <a:latin typeface="Arial"/>
                <a:cs typeface="Arial"/>
              </a:rPr>
              <a:t>lai:</a:t>
            </a:r>
            <a:r>
              <a:rPr sz="1650" b="1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Giữ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lại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trị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ngoại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lai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ở</a:t>
            </a:r>
            <a:r>
              <a:rPr sz="1650" spc="6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avg_glucose_level</a:t>
            </a:r>
            <a:r>
              <a:rPr sz="950" spc="21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37" baseline="2525" dirty="0">
                <a:solidFill>
                  <a:srgbClr val="1F2328"/>
                </a:solidFill>
                <a:latin typeface="Arial"/>
                <a:cs typeface="Arial"/>
              </a:rPr>
              <a:t>vì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chúng</a:t>
            </a:r>
            <a:r>
              <a:rPr sz="11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thể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là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những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trường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hợp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bệnh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lý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thực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tế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chứa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thông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tin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trọng.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Kiểm</a:t>
            </a:r>
            <a:r>
              <a:rPr sz="11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tra</a:t>
            </a:r>
            <a:r>
              <a:rPr sz="11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tính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hợp</a:t>
            </a:r>
            <a:r>
              <a:rPr sz="11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1F2328"/>
                </a:solidFill>
                <a:latin typeface="Arial"/>
                <a:cs typeface="Arial"/>
              </a:rPr>
              <a:t>lệ:</a:t>
            </a:r>
            <a:endParaRPr sz="11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40"/>
              </a:spcBef>
            </a:pP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Loại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bỏ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cột</a:t>
            </a:r>
            <a:r>
              <a:rPr sz="1650" spc="690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id</a:t>
            </a:r>
            <a:r>
              <a:rPr sz="950" spc="21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không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mang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trị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spc="-30" baseline="2525" dirty="0">
                <a:solidFill>
                  <a:srgbClr val="1F2328"/>
                </a:solidFill>
                <a:latin typeface="Arial"/>
                <a:cs typeface="Arial"/>
              </a:rPr>
              <a:t>tích.</a:t>
            </a:r>
            <a:endParaRPr sz="1650" baseline="2525" dirty="0">
              <a:latin typeface="Arial"/>
              <a:cs typeface="Arial"/>
            </a:endParaRPr>
          </a:p>
          <a:p>
            <a:pPr marL="301625" marR="1261745">
              <a:lnSpc>
                <a:spcPct val="147700"/>
              </a:lnSpc>
              <a:spcBef>
                <a:spcPts val="40"/>
              </a:spcBef>
            </a:pP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Loại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bỏ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1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dòng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4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gender</a:t>
            </a:r>
            <a:r>
              <a:rPr sz="1425" spc="330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là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"Other"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do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số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lượng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quá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1F2328"/>
                </a:solidFill>
                <a:latin typeface="Arial"/>
                <a:cs typeface="Arial"/>
              </a:rPr>
              <a:t>ít.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Không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dòng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nào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bị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trùng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lặp.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29350" y="2667000"/>
            <a:ext cx="5553075" cy="1362075"/>
            <a:chOff x="6229350" y="2667000"/>
            <a:chExt cx="5553075" cy="1362075"/>
          </a:xfrm>
        </p:grpSpPr>
        <p:sp>
          <p:nvSpPr>
            <p:cNvPr id="16" name="object 16"/>
            <p:cNvSpPr/>
            <p:nvPr/>
          </p:nvSpPr>
          <p:spPr>
            <a:xfrm>
              <a:off x="6234112" y="2671762"/>
              <a:ext cx="5543550" cy="1352550"/>
            </a:xfrm>
            <a:custGeom>
              <a:avLst/>
              <a:gdLst/>
              <a:ahLst/>
              <a:cxnLst/>
              <a:rect l="l" t="t" r="r" b="b"/>
              <a:pathLst>
                <a:path w="5543550" h="1352550">
                  <a:moveTo>
                    <a:pt x="5494591" y="1352550"/>
                  </a:moveTo>
                  <a:lnTo>
                    <a:pt x="48948" y="1352550"/>
                  </a:lnTo>
                  <a:lnTo>
                    <a:pt x="45539" y="1352216"/>
                  </a:lnTo>
                  <a:lnTo>
                    <a:pt x="10744" y="1332128"/>
                  </a:lnTo>
                  <a:lnTo>
                    <a:pt x="0" y="1303601"/>
                  </a:lnTo>
                  <a:lnTo>
                    <a:pt x="0" y="1300162"/>
                  </a:lnTo>
                  <a:lnTo>
                    <a:pt x="0" y="48948"/>
                  </a:lnTo>
                  <a:lnTo>
                    <a:pt x="17773" y="12915"/>
                  </a:lnTo>
                  <a:lnTo>
                    <a:pt x="48948" y="0"/>
                  </a:lnTo>
                  <a:lnTo>
                    <a:pt x="5494591" y="0"/>
                  </a:lnTo>
                  <a:lnTo>
                    <a:pt x="5530596" y="17773"/>
                  </a:lnTo>
                  <a:lnTo>
                    <a:pt x="5543550" y="48948"/>
                  </a:lnTo>
                  <a:lnTo>
                    <a:pt x="5543550" y="1303601"/>
                  </a:lnTo>
                  <a:lnTo>
                    <a:pt x="5525738" y="1339634"/>
                  </a:lnTo>
                  <a:lnTo>
                    <a:pt x="5498020" y="1352216"/>
                  </a:lnTo>
                  <a:lnTo>
                    <a:pt x="5494591" y="1352550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4112" y="2671762"/>
              <a:ext cx="5543550" cy="1352550"/>
            </a:xfrm>
            <a:custGeom>
              <a:avLst/>
              <a:gdLst/>
              <a:ahLst/>
              <a:cxnLst/>
              <a:rect l="l" t="t" r="r" b="b"/>
              <a:pathLst>
                <a:path w="5543550" h="1352550">
                  <a:moveTo>
                    <a:pt x="0" y="13001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3" y="45539"/>
                  </a:lnTo>
                  <a:lnTo>
                    <a:pt x="1009" y="42167"/>
                  </a:lnTo>
                  <a:lnTo>
                    <a:pt x="1676" y="38795"/>
                  </a:lnTo>
                  <a:lnTo>
                    <a:pt x="2666" y="35518"/>
                  </a:lnTo>
                  <a:lnTo>
                    <a:pt x="3990" y="32337"/>
                  </a:lnTo>
                  <a:lnTo>
                    <a:pt x="5305" y="29165"/>
                  </a:lnTo>
                  <a:lnTo>
                    <a:pt x="6915" y="26146"/>
                  </a:lnTo>
                  <a:lnTo>
                    <a:pt x="8829" y="23279"/>
                  </a:lnTo>
                  <a:lnTo>
                    <a:pt x="10734" y="20421"/>
                  </a:lnTo>
                  <a:lnTo>
                    <a:pt x="12915" y="17773"/>
                  </a:lnTo>
                  <a:lnTo>
                    <a:pt x="15344" y="15344"/>
                  </a:lnTo>
                  <a:lnTo>
                    <a:pt x="17773" y="12915"/>
                  </a:lnTo>
                  <a:lnTo>
                    <a:pt x="20421" y="10744"/>
                  </a:lnTo>
                  <a:lnTo>
                    <a:pt x="23279" y="8829"/>
                  </a:lnTo>
                  <a:lnTo>
                    <a:pt x="26146" y="6915"/>
                  </a:lnTo>
                  <a:lnTo>
                    <a:pt x="29165" y="5305"/>
                  </a:lnTo>
                  <a:lnTo>
                    <a:pt x="32337" y="3990"/>
                  </a:lnTo>
                  <a:lnTo>
                    <a:pt x="35518" y="2666"/>
                  </a:lnTo>
                  <a:lnTo>
                    <a:pt x="38795" y="1676"/>
                  </a:lnTo>
                  <a:lnTo>
                    <a:pt x="42167" y="1009"/>
                  </a:lnTo>
                  <a:lnTo>
                    <a:pt x="45539" y="333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5491162" y="0"/>
                  </a:lnTo>
                  <a:lnTo>
                    <a:pt x="5494591" y="0"/>
                  </a:lnTo>
                  <a:lnTo>
                    <a:pt x="5498020" y="333"/>
                  </a:lnTo>
                  <a:lnTo>
                    <a:pt x="5501354" y="1009"/>
                  </a:lnTo>
                  <a:lnTo>
                    <a:pt x="5504783" y="1676"/>
                  </a:lnTo>
                  <a:lnTo>
                    <a:pt x="5508021" y="2666"/>
                  </a:lnTo>
                  <a:lnTo>
                    <a:pt x="5511164" y="3990"/>
                  </a:lnTo>
                  <a:lnTo>
                    <a:pt x="5514403" y="5305"/>
                  </a:lnTo>
                  <a:lnTo>
                    <a:pt x="5517451" y="6915"/>
                  </a:lnTo>
                  <a:lnTo>
                    <a:pt x="5520308" y="8829"/>
                  </a:lnTo>
                  <a:lnTo>
                    <a:pt x="5523166" y="10744"/>
                  </a:lnTo>
                  <a:lnTo>
                    <a:pt x="5542502" y="42167"/>
                  </a:lnTo>
                  <a:lnTo>
                    <a:pt x="5543169" y="45539"/>
                  </a:lnTo>
                  <a:lnTo>
                    <a:pt x="5543550" y="48948"/>
                  </a:lnTo>
                  <a:lnTo>
                    <a:pt x="5543550" y="52387"/>
                  </a:lnTo>
                  <a:lnTo>
                    <a:pt x="5543550" y="1300162"/>
                  </a:lnTo>
                  <a:lnTo>
                    <a:pt x="5543550" y="1303601"/>
                  </a:lnTo>
                  <a:lnTo>
                    <a:pt x="5543169" y="1307010"/>
                  </a:lnTo>
                  <a:lnTo>
                    <a:pt x="5523166" y="1341805"/>
                  </a:lnTo>
                  <a:lnTo>
                    <a:pt x="5520308" y="1343720"/>
                  </a:lnTo>
                  <a:lnTo>
                    <a:pt x="5517451" y="1345634"/>
                  </a:lnTo>
                  <a:lnTo>
                    <a:pt x="5514403" y="1347244"/>
                  </a:lnTo>
                  <a:lnTo>
                    <a:pt x="5511164" y="1348559"/>
                  </a:lnTo>
                  <a:lnTo>
                    <a:pt x="5508021" y="1349883"/>
                  </a:lnTo>
                  <a:lnTo>
                    <a:pt x="5504783" y="1350873"/>
                  </a:lnTo>
                  <a:lnTo>
                    <a:pt x="5501354" y="1351540"/>
                  </a:lnTo>
                  <a:lnTo>
                    <a:pt x="5498020" y="1352216"/>
                  </a:lnTo>
                  <a:lnTo>
                    <a:pt x="5494591" y="1352550"/>
                  </a:lnTo>
                  <a:lnTo>
                    <a:pt x="5491162" y="1352550"/>
                  </a:lnTo>
                  <a:lnTo>
                    <a:pt x="52387" y="1352550"/>
                  </a:lnTo>
                  <a:lnTo>
                    <a:pt x="48948" y="1352550"/>
                  </a:lnTo>
                  <a:lnTo>
                    <a:pt x="45539" y="1352216"/>
                  </a:lnTo>
                  <a:lnTo>
                    <a:pt x="42167" y="1351540"/>
                  </a:lnTo>
                  <a:lnTo>
                    <a:pt x="38795" y="1350873"/>
                  </a:lnTo>
                  <a:lnTo>
                    <a:pt x="35518" y="1349883"/>
                  </a:lnTo>
                  <a:lnTo>
                    <a:pt x="32337" y="1348559"/>
                  </a:lnTo>
                  <a:lnTo>
                    <a:pt x="29165" y="1347244"/>
                  </a:lnTo>
                  <a:lnTo>
                    <a:pt x="15344" y="1337205"/>
                  </a:lnTo>
                  <a:lnTo>
                    <a:pt x="12915" y="1334776"/>
                  </a:lnTo>
                  <a:lnTo>
                    <a:pt x="3990" y="1320212"/>
                  </a:lnTo>
                  <a:lnTo>
                    <a:pt x="2666" y="1317031"/>
                  </a:lnTo>
                  <a:lnTo>
                    <a:pt x="1676" y="1313754"/>
                  </a:lnTo>
                  <a:lnTo>
                    <a:pt x="1009" y="1310382"/>
                  </a:lnTo>
                  <a:lnTo>
                    <a:pt x="333" y="1307010"/>
                  </a:lnTo>
                  <a:lnTo>
                    <a:pt x="0" y="1303601"/>
                  </a:lnTo>
                  <a:lnTo>
                    <a:pt x="0" y="1300162"/>
                  </a:lnTo>
                  <a:close/>
                </a:path>
              </a:pathLst>
            </a:custGeom>
            <a:ln w="9525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78590" y="2782239"/>
            <a:ext cx="350202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Xử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lý</a:t>
            </a:r>
            <a:r>
              <a:rPr sz="9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giá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trị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58626E"/>
                </a:solidFill>
                <a:latin typeface="Courier New"/>
                <a:cs typeface="Courier New"/>
              </a:rPr>
              <a:t>thiếu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df[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'bmi'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].fillna(df[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'bmi'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].median(),</a:t>
            </a:r>
            <a:r>
              <a:rPr sz="900" spc="19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inplace=</a:t>
            </a:r>
            <a:r>
              <a:rPr sz="900" spc="-10" dirty="0">
                <a:solidFill>
                  <a:srgbClr val="044FAE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8590" y="3296589"/>
            <a:ext cx="294513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Loại</a:t>
            </a:r>
            <a:r>
              <a:rPr sz="9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bỏ</a:t>
            </a:r>
            <a:r>
              <a:rPr sz="9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cột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id</a:t>
            </a:r>
            <a:r>
              <a:rPr sz="9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và</a:t>
            </a:r>
            <a:r>
              <a:rPr sz="9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dòng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có</a:t>
            </a:r>
            <a:r>
              <a:rPr sz="9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58626E"/>
                </a:solidFill>
                <a:latin typeface="Courier New"/>
                <a:cs typeface="Courier New"/>
              </a:rPr>
              <a:t>gender='Other'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df.drop(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'id'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900" spc="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axis=</a:t>
            </a:r>
            <a:r>
              <a:rPr sz="900" dirty="0">
                <a:solidFill>
                  <a:srgbClr val="044FAE"/>
                </a:solidFill>
                <a:latin typeface="Courier New"/>
                <a:cs typeface="Courier New"/>
              </a:rPr>
              <a:t>1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900" spc="6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inplace=</a:t>
            </a:r>
            <a:r>
              <a:rPr sz="900" spc="-10" dirty="0">
                <a:solidFill>
                  <a:srgbClr val="044FAE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df</a:t>
            </a:r>
            <a:r>
              <a:rPr sz="900" spc="3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900" spc="3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df[df[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'gender'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]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!=</a:t>
            </a:r>
            <a:r>
              <a:rPr sz="900" spc="3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92F69"/>
                </a:solidFill>
                <a:latin typeface="Courier New"/>
                <a:cs typeface="Courier New"/>
              </a:rPr>
              <a:t>'Other'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799208"/>
            <a:ext cx="331597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2.4.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Kỹ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thuật</a:t>
            </a:r>
            <a:r>
              <a:rPr sz="125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tạo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biến</a:t>
            </a:r>
            <a:r>
              <a:rPr sz="125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(Feature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Engineering)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8716" y="139017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4466" y="160924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6866" y="1552096"/>
            <a:ext cx="685800" cy="180975"/>
          </a:xfrm>
          <a:custGeom>
            <a:avLst/>
            <a:gdLst/>
            <a:ahLst/>
            <a:cxnLst/>
            <a:rect l="l" t="t" r="r" b="b"/>
            <a:pathLst>
              <a:path w="685800" h="180975">
                <a:moveTo>
                  <a:pt x="644490" y="180975"/>
                </a:moveTo>
                <a:lnTo>
                  <a:pt x="41309" y="180975"/>
                </a:lnTo>
                <a:lnTo>
                  <a:pt x="35232" y="179765"/>
                </a:lnTo>
                <a:lnTo>
                  <a:pt x="1209" y="145742"/>
                </a:lnTo>
                <a:lnTo>
                  <a:pt x="0" y="139665"/>
                </a:lnTo>
                <a:lnTo>
                  <a:pt x="0" y="133350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644490" y="0"/>
                </a:lnTo>
                <a:lnTo>
                  <a:pt x="679761" y="23564"/>
                </a:lnTo>
                <a:lnTo>
                  <a:pt x="685800" y="41309"/>
                </a:lnTo>
                <a:lnTo>
                  <a:pt x="685800" y="139665"/>
                </a:lnTo>
                <a:lnTo>
                  <a:pt x="662235" y="174936"/>
                </a:lnTo>
                <a:lnTo>
                  <a:pt x="650567" y="179765"/>
                </a:lnTo>
                <a:lnTo>
                  <a:pt x="644490" y="180975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4466" y="207597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6866" y="2018821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56829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568290" y="0"/>
                </a:lnTo>
                <a:lnTo>
                  <a:pt x="603561" y="23564"/>
                </a:lnTo>
                <a:lnTo>
                  <a:pt x="609600" y="41309"/>
                </a:lnTo>
                <a:lnTo>
                  <a:pt x="609600" y="149190"/>
                </a:lnTo>
                <a:lnTo>
                  <a:pt x="586035" y="184461"/>
                </a:lnTo>
                <a:lnTo>
                  <a:pt x="574367" y="189290"/>
                </a:lnTo>
                <a:lnTo>
                  <a:pt x="56829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4466" y="255222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6866" y="2485546"/>
            <a:ext cx="904875" cy="190500"/>
          </a:xfrm>
          <a:custGeom>
            <a:avLst/>
            <a:gdLst/>
            <a:ahLst/>
            <a:cxnLst/>
            <a:rect l="l" t="t" r="r" b="b"/>
            <a:pathLst>
              <a:path w="904875" h="190500">
                <a:moveTo>
                  <a:pt x="8635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863565" y="0"/>
                </a:lnTo>
                <a:lnTo>
                  <a:pt x="898836" y="23564"/>
                </a:lnTo>
                <a:lnTo>
                  <a:pt x="904875" y="41309"/>
                </a:lnTo>
                <a:lnTo>
                  <a:pt x="904875" y="149190"/>
                </a:lnTo>
                <a:lnTo>
                  <a:pt x="881310" y="184461"/>
                </a:lnTo>
                <a:lnTo>
                  <a:pt x="869642" y="189290"/>
                </a:lnTo>
                <a:lnTo>
                  <a:pt x="8635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716" y="301894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15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466" y="323802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6866" y="3171346"/>
            <a:ext cx="828675" cy="190500"/>
          </a:xfrm>
          <a:custGeom>
            <a:avLst/>
            <a:gdLst/>
            <a:ahLst/>
            <a:cxnLst/>
            <a:rect l="l" t="t" r="r" b="b"/>
            <a:pathLst>
              <a:path w="828675" h="190500">
                <a:moveTo>
                  <a:pt x="7873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787365" y="0"/>
                </a:lnTo>
                <a:lnTo>
                  <a:pt x="822636" y="23564"/>
                </a:lnTo>
                <a:lnTo>
                  <a:pt x="828675" y="41309"/>
                </a:lnTo>
                <a:lnTo>
                  <a:pt x="828675" y="149190"/>
                </a:lnTo>
                <a:lnTo>
                  <a:pt x="805110" y="184461"/>
                </a:lnTo>
                <a:lnTo>
                  <a:pt x="793442" y="189290"/>
                </a:lnTo>
                <a:lnTo>
                  <a:pt x="7873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5588" y="1249712"/>
            <a:ext cx="5170170" cy="2096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Tạo</a:t>
            </a:r>
            <a:r>
              <a:rPr sz="1100" b="1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1F2328"/>
                </a:solidFill>
                <a:latin typeface="Arial"/>
                <a:cs typeface="Arial"/>
              </a:rPr>
              <a:t>nhóm:</a:t>
            </a:r>
            <a:endParaRPr sz="1100" dirty="0">
              <a:latin typeface="Arial"/>
              <a:cs typeface="Arial"/>
            </a:endParaRPr>
          </a:p>
          <a:p>
            <a:pPr marL="301625" marR="41275" indent="46355">
              <a:lnSpc>
                <a:spcPct val="128099"/>
              </a:lnSpc>
              <a:spcBef>
                <a:spcPts val="70"/>
              </a:spcBef>
            </a:pP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nhomTuoi</a:t>
            </a:r>
            <a:r>
              <a:rPr sz="950" spc="-13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bệnh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nhân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vào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nhóm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tuổi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(Vị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thành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niên,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Thanh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spc="-15" baseline="2525" dirty="0">
                <a:solidFill>
                  <a:srgbClr val="1F2328"/>
                </a:solidFill>
                <a:latin typeface="Arial"/>
                <a:cs typeface="Arial"/>
              </a:rPr>
              <a:t>niên,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Trung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niên,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Cao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niên).</a:t>
            </a:r>
            <a:endParaRPr sz="1100" dirty="0">
              <a:latin typeface="Arial"/>
              <a:cs typeface="Arial"/>
            </a:endParaRPr>
          </a:p>
          <a:p>
            <a:pPr marL="301625" marR="43815" indent="46355">
              <a:lnSpc>
                <a:spcPct val="128099"/>
              </a:lnSpc>
              <a:spcBef>
                <a:spcPts val="290"/>
              </a:spcBef>
            </a:pP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nhomBMI</a:t>
            </a:r>
            <a:r>
              <a:rPr sz="950" spc="-1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loại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tình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trạng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cơ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thể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dựa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trên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chỉ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số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BMI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(Thiếu</a:t>
            </a:r>
            <a:r>
              <a:rPr sz="1650" spc="11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cân,</a:t>
            </a:r>
            <a:r>
              <a:rPr sz="1650" spc="10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spc="-30" baseline="2525" dirty="0">
                <a:solidFill>
                  <a:srgbClr val="1F2328"/>
                </a:solidFill>
                <a:latin typeface="Arial"/>
                <a:cs typeface="Arial"/>
              </a:rPr>
              <a:t>Bình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thường,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Thừa</a:t>
            </a:r>
            <a:r>
              <a:rPr sz="1100" spc="11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cân,</a:t>
            </a:r>
            <a:r>
              <a:rPr sz="1100" spc="1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Béo</a:t>
            </a:r>
            <a:r>
              <a:rPr sz="1100" spc="11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phì).</a:t>
            </a:r>
            <a:endParaRPr sz="1100" dirty="0">
              <a:latin typeface="Arial"/>
              <a:cs typeface="Arial"/>
            </a:endParaRPr>
          </a:p>
          <a:p>
            <a:pPr marL="301625" marR="5080" indent="46355">
              <a:lnSpc>
                <a:spcPct val="130700"/>
              </a:lnSpc>
              <a:spcBef>
                <a:spcPts val="300"/>
              </a:spcBef>
            </a:pP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nhomGlucose</a:t>
            </a:r>
            <a:r>
              <a:rPr sz="1425" spc="-172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loại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mức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đường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huyết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(Bình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thường,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Tiền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tiểu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đường,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Tiểu</a:t>
            </a:r>
            <a:r>
              <a:rPr sz="1100"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đường).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Tạo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tổng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hợp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"Điểm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nguy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1F2328"/>
                </a:solidFill>
                <a:latin typeface="Arial"/>
                <a:cs typeface="Arial"/>
              </a:rPr>
              <a:t>cơ":</a:t>
            </a:r>
            <a:endParaRPr sz="1100" dirty="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405"/>
              </a:spcBef>
            </a:pP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diemNguyCo</a:t>
            </a:r>
            <a:r>
              <a:rPr sz="1425" spc="-217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100"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Tổng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hợp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yếu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tố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rủi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ro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vào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một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chỉ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số</a:t>
            </a:r>
            <a:r>
              <a:rPr sz="11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duy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nhất.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09414" y="3734816"/>
            <a:ext cx="8505825" cy="2513584"/>
            <a:chOff x="6229350" y="2981325"/>
            <a:chExt cx="5553075" cy="1095375"/>
          </a:xfrm>
        </p:grpSpPr>
        <p:sp>
          <p:nvSpPr>
            <p:cNvPr id="15" name="object 15"/>
            <p:cNvSpPr/>
            <p:nvPr/>
          </p:nvSpPr>
          <p:spPr>
            <a:xfrm>
              <a:off x="6234112" y="2986087"/>
              <a:ext cx="5543550" cy="1085850"/>
            </a:xfrm>
            <a:custGeom>
              <a:avLst/>
              <a:gdLst/>
              <a:ahLst/>
              <a:cxnLst/>
              <a:rect l="l" t="t" r="r" b="b"/>
              <a:pathLst>
                <a:path w="5543550" h="1085850">
                  <a:moveTo>
                    <a:pt x="5494591" y="1085850"/>
                  </a:moveTo>
                  <a:lnTo>
                    <a:pt x="48948" y="1085850"/>
                  </a:lnTo>
                  <a:lnTo>
                    <a:pt x="45539" y="1085516"/>
                  </a:lnTo>
                  <a:lnTo>
                    <a:pt x="10744" y="1065428"/>
                  </a:lnTo>
                  <a:lnTo>
                    <a:pt x="0" y="1036901"/>
                  </a:lnTo>
                  <a:lnTo>
                    <a:pt x="0" y="1033462"/>
                  </a:lnTo>
                  <a:lnTo>
                    <a:pt x="0" y="48948"/>
                  </a:lnTo>
                  <a:lnTo>
                    <a:pt x="17773" y="12915"/>
                  </a:lnTo>
                  <a:lnTo>
                    <a:pt x="48948" y="0"/>
                  </a:lnTo>
                  <a:lnTo>
                    <a:pt x="5494591" y="0"/>
                  </a:lnTo>
                  <a:lnTo>
                    <a:pt x="5530596" y="17773"/>
                  </a:lnTo>
                  <a:lnTo>
                    <a:pt x="5543550" y="48948"/>
                  </a:lnTo>
                  <a:lnTo>
                    <a:pt x="5543550" y="1036901"/>
                  </a:lnTo>
                  <a:lnTo>
                    <a:pt x="5525738" y="1072934"/>
                  </a:lnTo>
                  <a:lnTo>
                    <a:pt x="5498020" y="1085516"/>
                  </a:lnTo>
                  <a:lnTo>
                    <a:pt x="5494591" y="1085850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 sz="1300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234112" y="2986087"/>
              <a:ext cx="5543550" cy="1085850"/>
            </a:xfrm>
            <a:custGeom>
              <a:avLst/>
              <a:gdLst/>
              <a:ahLst/>
              <a:cxnLst/>
              <a:rect l="l" t="t" r="r" b="b"/>
              <a:pathLst>
                <a:path w="5543550" h="1085850">
                  <a:moveTo>
                    <a:pt x="0" y="10334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3" y="45539"/>
                  </a:lnTo>
                  <a:lnTo>
                    <a:pt x="1009" y="42167"/>
                  </a:lnTo>
                  <a:lnTo>
                    <a:pt x="1676" y="38795"/>
                  </a:lnTo>
                  <a:lnTo>
                    <a:pt x="2666" y="35518"/>
                  </a:lnTo>
                  <a:lnTo>
                    <a:pt x="3990" y="32337"/>
                  </a:lnTo>
                  <a:lnTo>
                    <a:pt x="5305" y="29165"/>
                  </a:lnTo>
                  <a:lnTo>
                    <a:pt x="6915" y="26146"/>
                  </a:lnTo>
                  <a:lnTo>
                    <a:pt x="8829" y="23279"/>
                  </a:lnTo>
                  <a:lnTo>
                    <a:pt x="10734" y="20421"/>
                  </a:lnTo>
                  <a:lnTo>
                    <a:pt x="12915" y="17773"/>
                  </a:lnTo>
                  <a:lnTo>
                    <a:pt x="15344" y="15344"/>
                  </a:lnTo>
                  <a:lnTo>
                    <a:pt x="17773" y="12915"/>
                  </a:lnTo>
                  <a:lnTo>
                    <a:pt x="20421" y="10744"/>
                  </a:lnTo>
                  <a:lnTo>
                    <a:pt x="23279" y="8829"/>
                  </a:lnTo>
                  <a:lnTo>
                    <a:pt x="26146" y="6915"/>
                  </a:lnTo>
                  <a:lnTo>
                    <a:pt x="29165" y="5305"/>
                  </a:lnTo>
                  <a:lnTo>
                    <a:pt x="32337" y="3990"/>
                  </a:lnTo>
                  <a:lnTo>
                    <a:pt x="35518" y="2666"/>
                  </a:lnTo>
                  <a:lnTo>
                    <a:pt x="38795" y="1676"/>
                  </a:lnTo>
                  <a:lnTo>
                    <a:pt x="42167" y="1009"/>
                  </a:lnTo>
                  <a:lnTo>
                    <a:pt x="45539" y="333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5491162" y="0"/>
                  </a:lnTo>
                  <a:lnTo>
                    <a:pt x="5494591" y="0"/>
                  </a:lnTo>
                  <a:lnTo>
                    <a:pt x="5498020" y="333"/>
                  </a:lnTo>
                  <a:lnTo>
                    <a:pt x="5501354" y="1009"/>
                  </a:lnTo>
                  <a:lnTo>
                    <a:pt x="5504783" y="1676"/>
                  </a:lnTo>
                  <a:lnTo>
                    <a:pt x="5508021" y="2666"/>
                  </a:lnTo>
                  <a:lnTo>
                    <a:pt x="5511164" y="3990"/>
                  </a:lnTo>
                  <a:lnTo>
                    <a:pt x="5514403" y="5305"/>
                  </a:lnTo>
                  <a:lnTo>
                    <a:pt x="5517451" y="6915"/>
                  </a:lnTo>
                  <a:lnTo>
                    <a:pt x="5520308" y="8829"/>
                  </a:lnTo>
                  <a:lnTo>
                    <a:pt x="5523166" y="10744"/>
                  </a:lnTo>
                  <a:lnTo>
                    <a:pt x="5542502" y="42167"/>
                  </a:lnTo>
                  <a:lnTo>
                    <a:pt x="5543169" y="45539"/>
                  </a:lnTo>
                  <a:lnTo>
                    <a:pt x="5543550" y="48948"/>
                  </a:lnTo>
                  <a:lnTo>
                    <a:pt x="5543550" y="52387"/>
                  </a:lnTo>
                  <a:lnTo>
                    <a:pt x="5543550" y="1033462"/>
                  </a:lnTo>
                  <a:lnTo>
                    <a:pt x="5543550" y="1036901"/>
                  </a:lnTo>
                  <a:lnTo>
                    <a:pt x="5543169" y="1040310"/>
                  </a:lnTo>
                  <a:lnTo>
                    <a:pt x="5523166" y="1075105"/>
                  </a:lnTo>
                  <a:lnTo>
                    <a:pt x="5520308" y="1077020"/>
                  </a:lnTo>
                  <a:lnTo>
                    <a:pt x="5517451" y="1078934"/>
                  </a:lnTo>
                  <a:lnTo>
                    <a:pt x="5514403" y="1080544"/>
                  </a:lnTo>
                  <a:lnTo>
                    <a:pt x="5511164" y="1081859"/>
                  </a:lnTo>
                  <a:lnTo>
                    <a:pt x="5508021" y="1083173"/>
                  </a:lnTo>
                  <a:lnTo>
                    <a:pt x="5504783" y="1084173"/>
                  </a:lnTo>
                  <a:lnTo>
                    <a:pt x="5501354" y="1084840"/>
                  </a:lnTo>
                  <a:lnTo>
                    <a:pt x="5498020" y="1085516"/>
                  </a:lnTo>
                  <a:lnTo>
                    <a:pt x="5494591" y="1085850"/>
                  </a:lnTo>
                  <a:lnTo>
                    <a:pt x="5491162" y="1085850"/>
                  </a:lnTo>
                  <a:lnTo>
                    <a:pt x="52387" y="1085850"/>
                  </a:lnTo>
                  <a:lnTo>
                    <a:pt x="48948" y="1085850"/>
                  </a:lnTo>
                  <a:lnTo>
                    <a:pt x="45539" y="1085516"/>
                  </a:lnTo>
                  <a:lnTo>
                    <a:pt x="42167" y="1084840"/>
                  </a:lnTo>
                  <a:lnTo>
                    <a:pt x="38795" y="1084173"/>
                  </a:lnTo>
                  <a:lnTo>
                    <a:pt x="15344" y="1070505"/>
                  </a:lnTo>
                  <a:lnTo>
                    <a:pt x="12915" y="1068076"/>
                  </a:lnTo>
                  <a:lnTo>
                    <a:pt x="3990" y="1053512"/>
                  </a:lnTo>
                  <a:lnTo>
                    <a:pt x="2666" y="1050331"/>
                  </a:lnTo>
                  <a:lnTo>
                    <a:pt x="1676" y="1047054"/>
                  </a:lnTo>
                  <a:lnTo>
                    <a:pt x="1009" y="1043682"/>
                  </a:lnTo>
                  <a:lnTo>
                    <a:pt x="333" y="1040310"/>
                  </a:lnTo>
                  <a:lnTo>
                    <a:pt x="0" y="1036901"/>
                  </a:lnTo>
                  <a:lnTo>
                    <a:pt x="0" y="1033462"/>
                  </a:lnTo>
                  <a:close/>
                </a:path>
              </a:pathLst>
            </a:custGeom>
            <a:ln w="9525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 sz="13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67068" y="3857342"/>
            <a:ext cx="7675182" cy="65915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13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Tạo</a:t>
            </a:r>
            <a:r>
              <a:rPr sz="13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biến</a:t>
            </a:r>
            <a:r>
              <a:rPr sz="13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nhóm</a:t>
            </a:r>
            <a:r>
              <a:rPr sz="13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58626E"/>
                </a:solidFill>
                <a:latin typeface="Courier New"/>
                <a:cs typeface="Courier New"/>
              </a:rPr>
              <a:t>tuổi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df[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'nhomTuoi'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</a:t>
            </a:r>
            <a:r>
              <a:rPr sz="1300" spc="4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pd.cut(df[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'age'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bins=[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0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18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35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55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100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labels=[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'Vị</a:t>
            </a:r>
            <a:r>
              <a:rPr sz="13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thành</a:t>
            </a:r>
            <a:r>
              <a:rPr sz="13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niên'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'Thanh</a:t>
            </a:r>
            <a:r>
              <a:rPr sz="13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niên'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'Trung</a:t>
            </a:r>
            <a:r>
              <a:rPr sz="13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niên'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'Cao</a:t>
            </a:r>
            <a:r>
              <a:rPr sz="1300" spc="40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092F69"/>
                </a:solidFill>
                <a:latin typeface="Courier New"/>
                <a:cs typeface="Courier New"/>
              </a:rPr>
              <a:t>niên'</a:t>
            </a:r>
            <a:r>
              <a:rPr sz="1300" spc="-10" dirty="0">
                <a:solidFill>
                  <a:srgbClr val="1F2328"/>
                </a:solidFill>
                <a:latin typeface="Courier New"/>
                <a:cs typeface="Courier New"/>
              </a:rPr>
              <a:t>])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7068" y="4568860"/>
            <a:ext cx="7614878" cy="65915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13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Tạo</a:t>
            </a:r>
            <a:r>
              <a:rPr sz="13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biến</a:t>
            </a:r>
            <a:r>
              <a:rPr sz="13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nhóm</a:t>
            </a:r>
            <a:r>
              <a:rPr sz="13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58626E"/>
                </a:solidFill>
                <a:latin typeface="Courier New"/>
                <a:cs typeface="Courier New"/>
              </a:rPr>
              <a:t>BMI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df[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'nhomBMI'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pd.cut(df[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'bmi'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],</a:t>
            </a:r>
            <a:r>
              <a:rPr sz="1300" spc="5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bins=[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0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18.5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5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24.9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29.9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100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],</a:t>
            </a:r>
            <a:r>
              <a:rPr sz="1300" spc="5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labels=[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'Thiếu</a:t>
            </a:r>
            <a:r>
              <a:rPr sz="13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cân'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5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'Bình</a:t>
            </a:r>
            <a:r>
              <a:rPr sz="13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thường'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'Thừa</a:t>
            </a:r>
            <a:r>
              <a:rPr sz="1300" spc="50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cân'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'Béo</a:t>
            </a:r>
            <a:r>
              <a:rPr sz="1300" spc="50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092F69"/>
                </a:solidFill>
                <a:latin typeface="Courier New"/>
                <a:cs typeface="Courier New"/>
              </a:rPr>
              <a:t>phì'</a:t>
            </a:r>
            <a:r>
              <a:rPr sz="1300" spc="-10" dirty="0">
                <a:solidFill>
                  <a:srgbClr val="1F2328"/>
                </a:solidFill>
                <a:latin typeface="Courier New"/>
                <a:cs typeface="Courier New"/>
              </a:rPr>
              <a:t>])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7068" y="5383564"/>
            <a:ext cx="8035062" cy="65915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13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Tạo</a:t>
            </a:r>
            <a:r>
              <a:rPr sz="13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biến</a:t>
            </a:r>
            <a:r>
              <a:rPr sz="13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58626E"/>
                </a:solidFill>
                <a:latin typeface="Courier New"/>
                <a:cs typeface="Courier New"/>
              </a:rPr>
              <a:t>nhóm</a:t>
            </a:r>
            <a:r>
              <a:rPr sz="13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58626E"/>
                </a:solidFill>
                <a:latin typeface="Courier New"/>
                <a:cs typeface="Courier New"/>
              </a:rPr>
              <a:t>Glucose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df[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'nhomGlucose'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</a:t>
            </a:r>
            <a:r>
              <a:rPr sz="1300" spc="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1300" spc="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pd.cut(df[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'avg_glucose_level'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],</a:t>
            </a:r>
            <a:r>
              <a:rPr sz="1300" spc="6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bins=[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0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140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200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6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44FAE"/>
                </a:solidFill>
                <a:latin typeface="Courier New"/>
                <a:cs typeface="Courier New"/>
              </a:rPr>
              <a:t>300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],</a:t>
            </a:r>
            <a:r>
              <a:rPr sz="1300" spc="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labels=[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'Bình</a:t>
            </a:r>
            <a:r>
              <a:rPr sz="1300" spc="5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thường'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6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'Tiền</a:t>
            </a:r>
            <a:r>
              <a:rPr sz="1300" spc="5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tiểu</a:t>
            </a:r>
            <a:r>
              <a:rPr sz="1300" spc="5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đường'</a:t>
            </a:r>
            <a:r>
              <a:rPr sz="130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1300" spc="6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092F69"/>
                </a:solidFill>
                <a:latin typeface="Courier New"/>
                <a:cs typeface="Courier New"/>
              </a:rPr>
              <a:t>'Tiểu</a:t>
            </a:r>
            <a:r>
              <a:rPr sz="1300" spc="5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092F69"/>
                </a:solidFill>
                <a:latin typeface="Courier New"/>
                <a:cs typeface="Courier New"/>
              </a:rPr>
              <a:t>đường'</a:t>
            </a:r>
            <a:r>
              <a:rPr sz="1300" spc="-10" dirty="0">
                <a:solidFill>
                  <a:srgbClr val="1F2328"/>
                </a:solidFill>
                <a:latin typeface="Courier New"/>
                <a:cs typeface="Courier New"/>
              </a:rPr>
              <a:t>])</a:t>
            </a:r>
            <a:endParaRPr sz="1300" dirty="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11585046" y="5313500"/>
            <a:ext cx="343598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81000" y="990600"/>
            <a:ext cx="9601200" cy="1808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2.5.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Kiểm</a:t>
            </a:r>
            <a:r>
              <a:rPr sz="14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tra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chất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lượng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/>
                <a:cs typeface="Arial"/>
              </a:rPr>
              <a:t>sau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50" dirty="0">
                <a:solidFill>
                  <a:srgbClr val="003366"/>
                </a:solidFill>
                <a:latin typeface="Arial"/>
                <a:cs typeface="Arial"/>
              </a:rPr>
              <a:t>xử</a:t>
            </a:r>
            <a:r>
              <a:rPr sz="1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endParaRPr sz="1400" dirty="0">
              <a:latin typeface="Arial"/>
              <a:cs typeface="Arial"/>
            </a:endParaRPr>
          </a:p>
          <a:p>
            <a:pPr marL="301625" marR="5080">
              <a:lnSpc>
                <a:spcPct val="130700"/>
              </a:lnSpc>
              <a:spcBef>
                <a:spcPts val="1019"/>
              </a:spcBef>
            </a:pP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Kết</a:t>
            </a:r>
            <a:r>
              <a:rPr sz="14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quả:</a:t>
            </a:r>
            <a:r>
              <a:rPr sz="1400" b="1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Tập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14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cuối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cùng</a:t>
            </a:r>
            <a:r>
              <a:rPr sz="14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5,109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mẫu</a:t>
            </a:r>
            <a:r>
              <a:rPr sz="14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15</a:t>
            </a:r>
            <a:r>
              <a:rPr sz="14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cột,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đã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sạch</a:t>
            </a:r>
            <a:r>
              <a:rPr sz="14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sẵn</a:t>
            </a:r>
            <a:r>
              <a:rPr sz="14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sàng</a:t>
            </a:r>
            <a:r>
              <a:rPr sz="14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F2328"/>
                </a:solidFill>
                <a:latin typeface="Arial"/>
                <a:cs typeface="Arial"/>
              </a:rPr>
              <a:t>cho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F2328"/>
                </a:solidFill>
                <a:latin typeface="Arial"/>
                <a:cs typeface="Arial"/>
              </a:rPr>
              <a:t>tích.</a:t>
            </a:r>
            <a:endParaRPr sz="14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05"/>
              </a:spcBef>
            </a:pP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Vấn</a:t>
            </a:r>
            <a:r>
              <a:rPr sz="14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đề</a:t>
            </a:r>
            <a:r>
              <a:rPr sz="1400"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nổi</a:t>
            </a:r>
            <a:r>
              <a:rPr sz="14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bật:</a:t>
            </a:r>
            <a:r>
              <a:rPr sz="1400"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14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mất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cân</a:t>
            </a:r>
            <a:r>
              <a:rPr sz="14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bằng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nghiêm</a:t>
            </a:r>
            <a:r>
              <a:rPr sz="14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F2328"/>
                </a:solidFill>
                <a:latin typeface="Arial"/>
                <a:cs typeface="Arial"/>
              </a:rPr>
              <a:t>trọng.</a:t>
            </a:r>
            <a:endParaRPr sz="1400" dirty="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95.1%</a:t>
            </a:r>
            <a:r>
              <a:rPr sz="1400" b="1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không</a:t>
            </a:r>
            <a:r>
              <a:rPr sz="14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14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quỵ</a:t>
            </a:r>
            <a:r>
              <a:rPr sz="14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(4,860</a:t>
            </a:r>
            <a:r>
              <a:rPr sz="14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trường</a:t>
            </a:r>
            <a:r>
              <a:rPr sz="14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F2328"/>
                </a:solidFill>
                <a:latin typeface="Arial"/>
                <a:cs typeface="Arial"/>
              </a:rPr>
              <a:t>hợp).</a:t>
            </a:r>
            <a:endParaRPr sz="1400" dirty="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630"/>
              </a:spcBef>
            </a:pP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4.9%</a:t>
            </a:r>
            <a:r>
              <a:rPr sz="1400"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4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14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quỵ</a:t>
            </a:r>
            <a:r>
              <a:rPr sz="14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(249</a:t>
            </a:r>
            <a:r>
              <a:rPr sz="14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trường</a:t>
            </a:r>
            <a:r>
              <a:rPr sz="14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F2328"/>
                </a:solidFill>
                <a:latin typeface="Arial"/>
                <a:cs typeface="Arial"/>
              </a:rPr>
              <a:t>hợp).</a:t>
            </a:r>
            <a:endParaRPr sz="14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05"/>
              </a:spcBef>
            </a:pP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Thách</a:t>
            </a:r>
            <a:r>
              <a:rPr sz="14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F2328"/>
                </a:solidFill>
                <a:latin typeface="Arial"/>
                <a:cs typeface="Arial"/>
              </a:rPr>
              <a:t>thức:</a:t>
            </a:r>
            <a:r>
              <a:rPr sz="14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Cần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xử</a:t>
            </a:r>
            <a:r>
              <a:rPr sz="14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lý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để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r>
              <a:rPr sz="14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không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bị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F2328"/>
                </a:solidFill>
                <a:latin typeface="Arial"/>
                <a:cs typeface="Arial"/>
              </a:rPr>
              <a:t>thiên</a:t>
            </a:r>
            <a:r>
              <a:rPr sz="14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F2328"/>
                </a:solidFill>
                <a:latin typeface="Arial"/>
                <a:cs typeface="Arial"/>
              </a:rPr>
              <a:t>vị.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0" y="3124200"/>
            <a:ext cx="7696200" cy="3503798"/>
            <a:chOff x="6126479" y="2173223"/>
            <a:chExt cx="5760720" cy="2588260"/>
          </a:xfrm>
        </p:grpSpPr>
        <p:sp>
          <p:nvSpPr>
            <p:cNvPr id="9" name="object 9"/>
            <p:cNvSpPr/>
            <p:nvPr/>
          </p:nvSpPr>
          <p:spPr>
            <a:xfrm>
              <a:off x="6126479" y="2173223"/>
              <a:ext cx="5760720" cy="2588260"/>
            </a:xfrm>
            <a:custGeom>
              <a:avLst/>
              <a:gdLst/>
              <a:ahLst/>
              <a:cxnLst/>
              <a:rect l="l" t="t" r="r" b="b"/>
              <a:pathLst>
                <a:path w="5760720" h="2588260">
                  <a:moveTo>
                    <a:pt x="5760719" y="2587751"/>
                  </a:moveTo>
                  <a:lnTo>
                    <a:pt x="0" y="2587751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5150"/>
                  </a:lnTo>
                  <a:lnTo>
                    <a:pt x="179069" y="65150"/>
                  </a:lnTo>
                  <a:lnTo>
                    <a:pt x="171559" y="65513"/>
                  </a:lnTo>
                  <a:lnTo>
                    <a:pt x="130753" y="82417"/>
                  </a:lnTo>
                  <a:lnTo>
                    <a:pt x="106123" y="119264"/>
                  </a:lnTo>
                  <a:lnTo>
                    <a:pt x="102869" y="141350"/>
                  </a:lnTo>
                  <a:lnTo>
                    <a:pt x="102869" y="2370216"/>
                  </a:lnTo>
                  <a:lnTo>
                    <a:pt x="115698" y="2412537"/>
                  </a:lnTo>
                  <a:lnTo>
                    <a:pt x="149900" y="2440594"/>
                  </a:lnTo>
                  <a:lnTo>
                    <a:pt x="179069" y="2446385"/>
                  </a:lnTo>
                  <a:lnTo>
                    <a:pt x="5760719" y="2446385"/>
                  </a:lnTo>
                  <a:lnTo>
                    <a:pt x="5760719" y="2587751"/>
                  </a:lnTo>
                  <a:close/>
                </a:path>
                <a:path w="5760720" h="2588260">
                  <a:moveTo>
                    <a:pt x="5760719" y="2446385"/>
                  </a:moveTo>
                  <a:lnTo>
                    <a:pt x="5579729" y="2446385"/>
                  </a:lnTo>
                  <a:lnTo>
                    <a:pt x="5587244" y="2446025"/>
                  </a:lnTo>
                  <a:lnTo>
                    <a:pt x="5594611" y="2444941"/>
                  </a:lnTo>
                  <a:lnTo>
                    <a:pt x="5633618" y="2424074"/>
                  </a:lnTo>
                  <a:lnTo>
                    <a:pt x="5654485" y="2385071"/>
                  </a:lnTo>
                  <a:lnTo>
                    <a:pt x="5655929" y="2370216"/>
                  </a:lnTo>
                  <a:lnTo>
                    <a:pt x="5655929" y="141350"/>
                  </a:lnTo>
                  <a:lnTo>
                    <a:pt x="5643112" y="99007"/>
                  </a:lnTo>
                  <a:lnTo>
                    <a:pt x="5608898" y="70951"/>
                  </a:lnTo>
                  <a:lnTo>
                    <a:pt x="5579729" y="65150"/>
                  </a:lnTo>
                  <a:lnTo>
                    <a:pt x="5760719" y="65150"/>
                  </a:lnTo>
                  <a:lnTo>
                    <a:pt x="5760719" y="244638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2238374"/>
              <a:ext cx="5553059" cy="238123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3256660"/>
            <a:ext cx="697666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70" dirty="0">
                <a:solidFill>
                  <a:srgbClr val="003366"/>
                </a:solidFill>
                <a:latin typeface="Arial"/>
                <a:cs typeface="Arial"/>
              </a:rPr>
              <a:t>CHƯƠG</a:t>
            </a: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3:</a:t>
            </a: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PHÂN</a:t>
            </a:r>
            <a:r>
              <a:rPr sz="2000" b="1" spc="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TÍCH</a:t>
            </a: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THỐNG</a:t>
            </a: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KÊ</a:t>
            </a:r>
            <a:r>
              <a:rPr sz="2000" b="1" spc="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TRỰC</a:t>
            </a:r>
            <a:r>
              <a:rPr sz="2000" b="1" spc="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QUAN</a:t>
            </a: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HÓA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575" y="1190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850" y="1409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67025" y="135255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9475" y="1352550"/>
            <a:ext cx="1343025" cy="190500"/>
          </a:xfrm>
          <a:custGeom>
            <a:avLst/>
            <a:gdLst/>
            <a:ahLst/>
            <a:cxnLst/>
            <a:rect l="l" t="t" r="r" b="b"/>
            <a:pathLst>
              <a:path w="1343025" h="190500">
                <a:moveTo>
                  <a:pt x="13017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301715" y="0"/>
                </a:lnTo>
                <a:lnTo>
                  <a:pt x="1336986" y="23564"/>
                </a:lnTo>
                <a:lnTo>
                  <a:pt x="1343025" y="41309"/>
                </a:lnTo>
                <a:lnTo>
                  <a:pt x="1343025" y="149190"/>
                </a:lnTo>
                <a:lnTo>
                  <a:pt x="1319460" y="184461"/>
                </a:lnTo>
                <a:lnTo>
                  <a:pt x="1307792" y="189290"/>
                </a:lnTo>
                <a:lnTo>
                  <a:pt x="13017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9575" y="16668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850" y="18859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250" y="1819275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3" y="189290"/>
                </a:lnTo>
                <a:lnTo>
                  <a:pt x="1208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7775" y="1819275"/>
            <a:ext cx="1352550" cy="190500"/>
          </a:xfrm>
          <a:custGeom>
            <a:avLst/>
            <a:gdLst/>
            <a:ahLst/>
            <a:cxnLst/>
            <a:rect l="l" t="t" r="r" b="b"/>
            <a:pathLst>
              <a:path w="1352550" h="190500">
                <a:moveTo>
                  <a:pt x="13112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311240" y="0"/>
                </a:lnTo>
                <a:lnTo>
                  <a:pt x="1346511" y="23564"/>
                </a:lnTo>
                <a:lnTo>
                  <a:pt x="1352550" y="41309"/>
                </a:lnTo>
                <a:lnTo>
                  <a:pt x="1352550" y="149190"/>
                </a:lnTo>
                <a:lnTo>
                  <a:pt x="1328985" y="184461"/>
                </a:lnTo>
                <a:lnTo>
                  <a:pt x="1317317" y="189290"/>
                </a:lnTo>
                <a:lnTo>
                  <a:pt x="13112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6550" y="1819275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2334" y="742537"/>
            <a:ext cx="958088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3.1.</a:t>
            </a:r>
            <a:r>
              <a:rPr sz="125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Phân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tích</a:t>
            </a:r>
            <a:r>
              <a:rPr sz="125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các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biến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định</a:t>
            </a:r>
            <a:r>
              <a:rPr sz="125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3366"/>
                </a:solidFill>
                <a:latin typeface="Arial"/>
                <a:cs typeface="Arial"/>
              </a:rPr>
              <a:t>lượng</a:t>
            </a:r>
            <a:endParaRPr sz="125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1350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100" b="1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F2328"/>
                </a:solidFill>
                <a:latin typeface="Arial"/>
                <a:cs typeface="Arial"/>
              </a:rPr>
              <a:t>phối:</a:t>
            </a:r>
            <a:endParaRPr sz="1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40"/>
              </a:spcBef>
            </a:pP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Nhóm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bệnh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nhân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bị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quỵ</a:t>
            </a:r>
            <a:r>
              <a:rPr sz="1650" spc="89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650" spc="70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age</a:t>
            </a:r>
            <a:r>
              <a:rPr sz="950" spc="21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650" spc="70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avg_glucose_level</a:t>
            </a:r>
            <a:r>
              <a:rPr sz="950" spc="21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trung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bình</a:t>
            </a:r>
            <a:r>
              <a:rPr sz="1650" spc="89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cao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hơn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đáng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spc="-37" baseline="2525" dirty="0">
                <a:solidFill>
                  <a:srgbClr val="1F2328"/>
                </a:solidFill>
                <a:latin typeface="Arial"/>
                <a:cs typeface="Arial"/>
              </a:rPr>
              <a:t>kể.</a:t>
            </a:r>
            <a:endParaRPr sz="1650" baseline="2525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70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Kiểm</a:t>
            </a:r>
            <a:r>
              <a:rPr sz="1100" b="1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sz="1100" b="1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1F2328"/>
                </a:solidFill>
                <a:latin typeface="Arial"/>
                <a:cs typeface="Arial"/>
              </a:rPr>
              <a:t>T-</a:t>
            </a:r>
            <a:r>
              <a:rPr sz="1100" b="1" spc="-10" dirty="0">
                <a:solidFill>
                  <a:srgbClr val="1F2328"/>
                </a:solidFill>
                <a:latin typeface="Arial"/>
                <a:cs typeface="Arial"/>
              </a:rPr>
              <a:t>test:</a:t>
            </a:r>
            <a:endParaRPr sz="11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405"/>
              </a:spcBef>
            </a:pP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age</a:t>
            </a:r>
            <a:r>
              <a:rPr sz="1425" spc="-232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100" spc="459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avg_glucose_level</a:t>
            </a:r>
            <a:r>
              <a:rPr sz="1425" spc="-225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100" spc="4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bmi</a:t>
            </a:r>
            <a:r>
              <a:rPr sz="1425" spc="315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đều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sự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khác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biệt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rất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ý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nghĩa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thống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kê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giữa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nhóm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bị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quỵ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không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bị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quỵ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(p-value</a:t>
            </a:r>
            <a:r>
              <a:rPr sz="11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&lt;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0.05).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9791" y="2233377"/>
            <a:ext cx="3406410" cy="1704975"/>
            <a:chOff x="409575" y="3200400"/>
            <a:chExt cx="5553075" cy="1704975"/>
          </a:xfrm>
        </p:grpSpPr>
        <p:sp>
          <p:nvSpPr>
            <p:cNvPr id="13" name="object 13"/>
            <p:cNvSpPr/>
            <p:nvPr/>
          </p:nvSpPr>
          <p:spPr>
            <a:xfrm>
              <a:off x="414337" y="3205162"/>
              <a:ext cx="5543550" cy="1695450"/>
            </a:xfrm>
            <a:custGeom>
              <a:avLst/>
              <a:gdLst/>
              <a:ahLst/>
              <a:cxnLst/>
              <a:rect l="l" t="t" r="r" b="b"/>
              <a:pathLst>
                <a:path w="5543550" h="1695450">
                  <a:moveTo>
                    <a:pt x="5494601" y="1695450"/>
                  </a:moveTo>
                  <a:lnTo>
                    <a:pt x="48948" y="1695450"/>
                  </a:lnTo>
                  <a:lnTo>
                    <a:pt x="45540" y="1695116"/>
                  </a:lnTo>
                  <a:lnTo>
                    <a:pt x="10739" y="1675028"/>
                  </a:lnTo>
                  <a:lnTo>
                    <a:pt x="0" y="1646501"/>
                  </a:lnTo>
                  <a:lnTo>
                    <a:pt x="0" y="1643062"/>
                  </a:lnTo>
                  <a:lnTo>
                    <a:pt x="0" y="48948"/>
                  </a:lnTo>
                  <a:lnTo>
                    <a:pt x="17776" y="12906"/>
                  </a:lnTo>
                  <a:lnTo>
                    <a:pt x="48948" y="0"/>
                  </a:lnTo>
                  <a:lnTo>
                    <a:pt x="5494601" y="0"/>
                  </a:lnTo>
                  <a:lnTo>
                    <a:pt x="5530634" y="17773"/>
                  </a:lnTo>
                  <a:lnTo>
                    <a:pt x="5543550" y="48948"/>
                  </a:lnTo>
                  <a:lnTo>
                    <a:pt x="5543550" y="1646501"/>
                  </a:lnTo>
                  <a:lnTo>
                    <a:pt x="5525776" y="1682534"/>
                  </a:lnTo>
                  <a:lnTo>
                    <a:pt x="5498010" y="1695116"/>
                  </a:lnTo>
                  <a:lnTo>
                    <a:pt x="5494601" y="1695450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337" y="3205162"/>
              <a:ext cx="5543550" cy="1695450"/>
            </a:xfrm>
            <a:custGeom>
              <a:avLst/>
              <a:gdLst/>
              <a:ahLst/>
              <a:cxnLst/>
              <a:rect l="l" t="t" r="r" b="b"/>
              <a:pathLst>
                <a:path w="5543550" h="1695450">
                  <a:moveTo>
                    <a:pt x="0" y="16430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5" y="45539"/>
                  </a:lnTo>
                  <a:lnTo>
                    <a:pt x="1006" y="42167"/>
                  </a:lnTo>
                  <a:lnTo>
                    <a:pt x="1677" y="38795"/>
                  </a:lnTo>
                  <a:lnTo>
                    <a:pt x="2671" y="35518"/>
                  </a:lnTo>
                  <a:lnTo>
                    <a:pt x="15343" y="15344"/>
                  </a:lnTo>
                  <a:lnTo>
                    <a:pt x="17776" y="12906"/>
                  </a:lnTo>
                  <a:lnTo>
                    <a:pt x="20422" y="10734"/>
                  </a:lnTo>
                  <a:lnTo>
                    <a:pt x="23282" y="8829"/>
                  </a:lnTo>
                  <a:lnTo>
                    <a:pt x="26142" y="6915"/>
                  </a:lnTo>
                  <a:lnTo>
                    <a:pt x="29161" y="5305"/>
                  </a:lnTo>
                  <a:lnTo>
                    <a:pt x="32339" y="3990"/>
                  </a:lnTo>
                  <a:lnTo>
                    <a:pt x="35517" y="2666"/>
                  </a:lnTo>
                  <a:lnTo>
                    <a:pt x="38793" y="1676"/>
                  </a:lnTo>
                  <a:lnTo>
                    <a:pt x="42167" y="1009"/>
                  </a:lnTo>
                  <a:lnTo>
                    <a:pt x="45540" y="333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5491162" y="0"/>
                  </a:lnTo>
                  <a:lnTo>
                    <a:pt x="5494601" y="0"/>
                  </a:lnTo>
                  <a:lnTo>
                    <a:pt x="5498010" y="333"/>
                  </a:lnTo>
                  <a:lnTo>
                    <a:pt x="5501382" y="1009"/>
                  </a:lnTo>
                  <a:lnTo>
                    <a:pt x="5504754" y="1676"/>
                  </a:lnTo>
                  <a:lnTo>
                    <a:pt x="5508031" y="2666"/>
                  </a:lnTo>
                  <a:lnTo>
                    <a:pt x="5511212" y="3990"/>
                  </a:lnTo>
                  <a:lnTo>
                    <a:pt x="5514384" y="5305"/>
                  </a:lnTo>
                  <a:lnTo>
                    <a:pt x="5517403" y="6915"/>
                  </a:lnTo>
                  <a:lnTo>
                    <a:pt x="5520270" y="8829"/>
                  </a:lnTo>
                  <a:lnTo>
                    <a:pt x="5523128" y="10734"/>
                  </a:lnTo>
                  <a:lnTo>
                    <a:pt x="5525776" y="12906"/>
                  </a:lnTo>
                  <a:lnTo>
                    <a:pt x="5528205" y="15344"/>
                  </a:lnTo>
                  <a:lnTo>
                    <a:pt x="5530634" y="17773"/>
                  </a:lnTo>
                  <a:lnTo>
                    <a:pt x="5542540" y="42167"/>
                  </a:lnTo>
                  <a:lnTo>
                    <a:pt x="5543216" y="45539"/>
                  </a:lnTo>
                  <a:lnTo>
                    <a:pt x="5543550" y="48948"/>
                  </a:lnTo>
                  <a:lnTo>
                    <a:pt x="5543550" y="52387"/>
                  </a:lnTo>
                  <a:lnTo>
                    <a:pt x="5543550" y="1643062"/>
                  </a:lnTo>
                  <a:lnTo>
                    <a:pt x="5543550" y="1646501"/>
                  </a:lnTo>
                  <a:lnTo>
                    <a:pt x="5543216" y="1649910"/>
                  </a:lnTo>
                  <a:lnTo>
                    <a:pt x="5542540" y="1653282"/>
                  </a:lnTo>
                  <a:lnTo>
                    <a:pt x="5541873" y="1656654"/>
                  </a:lnTo>
                  <a:lnTo>
                    <a:pt x="5528205" y="1680105"/>
                  </a:lnTo>
                  <a:lnTo>
                    <a:pt x="5525776" y="1682534"/>
                  </a:lnTo>
                  <a:lnTo>
                    <a:pt x="5501382" y="1694440"/>
                  </a:lnTo>
                  <a:lnTo>
                    <a:pt x="5498010" y="1695116"/>
                  </a:lnTo>
                  <a:lnTo>
                    <a:pt x="5494601" y="1695450"/>
                  </a:lnTo>
                  <a:lnTo>
                    <a:pt x="5491162" y="1695450"/>
                  </a:lnTo>
                  <a:lnTo>
                    <a:pt x="52387" y="1695450"/>
                  </a:lnTo>
                  <a:lnTo>
                    <a:pt x="48948" y="1695450"/>
                  </a:lnTo>
                  <a:lnTo>
                    <a:pt x="45540" y="1695116"/>
                  </a:lnTo>
                  <a:lnTo>
                    <a:pt x="42167" y="1694440"/>
                  </a:lnTo>
                  <a:lnTo>
                    <a:pt x="38793" y="1693773"/>
                  </a:lnTo>
                  <a:lnTo>
                    <a:pt x="23282" y="1686620"/>
                  </a:lnTo>
                  <a:lnTo>
                    <a:pt x="20422" y="1684705"/>
                  </a:lnTo>
                  <a:lnTo>
                    <a:pt x="17776" y="1682534"/>
                  </a:lnTo>
                  <a:lnTo>
                    <a:pt x="15343" y="1680105"/>
                  </a:lnTo>
                  <a:lnTo>
                    <a:pt x="12911" y="1677676"/>
                  </a:lnTo>
                  <a:lnTo>
                    <a:pt x="1006" y="1653282"/>
                  </a:lnTo>
                  <a:lnTo>
                    <a:pt x="335" y="1649910"/>
                  </a:lnTo>
                  <a:lnTo>
                    <a:pt x="0" y="1646501"/>
                  </a:lnTo>
                  <a:lnTo>
                    <a:pt x="0" y="1643062"/>
                  </a:lnTo>
                  <a:close/>
                </a:path>
              </a:pathLst>
            </a:custGeom>
            <a:ln w="9525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9015" y="2381062"/>
            <a:ext cx="2876550" cy="1364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CF212E"/>
                </a:solidFill>
                <a:latin typeface="Courier New"/>
                <a:cs typeface="Courier New"/>
              </a:rPr>
              <a:t>from</a:t>
            </a:r>
            <a:r>
              <a:rPr sz="900" spc="4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scipy.stats</a:t>
            </a:r>
            <a:r>
              <a:rPr sz="9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CF212E"/>
                </a:solidFill>
                <a:latin typeface="Courier New"/>
                <a:cs typeface="Courier New"/>
              </a:rPr>
              <a:t>import</a:t>
            </a:r>
            <a:r>
              <a:rPr sz="900" spc="4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ttest_ind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So</a:t>
            </a:r>
            <a:r>
              <a:rPr sz="900" spc="2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sánh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58626E"/>
                </a:solidFill>
                <a:latin typeface="Courier New"/>
                <a:cs typeface="Courier New"/>
              </a:rPr>
              <a:t>tuổi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group1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df[df[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'stroke'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]</a:t>
            </a:r>
            <a:r>
              <a:rPr sz="900" spc="4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==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44FAE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][</a:t>
            </a:r>
            <a:r>
              <a:rPr sz="900" spc="-10" dirty="0">
                <a:solidFill>
                  <a:srgbClr val="092F69"/>
                </a:solidFill>
                <a:latin typeface="Courier New"/>
                <a:cs typeface="Courier New"/>
              </a:rPr>
              <a:t>'age'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25000"/>
              </a:lnSpc>
            </a:pP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group2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df[df[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'stroke'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]</a:t>
            </a:r>
            <a:r>
              <a:rPr sz="900" spc="4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==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44FAE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][</a:t>
            </a:r>
            <a:r>
              <a:rPr sz="900" spc="-10" dirty="0">
                <a:solidFill>
                  <a:srgbClr val="092F69"/>
                </a:solidFill>
                <a:latin typeface="Courier New"/>
                <a:cs typeface="Courier New"/>
              </a:rPr>
              <a:t>'age'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]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stat,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p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900" spc="4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ttest_ind(group1,</a:t>
            </a:r>
            <a:r>
              <a:rPr sz="900" spc="3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group2) </a:t>
            </a:r>
            <a:r>
              <a:rPr sz="900" dirty="0">
                <a:solidFill>
                  <a:srgbClr val="943700"/>
                </a:solidFill>
                <a:latin typeface="Courier New"/>
                <a:cs typeface="Courier New"/>
              </a:rPr>
              <a:t>print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f'T-test</a:t>
            </a:r>
            <a:r>
              <a:rPr sz="9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for</a:t>
            </a:r>
            <a:r>
              <a:rPr sz="9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age:</a:t>
            </a:r>
            <a:r>
              <a:rPr sz="900" spc="4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p-</a:t>
            </a:r>
            <a:r>
              <a:rPr sz="900" spc="-10" dirty="0">
                <a:solidFill>
                  <a:srgbClr val="092F69"/>
                </a:solidFill>
                <a:latin typeface="Courier New"/>
                <a:cs typeface="Courier New"/>
              </a:rPr>
              <a:t>value=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{p:</a:t>
            </a:r>
            <a:r>
              <a:rPr sz="900" spc="-10" dirty="0">
                <a:solidFill>
                  <a:srgbClr val="044FAE"/>
                </a:solidFill>
                <a:latin typeface="Courier New"/>
                <a:cs typeface="Courier New"/>
              </a:rPr>
              <a:t>.3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f}</a:t>
            </a:r>
            <a:r>
              <a:rPr sz="900" spc="-10" dirty="0">
                <a:solidFill>
                  <a:srgbClr val="092F69"/>
                </a:solidFill>
                <a:latin typeface="Courier New"/>
                <a:cs typeface="Courier New"/>
              </a:rPr>
              <a:t>'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)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9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T-test</a:t>
            </a:r>
            <a:r>
              <a:rPr sz="9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for</a:t>
            </a:r>
            <a:r>
              <a:rPr sz="900" spc="2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age:</a:t>
            </a:r>
            <a:r>
              <a:rPr sz="900" spc="3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p-</a:t>
            </a:r>
            <a:r>
              <a:rPr sz="900" spc="-10" dirty="0">
                <a:solidFill>
                  <a:srgbClr val="58626E"/>
                </a:solidFill>
                <a:latin typeface="Courier New"/>
                <a:cs typeface="Courier New"/>
              </a:rPr>
              <a:t>value=0.000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14920" y="2238139"/>
            <a:ext cx="7315199" cy="4465321"/>
            <a:chOff x="6126479" y="2240279"/>
            <a:chExt cx="5760720" cy="3865245"/>
          </a:xfrm>
        </p:grpSpPr>
        <p:sp>
          <p:nvSpPr>
            <p:cNvPr id="17" name="object 17"/>
            <p:cNvSpPr/>
            <p:nvPr/>
          </p:nvSpPr>
          <p:spPr>
            <a:xfrm>
              <a:off x="6126479" y="2240279"/>
              <a:ext cx="5760720" cy="3865245"/>
            </a:xfrm>
            <a:custGeom>
              <a:avLst/>
              <a:gdLst/>
              <a:ahLst/>
              <a:cxnLst/>
              <a:rect l="l" t="t" r="r" b="b"/>
              <a:pathLst>
                <a:path w="5760720" h="3865245">
                  <a:moveTo>
                    <a:pt x="5760719" y="3864863"/>
                  </a:moveTo>
                  <a:lnTo>
                    <a:pt x="0" y="3864863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4769"/>
                  </a:lnTo>
                  <a:lnTo>
                    <a:pt x="179069" y="64769"/>
                  </a:lnTo>
                  <a:lnTo>
                    <a:pt x="171559" y="65132"/>
                  </a:lnTo>
                  <a:lnTo>
                    <a:pt x="130753" y="82036"/>
                  </a:lnTo>
                  <a:lnTo>
                    <a:pt x="106123" y="118883"/>
                  </a:lnTo>
                  <a:lnTo>
                    <a:pt x="102869" y="140969"/>
                  </a:lnTo>
                  <a:lnTo>
                    <a:pt x="102869" y="3646169"/>
                  </a:lnTo>
                  <a:lnTo>
                    <a:pt x="115698" y="3688510"/>
                  </a:lnTo>
                  <a:lnTo>
                    <a:pt x="149900" y="3716578"/>
                  </a:lnTo>
                  <a:lnTo>
                    <a:pt x="179069" y="3722369"/>
                  </a:lnTo>
                  <a:lnTo>
                    <a:pt x="5760719" y="3722369"/>
                  </a:lnTo>
                  <a:lnTo>
                    <a:pt x="5760719" y="3864863"/>
                  </a:lnTo>
                  <a:close/>
                </a:path>
                <a:path w="5760720" h="3865245">
                  <a:moveTo>
                    <a:pt x="5760719" y="3722369"/>
                  </a:moveTo>
                  <a:lnTo>
                    <a:pt x="5579729" y="3722369"/>
                  </a:lnTo>
                  <a:lnTo>
                    <a:pt x="5587244" y="3722009"/>
                  </a:lnTo>
                  <a:lnTo>
                    <a:pt x="5594611" y="3720925"/>
                  </a:lnTo>
                  <a:lnTo>
                    <a:pt x="5633618" y="3700058"/>
                  </a:lnTo>
                  <a:lnTo>
                    <a:pt x="5654485" y="3661040"/>
                  </a:lnTo>
                  <a:lnTo>
                    <a:pt x="5655929" y="3646169"/>
                  </a:lnTo>
                  <a:lnTo>
                    <a:pt x="5655929" y="140969"/>
                  </a:lnTo>
                  <a:lnTo>
                    <a:pt x="5643112" y="98626"/>
                  </a:lnTo>
                  <a:lnTo>
                    <a:pt x="5608898" y="70570"/>
                  </a:lnTo>
                  <a:lnTo>
                    <a:pt x="5579729" y="64769"/>
                  </a:lnTo>
                  <a:lnTo>
                    <a:pt x="5760719" y="64769"/>
                  </a:lnTo>
                  <a:lnTo>
                    <a:pt x="5760719" y="37223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2305050"/>
              <a:ext cx="5553059" cy="36575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575" y="981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4850" y="12001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2100" y="1133475"/>
            <a:ext cx="981075" cy="190500"/>
          </a:xfrm>
          <a:custGeom>
            <a:avLst/>
            <a:gdLst/>
            <a:ahLst/>
            <a:cxnLst/>
            <a:rect l="l" t="t" r="r" b="b"/>
            <a:pathLst>
              <a:path w="981075" h="190500">
                <a:moveTo>
                  <a:pt x="9397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939765" y="0"/>
                </a:lnTo>
                <a:lnTo>
                  <a:pt x="975036" y="23564"/>
                </a:lnTo>
                <a:lnTo>
                  <a:pt x="981075" y="41309"/>
                </a:lnTo>
                <a:lnTo>
                  <a:pt x="981075" y="149190"/>
                </a:lnTo>
                <a:lnTo>
                  <a:pt x="957510" y="184461"/>
                </a:lnTo>
                <a:lnTo>
                  <a:pt x="945842" y="189290"/>
                </a:lnTo>
                <a:lnTo>
                  <a:pt x="9397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4850" y="14478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2100" y="1390650"/>
            <a:ext cx="1057275" cy="190500"/>
          </a:xfrm>
          <a:custGeom>
            <a:avLst/>
            <a:gdLst/>
            <a:ahLst/>
            <a:cxnLst/>
            <a:rect l="l" t="t" r="r" b="b"/>
            <a:pathLst>
              <a:path w="1057275" h="190500">
                <a:moveTo>
                  <a:pt x="10159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015965" y="0"/>
                </a:lnTo>
                <a:lnTo>
                  <a:pt x="1051236" y="23564"/>
                </a:lnTo>
                <a:lnTo>
                  <a:pt x="1057275" y="41309"/>
                </a:lnTo>
                <a:lnTo>
                  <a:pt x="1057275" y="149190"/>
                </a:lnTo>
                <a:lnTo>
                  <a:pt x="1033710" y="184461"/>
                </a:lnTo>
                <a:lnTo>
                  <a:pt x="1022042" y="189290"/>
                </a:lnTo>
                <a:lnTo>
                  <a:pt x="10159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4850" y="1704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6325" y="1647825"/>
            <a:ext cx="981075" cy="190500"/>
          </a:xfrm>
          <a:custGeom>
            <a:avLst/>
            <a:gdLst/>
            <a:ahLst/>
            <a:cxnLst/>
            <a:rect l="l" t="t" r="r" b="b"/>
            <a:pathLst>
              <a:path w="981075" h="190500">
                <a:moveTo>
                  <a:pt x="9397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939765" y="0"/>
                </a:lnTo>
                <a:lnTo>
                  <a:pt x="975036" y="23564"/>
                </a:lnTo>
                <a:lnTo>
                  <a:pt x="981075" y="41309"/>
                </a:lnTo>
                <a:lnTo>
                  <a:pt x="981075" y="149190"/>
                </a:lnTo>
                <a:lnTo>
                  <a:pt x="957510" y="184461"/>
                </a:lnTo>
                <a:lnTo>
                  <a:pt x="945842" y="189290"/>
                </a:lnTo>
                <a:lnTo>
                  <a:pt x="9397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850" y="19621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7250" y="1895475"/>
            <a:ext cx="752475" cy="190500"/>
          </a:xfrm>
          <a:custGeom>
            <a:avLst/>
            <a:gdLst/>
            <a:ahLst/>
            <a:cxnLst/>
            <a:rect l="l" t="t" r="r" b="b"/>
            <a:pathLst>
              <a:path w="752475" h="190500">
                <a:moveTo>
                  <a:pt x="711165" y="190500"/>
                </a:moveTo>
                <a:lnTo>
                  <a:pt x="41309" y="190500"/>
                </a:lnTo>
                <a:lnTo>
                  <a:pt x="35233" y="189290"/>
                </a:lnTo>
                <a:lnTo>
                  <a:pt x="1208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711165" y="0"/>
                </a:lnTo>
                <a:lnTo>
                  <a:pt x="746436" y="23564"/>
                </a:lnTo>
                <a:lnTo>
                  <a:pt x="752475" y="41309"/>
                </a:lnTo>
                <a:lnTo>
                  <a:pt x="752475" y="149190"/>
                </a:lnTo>
                <a:lnTo>
                  <a:pt x="728910" y="184461"/>
                </a:lnTo>
                <a:lnTo>
                  <a:pt x="717242" y="189290"/>
                </a:lnTo>
                <a:lnTo>
                  <a:pt x="7111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09750" y="1895475"/>
            <a:ext cx="1047750" cy="190500"/>
          </a:xfrm>
          <a:custGeom>
            <a:avLst/>
            <a:gdLst/>
            <a:ahLst/>
            <a:cxnLst/>
            <a:rect l="l" t="t" r="r" b="b"/>
            <a:pathLst>
              <a:path w="1047750" h="190500">
                <a:moveTo>
                  <a:pt x="10064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006440" y="0"/>
                </a:lnTo>
                <a:lnTo>
                  <a:pt x="1041711" y="23564"/>
                </a:lnTo>
                <a:lnTo>
                  <a:pt x="1047750" y="41309"/>
                </a:lnTo>
                <a:lnTo>
                  <a:pt x="1047750" y="149190"/>
                </a:lnTo>
                <a:lnTo>
                  <a:pt x="1024185" y="184461"/>
                </a:lnTo>
                <a:lnTo>
                  <a:pt x="1012517" y="189290"/>
                </a:lnTo>
                <a:lnTo>
                  <a:pt x="10064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850" y="22098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7250" y="2152650"/>
            <a:ext cx="1123950" cy="190500"/>
          </a:xfrm>
          <a:custGeom>
            <a:avLst/>
            <a:gdLst/>
            <a:ahLst/>
            <a:cxnLst/>
            <a:rect l="l" t="t" r="r" b="b"/>
            <a:pathLst>
              <a:path w="1123950" h="190500">
                <a:moveTo>
                  <a:pt x="1082640" y="190500"/>
                </a:moveTo>
                <a:lnTo>
                  <a:pt x="41309" y="190500"/>
                </a:lnTo>
                <a:lnTo>
                  <a:pt x="35233" y="189290"/>
                </a:lnTo>
                <a:lnTo>
                  <a:pt x="1208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082640" y="0"/>
                </a:lnTo>
                <a:lnTo>
                  <a:pt x="1117911" y="23564"/>
                </a:lnTo>
                <a:lnTo>
                  <a:pt x="1123950" y="41309"/>
                </a:lnTo>
                <a:lnTo>
                  <a:pt x="1123950" y="149190"/>
                </a:lnTo>
                <a:lnTo>
                  <a:pt x="1100385" y="184461"/>
                </a:lnTo>
                <a:lnTo>
                  <a:pt x="1088717" y="189290"/>
                </a:lnTo>
                <a:lnTo>
                  <a:pt x="10826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71700" y="2152650"/>
            <a:ext cx="1200150" cy="190500"/>
          </a:xfrm>
          <a:custGeom>
            <a:avLst/>
            <a:gdLst/>
            <a:ahLst/>
            <a:cxnLst/>
            <a:rect l="l" t="t" r="r" b="b"/>
            <a:pathLst>
              <a:path w="1200150" h="190500">
                <a:moveTo>
                  <a:pt x="11588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158840" y="0"/>
                </a:lnTo>
                <a:lnTo>
                  <a:pt x="1194111" y="23564"/>
                </a:lnTo>
                <a:lnTo>
                  <a:pt x="1200150" y="41309"/>
                </a:lnTo>
                <a:lnTo>
                  <a:pt x="1200150" y="149190"/>
                </a:lnTo>
                <a:lnTo>
                  <a:pt x="1176585" y="184461"/>
                </a:lnTo>
                <a:lnTo>
                  <a:pt x="1164917" y="189290"/>
                </a:lnTo>
                <a:lnTo>
                  <a:pt x="11588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1900" y="2152650"/>
            <a:ext cx="533400" cy="190500"/>
          </a:xfrm>
          <a:custGeom>
            <a:avLst/>
            <a:gdLst/>
            <a:ahLst/>
            <a:cxnLst/>
            <a:rect l="l" t="t" r="r" b="b"/>
            <a:pathLst>
              <a:path w="533400" h="190500">
                <a:moveTo>
                  <a:pt x="49209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492090" y="0"/>
                </a:lnTo>
                <a:lnTo>
                  <a:pt x="527361" y="23564"/>
                </a:lnTo>
                <a:lnTo>
                  <a:pt x="533400" y="41309"/>
                </a:lnTo>
                <a:lnTo>
                  <a:pt x="533400" y="149190"/>
                </a:lnTo>
                <a:lnTo>
                  <a:pt x="509835" y="184461"/>
                </a:lnTo>
                <a:lnTo>
                  <a:pt x="498167" y="189290"/>
                </a:lnTo>
                <a:lnTo>
                  <a:pt x="49209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9575" y="2466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2334" y="523462"/>
            <a:ext cx="6290866" cy="2221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3.2.</a:t>
            </a:r>
            <a:r>
              <a:rPr sz="125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Phân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tích</a:t>
            </a:r>
            <a:r>
              <a:rPr sz="125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các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biến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định</a:t>
            </a:r>
            <a:r>
              <a:rPr sz="125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3366"/>
                </a:solidFill>
                <a:latin typeface="Arial"/>
                <a:cs typeface="Arial"/>
              </a:rPr>
              <a:t>tính</a:t>
            </a:r>
            <a:endParaRPr sz="125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142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Tỷ</a:t>
            </a:r>
            <a:r>
              <a:rPr sz="1100" b="1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lệ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quỵ</a:t>
            </a:r>
            <a:r>
              <a:rPr sz="1100" b="1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cao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hơn </a:t>
            </a:r>
            <a:r>
              <a:rPr sz="1100" b="1" spc="114" dirty="0">
                <a:solidFill>
                  <a:srgbClr val="1F2328"/>
                </a:solidFill>
                <a:latin typeface="Arial"/>
                <a:cs typeface="Arial"/>
              </a:rPr>
              <a:t>ở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b="1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1F2328"/>
                </a:solidFill>
                <a:latin typeface="Arial"/>
                <a:cs typeface="Arial"/>
              </a:rPr>
              <a:t>nhóm:</a:t>
            </a:r>
            <a:endParaRPr sz="1100" dirty="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tiền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sử</a:t>
            </a:r>
            <a:r>
              <a:rPr sz="1100" spc="4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hypertension</a:t>
            </a:r>
            <a:r>
              <a:rPr sz="1425" spc="307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(13%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vs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4%).</a:t>
            </a:r>
            <a:endParaRPr sz="1100" dirty="0">
              <a:latin typeface="Arial"/>
              <a:cs typeface="Arial"/>
            </a:endParaRPr>
          </a:p>
          <a:p>
            <a:pPr marL="591185" marR="3547110">
              <a:lnSpc>
                <a:spcPts val="2030"/>
              </a:lnSpc>
              <a:spcBef>
                <a:spcPts val="140"/>
              </a:spcBef>
            </a:pP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tiền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sử</a:t>
            </a:r>
            <a:r>
              <a:rPr sz="1650" spc="6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heart_disease</a:t>
            </a:r>
            <a:r>
              <a:rPr sz="950" spc="20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(17%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vs</a:t>
            </a:r>
            <a:r>
              <a:rPr sz="1650" spc="75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spc="-30" baseline="2525" dirty="0">
                <a:solidFill>
                  <a:srgbClr val="1F2328"/>
                </a:solidFill>
                <a:latin typeface="Arial"/>
                <a:cs typeface="Arial"/>
              </a:rPr>
              <a:t>4%).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Đã</a:t>
            </a:r>
            <a:r>
              <a:rPr sz="1650" spc="65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ever_married</a:t>
            </a:r>
            <a:r>
              <a:rPr sz="950" spc="-17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75" baseline="2525" dirty="0">
                <a:solidFill>
                  <a:srgbClr val="1F2328"/>
                </a:solidFill>
                <a:latin typeface="Arial"/>
                <a:cs typeface="Arial"/>
              </a:rPr>
              <a:t>.</a:t>
            </a:r>
            <a:endParaRPr sz="1650" baseline="2525" dirty="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480"/>
              </a:spcBef>
            </a:pP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work_type</a:t>
            </a:r>
            <a:r>
              <a:rPr sz="1425" spc="247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là</a:t>
            </a:r>
            <a:r>
              <a:rPr sz="1100" spc="4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Self-employed</a:t>
            </a:r>
            <a:r>
              <a:rPr sz="1425" spc="-262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1F2328"/>
                </a:solidFill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665"/>
              </a:spcBef>
            </a:pP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smoking_status</a:t>
            </a:r>
            <a:r>
              <a:rPr sz="950" spc="16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là</a:t>
            </a:r>
            <a:r>
              <a:rPr sz="1650" spc="63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formerly</a:t>
            </a:r>
            <a:r>
              <a:rPr sz="950" spc="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smoked</a:t>
            </a:r>
            <a:r>
              <a:rPr sz="950" spc="16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hoặc</a:t>
            </a:r>
            <a:r>
              <a:rPr sz="1650" spc="63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smokes</a:t>
            </a:r>
            <a:r>
              <a:rPr sz="950" spc="-18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75" baseline="2525" dirty="0">
                <a:solidFill>
                  <a:srgbClr val="1F2328"/>
                </a:solidFill>
                <a:latin typeface="Arial"/>
                <a:cs typeface="Arial"/>
              </a:rPr>
              <a:t>.</a:t>
            </a:r>
            <a:endParaRPr sz="1650" baseline="2525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70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Kiểm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Chi-square:</a:t>
            </a:r>
            <a:r>
              <a:rPr sz="1100" b="1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Tất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cả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tính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đều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mối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liên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hệ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ý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1F2328"/>
                </a:solidFill>
                <a:latin typeface="Arial"/>
                <a:cs typeface="Arial"/>
              </a:rPr>
              <a:t>nghĩa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thống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kê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với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quỵ.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31069" y="395287"/>
            <a:ext cx="5553075" cy="1704975"/>
            <a:chOff x="409575" y="3600450"/>
            <a:chExt cx="5553075" cy="1704975"/>
          </a:xfrm>
        </p:grpSpPr>
        <p:sp>
          <p:nvSpPr>
            <p:cNvPr id="19" name="object 19"/>
            <p:cNvSpPr/>
            <p:nvPr/>
          </p:nvSpPr>
          <p:spPr>
            <a:xfrm>
              <a:off x="414337" y="3605212"/>
              <a:ext cx="5543550" cy="1695450"/>
            </a:xfrm>
            <a:custGeom>
              <a:avLst/>
              <a:gdLst/>
              <a:ahLst/>
              <a:cxnLst/>
              <a:rect l="l" t="t" r="r" b="b"/>
              <a:pathLst>
                <a:path w="5543550" h="1695450">
                  <a:moveTo>
                    <a:pt x="5494601" y="1695450"/>
                  </a:moveTo>
                  <a:lnTo>
                    <a:pt x="48948" y="1695450"/>
                  </a:lnTo>
                  <a:lnTo>
                    <a:pt x="45540" y="1695116"/>
                  </a:lnTo>
                  <a:lnTo>
                    <a:pt x="10739" y="1675028"/>
                  </a:lnTo>
                  <a:lnTo>
                    <a:pt x="0" y="1646501"/>
                  </a:lnTo>
                  <a:lnTo>
                    <a:pt x="0" y="1643062"/>
                  </a:lnTo>
                  <a:lnTo>
                    <a:pt x="0" y="48948"/>
                  </a:lnTo>
                  <a:lnTo>
                    <a:pt x="17776" y="12906"/>
                  </a:lnTo>
                  <a:lnTo>
                    <a:pt x="48948" y="0"/>
                  </a:lnTo>
                  <a:lnTo>
                    <a:pt x="5494601" y="0"/>
                  </a:lnTo>
                  <a:lnTo>
                    <a:pt x="5530634" y="17773"/>
                  </a:lnTo>
                  <a:lnTo>
                    <a:pt x="5543550" y="48948"/>
                  </a:lnTo>
                  <a:lnTo>
                    <a:pt x="5543550" y="1646501"/>
                  </a:lnTo>
                  <a:lnTo>
                    <a:pt x="5525776" y="1682534"/>
                  </a:lnTo>
                  <a:lnTo>
                    <a:pt x="5498010" y="1695116"/>
                  </a:lnTo>
                  <a:lnTo>
                    <a:pt x="5494601" y="1695450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337" y="3605212"/>
              <a:ext cx="5543550" cy="1695450"/>
            </a:xfrm>
            <a:custGeom>
              <a:avLst/>
              <a:gdLst/>
              <a:ahLst/>
              <a:cxnLst/>
              <a:rect l="l" t="t" r="r" b="b"/>
              <a:pathLst>
                <a:path w="5543550" h="1695450">
                  <a:moveTo>
                    <a:pt x="0" y="16430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5" y="45539"/>
                  </a:lnTo>
                  <a:lnTo>
                    <a:pt x="1006" y="42167"/>
                  </a:lnTo>
                  <a:lnTo>
                    <a:pt x="1677" y="38795"/>
                  </a:lnTo>
                  <a:lnTo>
                    <a:pt x="2671" y="35518"/>
                  </a:lnTo>
                  <a:lnTo>
                    <a:pt x="15343" y="15344"/>
                  </a:lnTo>
                  <a:lnTo>
                    <a:pt x="17776" y="12906"/>
                  </a:lnTo>
                  <a:lnTo>
                    <a:pt x="20422" y="10734"/>
                  </a:lnTo>
                  <a:lnTo>
                    <a:pt x="23282" y="8829"/>
                  </a:lnTo>
                  <a:lnTo>
                    <a:pt x="26142" y="6915"/>
                  </a:lnTo>
                  <a:lnTo>
                    <a:pt x="29161" y="5305"/>
                  </a:lnTo>
                  <a:lnTo>
                    <a:pt x="32339" y="3990"/>
                  </a:lnTo>
                  <a:lnTo>
                    <a:pt x="35517" y="2666"/>
                  </a:lnTo>
                  <a:lnTo>
                    <a:pt x="38793" y="1676"/>
                  </a:lnTo>
                  <a:lnTo>
                    <a:pt x="42167" y="1009"/>
                  </a:lnTo>
                  <a:lnTo>
                    <a:pt x="45540" y="333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5491162" y="0"/>
                  </a:lnTo>
                  <a:lnTo>
                    <a:pt x="5494601" y="0"/>
                  </a:lnTo>
                  <a:lnTo>
                    <a:pt x="5498010" y="333"/>
                  </a:lnTo>
                  <a:lnTo>
                    <a:pt x="5501382" y="1009"/>
                  </a:lnTo>
                  <a:lnTo>
                    <a:pt x="5504754" y="1676"/>
                  </a:lnTo>
                  <a:lnTo>
                    <a:pt x="5508031" y="2666"/>
                  </a:lnTo>
                  <a:lnTo>
                    <a:pt x="5511212" y="3990"/>
                  </a:lnTo>
                  <a:lnTo>
                    <a:pt x="5514384" y="5305"/>
                  </a:lnTo>
                  <a:lnTo>
                    <a:pt x="5517403" y="6915"/>
                  </a:lnTo>
                  <a:lnTo>
                    <a:pt x="5520270" y="8829"/>
                  </a:lnTo>
                  <a:lnTo>
                    <a:pt x="5523128" y="10734"/>
                  </a:lnTo>
                  <a:lnTo>
                    <a:pt x="5525776" y="12906"/>
                  </a:lnTo>
                  <a:lnTo>
                    <a:pt x="5528205" y="15344"/>
                  </a:lnTo>
                  <a:lnTo>
                    <a:pt x="5530634" y="17773"/>
                  </a:lnTo>
                  <a:lnTo>
                    <a:pt x="5542540" y="42167"/>
                  </a:lnTo>
                  <a:lnTo>
                    <a:pt x="5543216" y="45539"/>
                  </a:lnTo>
                  <a:lnTo>
                    <a:pt x="5543550" y="48948"/>
                  </a:lnTo>
                  <a:lnTo>
                    <a:pt x="5543550" y="52387"/>
                  </a:lnTo>
                  <a:lnTo>
                    <a:pt x="5543550" y="1643062"/>
                  </a:lnTo>
                  <a:lnTo>
                    <a:pt x="5543550" y="1646501"/>
                  </a:lnTo>
                  <a:lnTo>
                    <a:pt x="5543216" y="1649910"/>
                  </a:lnTo>
                  <a:lnTo>
                    <a:pt x="5542540" y="1653282"/>
                  </a:lnTo>
                  <a:lnTo>
                    <a:pt x="5541873" y="1656654"/>
                  </a:lnTo>
                  <a:lnTo>
                    <a:pt x="5528205" y="1680105"/>
                  </a:lnTo>
                  <a:lnTo>
                    <a:pt x="5525776" y="1682534"/>
                  </a:lnTo>
                  <a:lnTo>
                    <a:pt x="5501382" y="1694440"/>
                  </a:lnTo>
                  <a:lnTo>
                    <a:pt x="5498010" y="1695116"/>
                  </a:lnTo>
                  <a:lnTo>
                    <a:pt x="5494601" y="1695450"/>
                  </a:lnTo>
                  <a:lnTo>
                    <a:pt x="5491162" y="1695450"/>
                  </a:lnTo>
                  <a:lnTo>
                    <a:pt x="52387" y="1695450"/>
                  </a:lnTo>
                  <a:lnTo>
                    <a:pt x="48948" y="1695450"/>
                  </a:lnTo>
                  <a:lnTo>
                    <a:pt x="45540" y="1695116"/>
                  </a:lnTo>
                  <a:lnTo>
                    <a:pt x="42167" y="1694440"/>
                  </a:lnTo>
                  <a:lnTo>
                    <a:pt x="38793" y="1693773"/>
                  </a:lnTo>
                  <a:lnTo>
                    <a:pt x="23282" y="1686620"/>
                  </a:lnTo>
                  <a:lnTo>
                    <a:pt x="20422" y="1684705"/>
                  </a:lnTo>
                  <a:lnTo>
                    <a:pt x="17776" y="1682534"/>
                  </a:lnTo>
                  <a:lnTo>
                    <a:pt x="15343" y="1680105"/>
                  </a:lnTo>
                  <a:lnTo>
                    <a:pt x="12911" y="1677676"/>
                  </a:lnTo>
                  <a:lnTo>
                    <a:pt x="1006" y="1653282"/>
                  </a:lnTo>
                  <a:lnTo>
                    <a:pt x="335" y="1649910"/>
                  </a:lnTo>
                  <a:lnTo>
                    <a:pt x="0" y="1646501"/>
                  </a:lnTo>
                  <a:lnTo>
                    <a:pt x="0" y="1643062"/>
                  </a:lnTo>
                  <a:close/>
                </a:path>
              </a:pathLst>
            </a:custGeom>
            <a:ln w="9525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680294" y="510541"/>
            <a:ext cx="4544060" cy="139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42439">
              <a:lnSpc>
                <a:spcPct val="125000"/>
              </a:lnSpc>
              <a:spcBef>
                <a:spcPts val="95"/>
              </a:spcBef>
            </a:pPr>
            <a:r>
              <a:rPr sz="900" dirty="0">
                <a:solidFill>
                  <a:srgbClr val="CF212E"/>
                </a:solidFill>
                <a:latin typeface="Courier New"/>
                <a:cs typeface="Courier New"/>
              </a:rPr>
              <a:t>from</a:t>
            </a:r>
            <a:r>
              <a:rPr sz="900" spc="4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scipy.stats</a:t>
            </a:r>
            <a:r>
              <a:rPr sz="900" spc="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CF212E"/>
                </a:solidFill>
                <a:latin typeface="Courier New"/>
                <a:cs typeface="Courier New"/>
              </a:rPr>
              <a:t>import</a:t>
            </a:r>
            <a:r>
              <a:rPr sz="900" spc="4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chi2_contingency </a:t>
            </a:r>
            <a:r>
              <a:rPr sz="900" dirty="0">
                <a:solidFill>
                  <a:srgbClr val="CF212E"/>
                </a:solidFill>
                <a:latin typeface="Courier New"/>
                <a:cs typeface="Courier New"/>
              </a:rPr>
              <a:t>import</a:t>
            </a:r>
            <a:r>
              <a:rPr sz="900" spc="3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pandas</a:t>
            </a:r>
            <a:r>
              <a:rPr sz="900" spc="3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CF212E"/>
                </a:solidFill>
                <a:latin typeface="Courier New"/>
                <a:cs typeface="Courier New"/>
              </a:rPr>
              <a:t>as</a:t>
            </a:r>
            <a:r>
              <a:rPr sz="900" spc="3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1F2328"/>
                </a:solidFill>
                <a:latin typeface="Courier New"/>
                <a:cs typeface="Courier New"/>
              </a:rPr>
              <a:t>pd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Ví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dụ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với</a:t>
            </a:r>
            <a:r>
              <a:rPr sz="900" spc="1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58626E"/>
                </a:solidFill>
                <a:latin typeface="Courier New"/>
                <a:cs typeface="Courier New"/>
              </a:rPr>
              <a:t>hypertension</a:t>
            </a:r>
            <a:endParaRPr sz="900" dirty="0">
              <a:latin typeface="Courier New"/>
              <a:cs typeface="Courier New"/>
            </a:endParaRPr>
          </a:p>
          <a:p>
            <a:pPr marL="12700" marR="5080">
              <a:lnSpc>
                <a:spcPct val="125000"/>
              </a:lnSpc>
            </a:pP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contingency_table</a:t>
            </a:r>
            <a:r>
              <a:rPr sz="900" spc="9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900" spc="9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pd.crosstab(df[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'hypertension'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],</a:t>
            </a:r>
            <a:r>
              <a:rPr sz="900" spc="9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df[</a:t>
            </a:r>
            <a:r>
              <a:rPr sz="900" spc="-10" dirty="0">
                <a:solidFill>
                  <a:srgbClr val="092F69"/>
                </a:solidFill>
                <a:latin typeface="Courier New"/>
                <a:cs typeface="Courier New"/>
              </a:rPr>
              <a:t>'stroke'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])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chi2,</a:t>
            </a:r>
            <a:r>
              <a:rPr sz="900" spc="1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p,</a:t>
            </a:r>
            <a:r>
              <a:rPr sz="900" spc="1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_,</a:t>
            </a:r>
            <a:r>
              <a:rPr sz="900" spc="2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_</a:t>
            </a:r>
            <a:r>
              <a:rPr sz="900" spc="1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900" spc="1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chi2_contingency(contingency_table)</a:t>
            </a:r>
            <a:endParaRPr sz="900" dirty="0">
              <a:latin typeface="Courier New"/>
              <a:cs typeface="Courier New"/>
            </a:endParaRPr>
          </a:p>
          <a:p>
            <a:pPr marL="12700" marR="768985">
              <a:lnSpc>
                <a:spcPct val="125000"/>
              </a:lnSpc>
            </a:pPr>
            <a:r>
              <a:rPr sz="900" dirty="0">
                <a:solidFill>
                  <a:srgbClr val="943700"/>
                </a:solidFill>
                <a:latin typeface="Courier New"/>
                <a:cs typeface="Courier New"/>
              </a:rPr>
              <a:t>print</a:t>
            </a:r>
            <a:r>
              <a:rPr sz="900" dirty="0">
                <a:solidFill>
                  <a:srgbClr val="1F2328"/>
                </a:solidFill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f'Chi-square</a:t>
            </a:r>
            <a:r>
              <a:rPr sz="900" spc="65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for</a:t>
            </a:r>
            <a:r>
              <a:rPr sz="900" spc="70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hypertension:</a:t>
            </a:r>
            <a:r>
              <a:rPr sz="900" spc="70" dirty="0">
                <a:solidFill>
                  <a:srgbClr val="092F69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92F69"/>
                </a:solidFill>
                <a:latin typeface="Courier New"/>
                <a:cs typeface="Courier New"/>
              </a:rPr>
              <a:t>p-</a:t>
            </a:r>
            <a:r>
              <a:rPr sz="900" spc="-10" dirty="0">
                <a:solidFill>
                  <a:srgbClr val="092F69"/>
                </a:solidFill>
                <a:latin typeface="Courier New"/>
                <a:cs typeface="Courier New"/>
              </a:rPr>
              <a:t>value=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{p:</a:t>
            </a:r>
            <a:r>
              <a:rPr sz="900" spc="-10" dirty="0">
                <a:solidFill>
                  <a:srgbClr val="044FAE"/>
                </a:solidFill>
                <a:latin typeface="Courier New"/>
                <a:cs typeface="Courier New"/>
              </a:rPr>
              <a:t>.3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f}</a:t>
            </a:r>
            <a:r>
              <a:rPr sz="900" spc="-10" dirty="0">
                <a:solidFill>
                  <a:srgbClr val="092F69"/>
                </a:solidFill>
                <a:latin typeface="Courier New"/>
                <a:cs typeface="Courier New"/>
              </a:rPr>
              <a:t>'</a:t>
            </a:r>
            <a:r>
              <a:rPr sz="900" spc="-10" dirty="0">
                <a:solidFill>
                  <a:srgbClr val="1F2328"/>
                </a:solidFill>
                <a:latin typeface="Courier New"/>
                <a:cs typeface="Courier New"/>
              </a:rPr>
              <a:t>)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900" spc="4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Chi-square</a:t>
            </a:r>
            <a:r>
              <a:rPr sz="900" spc="4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for</a:t>
            </a:r>
            <a:r>
              <a:rPr sz="900" spc="4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hypertension:</a:t>
            </a:r>
            <a:r>
              <a:rPr sz="900" spc="4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58626E"/>
                </a:solidFill>
                <a:latin typeface="Courier New"/>
                <a:cs typeface="Courier New"/>
              </a:rPr>
              <a:t>p-</a:t>
            </a:r>
            <a:r>
              <a:rPr sz="900" spc="-10" dirty="0">
                <a:solidFill>
                  <a:srgbClr val="58626E"/>
                </a:solidFill>
                <a:latin typeface="Courier New"/>
                <a:cs typeface="Courier New"/>
              </a:rPr>
              <a:t>value=0.000</a:t>
            </a:r>
            <a:endParaRPr sz="900" dirty="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34710" y="2588703"/>
            <a:ext cx="6522720" cy="4063555"/>
            <a:chOff x="6126479" y="2819399"/>
            <a:chExt cx="5760720" cy="3493135"/>
          </a:xfrm>
        </p:grpSpPr>
        <p:sp>
          <p:nvSpPr>
            <p:cNvPr id="23" name="object 23"/>
            <p:cNvSpPr/>
            <p:nvPr/>
          </p:nvSpPr>
          <p:spPr>
            <a:xfrm>
              <a:off x="6126479" y="2819399"/>
              <a:ext cx="5760720" cy="3493135"/>
            </a:xfrm>
            <a:custGeom>
              <a:avLst/>
              <a:gdLst/>
              <a:ahLst/>
              <a:cxnLst/>
              <a:rect l="l" t="t" r="r" b="b"/>
              <a:pathLst>
                <a:path w="5760720" h="3493135">
                  <a:moveTo>
                    <a:pt x="5760719" y="3493007"/>
                  </a:moveTo>
                  <a:lnTo>
                    <a:pt x="0" y="3493007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6674"/>
                  </a:lnTo>
                  <a:lnTo>
                    <a:pt x="179069" y="66674"/>
                  </a:lnTo>
                  <a:lnTo>
                    <a:pt x="171559" y="67037"/>
                  </a:lnTo>
                  <a:lnTo>
                    <a:pt x="130753" y="83941"/>
                  </a:lnTo>
                  <a:lnTo>
                    <a:pt x="106123" y="120788"/>
                  </a:lnTo>
                  <a:lnTo>
                    <a:pt x="102869" y="142874"/>
                  </a:lnTo>
                  <a:lnTo>
                    <a:pt x="102869" y="3276599"/>
                  </a:lnTo>
                  <a:lnTo>
                    <a:pt x="115698" y="3318940"/>
                  </a:lnTo>
                  <a:lnTo>
                    <a:pt x="149900" y="3347008"/>
                  </a:lnTo>
                  <a:lnTo>
                    <a:pt x="179069" y="3352799"/>
                  </a:lnTo>
                  <a:lnTo>
                    <a:pt x="5760719" y="3352799"/>
                  </a:lnTo>
                  <a:lnTo>
                    <a:pt x="5760719" y="3493007"/>
                  </a:lnTo>
                  <a:close/>
                </a:path>
                <a:path w="5760720" h="3493135">
                  <a:moveTo>
                    <a:pt x="5760719" y="3352799"/>
                  </a:moveTo>
                  <a:lnTo>
                    <a:pt x="5579729" y="3352799"/>
                  </a:lnTo>
                  <a:lnTo>
                    <a:pt x="5587244" y="3352439"/>
                  </a:lnTo>
                  <a:lnTo>
                    <a:pt x="5594611" y="3351355"/>
                  </a:lnTo>
                  <a:lnTo>
                    <a:pt x="5633618" y="3330488"/>
                  </a:lnTo>
                  <a:lnTo>
                    <a:pt x="5654485" y="3291470"/>
                  </a:lnTo>
                  <a:lnTo>
                    <a:pt x="5655929" y="3276599"/>
                  </a:lnTo>
                  <a:lnTo>
                    <a:pt x="5655929" y="142874"/>
                  </a:lnTo>
                  <a:lnTo>
                    <a:pt x="5643112" y="100531"/>
                  </a:lnTo>
                  <a:lnTo>
                    <a:pt x="5608898" y="72475"/>
                  </a:lnTo>
                  <a:lnTo>
                    <a:pt x="5579729" y="66674"/>
                  </a:lnTo>
                  <a:lnTo>
                    <a:pt x="5760719" y="66674"/>
                  </a:lnTo>
                  <a:lnTo>
                    <a:pt x="5760719" y="335279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2886074"/>
              <a:ext cx="5553059" cy="328612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30384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32575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6125" y="3200400"/>
            <a:ext cx="542925" cy="190500"/>
          </a:xfrm>
          <a:custGeom>
            <a:avLst/>
            <a:gdLst/>
            <a:ahLst/>
            <a:cxnLst/>
            <a:rect l="l" t="t" r="r" b="b"/>
            <a:pathLst>
              <a:path w="542925" h="190500">
                <a:moveTo>
                  <a:pt x="5016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501615" y="0"/>
                </a:lnTo>
                <a:lnTo>
                  <a:pt x="536886" y="23564"/>
                </a:lnTo>
                <a:lnTo>
                  <a:pt x="542925" y="41309"/>
                </a:lnTo>
                <a:lnTo>
                  <a:pt x="542925" y="149190"/>
                </a:lnTo>
                <a:lnTo>
                  <a:pt x="519360" y="184461"/>
                </a:lnTo>
                <a:lnTo>
                  <a:pt x="507692" y="189290"/>
                </a:lnTo>
                <a:lnTo>
                  <a:pt x="5016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19550" y="320040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35147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3448050"/>
            <a:ext cx="323850" cy="190500"/>
          </a:xfrm>
          <a:custGeom>
            <a:avLst/>
            <a:gdLst/>
            <a:ahLst/>
            <a:cxnLst/>
            <a:rect l="l" t="t" r="r" b="b"/>
            <a:pathLst>
              <a:path w="323850" h="190500">
                <a:moveTo>
                  <a:pt x="2825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82540" y="0"/>
                </a:lnTo>
                <a:lnTo>
                  <a:pt x="317811" y="23564"/>
                </a:lnTo>
                <a:lnTo>
                  <a:pt x="323850" y="41309"/>
                </a:lnTo>
                <a:lnTo>
                  <a:pt x="323850" y="149190"/>
                </a:lnTo>
                <a:lnTo>
                  <a:pt x="300285" y="184461"/>
                </a:lnTo>
                <a:lnTo>
                  <a:pt x="288617" y="189290"/>
                </a:lnTo>
                <a:lnTo>
                  <a:pt x="2825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5250" y="3448050"/>
            <a:ext cx="981075" cy="190500"/>
          </a:xfrm>
          <a:custGeom>
            <a:avLst/>
            <a:gdLst/>
            <a:ahLst/>
            <a:cxnLst/>
            <a:rect l="l" t="t" r="r" b="b"/>
            <a:pathLst>
              <a:path w="981075" h="190500">
                <a:moveTo>
                  <a:pt x="9397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939765" y="0"/>
                </a:lnTo>
                <a:lnTo>
                  <a:pt x="975036" y="23564"/>
                </a:lnTo>
                <a:lnTo>
                  <a:pt x="981075" y="41309"/>
                </a:lnTo>
                <a:lnTo>
                  <a:pt x="981075" y="149190"/>
                </a:lnTo>
                <a:lnTo>
                  <a:pt x="957510" y="184461"/>
                </a:lnTo>
                <a:lnTo>
                  <a:pt x="945842" y="189290"/>
                </a:lnTo>
                <a:lnTo>
                  <a:pt x="9397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62525" y="344805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90600" y="3667125"/>
            <a:ext cx="981075" cy="190500"/>
          </a:xfrm>
          <a:custGeom>
            <a:avLst/>
            <a:gdLst/>
            <a:ahLst/>
            <a:cxnLst/>
            <a:rect l="l" t="t" r="r" b="b"/>
            <a:pathLst>
              <a:path w="981075" h="190500">
                <a:moveTo>
                  <a:pt x="9397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939765" y="0"/>
                </a:lnTo>
                <a:lnTo>
                  <a:pt x="975036" y="23564"/>
                </a:lnTo>
                <a:lnTo>
                  <a:pt x="981075" y="41309"/>
                </a:lnTo>
                <a:lnTo>
                  <a:pt x="981075" y="149190"/>
                </a:lnTo>
                <a:lnTo>
                  <a:pt x="957510" y="184461"/>
                </a:lnTo>
                <a:lnTo>
                  <a:pt x="945842" y="189290"/>
                </a:lnTo>
                <a:lnTo>
                  <a:pt x="9397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450" y="39814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9851" y="2580862"/>
            <a:ext cx="5364480" cy="172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3.3.</a:t>
            </a:r>
            <a:r>
              <a:rPr sz="1250"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Phân</a:t>
            </a:r>
            <a:r>
              <a:rPr sz="125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tích</a:t>
            </a:r>
            <a:r>
              <a:rPr sz="125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tương</a:t>
            </a:r>
            <a:r>
              <a:rPr sz="125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3366"/>
                </a:solidFill>
                <a:latin typeface="Arial"/>
                <a:cs typeface="Arial"/>
              </a:rPr>
              <a:t>quan</a:t>
            </a:r>
            <a:endParaRPr sz="125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142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Ma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trận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60" dirty="0">
                <a:solidFill>
                  <a:srgbClr val="1F2328"/>
                </a:solidFill>
                <a:latin typeface="Arial"/>
                <a:cs typeface="Arial"/>
              </a:rPr>
              <a:t>tffơng</a:t>
            </a:r>
            <a:r>
              <a:rPr sz="11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1F2328"/>
                </a:solidFill>
                <a:latin typeface="Arial"/>
                <a:cs typeface="Arial"/>
              </a:rPr>
              <a:t>quan:</a:t>
            </a:r>
            <a:endParaRPr sz="1100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440"/>
              </a:spcBef>
            </a:pP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Tương</a:t>
            </a:r>
            <a:r>
              <a:rPr sz="1650" spc="89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r>
              <a:rPr sz="165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dương</a:t>
            </a:r>
            <a:r>
              <a:rPr sz="1650" spc="89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mạnh</a:t>
            </a:r>
            <a:r>
              <a:rPr sz="1650" spc="9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nhất</a:t>
            </a:r>
            <a:r>
              <a:rPr sz="1650" spc="89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với</a:t>
            </a:r>
            <a:r>
              <a:rPr sz="1650" spc="72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stroke</a:t>
            </a:r>
            <a:r>
              <a:rPr sz="950" spc="229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là</a:t>
            </a:r>
            <a:r>
              <a:rPr sz="1650" spc="727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age</a:t>
            </a:r>
            <a:r>
              <a:rPr sz="950" spc="-14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75" baseline="2525" dirty="0">
                <a:solidFill>
                  <a:srgbClr val="1F2328"/>
                </a:solidFill>
                <a:latin typeface="Arial"/>
                <a:cs typeface="Arial"/>
              </a:rPr>
              <a:t>.</a:t>
            </a:r>
            <a:endParaRPr sz="1650" baseline="2525">
              <a:latin typeface="Arial"/>
              <a:cs typeface="Arial"/>
            </a:endParaRPr>
          </a:p>
          <a:p>
            <a:pPr marL="591185">
              <a:lnSpc>
                <a:spcPct val="100000"/>
              </a:lnSpc>
              <a:spcBef>
                <a:spcPts val="670"/>
              </a:spcBef>
            </a:pP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cặp</a:t>
            </a:r>
            <a:r>
              <a:rPr sz="11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1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tương</a:t>
            </a:r>
            <a:r>
              <a:rPr sz="11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r>
              <a:rPr sz="11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hợp</a:t>
            </a:r>
            <a:r>
              <a:rPr sz="1100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lý:</a:t>
            </a:r>
            <a:r>
              <a:rPr sz="1100" spc="4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age</a:t>
            </a:r>
            <a:r>
              <a:rPr sz="1425" spc="292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100" spc="4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ever_married</a:t>
            </a:r>
            <a:r>
              <a:rPr sz="1425" spc="-247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100" spc="4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age</a:t>
            </a:r>
            <a:r>
              <a:rPr sz="1425" spc="292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endParaRPr sz="11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hypertension</a:t>
            </a:r>
            <a:r>
              <a:rPr sz="950" spc="-14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75" baseline="2525" dirty="0">
                <a:solidFill>
                  <a:srgbClr val="1F2328"/>
                </a:solidFill>
                <a:latin typeface="Arial"/>
                <a:cs typeface="Arial"/>
              </a:rPr>
              <a:t>.</a:t>
            </a:r>
            <a:endParaRPr sz="1650" baseline="2525">
              <a:latin typeface="Arial"/>
              <a:cs typeface="Arial"/>
            </a:endParaRPr>
          </a:p>
          <a:p>
            <a:pPr marL="301625" marR="5080">
              <a:lnSpc>
                <a:spcPct val="130700"/>
              </a:lnSpc>
              <a:spcBef>
                <a:spcPts val="26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Kết</a:t>
            </a:r>
            <a:r>
              <a:rPr sz="1100"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luận:</a:t>
            </a:r>
            <a:r>
              <a:rPr sz="1100"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Không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hiện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tượng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đa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cộng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tuyến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nghiêm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trọng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giữa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1F2328"/>
                </a:solidFill>
                <a:latin typeface="Arial"/>
                <a:cs typeface="Arial"/>
              </a:rPr>
              <a:t>độc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lập,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tốt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cho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việc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xây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dựng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hình.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26479" y="896111"/>
            <a:ext cx="5760720" cy="5142230"/>
            <a:chOff x="6126479" y="896111"/>
            <a:chExt cx="5760720" cy="5142230"/>
          </a:xfrm>
        </p:grpSpPr>
        <p:sp>
          <p:nvSpPr>
            <p:cNvPr id="14" name="object 14"/>
            <p:cNvSpPr/>
            <p:nvPr/>
          </p:nvSpPr>
          <p:spPr>
            <a:xfrm>
              <a:off x="6126479" y="896111"/>
              <a:ext cx="5760720" cy="5142230"/>
            </a:xfrm>
            <a:custGeom>
              <a:avLst/>
              <a:gdLst/>
              <a:ahLst/>
              <a:cxnLst/>
              <a:rect l="l" t="t" r="r" b="b"/>
              <a:pathLst>
                <a:path w="5760720" h="5142230">
                  <a:moveTo>
                    <a:pt x="5760719" y="5141975"/>
                  </a:moveTo>
                  <a:lnTo>
                    <a:pt x="0" y="5141975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5912"/>
                  </a:lnTo>
                  <a:lnTo>
                    <a:pt x="179069" y="65912"/>
                  </a:lnTo>
                  <a:lnTo>
                    <a:pt x="171559" y="66275"/>
                  </a:lnTo>
                  <a:lnTo>
                    <a:pt x="130753" y="83179"/>
                  </a:lnTo>
                  <a:lnTo>
                    <a:pt x="106123" y="120026"/>
                  </a:lnTo>
                  <a:lnTo>
                    <a:pt x="102869" y="142112"/>
                  </a:lnTo>
                  <a:lnTo>
                    <a:pt x="102869" y="4923678"/>
                  </a:lnTo>
                  <a:lnTo>
                    <a:pt x="115698" y="4965999"/>
                  </a:lnTo>
                  <a:lnTo>
                    <a:pt x="149900" y="4994056"/>
                  </a:lnTo>
                  <a:lnTo>
                    <a:pt x="179069" y="4999847"/>
                  </a:lnTo>
                  <a:lnTo>
                    <a:pt x="5760719" y="4999847"/>
                  </a:lnTo>
                  <a:lnTo>
                    <a:pt x="5760719" y="5141975"/>
                  </a:lnTo>
                  <a:close/>
                </a:path>
                <a:path w="5760720" h="5142230">
                  <a:moveTo>
                    <a:pt x="5760719" y="4999847"/>
                  </a:moveTo>
                  <a:lnTo>
                    <a:pt x="5579729" y="4999847"/>
                  </a:lnTo>
                  <a:lnTo>
                    <a:pt x="5587244" y="4999487"/>
                  </a:lnTo>
                  <a:lnTo>
                    <a:pt x="5594611" y="4998403"/>
                  </a:lnTo>
                  <a:lnTo>
                    <a:pt x="5633618" y="4977536"/>
                  </a:lnTo>
                  <a:lnTo>
                    <a:pt x="5654485" y="4938533"/>
                  </a:lnTo>
                  <a:lnTo>
                    <a:pt x="5655929" y="4923678"/>
                  </a:lnTo>
                  <a:lnTo>
                    <a:pt x="5655929" y="142112"/>
                  </a:lnTo>
                  <a:lnTo>
                    <a:pt x="5643112" y="99769"/>
                  </a:lnTo>
                  <a:lnTo>
                    <a:pt x="5608898" y="71713"/>
                  </a:lnTo>
                  <a:lnTo>
                    <a:pt x="5579729" y="65912"/>
                  </a:lnTo>
                  <a:lnTo>
                    <a:pt x="5760719" y="65912"/>
                  </a:lnTo>
                  <a:lnTo>
                    <a:pt x="5760719" y="499984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962040"/>
              <a:ext cx="5553059" cy="49339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2332355"/>
            <a:ext cx="46291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3.1.</a:t>
            </a:r>
            <a:r>
              <a:rPr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Tổng</a:t>
            </a:r>
            <a:r>
              <a:rPr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kết</a:t>
            </a:r>
            <a:r>
              <a:rPr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các</a:t>
            </a:r>
            <a:r>
              <a:rPr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phát</a:t>
            </a:r>
            <a:r>
              <a:rPr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hiện</a:t>
            </a:r>
            <a:r>
              <a:rPr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quan</a:t>
            </a:r>
            <a:r>
              <a:rPr b="1" spc="-10" dirty="0">
                <a:solidFill>
                  <a:srgbClr val="003366"/>
                </a:solidFill>
                <a:latin typeface="Arial"/>
                <a:cs typeface="Arial"/>
              </a:rPr>
              <a:t> trọng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450" y="29241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31432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08610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0650" y="3086100"/>
            <a:ext cx="971550" cy="190500"/>
          </a:xfrm>
          <a:custGeom>
            <a:avLst/>
            <a:gdLst/>
            <a:ahLst/>
            <a:cxnLst/>
            <a:rect l="l" t="t" r="r" b="b"/>
            <a:pathLst>
              <a:path w="971550" h="190500">
                <a:moveTo>
                  <a:pt x="9302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930240" y="0"/>
                </a:lnTo>
                <a:lnTo>
                  <a:pt x="965511" y="23564"/>
                </a:lnTo>
                <a:lnTo>
                  <a:pt x="971550" y="41309"/>
                </a:lnTo>
                <a:lnTo>
                  <a:pt x="971550" y="149190"/>
                </a:lnTo>
                <a:lnTo>
                  <a:pt x="947985" y="184461"/>
                </a:lnTo>
                <a:lnTo>
                  <a:pt x="936317" y="189290"/>
                </a:lnTo>
                <a:lnTo>
                  <a:pt x="9302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7925" y="3086100"/>
            <a:ext cx="1057275" cy="190500"/>
          </a:xfrm>
          <a:custGeom>
            <a:avLst/>
            <a:gdLst/>
            <a:ahLst/>
            <a:cxnLst/>
            <a:rect l="l" t="t" r="r" b="b"/>
            <a:pathLst>
              <a:path w="1057275" h="190500">
                <a:moveTo>
                  <a:pt x="10159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015965" y="0"/>
                </a:lnTo>
                <a:lnTo>
                  <a:pt x="1051236" y="23564"/>
                </a:lnTo>
                <a:lnTo>
                  <a:pt x="1057275" y="41309"/>
                </a:lnTo>
                <a:lnTo>
                  <a:pt x="1057275" y="149190"/>
                </a:lnTo>
                <a:lnTo>
                  <a:pt x="1033710" y="184461"/>
                </a:lnTo>
                <a:lnTo>
                  <a:pt x="1022042" y="189290"/>
                </a:lnTo>
                <a:lnTo>
                  <a:pt x="10159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1400" y="3086100"/>
            <a:ext cx="1352550" cy="190500"/>
          </a:xfrm>
          <a:custGeom>
            <a:avLst/>
            <a:gdLst/>
            <a:ahLst/>
            <a:cxnLst/>
            <a:rect l="l" t="t" r="r" b="b"/>
            <a:pathLst>
              <a:path w="1352550" h="190500">
                <a:moveTo>
                  <a:pt x="13112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311240" y="0"/>
                </a:lnTo>
                <a:lnTo>
                  <a:pt x="1346511" y="23564"/>
                </a:lnTo>
                <a:lnTo>
                  <a:pt x="1352550" y="41309"/>
                </a:lnTo>
                <a:lnTo>
                  <a:pt x="1352550" y="149190"/>
                </a:lnTo>
                <a:lnTo>
                  <a:pt x="1328985" y="184461"/>
                </a:lnTo>
                <a:lnTo>
                  <a:pt x="1317317" y="189290"/>
                </a:lnTo>
                <a:lnTo>
                  <a:pt x="13112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450" y="34004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609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0600" y="3552825"/>
            <a:ext cx="981075" cy="190500"/>
          </a:xfrm>
          <a:custGeom>
            <a:avLst/>
            <a:gdLst/>
            <a:ahLst/>
            <a:cxnLst/>
            <a:rect l="l" t="t" r="r" b="b"/>
            <a:pathLst>
              <a:path w="981075" h="190500">
                <a:moveTo>
                  <a:pt x="9397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939765" y="0"/>
                </a:lnTo>
                <a:lnTo>
                  <a:pt x="975036" y="23564"/>
                </a:lnTo>
                <a:lnTo>
                  <a:pt x="981075" y="41309"/>
                </a:lnTo>
                <a:lnTo>
                  <a:pt x="981075" y="149190"/>
                </a:lnTo>
                <a:lnTo>
                  <a:pt x="957510" y="184461"/>
                </a:lnTo>
                <a:lnTo>
                  <a:pt x="945842" y="189290"/>
                </a:lnTo>
                <a:lnTo>
                  <a:pt x="9397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47875" y="3552825"/>
            <a:ext cx="762000" cy="190500"/>
          </a:xfrm>
          <a:custGeom>
            <a:avLst/>
            <a:gdLst/>
            <a:ahLst/>
            <a:cxnLst/>
            <a:rect l="l" t="t" r="r" b="b"/>
            <a:pathLst>
              <a:path w="762000" h="190500">
                <a:moveTo>
                  <a:pt x="72069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720690" y="0"/>
                </a:lnTo>
                <a:lnTo>
                  <a:pt x="755961" y="23564"/>
                </a:lnTo>
                <a:lnTo>
                  <a:pt x="762000" y="41309"/>
                </a:lnTo>
                <a:lnTo>
                  <a:pt x="762000" y="149190"/>
                </a:lnTo>
                <a:lnTo>
                  <a:pt x="738435" y="184461"/>
                </a:lnTo>
                <a:lnTo>
                  <a:pt x="726767" y="189290"/>
                </a:lnTo>
                <a:lnTo>
                  <a:pt x="72069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6075" y="3552825"/>
            <a:ext cx="1133475" cy="190500"/>
          </a:xfrm>
          <a:custGeom>
            <a:avLst/>
            <a:gdLst/>
            <a:ahLst/>
            <a:cxnLst/>
            <a:rect l="l" t="t" r="r" b="b"/>
            <a:pathLst>
              <a:path w="1133475" h="190500">
                <a:moveTo>
                  <a:pt x="10921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092165" y="0"/>
                </a:lnTo>
                <a:lnTo>
                  <a:pt x="1127436" y="23564"/>
                </a:lnTo>
                <a:lnTo>
                  <a:pt x="1133475" y="41309"/>
                </a:lnTo>
                <a:lnTo>
                  <a:pt x="1133475" y="149190"/>
                </a:lnTo>
                <a:lnTo>
                  <a:pt x="1109910" y="184461"/>
                </a:lnTo>
                <a:lnTo>
                  <a:pt x="1098242" y="189290"/>
                </a:lnTo>
                <a:lnTo>
                  <a:pt x="10921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5750" y="3552825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450" y="38671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200" y="40862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89322" y="2783716"/>
            <a:ext cx="4294505" cy="14109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Yếu</a:t>
            </a:r>
            <a:r>
              <a:rPr sz="11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tố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nguy</a:t>
            </a:r>
            <a:r>
              <a:rPr sz="11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cơ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hàng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1F2328"/>
                </a:solidFill>
                <a:latin typeface="Arial"/>
                <a:cs typeface="Arial"/>
              </a:rPr>
              <a:t>đầu:</a:t>
            </a:r>
            <a:endParaRPr sz="1100" dirty="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439"/>
              </a:spcBef>
            </a:pP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age</a:t>
            </a:r>
            <a:r>
              <a:rPr sz="950" spc="-17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650" spc="64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hypertension</a:t>
            </a:r>
            <a:r>
              <a:rPr sz="950" spc="-17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650" spc="64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heart_disease</a:t>
            </a:r>
            <a:r>
              <a:rPr sz="950" spc="-17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650" spc="64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avg_glucose_level</a:t>
            </a:r>
            <a:r>
              <a:rPr sz="950" spc="-17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75" baseline="2525" dirty="0">
                <a:solidFill>
                  <a:srgbClr val="1F2328"/>
                </a:solidFill>
                <a:latin typeface="Arial"/>
                <a:cs typeface="Arial"/>
              </a:rPr>
              <a:t>.</a:t>
            </a:r>
            <a:endParaRPr sz="1650" baseline="25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yếu</a:t>
            </a:r>
            <a:r>
              <a:rPr sz="11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tố</a:t>
            </a:r>
            <a:r>
              <a:rPr sz="11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 err="1">
                <a:solidFill>
                  <a:srgbClr val="1F2328"/>
                </a:solidFill>
                <a:latin typeface="Arial"/>
                <a:cs typeface="Arial"/>
              </a:rPr>
              <a:t>ảnh</a:t>
            </a: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sz="1100" b="1" spc="60" dirty="0">
                <a:solidFill>
                  <a:srgbClr val="1F2328"/>
                </a:solidFill>
                <a:latin typeface="Arial"/>
                <a:cs typeface="Arial"/>
              </a:rPr>
              <a:t>hưởng</a:t>
            </a:r>
            <a:r>
              <a:rPr sz="11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1F2328"/>
                </a:solidFill>
                <a:latin typeface="Arial"/>
                <a:cs typeface="Arial"/>
              </a:rPr>
              <a:t>khác:</a:t>
            </a:r>
            <a:endParaRPr sz="1100" dirty="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365"/>
              </a:spcBef>
            </a:pP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ever_married</a:t>
            </a:r>
            <a:r>
              <a:rPr sz="950" spc="-18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650" spc="630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work_type</a:t>
            </a:r>
            <a:r>
              <a:rPr sz="950" spc="-17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650" spc="630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smoking_status</a:t>
            </a:r>
            <a:r>
              <a:rPr sz="950" spc="-17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,</a:t>
            </a:r>
            <a:r>
              <a:rPr sz="1650" spc="630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bmi</a:t>
            </a:r>
            <a:r>
              <a:rPr sz="950" spc="-18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75" baseline="2525" dirty="0">
                <a:solidFill>
                  <a:srgbClr val="1F2328"/>
                </a:solidFill>
                <a:latin typeface="Arial"/>
                <a:cs typeface="Arial"/>
              </a:rPr>
              <a:t>.</a:t>
            </a:r>
            <a:endParaRPr sz="1650" baseline="25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Vấn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đề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 err="1">
                <a:solidFill>
                  <a:srgbClr val="1F2328"/>
                </a:solidFill>
                <a:latin typeface="Arial"/>
                <a:cs typeface="Arial"/>
              </a:rPr>
              <a:t>cần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sz="1100" b="1" spc="55" dirty="0">
                <a:solidFill>
                  <a:srgbClr val="1F2328"/>
                </a:solidFill>
                <a:latin typeface="Arial"/>
                <a:cs typeface="Arial"/>
              </a:rPr>
              <a:t>lưu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1F2328"/>
                </a:solidFill>
                <a:latin typeface="Arial"/>
                <a:cs typeface="Arial"/>
              </a:rPr>
              <a:t>ý:</a:t>
            </a:r>
            <a:endParaRPr sz="11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Mất</a:t>
            </a:r>
            <a:r>
              <a:rPr sz="11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cân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bằng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nghiêm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trọng.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26479" y="1478279"/>
            <a:ext cx="5760720" cy="4331335"/>
            <a:chOff x="6126479" y="1478279"/>
            <a:chExt cx="5760720" cy="4331335"/>
          </a:xfrm>
        </p:grpSpPr>
        <p:sp>
          <p:nvSpPr>
            <p:cNvPr id="19" name="object 19"/>
            <p:cNvSpPr/>
            <p:nvPr/>
          </p:nvSpPr>
          <p:spPr>
            <a:xfrm>
              <a:off x="6126479" y="1478279"/>
              <a:ext cx="5760720" cy="4331335"/>
            </a:xfrm>
            <a:custGeom>
              <a:avLst/>
              <a:gdLst/>
              <a:ahLst/>
              <a:cxnLst/>
              <a:rect l="l" t="t" r="r" b="b"/>
              <a:pathLst>
                <a:path w="5760720" h="4331335">
                  <a:moveTo>
                    <a:pt x="5760719" y="4331207"/>
                  </a:moveTo>
                  <a:lnTo>
                    <a:pt x="0" y="4331207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4769"/>
                  </a:lnTo>
                  <a:lnTo>
                    <a:pt x="179069" y="64769"/>
                  </a:lnTo>
                  <a:lnTo>
                    <a:pt x="171559" y="65132"/>
                  </a:lnTo>
                  <a:lnTo>
                    <a:pt x="130753" y="82036"/>
                  </a:lnTo>
                  <a:lnTo>
                    <a:pt x="106123" y="118883"/>
                  </a:lnTo>
                  <a:lnTo>
                    <a:pt x="102869" y="140969"/>
                  </a:lnTo>
                  <a:lnTo>
                    <a:pt x="102869" y="4112910"/>
                  </a:lnTo>
                  <a:lnTo>
                    <a:pt x="115698" y="4155231"/>
                  </a:lnTo>
                  <a:lnTo>
                    <a:pt x="149900" y="4183288"/>
                  </a:lnTo>
                  <a:lnTo>
                    <a:pt x="179069" y="4189079"/>
                  </a:lnTo>
                  <a:lnTo>
                    <a:pt x="5760719" y="4189079"/>
                  </a:lnTo>
                  <a:lnTo>
                    <a:pt x="5760719" y="4331207"/>
                  </a:lnTo>
                  <a:close/>
                </a:path>
                <a:path w="5760720" h="4331335">
                  <a:moveTo>
                    <a:pt x="5760719" y="4189079"/>
                  </a:moveTo>
                  <a:lnTo>
                    <a:pt x="5579729" y="4189079"/>
                  </a:lnTo>
                  <a:lnTo>
                    <a:pt x="5587244" y="4188719"/>
                  </a:lnTo>
                  <a:lnTo>
                    <a:pt x="5594611" y="4187635"/>
                  </a:lnTo>
                  <a:lnTo>
                    <a:pt x="5633618" y="4166768"/>
                  </a:lnTo>
                  <a:lnTo>
                    <a:pt x="5654485" y="4127765"/>
                  </a:lnTo>
                  <a:lnTo>
                    <a:pt x="5655929" y="4112910"/>
                  </a:lnTo>
                  <a:lnTo>
                    <a:pt x="5655929" y="140969"/>
                  </a:lnTo>
                  <a:lnTo>
                    <a:pt x="5643112" y="98626"/>
                  </a:lnTo>
                  <a:lnTo>
                    <a:pt x="5608898" y="70570"/>
                  </a:lnTo>
                  <a:lnTo>
                    <a:pt x="5579729" y="64769"/>
                  </a:lnTo>
                  <a:lnTo>
                    <a:pt x="5760719" y="64769"/>
                  </a:lnTo>
                  <a:lnTo>
                    <a:pt x="5760719" y="418907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1543049"/>
              <a:ext cx="5553059" cy="412430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3256660"/>
            <a:ext cx="979606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CHƯƠNG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4: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XÂY</a:t>
            </a:r>
            <a:r>
              <a:rPr sz="20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DỰNG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000" b="1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ĐÁNH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GIÁ</a:t>
            </a:r>
            <a:r>
              <a:rPr sz="2000" b="1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MÔ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HÌNH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003366"/>
                </a:solidFill>
                <a:latin typeface="Arial"/>
                <a:cs typeface="Arial"/>
              </a:rPr>
              <a:t>DỰ</a:t>
            </a:r>
            <a:r>
              <a:rPr sz="2000" b="1" spc="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ĐOÁN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286000"/>
            <a:ext cx="6900466" cy="2696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MỤC</a:t>
            </a:r>
            <a:r>
              <a:rPr sz="3000"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003366"/>
                </a:solidFill>
                <a:latin typeface="Arial"/>
                <a:cs typeface="Arial"/>
              </a:rPr>
              <a:t>LỤC</a:t>
            </a:r>
            <a:endParaRPr sz="30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0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lang="vi-VN" sz="2000" spc="50" dirty="0">
                <a:solidFill>
                  <a:srgbClr val="1F2328"/>
                </a:solidFill>
                <a:latin typeface="Arial"/>
                <a:cs typeface="Arial"/>
              </a:rPr>
              <a:t>Chương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1: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Giới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thiệu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tổng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endParaRPr sz="20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630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lang="vi-VN" sz="2000" spc="50" dirty="0">
                <a:solidFill>
                  <a:srgbClr val="1F2328"/>
                </a:solidFill>
                <a:latin typeface="Arial"/>
                <a:cs typeface="Arial"/>
              </a:rPr>
              <a:t>Chương</a:t>
            </a:r>
            <a:r>
              <a:rPr sz="20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2:</a:t>
            </a:r>
            <a:r>
              <a:rPr sz="20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Khám</a:t>
            </a:r>
            <a:r>
              <a:rPr sz="20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phá</a:t>
            </a:r>
            <a:r>
              <a:rPr sz="20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2000" spc="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Tiền</a:t>
            </a:r>
            <a:r>
              <a:rPr sz="20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xử</a:t>
            </a:r>
            <a:r>
              <a:rPr sz="20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lý</a:t>
            </a:r>
            <a:r>
              <a:rPr sz="20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20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endParaRPr sz="20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705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lang="vi-VN" sz="2000" spc="50" dirty="0">
                <a:solidFill>
                  <a:srgbClr val="1F2328"/>
                </a:solidFill>
                <a:latin typeface="Arial"/>
                <a:cs typeface="Arial"/>
              </a:rPr>
              <a:t>Chương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3: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tích</a:t>
            </a:r>
            <a:r>
              <a:rPr sz="2000"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Thống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kê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2000"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Trực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2328"/>
                </a:solidFill>
                <a:latin typeface="Arial"/>
                <a:cs typeface="Arial"/>
              </a:rPr>
              <a:t>hóa</a:t>
            </a:r>
            <a:endParaRPr sz="20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705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lang="vi-VN" sz="2000" spc="50" dirty="0">
                <a:solidFill>
                  <a:srgbClr val="1F2328"/>
                </a:solidFill>
                <a:latin typeface="Arial"/>
                <a:cs typeface="Arial"/>
              </a:rPr>
              <a:t>Chương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4: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Xây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dựng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Đánh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dự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đoán</a:t>
            </a:r>
            <a:endParaRPr sz="20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630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lang="vi-VN" sz="2000" spc="50" dirty="0">
                <a:solidFill>
                  <a:srgbClr val="1F2328"/>
                </a:solidFill>
                <a:latin typeface="Arial"/>
                <a:cs typeface="Arial"/>
              </a:rPr>
              <a:t>Chương</a:t>
            </a:r>
            <a:r>
              <a:rPr sz="20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5:</a:t>
            </a:r>
            <a:r>
              <a:rPr sz="20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Kết</a:t>
            </a:r>
            <a:r>
              <a:rPr sz="20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luận</a:t>
            </a:r>
            <a:r>
              <a:rPr sz="20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20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Đề</a:t>
            </a:r>
            <a:r>
              <a:rPr sz="20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xuất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1037812"/>
            <a:ext cx="333057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4.1.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Chuẩn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bị</a:t>
            </a:r>
            <a:r>
              <a:rPr sz="125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spc="5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r>
              <a:rPr sz="125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cho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Machine</a:t>
            </a:r>
            <a:r>
              <a:rPr sz="125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Learning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450" y="30194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" y="3267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86100" y="3209925"/>
            <a:ext cx="828675" cy="190500"/>
          </a:xfrm>
          <a:custGeom>
            <a:avLst/>
            <a:gdLst/>
            <a:ahLst/>
            <a:cxnLst/>
            <a:rect l="l" t="t" r="r" b="b"/>
            <a:pathLst>
              <a:path w="828675" h="190500">
                <a:moveTo>
                  <a:pt x="78736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787365" y="0"/>
                </a:lnTo>
                <a:lnTo>
                  <a:pt x="822636" y="23564"/>
                </a:lnTo>
                <a:lnTo>
                  <a:pt x="828675" y="41309"/>
                </a:lnTo>
                <a:lnTo>
                  <a:pt x="828675" y="149190"/>
                </a:lnTo>
                <a:lnTo>
                  <a:pt x="805110" y="184461"/>
                </a:lnTo>
                <a:lnTo>
                  <a:pt x="793442" y="189290"/>
                </a:lnTo>
                <a:lnTo>
                  <a:pt x="78736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450" y="35242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37433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990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9322" y="2850391"/>
            <a:ext cx="3539490" cy="12490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100" b="1" spc="50" dirty="0">
                <a:solidFill>
                  <a:srgbClr val="1F2328"/>
                </a:solidFill>
                <a:latin typeface="Arial"/>
                <a:cs typeface="Arial"/>
              </a:rPr>
              <a:t>Lựa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chọn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biến:</a:t>
            </a:r>
            <a:r>
              <a:rPr sz="11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Sử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dụng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tất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cả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đã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qua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xử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1F2328"/>
                </a:solidFill>
                <a:latin typeface="Arial"/>
                <a:cs typeface="Arial"/>
              </a:rPr>
              <a:t>lý.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650" b="1" baseline="2525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650" b="1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="1" baseline="2525" dirty="0">
                <a:solidFill>
                  <a:srgbClr val="1F2328"/>
                </a:solidFill>
                <a:latin typeface="Arial"/>
                <a:cs typeface="Arial"/>
              </a:rPr>
              <a:t>chia:</a:t>
            </a:r>
            <a:r>
              <a:rPr sz="1650" b="1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80%</a:t>
            </a:r>
            <a:r>
              <a:rPr sz="1650" spc="5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Training,</a:t>
            </a:r>
            <a:r>
              <a:rPr sz="1650" spc="89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20%</a:t>
            </a:r>
            <a:r>
              <a:rPr sz="1650" spc="44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Test</a:t>
            </a:r>
            <a:r>
              <a:rPr sz="1650" spc="89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(</a:t>
            </a:r>
            <a:r>
              <a:rPr sz="1650" spc="17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stratified</a:t>
            </a:r>
            <a:r>
              <a:rPr sz="950" spc="-15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37" baseline="2525" dirty="0">
                <a:solidFill>
                  <a:srgbClr val="1F2328"/>
                </a:solidFill>
                <a:latin typeface="Arial"/>
                <a:cs typeface="Arial"/>
              </a:rPr>
              <a:t>).</a:t>
            </a:r>
            <a:endParaRPr sz="1650" baseline="252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100" b="1" spc="-10" dirty="0">
                <a:solidFill>
                  <a:srgbClr val="1F2328"/>
                </a:solidFill>
                <a:latin typeface="Arial"/>
                <a:cs typeface="Arial"/>
              </a:rPr>
              <a:t>Pipeline:</a:t>
            </a:r>
            <a:endParaRPr sz="11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One-Hot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Encoding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(Biến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tính).</a:t>
            </a:r>
            <a:endParaRPr sz="11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StandardScaler</a:t>
            </a:r>
            <a:r>
              <a:rPr sz="1100" spc="1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(Biến</a:t>
            </a:r>
            <a:r>
              <a:rPr sz="1100" spc="1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số).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28812" y="1129664"/>
            <a:ext cx="7658387" cy="5227321"/>
            <a:chOff x="6126479" y="1478279"/>
            <a:chExt cx="5760720" cy="4331335"/>
          </a:xfrm>
        </p:grpSpPr>
        <p:sp>
          <p:nvSpPr>
            <p:cNvPr id="11" name="object 11"/>
            <p:cNvSpPr/>
            <p:nvPr/>
          </p:nvSpPr>
          <p:spPr>
            <a:xfrm>
              <a:off x="6126479" y="1478279"/>
              <a:ext cx="5760720" cy="4331335"/>
            </a:xfrm>
            <a:custGeom>
              <a:avLst/>
              <a:gdLst/>
              <a:ahLst/>
              <a:cxnLst/>
              <a:rect l="l" t="t" r="r" b="b"/>
              <a:pathLst>
                <a:path w="5760720" h="4331335">
                  <a:moveTo>
                    <a:pt x="5760719" y="4331207"/>
                  </a:moveTo>
                  <a:lnTo>
                    <a:pt x="0" y="4331207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4769"/>
                  </a:lnTo>
                  <a:lnTo>
                    <a:pt x="179069" y="64769"/>
                  </a:lnTo>
                  <a:lnTo>
                    <a:pt x="171559" y="65132"/>
                  </a:lnTo>
                  <a:lnTo>
                    <a:pt x="130753" y="82036"/>
                  </a:lnTo>
                  <a:lnTo>
                    <a:pt x="106123" y="118883"/>
                  </a:lnTo>
                  <a:lnTo>
                    <a:pt x="102869" y="140969"/>
                  </a:lnTo>
                  <a:lnTo>
                    <a:pt x="102869" y="4112910"/>
                  </a:lnTo>
                  <a:lnTo>
                    <a:pt x="115698" y="4155231"/>
                  </a:lnTo>
                  <a:lnTo>
                    <a:pt x="149900" y="4183288"/>
                  </a:lnTo>
                  <a:lnTo>
                    <a:pt x="179069" y="4189079"/>
                  </a:lnTo>
                  <a:lnTo>
                    <a:pt x="5760719" y="4189079"/>
                  </a:lnTo>
                  <a:lnTo>
                    <a:pt x="5760719" y="4331207"/>
                  </a:lnTo>
                  <a:close/>
                </a:path>
                <a:path w="5760720" h="4331335">
                  <a:moveTo>
                    <a:pt x="5760719" y="4189079"/>
                  </a:moveTo>
                  <a:lnTo>
                    <a:pt x="5579729" y="4189079"/>
                  </a:lnTo>
                  <a:lnTo>
                    <a:pt x="5587244" y="4188719"/>
                  </a:lnTo>
                  <a:lnTo>
                    <a:pt x="5594611" y="4187635"/>
                  </a:lnTo>
                  <a:lnTo>
                    <a:pt x="5633618" y="4166768"/>
                  </a:lnTo>
                  <a:lnTo>
                    <a:pt x="5654485" y="4127765"/>
                  </a:lnTo>
                  <a:lnTo>
                    <a:pt x="5655929" y="4112910"/>
                  </a:lnTo>
                  <a:lnTo>
                    <a:pt x="5655929" y="140969"/>
                  </a:lnTo>
                  <a:lnTo>
                    <a:pt x="5643112" y="98626"/>
                  </a:lnTo>
                  <a:lnTo>
                    <a:pt x="5608898" y="70570"/>
                  </a:lnTo>
                  <a:lnTo>
                    <a:pt x="5579729" y="64769"/>
                  </a:lnTo>
                  <a:lnTo>
                    <a:pt x="5760719" y="64769"/>
                  </a:lnTo>
                  <a:lnTo>
                    <a:pt x="5760719" y="418907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1543049"/>
              <a:ext cx="5553059" cy="412430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0895" y="127323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95" y="153040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895" y="17780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15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8296" y="815618"/>
            <a:ext cx="3935696" cy="159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4.2.</a:t>
            </a:r>
            <a:r>
              <a:rPr sz="125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Xử</a:t>
            </a:r>
            <a:r>
              <a:rPr sz="125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r>
              <a:rPr sz="125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mất</a:t>
            </a:r>
            <a:r>
              <a:rPr sz="125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cân</a:t>
            </a:r>
            <a:r>
              <a:rPr sz="125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bằng</a:t>
            </a:r>
            <a:r>
              <a:rPr sz="125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spc="5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125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125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1425"/>
              </a:spcBef>
            </a:pPr>
            <a:r>
              <a:rPr lang="vi-VN" sz="1100" b="1" spc="55" dirty="0">
                <a:solidFill>
                  <a:srgbClr val="1F2328"/>
                </a:solidFill>
                <a:latin typeface="Arial"/>
                <a:cs typeface="Arial"/>
              </a:rPr>
              <a:t>Phương</a:t>
            </a:r>
            <a:r>
              <a:rPr sz="1100" b="1" spc="1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pháp:</a:t>
            </a:r>
            <a:r>
              <a:rPr sz="1100" b="1" spc="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SMOTE</a:t>
            </a:r>
            <a:r>
              <a:rPr sz="1100" spc="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(Synthetic</a:t>
            </a:r>
            <a:r>
              <a:rPr sz="1100" spc="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Minority</a:t>
            </a:r>
            <a:r>
              <a:rPr sz="1100" spc="1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Over-sampling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Technique).</a:t>
            </a:r>
            <a:endParaRPr sz="11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0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Phạm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vi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áp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dụng: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Chỉ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trên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tập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huấn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luyện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để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tránh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rò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rỉ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liệu.</a:t>
            </a:r>
            <a:endParaRPr sz="1100" dirty="0">
              <a:latin typeface="Arial"/>
              <a:cs typeface="Arial"/>
            </a:endParaRPr>
          </a:p>
          <a:p>
            <a:pPr marL="301625" marR="5080">
              <a:lnSpc>
                <a:spcPct val="130700"/>
              </a:lnSpc>
              <a:spcBef>
                <a:spcPts val="22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Mục</a:t>
            </a:r>
            <a:r>
              <a:rPr sz="1100" b="1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tiêu:</a:t>
            </a:r>
            <a:r>
              <a:rPr sz="1100" b="1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Tạo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ra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mẫu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tổng</a:t>
            </a:r>
            <a:r>
              <a:rPr sz="11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hợp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cho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lớp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thiểu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số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("có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11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quỵ")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để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cân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bằng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huấn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luyện.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571" y="2690812"/>
            <a:ext cx="4119422" cy="1476375"/>
            <a:chOff x="6229350" y="781050"/>
            <a:chExt cx="5553075" cy="1476375"/>
          </a:xfrm>
        </p:grpSpPr>
        <p:sp>
          <p:nvSpPr>
            <p:cNvPr id="7" name="object 7"/>
            <p:cNvSpPr/>
            <p:nvPr/>
          </p:nvSpPr>
          <p:spPr>
            <a:xfrm>
              <a:off x="6234112" y="785812"/>
              <a:ext cx="5543550" cy="1466850"/>
            </a:xfrm>
            <a:custGeom>
              <a:avLst/>
              <a:gdLst/>
              <a:ahLst/>
              <a:cxnLst/>
              <a:rect l="l" t="t" r="r" b="b"/>
              <a:pathLst>
                <a:path w="5543550" h="1466850">
                  <a:moveTo>
                    <a:pt x="5494591" y="1466850"/>
                  </a:moveTo>
                  <a:lnTo>
                    <a:pt x="48948" y="1466850"/>
                  </a:lnTo>
                  <a:lnTo>
                    <a:pt x="45539" y="1466516"/>
                  </a:lnTo>
                  <a:lnTo>
                    <a:pt x="10744" y="1446428"/>
                  </a:lnTo>
                  <a:lnTo>
                    <a:pt x="0" y="1417901"/>
                  </a:lnTo>
                  <a:lnTo>
                    <a:pt x="0" y="1414462"/>
                  </a:lnTo>
                  <a:lnTo>
                    <a:pt x="0" y="48948"/>
                  </a:lnTo>
                  <a:lnTo>
                    <a:pt x="17773" y="12911"/>
                  </a:lnTo>
                  <a:lnTo>
                    <a:pt x="48948" y="0"/>
                  </a:lnTo>
                  <a:lnTo>
                    <a:pt x="5494591" y="0"/>
                  </a:lnTo>
                  <a:lnTo>
                    <a:pt x="5530596" y="17776"/>
                  </a:lnTo>
                  <a:lnTo>
                    <a:pt x="5543550" y="48948"/>
                  </a:lnTo>
                  <a:lnTo>
                    <a:pt x="5543550" y="1417901"/>
                  </a:lnTo>
                  <a:lnTo>
                    <a:pt x="5525738" y="1453934"/>
                  </a:lnTo>
                  <a:lnTo>
                    <a:pt x="5498020" y="1466516"/>
                  </a:lnTo>
                  <a:lnTo>
                    <a:pt x="5494591" y="1466850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34112" y="785812"/>
              <a:ext cx="5543550" cy="1466850"/>
            </a:xfrm>
            <a:custGeom>
              <a:avLst/>
              <a:gdLst/>
              <a:ahLst/>
              <a:cxnLst/>
              <a:rect l="l" t="t" r="r" b="b"/>
              <a:pathLst>
                <a:path w="5543550" h="1466850">
                  <a:moveTo>
                    <a:pt x="0" y="1414462"/>
                  </a:moveTo>
                  <a:lnTo>
                    <a:pt x="0" y="52387"/>
                  </a:lnTo>
                  <a:lnTo>
                    <a:pt x="0" y="48948"/>
                  </a:lnTo>
                  <a:lnTo>
                    <a:pt x="333" y="45540"/>
                  </a:lnTo>
                  <a:lnTo>
                    <a:pt x="1009" y="42167"/>
                  </a:lnTo>
                  <a:lnTo>
                    <a:pt x="1676" y="38793"/>
                  </a:lnTo>
                  <a:lnTo>
                    <a:pt x="2666" y="35517"/>
                  </a:lnTo>
                  <a:lnTo>
                    <a:pt x="3990" y="32339"/>
                  </a:lnTo>
                  <a:lnTo>
                    <a:pt x="5305" y="29161"/>
                  </a:lnTo>
                  <a:lnTo>
                    <a:pt x="6915" y="26142"/>
                  </a:lnTo>
                  <a:lnTo>
                    <a:pt x="8829" y="23281"/>
                  </a:lnTo>
                  <a:lnTo>
                    <a:pt x="10734" y="20422"/>
                  </a:lnTo>
                  <a:lnTo>
                    <a:pt x="12915" y="17776"/>
                  </a:lnTo>
                  <a:lnTo>
                    <a:pt x="15344" y="15343"/>
                  </a:lnTo>
                  <a:lnTo>
                    <a:pt x="17773" y="12911"/>
                  </a:lnTo>
                  <a:lnTo>
                    <a:pt x="20421" y="10739"/>
                  </a:lnTo>
                  <a:lnTo>
                    <a:pt x="42167" y="1006"/>
                  </a:lnTo>
                  <a:lnTo>
                    <a:pt x="45539" y="335"/>
                  </a:lnTo>
                  <a:lnTo>
                    <a:pt x="48948" y="0"/>
                  </a:lnTo>
                  <a:lnTo>
                    <a:pt x="52387" y="0"/>
                  </a:lnTo>
                  <a:lnTo>
                    <a:pt x="5491162" y="0"/>
                  </a:lnTo>
                  <a:lnTo>
                    <a:pt x="5494591" y="0"/>
                  </a:lnTo>
                  <a:lnTo>
                    <a:pt x="5498020" y="335"/>
                  </a:lnTo>
                  <a:lnTo>
                    <a:pt x="5501354" y="1006"/>
                  </a:lnTo>
                  <a:lnTo>
                    <a:pt x="5504783" y="1677"/>
                  </a:lnTo>
                  <a:lnTo>
                    <a:pt x="5508021" y="2671"/>
                  </a:lnTo>
                  <a:lnTo>
                    <a:pt x="5511164" y="3988"/>
                  </a:lnTo>
                  <a:lnTo>
                    <a:pt x="5514403" y="5304"/>
                  </a:lnTo>
                  <a:lnTo>
                    <a:pt x="5517451" y="6918"/>
                  </a:lnTo>
                  <a:lnTo>
                    <a:pt x="5520308" y="8828"/>
                  </a:lnTo>
                  <a:lnTo>
                    <a:pt x="5523166" y="10739"/>
                  </a:lnTo>
                  <a:lnTo>
                    <a:pt x="5542502" y="42167"/>
                  </a:lnTo>
                  <a:lnTo>
                    <a:pt x="5543169" y="45540"/>
                  </a:lnTo>
                  <a:lnTo>
                    <a:pt x="5543550" y="48948"/>
                  </a:lnTo>
                  <a:lnTo>
                    <a:pt x="5543550" y="52387"/>
                  </a:lnTo>
                  <a:lnTo>
                    <a:pt x="5543550" y="1414462"/>
                  </a:lnTo>
                  <a:lnTo>
                    <a:pt x="5543550" y="1417901"/>
                  </a:lnTo>
                  <a:lnTo>
                    <a:pt x="5543169" y="1421310"/>
                  </a:lnTo>
                  <a:lnTo>
                    <a:pt x="5523166" y="1456105"/>
                  </a:lnTo>
                  <a:lnTo>
                    <a:pt x="5511164" y="1462859"/>
                  </a:lnTo>
                  <a:lnTo>
                    <a:pt x="5508021" y="1464173"/>
                  </a:lnTo>
                  <a:lnTo>
                    <a:pt x="5504783" y="1465173"/>
                  </a:lnTo>
                  <a:lnTo>
                    <a:pt x="5501354" y="1465840"/>
                  </a:lnTo>
                  <a:lnTo>
                    <a:pt x="5498020" y="1466516"/>
                  </a:lnTo>
                  <a:lnTo>
                    <a:pt x="5494591" y="1466850"/>
                  </a:lnTo>
                  <a:lnTo>
                    <a:pt x="5491162" y="1466850"/>
                  </a:lnTo>
                  <a:lnTo>
                    <a:pt x="52387" y="1466850"/>
                  </a:lnTo>
                  <a:lnTo>
                    <a:pt x="48948" y="1466850"/>
                  </a:lnTo>
                  <a:lnTo>
                    <a:pt x="45539" y="1466516"/>
                  </a:lnTo>
                  <a:lnTo>
                    <a:pt x="42167" y="1465840"/>
                  </a:lnTo>
                  <a:lnTo>
                    <a:pt x="38795" y="1465173"/>
                  </a:lnTo>
                  <a:lnTo>
                    <a:pt x="15344" y="1451505"/>
                  </a:lnTo>
                  <a:lnTo>
                    <a:pt x="12915" y="1449076"/>
                  </a:lnTo>
                  <a:lnTo>
                    <a:pt x="3990" y="1434512"/>
                  </a:lnTo>
                  <a:lnTo>
                    <a:pt x="2666" y="1431331"/>
                  </a:lnTo>
                  <a:lnTo>
                    <a:pt x="1676" y="1428054"/>
                  </a:lnTo>
                  <a:lnTo>
                    <a:pt x="1009" y="1424682"/>
                  </a:lnTo>
                  <a:lnTo>
                    <a:pt x="333" y="1421310"/>
                  </a:lnTo>
                  <a:lnTo>
                    <a:pt x="0" y="1417901"/>
                  </a:lnTo>
                  <a:lnTo>
                    <a:pt x="0" y="1414462"/>
                  </a:lnTo>
                  <a:close/>
                </a:path>
              </a:pathLst>
            </a:custGeom>
            <a:ln w="9525">
              <a:solidFill>
                <a:srgbClr val="D0D9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3811" y="2814791"/>
            <a:ext cx="3887660" cy="127150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650" dirty="0">
                <a:solidFill>
                  <a:srgbClr val="CF212E"/>
                </a:solidFill>
                <a:latin typeface="Courier New"/>
                <a:cs typeface="Courier New"/>
              </a:rPr>
              <a:t>from</a:t>
            </a:r>
            <a:r>
              <a:rPr sz="650" spc="18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imblearn.over_sampling</a:t>
            </a:r>
            <a:r>
              <a:rPr sz="650" spc="18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CF212E"/>
                </a:solidFill>
                <a:latin typeface="Courier New"/>
                <a:cs typeface="Courier New"/>
              </a:rPr>
              <a:t>import</a:t>
            </a:r>
            <a:r>
              <a:rPr sz="650" spc="180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1F2328"/>
                </a:solidFill>
                <a:latin typeface="Courier New"/>
                <a:cs typeface="Courier New"/>
              </a:rPr>
              <a:t>SMOTE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CF212E"/>
                </a:solidFill>
                <a:latin typeface="Courier New"/>
                <a:cs typeface="Courier New"/>
              </a:rPr>
              <a:t>from</a:t>
            </a:r>
            <a:r>
              <a:rPr sz="650" spc="185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sklearn.model_selection</a:t>
            </a:r>
            <a:r>
              <a:rPr sz="650" spc="18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CF212E"/>
                </a:solidFill>
                <a:latin typeface="Courier New"/>
                <a:cs typeface="Courier New"/>
              </a:rPr>
              <a:t>import</a:t>
            </a:r>
            <a:r>
              <a:rPr sz="650" spc="185" dirty="0">
                <a:solidFill>
                  <a:srgbClr val="CF212E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1F2328"/>
                </a:solidFill>
                <a:latin typeface="Courier New"/>
                <a:cs typeface="Courier New"/>
              </a:rPr>
              <a:t>train_test_split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5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650" spc="5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58626E"/>
                </a:solidFill>
                <a:latin typeface="Courier New"/>
                <a:cs typeface="Courier New"/>
              </a:rPr>
              <a:t>Phân</a:t>
            </a:r>
            <a:r>
              <a:rPr sz="650" spc="6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58626E"/>
                </a:solidFill>
                <a:latin typeface="Courier New"/>
                <a:cs typeface="Courier New"/>
              </a:rPr>
              <a:t>chia</a:t>
            </a:r>
            <a:r>
              <a:rPr sz="650" spc="55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58626E"/>
                </a:solidFill>
                <a:latin typeface="Courier New"/>
                <a:cs typeface="Courier New"/>
              </a:rPr>
              <a:t>dữ</a:t>
            </a:r>
            <a:r>
              <a:rPr sz="650" spc="6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650" spc="-20" dirty="0">
                <a:solidFill>
                  <a:srgbClr val="58626E"/>
                </a:solidFill>
                <a:latin typeface="Courier New"/>
                <a:cs typeface="Courier New"/>
              </a:rPr>
              <a:t>liệu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X_train,</a:t>
            </a:r>
            <a:r>
              <a:rPr sz="650" spc="15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X_test,</a:t>
            </a:r>
            <a:r>
              <a:rPr sz="650" spc="1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y_train,</a:t>
            </a:r>
            <a:r>
              <a:rPr sz="650" spc="1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y_test</a:t>
            </a:r>
            <a:r>
              <a:rPr sz="650" spc="1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650" spc="1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train_test_split(X,</a:t>
            </a:r>
            <a:r>
              <a:rPr sz="650" spc="1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y,</a:t>
            </a:r>
            <a:r>
              <a:rPr sz="650" spc="1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test_size=</a:t>
            </a:r>
            <a:r>
              <a:rPr sz="650" dirty="0">
                <a:solidFill>
                  <a:srgbClr val="044FAE"/>
                </a:solidFill>
                <a:latin typeface="Courier New"/>
                <a:cs typeface="Courier New"/>
              </a:rPr>
              <a:t>0.2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650" spc="1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random_state=</a:t>
            </a:r>
            <a:r>
              <a:rPr sz="650" dirty="0">
                <a:solidFill>
                  <a:srgbClr val="044FAE"/>
                </a:solidFill>
                <a:latin typeface="Courier New"/>
                <a:cs typeface="Courier New"/>
              </a:rPr>
              <a:t>42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,</a:t>
            </a:r>
            <a:r>
              <a:rPr sz="650" spc="15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1F2328"/>
                </a:solidFill>
                <a:latin typeface="Courier New"/>
                <a:cs typeface="Courier New"/>
              </a:rPr>
              <a:t>stratify=y)</a:t>
            </a:r>
            <a:endParaRPr sz="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650" dirty="0">
                <a:solidFill>
                  <a:srgbClr val="58626E"/>
                </a:solidFill>
                <a:latin typeface="Courier New"/>
                <a:cs typeface="Courier New"/>
              </a:rPr>
              <a:t>#</a:t>
            </a:r>
            <a:r>
              <a:rPr sz="650" spc="5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58626E"/>
                </a:solidFill>
                <a:latin typeface="Courier New"/>
                <a:cs typeface="Courier New"/>
              </a:rPr>
              <a:t>Áp</a:t>
            </a:r>
            <a:r>
              <a:rPr sz="650" spc="5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58626E"/>
                </a:solidFill>
                <a:latin typeface="Courier New"/>
                <a:cs typeface="Courier New"/>
              </a:rPr>
              <a:t>dụng</a:t>
            </a:r>
            <a:r>
              <a:rPr sz="650" spc="50" dirty="0">
                <a:solidFill>
                  <a:srgbClr val="58626E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58626E"/>
                </a:solidFill>
                <a:latin typeface="Courier New"/>
                <a:cs typeface="Courier New"/>
              </a:rPr>
              <a:t>SMOTE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smote</a:t>
            </a:r>
            <a:r>
              <a:rPr sz="650" spc="6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650" spc="6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1F2328"/>
                </a:solidFill>
                <a:latin typeface="Courier New"/>
                <a:cs typeface="Courier New"/>
              </a:rPr>
              <a:t>SMOTE(random_state=</a:t>
            </a:r>
            <a:r>
              <a:rPr sz="650" spc="-10" dirty="0">
                <a:solidFill>
                  <a:srgbClr val="044FAE"/>
                </a:solidFill>
                <a:latin typeface="Courier New"/>
                <a:cs typeface="Courier New"/>
              </a:rPr>
              <a:t>42</a:t>
            </a:r>
            <a:r>
              <a:rPr sz="650" spc="-10" dirty="0">
                <a:solidFill>
                  <a:srgbClr val="1F2328"/>
                </a:solidFill>
                <a:latin typeface="Courier New"/>
                <a:cs typeface="Courier New"/>
              </a:rPr>
              <a:t>)</a:t>
            </a:r>
            <a:endParaRPr sz="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650" spc="10" dirty="0">
                <a:solidFill>
                  <a:srgbClr val="1F2328"/>
                </a:solidFill>
                <a:latin typeface="Courier New"/>
                <a:cs typeface="Courier New"/>
              </a:rPr>
              <a:t>X_train_smote,</a:t>
            </a:r>
            <a:r>
              <a:rPr sz="650" spc="9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spc="10" dirty="0">
                <a:solidFill>
                  <a:srgbClr val="1F2328"/>
                </a:solidFill>
                <a:latin typeface="Courier New"/>
                <a:cs typeface="Courier New"/>
              </a:rPr>
              <a:t>y_train_smote</a:t>
            </a:r>
            <a:r>
              <a:rPr sz="650" spc="9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spc="10" dirty="0">
                <a:solidFill>
                  <a:srgbClr val="1F2328"/>
                </a:solidFill>
                <a:latin typeface="Courier New"/>
                <a:cs typeface="Courier New"/>
              </a:rPr>
              <a:t>=</a:t>
            </a:r>
            <a:r>
              <a:rPr sz="650" spc="9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spc="10" dirty="0">
                <a:solidFill>
                  <a:srgbClr val="1F2328"/>
                </a:solidFill>
                <a:latin typeface="Courier New"/>
                <a:cs typeface="Courier New"/>
              </a:rPr>
              <a:t>smote.fit_resample(X_train,</a:t>
            </a:r>
            <a:r>
              <a:rPr sz="650" spc="9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650" spc="-10" dirty="0">
                <a:solidFill>
                  <a:srgbClr val="1F2328"/>
                </a:solidFill>
                <a:latin typeface="Courier New"/>
                <a:cs typeface="Courier New"/>
              </a:rPr>
              <a:t>y_train)</a:t>
            </a:r>
            <a:endParaRPr sz="6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89831" y="1297043"/>
            <a:ext cx="7467599" cy="5199889"/>
            <a:chOff x="6126479" y="2343911"/>
            <a:chExt cx="5760720" cy="3874135"/>
          </a:xfrm>
        </p:grpSpPr>
        <p:sp>
          <p:nvSpPr>
            <p:cNvPr id="11" name="object 11"/>
            <p:cNvSpPr/>
            <p:nvPr/>
          </p:nvSpPr>
          <p:spPr>
            <a:xfrm>
              <a:off x="6126479" y="2343911"/>
              <a:ext cx="5760720" cy="3874135"/>
            </a:xfrm>
            <a:custGeom>
              <a:avLst/>
              <a:gdLst/>
              <a:ahLst/>
              <a:cxnLst/>
              <a:rect l="l" t="t" r="r" b="b"/>
              <a:pathLst>
                <a:path w="5760720" h="3874135">
                  <a:moveTo>
                    <a:pt x="5760719" y="3874007"/>
                  </a:moveTo>
                  <a:lnTo>
                    <a:pt x="0" y="3874007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5912"/>
                  </a:lnTo>
                  <a:lnTo>
                    <a:pt x="179069" y="65912"/>
                  </a:lnTo>
                  <a:lnTo>
                    <a:pt x="171559" y="66275"/>
                  </a:lnTo>
                  <a:lnTo>
                    <a:pt x="130753" y="83179"/>
                  </a:lnTo>
                  <a:lnTo>
                    <a:pt x="106123" y="120026"/>
                  </a:lnTo>
                  <a:lnTo>
                    <a:pt x="102869" y="142112"/>
                  </a:lnTo>
                  <a:lnTo>
                    <a:pt x="102869" y="3656837"/>
                  </a:lnTo>
                  <a:lnTo>
                    <a:pt x="115698" y="3699178"/>
                  </a:lnTo>
                  <a:lnTo>
                    <a:pt x="149900" y="3727246"/>
                  </a:lnTo>
                  <a:lnTo>
                    <a:pt x="179069" y="3733037"/>
                  </a:lnTo>
                  <a:lnTo>
                    <a:pt x="5760719" y="3733037"/>
                  </a:lnTo>
                  <a:lnTo>
                    <a:pt x="5760719" y="3874007"/>
                  </a:lnTo>
                  <a:close/>
                </a:path>
                <a:path w="5760720" h="3874135">
                  <a:moveTo>
                    <a:pt x="5760719" y="3733037"/>
                  </a:moveTo>
                  <a:lnTo>
                    <a:pt x="5579729" y="3733037"/>
                  </a:lnTo>
                  <a:lnTo>
                    <a:pt x="5587244" y="3732677"/>
                  </a:lnTo>
                  <a:lnTo>
                    <a:pt x="5594611" y="3731593"/>
                  </a:lnTo>
                  <a:lnTo>
                    <a:pt x="5633618" y="3710726"/>
                  </a:lnTo>
                  <a:lnTo>
                    <a:pt x="5654485" y="3671696"/>
                  </a:lnTo>
                  <a:lnTo>
                    <a:pt x="5655929" y="3656837"/>
                  </a:lnTo>
                  <a:lnTo>
                    <a:pt x="5655929" y="142112"/>
                  </a:lnTo>
                  <a:lnTo>
                    <a:pt x="5643112" y="99769"/>
                  </a:lnTo>
                  <a:lnTo>
                    <a:pt x="5608898" y="71713"/>
                  </a:lnTo>
                  <a:lnTo>
                    <a:pt x="5579729" y="65912"/>
                  </a:lnTo>
                  <a:lnTo>
                    <a:pt x="5760719" y="65912"/>
                  </a:lnTo>
                  <a:lnTo>
                    <a:pt x="5760719" y="37330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2409824"/>
              <a:ext cx="5553059" cy="366712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190" y="114341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190" y="161013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90" y="1867313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9591" y="990601"/>
            <a:ext cx="3405042" cy="2074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4.3. Xây dựng và so</a:t>
            </a:r>
            <a:r>
              <a:rPr sz="125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sánh các mô </a:t>
            </a:r>
            <a:r>
              <a:rPr sz="1250" b="1" spc="-20" dirty="0">
                <a:solidFill>
                  <a:srgbClr val="003366"/>
                </a:solidFill>
                <a:latin typeface="Arial"/>
                <a:cs typeface="Arial"/>
              </a:rPr>
              <a:t>hình</a:t>
            </a:r>
            <a:endParaRPr sz="1250" dirty="0">
              <a:latin typeface="Arial"/>
              <a:cs typeface="Arial"/>
            </a:endParaRPr>
          </a:p>
          <a:p>
            <a:pPr marL="301625" marR="58419">
              <a:lnSpc>
                <a:spcPct val="125000"/>
              </a:lnSpc>
              <a:spcBef>
                <a:spcPts val="109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b="1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thuật</a:t>
            </a:r>
            <a:r>
              <a:rPr sz="1100" b="1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toán:</a:t>
            </a:r>
            <a:r>
              <a:rPr sz="1100" b="1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Logistic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Regression,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Decision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Tree,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Random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Forest,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Gradient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Boosting,</a:t>
            </a:r>
            <a:r>
              <a:rPr sz="1100" spc="1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XGBoost,</a:t>
            </a:r>
            <a:r>
              <a:rPr sz="1100" spc="1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LightGBM,</a:t>
            </a:r>
            <a:r>
              <a:rPr sz="1100" spc="1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SVM.</a:t>
            </a:r>
            <a:endParaRPr sz="11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0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Chỉ</a:t>
            </a:r>
            <a:r>
              <a:rPr sz="1100" b="1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số</a:t>
            </a:r>
            <a:r>
              <a:rPr sz="1100" b="1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đánh</a:t>
            </a:r>
            <a:r>
              <a:rPr sz="1100" b="1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giá:</a:t>
            </a:r>
            <a:r>
              <a:rPr sz="1100" b="1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F1-Score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(quan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trọng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nhất),</a:t>
            </a:r>
            <a:r>
              <a:rPr sz="11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Recall,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Precision,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ROC-</a:t>
            </a:r>
            <a:r>
              <a:rPr sz="1100" spc="-20" dirty="0">
                <a:solidFill>
                  <a:srgbClr val="1F2328"/>
                </a:solidFill>
                <a:latin typeface="Arial"/>
                <a:cs typeface="Arial"/>
              </a:rPr>
              <a:t>AUC.</a:t>
            </a:r>
            <a:endParaRPr sz="1100" dirty="0">
              <a:latin typeface="Arial"/>
              <a:cs typeface="Arial"/>
            </a:endParaRPr>
          </a:p>
          <a:p>
            <a:pPr marL="301625" marR="5080">
              <a:lnSpc>
                <a:spcPct val="125000"/>
              </a:lnSpc>
              <a:spcBef>
                <a:spcPts val="37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Kết</a:t>
            </a:r>
            <a:r>
              <a:rPr sz="1100" b="1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quả:</a:t>
            </a:r>
            <a:r>
              <a:rPr sz="1100" b="1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11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dựa</a:t>
            </a:r>
            <a:r>
              <a:rPr sz="11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trên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cây</a:t>
            </a:r>
            <a:r>
              <a:rPr sz="11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(Random</a:t>
            </a:r>
            <a:r>
              <a:rPr sz="11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Forest,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XGBoost,</a:t>
            </a:r>
            <a:r>
              <a:rPr sz="11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LightGBM)</a:t>
            </a:r>
            <a:r>
              <a:rPr sz="11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1F2328"/>
                </a:solidFill>
                <a:latin typeface="Arial"/>
                <a:cs typeface="Arial"/>
              </a:rPr>
              <a:t>cho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kết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quả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vượt</a:t>
            </a:r>
            <a:r>
              <a:rPr sz="110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trội.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LightGBM</a:t>
            </a:r>
            <a:r>
              <a:rPr sz="1100" b="1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nổi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bật</a:t>
            </a:r>
            <a:r>
              <a:rPr sz="110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với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F1-Score</a:t>
            </a:r>
            <a:r>
              <a:rPr sz="110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cao</a:t>
            </a:r>
            <a:r>
              <a:rPr sz="11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nhất.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61586" y="990601"/>
            <a:ext cx="8078578" cy="5637398"/>
            <a:chOff x="6126479" y="1716023"/>
            <a:chExt cx="5760720" cy="3502660"/>
          </a:xfrm>
        </p:grpSpPr>
        <p:sp>
          <p:nvSpPr>
            <p:cNvPr id="7" name="object 7"/>
            <p:cNvSpPr/>
            <p:nvPr/>
          </p:nvSpPr>
          <p:spPr>
            <a:xfrm>
              <a:off x="6126479" y="1716023"/>
              <a:ext cx="5760720" cy="3502660"/>
            </a:xfrm>
            <a:custGeom>
              <a:avLst/>
              <a:gdLst/>
              <a:ahLst/>
              <a:cxnLst/>
              <a:rect l="l" t="t" r="r" b="b"/>
              <a:pathLst>
                <a:path w="5760720" h="3502660">
                  <a:moveTo>
                    <a:pt x="5760719" y="3502151"/>
                  </a:moveTo>
                  <a:lnTo>
                    <a:pt x="0" y="3502151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5150"/>
                  </a:lnTo>
                  <a:lnTo>
                    <a:pt x="179069" y="65150"/>
                  </a:lnTo>
                  <a:lnTo>
                    <a:pt x="171559" y="65513"/>
                  </a:lnTo>
                  <a:lnTo>
                    <a:pt x="130753" y="82417"/>
                  </a:lnTo>
                  <a:lnTo>
                    <a:pt x="106123" y="119264"/>
                  </a:lnTo>
                  <a:lnTo>
                    <a:pt x="102869" y="141350"/>
                  </a:lnTo>
                  <a:lnTo>
                    <a:pt x="102869" y="3284585"/>
                  </a:lnTo>
                  <a:lnTo>
                    <a:pt x="115698" y="3326937"/>
                  </a:lnTo>
                  <a:lnTo>
                    <a:pt x="149900" y="3354994"/>
                  </a:lnTo>
                  <a:lnTo>
                    <a:pt x="179069" y="3360785"/>
                  </a:lnTo>
                  <a:lnTo>
                    <a:pt x="5760719" y="3360785"/>
                  </a:lnTo>
                  <a:lnTo>
                    <a:pt x="5760719" y="3502151"/>
                  </a:lnTo>
                  <a:close/>
                </a:path>
                <a:path w="5760720" h="3502660">
                  <a:moveTo>
                    <a:pt x="5760719" y="3360785"/>
                  </a:moveTo>
                  <a:lnTo>
                    <a:pt x="5579729" y="3360785"/>
                  </a:lnTo>
                  <a:lnTo>
                    <a:pt x="5587244" y="3360425"/>
                  </a:lnTo>
                  <a:lnTo>
                    <a:pt x="5594611" y="3359341"/>
                  </a:lnTo>
                  <a:lnTo>
                    <a:pt x="5633618" y="3338474"/>
                  </a:lnTo>
                  <a:lnTo>
                    <a:pt x="5654485" y="3299467"/>
                  </a:lnTo>
                  <a:lnTo>
                    <a:pt x="5655929" y="3284585"/>
                  </a:lnTo>
                  <a:lnTo>
                    <a:pt x="5655929" y="141350"/>
                  </a:lnTo>
                  <a:lnTo>
                    <a:pt x="5643112" y="99007"/>
                  </a:lnTo>
                  <a:lnTo>
                    <a:pt x="5608898" y="70951"/>
                  </a:lnTo>
                  <a:lnTo>
                    <a:pt x="5579729" y="65150"/>
                  </a:lnTo>
                  <a:lnTo>
                    <a:pt x="5760719" y="65150"/>
                  </a:lnTo>
                  <a:lnTo>
                    <a:pt x="5760719" y="336078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1781175"/>
              <a:ext cx="5553059" cy="329563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394" y="1519106"/>
            <a:ext cx="38491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4.2. Lựa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chọn và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Tinh chỉnh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mô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hình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394" y="2172027"/>
            <a:ext cx="3801500" cy="17558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50600"/>
              </a:lnSpc>
              <a:spcBef>
                <a:spcPts val="55"/>
              </a:spcBef>
            </a:pP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1600" b="1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r>
              <a:rPr sz="1600" b="1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tốt</a:t>
            </a:r>
            <a:r>
              <a:rPr sz="1600" b="1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nhất:</a:t>
            </a:r>
            <a:r>
              <a:rPr sz="1600" b="1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2328"/>
                </a:solidFill>
                <a:latin typeface="Arial"/>
                <a:cs typeface="Arial"/>
              </a:rPr>
              <a:t>LightGBM.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Tinh</a:t>
            </a:r>
            <a:r>
              <a:rPr sz="1600" b="1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chỉnh:</a:t>
            </a:r>
            <a:r>
              <a:rPr sz="1600" b="1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2328"/>
                </a:solidFill>
                <a:latin typeface="Arial"/>
                <a:cs typeface="Arial"/>
              </a:rPr>
              <a:t>GridSearchCV. </a:t>
            </a:r>
            <a:endParaRPr lang="vi-VN" sz="1600" spc="-10" dirty="0">
              <a:solidFill>
                <a:srgbClr val="1F2328"/>
              </a:solidFill>
              <a:latin typeface="Arial"/>
              <a:cs typeface="Arial"/>
            </a:endParaRPr>
          </a:p>
          <a:p>
            <a:pPr marL="12700" marR="5080">
              <a:lnSpc>
                <a:spcPct val="150600"/>
              </a:lnSpc>
              <a:spcBef>
                <a:spcPts val="55"/>
              </a:spcBef>
            </a:pPr>
            <a:r>
              <a:rPr sz="1600" b="1" dirty="0" err="1">
                <a:solidFill>
                  <a:srgbClr val="1F2328"/>
                </a:solidFill>
                <a:latin typeface="Arial"/>
                <a:cs typeface="Arial"/>
              </a:rPr>
              <a:t>Đánh</a:t>
            </a:r>
            <a:r>
              <a:rPr sz="16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1F2328"/>
                </a:solidFill>
                <a:latin typeface="Arial"/>
                <a:cs typeface="Arial"/>
              </a:rPr>
              <a:t>giá:</a:t>
            </a:r>
            <a:endParaRPr sz="16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Ma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trận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nhầm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F2328"/>
                </a:solidFill>
                <a:latin typeface="Arial"/>
                <a:cs typeface="Arial"/>
              </a:rPr>
              <a:t>lẫn.</a:t>
            </a:r>
            <a:endParaRPr sz="16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30"/>
              </a:spcBef>
            </a:pP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Đường</a:t>
            </a:r>
            <a:r>
              <a:rPr sz="1600" spc="114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cong</a:t>
            </a:r>
            <a:r>
              <a:rPr sz="1600" spc="1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F2328"/>
                </a:solidFill>
                <a:latin typeface="Arial"/>
                <a:cs typeface="Arial"/>
              </a:rPr>
              <a:t>ROC.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pSp>
        <p:nvGrpSpPr>
          <p:cNvPr id="14" name="object 4">
            <a:extLst>
              <a:ext uri="{FF2B5EF4-FFF2-40B4-BE49-F238E27FC236}">
                <a16:creationId xmlns:a16="http://schemas.microsoft.com/office/drawing/2014/main" id="{8B77CB33-B410-18D9-281A-D50C94623360}"/>
              </a:ext>
            </a:extLst>
          </p:cNvPr>
          <p:cNvGrpSpPr/>
          <p:nvPr/>
        </p:nvGrpSpPr>
        <p:grpSpPr>
          <a:xfrm>
            <a:off x="4104972" y="1290637"/>
            <a:ext cx="7360920" cy="4953000"/>
            <a:chOff x="6126479" y="1478279"/>
            <a:chExt cx="5760720" cy="4331335"/>
          </a:xfrm>
        </p:grpSpPr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7BFD9FD8-862E-06C9-EACB-174FFEC21D9E}"/>
                </a:ext>
              </a:extLst>
            </p:cNvPr>
            <p:cNvSpPr/>
            <p:nvPr/>
          </p:nvSpPr>
          <p:spPr>
            <a:xfrm>
              <a:off x="6126479" y="1478279"/>
              <a:ext cx="5760720" cy="4331335"/>
            </a:xfrm>
            <a:custGeom>
              <a:avLst/>
              <a:gdLst/>
              <a:ahLst/>
              <a:cxnLst/>
              <a:rect l="l" t="t" r="r" b="b"/>
              <a:pathLst>
                <a:path w="5760720" h="4331335">
                  <a:moveTo>
                    <a:pt x="5760719" y="4331207"/>
                  </a:moveTo>
                  <a:lnTo>
                    <a:pt x="0" y="4331207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4769"/>
                  </a:lnTo>
                  <a:lnTo>
                    <a:pt x="179069" y="64769"/>
                  </a:lnTo>
                  <a:lnTo>
                    <a:pt x="171559" y="65132"/>
                  </a:lnTo>
                  <a:lnTo>
                    <a:pt x="130753" y="82036"/>
                  </a:lnTo>
                  <a:lnTo>
                    <a:pt x="106123" y="118883"/>
                  </a:lnTo>
                  <a:lnTo>
                    <a:pt x="102869" y="140969"/>
                  </a:lnTo>
                  <a:lnTo>
                    <a:pt x="102869" y="4112910"/>
                  </a:lnTo>
                  <a:lnTo>
                    <a:pt x="115698" y="4155231"/>
                  </a:lnTo>
                  <a:lnTo>
                    <a:pt x="149900" y="4183288"/>
                  </a:lnTo>
                  <a:lnTo>
                    <a:pt x="179069" y="4189079"/>
                  </a:lnTo>
                  <a:lnTo>
                    <a:pt x="5760719" y="4189079"/>
                  </a:lnTo>
                  <a:lnTo>
                    <a:pt x="5760719" y="4331207"/>
                  </a:lnTo>
                  <a:close/>
                </a:path>
                <a:path w="5760720" h="4331335">
                  <a:moveTo>
                    <a:pt x="5760719" y="4189079"/>
                  </a:moveTo>
                  <a:lnTo>
                    <a:pt x="5579729" y="4189079"/>
                  </a:lnTo>
                  <a:lnTo>
                    <a:pt x="5587244" y="4188719"/>
                  </a:lnTo>
                  <a:lnTo>
                    <a:pt x="5594611" y="4187635"/>
                  </a:lnTo>
                  <a:lnTo>
                    <a:pt x="5633618" y="4166768"/>
                  </a:lnTo>
                  <a:lnTo>
                    <a:pt x="5654485" y="4127765"/>
                  </a:lnTo>
                  <a:lnTo>
                    <a:pt x="5655929" y="4112910"/>
                  </a:lnTo>
                  <a:lnTo>
                    <a:pt x="5655929" y="140969"/>
                  </a:lnTo>
                  <a:lnTo>
                    <a:pt x="5643112" y="98626"/>
                  </a:lnTo>
                  <a:lnTo>
                    <a:pt x="5608898" y="70570"/>
                  </a:lnTo>
                  <a:lnTo>
                    <a:pt x="5579729" y="64769"/>
                  </a:lnTo>
                  <a:lnTo>
                    <a:pt x="5760719" y="64769"/>
                  </a:lnTo>
                  <a:lnTo>
                    <a:pt x="5760719" y="418907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6">
              <a:extLst>
                <a:ext uri="{FF2B5EF4-FFF2-40B4-BE49-F238E27FC236}">
                  <a16:creationId xmlns:a16="http://schemas.microsoft.com/office/drawing/2014/main" id="{FCB18E19-BCA5-CF02-57E8-6D38822DB29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9350" y="1543049"/>
              <a:ext cx="5553059" cy="41243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31051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0600" y="3267075"/>
            <a:ext cx="314325" cy="180975"/>
          </a:xfrm>
          <a:custGeom>
            <a:avLst/>
            <a:gdLst/>
            <a:ahLst/>
            <a:cxnLst/>
            <a:rect l="l" t="t" r="r" b="b"/>
            <a:pathLst>
              <a:path w="314325" h="180975">
                <a:moveTo>
                  <a:pt x="273015" y="180975"/>
                </a:moveTo>
                <a:lnTo>
                  <a:pt x="41309" y="180975"/>
                </a:lnTo>
                <a:lnTo>
                  <a:pt x="35232" y="179765"/>
                </a:lnTo>
                <a:lnTo>
                  <a:pt x="1209" y="145742"/>
                </a:lnTo>
                <a:lnTo>
                  <a:pt x="0" y="139665"/>
                </a:lnTo>
                <a:lnTo>
                  <a:pt x="0" y="133350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39665"/>
                </a:lnTo>
                <a:lnTo>
                  <a:pt x="290760" y="174936"/>
                </a:lnTo>
                <a:lnTo>
                  <a:pt x="279092" y="179765"/>
                </a:lnTo>
                <a:lnTo>
                  <a:pt x="273015" y="180975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3514725"/>
            <a:ext cx="1352550" cy="190500"/>
          </a:xfrm>
          <a:custGeom>
            <a:avLst/>
            <a:gdLst/>
            <a:ahLst/>
            <a:cxnLst/>
            <a:rect l="l" t="t" r="r" b="b"/>
            <a:pathLst>
              <a:path w="1352550" h="190500">
                <a:moveTo>
                  <a:pt x="13112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311240" y="0"/>
                </a:lnTo>
                <a:lnTo>
                  <a:pt x="1346511" y="23564"/>
                </a:lnTo>
                <a:lnTo>
                  <a:pt x="1352550" y="41309"/>
                </a:lnTo>
                <a:lnTo>
                  <a:pt x="1352550" y="149190"/>
                </a:lnTo>
                <a:lnTo>
                  <a:pt x="1328985" y="184461"/>
                </a:lnTo>
                <a:lnTo>
                  <a:pt x="1317317" y="189290"/>
                </a:lnTo>
                <a:lnTo>
                  <a:pt x="13112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0" y="377190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273015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273015" y="0"/>
                </a:lnTo>
                <a:lnTo>
                  <a:pt x="308286" y="23564"/>
                </a:lnTo>
                <a:lnTo>
                  <a:pt x="314325" y="41309"/>
                </a:lnTo>
                <a:lnTo>
                  <a:pt x="314325" y="149190"/>
                </a:lnTo>
                <a:lnTo>
                  <a:pt x="290760" y="184461"/>
                </a:lnTo>
                <a:lnTo>
                  <a:pt x="279092" y="189290"/>
                </a:lnTo>
                <a:lnTo>
                  <a:pt x="273015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019550"/>
            <a:ext cx="1123950" cy="190500"/>
          </a:xfrm>
          <a:custGeom>
            <a:avLst/>
            <a:gdLst/>
            <a:ahLst/>
            <a:cxnLst/>
            <a:rect l="l" t="t" r="r" b="b"/>
            <a:pathLst>
              <a:path w="1123950" h="190500">
                <a:moveTo>
                  <a:pt x="108264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1082640" y="0"/>
                </a:lnTo>
                <a:lnTo>
                  <a:pt x="1117911" y="23564"/>
                </a:lnTo>
                <a:lnTo>
                  <a:pt x="1123950" y="41309"/>
                </a:lnTo>
                <a:lnTo>
                  <a:pt x="1123950" y="149190"/>
                </a:lnTo>
                <a:lnTo>
                  <a:pt x="1100385" y="184461"/>
                </a:lnTo>
                <a:lnTo>
                  <a:pt x="1088717" y="189290"/>
                </a:lnTo>
                <a:lnTo>
                  <a:pt x="108264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450" y="43338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15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15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99851" y="2647537"/>
            <a:ext cx="5481955" cy="201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4.5.</a:t>
            </a:r>
            <a:r>
              <a:rPr sz="125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Diễn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giải</a:t>
            </a:r>
            <a:r>
              <a:rPr sz="125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003366"/>
                </a:solidFill>
                <a:latin typeface="Arial"/>
                <a:cs typeface="Arial"/>
              </a:rPr>
              <a:t>mô</a:t>
            </a:r>
            <a:r>
              <a:rPr sz="125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250" b="1" spc="-20" dirty="0">
                <a:solidFill>
                  <a:srgbClr val="003366"/>
                </a:solidFill>
                <a:latin typeface="Arial"/>
                <a:cs typeface="Arial"/>
              </a:rPr>
              <a:t>hình</a:t>
            </a:r>
            <a:endParaRPr sz="125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1425"/>
              </a:spcBef>
            </a:pPr>
            <a:r>
              <a:rPr sz="1100" b="1" spc="55" dirty="0">
                <a:solidFill>
                  <a:srgbClr val="1F2328"/>
                </a:solidFill>
                <a:latin typeface="Arial"/>
                <a:cs typeface="Arial"/>
              </a:rPr>
              <a:t>Mức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độ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trọng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của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(Feature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1F2328"/>
                </a:solidFill>
                <a:latin typeface="Arial"/>
                <a:cs typeface="Arial"/>
              </a:rPr>
              <a:t>Importance):</a:t>
            </a:r>
            <a:endParaRPr sz="1100">
              <a:latin typeface="Arial"/>
              <a:cs typeface="Arial"/>
            </a:endParaRPr>
          </a:p>
          <a:p>
            <a:pPr marL="636270" indent="-157480">
              <a:lnSpc>
                <a:spcPct val="100000"/>
              </a:lnSpc>
              <a:spcBef>
                <a:spcPts val="440"/>
              </a:spcBef>
              <a:buSzPct val="115789"/>
              <a:buFont typeface="Arial"/>
              <a:buAutoNum type="romanLcPeriod"/>
              <a:tabLst>
                <a:tab pos="636270" algn="l"/>
              </a:tabLst>
            </a:pP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age</a:t>
            </a:r>
            <a:r>
              <a:rPr sz="950" spc="130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spc="-15" baseline="2525" dirty="0">
                <a:solidFill>
                  <a:srgbClr val="1F2328"/>
                </a:solidFill>
                <a:latin typeface="Arial"/>
                <a:cs typeface="Arial"/>
              </a:rPr>
              <a:t>(Tuổi)</a:t>
            </a:r>
            <a:endParaRPr sz="1650" baseline="2525">
              <a:latin typeface="Arial"/>
              <a:cs typeface="Arial"/>
            </a:endParaRPr>
          </a:p>
          <a:p>
            <a:pPr marL="635635" indent="-189230">
              <a:lnSpc>
                <a:spcPct val="100000"/>
              </a:lnSpc>
              <a:spcBef>
                <a:spcPts val="670"/>
              </a:spcBef>
              <a:buSzPct val="115789"/>
              <a:buFont typeface="Arial"/>
              <a:buAutoNum type="romanLcPeriod"/>
              <a:tabLst>
                <a:tab pos="635635" algn="l"/>
              </a:tabLst>
            </a:pP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avg_glucose_level</a:t>
            </a:r>
            <a:r>
              <a:rPr sz="1425" spc="457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(Mức</a:t>
            </a:r>
            <a:r>
              <a:rPr sz="11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đường</a:t>
            </a:r>
            <a:r>
              <a:rPr sz="110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huyết)</a:t>
            </a:r>
            <a:endParaRPr sz="1100">
              <a:latin typeface="Arial"/>
              <a:cs typeface="Arial"/>
            </a:endParaRPr>
          </a:p>
          <a:p>
            <a:pPr marL="636270" indent="-221615">
              <a:lnSpc>
                <a:spcPct val="100000"/>
              </a:lnSpc>
              <a:spcBef>
                <a:spcPts val="665"/>
              </a:spcBef>
              <a:buSzPct val="115789"/>
              <a:buFont typeface="Arial"/>
              <a:buAutoNum type="romanLcPeriod"/>
              <a:tabLst>
                <a:tab pos="636270" algn="l"/>
              </a:tabLst>
            </a:pPr>
            <a:r>
              <a:rPr sz="950" dirty="0">
                <a:solidFill>
                  <a:srgbClr val="1F2328"/>
                </a:solidFill>
                <a:latin typeface="Courier New"/>
                <a:cs typeface="Courier New"/>
              </a:rPr>
              <a:t>bmi</a:t>
            </a:r>
            <a:r>
              <a:rPr sz="950" spc="215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(Chỉ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số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khối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baseline="2525" dirty="0">
                <a:solidFill>
                  <a:srgbClr val="1F2328"/>
                </a:solidFill>
                <a:latin typeface="Arial"/>
                <a:cs typeface="Arial"/>
              </a:rPr>
              <a:t>cơ</a:t>
            </a:r>
            <a:r>
              <a:rPr sz="1650" spc="82" baseline="25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50" spc="-30" baseline="2525" dirty="0">
                <a:solidFill>
                  <a:srgbClr val="1F2328"/>
                </a:solidFill>
                <a:latin typeface="Arial"/>
                <a:cs typeface="Arial"/>
              </a:rPr>
              <a:t>thể)</a:t>
            </a:r>
            <a:endParaRPr sz="1650" baseline="2525">
              <a:latin typeface="Arial"/>
              <a:cs typeface="Arial"/>
            </a:endParaRPr>
          </a:p>
          <a:p>
            <a:pPr marL="636270" indent="-219075">
              <a:lnSpc>
                <a:spcPct val="100000"/>
              </a:lnSpc>
              <a:spcBef>
                <a:spcPts val="670"/>
              </a:spcBef>
              <a:buSzPct val="115789"/>
              <a:buFont typeface="Arial"/>
              <a:buAutoNum type="romanLcPeriod"/>
              <a:tabLst>
                <a:tab pos="636270" algn="l"/>
              </a:tabLst>
            </a:pPr>
            <a:r>
              <a:rPr sz="1425" baseline="2923" dirty="0">
                <a:solidFill>
                  <a:srgbClr val="1F2328"/>
                </a:solidFill>
                <a:latin typeface="Courier New"/>
                <a:cs typeface="Courier New"/>
              </a:rPr>
              <a:t>smoking_status</a:t>
            </a:r>
            <a:r>
              <a:rPr sz="1425" spc="352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(Tình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trạng</a:t>
            </a:r>
            <a:r>
              <a:rPr sz="11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hút</a:t>
            </a:r>
            <a:r>
              <a:rPr sz="11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thuốc)</a:t>
            </a:r>
            <a:endParaRPr sz="1100">
              <a:latin typeface="Arial"/>
              <a:cs typeface="Arial"/>
            </a:endParaRPr>
          </a:p>
          <a:p>
            <a:pPr marL="301625" marR="5080">
              <a:lnSpc>
                <a:spcPct val="130700"/>
              </a:lnSpc>
              <a:spcBef>
                <a:spcPts val="225"/>
              </a:spcBef>
            </a:pP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11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tích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1F2328"/>
                </a:solidFill>
                <a:latin typeface="Arial"/>
                <a:cs typeface="Arial"/>
              </a:rPr>
              <a:t>SHAP:</a:t>
            </a:r>
            <a:r>
              <a:rPr sz="11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Giúp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giải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thích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"đóng</a:t>
            </a:r>
            <a:r>
              <a:rPr sz="11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góp"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của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từng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trị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đặc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trưng</a:t>
            </a:r>
            <a:r>
              <a:rPr sz="11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vào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1F2328"/>
                </a:solidFill>
                <a:latin typeface="Arial"/>
                <a:cs typeface="Arial"/>
              </a:rPr>
              <a:t>kết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quả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dự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đoán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cho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từng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trường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hợp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cụ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thể,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làm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tăng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tính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minh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bạch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của</a:t>
            </a:r>
            <a:r>
              <a:rPr sz="11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11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F2328"/>
                </a:solidFill>
                <a:latin typeface="Arial"/>
                <a:cs typeface="Arial"/>
              </a:rPr>
              <a:t>hình.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26479" y="277367"/>
            <a:ext cx="5760720" cy="6581140"/>
            <a:chOff x="6126479" y="277367"/>
            <a:chExt cx="5760720" cy="6581140"/>
          </a:xfrm>
        </p:grpSpPr>
        <p:sp>
          <p:nvSpPr>
            <p:cNvPr id="10" name="object 10"/>
            <p:cNvSpPr/>
            <p:nvPr/>
          </p:nvSpPr>
          <p:spPr>
            <a:xfrm>
              <a:off x="6126479" y="277367"/>
              <a:ext cx="5760720" cy="6581140"/>
            </a:xfrm>
            <a:custGeom>
              <a:avLst/>
              <a:gdLst/>
              <a:ahLst/>
              <a:cxnLst/>
              <a:rect l="l" t="t" r="r" b="b"/>
              <a:pathLst>
                <a:path w="5760720" h="6581140">
                  <a:moveTo>
                    <a:pt x="102869" y="6580631"/>
                  </a:moveTo>
                  <a:lnTo>
                    <a:pt x="0" y="6580631"/>
                  </a:lnTo>
                  <a:lnTo>
                    <a:pt x="0" y="0"/>
                  </a:lnTo>
                  <a:lnTo>
                    <a:pt x="5760719" y="0"/>
                  </a:lnTo>
                  <a:lnTo>
                    <a:pt x="5760719" y="65531"/>
                  </a:lnTo>
                  <a:lnTo>
                    <a:pt x="179069" y="65531"/>
                  </a:lnTo>
                  <a:lnTo>
                    <a:pt x="171559" y="65894"/>
                  </a:lnTo>
                  <a:lnTo>
                    <a:pt x="130753" y="82798"/>
                  </a:lnTo>
                  <a:lnTo>
                    <a:pt x="106123" y="119645"/>
                  </a:lnTo>
                  <a:lnTo>
                    <a:pt x="102869" y="141731"/>
                  </a:lnTo>
                  <a:lnTo>
                    <a:pt x="102869" y="6580631"/>
                  </a:lnTo>
                  <a:close/>
                </a:path>
                <a:path w="5760720" h="6581140">
                  <a:moveTo>
                    <a:pt x="5760719" y="6580631"/>
                  </a:moveTo>
                  <a:lnTo>
                    <a:pt x="5655929" y="6580631"/>
                  </a:lnTo>
                  <a:lnTo>
                    <a:pt x="5655929" y="141731"/>
                  </a:lnTo>
                  <a:lnTo>
                    <a:pt x="5655569" y="134225"/>
                  </a:lnTo>
                  <a:lnTo>
                    <a:pt x="5638676" y="93414"/>
                  </a:lnTo>
                  <a:lnTo>
                    <a:pt x="5601829" y="68794"/>
                  </a:lnTo>
                  <a:lnTo>
                    <a:pt x="5579729" y="65531"/>
                  </a:lnTo>
                  <a:lnTo>
                    <a:pt x="5760719" y="65531"/>
                  </a:lnTo>
                  <a:lnTo>
                    <a:pt x="5760719" y="658063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9350" y="342899"/>
              <a:ext cx="5553059" cy="65151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3256660"/>
            <a:ext cx="682426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CHƯƠNG</a:t>
            </a:r>
            <a:r>
              <a:rPr sz="2000"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5:</a:t>
            </a:r>
            <a:r>
              <a:rPr sz="2000"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KẾT</a:t>
            </a:r>
            <a:r>
              <a:rPr sz="2000"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LUẬN</a:t>
            </a:r>
            <a:r>
              <a:rPr sz="2000"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000"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ĐỀ</a:t>
            </a:r>
            <a:r>
              <a:rPr sz="2000"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XUẤT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2300309"/>
            <a:ext cx="5105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5.1.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Tóm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tắt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kết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quả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322" y="3007105"/>
            <a:ext cx="8223938" cy="98680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Thành</a:t>
            </a:r>
            <a:r>
              <a:rPr sz="2000" b="1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F2328"/>
                </a:solidFill>
                <a:latin typeface="Arial"/>
                <a:cs typeface="Arial"/>
              </a:rPr>
              <a:t>công:</a:t>
            </a:r>
            <a:endParaRPr sz="20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Quy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trình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tích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hoàn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2328"/>
                </a:solidFill>
                <a:latin typeface="Arial"/>
                <a:cs typeface="Arial"/>
              </a:rPr>
              <a:t>chỉnh.</a:t>
            </a:r>
            <a:endParaRPr sz="2000">
              <a:latin typeface="Arial"/>
              <a:cs typeface="Arial"/>
            </a:endParaRPr>
          </a:p>
          <a:p>
            <a:pPr marL="301625" marR="5080">
              <a:lnSpc>
                <a:spcPts val="2030"/>
              </a:lnSpc>
              <a:spcBef>
                <a:spcPts val="25"/>
              </a:spcBef>
            </a:pP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Xác</a:t>
            </a:r>
            <a:r>
              <a:rPr sz="20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yếu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tố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nguy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cơ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2328"/>
                </a:solidFill>
                <a:latin typeface="Arial"/>
                <a:cs typeface="Arial"/>
              </a:rPr>
              <a:t>chính.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Xây</a:t>
            </a:r>
            <a:r>
              <a:rPr sz="20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dựng</a:t>
            </a:r>
            <a:r>
              <a:rPr sz="20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20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r>
              <a:rPr sz="20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LightGBM</a:t>
            </a:r>
            <a:r>
              <a:rPr sz="2000"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tốt.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1377" y="4381099"/>
            <a:ext cx="13397924" cy="70788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Ý</a:t>
            </a:r>
            <a:r>
              <a:rPr sz="20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1F2328"/>
                </a:solidFill>
                <a:latin typeface="Arial"/>
                <a:cs typeface="Arial"/>
              </a:rPr>
              <a:t>nghĩa</a:t>
            </a:r>
            <a:r>
              <a:rPr sz="20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thực</a:t>
            </a:r>
            <a:r>
              <a:rPr sz="20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1F2328"/>
                </a:solidFill>
                <a:latin typeface="Arial"/>
                <a:cs typeface="Arial"/>
              </a:rPr>
              <a:t>tiễn:</a:t>
            </a:r>
            <a:endParaRPr sz="2000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330"/>
              </a:spcBef>
            </a:pP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Tiềm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năng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xây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dựng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công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cụ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sàng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lọc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cảnh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báo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sớm.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2676112"/>
            <a:ext cx="49762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5.2.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Hạn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chế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của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dự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án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322" y="3130930"/>
            <a:ext cx="4949478" cy="112787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6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2000" b="1" spc="1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F2328"/>
                </a:solidFill>
                <a:latin typeface="Arial"/>
                <a:cs typeface="Arial"/>
              </a:rPr>
              <a:t>liệu:</a:t>
            </a:r>
            <a:endParaRPr sz="20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Kích</a:t>
            </a:r>
            <a:r>
              <a:rPr sz="20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thước</a:t>
            </a:r>
            <a:r>
              <a:rPr sz="2000"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mẫu</a:t>
            </a:r>
            <a:r>
              <a:rPr sz="2000"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nhỏ.</a:t>
            </a:r>
            <a:endParaRPr sz="20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Thiếu</a:t>
            </a:r>
            <a:r>
              <a:rPr sz="20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20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2328"/>
                </a:solidFill>
                <a:latin typeface="Arial"/>
                <a:cs typeface="Arial"/>
              </a:rPr>
              <a:t>trọng.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0286" y="3130930"/>
            <a:ext cx="6269695" cy="112787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2000"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F2328"/>
                </a:solidFill>
                <a:latin typeface="Arial"/>
                <a:cs typeface="Arial"/>
              </a:rPr>
              <a:t>hình:</a:t>
            </a:r>
            <a:endParaRPr sz="20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SMOTE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có</a:t>
            </a:r>
            <a:r>
              <a:rPr sz="200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thể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không</a:t>
            </a:r>
            <a:r>
              <a:rPr sz="2000"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thực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2328"/>
                </a:solidFill>
                <a:latin typeface="Arial"/>
                <a:cs typeface="Arial"/>
              </a:rPr>
              <a:t>tế.</a:t>
            </a:r>
            <a:endParaRPr sz="200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Cần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kiểm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thêm.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1990312"/>
            <a:ext cx="48430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5.3.</a:t>
            </a:r>
            <a:r>
              <a:rPr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Đề</a:t>
            </a:r>
            <a:r>
              <a:rPr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xuất</a:t>
            </a:r>
            <a:r>
              <a:rPr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Hướng</a:t>
            </a:r>
            <a:r>
              <a:rPr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phát</a:t>
            </a:r>
            <a:r>
              <a:rPr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3366"/>
                </a:solidFill>
                <a:latin typeface="Arial"/>
                <a:cs typeface="Arial"/>
              </a:rPr>
              <a:t>triển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450" y="27146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29337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181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9322" y="2578480"/>
            <a:ext cx="4520853" cy="102271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Về</a:t>
            </a:r>
            <a:r>
              <a:rPr b="1"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65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b="1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1F2328"/>
                </a:solidFill>
                <a:latin typeface="Arial"/>
                <a:cs typeface="Arial"/>
              </a:rPr>
              <a:t>liệu:</a:t>
            </a:r>
            <a:endParaRPr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Thu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thập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thêm.</a:t>
            </a:r>
            <a:endParaRPr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630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theo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thời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gian.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66161" y="316789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5" y="47625"/>
                </a:moveTo>
                <a:lnTo>
                  <a:pt x="20650" y="47625"/>
                </a:lnTo>
                <a:lnTo>
                  <a:pt x="17611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0" y="0"/>
                </a:lnTo>
                <a:lnTo>
                  <a:pt x="26965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3" y="47024"/>
                </a:lnTo>
                <a:lnTo>
                  <a:pt x="26965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51911" y="337744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4" y="30003"/>
                </a:lnTo>
                <a:lnTo>
                  <a:pt x="26965" y="47625"/>
                </a:lnTo>
                <a:lnTo>
                  <a:pt x="23812" y="47625"/>
                </a:lnTo>
                <a:lnTo>
                  <a:pt x="20650" y="4762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20650" y="0"/>
                </a:lnTo>
                <a:lnTo>
                  <a:pt x="23812" y="0"/>
                </a:lnTo>
                <a:lnTo>
                  <a:pt x="26965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51911" y="363461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4" y="30003"/>
                </a:lnTo>
                <a:lnTo>
                  <a:pt x="26965" y="47625"/>
                </a:lnTo>
                <a:lnTo>
                  <a:pt x="23812" y="47625"/>
                </a:lnTo>
                <a:lnTo>
                  <a:pt x="20650" y="4762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20650" y="0"/>
                </a:lnTo>
                <a:lnTo>
                  <a:pt x="23812" y="0"/>
                </a:lnTo>
                <a:lnTo>
                  <a:pt x="26965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51911" y="389179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4" y="30003"/>
                </a:lnTo>
                <a:lnTo>
                  <a:pt x="26965" y="47625"/>
                </a:lnTo>
                <a:lnTo>
                  <a:pt x="23812" y="47625"/>
                </a:lnTo>
                <a:lnTo>
                  <a:pt x="20650" y="47625"/>
                </a:lnTo>
                <a:lnTo>
                  <a:pt x="17611" y="47024"/>
                </a:lnTo>
                <a:lnTo>
                  <a:pt x="14697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7" y="1809"/>
                </a:lnTo>
                <a:lnTo>
                  <a:pt x="17611" y="600"/>
                </a:lnTo>
                <a:lnTo>
                  <a:pt x="20650" y="0"/>
                </a:lnTo>
                <a:lnTo>
                  <a:pt x="23812" y="0"/>
                </a:lnTo>
                <a:lnTo>
                  <a:pt x="26965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04222" y="3041270"/>
            <a:ext cx="4992392" cy="14405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Về</a:t>
            </a:r>
            <a:r>
              <a:rPr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1F2328"/>
                </a:solidFill>
                <a:latin typeface="Arial"/>
                <a:cs typeface="Arial"/>
              </a:rPr>
              <a:t>hình: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330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Thử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kỹ</a:t>
            </a:r>
            <a:r>
              <a:rPr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thuật</a:t>
            </a:r>
            <a:r>
              <a:rPr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khác.</a:t>
            </a:r>
            <a:endParaRPr dirty="0">
              <a:latin typeface="Arial"/>
              <a:cs typeface="Arial"/>
            </a:endParaRPr>
          </a:p>
          <a:p>
            <a:pPr marL="301625" marR="5080">
              <a:lnSpc>
                <a:spcPct val="153400"/>
              </a:lnSpc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Khám</a:t>
            </a:r>
            <a:r>
              <a:rPr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phá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Deep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Learning.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r>
              <a:rPr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diễn</a:t>
            </a:r>
            <a:r>
              <a:rPr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giải</a:t>
            </a:r>
            <a:r>
              <a:rPr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được.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2450" y="39528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8200" y="41719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8200" y="44291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1" y="30003"/>
                </a:lnTo>
                <a:lnTo>
                  <a:pt x="32925" y="45815"/>
                </a:lnTo>
                <a:lnTo>
                  <a:pt x="30007" y="47024"/>
                </a:lnTo>
                <a:lnTo>
                  <a:pt x="26970" y="47625"/>
                </a:lnTo>
                <a:lnTo>
                  <a:pt x="23812" y="47625"/>
                </a:lnTo>
                <a:lnTo>
                  <a:pt x="20654" y="47625"/>
                </a:lnTo>
                <a:lnTo>
                  <a:pt x="17617" y="47024"/>
                </a:lnTo>
                <a:lnTo>
                  <a:pt x="14699" y="45815"/>
                </a:lnTo>
                <a:lnTo>
                  <a:pt x="11782" y="4460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9" y="1809"/>
                </a:lnTo>
                <a:lnTo>
                  <a:pt x="17617" y="600"/>
                </a:lnTo>
                <a:lnTo>
                  <a:pt x="20654" y="0"/>
                </a:lnTo>
                <a:lnTo>
                  <a:pt x="23812" y="0"/>
                </a:lnTo>
                <a:lnTo>
                  <a:pt x="26970" y="0"/>
                </a:lnTo>
                <a:lnTo>
                  <a:pt x="30007" y="600"/>
                </a:lnTo>
                <a:lnTo>
                  <a:pt x="32925" y="1809"/>
                </a:lnTo>
                <a:lnTo>
                  <a:pt x="35842" y="3019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322" y="3816730"/>
            <a:ext cx="4825653" cy="10355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Về</a:t>
            </a:r>
            <a:r>
              <a:rPr b="1"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50" dirty="0">
                <a:solidFill>
                  <a:srgbClr val="1F2328"/>
                </a:solidFill>
                <a:latin typeface="Arial"/>
                <a:cs typeface="Arial"/>
              </a:rPr>
              <a:t>ứng</a:t>
            </a:r>
            <a:r>
              <a:rPr b="1" spc="4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1F2328"/>
                </a:solidFill>
                <a:latin typeface="Arial"/>
                <a:cs typeface="Arial"/>
              </a:rPr>
              <a:t>dụng: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Xây</a:t>
            </a:r>
            <a:r>
              <a:rPr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dựng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giao</a:t>
            </a:r>
            <a:r>
              <a:rPr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diện.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Thử</a:t>
            </a:r>
            <a:r>
              <a:rPr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nghiệm</a:t>
            </a:r>
            <a:r>
              <a:rPr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lâm</a:t>
            </a:r>
            <a:r>
              <a:rPr spc="9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sàng.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575" y="2933700"/>
            <a:ext cx="157646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334" y="2008885"/>
            <a:ext cx="10862866" cy="4104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Trân</a:t>
            </a:r>
            <a:r>
              <a:rPr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trọng</a:t>
            </a:r>
            <a:r>
              <a:rPr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cảm</a:t>
            </a:r>
            <a:r>
              <a:rPr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25" dirty="0">
                <a:solidFill>
                  <a:srgbClr val="003366"/>
                </a:solidFill>
                <a:latin typeface="Arial"/>
                <a:cs typeface="Arial"/>
              </a:rPr>
              <a:t>ơn!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Thông</a:t>
            </a:r>
            <a:r>
              <a:rPr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tin</a:t>
            </a:r>
            <a:r>
              <a:rPr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liên</a:t>
            </a:r>
            <a:r>
              <a:rPr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1F2328"/>
                </a:solidFill>
                <a:latin typeface="Arial"/>
                <a:cs typeface="Arial"/>
              </a:rPr>
              <a:t>hệ: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Gmail:</a:t>
            </a:r>
            <a:r>
              <a:rPr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969D9"/>
                </a:solidFill>
                <a:latin typeface="Arial"/>
                <a:cs typeface="Arial"/>
                <a:hlinkClick r:id="rId2"/>
              </a:rPr>
              <a:t>long.lequang308@gmail.com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Tài</a:t>
            </a:r>
            <a:r>
              <a:rPr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tham</a:t>
            </a:r>
            <a:r>
              <a:rPr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1F2328"/>
                </a:solidFill>
                <a:latin typeface="Arial"/>
                <a:cs typeface="Arial"/>
              </a:rPr>
              <a:t>khảo: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buAutoNum type="arabicPeriod"/>
              <a:tabLst>
                <a:tab pos="300990" algn="l"/>
              </a:tabLst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World</a:t>
            </a:r>
            <a:r>
              <a:rPr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Health</a:t>
            </a:r>
            <a:r>
              <a:rPr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Organization</a:t>
            </a:r>
            <a:r>
              <a:rPr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Stroke</a:t>
            </a:r>
            <a:r>
              <a:rPr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Guidelines</a:t>
            </a:r>
            <a:endParaRPr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00990" algn="l"/>
              </a:tabLst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American</a:t>
            </a:r>
            <a:r>
              <a:rPr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Heart</a:t>
            </a:r>
            <a:r>
              <a:rPr spc="2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Association</a:t>
            </a:r>
            <a:r>
              <a:rPr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-</a:t>
            </a:r>
            <a:r>
              <a:rPr spc="1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Risk</a:t>
            </a:r>
            <a:r>
              <a:rPr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Factors</a:t>
            </a:r>
            <a:endParaRPr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300990" algn="l"/>
              </a:tabLst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Scikit-learn</a:t>
            </a:r>
            <a:r>
              <a:rPr spc="1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Documentation</a:t>
            </a:r>
            <a:endParaRPr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300990" algn="l"/>
              </a:tabLst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Pandas</a:t>
            </a:r>
            <a:r>
              <a:rPr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&amp;</a:t>
            </a:r>
            <a:r>
              <a:rPr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NumPy</a:t>
            </a:r>
            <a:r>
              <a:rPr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Documentation</a:t>
            </a:r>
            <a:endParaRPr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300990" algn="l"/>
              </a:tabLst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Seaborn</a:t>
            </a:r>
            <a:r>
              <a:rPr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&amp;</a:t>
            </a:r>
            <a:r>
              <a:rPr spc="11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Matplotlib</a:t>
            </a:r>
            <a:r>
              <a:rPr spc="10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Documentation</a:t>
            </a:r>
            <a:endParaRPr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3256660"/>
            <a:ext cx="8195866" cy="4783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spc="60" dirty="0">
                <a:solidFill>
                  <a:srgbClr val="003366"/>
                </a:solidFill>
                <a:latin typeface="Arial"/>
                <a:cs typeface="Arial"/>
              </a:rPr>
              <a:t>CHƯƠNG</a:t>
            </a:r>
            <a:r>
              <a:rPr sz="3000" b="1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1:</a:t>
            </a:r>
            <a:r>
              <a:rPr sz="3000" b="1" spc="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GIỚI</a:t>
            </a:r>
            <a:r>
              <a:rPr sz="3000" b="1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THIỆU</a:t>
            </a:r>
            <a:r>
              <a:rPr sz="3000" b="1" spc="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TỔNG</a:t>
            </a:r>
            <a:r>
              <a:rPr sz="3000" b="1" spc="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003366"/>
                </a:solidFill>
                <a:latin typeface="Arial"/>
                <a:cs typeface="Arial"/>
              </a:rPr>
              <a:t>QUAN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4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954926"/>
            <a:ext cx="467161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1.1.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Bối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cảnh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do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chọn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đề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tài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450" y="3057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450" y="35242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5"/>
                </a:moveTo>
                <a:lnTo>
                  <a:pt x="20654" y="47625"/>
                </a:lnTo>
                <a:lnTo>
                  <a:pt x="17617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7" y="47024"/>
                </a:lnTo>
                <a:lnTo>
                  <a:pt x="26970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075" y="1636897"/>
            <a:ext cx="10746389" cy="19865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3990">
              <a:lnSpc>
                <a:spcPct val="125000"/>
              </a:lnSpc>
              <a:spcBef>
                <a:spcPts val="90"/>
              </a:spcBef>
            </a:pP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Tầm</a:t>
            </a:r>
            <a:r>
              <a:rPr sz="20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r>
              <a:rPr sz="2000"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trọng:</a:t>
            </a:r>
            <a:r>
              <a:rPr sz="20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quỵ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là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một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trong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những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nguyên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nhân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gây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tử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vong</a:t>
            </a:r>
            <a:r>
              <a:rPr sz="20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2328"/>
                </a:solidFill>
                <a:latin typeface="Arial"/>
                <a:cs typeface="Arial"/>
              </a:rPr>
              <a:t>tàn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tật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hàng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đầu.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0700"/>
              </a:lnSpc>
              <a:spcBef>
                <a:spcPts val="300"/>
              </a:spcBef>
            </a:pP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Vấn</a:t>
            </a:r>
            <a:r>
              <a:rPr sz="2000"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đề</a:t>
            </a:r>
            <a:r>
              <a:rPr sz="2000" b="1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nghiên</a:t>
            </a:r>
            <a:r>
              <a:rPr sz="2000" b="1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F2328"/>
                </a:solidFill>
                <a:latin typeface="Arial"/>
                <a:cs typeface="Arial"/>
              </a:rPr>
              <a:t>cứu:</a:t>
            </a:r>
            <a:r>
              <a:rPr sz="2000" b="1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"Làm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thế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nào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để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ứng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dụng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kỹ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thuật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tích</a:t>
            </a:r>
            <a:r>
              <a:rPr sz="2000" spc="9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2000"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2000" spc="50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học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máy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trên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tập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về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sức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khỏe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để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xác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các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yếu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tố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nguy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cơ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chính</a:t>
            </a:r>
            <a:r>
              <a:rPr sz="20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F2328"/>
                </a:solidFill>
                <a:latin typeface="Arial"/>
                <a:cs typeface="Arial"/>
              </a:rPr>
              <a:t>và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xây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dựng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một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20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dự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đoán</a:t>
            </a:r>
            <a:r>
              <a:rPr sz="20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chính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xác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khả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năng</a:t>
            </a:r>
            <a:r>
              <a:rPr sz="20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bị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đột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quỵ</a:t>
            </a:r>
            <a:r>
              <a:rPr sz="20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của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một</a:t>
            </a:r>
            <a:r>
              <a:rPr sz="2000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2328"/>
                </a:solidFill>
                <a:latin typeface="Arial"/>
                <a:cs typeface="Arial"/>
              </a:rPr>
              <a:t>cá</a:t>
            </a:r>
            <a:r>
              <a:rPr sz="20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1F2328"/>
                </a:solidFill>
                <a:latin typeface="Arial"/>
                <a:cs typeface="Arial"/>
              </a:rPr>
              <a:t>nhân?"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F61824-3A7A-96EE-2A63-01BC71E06E27}"/>
              </a:ext>
            </a:extLst>
          </p:cNvPr>
          <p:cNvGrpSpPr/>
          <p:nvPr/>
        </p:nvGrpSpPr>
        <p:grpSpPr>
          <a:xfrm>
            <a:off x="990600" y="3984836"/>
            <a:ext cx="9282113" cy="1527319"/>
            <a:chOff x="990600" y="3984836"/>
            <a:chExt cx="9282113" cy="1527319"/>
          </a:xfrm>
        </p:grpSpPr>
        <p:grpSp>
          <p:nvGrpSpPr>
            <p:cNvPr id="6" name="object 6"/>
            <p:cNvGrpSpPr/>
            <p:nvPr/>
          </p:nvGrpSpPr>
          <p:grpSpPr>
            <a:xfrm>
              <a:off x="990600" y="3984836"/>
              <a:ext cx="9282113" cy="1527319"/>
              <a:chOff x="6229350" y="2933700"/>
              <a:chExt cx="5553075" cy="119062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6234112" y="2938462"/>
                <a:ext cx="5543550" cy="1181100"/>
              </a:xfrm>
              <a:custGeom>
                <a:avLst/>
                <a:gdLst/>
                <a:ahLst/>
                <a:cxnLst/>
                <a:rect l="l" t="t" r="r" b="b"/>
                <a:pathLst>
                  <a:path w="5543550" h="1181100">
                    <a:moveTo>
                      <a:pt x="5494591" y="1181100"/>
                    </a:moveTo>
                    <a:lnTo>
                      <a:pt x="48948" y="1181100"/>
                    </a:lnTo>
                    <a:lnTo>
                      <a:pt x="45539" y="1180766"/>
                    </a:lnTo>
                    <a:lnTo>
                      <a:pt x="10744" y="1160678"/>
                    </a:lnTo>
                    <a:lnTo>
                      <a:pt x="0" y="1132151"/>
                    </a:lnTo>
                    <a:lnTo>
                      <a:pt x="0" y="1128712"/>
                    </a:lnTo>
                    <a:lnTo>
                      <a:pt x="0" y="48948"/>
                    </a:lnTo>
                    <a:lnTo>
                      <a:pt x="17773" y="12915"/>
                    </a:lnTo>
                    <a:lnTo>
                      <a:pt x="48948" y="0"/>
                    </a:lnTo>
                    <a:lnTo>
                      <a:pt x="5494591" y="0"/>
                    </a:lnTo>
                    <a:lnTo>
                      <a:pt x="5530596" y="17773"/>
                    </a:lnTo>
                    <a:lnTo>
                      <a:pt x="5543550" y="48948"/>
                    </a:lnTo>
                    <a:lnTo>
                      <a:pt x="5543550" y="1132151"/>
                    </a:lnTo>
                    <a:lnTo>
                      <a:pt x="5525738" y="1168184"/>
                    </a:lnTo>
                    <a:lnTo>
                      <a:pt x="5498020" y="1180766"/>
                    </a:lnTo>
                    <a:lnTo>
                      <a:pt x="5494591" y="1181100"/>
                    </a:lnTo>
                    <a:close/>
                  </a:path>
                </a:pathLst>
              </a:custGeom>
              <a:solidFill>
                <a:srgbClr val="F5F7FA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6234112" y="2938462"/>
                <a:ext cx="5543550" cy="1181100"/>
              </a:xfrm>
              <a:custGeom>
                <a:avLst/>
                <a:gdLst/>
                <a:ahLst/>
                <a:cxnLst/>
                <a:rect l="l" t="t" r="r" b="b"/>
                <a:pathLst>
                  <a:path w="5543550" h="1181100">
                    <a:moveTo>
                      <a:pt x="0" y="1128712"/>
                    </a:moveTo>
                    <a:lnTo>
                      <a:pt x="0" y="52387"/>
                    </a:lnTo>
                    <a:lnTo>
                      <a:pt x="0" y="48948"/>
                    </a:lnTo>
                    <a:lnTo>
                      <a:pt x="333" y="45539"/>
                    </a:lnTo>
                    <a:lnTo>
                      <a:pt x="1009" y="42167"/>
                    </a:lnTo>
                    <a:lnTo>
                      <a:pt x="1676" y="38795"/>
                    </a:lnTo>
                    <a:lnTo>
                      <a:pt x="2666" y="35518"/>
                    </a:lnTo>
                    <a:lnTo>
                      <a:pt x="3990" y="32337"/>
                    </a:lnTo>
                    <a:lnTo>
                      <a:pt x="5305" y="29165"/>
                    </a:lnTo>
                    <a:lnTo>
                      <a:pt x="6915" y="26146"/>
                    </a:lnTo>
                    <a:lnTo>
                      <a:pt x="8829" y="23279"/>
                    </a:lnTo>
                    <a:lnTo>
                      <a:pt x="10734" y="20421"/>
                    </a:lnTo>
                    <a:lnTo>
                      <a:pt x="12915" y="17773"/>
                    </a:lnTo>
                    <a:lnTo>
                      <a:pt x="15344" y="15344"/>
                    </a:lnTo>
                    <a:lnTo>
                      <a:pt x="17773" y="12915"/>
                    </a:lnTo>
                    <a:lnTo>
                      <a:pt x="20421" y="10744"/>
                    </a:lnTo>
                    <a:lnTo>
                      <a:pt x="23279" y="8829"/>
                    </a:lnTo>
                    <a:lnTo>
                      <a:pt x="26146" y="6915"/>
                    </a:lnTo>
                    <a:lnTo>
                      <a:pt x="29165" y="5305"/>
                    </a:lnTo>
                    <a:lnTo>
                      <a:pt x="32337" y="3990"/>
                    </a:lnTo>
                    <a:lnTo>
                      <a:pt x="35518" y="2666"/>
                    </a:lnTo>
                    <a:lnTo>
                      <a:pt x="38795" y="1676"/>
                    </a:lnTo>
                    <a:lnTo>
                      <a:pt x="42167" y="1009"/>
                    </a:lnTo>
                    <a:lnTo>
                      <a:pt x="45539" y="333"/>
                    </a:lnTo>
                    <a:lnTo>
                      <a:pt x="48948" y="0"/>
                    </a:lnTo>
                    <a:lnTo>
                      <a:pt x="52387" y="0"/>
                    </a:lnTo>
                    <a:lnTo>
                      <a:pt x="5491162" y="0"/>
                    </a:lnTo>
                    <a:lnTo>
                      <a:pt x="5494591" y="0"/>
                    </a:lnTo>
                    <a:lnTo>
                      <a:pt x="5498020" y="333"/>
                    </a:lnTo>
                    <a:lnTo>
                      <a:pt x="5501354" y="1009"/>
                    </a:lnTo>
                    <a:lnTo>
                      <a:pt x="5504783" y="1676"/>
                    </a:lnTo>
                    <a:lnTo>
                      <a:pt x="5508021" y="2666"/>
                    </a:lnTo>
                    <a:lnTo>
                      <a:pt x="5511164" y="3990"/>
                    </a:lnTo>
                    <a:lnTo>
                      <a:pt x="5514403" y="5305"/>
                    </a:lnTo>
                    <a:lnTo>
                      <a:pt x="5517451" y="6915"/>
                    </a:lnTo>
                    <a:lnTo>
                      <a:pt x="5520308" y="8829"/>
                    </a:lnTo>
                    <a:lnTo>
                      <a:pt x="5523166" y="10744"/>
                    </a:lnTo>
                    <a:lnTo>
                      <a:pt x="5542502" y="42167"/>
                    </a:lnTo>
                    <a:lnTo>
                      <a:pt x="5543169" y="45539"/>
                    </a:lnTo>
                    <a:lnTo>
                      <a:pt x="5543550" y="48948"/>
                    </a:lnTo>
                    <a:lnTo>
                      <a:pt x="5543550" y="52387"/>
                    </a:lnTo>
                    <a:lnTo>
                      <a:pt x="5543550" y="1128712"/>
                    </a:lnTo>
                    <a:lnTo>
                      <a:pt x="5543550" y="1132151"/>
                    </a:lnTo>
                    <a:lnTo>
                      <a:pt x="5543169" y="1135560"/>
                    </a:lnTo>
                    <a:lnTo>
                      <a:pt x="5523166" y="1170355"/>
                    </a:lnTo>
                    <a:lnTo>
                      <a:pt x="5520308" y="1172270"/>
                    </a:lnTo>
                    <a:lnTo>
                      <a:pt x="5517451" y="1174184"/>
                    </a:lnTo>
                    <a:lnTo>
                      <a:pt x="5514403" y="1175794"/>
                    </a:lnTo>
                    <a:lnTo>
                      <a:pt x="5511164" y="1177109"/>
                    </a:lnTo>
                    <a:lnTo>
                      <a:pt x="5508021" y="1178423"/>
                    </a:lnTo>
                    <a:lnTo>
                      <a:pt x="5504783" y="1179423"/>
                    </a:lnTo>
                    <a:lnTo>
                      <a:pt x="5501354" y="1180090"/>
                    </a:lnTo>
                    <a:lnTo>
                      <a:pt x="5498020" y="1180766"/>
                    </a:lnTo>
                    <a:lnTo>
                      <a:pt x="5494591" y="1181100"/>
                    </a:lnTo>
                    <a:lnTo>
                      <a:pt x="5491162" y="1181100"/>
                    </a:lnTo>
                    <a:lnTo>
                      <a:pt x="52387" y="1181100"/>
                    </a:lnTo>
                    <a:lnTo>
                      <a:pt x="48948" y="1181100"/>
                    </a:lnTo>
                    <a:lnTo>
                      <a:pt x="45539" y="1180766"/>
                    </a:lnTo>
                    <a:lnTo>
                      <a:pt x="42167" y="1180090"/>
                    </a:lnTo>
                    <a:lnTo>
                      <a:pt x="38795" y="1179423"/>
                    </a:lnTo>
                    <a:lnTo>
                      <a:pt x="15344" y="1165755"/>
                    </a:lnTo>
                    <a:lnTo>
                      <a:pt x="12915" y="1163326"/>
                    </a:lnTo>
                    <a:lnTo>
                      <a:pt x="3990" y="1148762"/>
                    </a:lnTo>
                    <a:lnTo>
                      <a:pt x="2666" y="1145581"/>
                    </a:lnTo>
                    <a:lnTo>
                      <a:pt x="1676" y="1142304"/>
                    </a:lnTo>
                    <a:lnTo>
                      <a:pt x="1009" y="1138932"/>
                    </a:lnTo>
                    <a:lnTo>
                      <a:pt x="333" y="1135560"/>
                    </a:lnTo>
                    <a:lnTo>
                      <a:pt x="0" y="1132151"/>
                    </a:lnTo>
                    <a:lnTo>
                      <a:pt x="0" y="1128712"/>
                    </a:lnTo>
                    <a:close/>
                  </a:path>
                </a:pathLst>
              </a:custGeom>
              <a:ln w="9525">
                <a:solidFill>
                  <a:srgbClr val="D0D9D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/>
            <p:cNvSpPr txBox="1"/>
            <p:nvPr/>
          </p:nvSpPr>
          <p:spPr>
            <a:xfrm>
              <a:off x="1213010" y="4382719"/>
              <a:ext cx="2022471" cy="214161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300" dirty="0">
                  <a:solidFill>
                    <a:srgbClr val="CF212E"/>
                  </a:solidFill>
                  <a:latin typeface="Courier New"/>
                  <a:cs typeface="Courier New"/>
                </a:rPr>
                <a:t>import</a:t>
              </a:r>
              <a:r>
                <a:rPr sz="1300" spc="30" dirty="0">
                  <a:solidFill>
                    <a:srgbClr val="CF212E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rgbClr val="1F2328"/>
                  </a:solidFill>
                  <a:latin typeface="Courier New"/>
                  <a:cs typeface="Courier New"/>
                </a:rPr>
                <a:t>pandas</a:t>
              </a:r>
              <a:r>
                <a:rPr sz="1300" spc="30" dirty="0">
                  <a:solidFill>
                    <a:srgbClr val="1F2328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rgbClr val="CF212E"/>
                  </a:solidFill>
                  <a:latin typeface="Courier New"/>
                  <a:cs typeface="Courier New"/>
                </a:rPr>
                <a:t>as</a:t>
              </a:r>
              <a:r>
                <a:rPr sz="1300" spc="30" dirty="0">
                  <a:solidFill>
                    <a:srgbClr val="CF212E"/>
                  </a:solidFill>
                  <a:latin typeface="Courier New"/>
                  <a:cs typeface="Courier New"/>
                </a:rPr>
                <a:t> </a:t>
              </a:r>
              <a:r>
                <a:rPr sz="1300" spc="-25" dirty="0">
                  <a:solidFill>
                    <a:srgbClr val="1F2328"/>
                  </a:solidFill>
                  <a:latin typeface="Courier New"/>
                  <a:cs typeface="Courier New"/>
                </a:rPr>
                <a:t>pd</a:t>
              </a:r>
              <a:endParaRPr sz="1300" dirty="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170627" y="4822896"/>
              <a:ext cx="8159111" cy="484428"/>
            </a:xfrm>
            <a:prstGeom prst="rect">
              <a:avLst/>
            </a:prstGeom>
          </p:spPr>
          <p:txBody>
            <a:bodyPr vert="horz" wrap="square" lIns="0" tIns="4635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365"/>
                </a:spcBef>
              </a:pPr>
              <a:r>
                <a:rPr sz="1300" dirty="0">
                  <a:solidFill>
                    <a:srgbClr val="58626E"/>
                  </a:solidFill>
                  <a:latin typeface="Courier New"/>
                  <a:cs typeface="Courier New"/>
                </a:rPr>
                <a:t>#</a:t>
              </a:r>
              <a:r>
                <a:rPr sz="1300" spc="15" dirty="0">
                  <a:solidFill>
                    <a:srgbClr val="58626E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rgbClr val="58626E"/>
                  </a:solidFill>
                  <a:latin typeface="Courier New"/>
                  <a:cs typeface="Courier New"/>
                </a:rPr>
                <a:t>Load</a:t>
              </a:r>
              <a:r>
                <a:rPr sz="1300" spc="20" dirty="0">
                  <a:solidFill>
                    <a:srgbClr val="58626E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rgbClr val="58626E"/>
                  </a:solidFill>
                  <a:latin typeface="Courier New"/>
                  <a:cs typeface="Courier New"/>
                </a:rPr>
                <a:t>the</a:t>
              </a:r>
              <a:r>
                <a:rPr sz="1300" spc="20" dirty="0">
                  <a:solidFill>
                    <a:srgbClr val="58626E"/>
                  </a:solidFill>
                  <a:latin typeface="Courier New"/>
                  <a:cs typeface="Courier New"/>
                </a:rPr>
                <a:t> </a:t>
              </a:r>
              <a:r>
                <a:rPr sz="1300" spc="-10" dirty="0">
                  <a:solidFill>
                    <a:srgbClr val="58626E"/>
                  </a:solidFill>
                  <a:latin typeface="Courier New"/>
                  <a:cs typeface="Courier New"/>
                </a:rPr>
                <a:t>dataset</a:t>
              </a:r>
              <a:endParaRPr sz="1300" dirty="0">
                <a:latin typeface="Courier New"/>
                <a:cs typeface="Courier New"/>
              </a:endParaRPr>
            </a:p>
            <a:p>
              <a:pPr marL="12700" marR="5080">
                <a:lnSpc>
                  <a:spcPct val="125000"/>
                </a:lnSpc>
              </a:pPr>
              <a:r>
                <a:rPr sz="1300" dirty="0">
                  <a:solidFill>
                    <a:srgbClr val="1F2328"/>
                  </a:solidFill>
                  <a:latin typeface="Courier New"/>
                  <a:cs typeface="Courier New"/>
                </a:rPr>
                <a:t>df</a:t>
              </a:r>
              <a:r>
                <a:rPr sz="1300" spc="114" dirty="0">
                  <a:solidFill>
                    <a:srgbClr val="1F2328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rgbClr val="1F2328"/>
                  </a:solidFill>
                  <a:latin typeface="Courier New"/>
                  <a:cs typeface="Courier New"/>
                </a:rPr>
                <a:t>=</a:t>
              </a:r>
              <a:r>
                <a:rPr sz="1300" spc="120" dirty="0">
                  <a:solidFill>
                    <a:srgbClr val="1F2328"/>
                  </a:solidFill>
                  <a:latin typeface="Courier New"/>
                  <a:cs typeface="Courier New"/>
                </a:rPr>
                <a:t> </a:t>
              </a:r>
              <a:r>
                <a:rPr sz="1300" dirty="0">
                  <a:solidFill>
                    <a:srgbClr val="1F2328"/>
                  </a:solidFill>
                  <a:latin typeface="Courier New"/>
                  <a:cs typeface="Courier New"/>
                </a:rPr>
                <a:t>pd.read_csv(</a:t>
              </a:r>
              <a:r>
                <a:rPr sz="1300" dirty="0">
                  <a:solidFill>
                    <a:srgbClr val="092F69"/>
                  </a:solidFill>
                  <a:latin typeface="Courier New"/>
                  <a:cs typeface="Courier New"/>
                </a:rPr>
                <a:t>'healthcare-dataset-stroke-</a:t>
              </a:r>
              <a:r>
                <a:rPr sz="1300" spc="-10" dirty="0">
                  <a:solidFill>
                    <a:srgbClr val="092F69"/>
                  </a:solidFill>
                  <a:latin typeface="Courier New"/>
                  <a:cs typeface="Courier New"/>
                </a:rPr>
                <a:t>data.csv.xls'</a:t>
              </a:r>
              <a:r>
                <a:rPr sz="1300" spc="-10" dirty="0">
                  <a:solidFill>
                    <a:srgbClr val="1F2328"/>
                  </a:solidFill>
                  <a:latin typeface="Courier New"/>
                  <a:cs typeface="Courier New"/>
                </a:rPr>
                <a:t>) df.info()</a:t>
              </a:r>
              <a:endParaRPr sz="1300" dirty="0">
                <a:latin typeface="Courier New"/>
                <a:cs typeface="Courier New"/>
              </a:endParaRPr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828800"/>
            <a:ext cx="32289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1.2.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Mục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tiêu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003366"/>
                </a:solidFill>
                <a:latin typeface="Arial"/>
                <a:cs typeface="Arial"/>
              </a:rPr>
              <a:t>dự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án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376" y="2428711"/>
            <a:ext cx="9826278" cy="92525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Mục</a:t>
            </a:r>
            <a:r>
              <a:rPr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tiêu</a:t>
            </a:r>
            <a:r>
              <a:rPr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10" dirty="0" err="1">
                <a:solidFill>
                  <a:srgbClr val="1F2328"/>
                </a:solidFill>
                <a:latin typeface="Arial"/>
                <a:cs typeface="Arial"/>
              </a:rPr>
              <a:t>chính</a:t>
            </a:r>
            <a:r>
              <a:rPr b="1" spc="-10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lang="vi-VN" dirty="0">
                <a:solidFill>
                  <a:srgbClr val="1F2328"/>
                </a:solidFill>
                <a:latin typeface="Arial"/>
                <a:cs typeface="Arial"/>
              </a:rPr>
              <a:t>Xác</a:t>
            </a:r>
            <a:r>
              <a:rPr lang="vi-VN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lang="vi-VN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dirty="0">
                <a:solidFill>
                  <a:srgbClr val="1F2328"/>
                </a:solidFill>
                <a:latin typeface="Arial"/>
                <a:cs typeface="Arial"/>
              </a:rPr>
              <a:t>yếu</a:t>
            </a:r>
            <a:r>
              <a:rPr lang="vi-VN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dirty="0">
                <a:solidFill>
                  <a:srgbClr val="1F2328"/>
                </a:solidFill>
                <a:latin typeface="Arial"/>
                <a:cs typeface="Arial"/>
              </a:rPr>
              <a:t>tố</a:t>
            </a:r>
            <a:r>
              <a:rPr lang="vi-VN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dirty="0">
                <a:solidFill>
                  <a:srgbClr val="1F2328"/>
                </a:solidFill>
                <a:latin typeface="Arial"/>
                <a:cs typeface="Arial"/>
              </a:rPr>
              <a:t>nguy</a:t>
            </a:r>
            <a:r>
              <a:rPr lang="vi-VN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dirty="0">
                <a:solidFill>
                  <a:srgbClr val="1F2328"/>
                </a:solidFill>
                <a:latin typeface="Arial"/>
                <a:cs typeface="Arial"/>
              </a:rPr>
              <a:t>cơ</a:t>
            </a:r>
            <a:r>
              <a:rPr lang="vi-VN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spc="-10" dirty="0">
                <a:solidFill>
                  <a:srgbClr val="1F2328"/>
                </a:solidFill>
                <a:latin typeface="Arial"/>
                <a:cs typeface="Arial"/>
              </a:rPr>
              <a:t>chính.</a:t>
            </a:r>
            <a:endParaRPr lang="vi-VN" dirty="0">
              <a:latin typeface="Arial"/>
              <a:cs typeface="Arial"/>
            </a:endParaRPr>
          </a:p>
          <a:p>
            <a:pPr marL="301625" marR="5080">
              <a:lnSpc>
                <a:spcPts val="2030"/>
              </a:lnSpc>
              <a:spcBef>
                <a:spcPts val="25"/>
              </a:spcBef>
            </a:pPr>
            <a:r>
              <a:rPr dirty="0" err="1">
                <a:solidFill>
                  <a:srgbClr val="1F2328"/>
                </a:solidFill>
                <a:latin typeface="Arial"/>
                <a:cs typeface="Arial"/>
              </a:rPr>
              <a:t>Xây</a:t>
            </a:r>
            <a:r>
              <a:rPr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dựng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dự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đoán</a:t>
            </a:r>
            <a:r>
              <a:rPr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chính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xác.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Đưa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ra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khuyến</a:t>
            </a:r>
            <a:r>
              <a:rPr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nghị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phòng</a:t>
            </a:r>
            <a:r>
              <a:rPr spc="8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ngừa.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7376" y="3649040"/>
            <a:ext cx="9801441" cy="126637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Mục</a:t>
            </a:r>
            <a:r>
              <a:rPr b="1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tiêu</a:t>
            </a:r>
            <a:r>
              <a:rPr b="1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cụ</a:t>
            </a:r>
            <a:r>
              <a:rPr b="1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1F2328"/>
                </a:solidFill>
                <a:latin typeface="Arial"/>
                <a:cs typeface="Arial"/>
              </a:rPr>
              <a:t>thể: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Khám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phá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làm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sạch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liệu.</a:t>
            </a:r>
            <a:endParaRPr dirty="0">
              <a:latin typeface="Arial"/>
              <a:cs typeface="Arial"/>
            </a:endParaRPr>
          </a:p>
          <a:p>
            <a:pPr marL="301625" marR="5080">
              <a:lnSpc>
                <a:spcPts val="2030"/>
              </a:lnSpc>
              <a:spcBef>
                <a:spcPts val="1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Trực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quan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hóa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kiểm</a:t>
            </a:r>
            <a:r>
              <a:rPr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định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thống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1F2328"/>
                </a:solidFill>
                <a:latin typeface="Arial"/>
                <a:cs typeface="Arial"/>
              </a:rPr>
              <a:t>kê.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So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sánh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xử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lý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mất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cân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bằng.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40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Đánh</a:t>
            </a:r>
            <a:r>
              <a:rPr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chi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tiết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hình.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724744"/>
            <a:ext cx="568126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1.3.</a:t>
            </a:r>
            <a:r>
              <a:rPr sz="20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Phạm</a:t>
            </a:r>
            <a:r>
              <a:rPr sz="20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vi</a:t>
            </a:r>
            <a:r>
              <a:rPr sz="20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0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Đối</a:t>
            </a:r>
            <a:r>
              <a:rPr sz="20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tượng</a:t>
            </a:r>
            <a:r>
              <a:rPr sz="20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nghiên</a:t>
            </a:r>
            <a:r>
              <a:rPr sz="20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cứu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2153536"/>
            <a:ext cx="6505575" cy="10355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Phạm</a:t>
            </a:r>
            <a:r>
              <a:rPr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vi</a:t>
            </a:r>
            <a:r>
              <a:rPr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65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1F2328"/>
                </a:solidFill>
                <a:latin typeface="Arial"/>
                <a:cs typeface="Arial"/>
              </a:rPr>
              <a:t>liệu: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Kaggle:</a:t>
            </a:r>
            <a:r>
              <a:rPr spc="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"Healthcare</a:t>
            </a:r>
            <a:r>
              <a:rPr spc="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Dataset</a:t>
            </a:r>
            <a:r>
              <a:rPr spc="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Stroke</a:t>
            </a:r>
            <a:r>
              <a:rPr spc="13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1F2328"/>
                </a:solidFill>
                <a:latin typeface="Arial"/>
                <a:cs typeface="Arial"/>
              </a:rPr>
              <a:t>Data".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7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5,110</a:t>
            </a:r>
            <a:r>
              <a:rPr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mẫu,</a:t>
            </a:r>
            <a:r>
              <a:rPr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11</a:t>
            </a:r>
            <a:r>
              <a:rPr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độc</a:t>
            </a:r>
            <a:r>
              <a:rPr spc="4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lập.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2225" y="31623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5" y="47625"/>
                </a:moveTo>
                <a:lnTo>
                  <a:pt x="20650" y="47625"/>
                </a:lnTo>
                <a:lnTo>
                  <a:pt x="17611" y="47024"/>
                </a:lnTo>
                <a:lnTo>
                  <a:pt x="0" y="26965"/>
                </a:lnTo>
                <a:lnTo>
                  <a:pt x="0" y="20650"/>
                </a:lnTo>
                <a:lnTo>
                  <a:pt x="20650" y="0"/>
                </a:lnTo>
                <a:lnTo>
                  <a:pt x="26965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65"/>
                </a:lnTo>
                <a:lnTo>
                  <a:pt x="30003" y="47024"/>
                </a:lnTo>
                <a:lnTo>
                  <a:pt x="26965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7975" y="33813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74"/>
                </a:lnTo>
                <a:lnTo>
                  <a:pt x="47024" y="30003"/>
                </a:lnTo>
                <a:lnTo>
                  <a:pt x="26965" y="47625"/>
                </a:lnTo>
                <a:lnTo>
                  <a:pt x="23812" y="47625"/>
                </a:lnTo>
                <a:lnTo>
                  <a:pt x="20650" y="47625"/>
                </a:lnTo>
                <a:lnTo>
                  <a:pt x="17611" y="47024"/>
                </a:lnTo>
                <a:lnTo>
                  <a:pt x="14697" y="45815"/>
                </a:lnTo>
                <a:lnTo>
                  <a:pt x="11782" y="44605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14697" y="1809"/>
                </a:lnTo>
                <a:lnTo>
                  <a:pt x="17611" y="600"/>
                </a:lnTo>
                <a:lnTo>
                  <a:pt x="20650" y="0"/>
                </a:lnTo>
                <a:lnTo>
                  <a:pt x="23812" y="0"/>
                </a:lnTo>
                <a:lnTo>
                  <a:pt x="26965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72225" y="36290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65" y="47625"/>
                </a:moveTo>
                <a:lnTo>
                  <a:pt x="20650" y="47625"/>
                </a:lnTo>
                <a:lnTo>
                  <a:pt x="17611" y="47024"/>
                </a:lnTo>
                <a:lnTo>
                  <a:pt x="0" y="26974"/>
                </a:lnTo>
                <a:lnTo>
                  <a:pt x="0" y="20650"/>
                </a:lnTo>
                <a:lnTo>
                  <a:pt x="20650" y="0"/>
                </a:lnTo>
                <a:lnTo>
                  <a:pt x="26965" y="0"/>
                </a:lnTo>
                <a:lnTo>
                  <a:pt x="47625" y="20650"/>
                </a:lnTo>
                <a:lnTo>
                  <a:pt x="47625" y="23812"/>
                </a:lnTo>
                <a:lnTo>
                  <a:pt x="47625" y="26974"/>
                </a:lnTo>
                <a:lnTo>
                  <a:pt x="30003" y="47024"/>
                </a:lnTo>
                <a:lnTo>
                  <a:pt x="26965" y="47625"/>
                </a:lnTo>
                <a:close/>
              </a:path>
            </a:pathLst>
          </a:custGeom>
          <a:solidFill>
            <a:srgbClr val="1F23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57975" y="38481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47625" y="23812"/>
                </a:moveTo>
                <a:lnTo>
                  <a:pt x="47625" y="26965"/>
                </a:lnTo>
                <a:lnTo>
                  <a:pt x="47024" y="30003"/>
                </a:lnTo>
                <a:lnTo>
                  <a:pt x="26965" y="47625"/>
                </a:lnTo>
                <a:lnTo>
                  <a:pt x="23812" y="47625"/>
                </a:lnTo>
                <a:lnTo>
                  <a:pt x="20650" y="47625"/>
                </a:lnTo>
                <a:lnTo>
                  <a:pt x="0" y="26965"/>
                </a:lnTo>
                <a:lnTo>
                  <a:pt x="0" y="23812"/>
                </a:lnTo>
                <a:lnTo>
                  <a:pt x="0" y="20650"/>
                </a:lnTo>
                <a:lnTo>
                  <a:pt x="14697" y="1809"/>
                </a:lnTo>
                <a:lnTo>
                  <a:pt x="17611" y="600"/>
                </a:lnTo>
                <a:lnTo>
                  <a:pt x="20650" y="0"/>
                </a:lnTo>
                <a:lnTo>
                  <a:pt x="23812" y="0"/>
                </a:lnTo>
                <a:lnTo>
                  <a:pt x="26965" y="0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ln w="9525">
            <a:solidFill>
              <a:srgbClr val="1F23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8200" y="3368237"/>
            <a:ext cx="8305800" cy="135101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Phạm</a:t>
            </a:r>
            <a:r>
              <a:rPr b="1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vi</a:t>
            </a:r>
            <a:r>
              <a:rPr b="1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bài</a:t>
            </a:r>
            <a:r>
              <a:rPr b="1"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1F2328"/>
                </a:solidFill>
                <a:latin typeface="Arial"/>
                <a:cs typeface="Arial"/>
              </a:rPr>
              <a:t>toán: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loại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nhị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phân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(Đột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quỵ: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1F2328"/>
                </a:solidFill>
                <a:latin typeface="Arial"/>
                <a:cs typeface="Arial"/>
              </a:rPr>
              <a:t>1/0).</a:t>
            </a:r>
            <a:endParaRPr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b="1" dirty="0">
                <a:solidFill>
                  <a:srgbClr val="1F2328"/>
                </a:solidFill>
                <a:latin typeface="Arial"/>
                <a:cs typeface="Arial"/>
              </a:rPr>
              <a:t>Đối</a:t>
            </a:r>
            <a:r>
              <a:rPr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b="1" spc="40" dirty="0">
                <a:solidFill>
                  <a:srgbClr val="1F2328"/>
                </a:solidFill>
                <a:latin typeface="Arial"/>
                <a:cs typeface="Arial"/>
              </a:rPr>
              <a:t>tffợng:</a:t>
            </a:r>
            <a:endParaRPr dirty="0">
              <a:latin typeface="Arial"/>
              <a:cs typeface="Arial"/>
            </a:endParaRPr>
          </a:p>
          <a:p>
            <a:pPr marL="301625">
              <a:lnSpc>
                <a:spcPct val="100000"/>
              </a:lnSpc>
              <a:spcBef>
                <a:spcPts val="405"/>
              </a:spcBef>
            </a:pP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Bệnh</a:t>
            </a:r>
            <a:r>
              <a:rPr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nhân</a:t>
            </a:r>
            <a:r>
              <a:rPr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chuyên</a:t>
            </a:r>
            <a:r>
              <a:rPr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gia</a:t>
            </a:r>
            <a:r>
              <a:rPr spc="7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F2328"/>
                </a:solidFill>
                <a:latin typeface="Arial"/>
                <a:cs typeface="Arial"/>
              </a:rPr>
              <a:t>y</a:t>
            </a:r>
            <a:r>
              <a:rPr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1F2328"/>
                </a:solidFill>
                <a:latin typeface="Arial"/>
                <a:cs typeface="Arial"/>
              </a:rPr>
              <a:t>tế.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1026" name="Picture 2" descr="10 Tips to Get Started with Kaggle">
            <a:extLst>
              <a:ext uri="{FF2B5EF4-FFF2-40B4-BE49-F238E27FC236}">
                <a16:creationId xmlns:a16="http://schemas.microsoft.com/office/drawing/2014/main" id="{B0E370FA-BDAE-0CF5-5395-7ABD4DD39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08835"/>
            <a:ext cx="4714875" cy="264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1037812"/>
            <a:ext cx="408115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2.2.</a:t>
            </a:r>
            <a:r>
              <a:rPr sz="2000" b="1" spc="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Phương</a:t>
            </a:r>
            <a:r>
              <a:rPr sz="200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pháp</a:t>
            </a:r>
            <a:r>
              <a:rPr sz="200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tiếp</a:t>
            </a:r>
            <a:r>
              <a:rPr sz="200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3366"/>
                </a:solidFill>
                <a:latin typeface="Arial"/>
                <a:cs typeface="Arial"/>
              </a:rPr>
              <a:t>cận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734" y="1752600"/>
            <a:ext cx="4081153" cy="2372444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Dự</a:t>
            </a:r>
            <a:r>
              <a:rPr sz="16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án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được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thực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hiện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theo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một</a:t>
            </a:r>
            <a:r>
              <a:rPr sz="16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quy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trình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khoa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học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dữ</a:t>
            </a:r>
            <a:r>
              <a:rPr sz="1600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1600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2328"/>
                </a:solidFill>
                <a:latin typeface="Arial"/>
                <a:cs typeface="Arial"/>
              </a:rPr>
              <a:t>chuẩn: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6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buFont typeface="Arial"/>
              <a:buAutoNum type="arabicPeriod"/>
              <a:tabLst>
                <a:tab pos="300990" algn="l"/>
              </a:tabLst>
            </a:pP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Khám</a:t>
            </a:r>
            <a:r>
              <a:rPr sz="16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phá</a:t>
            </a:r>
            <a:r>
              <a:rPr sz="1600" b="1" spc="65" dirty="0">
                <a:solidFill>
                  <a:srgbClr val="1F2328"/>
                </a:solidFill>
                <a:latin typeface="Arial"/>
                <a:cs typeface="Arial"/>
              </a:rPr>
              <a:t> dữ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liệu</a:t>
            </a:r>
            <a:r>
              <a:rPr sz="16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1F2328"/>
                </a:solidFill>
                <a:latin typeface="Arial"/>
                <a:cs typeface="Arial"/>
              </a:rPr>
              <a:t>(EDA)</a:t>
            </a:r>
            <a:endParaRPr sz="16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705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Tiền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rgbClr val="1F2328"/>
                </a:solidFill>
                <a:latin typeface="Arial"/>
                <a:cs typeface="Arial"/>
              </a:rPr>
              <a:t>xử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lý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6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Kỹ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thuật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tạo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endParaRPr sz="16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630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Phát</a:t>
            </a:r>
            <a:r>
              <a:rPr sz="16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triển</a:t>
            </a:r>
            <a:r>
              <a:rPr sz="1600" b="1" spc="7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mô</a:t>
            </a:r>
            <a:r>
              <a:rPr sz="1600" b="1" spc="8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1F2328"/>
                </a:solidFill>
                <a:latin typeface="Arial"/>
                <a:cs typeface="Arial"/>
              </a:rPr>
              <a:t>hình</a:t>
            </a:r>
            <a:endParaRPr sz="16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705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Đánh</a:t>
            </a:r>
            <a:r>
              <a:rPr sz="16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giá</a:t>
            </a:r>
            <a:r>
              <a:rPr sz="16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600" b="1" spc="50" dirty="0">
                <a:solidFill>
                  <a:srgbClr val="1F2328"/>
                </a:solidFill>
                <a:latin typeface="Arial"/>
                <a:cs typeface="Arial"/>
              </a:rPr>
              <a:t> Lựa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1F2328"/>
                </a:solidFill>
                <a:latin typeface="Arial"/>
                <a:cs typeface="Arial"/>
              </a:rPr>
              <a:t>chọn</a:t>
            </a:r>
            <a:endParaRPr sz="1600" dirty="0">
              <a:latin typeface="Arial"/>
              <a:cs typeface="Arial"/>
            </a:endParaRPr>
          </a:p>
          <a:p>
            <a:pPr marL="300990" indent="-160020">
              <a:lnSpc>
                <a:spcPct val="100000"/>
              </a:lnSpc>
              <a:spcBef>
                <a:spcPts val="705"/>
              </a:spcBef>
              <a:buFont typeface="Arial"/>
              <a:buAutoNum type="arabicPeriod"/>
              <a:tabLst>
                <a:tab pos="300990" algn="l"/>
              </a:tabLst>
            </a:pP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Tổng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1F2328"/>
                </a:solidFill>
                <a:latin typeface="Arial"/>
                <a:cs typeface="Arial"/>
              </a:rPr>
              <a:t>hợp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và</a:t>
            </a:r>
            <a:r>
              <a:rPr sz="1600" b="1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Đề</a:t>
            </a:r>
            <a:r>
              <a:rPr sz="16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1F2328"/>
                </a:solidFill>
                <a:latin typeface="Arial"/>
                <a:cs typeface="Arial"/>
              </a:rPr>
              <a:t>xuất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3256660"/>
            <a:ext cx="7357666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60" dirty="0">
                <a:solidFill>
                  <a:srgbClr val="003366"/>
                </a:solidFill>
                <a:latin typeface="Arial"/>
                <a:cs typeface="Arial"/>
              </a:rPr>
              <a:t>CHƯƠNG</a:t>
            </a:r>
            <a:r>
              <a:rPr sz="20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2:</a:t>
            </a:r>
            <a:r>
              <a:rPr sz="20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KHÁM</a:t>
            </a:r>
            <a:r>
              <a:rPr sz="2000"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PHÁ</a:t>
            </a:r>
            <a:r>
              <a:rPr sz="20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VÀ</a:t>
            </a:r>
            <a:r>
              <a:rPr sz="20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TIỀN</a:t>
            </a:r>
            <a:r>
              <a:rPr sz="2000"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85" dirty="0">
                <a:solidFill>
                  <a:srgbClr val="003366"/>
                </a:solidFill>
                <a:latin typeface="Arial"/>
                <a:cs typeface="Arial"/>
              </a:rPr>
              <a:t>XỬ</a:t>
            </a:r>
            <a:r>
              <a:rPr sz="20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LÝ</a:t>
            </a:r>
            <a:r>
              <a:rPr sz="20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8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sz="2000" b="1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334" y="1990312"/>
            <a:ext cx="385246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2.1.</a:t>
            </a:r>
            <a:r>
              <a:rPr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Giới</a:t>
            </a:r>
            <a:r>
              <a:rPr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thiệu</a:t>
            </a:r>
            <a:r>
              <a:rPr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3366"/>
                </a:solidFill>
                <a:latin typeface="Arial"/>
                <a:cs typeface="Arial"/>
              </a:rPr>
              <a:t>tập</a:t>
            </a:r>
            <a:r>
              <a:rPr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50" dirty="0">
                <a:solidFill>
                  <a:srgbClr val="003366"/>
                </a:solidFill>
                <a:latin typeface="Arial"/>
                <a:cs typeface="Arial"/>
              </a:rPr>
              <a:t>dữ</a:t>
            </a:r>
            <a:r>
              <a:rPr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3366"/>
                </a:solidFill>
                <a:latin typeface="Arial"/>
                <a:cs typeface="Arial"/>
              </a:rPr>
              <a:t>liệu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3075" y="3695700"/>
            <a:ext cx="798676" cy="190500"/>
          </a:xfrm>
          <a:custGeom>
            <a:avLst/>
            <a:gdLst/>
            <a:ahLst/>
            <a:cxnLst/>
            <a:rect l="l" t="t" r="r" b="b"/>
            <a:pathLst>
              <a:path w="533400" h="190500">
                <a:moveTo>
                  <a:pt x="492090" y="190500"/>
                </a:moveTo>
                <a:lnTo>
                  <a:pt x="41309" y="190500"/>
                </a:lnTo>
                <a:lnTo>
                  <a:pt x="35232" y="189290"/>
                </a:lnTo>
                <a:lnTo>
                  <a:pt x="1209" y="155267"/>
                </a:lnTo>
                <a:lnTo>
                  <a:pt x="0" y="149190"/>
                </a:lnTo>
                <a:lnTo>
                  <a:pt x="0" y="142875"/>
                </a:lnTo>
                <a:lnTo>
                  <a:pt x="0" y="41309"/>
                </a:lnTo>
                <a:lnTo>
                  <a:pt x="23564" y="6038"/>
                </a:lnTo>
                <a:lnTo>
                  <a:pt x="41309" y="0"/>
                </a:lnTo>
                <a:lnTo>
                  <a:pt x="492090" y="0"/>
                </a:lnTo>
                <a:lnTo>
                  <a:pt x="527361" y="23564"/>
                </a:lnTo>
                <a:lnTo>
                  <a:pt x="533400" y="41309"/>
                </a:lnTo>
                <a:lnTo>
                  <a:pt x="533400" y="149190"/>
                </a:lnTo>
                <a:lnTo>
                  <a:pt x="509835" y="184461"/>
                </a:lnTo>
                <a:lnTo>
                  <a:pt x="498167" y="189290"/>
                </a:lnTo>
                <a:lnTo>
                  <a:pt x="492090" y="190500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689322" y="3073780"/>
            <a:ext cx="4111278" cy="1020151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Nguồn:</a:t>
            </a:r>
            <a:r>
              <a:rPr sz="1600" b="1" spc="1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Kaggle:</a:t>
            </a:r>
            <a:r>
              <a:rPr sz="1600" spc="1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Stroke</a:t>
            </a:r>
            <a:r>
              <a:rPr sz="1600" spc="12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Prediction</a:t>
            </a:r>
            <a:r>
              <a:rPr sz="1600" spc="13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2328"/>
                </a:solidFill>
                <a:latin typeface="Arial"/>
                <a:cs typeface="Arial"/>
              </a:rPr>
              <a:t>Dataset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 err="1">
                <a:solidFill>
                  <a:srgbClr val="1F2328"/>
                </a:solidFill>
                <a:latin typeface="Arial"/>
                <a:cs typeface="Arial"/>
              </a:rPr>
              <a:t>Kích</a:t>
            </a:r>
            <a:r>
              <a:rPr sz="16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lang="vi-VN" sz="1600" b="1" spc="50" dirty="0">
                <a:solidFill>
                  <a:srgbClr val="1F2328"/>
                </a:solidFill>
                <a:latin typeface="Arial"/>
                <a:cs typeface="Arial"/>
              </a:rPr>
              <a:t>thươc</a:t>
            </a:r>
            <a:r>
              <a:rPr sz="1600" b="1" spc="50" dirty="0">
                <a:solidFill>
                  <a:srgbClr val="1F2328"/>
                </a:solidFill>
                <a:latin typeface="Arial"/>
                <a:cs typeface="Arial"/>
              </a:rPr>
              <a:t>:</a:t>
            </a:r>
            <a:r>
              <a:rPr sz="1600" b="1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5,110</a:t>
            </a:r>
            <a:r>
              <a:rPr sz="16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mẫu,</a:t>
            </a:r>
            <a:r>
              <a:rPr sz="1600" spc="6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12</a:t>
            </a:r>
            <a:r>
              <a:rPr sz="16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thuộc</a:t>
            </a:r>
            <a:r>
              <a:rPr sz="1600" spc="6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1F2328"/>
                </a:solidFill>
                <a:latin typeface="Arial"/>
                <a:cs typeface="Arial"/>
              </a:rPr>
              <a:t>tính.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Biến</a:t>
            </a:r>
            <a:r>
              <a:rPr sz="16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mục</a:t>
            </a:r>
            <a:r>
              <a:rPr sz="1600" b="1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F2328"/>
                </a:solidFill>
                <a:latin typeface="Arial"/>
                <a:cs typeface="Arial"/>
              </a:rPr>
              <a:t>tiêu:</a:t>
            </a:r>
            <a:r>
              <a:rPr sz="1600" b="1" spc="459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baseline="2923" dirty="0">
                <a:solidFill>
                  <a:srgbClr val="1F2328"/>
                </a:solidFill>
                <a:latin typeface="Courier New"/>
                <a:cs typeface="Courier New"/>
              </a:rPr>
              <a:t>stroke</a:t>
            </a:r>
            <a:r>
              <a:rPr sz="1600" spc="315" baseline="2923" dirty="0">
                <a:solidFill>
                  <a:srgbClr val="1F2328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(1:</a:t>
            </a:r>
            <a:r>
              <a:rPr sz="16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có,</a:t>
            </a:r>
            <a:r>
              <a:rPr sz="1600" spc="55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1F2328"/>
                </a:solidFill>
                <a:latin typeface="Arial"/>
                <a:cs typeface="Arial"/>
              </a:rPr>
              <a:t>0:</a:t>
            </a:r>
            <a:r>
              <a:rPr sz="1600" spc="50" dirty="0">
                <a:solidFill>
                  <a:srgbClr val="1F2328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1F2328"/>
                </a:solidFill>
                <a:latin typeface="Arial"/>
                <a:cs typeface="Arial"/>
              </a:rPr>
              <a:t>không).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38875" y="2847975"/>
            <a:ext cx="2743200" cy="1704975"/>
            <a:chOff x="6238875" y="2847975"/>
            <a:chExt cx="2743200" cy="1704975"/>
          </a:xfrm>
        </p:grpSpPr>
        <p:sp>
          <p:nvSpPr>
            <p:cNvPr id="9" name="object 9"/>
            <p:cNvSpPr/>
            <p:nvPr/>
          </p:nvSpPr>
          <p:spPr>
            <a:xfrm>
              <a:off x="6238875" y="2847975"/>
              <a:ext cx="1314450" cy="342900"/>
            </a:xfrm>
            <a:custGeom>
              <a:avLst/>
              <a:gdLst/>
              <a:ahLst/>
              <a:cxnLst/>
              <a:rect l="l" t="t" r="r" b="b"/>
              <a:pathLst>
                <a:path w="1314450" h="342900">
                  <a:moveTo>
                    <a:pt x="1314450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1314450" y="0"/>
                  </a:lnTo>
                  <a:lnTo>
                    <a:pt x="131445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38875" y="3190874"/>
              <a:ext cx="2743200" cy="333375"/>
            </a:xfrm>
            <a:custGeom>
              <a:avLst/>
              <a:gdLst/>
              <a:ahLst/>
              <a:cxnLst/>
              <a:rect l="l" t="t" r="r" b="b"/>
              <a:pathLst>
                <a:path w="2743200" h="333375">
                  <a:moveTo>
                    <a:pt x="2743200" y="0"/>
                  </a:moveTo>
                  <a:lnTo>
                    <a:pt x="1314450" y="0"/>
                  </a:lnTo>
                  <a:lnTo>
                    <a:pt x="0" y="0"/>
                  </a:lnTo>
                  <a:lnTo>
                    <a:pt x="0" y="333375"/>
                  </a:lnTo>
                  <a:lnTo>
                    <a:pt x="1314450" y="333375"/>
                  </a:lnTo>
                  <a:lnTo>
                    <a:pt x="2743200" y="333375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8875" y="3524250"/>
              <a:ext cx="1314450" cy="342900"/>
            </a:xfrm>
            <a:custGeom>
              <a:avLst/>
              <a:gdLst/>
              <a:ahLst/>
              <a:cxnLst/>
              <a:rect l="l" t="t" r="r" b="b"/>
              <a:pathLst>
                <a:path w="1314450" h="342900">
                  <a:moveTo>
                    <a:pt x="1314450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1314450" y="0"/>
                  </a:lnTo>
                  <a:lnTo>
                    <a:pt x="131445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38875" y="3867149"/>
              <a:ext cx="2743200" cy="342900"/>
            </a:xfrm>
            <a:custGeom>
              <a:avLst/>
              <a:gdLst/>
              <a:ahLst/>
              <a:cxnLst/>
              <a:rect l="l" t="t" r="r" b="b"/>
              <a:pathLst>
                <a:path w="2743200" h="342900">
                  <a:moveTo>
                    <a:pt x="2743200" y="0"/>
                  </a:moveTo>
                  <a:lnTo>
                    <a:pt x="131445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314450" y="342900"/>
                  </a:lnTo>
                  <a:lnTo>
                    <a:pt x="2743200" y="342900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38875" y="4210050"/>
              <a:ext cx="1314450" cy="342900"/>
            </a:xfrm>
            <a:custGeom>
              <a:avLst/>
              <a:gdLst/>
              <a:ahLst/>
              <a:cxnLst/>
              <a:rect l="l" t="t" r="r" b="b"/>
              <a:pathLst>
                <a:path w="1314450" h="342900">
                  <a:moveTo>
                    <a:pt x="1314450" y="342900"/>
                  </a:moveTo>
                  <a:lnTo>
                    <a:pt x="0" y="342900"/>
                  </a:lnTo>
                  <a:lnTo>
                    <a:pt x="0" y="0"/>
                  </a:lnTo>
                  <a:lnTo>
                    <a:pt x="1314450" y="0"/>
                  </a:lnTo>
                  <a:lnTo>
                    <a:pt x="131445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2700" y="2933699"/>
              <a:ext cx="1057275" cy="1552575"/>
            </a:xfrm>
            <a:custGeom>
              <a:avLst/>
              <a:gdLst/>
              <a:ahLst/>
              <a:cxnLst/>
              <a:rect l="l" t="t" r="r" b="b"/>
              <a:pathLst>
                <a:path w="1057275" h="1552575">
                  <a:moveTo>
                    <a:pt x="323850" y="717588"/>
                  </a:moveTo>
                  <a:lnTo>
                    <a:pt x="300278" y="682320"/>
                  </a:lnTo>
                  <a:lnTo>
                    <a:pt x="282536" y="676275"/>
                  </a:lnTo>
                  <a:lnTo>
                    <a:pt x="41300" y="676275"/>
                  </a:lnTo>
                  <a:lnTo>
                    <a:pt x="6032" y="699846"/>
                  </a:lnTo>
                  <a:lnTo>
                    <a:pt x="0" y="717588"/>
                  </a:lnTo>
                  <a:lnTo>
                    <a:pt x="0" y="819150"/>
                  </a:lnTo>
                  <a:lnTo>
                    <a:pt x="0" y="825474"/>
                  </a:lnTo>
                  <a:lnTo>
                    <a:pt x="23558" y="860742"/>
                  </a:lnTo>
                  <a:lnTo>
                    <a:pt x="41300" y="866775"/>
                  </a:lnTo>
                  <a:lnTo>
                    <a:pt x="282536" y="866775"/>
                  </a:lnTo>
                  <a:lnTo>
                    <a:pt x="317804" y="843216"/>
                  </a:lnTo>
                  <a:lnTo>
                    <a:pt x="323850" y="825474"/>
                  </a:lnTo>
                  <a:lnTo>
                    <a:pt x="323850" y="717588"/>
                  </a:lnTo>
                  <a:close/>
                </a:path>
                <a:path w="1057275" h="1552575">
                  <a:moveTo>
                    <a:pt x="323850" y="41313"/>
                  </a:moveTo>
                  <a:lnTo>
                    <a:pt x="300278" y="6045"/>
                  </a:lnTo>
                  <a:lnTo>
                    <a:pt x="282536" y="0"/>
                  </a:lnTo>
                  <a:lnTo>
                    <a:pt x="41300" y="0"/>
                  </a:lnTo>
                  <a:lnTo>
                    <a:pt x="6032" y="23571"/>
                  </a:lnTo>
                  <a:lnTo>
                    <a:pt x="0" y="41313"/>
                  </a:lnTo>
                  <a:lnTo>
                    <a:pt x="0" y="142875"/>
                  </a:lnTo>
                  <a:lnTo>
                    <a:pt x="0" y="149199"/>
                  </a:lnTo>
                  <a:lnTo>
                    <a:pt x="23558" y="184467"/>
                  </a:lnTo>
                  <a:lnTo>
                    <a:pt x="41300" y="190500"/>
                  </a:lnTo>
                  <a:lnTo>
                    <a:pt x="282536" y="190500"/>
                  </a:lnTo>
                  <a:lnTo>
                    <a:pt x="317804" y="166941"/>
                  </a:lnTo>
                  <a:lnTo>
                    <a:pt x="323850" y="149199"/>
                  </a:lnTo>
                  <a:lnTo>
                    <a:pt x="323850" y="41313"/>
                  </a:lnTo>
                  <a:close/>
                </a:path>
                <a:path w="1057275" h="1552575">
                  <a:moveTo>
                    <a:pt x="542925" y="384213"/>
                  </a:moveTo>
                  <a:lnTo>
                    <a:pt x="519353" y="348945"/>
                  </a:lnTo>
                  <a:lnTo>
                    <a:pt x="501611" y="342900"/>
                  </a:lnTo>
                  <a:lnTo>
                    <a:pt x="41300" y="342900"/>
                  </a:lnTo>
                  <a:lnTo>
                    <a:pt x="6032" y="366471"/>
                  </a:lnTo>
                  <a:lnTo>
                    <a:pt x="0" y="384213"/>
                  </a:lnTo>
                  <a:lnTo>
                    <a:pt x="0" y="485775"/>
                  </a:lnTo>
                  <a:lnTo>
                    <a:pt x="0" y="492099"/>
                  </a:lnTo>
                  <a:lnTo>
                    <a:pt x="23558" y="527367"/>
                  </a:lnTo>
                  <a:lnTo>
                    <a:pt x="41300" y="533400"/>
                  </a:lnTo>
                  <a:lnTo>
                    <a:pt x="501611" y="533400"/>
                  </a:lnTo>
                  <a:lnTo>
                    <a:pt x="536879" y="509841"/>
                  </a:lnTo>
                  <a:lnTo>
                    <a:pt x="542925" y="492099"/>
                  </a:lnTo>
                  <a:lnTo>
                    <a:pt x="542925" y="384213"/>
                  </a:lnTo>
                  <a:close/>
                </a:path>
                <a:path w="1057275" h="1552575">
                  <a:moveTo>
                    <a:pt x="981075" y="1060488"/>
                  </a:moveTo>
                  <a:lnTo>
                    <a:pt x="957503" y="1025220"/>
                  </a:lnTo>
                  <a:lnTo>
                    <a:pt x="939761" y="1019175"/>
                  </a:lnTo>
                  <a:lnTo>
                    <a:pt x="41300" y="1019175"/>
                  </a:lnTo>
                  <a:lnTo>
                    <a:pt x="6032" y="1042746"/>
                  </a:lnTo>
                  <a:lnTo>
                    <a:pt x="0" y="1060488"/>
                  </a:lnTo>
                  <a:lnTo>
                    <a:pt x="0" y="1162050"/>
                  </a:lnTo>
                  <a:lnTo>
                    <a:pt x="0" y="1168374"/>
                  </a:lnTo>
                  <a:lnTo>
                    <a:pt x="23558" y="1203642"/>
                  </a:lnTo>
                  <a:lnTo>
                    <a:pt x="41300" y="1209675"/>
                  </a:lnTo>
                  <a:lnTo>
                    <a:pt x="939761" y="1209675"/>
                  </a:lnTo>
                  <a:lnTo>
                    <a:pt x="975029" y="1186116"/>
                  </a:lnTo>
                  <a:lnTo>
                    <a:pt x="981075" y="1168374"/>
                  </a:lnTo>
                  <a:lnTo>
                    <a:pt x="981075" y="1060488"/>
                  </a:lnTo>
                  <a:close/>
                </a:path>
                <a:path w="1057275" h="1552575">
                  <a:moveTo>
                    <a:pt x="1057275" y="1403388"/>
                  </a:moveTo>
                  <a:lnTo>
                    <a:pt x="1033703" y="1368120"/>
                  </a:lnTo>
                  <a:lnTo>
                    <a:pt x="1015961" y="1362075"/>
                  </a:lnTo>
                  <a:lnTo>
                    <a:pt x="41300" y="1362075"/>
                  </a:lnTo>
                  <a:lnTo>
                    <a:pt x="6032" y="1385646"/>
                  </a:lnTo>
                  <a:lnTo>
                    <a:pt x="0" y="1403388"/>
                  </a:lnTo>
                  <a:lnTo>
                    <a:pt x="0" y="1504950"/>
                  </a:lnTo>
                  <a:lnTo>
                    <a:pt x="0" y="1511274"/>
                  </a:lnTo>
                  <a:lnTo>
                    <a:pt x="23558" y="1546542"/>
                  </a:lnTo>
                  <a:lnTo>
                    <a:pt x="41300" y="1552575"/>
                  </a:lnTo>
                  <a:lnTo>
                    <a:pt x="1015961" y="1552575"/>
                  </a:lnTo>
                  <a:lnTo>
                    <a:pt x="1051229" y="1529016"/>
                  </a:lnTo>
                  <a:lnTo>
                    <a:pt x="1057275" y="1511274"/>
                  </a:lnTo>
                  <a:lnTo>
                    <a:pt x="1057275" y="1403388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35137"/>
              </p:ext>
            </p:extLst>
          </p:nvPr>
        </p:nvGraphicFramePr>
        <p:xfrm>
          <a:off x="6229350" y="2505075"/>
          <a:ext cx="2752725" cy="203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Biến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Mô</a:t>
                      </a:r>
                      <a:r>
                        <a:rPr sz="1100" b="1" spc="6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tả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950" spc="-25" dirty="0">
                          <a:solidFill>
                            <a:srgbClr val="1F2328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97790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Tuổi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950" spc="-10" dirty="0">
                          <a:solidFill>
                            <a:srgbClr val="1F2328"/>
                          </a:solidFill>
                          <a:latin typeface="Courier New"/>
                          <a:cs typeface="Courier New"/>
                        </a:rPr>
                        <a:t>gender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97790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Giới</a:t>
                      </a:r>
                      <a:r>
                        <a:rPr sz="1100" spc="8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tính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50" spc="-25" dirty="0">
                          <a:solidFill>
                            <a:srgbClr val="1F2328"/>
                          </a:solidFill>
                          <a:latin typeface="Courier New"/>
                          <a:cs typeface="Courier New"/>
                        </a:rPr>
                        <a:t>bmi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Chỉ</a:t>
                      </a:r>
                      <a:r>
                        <a:rPr sz="1100" spc="6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số</a:t>
                      </a:r>
                      <a:r>
                        <a:rPr sz="110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khối</a:t>
                      </a:r>
                      <a:r>
                        <a:rPr sz="1100" spc="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cơ</a:t>
                      </a:r>
                      <a:r>
                        <a:rPr sz="110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thể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50" spc="-10" dirty="0">
                          <a:solidFill>
                            <a:srgbClr val="1F2328"/>
                          </a:solidFill>
                          <a:latin typeface="Courier New"/>
                          <a:cs typeface="Courier New"/>
                        </a:rPr>
                        <a:t>hypertension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Tăng</a:t>
                      </a:r>
                      <a:r>
                        <a:rPr sz="1100" spc="9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huyết</a:t>
                      </a:r>
                      <a:r>
                        <a:rPr sz="1100" spc="9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áp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5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950" spc="-10" dirty="0">
                          <a:solidFill>
                            <a:srgbClr val="1F2328"/>
                          </a:solidFill>
                          <a:latin typeface="Courier New"/>
                          <a:cs typeface="Courier New"/>
                        </a:rPr>
                        <a:t>heart_disease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8826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Bệnh</a:t>
                      </a:r>
                      <a:r>
                        <a:rPr sz="1100" spc="7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tim</a:t>
                      </a:r>
                      <a:r>
                        <a:rPr sz="1100" spc="75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solidFill>
                            <a:srgbClr val="1F2328"/>
                          </a:solidFill>
                          <a:latin typeface="Arial"/>
                          <a:cs typeface="Arial"/>
                        </a:rPr>
                        <a:t>mạch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0D9DF"/>
                      </a:solidFill>
                      <a:prstDash val="solid"/>
                    </a:lnL>
                    <a:lnR w="9525">
                      <a:solidFill>
                        <a:srgbClr val="D0D9DF"/>
                      </a:solidFill>
                      <a:prstDash val="solid"/>
                    </a:lnR>
                    <a:lnT w="9525">
                      <a:solidFill>
                        <a:srgbClr val="D0D9DF"/>
                      </a:solidFill>
                      <a:prstDash val="solid"/>
                    </a:lnT>
                    <a:lnB w="9525">
                      <a:solidFill>
                        <a:srgbClr val="D0D9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9525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5100">
              <a:lnSpc>
                <a:spcPts val="1845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969D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2133</Words>
  <Application>Microsoft Macintosh PowerPoint</Application>
  <PresentationFormat>Widescreen</PresentationFormat>
  <Paragraphs>235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Courier New</vt:lpstr>
      <vt:lpstr>Office Theme</vt:lpstr>
      <vt:lpstr>Đề tài: DỰ ĐOÁN NGUY CƠ ĐỘT QUỴ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DỰ ĐOÁN NGUY CƠ ĐỘT QUỴ</dc:title>
  <cp:lastModifiedBy>Quang Long</cp:lastModifiedBy>
  <cp:revision>3</cp:revision>
  <dcterms:created xsi:type="dcterms:W3CDTF">2025-10-06T03:06:53Z</dcterms:created>
  <dcterms:modified xsi:type="dcterms:W3CDTF">2025-10-06T07:25:24Z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2025-10-06T00:00:00Z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2025-10-06T00:00:00Z</vt:filetime>
  </property>
  <property fmtid="{D5CDD505-2E9C-101B-9397-08002B2CF9AE}" pid="5" name="Producer">
    <vt:lpwstr>3-Heights(TM) PDF Security Shell 4.8.25.2 (http://www.pdf-tools.com)</vt:lpwstr>
  </property>
</Properties>
</file>