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0" r:id="rId3"/>
    <p:sldId id="301" r:id="rId4"/>
    <p:sldId id="302" r:id="rId5"/>
    <p:sldId id="320" r:id="rId6"/>
    <p:sldId id="303" r:id="rId7"/>
    <p:sldId id="304" r:id="rId8"/>
    <p:sldId id="305" r:id="rId9"/>
    <p:sldId id="284" r:id="rId10"/>
    <p:sldId id="321" r:id="rId11"/>
    <p:sldId id="289" r:id="rId12"/>
    <p:sldId id="285" r:id="rId13"/>
    <p:sldId id="291" r:id="rId14"/>
    <p:sldId id="298" r:id="rId15"/>
    <p:sldId id="292" r:id="rId16"/>
    <p:sldId id="293" r:id="rId17"/>
    <p:sldId id="286" r:id="rId18"/>
    <p:sldId id="287" r:id="rId19"/>
    <p:sldId id="296" r:id="rId20"/>
    <p:sldId id="297" r:id="rId21"/>
    <p:sldId id="299" r:id="rId22"/>
    <p:sldId id="306" r:id="rId23"/>
    <p:sldId id="309" r:id="rId24"/>
    <p:sldId id="310" r:id="rId25"/>
    <p:sldId id="312" r:id="rId26"/>
    <p:sldId id="313" r:id="rId27"/>
    <p:sldId id="315" r:id="rId28"/>
    <p:sldId id="316" r:id="rId29"/>
    <p:sldId id="319" r:id="rId30"/>
    <p:sldId id="275" r:id="rId31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quangbkhn" initials="l" lastIdx="1" clrIdx="0">
    <p:extLst>
      <p:ext uri="{19B8F6BF-5375-455C-9EA6-DF929625EA0E}">
        <p15:presenceInfo xmlns:p15="http://schemas.microsoft.com/office/powerpoint/2012/main" userId="lequangbk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4660" autoAdjust="0"/>
  </p:normalViewPr>
  <p:slideViewPr>
    <p:cSldViewPr>
      <p:cViewPr varScale="1">
        <p:scale>
          <a:sx n="70" d="100"/>
          <a:sy n="70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F432F4-F90B-4CA3-AC7E-3E8F4141EA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96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7A3A-4ED4-4284-93FD-9CF057CA2A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1C9A1-426B-4599-A8C3-C7A05249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5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2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6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2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5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C9A1-426B-4599-A8C3-C7A052492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191000" y="5410200"/>
            <a:ext cx="1295400" cy="695325"/>
            <a:chOff x="2680" y="3678"/>
            <a:chExt cx="680" cy="438"/>
          </a:xfrm>
        </p:grpSpPr>
        <p:sp>
          <p:nvSpPr>
            <p:cNvPr id="3086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395A0-A5AB-4B4B-8C16-339F4BE405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265FEAC-6461-4C25-BA6B-0A38249D4ACE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C48513-D2EB-411D-8B15-725B520097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EA5EDA-0CA4-4D14-B851-43ABB9D9793B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79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5F2CB89-22D6-4319-AB7C-75C3347C90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fld id="{44913B30-8418-4669-9FEE-8337B662EE12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0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0B6A61-294A-4AF5-86F5-F1EFCFEF84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4EA3052-7B8E-458B-B816-466FDC5C48B9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56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505408-78DD-4713-8BC6-BD01604BAF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7216A59-6AD4-4434-877A-3613CEA64CD6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9F640C-7B58-4EE1-995C-71AF145BEF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581BDE5-BCE5-4A32-91EF-383BFB9AD81A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01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CFBA90-A151-4DB6-A9BF-7710C61A27C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2BEFD12-94D6-4B5B-B2A2-BD796AD7C7E8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B11551-7CA8-47C9-B8B6-BF1CBA5229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759F7DA-367E-4FE4-B89F-1D037C4B7241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E419CE-28AD-45FF-82A6-A00EFD3157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61C8F5D-7A58-4864-AFD9-BDEE44B854DF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5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A69AD0-55DA-4FDC-A591-44C70D684A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CD4BEF4-28FE-42D1-B489-5A0DCB0AD9CC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9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435CD8-46B6-4618-A07A-B60353CCEF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3B33D7B-8F4D-48AF-B2D3-44BD3CEC6C61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7B3D3A-C6A0-4A76-A525-EFAD3B42F1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fld id="{C4DBC166-36A0-42AF-8DF3-F844CF7092B9}" type="datetime1">
              <a:rPr lang="en-US" altLang="en-US" smtClean="0"/>
              <a:t>5/3/2016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2014@gmail.com" TargetMode="External"/><Relationship Id="rId4" Type="http://schemas.openxmlformats.org/officeDocument/2006/relationships/hyperlink" Target="mailto:20160403162012@sv237d36.emailserver.v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276600"/>
            <a:ext cx="6324600" cy="381000"/>
          </a:xfrm>
        </p:spPr>
        <p:txBody>
          <a:bodyPr/>
          <a:lstStyle/>
          <a:p>
            <a:pPr algn="l"/>
            <a:r>
              <a:rPr lang="en-US" altLang="en-US" sz="1600" dirty="0" err="1" smtClean="0"/>
              <a:t>Đề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tài</a:t>
            </a:r>
            <a:r>
              <a:rPr lang="en-US" altLang="en-US" sz="1600" dirty="0" smtClean="0"/>
              <a:t>: </a:t>
            </a:r>
            <a:r>
              <a:rPr lang="en-US" altLang="en-US" sz="1600" dirty="0" err="1" smtClean="0"/>
              <a:t>Tìm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hiểu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giao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thức</a:t>
            </a:r>
            <a:r>
              <a:rPr lang="en-US" altLang="en-US" sz="1600" dirty="0" smtClean="0"/>
              <a:t> POP3</a:t>
            </a:r>
            <a:endParaRPr lang="en-US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1600"/>
            <a:ext cx="6629400" cy="1012825"/>
          </a:xfrm>
        </p:spPr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95536"/>
              </p:ext>
            </p:extLst>
          </p:nvPr>
        </p:nvGraphicFramePr>
        <p:xfrm>
          <a:off x="1524000" y="4114800"/>
          <a:ext cx="6477000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77000"/>
              </a:tblGrid>
              <a:tr h="213360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GV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hướng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dẫn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dạy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</a:p>
                    <a:p>
                      <a:pPr algn="just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                                            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Th.S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Bùi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trọng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Tùng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</a:p>
                    <a:p>
                      <a:pPr algn="just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Nhóm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hiên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0" indent="0" algn="just">
                        <a:buNone/>
                      </a:pP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Hà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Sơn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Hải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                    MSSV: 20141351</a:t>
                      </a: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Văn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Quang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               MSSV: 20143579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Đỗ Chí 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Thành                  MSSV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 20144601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1062952"/>
            <a:ext cx="1104900" cy="1630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err="1" smtClean="0"/>
              <a:t>Khuân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endParaRPr lang="en-US" altLang="en-US" sz="2400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20AA064-2A8B-4698-B5F3-B3C279571176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45488"/>
              </p:ext>
            </p:extLst>
          </p:nvPr>
        </p:nvGraphicFramePr>
        <p:xfrm>
          <a:off x="1790700" y="1949314"/>
          <a:ext cx="609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  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 &lt;Argument&gt;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5769"/>
              </p:ext>
            </p:extLst>
          </p:nvPr>
        </p:nvGraphicFramePr>
        <p:xfrm>
          <a:off x="914400" y="1331771"/>
          <a:ext cx="3352800" cy="39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8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Ph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ía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Client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86332"/>
              </p:ext>
            </p:extLst>
          </p:nvPr>
        </p:nvGraphicFramePr>
        <p:xfrm>
          <a:off x="1778190" y="3879599"/>
          <a:ext cx="609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  +OK/-ERR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 Comment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39312"/>
              </p:ext>
            </p:extLst>
          </p:nvPr>
        </p:nvGraphicFramePr>
        <p:xfrm>
          <a:off x="914400" y="3267897"/>
          <a:ext cx="3352800" cy="39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8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Ph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ía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33572"/>
              </p:ext>
            </p:extLst>
          </p:nvPr>
        </p:nvGraphicFramePr>
        <p:xfrm>
          <a:off x="1844154" y="4734800"/>
          <a:ext cx="6096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b="0" i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lời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server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dòng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thúc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bởi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dấu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”.”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1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Trạng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nhận</a:t>
            </a:r>
            <a:r>
              <a:rPr lang="en-US" altLang="en-US" sz="2400" dirty="0" smtClean="0"/>
              <a:t> (Authorization state)</a:t>
            </a:r>
            <a:endParaRPr lang="en-US" altLang="en-US" sz="2400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20AA064-2A8B-4698-B5F3-B3C279571176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6675"/>
              </p:ext>
            </p:extLst>
          </p:nvPr>
        </p:nvGraphicFramePr>
        <p:xfrm>
          <a:off x="1143001" y="1465136"/>
          <a:ext cx="3962399" cy="3642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399"/>
              </a:tblGrid>
              <a:tr h="36426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USER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Tên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mailbox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định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tên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mail box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trên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điêp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 OK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- ERR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8738"/>
              </p:ext>
            </p:extLst>
          </p:nvPr>
        </p:nvGraphicFramePr>
        <p:xfrm>
          <a:off x="1143000" y="4495800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USER 2014x@gmail.com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50638"/>
              </p:ext>
            </p:extLst>
          </p:nvPr>
        </p:nvGraphicFramePr>
        <p:xfrm>
          <a:off x="1143000" y="4865752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send PASS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03676"/>
              </p:ext>
            </p:extLst>
          </p:nvPr>
        </p:nvGraphicFramePr>
        <p:xfrm>
          <a:off x="1143000" y="5122598"/>
          <a:ext cx="27940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--------------------------------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-ERR send return USER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72613"/>
              </p:ext>
            </p:extLst>
          </p:nvPr>
        </p:nvGraphicFramePr>
        <p:xfrm>
          <a:off x="5016310" y="1465136"/>
          <a:ext cx="3962400" cy="28782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2878264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PASS string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b="1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Chuỗi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String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thực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quyền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sử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dụng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mail box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trên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-ERR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6376"/>
              </p:ext>
            </p:extLst>
          </p:nvPr>
        </p:nvGraphicFramePr>
        <p:xfrm>
          <a:off x="5324244" y="4495800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PASS *******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32093"/>
              </p:ext>
            </p:extLst>
          </p:nvPr>
        </p:nvGraphicFramePr>
        <p:xfrm>
          <a:off x="5324244" y="4865752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</a:t>
                      </a:r>
                      <a:r>
                        <a:rPr lang="en-US" sz="14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Wellcome</a:t>
                      </a: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2066"/>
              </p:ext>
            </p:extLst>
          </p:nvPr>
        </p:nvGraphicFramePr>
        <p:xfrm>
          <a:off x="5324244" y="5383912"/>
          <a:ext cx="2794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--------------------------------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-ERR Username and password not accepted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8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2. </a:t>
            </a:r>
            <a:r>
              <a:rPr lang="en-US" altLang="en-US" sz="2400" dirty="0" err="1" smtClean="0"/>
              <a:t>Trạng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giao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dịch</a:t>
            </a:r>
            <a:r>
              <a:rPr lang="en-US" altLang="en-US" sz="2400" dirty="0" smtClean="0"/>
              <a:t> (Transaction state)</a:t>
            </a:r>
            <a:endParaRPr lang="en-US" altLang="en-US" sz="2400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A24B332-C026-46CD-809F-ACDA7AF59685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75954"/>
              </p:ext>
            </p:extLst>
          </p:nvPr>
        </p:nvGraphicFramePr>
        <p:xfrm>
          <a:off x="5735851" y="1796273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STAT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32692"/>
              </p:ext>
            </p:extLst>
          </p:nvPr>
        </p:nvGraphicFramePr>
        <p:xfrm>
          <a:off x="5735851" y="2166225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5 75108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36382"/>
              </p:ext>
            </p:extLst>
          </p:nvPr>
        </p:nvGraphicFramePr>
        <p:xfrm>
          <a:off x="1137313" y="1447800"/>
          <a:ext cx="3962399" cy="329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399"/>
              </a:tblGrid>
              <a:tr h="3291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STAT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strike="noStrik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strike="noStrik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: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có</a:t>
                      </a:r>
                      <a:endParaRPr lang="en-US" sz="1600" b="0" strike="noStrik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strike="noStrik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Trả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lại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hộp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với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về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lượng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và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kích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thước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hộp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endParaRPr lang="en-US" sz="1600" b="0" strike="noStrik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strike="noStrik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trike="noStrik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strike="noStrik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42792"/>
              </p:ext>
            </p:extLst>
          </p:nvPr>
        </p:nvGraphicFramePr>
        <p:xfrm>
          <a:off x="1137312" y="5242876"/>
          <a:ext cx="7392539" cy="57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2539"/>
              </a:tblGrid>
              <a:tr h="2106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Chú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ý: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đánh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dấu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xóa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sẽ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đề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cập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tới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trong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trả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72A1C4-849A-4CD6-9F26-26C609F7EBA8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06019"/>
              </p:ext>
            </p:extLst>
          </p:nvPr>
        </p:nvGraphicFramePr>
        <p:xfrm>
          <a:off x="1143000" y="1505203"/>
          <a:ext cx="3962400" cy="323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3007823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i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LIST [mgs]</a:t>
                      </a:r>
                      <a:endParaRPr lang="en-US" sz="1400" b="0" u="none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u="none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u="none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truyền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endParaRPr lang="en-US" sz="1600" b="0" u="non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thứ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tự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message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US" sz="1600" b="0" u="non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Thứ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tự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và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kích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thước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tương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ứng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với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endParaRPr lang="en-US" sz="1600" b="0" u="non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u="non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-ERR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84444"/>
              </p:ext>
            </p:extLst>
          </p:nvPr>
        </p:nvGraphicFramePr>
        <p:xfrm>
          <a:off x="5740400" y="1505203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LIST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38953"/>
              </p:ext>
            </p:extLst>
          </p:nvPr>
        </p:nvGraphicFramePr>
        <p:xfrm>
          <a:off x="5740400" y="1875155"/>
          <a:ext cx="2794000" cy="115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5 75108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1 3367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2 3378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… …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88995"/>
              </p:ext>
            </p:extLst>
          </p:nvPr>
        </p:nvGraphicFramePr>
        <p:xfrm>
          <a:off x="5740400" y="3948116"/>
          <a:ext cx="2794000" cy="94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--------------------------------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LIST 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-ERR Message number out of range.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2. </a:t>
            </a:r>
            <a:r>
              <a:rPr lang="en-US" altLang="en-US" sz="2400" dirty="0" err="1"/>
              <a:t>Trạng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(Transaction state)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85506"/>
              </p:ext>
            </p:extLst>
          </p:nvPr>
        </p:nvGraphicFramePr>
        <p:xfrm>
          <a:off x="5740400" y="3138478"/>
          <a:ext cx="2794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--------------------------------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LIST 2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2 3378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19256"/>
              </p:ext>
            </p:extLst>
          </p:nvPr>
        </p:nvGraphicFramePr>
        <p:xfrm>
          <a:off x="1143000" y="5448586"/>
          <a:ext cx="7391400" cy="57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1400"/>
              </a:tblGrid>
              <a:tr h="37623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Chú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ý: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đánh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dấu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xóa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sẽ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nhắc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đến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trong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trả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311DDDF-E29D-4519-BD6B-7AB6414FCF57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11391"/>
              </p:ext>
            </p:extLst>
          </p:nvPr>
        </p:nvGraphicFramePr>
        <p:xfrm>
          <a:off x="1143000" y="1505204"/>
          <a:ext cx="39624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1667659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i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RETR mgs</a:t>
                      </a:r>
                      <a:endParaRPr lang="en-US" sz="1400" b="0" u="none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u="none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u="none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thứ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tự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message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u="non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Đọc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nội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dung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tương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ứng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với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endParaRPr lang="en-US" sz="1600" b="0" u="non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endParaRPr lang="en-US" sz="1600" b="0" u="none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-ERR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84287"/>
              </p:ext>
            </p:extLst>
          </p:nvPr>
        </p:nvGraphicFramePr>
        <p:xfrm>
          <a:off x="5638800" y="1505204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RETR 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13110"/>
              </p:ext>
            </p:extLst>
          </p:nvPr>
        </p:nvGraphicFramePr>
        <p:xfrm>
          <a:off x="5638800" y="1875156"/>
          <a:ext cx="2794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message follows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………..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20297"/>
              </p:ext>
            </p:extLst>
          </p:nvPr>
        </p:nvGraphicFramePr>
        <p:xfrm>
          <a:off x="5638800" y="2740716"/>
          <a:ext cx="2794000" cy="94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--------------------------------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RETR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-ERR Message number out of range.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2. </a:t>
            </a:r>
            <a:r>
              <a:rPr lang="en-US" altLang="en-US" sz="2400" dirty="0" err="1"/>
              <a:t>Trạng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(Transaction state)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18846"/>
              </p:ext>
            </p:extLst>
          </p:nvPr>
        </p:nvGraphicFramePr>
        <p:xfrm>
          <a:off x="1141861" y="5073939"/>
          <a:ext cx="7392539" cy="33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2539"/>
              </a:tblGrid>
              <a:tr h="2106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Chú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ý: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đánh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dấu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xóa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sẽ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báo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lỗi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nếu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gọi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đến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45511D-4295-44D4-B17C-89E5E711F715}" type="datetime1">
              <a:rPr lang="en-US" altLang="en-US" smtClean="0"/>
              <a:t>5/3/2016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10186"/>
              </p:ext>
            </p:extLst>
          </p:nvPr>
        </p:nvGraphicFramePr>
        <p:xfrm>
          <a:off x="1143000" y="1524000"/>
          <a:ext cx="3962400" cy="2804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2430178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DELE mgs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thứ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tự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message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Đành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dấu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xoá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tương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ứng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với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-ERR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84106"/>
              </p:ext>
            </p:extLst>
          </p:nvPr>
        </p:nvGraphicFramePr>
        <p:xfrm>
          <a:off x="5943600" y="1600200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DELE 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31043"/>
              </p:ext>
            </p:extLst>
          </p:nvPr>
        </p:nvGraphicFramePr>
        <p:xfrm>
          <a:off x="5943600" y="1970152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</a:t>
                      </a:r>
                      <a:r>
                        <a:rPr lang="en-US" sz="14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maked</a:t>
                      </a: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for deletion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99226"/>
              </p:ext>
            </p:extLst>
          </p:nvPr>
        </p:nvGraphicFramePr>
        <p:xfrm>
          <a:off x="5943600" y="2647730"/>
          <a:ext cx="2794000" cy="94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--------------------------------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DELE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-ERR Message number out of range.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2. </a:t>
            </a:r>
            <a:r>
              <a:rPr lang="en-US" altLang="en-US" sz="2400" dirty="0" err="1"/>
              <a:t>Trạng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(Transaction state)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91496"/>
              </p:ext>
            </p:extLst>
          </p:nvPr>
        </p:nvGraphicFramePr>
        <p:xfrm>
          <a:off x="1143000" y="5236031"/>
          <a:ext cx="7391400" cy="57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1400"/>
              </a:tblGrid>
              <a:tr h="37623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Chú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ý: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đánh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dấu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xóa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sẽ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nhắc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đến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trong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trả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60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84CEEF-7A60-49AE-9CB9-26E2AC0F8C5C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27812"/>
              </p:ext>
            </p:extLst>
          </p:nvPr>
        </p:nvGraphicFramePr>
        <p:xfrm>
          <a:off x="1152099" y="1482115"/>
          <a:ext cx="3962400" cy="2255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1835299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NOOP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có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Kiểm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6426"/>
              </p:ext>
            </p:extLst>
          </p:nvPr>
        </p:nvGraphicFramePr>
        <p:xfrm>
          <a:off x="1447800" y="4645608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NOOP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72094"/>
              </p:ext>
            </p:extLst>
          </p:nvPr>
        </p:nvGraphicFramePr>
        <p:xfrm>
          <a:off x="1447800" y="5074424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2. </a:t>
            </a:r>
            <a:r>
              <a:rPr lang="en-US" altLang="en-US" sz="2400" dirty="0" err="1"/>
              <a:t>Trạng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(Transaction state)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1350"/>
              </p:ext>
            </p:extLst>
          </p:nvPr>
        </p:nvGraphicFramePr>
        <p:xfrm>
          <a:off x="4847799" y="1482115"/>
          <a:ext cx="3962400" cy="249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2461091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RSET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có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phục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đã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đánh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dấu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xóa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bởi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DELE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84239"/>
              </p:ext>
            </p:extLst>
          </p:nvPr>
        </p:nvGraphicFramePr>
        <p:xfrm>
          <a:off x="5114499" y="4544998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RSET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40120"/>
              </p:ext>
            </p:extLst>
          </p:nvPr>
        </p:nvGraphicFramePr>
        <p:xfrm>
          <a:off x="5114499" y="4973814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3. </a:t>
            </a:r>
            <a:r>
              <a:rPr lang="en-US" altLang="en-US" sz="2400" dirty="0" err="1" smtClean="0"/>
              <a:t>Trạng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nhật</a:t>
            </a:r>
            <a:r>
              <a:rPr lang="en-US" altLang="en-US" sz="2400" dirty="0" smtClean="0"/>
              <a:t> (Update state)</a:t>
            </a:r>
            <a:endParaRPr lang="en-US" altLang="en-US" sz="2400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FD81A1-08ED-47B3-8CF5-DF1091165E3B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02049"/>
              </p:ext>
            </p:extLst>
          </p:nvPr>
        </p:nvGraphicFramePr>
        <p:xfrm>
          <a:off x="1143000" y="1577487"/>
          <a:ext cx="4170164" cy="3522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0164"/>
              </a:tblGrid>
              <a:tr h="2139115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QUIT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có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Ngắt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trạng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thái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UPDATE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 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+OK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4398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53766"/>
              </p:ext>
            </p:extLst>
          </p:nvPr>
        </p:nvGraphicFramePr>
        <p:xfrm>
          <a:off x="5740400" y="1577487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 QUIT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8117"/>
              </p:ext>
            </p:extLst>
          </p:nvPr>
        </p:nvGraphicFramePr>
        <p:xfrm>
          <a:off x="5740400" y="1947439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Farewell.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1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4.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POP3 </a:t>
            </a:r>
            <a:r>
              <a:rPr lang="en-US" altLang="en-US" sz="2400" dirty="0" err="1" smtClean="0"/>
              <a:t>khác</a:t>
            </a:r>
            <a:endParaRPr lang="en-US" altLang="en-US" sz="2400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11C307-A1CE-43ED-8BE4-CD7B080C4B1B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97027"/>
              </p:ext>
            </p:extLst>
          </p:nvPr>
        </p:nvGraphicFramePr>
        <p:xfrm>
          <a:off x="1143000" y="1600380"/>
          <a:ext cx="4244089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4089"/>
              </a:tblGrid>
              <a:tr h="867151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TOP </a:t>
                      </a:r>
                      <a:r>
                        <a:rPr lang="en-US" sz="1800" b="1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msg</a:t>
                      </a:r>
                      <a:r>
                        <a:rPr lang="en-US" sz="1800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Phạm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vi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sử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dụng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Trong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trạng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thái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giao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dịch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thứ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tự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và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n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dòng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đầu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tiên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message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Cho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ra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n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dòng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đầu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tiên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muốn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đọc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message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 +OK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 -ERR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3386"/>
              </p:ext>
            </p:extLst>
          </p:nvPr>
        </p:nvGraphicFramePr>
        <p:xfrm>
          <a:off x="5943600" y="1600380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 TOP 1 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91739"/>
              </p:ext>
            </p:extLst>
          </p:nvPr>
        </p:nvGraphicFramePr>
        <p:xfrm>
          <a:off x="5943600" y="1970332"/>
          <a:ext cx="2946400" cy="94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64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1 334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S: &lt;</a:t>
                      </a:r>
                      <a:r>
                        <a:rPr lang="en-US" sz="1400" b="0" kern="120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1400" b="0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10 </a:t>
                      </a:r>
                      <a:r>
                        <a:rPr lang="en-US" sz="1400" b="0" kern="120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r>
                        <a:rPr lang="en-US" sz="1400" b="0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400" b="0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S: .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88844"/>
              </p:ext>
            </p:extLst>
          </p:nvPr>
        </p:nvGraphicFramePr>
        <p:xfrm>
          <a:off x="5943600" y="3170095"/>
          <a:ext cx="2794000" cy="94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--------------------------------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TOP 5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S: -ERR </a:t>
                      </a: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Message number out of range.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7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4.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POP3 </a:t>
            </a:r>
            <a:r>
              <a:rPr lang="en-US" altLang="en-US" sz="2400" dirty="0" err="1" smtClean="0"/>
              <a:t>khác</a:t>
            </a:r>
            <a:endParaRPr lang="en-US" altLang="en-US" sz="2400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6BDA6D6-EADC-4BA4-B630-CCE4F91A76E8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67432"/>
              </p:ext>
            </p:extLst>
          </p:nvPr>
        </p:nvGraphicFramePr>
        <p:xfrm>
          <a:off x="1143000" y="1612232"/>
          <a:ext cx="3962400" cy="38737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3873728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UIDL [mgs]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600" b="1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600" b="1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Phạm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vi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sử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dụng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1600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Trạng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thái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giao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dịch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Không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có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Một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nguyên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dương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Lấy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ID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thư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-ERR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42727"/>
              </p:ext>
            </p:extLst>
          </p:nvPr>
        </p:nvGraphicFramePr>
        <p:xfrm>
          <a:off x="5842000" y="1612232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 UIDL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54413"/>
              </p:ext>
            </p:extLst>
          </p:nvPr>
        </p:nvGraphicFramePr>
        <p:xfrm>
          <a:off x="5842000" y="1982184"/>
          <a:ext cx="2794000" cy="115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1 </a:t>
                      </a:r>
                      <a:r>
                        <a:rPr lang="en-US" sz="1200" b="0" cap="none" spc="0" baseline="0" dirty="0" smtClean="0">
                          <a:ln w="0"/>
                          <a:solidFill>
                            <a:srgbClr val="FF0000"/>
                          </a:solidFill>
                          <a:effectLst/>
                        </a:rPr>
                        <a:t>Gma</a:t>
                      </a: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ilId1544d600453533f4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S: 2 </a:t>
                      </a: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GmailId1544d75b8573be85</a:t>
                      </a:r>
                      <a:endParaRPr lang="en-US" sz="1200" b="0" cap="none" spc="0" baseline="0" dirty="0" smtClean="0">
                        <a:ln w="0"/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…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58226"/>
              </p:ext>
            </p:extLst>
          </p:nvPr>
        </p:nvGraphicFramePr>
        <p:xfrm>
          <a:off x="5842000" y="3297016"/>
          <a:ext cx="2794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--------------------------------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UIDL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S: 2 </a:t>
                      </a: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GmailId1544d75b8573be85</a:t>
                      </a:r>
                      <a:endParaRPr lang="en-US" sz="1200" b="0" cap="none" spc="0" baseline="0" dirty="0" smtClean="0">
                        <a:ln w="0"/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64269"/>
              </p:ext>
            </p:extLst>
          </p:nvPr>
        </p:nvGraphicFramePr>
        <p:xfrm>
          <a:off x="5842000" y="4097712"/>
          <a:ext cx="2794000" cy="94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6525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--------------------------------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UIDL 100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-ERR </a:t>
                      </a: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Message number out of range.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71600"/>
            <a:ext cx="6629400" cy="1012825"/>
          </a:xfrm>
        </p:spPr>
        <p:txBody>
          <a:bodyPr/>
          <a:lstStyle/>
          <a:p>
            <a:r>
              <a:rPr lang="en-US" dirty="0" err="1" smtClean="0"/>
              <a:t>I.Đặc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0" y="4572000"/>
          <a:ext cx="6477000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77000"/>
              </a:tblGrid>
              <a:tr h="213360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1.Tổng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quan,lịch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POP</a:t>
                      </a:r>
                    </a:p>
                    <a:p>
                      <a:pPr algn="just"/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just"/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2.Quy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hoạt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động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just"/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3.Bảo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mật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vài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ý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4.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POP3 </a:t>
            </a:r>
            <a:r>
              <a:rPr lang="en-US" altLang="en-US" sz="2400" dirty="0" err="1" smtClean="0"/>
              <a:t>khác</a:t>
            </a:r>
            <a:endParaRPr lang="en-US" altLang="en-US" sz="2400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531BAC-EC55-4B25-9EA0-55D356F07691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99748"/>
              </p:ext>
            </p:extLst>
          </p:nvPr>
        </p:nvGraphicFramePr>
        <p:xfrm>
          <a:off x="1143000" y="1557794"/>
          <a:ext cx="3962400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314862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APOP name </a:t>
                      </a:r>
                      <a:r>
                        <a:rPr lang="en-US" b="1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digist</a:t>
                      </a:r>
                      <a:endParaRPr lang="en-US" b="1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Phạm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vi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sử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dụng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Trạng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thái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nhận</a:t>
                      </a: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Đối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Một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chuỗi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string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ghép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bởi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USER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và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chuỗi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mã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hóa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MD5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Ý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nghĩa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Xác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nhận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quyền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truy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cập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mailbox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6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điệp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phía</a:t>
                      </a: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server: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+OK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   -ERR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18224"/>
              </p:ext>
            </p:extLst>
          </p:nvPr>
        </p:nvGraphicFramePr>
        <p:xfrm>
          <a:off x="5943600" y="1635303"/>
          <a:ext cx="2794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20160403162012@sv237d36.emailserver.vn</a:t>
                      </a:r>
                      <a:r>
                        <a:rPr lang="en-US" sz="1400" b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93919"/>
              </p:ext>
            </p:extLst>
          </p:nvPr>
        </p:nvGraphicFramePr>
        <p:xfrm>
          <a:off x="5960137" y="3555088"/>
          <a:ext cx="2794000" cy="36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+OK 5 75108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88707"/>
              </p:ext>
            </p:extLst>
          </p:nvPr>
        </p:nvGraphicFramePr>
        <p:xfrm>
          <a:off x="5960137" y="3925449"/>
          <a:ext cx="2794000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--------------------------------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S: -ERR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87158"/>
              </p:ext>
            </p:extLst>
          </p:nvPr>
        </p:nvGraphicFramePr>
        <p:xfrm>
          <a:off x="5943600" y="2600834"/>
          <a:ext cx="2794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</a:tblGrid>
              <a:tr h="3699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C: APOP </a:t>
                      </a: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2014@gmail.com</a:t>
                      </a:r>
                      <a:r>
                        <a:rPr lang="en-US" sz="14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860d090ac515916ec83faa76a16f6df2</a:t>
                      </a:r>
                      <a:endParaRPr lang="en-US" sz="1400" b="0" cap="none" spc="0" baseline="0" dirty="0" smtClean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0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4.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POP3 </a:t>
            </a:r>
            <a:r>
              <a:rPr lang="en-US" altLang="en-US" sz="2400" dirty="0" err="1" smtClean="0"/>
              <a:t>khác</a:t>
            </a:r>
            <a:endParaRPr lang="en-US" altLang="en-US" sz="2400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150DA4-A89A-40CC-AA4D-5F42551815A4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96561"/>
              </p:ext>
            </p:extLst>
          </p:nvPr>
        </p:nvGraphicFramePr>
        <p:xfrm>
          <a:off x="1143000" y="1486278"/>
          <a:ext cx="7391400" cy="45567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914400"/>
                <a:gridCol w="1295400"/>
                <a:gridCol w="3962400"/>
              </a:tblGrid>
              <a:tr h="34815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Trạng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thái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Lệnh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Đối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số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nghĩa</a:t>
                      </a:r>
                      <a:endParaRPr lang="en-US" sz="1400" dirty="0"/>
                    </a:p>
                  </a:txBody>
                  <a:tcPr/>
                </a:tc>
              </a:tr>
              <a:tr h="348154">
                <a:tc rowSpan="3"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sz="1600" dirty="0" err="1" smtClean="0"/>
                        <a:t>Xác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nhận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Tên</a:t>
                      </a:r>
                      <a:r>
                        <a:rPr lang="en-US" sz="1400" baseline="0" dirty="0" smtClean="0"/>
                        <a:t> mailbox</a:t>
                      </a:r>
                      <a:endParaRPr lang="en-US" sz="1400" dirty="0"/>
                    </a:p>
                  </a:txBody>
                  <a:tcPr/>
                </a:tc>
              </a:tr>
              <a:tr h="3481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PASS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Quyền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truy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nhập</a:t>
                      </a:r>
                      <a:r>
                        <a:rPr lang="en-US" sz="1400" baseline="0" dirty="0" smtClean="0"/>
                        <a:t> mailbox</a:t>
                      </a:r>
                      <a:endParaRPr lang="en-US" sz="1400" dirty="0"/>
                    </a:p>
                  </a:txBody>
                  <a:tcPr/>
                </a:tc>
              </a:tr>
              <a:tr h="348154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APOP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name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digist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Quyền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truy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mailbox</a:t>
                      </a:r>
                      <a:endParaRPr lang="en-US" sz="1400" dirty="0"/>
                    </a:p>
                  </a:txBody>
                  <a:tcPr/>
                </a:tc>
              </a:tr>
              <a:tr h="348154">
                <a:tc rowSpan="8">
                  <a:txBody>
                    <a:bodyPr/>
                    <a:lstStyle/>
                    <a:p>
                      <a:pPr algn="just"/>
                      <a:endParaRPr lang="en-US" sz="1400" dirty="0" smtClean="0"/>
                    </a:p>
                    <a:p>
                      <a:pPr algn="just"/>
                      <a:endParaRPr lang="en-US" sz="1400" dirty="0" smtClean="0"/>
                    </a:p>
                    <a:p>
                      <a:pPr algn="just"/>
                      <a:endParaRPr lang="en-US" sz="1400" dirty="0" smtClean="0"/>
                    </a:p>
                    <a:p>
                      <a:pPr algn="just"/>
                      <a:endParaRPr lang="en-US" sz="1400" dirty="0" smtClean="0"/>
                    </a:p>
                    <a:p>
                      <a:pPr algn="just"/>
                      <a:endParaRPr lang="en-US" sz="1600" dirty="0" smtClean="0"/>
                    </a:p>
                    <a:p>
                      <a:pPr algn="just"/>
                      <a:r>
                        <a:rPr lang="en-US" sz="1600" dirty="0" err="1" smtClean="0"/>
                        <a:t>Giao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dịch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STAT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Số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thư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kích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thước</a:t>
                      </a:r>
                      <a:r>
                        <a:rPr lang="en-US" sz="1400" baseline="0" dirty="0" smtClean="0"/>
                        <a:t> mailbox</a:t>
                      </a:r>
                      <a:endParaRPr lang="en-US" sz="1400" dirty="0"/>
                    </a:p>
                  </a:txBody>
                  <a:tcPr/>
                </a:tc>
              </a:tr>
              <a:tr h="354352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[mgs]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Danh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sách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thư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kích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thước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tương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ứng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348154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RETR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mgs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Xem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nội</a:t>
                      </a:r>
                      <a:r>
                        <a:rPr lang="en-US" sz="1400" baseline="0" dirty="0" smtClean="0"/>
                        <a:t> dung </a:t>
                      </a:r>
                      <a:r>
                        <a:rPr lang="en-US" sz="1400" baseline="0" dirty="0" err="1" smtClean="0"/>
                        <a:t>thư</a:t>
                      </a:r>
                      <a:endParaRPr lang="en-US" sz="1400" dirty="0"/>
                    </a:p>
                  </a:txBody>
                  <a:tcPr/>
                </a:tc>
              </a:tr>
              <a:tr h="348154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DELE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mgs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Đánh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dấu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xóa</a:t>
                      </a:r>
                      <a:endParaRPr lang="en-US" sz="1400" dirty="0"/>
                    </a:p>
                  </a:txBody>
                  <a:tcPr/>
                </a:tc>
              </a:tr>
              <a:tr h="348154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NOOP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&lt;None&gt;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Kiểm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nối</a:t>
                      </a:r>
                      <a:endParaRPr lang="en-US" sz="1400" dirty="0"/>
                    </a:p>
                  </a:txBody>
                  <a:tcPr/>
                </a:tc>
              </a:tr>
              <a:tr h="34815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RSET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&lt;None&gt;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Hủy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dấu</a:t>
                      </a:r>
                      <a:r>
                        <a:rPr lang="en-US" sz="1400" baseline="0" dirty="0" smtClean="0"/>
                        <a:t> DELE</a:t>
                      </a:r>
                      <a:endParaRPr lang="en-US" sz="1400" dirty="0"/>
                    </a:p>
                  </a:txBody>
                  <a:tcPr/>
                </a:tc>
              </a:tr>
              <a:tr h="359984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UIDL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[mgs]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aseline="0" dirty="0" err="1" smtClean="0"/>
                        <a:t>Lấy</a:t>
                      </a:r>
                      <a:r>
                        <a:rPr lang="en-US" sz="1400" baseline="0" dirty="0" smtClean="0"/>
                        <a:t> ID </a:t>
                      </a:r>
                      <a:r>
                        <a:rPr lang="en-US" sz="1400" baseline="0" dirty="0" err="1" smtClean="0"/>
                        <a:t>của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thư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348154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mgs</a:t>
                      </a:r>
                      <a:r>
                        <a:rPr lang="en-US" sz="1400" baseline="0" dirty="0" smtClean="0"/>
                        <a:t> 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Đọc</a:t>
                      </a:r>
                      <a:r>
                        <a:rPr lang="en-US" sz="1400" baseline="0" dirty="0" smtClean="0"/>
                        <a:t> n </a:t>
                      </a:r>
                      <a:r>
                        <a:rPr lang="en-US" sz="1400" baseline="0" dirty="0" err="1" smtClean="0"/>
                        <a:t>dòng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đầu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của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thư</a:t>
                      </a:r>
                      <a:endParaRPr lang="en-US" sz="1400" dirty="0"/>
                    </a:p>
                  </a:txBody>
                  <a:tcPr/>
                </a:tc>
              </a:tr>
              <a:tr h="3608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Cập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nhật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QUIT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&lt;None&gt;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Ngắt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nối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73634"/>
              </p:ext>
            </p:extLst>
          </p:nvPr>
        </p:nvGraphicFramePr>
        <p:xfrm>
          <a:off x="1132764" y="1102454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b="1" cap="none" spc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Bảng</a:t>
                      </a: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1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các</a:t>
                      </a: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1" cap="none" spc="0" baseline="0" dirty="0" err="1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lệnh</a:t>
                      </a:r>
                      <a:r>
                        <a:rPr lang="en-US" b="1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POP 3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00200"/>
            <a:ext cx="7467600" cy="1524000"/>
          </a:xfrm>
        </p:spPr>
        <p:txBody>
          <a:bodyPr/>
          <a:lstStyle/>
          <a:p>
            <a:pPr algn="l"/>
            <a:r>
              <a:rPr lang="en-US" sz="2800" dirty="0" smtClean="0"/>
              <a:t>III.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POP 3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68041"/>
              </p:ext>
            </p:extLst>
          </p:nvPr>
        </p:nvGraphicFramePr>
        <p:xfrm>
          <a:off x="2209800" y="4114800"/>
          <a:ext cx="5638800" cy="2362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38800"/>
              </a:tblGrid>
              <a:tr h="23622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dịch</a:t>
                      </a: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4038600" y="6537325"/>
            <a:ext cx="2133600" cy="3206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B6A61-294A-4AF5-86F5-F1EFCFEF849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2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799"/>
            <a:ext cx="7848600" cy="762001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295400"/>
            <a:ext cx="3886200" cy="5181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client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 smtClean="0"/>
              <a:t> POP3 server</a:t>
            </a:r>
          </a:p>
          <a:p>
            <a:pPr lvl="1" algn="just"/>
            <a:r>
              <a:rPr lang="en-US" sz="1800" dirty="0" err="1" smtClean="0">
                <a:latin typeface="+mn-lt"/>
              </a:rPr>
              <a:t>Sử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dụng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giao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thức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bắt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tay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ba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bước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của</a:t>
            </a:r>
            <a:r>
              <a:rPr lang="en-US" sz="1800" dirty="0" smtClean="0">
                <a:latin typeface="+mn-lt"/>
              </a:rPr>
              <a:t> TCP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/>
              <a:t>POP3 server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1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sẵn</a:t>
            </a:r>
            <a:r>
              <a:rPr lang="en-US" sz="1800" dirty="0" smtClean="0"/>
              <a:t> </a:t>
            </a:r>
            <a:r>
              <a:rPr lang="en-US" sz="1800" dirty="0" err="1" smtClean="0"/>
              <a:t>sàng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phía</a:t>
            </a:r>
            <a:r>
              <a:rPr lang="en-US" sz="1800" dirty="0" smtClean="0"/>
              <a:t> client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/>
              <a:t>Client </a:t>
            </a:r>
            <a:r>
              <a:rPr lang="en-US" sz="1800" dirty="0" err="1" smtClean="0"/>
              <a:t>gửi</a:t>
            </a:r>
            <a:r>
              <a:rPr lang="en-US" sz="1800" dirty="0" smtClean="0"/>
              <a:t> Username </a:t>
            </a:r>
            <a:r>
              <a:rPr lang="en-US" sz="1800" dirty="0" err="1" smtClean="0"/>
              <a:t>và</a:t>
            </a:r>
            <a:r>
              <a:rPr lang="en-US" sz="1800" dirty="0" smtClean="0"/>
              <a:t> Password</a:t>
            </a:r>
          </a:p>
          <a:p>
            <a:pPr lvl="1" algn="just"/>
            <a:r>
              <a:rPr lang="en-US" sz="1800" dirty="0" err="1" smtClean="0">
                <a:latin typeface="+mn-lt"/>
              </a:rPr>
              <a:t>Xác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thực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tài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khoản</a:t>
            </a:r>
            <a:endParaRPr lang="en-US" sz="1800" dirty="0" smtClean="0">
              <a:latin typeface="+mn-lt"/>
            </a:endParaRPr>
          </a:p>
          <a:p>
            <a:pPr lvl="1" algn="just"/>
            <a:r>
              <a:rPr lang="en-US" sz="1800" dirty="0" err="1" smtClean="0">
                <a:latin typeface="+mn-lt"/>
              </a:rPr>
              <a:t>Xác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định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hộp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thư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cần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truy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nhập</a:t>
            </a:r>
            <a:endParaRPr lang="en-US" sz="1800" dirty="0" smtClean="0">
              <a:latin typeface="+mn-lt"/>
            </a:endParaRPr>
          </a:p>
          <a:p>
            <a:pPr lvl="1" algn="just"/>
            <a:r>
              <a:rPr lang="en-US" sz="1800" dirty="0" err="1" smtClean="0">
                <a:latin typeface="+mn-lt"/>
              </a:rPr>
              <a:t>Sử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dụng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lệnh</a:t>
            </a:r>
            <a:r>
              <a:rPr lang="en-US" sz="1800" dirty="0" smtClean="0">
                <a:latin typeface="+mn-lt"/>
              </a:rPr>
              <a:t> USER/PASS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6A25098-DF8A-4038-B657-173ED177DA86}" type="datetime1">
              <a:rPr lang="en-US" altLang="en-US" smtClean="0"/>
              <a:t>5/3/2016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46" y="1488344"/>
            <a:ext cx="838200" cy="760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24" y="1488344"/>
            <a:ext cx="760062" cy="7600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8534400" y="2286000"/>
            <a:ext cx="137196" cy="32419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3487" y="2274625"/>
            <a:ext cx="146317" cy="32555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5140846" y="1614456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5140846" y="1843056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4924192" y="3367056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987457" y="3138456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05400" y="1219200"/>
          <a:ext cx="2983511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TCP/Port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110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117424" y="1884568"/>
          <a:ext cx="2983511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18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071726" y="2803493"/>
          <a:ext cx="2983511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18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091901" y="3398837"/>
          <a:ext cx="2983511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18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7200" y="1752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899279" y="4696662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4899279" y="4876800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5029200" y="4191000"/>
          <a:ext cx="2983511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18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016500" y="4987844"/>
          <a:ext cx="2983511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18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457200" lvl="1" indent="0" algn="just">
              <a:buNone/>
            </a:pPr>
            <a:endParaRPr lang="en-US" sz="1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APOP</a:t>
            </a:r>
          </a:p>
          <a:p>
            <a:pPr lvl="1" algn="just"/>
            <a:r>
              <a:rPr lang="en-US" sz="1800" dirty="0" err="1" smtClean="0"/>
              <a:t>Đảm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an </a:t>
            </a:r>
            <a:r>
              <a:rPr lang="en-US" sz="1800" dirty="0" err="1" smtClean="0"/>
              <a:t>toàn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user name </a:t>
            </a:r>
            <a:r>
              <a:rPr lang="en-US" sz="1800" dirty="0" err="1" smtClean="0"/>
              <a:t>và</a:t>
            </a:r>
            <a:r>
              <a:rPr lang="en-US" sz="1800" dirty="0" smtClean="0"/>
              <a:t> password</a:t>
            </a:r>
          </a:p>
          <a:p>
            <a:pPr lvl="1" algn="just"/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MD5</a:t>
            </a:r>
          </a:p>
          <a:p>
            <a:pPr marL="457200" lvl="1" indent="0" algn="just">
              <a:buNone/>
            </a:pPr>
            <a:endParaRPr lang="en-US" sz="1800" dirty="0" smtClean="0"/>
          </a:p>
          <a:p>
            <a:pPr marL="457200" lvl="1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r>
              <a:rPr lang="en-US" sz="1800" dirty="0" smtClean="0"/>
              <a:t>* </a:t>
            </a:r>
            <a:r>
              <a:rPr lang="en-US" sz="1800" dirty="0" err="1" smtClean="0"/>
              <a:t>Chú</a:t>
            </a:r>
            <a:r>
              <a:rPr lang="en-US" sz="1800" dirty="0" smtClean="0"/>
              <a:t> ý: MD5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1 </a:t>
            </a:r>
            <a:r>
              <a:rPr lang="en-US" sz="1800" dirty="0" err="1" smtClean="0"/>
              <a:t>chuỗi</a:t>
            </a:r>
            <a:r>
              <a:rPr lang="en-US" sz="1800" dirty="0" smtClean="0"/>
              <a:t> </a:t>
            </a:r>
            <a:r>
              <a:rPr lang="en-US" sz="1800" dirty="0" err="1" smtClean="0"/>
              <a:t>ký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chuỗi</a:t>
            </a:r>
            <a:r>
              <a:rPr lang="en-US" sz="1800" dirty="0" smtClean="0"/>
              <a:t> 128 bit.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FBA90-A151-4DB6-A9BF-7710C61A27CE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9395B3-D73B-4C15-9CC1-D36E32577666}" type="datetime1">
              <a:rPr lang="en-US" altLang="en-US" smtClean="0"/>
              <a:t>5/3/2016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482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Phía</a:t>
            </a:r>
            <a:r>
              <a:rPr lang="en-US" sz="2000" dirty="0" smtClean="0"/>
              <a:t> Client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hòm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Phía</a:t>
            </a:r>
            <a:r>
              <a:rPr lang="en-US" sz="2000" dirty="0" smtClean="0"/>
              <a:t> Client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hộp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endParaRPr lang="en-US" sz="2000" dirty="0" smtClean="0"/>
          </a:p>
          <a:p>
            <a:pPr lvl="1" algn="just"/>
            <a:r>
              <a:rPr lang="en-US" sz="1800" dirty="0" smtClean="0"/>
              <a:t>STAT: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, </a:t>
            </a: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 smtClean="0"/>
              <a:t>thước</a:t>
            </a:r>
            <a:r>
              <a:rPr lang="en-US" sz="1800" dirty="0" smtClean="0"/>
              <a:t> </a:t>
            </a:r>
            <a:r>
              <a:rPr lang="en-US" sz="1800" dirty="0" err="1" smtClean="0"/>
              <a:t>hộp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LIST: </a:t>
            </a:r>
            <a:r>
              <a:rPr lang="en-US" sz="1800" dirty="0" err="1" smtClean="0"/>
              <a:t>liêt</a:t>
            </a:r>
            <a:r>
              <a:rPr lang="en-US" sz="1800" dirty="0" smtClean="0"/>
              <a:t> </a:t>
            </a:r>
            <a:r>
              <a:rPr lang="en-US" sz="1800" dirty="0" err="1" smtClean="0"/>
              <a:t>kê</a:t>
            </a:r>
            <a:r>
              <a:rPr lang="en-US" sz="1800" dirty="0" smtClean="0"/>
              <a:t> </a:t>
            </a:r>
            <a:r>
              <a:rPr lang="en-US" sz="1800" dirty="0" err="1" smtClean="0"/>
              <a:t>danh</a:t>
            </a:r>
            <a:r>
              <a:rPr lang="en-US" sz="1800" dirty="0" smtClean="0"/>
              <a:t> </a:t>
            </a:r>
            <a:r>
              <a:rPr lang="en-US" sz="1800" dirty="0" err="1" smtClean="0"/>
              <a:t>sách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RETR: </a:t>
            </a:r>
            <a:r>
              <a:rPr lang="en-US" sz="1800" dirty="0" err="1" smtClean="0"/>
              <a:t>Lấy</a:t>
            </a:r>
            <a:r>
              <a:rPr lang="en-US" sz="1800" dirty="0" smtClean="0"/>
              <a:t> 1 tin </a:t>
            </a:r>
            <a:r>
              <a:rPr lang="en-US" sz="1800" dirty="0" err="1" smtClean="0"/>
              <a:t>nhắn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DELE: </a:t>
            </a:r>
            <a:r>
              <a:rPr lang="en-US" sz="1800" dirty="0" err="1" smtClean="0"/>
              <a:t>xóa</a:t>
            </a:r>
            <a:r>
              <a:rPr lang="en-US" sz="1800" dirty="0" smtClean="0"/>
              <a:t> tin </a:t>
            </a:r>
            <a:r>
              <a:rPr lang="en-US" sz="1800" dirty="0" err="1" smtClean="0"/>
              <a:t>nhắn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NOOP: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gì</a:t>
            </a:r>
            <a:r>
              <a:rPr lang="en-US" sz="1800" dirty="0" smtClean="0"/>
              <a:t> </a:t>
            </a:r>
            <a:r>
              <a:rPr lang="en-US" sz="1800" dirty="0" err="1" smtClean="0"/>
              <a:t>cả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RSET: </a:t>
            </a:r>
            <a:r>
              <a:rPr lang="en-US" sz="1800" dirty="0" err="1" smtClean="0"/>
              <a:t>hủy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DELE</a:t>
            </a:r>
          </a:p>
          <a:p>
            <a:pPr lvl="1" algn="just"/>
            <a:r>
              <a:rPr lang="en-US" sz="1800" dirty="0" smtClean="0"/>
              <a:t>TOP: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dòng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tiên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UIDL: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id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DF3F9D-6119-4BFA-B888-108767BEDF55}" type="datetime1">
              <a:rPr lang="en-US" altLang="en-US" smtClean="0"/>
              <a:t>5/3/2016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4799" y="1510569"/>
            <a:ext cx="3891373" cy="45237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Phía</a:t>
            </a:r>
            <a:r>
              <a:rPr lang="en-US" sz="2000" dirty="0" smtClean="0"/>
              <a:t> Client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hộp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endParaRPr lang="en-US" sz="2000" dirty="0" smtClean="0"/>
          </a:p>
          <a:p>
            <a:pPr lvl="1" algn="just"/>
            <a:r>
              <a:rPr lang="en-US" sz="1800" dirty="0" smtClean="0"/>
              <a:t>STAT: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tin </a:t>
            </a:r>
            <a:r>
              <a:rPr lang="en-US" sz="1800" dirty="0" err="1" smtClean="0"/>
              <a:t>nhắn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hộp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LIST: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danh</a:t>
            </a:r>
            <a:r>
              <a:rPr lang="en-US" sz="1800" dirty="0" smtClean="0"/>
              <a:t> </a:t>
            </a:r>
            <a:r>
              <a:rPr lang="en-US" sz="1800" dirty="0" err="1" smtClean="0"/>
              <a:t>sách</a:t>
            </a:r>
            <a:r>
              <a:rPr lang="en-US" sz="1800" dirty="0" smtClean="0"/>
              <a:t> tin </a:t>
            </a:r>
            <a:r>
              <a:rPr lang="en-US" sz="1800" dirty="0" err="1" smtClean="0"/>
              <a:t>nhắn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RETR: </a:t>
            </a:r>
            <a:r>
              <a:rPr lang="en-US" sz="1800" dirty="0" err="1" smtClean="0"/>
              <a:t>lấy</a:t>
            </a:r>
            <a:r>
              <a:rPr lang="en-US" sz="1800" dirty="0" smtClean="0"/>
              <a:t> tin </a:t>
            </a:r>
            <a:r>
              <a:rPr lang="en-US" sz="1800" dirty="0" err="1" smtClean="0"/>
              <a:t>nhắn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tiên</a:t>
            </a:r>
            <a:r>
              <a:rPr lang="en-US" sz="1800" dirty="0" smtClean="0"/>
              <a:t>, </a:t>
            </a:r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 smtClean="0"/>
              <a:t>lần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1 tin </a:t>
            </a:r>
            <a:r>
              <a:rPr lang="en-US" sz="1800" dirty="0" err="1" smtClean="0"/>
              <a:t>nhắn</a:t>
            </a:r>
            <a:endParaRPr lang="en-US" sz="1800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thành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đánh</a:t>
            </a:r>
            <a:r>
              <a:rPr lang="en-US" sz="1600" dirty="0" smtClean="0"/>
              <a:t> </a:t>
            </a:r>
            <a:r>
              <a:rPr lang="en-US" sz="1600" dirty="0" err="1" smtClean="0"/>
              <a:t>dấu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xóa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lệnh</a:t>
            </a:r>
            <a:r>
              <a:rPr lang="en-US" sz="1600" dirty="0" smtClean="0"/>
              <a:t> DELE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E042D1-DBA6-4FD2-BB18-DA6C207C3BEA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gray">
          <a:xfrm>
            <a:off x="4202073" y="3002556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chemeClr val="bg1"/>
                </a:solidFill>
              </a:rPr>
              <a:t>Add Your Text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60" y="1118034"/>
            <a:ext cx="838200" cy="7600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938" y="1142999"/>
            <a:ext cx="760062" cy="76006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8652320" y="1911204"/>
            <a:ext cx="172245" cy="44133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9620" y="1911204"/>
            <a:ext cx="198354" cy="441339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 bwMode="auto">
          <a:xfrm>
            <a:off x="5288939" y="1411455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5285096" y="1510568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5118875" y="3159473"/>
            <a:ext cx="3232598" cy="6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071930" y="2362200"/>
            <a:ext cx="3212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96075"/>
              </p:ext>
            </p:extLst>
          </p:nvPr>
        </p:nvGraphicFramePr>
        <p:xfrm>
          <a:off x="5438566" y="1594335"/>
          <a:ext cx="252631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6311"/>
              </a:tblGrid>
              <a:tr h="250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&lt;Mailbox Statistics&gt;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56416"/>
              </p:ext>
            </p:extLst>
          </p:nvPr>
        </p:nvGraphicFramePr>
        <p:xfrm>
          <a:off x="5398680" y="1927167"/>
          <a:ext cx="2566197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6197"/>
              </a:tblGrid>
              <a:tr h="1685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45131"/>
              </p:ext>
            </p:extLst>
          </p:nvPr>
        </p:nvGraphicFramePr>
        <p:xfrm>
          <a:off x="5221290" y="3256999"/>
          <a:ext cx="298351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185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&lt;Message 1&gt;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91099"/>
              </p:ext>
            </p:extLst>
          </p:nvPr>
        </p:nvGraphicFramePr>
        <p:xfrm>
          <a:off x="5791200" y="1103714"/>
          <a:ext cx="1818314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8314"/>
              </a:tblGrid>
              <a:tr h="2336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STAT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 flipH="1">
            <a:off x="5029200" y="2438400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39343"/>
              </p:ext>
            </p:extLst>
          </p:nvPr>
        </p:nvGraphicFramePr>
        <p:xfrm>
          <a:off x="5208601" y="2484120"/>
          <a:ext cx="298351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185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&lt; Message List&gt;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5105360" y="3068520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96403"/>
              </p:ext>
            </p:extLst>
          </p:nvPr>
        </p:nvGraphicFramePr>
        <p:xfrm>
          <a:off x="5198123" y="2750820"/>
          <a:ext cx="2895599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599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RETR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 bwMode="auto">
          <a:xfrm flipH="1">
            <a:off x="5005463" y="4046134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21823"/>
              </p:ext>
            </p:extLst>
          </p:nvPr>
        </p:nvGraphicFramePr>
        <p:xfrm>
          <a:off x="5296849" y="4106632"/>
          <a:ext cx="2895599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599"/>
              </a:tblGrid>
              <a:tr h="1480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>
            <a:off x="5105360" y="3886200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98282"/>
              </p:ext>
            </p:extLst>
          </p:nvPr>
        </p:nvGraphicFramePr>
        <p:xfrm>
          <a:off x="5333999" y="3535350"/>
          <a:ext cx="2786919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86919"/>
              </a:tblGrid>
              <a:tr h="189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DELE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 bwMode="auto">
          <a:xfrm flipH="1">
            <a:off x="5038696" y="4800600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93117"/>
              </p:ext>
            </p:extLst>
          </p:nvPr>
        </p:nvGraphicFramePr>
        <p:xfrm>
          <a:off x="5158515" y="4831218"/>
          <a:ext cx="298351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3511"/>
              </a:tblGrid>
              <a:tr h="2185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&lt;Message 2&gt;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5058104" y="4750558"/>
            <a:ext cx="32207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09392"/>
              </p:ext>
            </p:extLst>
          </p:nvPr>
        </p:nvGraphicFramePr>
        <p:xfrm>
          <a:off x="5306131" y="4336572"/>
          <a:ext cx="2895599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599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RETR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 bwMode="auto">
          <a:xfrm flipH="1">
            <a:off x="5058104" y="5562600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54619"/>
              </p:ext>
            </p:extLst>
          </p:nvPr>
        </p:nvGraphicFramePr>
        <p:xfrm>
          <a:off x="5265377" y="5610797"/>
          <a:ext cx="2895599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599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+OK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 bwMode="auto">
          <a:xfrm>
            <a:off x="5072895" y="5410200"/>
            <a:ext cx="3278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80159"/>
              </p:ext>
            </p:extLst>
          </p:nvPr>
        </p:nvGraphicFramePr>
        <p:xfrm>
          <a:off x="5231002" y="5073678"/>
          <a:ext cx="281940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DELE 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48569" y="5664958"/>
            <a:ext cx="16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……………</a:t>
            </a:r>
            <a:endParaRPr lang="en-GB" b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127154" y="6253234"/>
            <a:ext cx="3247309" cy="5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110409" y="6398523"/>
            <a:ext cx="32870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172642" y="5978628"/>
            <a:ext cx="1055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 smtClean="0"/>
              <a:t>QUIT</a:t>
            </a:r>
            <a:endParaRPr lang="en-GB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4154" y="6421561"/>
            <a:ext cx="13936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 smtClean="0"/>
              <a:t>+OK</a:t>
            </a:r>
            <a:endParaRPr lang="en-GB" sz="1300" b="1" dirty="0"/>
          </a:p>
        </p:txBody>
      </p:sp>
    </p:spTree>
    <p:extLst>
      <p:ext uri="{BB962C8B-B14F-4D97-AF65-F5344CB8AC3E}">
        <p14:creationId xmlns:p14="http://schemas.microsoft.com/office/powerpoint/2010/main" val="14407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482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POP3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Xóa</a:t>
            </a:r>
            <a:r>
              <a:rPr lang="en-US" sz="2000" dirty="0" smtClean="0"/>
              <a:t>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dấu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DELE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QUIT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xóa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9F640C-7B58-4EE1-995C-71AF145BEFA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1607C1D-4A3B-4211-908D-75EB0920C723}" type="datetime1">
              <a:rPr lang="en-US" altLang="en-US" smtClean="0"/>
              <a:t>5/3/2016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4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cảu</a:t>
            </a:r>
            <a:r>
              <a:rPr lang="en-US" dirty="0" smtClean="0"/>
              <a:t> POP3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5BE487-A6C1-4E9E-8949-02F47BCE2C76}" type="datetime1">
              <a:rPr lang="en-US" altLang="en-US" smtClean="0"/>
              <a:t>5/3/2016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67" y="1096963"/>
            <a:ext cx="9144000" cy="510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Quá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nhận</a:t>
            </a:r>
            <a:r>
              <a:rPr lang="en-GB" dirty="0" smtClean="0"/>
              <a:t>, </a:t>
            </a:r>
            <a:r>
              <a:rPr lang="en-GB" dirty="0" err="1" smtClean="0"/>
              <a:t>gửi</a:t>
            </a:r>
            <a:r>
              <a:rPr lang="en-GB" dirty="0" smtClean="0"/>
              <a:t> </a:t>
            </a:r>
            <a:r>
              <a:rPr lang="en-GB" dirty="0" err="1" smtClean="0"/>
              <a:t>thư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Client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476999" cy="48850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105C4E-4A55-4CEF-BBE4-ABE333D9E6FC}" type="datetime1">
              <a:rPr lang="en-US" altLang="en-US" smtClean="0"/>
              <a:t>5/3/2016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D020900-2250-4B9C-A223-1094D790A997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sp>
        <p:nvSpPr>
          <p:cNvPr id="36" name="Content Placeholder 6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7696200" cy="51054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mail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SMTP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POP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đời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21100"/>
            <a:ext cx="3657600" cy="3041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1. </a:t>
            </a:r>
            <a:r>
              <a:rPr lang="en-US" altLang="en-US" sz="2400" dirty="0" err="1" smtClean="0"/>
              <a:t>Tổng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quan,lịch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sử</a:t>
            </a:r>
            <a:r>
              <a:rPr lang="en-US" altLang="en-US" sz="2400" dirty="0" smtClean="0"/>
              <a:t> POP</a:t>
            </a:r>
            <a:endParaRPr lang="en-US" altLang="en-US" sz="2400" dirty="0"/>
          </a:p>
        </p:txBody>
      </p:sp>
      <p:sp>
        <p:nvSpPr>
          <p:cNvPr id="3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325DAB2-3A18-4306-8634-1805C508076F}" type="datetime1">
              <a:rPr lang="en-US" altLang="en-US" smtClean="0"/>
              <a:t>5/3/2016</a:t>
            </a:fld>
            <a:endParaRPr lang="en-US" altLang="en-US"/>
          </a:p>
        </p:txBody>
      </p: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1371600" y="1676400"/>
            <a:ext cx="6096000" cy="4495800"/>
            <a:chOff x="816" y="960"/>
            <a:chExt cx="3840" cy="2832"/>
          </a:xfrm>
        </p:grpSpPr>
        <p:sp>
          <p:nvSpPr>
            <p:cNvPr id="109571" name="Freeform 3"/>
            <p:cNvSpPr>
              <a:spLocks noEditPoints="1"/>
            </p:cNvSpPr>
            <p:nvPr/>
          </p:nvSpPr>
          <p:spPr bwMode="gray">
            <a:xfrm>
              <a:off x="912" y="124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72" name="Group 4"/>
            <p:cNvGrpSpPr>
              <a:grpSpLocks/>
            </p:cNvGrpSpPr>
            <p:nvPr/>
          </p:nvGrpSpPr>
          <p:grpSpPr bwMode="auto">
            <a:xfrm>
              <a:off x="2160" y="2417"/>
              <a:ext cx="1248" cy="1279"/>
              <a:chOff x="1776" y="2417"/>
              <a:chExt cx="1248" cy="1279"/>
            </a:xfrm>
          </p:grpSpPr>
          <p:pic>
            <p:nvPicPr>
              <p:cNvPr id="109573" name="Picture 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3353"/>
                <a:ext cx="1248" cy="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574" name="Oval 6"/>
              <p:cNvSpPr>
                <a:spLocks noChangeArrowheads="1"/>
              </p:cNvSpPr>
              <p:nvPr/>
            </p:nvSpPr>
            <p:spPr bwMode="gray">
              <a:xfrm>
                <a:off x="1877" y="2417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75" name="Oval 7"/>
              <p:cNvSpPr>
                <a:spLocks noChangeArrowheads="1"/>
              </p:cNvSpPr>
              <p:nvPr/>
            </p:nvSpPr>
            <p:spPr bwMode="gray">
              <a:xfrm>
                <a:off x="1890" y="2423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76" name="Oval 8"/>
              <p:cNvSpPr>
                <a:spLocks noChangeArrowheads="1"/>
              </p:cNvSpPr>
              <p:nvPr/>
            </p:nvSpPr>
            <p:spPr bwMode="gray">
              <a:xfrm>
                <a:off x="1901" y="2433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77" name="Oval 9"/>
              <p:cNvSpPr>
                <a:spLocks noChangeArrowheads="1"/>
              </p:cNvSpPr>
              <p:nvPr/>
            </p:nvSpPr>
            <p:spPr bwMode="gray">
              <a:xfrm>
                <a:off x="1959" y="2461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just"/>
                <a:endParaRPr lang="en-US" dirty="0"/>
              </a:p>
            </p:txBody>
          </p:sp>
        </p:grpSp>
        <p:grpSp>
          <p:nvGrpSpPr>
            <p:cNvPr id="109578" name="Group 10"/>
            <p:cNvGrpSpPr>
              <a:grpSpLocks/>
            </p:cNvGrpSpPr>
            <p:nvPr/>
          </p:nvGrpSpPr>
          <p:grpSpPr bwMode="auto">
            <a:xfrm>
              <a:off x="960" y="2188"/>
              <a:ext cx="1056" cy="1028"/>
              <a:chOff x="576" y="2188"/>
              <a:chExt cx="1056" cy="1028"/>
            </a:xfrm>
          </p:grpSpPr>
          <p:pic>
            <p:nvPicPr>
              <p:cNvPr id="109579" name="Picture 11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924"/>
                <a:ext cx="1056" cy="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580" name="Oval 12"/>
              <p:cNvSpPr>
                <a:spLocks noChangeArrowheads="1"/>
              </p:cNvSpPr>
              <p:nvPr/>
            </p:nvSpPr>
            <p:spPr bwMode="gray">
              <a:xfrm>
                <a:off x="714" y="2188"/>
                <a:ext cx="860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81" name="Oval 13"/>
              <p:cNvSpPr>
                <a:spLocks noChangeArrowheads="1"/>
              </p:cNvSpPr>
              <p:nvPr/>
            </p:nvSpPr>
            <p:spPr bwMode="gray">
              <a:xfrm>
                <a:off x="725" y="2193"/>
                <a:ext cx="839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82" name="Oval 14"/>
              <p:cNvSpPr>
                <a:spLocks noChangeArrowheads="1"/>
              </p:cNvSpPr>
              <p:nvPr/>
            </p:nvSpPr>
            <p:spPr bwMode="gray">
              <a:xfrm>
                <a:off x="734" y="2201"/>
                <a:ext cx="798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83" name="Oval 15"/>
              <p:cNvSpPr>
                <a:spLocks noChangeArrowheads="1"/>
              </p:cNvSpPr>
              <p:nvPr/>
            </p:nvSpPr>
            <p:spPr bwMode="gray">
              <a:xfrm>
                <a:off x="720" y="2304"/>
                <a:ext cx="710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just"/>
                <a:endParaRPr lang="en-US" dirty="0"/>
              </a:p>
            </p:txBody>
          </p:sp>
        </p:grpSp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816" y="1326"/>
              <a:ext cx="864" cy="759"/>
              <a:chOff x="432" y="1326"/>
              <a:chExt cx="864" cy="759"/>
            </a:xfrm>
          </p:grpSpPr>
          <p:pic>
            <p:nvPicPr>
              <p:cNvPr id="109585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1847"/>
                <a:ext cx="864" cy="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586" name="Oval 18"/>
              <p:cNvSpPr>
                <a:spLocks noChangeArrowheads="1"/>
              </p:cNvSpPr>
              <p:nvPr/>
            </p:nvSpPr>
            <p:spPr bwMode="gray">
              <a:xfrm>
                <a:off x="560" y="1326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87" name="Oval 19"/>
              <p:cNvSpPr>
                <a:spLocks noChangeArrowheads="1"/>
              </p:cNvSpPr>
              <p:nvPr/>
            </p:nvSpPr>
            <p:spPr bwMode="gray">
              <a:xfrm>
                <a:off x="568" y="1329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88" name="Oval 20"/>
              <p:cNvSpPr>
                <a:spLocks noChangeArrowheads="1"/>
              </p:cNvSpPr>
              <p:nvPr/>
            </p:nvSpPr>
            <p:spPr bwMode="gray">
              <a:xfrm>
                <a:off x="575" y="1336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89" name="Oval 21"/>
              <p:cNvSpPr>
                <a:spLocks noChangeArrowheads="1"/>
              </p:cNvSpPr>
              <p:nvPr/>
            </p:nvSpPr>
            <p:spPr bwMode="gray">
              <a:xfrm>
                <a:off x="609" y="1352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09590" name="Group 22"/>
            <p:cNvGrpSpPr>
              <a:grpSpLocks/>
            </p:cNvGrpSpPr>
            <p:nvPr/>
          </p:nvGrpSpPr>
          <p:grpSpPr bwMode="auto">
            <a:xfrm>
              <a:off x="1824" y="960"/>
              <a:ext cx="672" cy="522"/>
              <a:chOff x="1440" y="960"/>
              <a:chExt cx="672" cy="522"/>
            </a:xfrm>
          </p:grpSpPr>
          <p:pic>
            <p:nvPicPr>
              <p:cNvPr id="109591" name="Picture 23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1296"/>
                <a:ext cx="672" cy="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592" name="Oval 24"/>
              <p:cNvSpPr>
                <a:spLocks noChangeArrowheads="1"/>
              </p:cNvSpPr>
              <p:nvPr/>
            </p:nvSpPr>
            <p:spPr bwMode="gray">
              <a:xfrm>
                <a:off x="1565" y="96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gray">
              <a:xfrm>
                <a:off x="1571" y="96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gray">
              <a:xfrm>
                <a:off x="1584" y="1008"/>
                <a:ext cx="399" cy="34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595" name="Oval 27"/>
              <p:cNvSpPr>
                <a:spLocks noChangeArrowheads="1"/>
              </p:cNvSpPr>
              <p:nvPr/>
            </p:nvSpPr>
            <p:spPr bwMode="gray">
              <a:xfrm>
                <a:off x="1598" y="97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1972" y="1008"/>
              <a:ext cx="367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/>
              <a:r>
                <a:rPr lang="en-US" altLang="en-US" sz="1400" b="1" dirty="0" smtClean="0">
                  <a:solidFill>
                    <a:srgbClr val="000000"/>
                  </a:solidFill>
                </a:rPr>
                <a:t>POP</a:t>
              </a:r>
              <a:br>
                <a:rPr lang="en-US" altLang="en-US" sz="1400" b="1" dirty="0" smtClean="0">
                  <a:solidFill>
                    <a:srgbClr val="000000"/>
                  </a:solidFill>
                </a:rPr>
              </a:br>
              <a:r>
                <a:rPr lang="en-US" altLang="en-US" sz="1400" b="1" dirty="0" smtClean="0">
                  <a:solidFill>
                    <a:srgbClr val="000000"/>
                  </a:solidFill>
                </a:rPr>
                <a:t>1984</a:t>
              </a:r>
            </a:p>
            <a:p>
              <a:endParaRPr lang="en-US" altLang="en-US" dirty="0"/>
            </a:p>
          </p:txBody>
        </p:sp>
        <p:sp>
          <p:nvSpPr>
            <p:cNvPr id="109597" name="Text Box 29"/>
            <p:cNvSpPr txBox="1">
              <a:spLocks noChangeArrowheads="1"/>
            </p:cNvSpPr>
            <p:nvPr/>
          </p:nvSpPr>
          <p:spPr bwMode="auto">
            <a:xfrm>
              <a:off x="988" y="1440"/>
              <a:ext cx="54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/>
              <a:r>
                <a:rPr lang="en-US" altLang="en-US" b="1" dirty="0" smtClean="0">
                  <a:solidFill>
                    <a:srgbClr val="000000"/>
                  </a:solidFill>
                </a:rPr>
                <a:t>POP 2</a:t>
              </a:r>
            </a:p>
            <a:p>
              <a:r>
                <a:rPr lang="en-US" altLang="en-US" b="1" dirty="0" smtClean="0">
                  <a:solidFill>
                    <a:srgbClr val="000000"/>
                  </a:solidFill>
                </a:rPr>
                <a:t>1985</a:t>
              </a:r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192" y="2400"/>
              <a:ext cx="63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rgbClr val="000000"/>
                  </a:solidFill>
                </a:rPr>
                <a:t>POP3</a:t>
              </a:r>
            </a:p>
            <a:p>
              <a:r>
                <a:rPr lang="en-US" altLang="en-US" sz="2400" dirty="0" smtClean="0">
                  <a:solidFill>
                    <a:srgbClr val="000000"/>
                  </a:solidFill>
                </a:rPr>
                <a:t>1988</a:t>
              </a:r>
            </a:p>
          </p:txBody>
        </p:sp>
        <p:sp>
          <p:nvSpPr>
            <p:cNvPr id="109599" name="Text Box 31"/>
            <p:cNvSpPr txBox="1">
              <a:spLocks noChangeArrowheads="1"/>
            </p:cNvSpPr>
            <p:nvPr/>
          </p:nvSpPr>
          <p:spPr bwMode="auto">
            <a:xfrm>
              <a:off x="2423" y="2688"/>
              <a:ext cx="71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olidFill>
                    <a:srgbClr val="000000"/>
                  </a:solidFill>
                </a:rPr>
                <a:t>POP3</a:t>
              </a:r>
            </a:p>
            <a:p>
              <a:r>
                <a:rPr lang="en-US" altLang="en-US" sz="2800" dirty="0" smtClean="0">
                  <a:solidFill>
                    <a:srgbClr val="000000"/>
                  </a:solidFill>
                </a:rPr>
                <a:t>1996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39391"/>
              </p:ext>
            </p:extLst>
          </p:nvPr>
        </p:nvGraphicFramePr>
        <p:xfrm>
          <a:off x="5335256" y="1533366"/>
          <a:ext cx="3025870" cy="1620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935"/>
                <a:gridCol w="1512935"/>
              </a:tblGrid>
              <a:tr h="405130">
                <a:tc>
                  <a:txBody>
                    <a:bodyPr/>
                    <a:lstStyle/>
                    <a:p>
                      <a:pPr algn="just"/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POP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RFC 918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POP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RFC 937</a:t>
                      </a:r>
                      <a:endParaRPr lang="en-US" dirty="0"/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POP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RFC 1081</a:t>
                      </a:r>
                      <a:endParaRPr lang="en-US" dirty="0"/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POP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RFC 1939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đặc</a:t>
            </a:r>
            <a:r>
              <a:rPr lang="en-GB" dirty="0" smtClean="0"/>
              <a:t> </a:t>
            </a:r>
            <a:r>
              <a:rPr lang="en-GB" dirty="0" err="1" smtClean="0"/>
              <a:t>điểm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POP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mail offline.</a:t>
            </a:r>
          </a:p>
          <a:p>
            <a:pPr lvl="1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mail server (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 3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server).</a:t>
            </a:r>
          </a:p>
          <a:p>
            <a:pPr lvl="1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lvl="1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4EA3052-7B8E-458B-B816-466FDC5C48B9}" type="datetime1">
              <a:rPr lang="en-US" altLang="en-US" smtClean="0"/>
              <a:t>5/3/2016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0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rộng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/>
              <a:t> </a:t>
            </a:r>
            <a:r>
              <a:rPr lang="en-US" altLang="en-US" dirty="0" smtClean="0"/>
              <a:t>POP</a:t>
            </a:r>
            <a:endParaRPr lang="en-US" altLang="en-US" dirty="0"/>
          </a:p>
        </p:txBody>
      </p:sp>
      <p:sp>
        <p:nvSpPr>
          <p:cNvPr id="5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6E3DDAF-AACC-4ECB-B5C0-65ECB88FFA8F}" type="datetime1">
              <a:rPr lang="en-US" altLang="en-US" smtClean="0"/>
              <a:t>5/3/2016</a:t>
            </a:fld>
            <a:endParaRPr lang="en-US" alt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0094" y="1913215"/>
            <a:ext cx="82378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UIDL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DELE </a:t>
            </a:r>
          </a:p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=&gt;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IMAP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11551-7CA8-47C9-B8B6-BF1CBA52291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8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2. </a:t>
            </a:r>
            <a:r>
              <a:rPr lang="en-US" altLang="en-US" sz="3200" dirty="0" err="1" smtClean="0"/>
              <a:t>Cân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nhắc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hoạt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động</a:t>
            </a:r>
            <a:r>
              <a:rPr lang="en-US" altLang="en-US" sz="3200" dirty="0"/>
              <a:t> POP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639E57-D1B9-49DA-8A61-0C19F57E84EB}" type="datetime1">
              <a:rPr lang="en-US" altLang="en-US" smtClean="0"/>
              <a:t>5/3/2016</a:t>
            </a:fld>
            <a:endParaRPr lang="en-US" altLang="en-US"/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1143000" y="2514600"/>
            <a:ext cx="3276600" cy="3886201"/>
            <a:chOff x="720" y="1296"/>
            <a:chExt cx="1367" cy="2542"/>
          </a:xfrm>
        </p:grpSpPr>
        <p:sp>
          <p:nvSpPr>
            <p:cNvPr id="11059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59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59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599" name="AutoShape 7"/>
            <p:cNvSpPr>
              <a:spLocks noChangeArrowheads="1"/>
            </p:cNvSpPr>
            <p:nvPr/>
          </p:nvSpPr>
          <p:spPr bwMode="gray">
            <a:xfrm>
              <a:off x="752" y="149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60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60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0602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395"/>
              <a:chOff x="1289" y="582"/>
              <a:chExt cx="668" cy="652"/>
            </a:xfrm>
          </p:grpSpPr>
          <p:sp>
            <p:nvSpPr>
              <p:cNvPr id="11060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6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60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60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60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60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060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0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609" name="Text Box 17"/>
            <p:cNvSpPr txBox="1">
              <a:spLocks noChangeArrowheads="1"/>
            </p:cNvSpPr>
            <p:nvPr/>
          </p:nvSpPr>
          <p:spPr bwMode="gray">
            <a:xfrm>
              <a:off x="752" y="1545"/>
              <a:ext cx="129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0624" name="Group 32"/>
          <p:cNvGrpSpPr>
            <a:grpSpLocks/>
          </p:cNvGrpSpPr>
          <p:nvPr/>
        </p:nvGrpSpPr>
        <p:grpSpPr bwMode="auto">
          <a:xfrm>
            <a:off x="1165985" y="2438400"/>
            <a:ext cx="7017497" cy="3962400"/>
            <a:chOff x="2158" y="1296"/>
            <a:chExt cx="2901" cy="2542"/>
          </a:xfrm>
        </p:grpSpPr>
        <p:sp>
          <p:nvSpPr>
            <p:cNvPr id="11062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629" name="Group 37"/>
            <p:cNvGrpSpPr>
              <a:grpSpLocks/>
            </p:cNvGrpSpPr>
            <p:nvPr/>
          </p:nvGrpSpPr>
          <p:grpSpPr bwMode="auto">
            <a:xfrm>
              <a:off x="4166" y="1296"/>
              <a:ext cx="405" cy="405"/>
              <a:chOff x="1288" y="583"/>
              <a:chExt cx="667" cy="668"/>
            </a:xfrm>
          </p:grpSpPr>
          <p:sp>
            <p:nvSpPr>
              <p:cNvPr id="110630" name="Oval 38"/>
              <p:cNvSpPr>
                <a:spLocks noChangeArrowheads="1"/>
              </p:cNvSpPr>
              <p:nvPr/>
            </p:nvSpPr>
            <p:spPr bwMode="gray">
              <a:xfrm>
                <a:off x="1288" y="583"/>
                <a:ext cx="667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63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063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063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063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1063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17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rgbClr val="000000"/>
                  </a:solidFill>
                </a:rPr>
                <a:t>  2</a:t>
              </a:r>
              <a:endParaRPr lang="en-US" altLang="en-US" dirty="0"/>
            </a:p>
          </p:txBody>
        </p:sp>
        <p:sp>
          <p:nvSpPr>
            <p:cNvPr id="110636" name="Text Box 44"/>
            <p:cNvSpPr txBox="1">
              <a:spLocks noChangeArrowheads="1"/>
            </p:cNvSpPr>
            <p:nvPr/>
          </p:nvSpPr>
          <p:spPr bwMode="gray">
            <a:xfrm>
              <a:off x="2158" y="1793"/>
              <a:ext cx="1296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Áp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đặt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giới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hạn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lưu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trữ</a:t>
              </a:r>
              <a:endParaRPr lang="en-US" sz="28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cho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mỗi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dùng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maildrop</a:t>
              </a:r>
              <a:endParaRPr lang="en-US" sz="28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en-US" altLang="en-US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63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sp>
        <p:nvSpPr>
          <p:cNvPr id="51" name="Text Box 44"/>
          <p:cNvSpPr txBox="1">
            <a:spLocks noChangeArrowheads="1"/>
          </p:cNvSpPr>
          <p:nvPr/>
        </p:nvSpPr>
        <p:spPr bwMode="gray">
          <a:xfrm>
            <a:off x="4953000" y="3200400"/>
            <a:ext cx="31350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white">
          <a:xfrm>
            <a:off x="304800" y="1219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gray">
          <a:xfrm>
            <a:off x="1066800" y="1309014"/>
            <a:ext cx="7391400" cy="685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just" eaLnBrk="0" hangingPunct="0"/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alt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3. </a:t>
            </a:r>
            <a:r>
              <a:rPr lang="en-US" altLang="en-US" sz="3200" dirty="0" err="1" smtClean="0"/>
              <a:t>Bảo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mật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và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lưu</a:t>
            </a:r>
            <a:r>
              <a:rPr lang="en-US" altLang="en-US" sz="3200" dirty="0" smtClean="0"/>
              <a:t> ý</a:t>
            </a:r>
            <a:endParaRPr lang="en-US" altLang="en-US" sz="1800" dirty="0"/>
          </a:p>
        </p:txBody>
      </p:sp>
      <p:sp>
        <p:nvSpPr>
          <p:cNvPr id="94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2EA0A6A-3DF2-4975-92D0-3FE294ACE162}" type="datetime1">
              <a:rPr lang="en-US" altLang="en-US" smtClean="0"/>
              <a:t>5/3/2016</a:t>
            </a:fld>
            <a:endParaRPr lang="en-US" altLang="en-US"/>
          </a:p>
        </p:txBody>
      </p:sp>
      <p:sp>
        <p:nvSpPr>
          <p:cNvPr id="98381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98383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 dirty="0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98385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98387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B6A61-294A-4AF5-86F5-F1EFCFEF849A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sp>
        <p:nvSpPr>
          <p:cNvPr id="97" name="Content Placeholder 6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7696200" cy="51054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APOP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PASS/USER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APOP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00200"/>
            <a:ext cx="7467600" cy="1524000"/>
          </a:xfrm>
        </p:spPr>
        <p:txBody>
          <a:bodyPr/>
          <a:lstStyle/>
          <a:p>
            <a:pPr algn="l"/>
            <a:r>
              <a:rPr lang="en-US" sz="2800" dirty="0" smtClean="0"/>
              <a:t>II. </a:t>
            </a:r>
            <a:r>
              <a:rPr lang="en-US" sz="2800" dirty="0" err="1" smtClean="0"/>
              <a:t>Khuân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lệnh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POP 3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13" y="5987472"/>
            <a:ext cx="1034455" cy="86023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42724"/>
              </p:ext>
            </p:extLst>
          </p:nvPr>
        </p:nvGraphicFramePr>
        <p:xfrm>
          <a:off x="2209800" y="4114800"/>
          <a:ext cx="5638800" cy="2362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38800"/>
              </a:tblGrid>
              <a:tr h="236220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nhận</a:t>
                      </a: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dịch</a:t>
                      </a: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lệnh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</a:rPr>
                        <a:t> POP3 </a:t>
                      </a:r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</a:rPr>
                        <a:t>khác</a:t>
                      </a:r>
                      <a:endParaRPr lang="en-US" sz="1800" b="1" i="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1905</Words>
  <Application>Microsoft Office PowerPoint</Application>
  <PresentationFormat>On-screen Show (4:3)</PresentationFormat>
  <Paragraphs>499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Verdana</vt:lpstr>
      <vt:lpstr>Wingdings</vt:lpstr>
      <vt:lpstr>sample</vt:lpstr>
      <vt:lpstr>Mạng máy tính</vt:lpstr>
      <vt:lpstr>I.Đặc điểm của giao thức</vt:lpstr>
      <vt:lpstr>Giới thiệu</vt:lpstr>
      <vt:lpstr>1. Tổng quan,lịch sử POP</vt:lpstr>
      <vt:lpstr>Các đặc điểm của POP</vt:lpstr>
      <vt:lpstr>Tính mở rộng của POP</vt:lpstr>
      <vt:lpstr>2. Cân nhắc hoạt động POP</vt:lpstr>
      <vt:lpstr>3. Bảo mật và lưu ý</vt:lpstr>
      <vt:lpstr>II. Khuân dạng các lệnh của POP 3</vt:lpstr>
      <vt:lpstr>Khuân dạng chung các các lệnh</vt:lpstr>
      <vt:lpstr>1. Trạng thái xác nhận (Authorization state)</vt:lpstr>
      <vt:lpstr>2. Trạng thái giao dịch (Transaction state)</vt:lpstr>
      <vt:lpstr>2. Trạng thái giao dịch (Transaction state)</vt:lpstr>
      <vt:lpstr>2. Trạng thái giao dịch (Transaction state)</vt:lpstr>
      <vt:lpstr>2. Trạng thái giao dịch (Transaction state)</vt:lpstr>
      <vt:lpstr>2. Trạng thái giao dịch (Transaction state)</vt:lpstr>
      <vt:lpstr>3. Trạng thái cập nhật (Update state)</vt:lpstr>
      <vt:lpstr>4. Một số lệnh POP3 khác</vt:lpstr>
      <vt:lpstr>4. Một số lệnh POP3 khác</vt:lpstr>
      <vt:lpstr>4. Một số lệnh POP3 khác</vt:lpstr>
      <vt:lpstr>4. Một số lệnh POP3 khác</vt:lpstr>
      <vt:lpstr>III. Hoạt động của POP 3</vt:lpstr>
      <vt:lpstr>1. Trạng thái xác thực</vt:lpstr>
      <vt:lpstr>1. Trạng thái xác thực</vt:lpstr>
      <vt:lpstr>2. Trạng thái giao dịch</vt:lpstr>
      <vt:lpstr>Ví dụ trình tự trao đổi thư</vt:lpstr>
      <vt:lpstr>3. Trạng thái cập nhật</vt:lpstr>
      <vt:lpstr>Phiên làm việc cảu POP3</vt:lpstr>
      <vt:lpstr>Quá trình nhận, gửi thư giữa các Client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 máy tính</dc:title>
  <dc:creator>lequangbkhn</dc:creator>
  <cp:lastModifiedBy>lequangbkhn</cp:lastModifiedBy>
  <cp:revision>231</cp:revision>
  <dcterms:created xsi:type="dcterms:W3CDTF">2016-04-15T07:07:58Z</dcterms:created>
  <dcterms:modified xsi:type="dcterms:W3CDTF">2016-05-03T14:03:43Z</dcterms:modified>
</cp:coreProperties>
</file>