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handoutMasterIdLst>
    <p:handoutMasterId r:id="rId23"/>
  </p:handoutMasterIdLst>
  <p:sldIdLst>
    <p:sldId id="277" r:id="rId2"/>
    <p:sldId id="257" r:id="rId3"/>
    <p:sldId id="258" r:id="rId4"/>
    <p:sldId id="274" r:id="rId5"/>
    <p:sldId id="260" r:id="rId6"/>
    <p:sldId id="259" r:id="rId7"/>
    <p:sldId id="261" r:id="rId8"/>
    <p:sldId id="265" r:id="rId9"/>
    <p:sldId id="266" r:id="rId10"/>
    <p:sldId id="267" r:id="rId11"/>
    <p:sldId id="278" r:id="rId12"/>
    <p:sldId id="275" r:id="rId13"/>
    <p:sldId id="279" r:id="rId14"/>
    <p:sldId id="276" r:id="rId15"/>
    <p:sldId id="268" r:id="rId16"/>
    <p:sldId id="269" r:id="rId17"/>
    <p:sldId id="270" r:id="rId18"/>
    <p:sldId id="280" r:id="rId19"/>
    <p:sldId id="272"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2857" autoAdjust="0"/>
  </p:normalViewPr>
  <p:slideViewPr>
    <p:cSldViewPr snapToGrid="0" snapToObjects="1">
      <p:cViewPr varScale="1">
        <p:scale>
          <a:sx n="79" d="100"/>
          <a:sy n="79" d="100"/>
        </p:scale>
        <p:origin x="-135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7092EB-A261-3541-A2C0-E0783A0ABDDE}" type="datetimeFigureOut">
              <a:rPr lang="en-US" smtClean="0"/>
              <a:t>2/12/2014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365BE5-9A55-8D45-A893-854ABE943F20}" type="slidenum">
              <a:rPr lang="en-US" smtClean="0"/>
              <a:t>‹#›</a:t>
            </a:fld>
            <a:endParaRPr lang="en-US"/>
          </a:p>
        </p:txBody>
      </p:sp>
    </p:spTree>
    <p:extLst>
      <p:ext uri="{BB962C8B-B14F-4D97-AF65-F5344CB8AC3E}">
        <p14:creationId xmlns:p14="http://schemas.microsoft.com/office/powerpoint/2010/main" val="25306185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47F037-F086-0B40-AA83-4575DAFF861C}" type="datetimeFigureOut">
              <a:rPr lang="en-US" smtClean="0"/>
              <a:t>2/12/2014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689294-F51A-E94D-A306-501F73D518A8}" type="slidenum">
              <a:rPr lang="en-US" smtClean="0"/>
              <a:t>‹#›</a:t>
            </a:fld>
            <a:endParaRPr lang="en-US"/>
          </a:p>
        </p:txBody>
      </p:sp>
    </p:spTree>
    <p:extLst>
      <p:ext uri="{BB962C8B-B14F-4D97-AF65-F5344CB8AC3E}">
        <p14:creationId xmlns:p14="http://schemas.microsoft.com/office/powerpoint/2010/main" val="7398127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E478B14D-E730-2140-97E0-E563DB427871}" type="datetime1">
              <a:rPr lang="en-CA" smtClean="0"/>
              <a:t>12/02/2014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49C303-79DC-5244-8BFE-94CA085E5FF4}" type="datetime1">
              <a:rPr lang="en-CA" smtClean="0"/>
              <a:t>12/02/2014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C2DA7C-ABD0-B94D-9300-77991D92FD86}" type="datetime1">
              <a:rPr lang="en-CA" smtClean="0"/>
              <a:t>12/02/2014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080212-A16E-104E-8390-535237023F65}" type="datetime1">
              <a:rPr lang="en-CA" smtClean="0"/>
              <a:t>12/02/2014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5CA26-C555-5A40-8E77-936E80196130}" type="datetime1">
              <a:rPr lang="en-CA" smtClean="0"/>
              <a:t>12/02/2014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6391C6-8E8D-1146-962C-3FB3B83AC657}" type="datetime1">
              <a:rPr lang="en-CA" smtClean="0"/>
              <a:t>12/02/2014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3C0EE17-9285-DD47-A280-C3F7CE51ECE8}" type="datetime1">
              <a:rPr lang="en-CA" smtClean="0"/>
              <a:t>12/02/2014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FB011B7-43D5-D342-A85D-8A1FA2C666A7}" type="datetime1">
              <a:rPr lang="en-CA" smtClean="0"/>
              <a:t>12/02/2014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F6A43-C505-814E-9591-22EA7ECDEC05}" type="datetime1">
              <a:rPr lang="en-CA" smtClean="0"/>
              <a:t>12/02/2014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48F39E-9C37-485F-AC97-16BB4BDF9F49}"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941229E-F5F8-154C-B97D-10A6CC824B99}" type="datetime1">
              <a:rPr lang="en-CA" smtClean="0"/>
              <a:t>12/02/2014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BF266D1E-11B0-3741-9E34-4156BF91C39E}" type="datetime1">
              <a:rPr lang="en-CA" smtClean="0"/>
              <a:t>12/02/2014</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kumimoji="0" lang="en-US" dirty="0"/>
          </a:p>
        </p:txBody>
      </p:sp>
      <p:sp>
        <p:nvSpPr>
          <p:cNvPr id="7" name="Slide Number Placeholder 6"/>
          <p:cNvSpPr>
            <a:spLocks noGrp="1"/>
          </p:cNvSpPr>
          <p:nvPr>
            <p:ph type="sldNum" sz="quarter" idx="12"/>
          </p:nvPr>
        </p:nvSpPr>
        <p:spPr>
          <a:xfrm>
            <a:off x="8339328" y="1170432"/>
            <a:ext cx="733864" cy="201168"/>
          </a:xfrm>
        </p:spPr>
        <p:txBody>
          <a:bodyPr/>
          <a:lstStyle/>
          <a:p>
            <a:fld id="{9648F39E-9C37-485F-AC97-16BB4BDF9F49}" type="slidenum">
              <a:rPr kumimoji="0" lang="en-US" smtClean="0"/>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8A18BBD-EB20-7F4A-BEBA-4D2C468FDE40}" type="datetime1">
              <a:rPr lang="en-CA" smtClean="0"/>
              <a:t>12/02/2014</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kumimoji="0"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kumimoji="0" lang="en-US" smtClean="0"/>
              <a:t>‹#›</a:t>
            </a:fld>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medusa.sdsu.edu/network/CS576/Lectures/ch11_UDP.pdf" TargetMode="External"/><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medusa.sdsu.edu/network/CS576/Lectures/ch11_UDP.pdf" TargetMode="External"/><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ipv6.com/articles/general/User-Datagram-Protocol.htm" TargetMode="External"/><Relationship Id="rId2" Type="http://schemas.openxmlformats.org/officeDocument/2006/relationships/hyperlink" Target="http://en.wikipedia.org/wiki/User_Datagram_Protocol" TargetMode="External"/><Relationship Id="rId1" Type="http://schemas.openxmlformats.org/officeDocument/2006/relationships/slideLayout" Target="../slideLayouts/slideLayout2.xml"/><Relationship Id="rId6" Type="http://schemas.openxmlformats.org/officeDocument/2006/relationships/hyperlink" Target="http://msdn.microsoft.com/en-us/library/ms881658.aspx" TargetMode="External"/><Relationship Id="rId5" Type="http://schemas.openxmlformats.org/officeDocument/2006/relationships/hyperlink" Target="http://www.decom.fee.unicamp.br/~cardoso/ie344b/User_Datagram_Protocol.pdf" TargetMode="External"/><Relationship Id="rId4" Type="http://schemas.openxmlformats.org/officeDocument/2006/relationships/hyperlink" Target="http://www.youtube.com/watch?v=KSJu5FqwEM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edusa.sdsu.edu/network/CS576/Lectures/ch11_UDP.pdf" TargetMode="External"/><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UDP Protocol Specification</a:t>
            </a:r>
          </a:p>
        </p:txBody>
      </p:sp>
      <p:sp>
        <p:nvSpPr>
          <p:cNvPr id="3" name="Subtitle 2"/>
          <p:cNvSpPr>
            <a:spLocks noGrp="1"/>
          </p:cNvSpPr>
          <p:nvPr>
            <p:ph type="subTitle" idx="1"/>
          </p:nvPr>
        </p:nvSpPr>
        <p:spPr/>
        <p:txBody>
          <a:bodyPr/>
          <a:lstStyle/>
          <a:p>
            <a:r>
              <a:rPr lang="en-US" dirty="0"/>
              <a:t>University of Calgary – CPSC </a:t>
            </a:r>
            <a:r>
              <a:rPr lang="en-US" dirty="0" smtClean="0"/>
              <a:t>441</a:t>
            </a:r>
            <a:endParaRPr lang="en-US" dirty="0"/>
          </a:p>
        </p:txBody>
      </p:sp>
    </p:spTree>
    <p:extLst>
      <p:ext uri="{BB962C8B-B14F-4D97-AF65-F5344CB8AC3E}">
        <p14:creationId xmlns:p14="http://schemas.microsoft.com/office/powerpoint/2010/main" val="78020186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Popular Applications Using UDP</a:t>
            </a:r>
            <a:endParaRPr lang="en-US" dirty="0"/>
          </a:p>
        </p:txBody>
      </p:sp>
      <p:sp>
        <p:nvSpPr>
          <p:cNvPr id="3" name="Content Placeholder 2"/>
          <p:cNvSpPr>
            <a:spLocks noGrp="1"/>
          </p:cNvSpPr>
          <p:nvPr>
            <p:ph idx="1"/>
          </p:nvPr>
        </p:nvSpPr>
        <p:spPr/>
        <p:txBody>
          <a:bodyPr>
            <a:normAutofit/>
          </a:bodyPr>
          <a:lstStyle/>
          <a:p>
            <a:r>
              <a:rPr lang="en-CA" altLang="zh-CN" sz="2000" dirty="0"/>
              <a:t>Domain Name System (</a:t>
            </a:r>
            <a:r>
              <a:rPr lang="en-CA" altLang="zh-CN" sz="2000" dirty="0">
                <a:solidFill>
                  <a:srgbClr val="FF0000"/>
                </a:solidFill>
              </a:rPr>
              <a:t>DNS</a:t>
            </a:r>
            <a:r>
              <a:rPr lang="en-CA" altLang="zh-CN" sz="2000" dirty="0"/>
              <a:t>)</a:t>
            </a:r>
          </a:p>
          <a:p>
            <a:endParaRPr lang="en-CA" altLang="zh-CN" sz="2000" dirty="0"/>
          </a:p>
          <a:p>
            <a:r>
              <a:rPr lang="en-CA" altLang="zh-CN" sz="2000" dirty="0"/>
              <a:t>Simple network management protocol (</a:t>
            </a:r>
            <a:r>
              <a:rPr lang="en-CA" altLang="zh-CN" sz="2000" dirty="0">
                <a:solidFill>
                  <a:srgbClr val="FF0000"/>
                </a:solidFill>
              </a:rPr>
              <a:t>SNMP</a:t>
            </a:r>
            <a:r>
              <a:rPr lang="en-CA" altLang="zh-CN" sz="2000" dirty="0"/>
              <a:t>) </a:t>
            </a:r>
          </a:p>
          <a:p>
            <a:endParaRPr lang="en-CA" altLang="zh-CN" sz="2000" dirty="0"/>
          </a:p>
          <a:p>
            <a:r>
              <a:rPr lang="en-CA" altLang="zh-CN" sz="2000" dirty="0"/>
              <a:t>Dynamic Host Configuration Protocol (</a:t>
            </a:r>
            <a:r>
              <a:rPr lang="en-CA" altLang="zh-CN" sz="2000" dirty="0">
                <a:solidFill>
                  <a:srgbClr val="FF0000"/>
                </a:solidFill>
              </a:rPr>
              <a:t>DHCP</a:t>
            </a:r>
            <a:r>
              <a:rPr lang="en-CA" altLang="zh-CN" sz="2000" dirty="0"/>
              <a:t>) </a:t>
            </a:r>
          </a:p>
          <a:p>
            <a:endParaRPr lang="en-CA" altLang="zh-CN" sz="2000" dirty="0"/>
          </a:p>
          <a:p>
            <a:r>
              <a:rPr lang="en-CA" altLang="zh-CN" sz="2000" dirty="0"/>
              <a:t>Routing Information Protocol (</a:t>
            </a:r>
            <a:r>
              <a:rPr lang="en-CA" altLang="zh-CN" sz="2000" dirty="0">
                <a:solidFill>
                  <a:srgbClr val="FF0000"/>
                </a:solidFill>
              </a:rPr>
              <a:t>RIP</a:t>
            </a:r>
            <a:r>
              <a:rPr lang="en-CA" altLang="zh-CN" sz="2000" dirty="0" smtClean="0"/>
              <a:t>)</a:t>
            </a:r>
          </a:p>
          <a:p>
            <a:endParaRPr lang="en-CA" sz="2000" dirty="0"/>
          </a:p>
          <a:p>
            <a:r>
              <a:rPr lang="en-CA" altLang="zh-CN" sz="2000" dirty="0" smtClean="0"/>
              <a:t>Many </a:t>
            </a:r>
            <a:r>
              <a:rPr lang="en-CA" altLang="zh-CN" sz="2000" dirty="0" smtClean="0">
                <a:solidFill>
                  <a:srgbClr val="0070C0"/>
                </a:solidFill>
              </a:rPr>
              <a:t>Multimedia</a:t>
            </a:r>
            <a:r>
              <a:rPr lang="en-CA" altLang="zh-CN" sz="2000" dirty="0" smtClean="0"/>
              <a:t> </a:t>
            </a:r>
            <a:r>
              <a:rPr lang="en-CA" altLang="zh-CN" sz="2000" dirty="0"/>
              <a:t>applications like streaming </a:t>
            </a:r>
            <a:r>
              <a:rPr lang="en-CA" altLang="zh-CN" sz="2000" dirty="0" smtClean="0"/>
              <a:t>video, VOIP</a:t>
            </a:r>
          </a:p>
          <a:p>
            <a:pPr lvl="1"/>
            <a:r>
              <a:rPr lang="en-US" sz="1600" dirty="0" smtClean="0"/>
              <a:t>“Real-time </a:t>
            </a:r>
            <a:r>
              <a:rPr lang="en-US" sz="1600" dirty="0"/>
              <a:t>video and audio streaming protocols are designed to handle occasional lost packets, so only slight degradation in quality occurs, rather than large delays if lost packets were retransmitted</a:t>
            </a:r>
            <a:r>
              <a:rPr lang="en-US" sz="1600" dirty="0" smtClean="0"/>
              <a:t>.” [Wikipedia]</a:t>
            </a:r>
            <a:r>
              <a:rPr lang="en-CA" altLang="zh-CN" sz="1600" dirty="0"/>
              <a:t/>
            </a:r>
            <a:br>
              <a:rPr lang="en-CA" altLang="zh-CN" sz="1600" dirty="0"/>
            </a:br>
            <a:endParaRPr lang="en-CA" altLang="zh-CN" sz="1600" dirty="0"/>
          </a:p>
          <a:p>
            <a:endParaRPr lang="en-US" sz="2000"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10</a:t>
            </a:fld>
            <a:endParaRPr kumimoji="0" lang="en-US"/>
          </a:p>
        </p:txBody>
      </p:sp>
    </p:spTree>
    <p:extLst>
      <p:ext uri="{BB962C8B-B14F-4D97-AF65-F5344CB8AC3E}">
        <p14:creationId xmlns:p14="http://schemas.microsoft.com/office/powerpoint/2010/main" val="25659796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Checksum</a:t>
            </a:r>
            <a:endParaRPr lang="en-US" dirty="0"/>
          </a:p>
        </p:txBody>
      </p:sp>
      <p:sp>
        <p:nvSpPr>
          <p:cNvPr id="3" name="Content Placeholder 2"/>
          <p:cNvSpPr>
            <a:spLocks noGrp="1"/>
          </p:cNvSpPr>
          <p:nvPr>
            <p:ph idx="1"/>
          </p:nvPr>
        </p:nvSpPr>
        <p:spPr/>
        <p:txBody>
          <a:bodyPr>
            <a:normAutofit fontScale="55000" lnSpcReduction="20000"/>
          </a:bodyPr>
          <a:lstStyle/>
          <a:p>
            <a:r>
              <a:rPr lang="en-US" dirty="0"/>
              <a:t>“Checksum is the 16-bit one's complement of the one's complement sum of a pseudo header of information from the IP header, the UDP header, and the data, padded with zero octets at the end (if necessary) to make a multiple of two octets.” [RFC 768]</a:t>
            </a:r>
          </a:p>
          <a:p>
            <a:endParaRPr lang="en-US" dirty="0" smtClean="0"/>
          </a:p>
          <a:p>
            <a:r>
              <a:rPr lang="en-US" dirty="0" smtClean="0"/>
              <a:t>Checksum </a:t>
            </a:r>
            <a:r>
              <a:rPr lang="en-US" dirty="0"/>
              <a:t>is calculated for UDP header and data </a:t>
            </a:r>
          </a:p>
          <a:p>
            <a:pPr lvl="1"/>
            <a:r>
              <a:rPr lang="en-US" dirty="0" smtClean="0"/>
              <a:t>IP </a:t>
            </a:r>
            <a:r>
              <a:rPr lang="en-US" dirty="0"/>
              <a:t>header also has a checksum, but it doesn’t cover data.</a:t>
            </a:r>
          </a:p>
          <a:p>
            <a:endParaRPr lang="en-US" dirty="0"/>
          </a:p>
          <a:p>
            <a:r>
              <a:rPr lang="en-US" dirty="0"/>
              <a:t>UDP checksum test is performed only at the sender and receiver end stations</a:t>
            </a:r>
          </a:p>
          <a:p>
            <a:pPr lvl="1"/>
            <a:r>
              <a:rPr lang="en-US" dirty="0"/>
              <a:t>The IP checksum test is performed in every intermediate node (router).</a:t>
            </a:r>
          </a:p>
          <a:p>
            <a:endParaRPr lang="en-US" dirty="0"/>
          </a:p>
          <a:p>
            <a:r>
              <a:rPr lang="en-US" dirty="0"/>
              <a:t>UDP check sum is performed over a </a:t>
            </a:r>
            <a:r>
              <a:rPr lang="en-US" b="1" u="sng" dirty="0" smtClean="0"/>
              <a:t>pseudo header</a:t>
            </a:r>
            <a:r>
              <a:rPr lang="en-US" dirty="0" smtClean="0"/>
              <a:t>. </a:t>
            </a:r>
            <a:endParaRPr lang="en-US" dirty="0"/>
          </a:p>
          <a:p>
            <a:pPr lvl="1"/>
            <a:r>
              <a:rPr lang="en-US" dirty="0"/>
              <a:t>In addition to UDP header and data + the source and the destination IP address</a:t>
            </a:r>
          </a:p>
          <a:p>
            <a:pPr lvl="1"/>
            <a:r>
              <a:rPr lang="en-US" dirty="0"/>
              <a:t>This prevent misrouting: in case the destination IP address in IP header was corrupted, and it was not discovered by the IP checksum test, the UDP datagram would arrive to the wrong IP address. UDP can detect this and silently drop the datagram</a:t>
            </a:r>
            <a:r>
              <a:rPr lang="en-US" dirty="0" smtClean="0"/>
              <a:t>.</a:t>
            </a:r>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11</a:t>
            </a:fld>
            <a:endParaRPr kumimoji="0" lang="en-US"/>
          </a:p>
        </p:txBody>
      </p:sp>
    </p:spTree>
    <p:extLst>
      <p:ext uri="{BB962C8B-B14F-4D97-AF65-F5344CB8AC3E}">
        <p14:creationId xmlns:p14="http://schemas.microsoft.com/office/powerpoint/2010/main" val="179465569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Header</a:t>
            </a:r>
            <a:endParaRPr lang="en-US" dirty="0"/>
          </a:p>
        </p:txBody>
      </p:sp>
      <p:pic>
        <p:nvPicPr>
          <p:cNvPr id="4" name="Content Placeholder 3"/>
          <p:cNvPicPr>
            <a:picLocks noGrp="1" noChangeAspect="1"/>
          </p:cNvPicPr>
          <p:nvPr>
            <p:ph idx="1"/>
          </p:nvPr>
        </p:nvPicPr>
        <p:blipFill>
          <a:blip r:embed="rId2"/>
          <a:stretch>
            <a:fillRect/>
          </a:stretch>
        </p:blipFill>
        <p:spPr>
          <a:xfrm>
            <a:off x="905414" y="1774825"/>
            <a:ext cx="7333173" cy="4625975"/>
          </a:xfrm>
          <a:prstGeom prst="rect">
            <a:avLst/>
          </a:prstGeom>
        </p:spPr>
      </p:pic>
      <p:sp>
        <p:nvSpPr>
          <p:cNvPr id="5" name="TextBox 4"/>
          <p:cNvSpPr txBox="1"/>
          <p:nvPr/>
        </p:nvSpPr>
        <p:spPr>
          <a:xfrm>
            <a:off x="457200" y="6502400"/>
            <a:ext cx="8229600" cy="246221"/>
          </a:xfrm>
          <a:prstGeom prst="rect">
            <a:avLst/>
          </a:prstGeom>
          <a:noFill/>
        </p:spPr>
        <p:txBody>
          <a:bodyPr wrap="square" rtlCol="0">
            <a:spAutoFit/>
          </a:bodyPr>
          <a:lstStyle/>
          <a:p>
            <a:pPr algn="ctr"/>
            <a:r>
              <a:rPr lang="en-US" sz="1000" dirty="0"/>
              <a:t>From: </a:t>
            </a:r>
            <a:r>
              <a:rPr lang="en-US" sz="1000" dirty="0">
                <a:hlinkClick r:id="rId3"/>
              </a:rPr>
              <a:t>http://</a:t>
            </a:r>
            <a:r>
              <a:rPr lang="en-US" sz="1000" dirty="0" smtClean="0">
                <a:hlinkClick r:id="rId3"/>
              </a:rPr>
              <a:t>medusa.sdsu.edu/network/CS576/Lectures/ch11_UDP.pdf</a:t>
            </a:r>
            <a:endParaRPr lang="en-US" sz="1000" dirty="0"/>
          </a:p>
        </p:txBody>
      </p:sp>
      <p:sp>
        <p:nvSpPr>
          <p:cNvPr id="3" name="Slide Number Placeholder 2"/>
          <p:cNvSpPr>
            <a:spLocks noGrp="1"/>
          </p:cNvSpPr>
          <p:nvPr>
            <p:ph type="sldNum" sz="quarter" idx="12"/>
          </p:nvPr>
        </p:nvSpPr>
        <p:spPr/>
        <p:txBody>
          <a:bodyPr/>
          <a:lstStyle/>
          <a:p>
            <a:fld id="{9648F39E-9C37-485F-AC97-16BB4BDF9F49}" type="slidenum">
              <a:rPr kumimoji="0" lang="en-US" smtClean="0"/>
              <a:t>12</a:t>
            </a:fld>
            <a:endParaRPr kumimoji="0" lang="en-US"/>
          </a:p>
        </p:txBody>
      </p:sp>
    </p:spTree>
    <p:extLst>
      <p:ext uri="{BB962C8B-B14F-4D97-AF65-F5344CB8AC3E}">
        <p14:creationId xmlns:p14="http://schemas.microsoft.com/office/powerpoint/2010/main" val="363000144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Pseudo </a:t>
            </a:r>
            <a:r>
              <a:rPr lang="en-US" dirty="0" smtClean="0"/>
              <a:t>Header (IPv4 vs. IPv6)</a:t>
            </a:r>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13</a:t>
            </a:fld>
            <a:endParaRPr kumimoji="0" lang="en-US"/>
          </a:p>
        </p:txBody>
      </p:sp>
      <p:pic>
        <p:nvPicPr>
          <p:cNvPr id="7" name="Picture 6" descr="ipv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72139" y="1627178"/>
            <a:ext cx="7199723" cy="1526617"/>
          </a:xfrm>
          <a:prstGeom prst="rect">
            <a:avLst/>
          </a:prstGeom>
        </p:spPr>
      </p:pic>
      <p:pic>
        <p:nvPicPr>
          <p:cNvPr id="8" name="Picture 7" descr="ipv6.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73099" y="3434421"/>
            <a:ext cx="7197802" cy="3042578"/>
          </a:xfrm>
          <a:prstGeom prst="rect">
            <a:avLst/>
          </a:prstGeom>
        </p:spPr>
      </p:pic>
    </p:spTree>
    <p:extLst>
      <p:ext uri="{BB962C8B-B14F-4D97-AF65-F5344CB8AC3E}">
        <p14:creationId xmlns:p14="http://schemas.microsoft.com/office/powerpoint/2010/main" val="24976624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Checksum Calculation</a:t>
            </a:r>
            <a:endParaRPr lang="en-US" dirty="0"/>
          </a:p>
        </p:txBody>
      </p:sp>
      <p:pic>
        <p:nvPicPr>
          <p:cNvPr id="4" name="Content Placeholder 3"/>
          <p:cNvPicPr>
            <a:picLocks noGrp="1" noChangeAspect="1"/>
          </p:cNvPicPr>
          <p:nvPr>
            <p:ph idx="1"/>
          </p:nvPr>
        </p:nvPicPr>
        <p:blipFill>
          <a:blip r:embed="rId2"/>
          <a:stretch>
            <a:fillRect/>
          </a:stretch>
        </p:blipFill>
        <p:spPr>
          <a:xfrm>
            <a:off x="457200" y="2803751"/>
            <a:ext cx="8229600" cy="3475086"/>
          </a:xfrm>
          <a:prstGeom prst="rect">
            <a:avLst/>
          </a:prstGeom>
        </p:spPr>
      </p:pic>
      <p:sp>
        <p:nvSpPr>
          <p:cNvPr id="5" name="TextBox 4"/>
          <p:cNvSpPr txBox="1"/>
          <p:nvPr/>
        </p:nvSpPr>
        <p:spPr>
          <a:xfrm>
            <a:off x="457200" y="6502400"/>
            <a:ext cx="8229600" cy="246221"/>
          </a:xfrm>
          <a:prstGeom prst="rect">
            <a:avLst/>
          </a:prstGeom>
          <a:noFill/>
        </p:spPr>
        <p:txBody>
          <a:bodyPr wrap="square" rtlCol="0">
            <a:spAutoFit/>
          </a:bodyPr>
          <a:lstStyle/>
          <a:p>
            <a:pPr algn="ctr"/>
            <a:r>
              <a:rPr lang="en-US" sz="1000" dirty="0" smtClean="0"/>
              <a:t>Sample from</a:t>
            </a:r>
            <a:r>
              <a:rPr lang="en-US" sz="1000" dirty="0"/>
              <a:t>: </a:t>
            </a:r>
            <a:r>
              <a:rPr lang="en-US" sz="1000" dirty="0">
                <a:hlinkClick r:id="rId3"/>
              </a:rPr>
              <a:t>http://</a:t>
            </a:r>
            <a:r>
              <a:rPr lang="en-US" sz="1000" dirty="0" smtClean="0">
                <a:hlinkClick r:id="rId3"/>
              </a:rPr>
              <a:t>medusa.sdsu.edu/network/CS576/Lectures/ch11_UDP.pdf</a:t>
            </a:r>
            <a:endParaRPr lang="en-US" sz="1000" dirty="0"/>
          </a:p>
        </p:txBody>
      </p:sp>
      <p:sp>
        <p:nvSpPr>
          <p:cNvPr id="6" name="TextBox 5"/>
          <p:cNvSpPr txBox="1"/>
          <p:nvPr/>
        </p:nvSpPr>
        <p:spPr>
          <a:xfrm>
            <a:off x="457200" y="1625600"/>
            <a:ext cx="4196576" cy="1384995"/>
          </a:xfrm>
          <a:prstGeom prst="rect">
            <a:avLst/>
          </a:prstGeom>
          <a:noFill/>
        </p:spPr>
        <p:txBody>
          <a:bodyPr wrap="square" rtlCol="0">
            <a:spAutoFit/>
          </a:bodyPr>
          <a:lstStyle/>
          <a:p>
            <a:pPr marL="0" lvl="1"/>
            <a:r>
              <a:rPr lang="en-US" sz="1400" dirty="0" smtClean="0"/>
              <a:t>“</a:t>
            </a:r>
            <a:r>
              <a:rPr lang="en-US" sz="1400" dirty="0"/>
              <a:t>Checksum is the 16-bit one's complement of the one's complement sum of a pseudo header of information from the IP header, the UDP header, and the data, padded with zero octets at the end (if necessary) to make a multiple of two octets.” [RFC 768]</a:t>
            </a:r>
          </a:p>
        </p:txBody>
      </p:sp>
      <p:sp>
        <p:nvSpPr>
          <p:cNvPr id="3" name="Slide Number Placeholder 2"/>
          <p:cNvSpPr>
            <a:spLocks noGrp="1"/>
          </p:cNvSpPr>
          <p:nvPr>
            <p:ph type="sldNum" sz="quarter" idx="12"/>
          </p:nvPr>
        </p:nvSpPr>
        <p:spPr/>
        <p:txBody>
          <a:bodyPr/>
          <a:lstStyle/>
          <a:p>
            <a:fld id="{9648F39E-9C37-485F-AC97-16BB4BDF9F49}" type="slidenum">
              <a:rPr kumimoji="0" lang="en-US" smtClean="0"/>
              <a:t>14</a:t>
            </a:fld>
            <a:endParaRPr kumimoji="0" lang="en-US"/>
          </a:p>
        </p:txBody>
      </p:sp>
    </p:spTree>
    <p:extLst>
      <p:ext uri="{BB962C8B-B14F-4D97-AF65-F5344CB8AC3E}">
        <p14:creationId xmlns:p14="http://schemas.microsoft.com/office/powerpoint/2010/main" val="226194104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descr="C:\Users\Rebekah\AppData\Roaming\Tencent\Users\14288875\QQ\WinTemp\RichOle\6XT)G1N5]QGT30Q6XF{HCE5.jpg"/>
          <p:cNvPicPr>
            <a:picLocks noChangeAspect="1" noChangeArrowheads="1"/>
          </p:cNvPicPr>
          <p:nvPr/>
        </p:nvPicPr>
        <p:blipFill>
          <a:blip r:embed="rId2" cstate="print"/>
          <a:srcRect/>
          <a:stretch>
            <a:fillRect/>
          </a:stretch>
        </p:blipFill>
        <p:spPr bwMode="auto">
          <a:xfrm>
            <a:off x="304800" y="1676400"/>
            <a:ext cx="4800600" cy="4678551"/>
          </a:xfrm>
          <a:prstGeom prst="rect">
            <a:avLst/>
          </a:prstGeom>
          <a:noFill/>
        </p:spPr>
      </p:pic>
      <p:sp>
        <p:nvSpPr>
          <p:cNvPr id="2" name="Title 1"/>
          <p:cNvSpPr>
            <a:spLocks noGrp="1"/>
          </p:cNvSpPr>
          <p:nvPr>
            <p:ph type="title"/>
          </p:nvPr>
        </p:nvSpPr>
        <p:spPr/>
        <p:txBody>
          <a:bodyPr>
            <a:normAutofit fontScale="90000"/>
          </a:bodyPr>
          <a:lstStyle/>
          <a:p>
            <a:r>
              <a:rPr lang="en-CA" altLang="zh-CN" dirty="0" smtClean="0"/>
              <a:t>Socket Programming with UDP</a:t>
            </a:r>
            <a:endParaRPr lang="en-US" dirty="0"/>
          </a:p>
        </p:txBody>
      </p:sp>
      <p:sp>
        <p:nvSpPr>
          <p:cNvPr id="5" name="Content Placeholder 4"/>
          <p:cNvSpPr>
            <a:spLocks noGrp="1"/>
          </p:cNvSpPr>
          <p:nvPr>
            <p:ph sz="half" idx="2"/>
          </p:nvPr>
        </p:nvSpPr>
        <p:spPr>
          <a:xfrm>
            <a:off x="4891314" y="1773936"/>
            <a:ext cx="3795486" cy="4623816"/>
          </a:xfrm>
        </p:spPr>
        <p:txBody>
          <a:bodyPr>
            <a:normAutofit/>
          </a:bodyPr>
          <a:lstStyle/>
          <a:p>
            <a:endParaRPr lang="en-CA" altLang="zh-CN" sz="2000" dirty="0" smtClean="0"/>
          </a:p>
          <a:p>
            <a:r>
              <a:rPr lang="en-CA" altLang="zh-CN" sz="2000" dirty="0" smtClean="0"/>
              <a:t>A </a:t>
            </a:r>
            <a:r>
              <a:rPr lang="en-CA" altLang="zh-CN" sz="2000" dirty="0"/>
              <a:t>UDP </a:t>
            </a:r>
            <a:r>
              <a:rPr lang="en-CA" altLang="zh-CN" sz="2000" b="1" dirty="0"/>
              <a:t>server</a:t>
            </a:r>
            <a:r>
              <a:rPr lang="en-CA" altLang="zh-CN" sz="2000" dirty="0"/>
              <a:t> </a:t>
            </a:r>
            <a:r>
              <a:rPr lang="en-US" altLang="zh-CN" sz="2000" dirty="0"/>
              <a:t>does not have to </a:t>
            </a:r>
            <a:r>
              <a:rPr lang="en-US" altLang="zh-CN" sz="2000" b="1" dirty="0">
                <a:solidFill>
                  <a:srgbClr val="0070C0"/>
                </a:solidFill>
              </a:rPr>
              <a:t>listen</a:t>
            </a:r>
            <a:r>
              <a:rPr lang="en-US" altLang="zh-CN" sz="2000" dirty="0"/>
              <a:t> for and </a:t>
            </a:r>
            <a:r>
              <a:rPr lang="en-US" altLang="zh-CN" sz="2000" b="1" dirty="0">
                <a:solidFill>
                  <a:srgbClr val="0070C0"/>
                </a:solidFill>
              </a:rPr>
              <a:t>accept</a:t>
            </a:r>
            <a:r>
              <a:rPr lang="en-US" altLang="zh-CN" sz="2000" dirty="0"/>
              <a:t> client connections</a:t>
            </a:r>
          </a:p>
          <a:p>
            <a:endParaRPr lang="en-US" altLang="zh-CN" sz="2000" dirty="0"/>
          </a:p>
          <a:p>
            <a:endParaRPr lang="en-US" altLang="zh-CN" sz="2000" dirty="0" smtClean="0"/>
          </a:p>
          <a:p>
            <a:r>
              <a:rPr lang="en-US" altLang="zh-CN" sz="2000" dirty="0" smtClean="0"/>
              <a:t>A </a:t>
            </a:r>
            <a:r>
              <a:rPr lang="en-US" altLang="zh-CN" sz="2000" dirty="0"/>
              <a:t>UDP </a:t>
            </a:r>
            <a:r>
              <a:rPr lang="en-US" altLang="zh-CN" sz="2000" b="1" dirty="0"/>
              <a:t>client</a:t>
            </a:r>
            <a:r>
              <a:rPr lang="en-US" altLang="zh-CN" sz="2000" dirty="0"/>
              <a:t> does not have to </a:t>
            </a:r>
            <a:r>
              <a:rPr lang="en-US" altLang="zh-CN" sz="2000" b="1" dirty="0">
                <a:solidFill>
                  <a:srgbClr val="0070C0"/>
                </a:solidFill>
              </a:rPr>
              <a:t>connect</a:t>
            </a:r>
            <a:r>
              <a:rPr lang="en-US" altLang="zh-CN" sz="2000" dirty="0"/>
              <a:t> to a server. </a:t>
            </a:r>
            <a:endParaRPr lang="zh-CN" altLang="en-US" sz="2000" dirty="0"/>
          </a:p>
          <a:p>
            <a:endParaRPr lang="en-US" sz="2000" dirty="0"/>
          </a:p>
        </p:txBody>
      </p:sp>
      <p:sp>
        <p:nvSpPr>
          <p:cNvPr id="3" name="Slide Number Placeholder 2"/>
          <p:cNvSpPr>
            <a:spLocks noGrp="1"/>
          </p:cNvSpPr>
          <p:nvPr>
            <p:ph type="sldNum" sz="quarter" idx="12"/>
          </p:nvPr>
        </p:nvSpPr>
        <p:spPr/>
        <p:txBody>
          <a:bodyPr/>
          <a:lstStyle/>
          <a:p>
            <a:fld id="{9648F39E-9C37-485F-AC97-16BB4BDF9F49}" type="slidenum">
              <a:rPr kumimoji="0" lang="en-US" smtClean="0"/>
              <a:t>15</a:t>
            </a:fld>
            <a:endParaRPr kumimoji="0" lang="en-US"/>
          </a:p>
        </p:txBody>
      </p:sp>
    </p:spTree>
    <p:extLst>
      <p:ext uri="{BB962C8B-B14F-4D97-AF65-F5344CB8AC3E}">
        <p14:creationId xmlns:p14="http://schemas.microsoft.com/office/powerpoint/2010/main" val="16678565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altLang="zh-CN" dirty="0"/>
              <a:t>UDP </a:t>
            </a:r>
            <a:r>
              <a:rPr lang="en-CA" altLang="zh-CN" dirty="0" smtClean="0"/>
              <a:t>Server and Client Sockets</a:t>
            </a:r>
            <a:endParaRPr lang="en-US" dirty="0"/>
          </a:p>
        </p:txBody>
      </p:sp>
      <p:sp>
        <p:nvSpPr>
          <p:cNvPr id="5" name="Content Placeholder 4"/>
          <p:cNvSpPr>
            <a:spLocks noGrp="1"/>
          </p:cNvSpPr>
          <p:nvPr>
            <p:ph idx="1"/>
          </p:nvPr>
        </p:nvSpPr>
        <p:spPr/>
        <p:txBody>
          <a:bodyPr>
            <a:normAutofit/>
          </a:bodyPr>
          <a:lstStyle/>
          <a:p>
            <a:r>
              <a:rPr lang="en-US" altLang="zh-CN" sz="2000" b="1" dirty="0" smtClean="0"/>
              <a:t>Server:</a:t>
            </a:r>
          </a:p>
          <a:p>
            <a:pPr marL="868680" lvl="1" indent="-457200">
              <a:buFont typeface="+mj-lt"/>
              <a:buAutoNum type="arabicPeriod"/>
            </a:pPr>
            <a:r>
              <a:rPr lang="en-US" altLang="zh-CN" sz="1800" dirty="0" smtClean="0"/>
              <a:t>Open </a:t>
            </a:r>
            <a:r>
              <a:rPr lang="en-US" altLang="zh-CN" sz="1800" dirty="0"/>
              <a:t>a </a:t>
            </a:r>
            <a:r>
              <a:rPr lang="en-CA" altLang="zh-CN" sz="1800" dirty="0"/>
              <a:t>datagram socket with </a:t>
            </a:r>
            <a:r>
              <a:rPr lang="en-CA" altLang="zh-CN" sz="1800" b="1" dirty="0" smtClean="0">
                <a:solidFill>
                  <a:srgbClr val="0070C0"/>
                </a:solidFill>
              </a:rPr>
              <a:t>socket()</a:t>
            </a:r>
            <a:endParaRPr lang="en-CA" altLang="zh-CN" sz="1800" dirty="0" smtClean="0"/>
          </a:p>
          <a:p>
            <a:pPr marL="868680" lvl="1" indent="-457200">
              <a:buFont typeface="+mj-lt"/>
              <a:buAutoNum type="arabicPeriod"/>
            </a:pPr>
            <a:r>
              <a:rPr lang="en-US" altLang="zh-CN" sz="1800" dirty="0" smtClean="0"/>
              <a:t>Name the socket with the </a:t>
            </a:r>
            <a:r>
              <a:rPr lang="en-US" altLang="zh-CN" sz="1800" b="1" dirty="0" smtClean="0">
                <a:solidFill>
                  <a:srgbClr val="0070C0"/>
                </a:solidFill>
              </a:rPr>
              <a:t>bind()</a:t>
            </a:r>
            <a:r>
              <a:rPr lang="en-US" altLang="zh-CN" sz="1800" dirty="0" smtClean="0"/>
              <a:t> function, using a </a:t>
            </a:r>
            <a:r>
              <a:rPr lang="en-US" altLang="zh-CN" sz="1800" dirty="0" smtClean="0">
                <a:solidFill>
                  <a:srgbClr val="0070C0"/>
                </a:solidFill>
              </a:rPr>
              <a:t>SOCKADDR </a:t>
            </a:r>
            <a:r>
              <a:rPr lang="en-US" altLang="zh-CN" sz="1800" dirty="0" smtClean="0"/>
              <a:t>structure for the address parameter</a:t>
            </a:r>
          </a:p>
          <a:p>
            <a:pPr marL="868680" lvl="1" indent="-457200">
              <a:buFont typeface="+mj-lt"/>
              <a:buAutoNum type="arabicPeriod"/>
            </a:pPr>
            <a:r>
              <a:rPr lang="en-US" altLang="zh-CN" sz="1800" dirty="0" smtClean="0"/>
              <a:t>Exchange </a:t>
            </a:r>
            <a:r>
              <a:rPr lang="en-US" altLang="zh-CN" sz="1800" dirty="0"/>
              <a:t>data with a client using the </a:t>
            </a:r>
            <a:r>
              <a:rPr lang="en-US" altLang="zh-CN" sz="1800" b="1" dirty="0" err="1" smtClean="0">
                <a:solidFill>
                  <a:srgbClr val="0070C0"/>
                </a:solidFill>
              </a:rPr>
              <a:t>sendto</a:t>
            </a:r>
            <a:r>
              <a:rPr lang="en-US" altLang="zh-CN" sz="1800" b="1" dirty="0" smtClean="0">
                <a:solidFill>
                  <a:srgbClr val="0070C0"/>
                </a:solidFill>
              </a:rPr>
              <a:t>()</a:t>
            </a:r>
            <a:r>
              <a:rPr lang="en-US" altLang="zh-CN" sz="1800" dirty="0" smtClean="0"/>
              <a:t> </a:t>
            </a:r>
            <a:r>
              <a:rPr lang="en-US" altLang="zh-CN" sz="1800" dirty="0"/>
              <a:t>and </a:t>
            </a:r>
            <a:r>
              <a:rPr lang="en-US" altLang="zh-CN" sz="1800" b="1" dirty="0" err="1" smtClean="0">
                <a:solidFill>
                  <a:srgbClr val="0070C0"/>
                </a:solidFill>
              </a:rPr>
              <a:t>recvfrom</a:t>
            </a:r>
            <a:r>
              <a:rPr lang="en-US" altLang="zh-CN" sz="1800" b="1" dirty="0" smtClean="0">
                <a:solidFill>
                  <a:srgbClr val="0070C0"/>
                </a:solidFill>
              </a:rPr>
              <a:t>()</a:t>
            </a:r>
            <a:r>
              <a:rPr lang="en-US" altLang="zh-CN" sz="1800" dirty="0"/>
              <a:t> </a:t>
            </a:r>
            <a:r>
              <a:rPr lang="en-US" altLang="zh-CN" sz="1800" dirty="0" smtClean="0"/>
              <a:t>functions</a:t>
            </a:r>
          </a:p>
          <a:p>
            <a:pPr marL="868680" lvl="1" indent="-457200">
              <a:buFont typeface="+mj-lt"/>
              <a:buAutoNum type="arabicPeriod"/>
            </a:pPr>
            <a:r>
              <a:rPr lang="en-US" altLang="zh-CN" sz="1800" dirty="0" smtClean="0"/>
              <a:t>Close </a:t>
            </a:r>
            <a:r>
              <a:rPr lang="en-US" altLang="zh-CN" sz="1800" dirty="0"/>
              <a:t>the connection with the </a:t>
            </a:r>
            <a:r>
              <a:rPr lang="en-US" altLang="zh-CN" sz="1800" b="1" dirty="0" err="1" smtClean="0">
                <a:solidFill>
                  <a:srgbClr val="0070C0"/>
                </a:solidFill>
              </a:rPr>
              <a:t>closesocket</a:t>
            </a:r>
            <a:r>
              <a:rPr lang="en-US" altLang="zh-CN" sz="1800" b="1" dirty="0" smtClean="0">
                <a:solidFill>
                  <a:srgbClr val="0070C0"/>
                </a:solidFill>
              </a:rPr>
              <a:t>()</a:t>
            </a:r>
            <a:r>
              <a:rPr lang="en-US" altLang="zh-CN" sz="1800" dirty="0" smtClean="0">
                <a:solidFill>
                  <a:srgbClr val="0070C0"/>
                </a:solidFill>
              </a:rPr>
              <a:t> </a:t>
            </a:r>
            <a:r>
              <a:rPr lang="en-US" altLang="zh-CN" sz="1800" dirty="0" smtClean="0"/>
              <a:t>function</a:t>
            </a:r>
          </a:p>
          <a:p>
            <a:pPr marL="868680" lvl="1" indent="-457200">
              <a:buFont typeface="+mj-lt"/>
              <a:buAutoNum type="arabicPeriod"/>
            </a:pPr>
            <a:endParaRPr lang="en-US" altLang="zh-CN" sz="1600" dirty="0"/>
          </a:p>
          <a:p>
            <a:r>
              <a:rPr lang="en-US" altLang="zh-CN" sz="2000" b="1" dirty="0" smtClean="0"/>
              <a:t>Client:</a:t>
            </a:r>
          </a:p>
          <a:p>
            <a:pPr marL="868680" lvl="1" indent="-457200">
              <a:buFont typeface="+mj-lt"/>
              <a:buAutoNum type="arabicPeriod"/>
            </a:pPr>
            <a:r>
              <a:rPr lang="en-US" altLang="zh-CN" sz="1800" dirty="0"/>
              <a:t>Open a </a:t>
            </a:r>
            <a:r>
              <a:rPr lang="en-CA" altLang="zh-CN" sz="1800" dirty="0"/>
              <a:t>datagram socket with </a:t>
            </a:r>
            <a:r>
              <a:rPr lang="en-CA" altLang="zh-CN" sz="1800" b="1" dirty="0" smtClean="0">
                <a:solidFill>
                  <a:srgbClr val="0070C0"/>
                </a:solidFill>
              </a:rPr>
              <a:t>socket()</a:t>
            </a:r>
            <a:endParaRPr lang="en-CA" altLang="zh-CN" sz="1800" dirty="0" smtClean="0"/>
          </a:p>
          <a:p>
            <a:pPr marL="868680" lvl="1" indent="-457200">
              <a:buFont typeface="+mj-lt"/>
              <a:buAutoNum type="arabicPeriod"/>
            </a:pPr>
            <a:r>
              <a:rPr lang="en-US" altLang="zh-CN" sz="1800" dirty="0" smtClean="0"/>
              <a:t>Exchange </a:t>
            </a:r>
            <a:r>
              <a:rPr lang="en-US" altLang="zh-CN" sz="1800" dirty="0"/>
              <a:t>data with server using </a:t>
            </a:r>
            <a:r>
              <a:rPr lang="en-US" altLang="zh-CN" sz="1800" b="1" dirty="0" err="1" smtClean="0">
                <a:solidFill>
                  <a:srgbClr val="0070C0"/>
                </a:solidFill>
              </a:rPr>
              <a:t>sendto</a:t>
            </a:r>
            <a:r>
              <a:rPr lang="en-US" altLang="zh-CN" sz="1800" b="1" dirty="0" smtClean="0">
                <a:solidFill>
                  <a:srgbClr val="0070C0"/>
                </a:solidFill>
              </a:rPr>
              <a:t>()</a:t>
            </a:r>
            <a:r>
              <a:rPr lang="en-US" altLang="zh-CN" sz="1800" dirty="0"/>
              <a:t> and </a:t>
            </a:r>
            <a:r>
              <a:rPr lang="en-US" altLang="zh-CN" sz="1800" b="1" dirty="0" err="1" smtClean="0">
                <a:solidFill>
                  <a:srgbClr val="0070C0"/>
                </a:solidFill>
              </a:rPr>
              <a:t>recvfrom</a:t>
            </a:r>
            <a:r>
              <a:rPr lang="en-US" altLang="zh-CN" sz="1800" b="1" dirty="0" smtClean="0">
                <a:solidFill>
                  <a:srgbClr val="0070C0"/>
                </a:solidFill>
              </a:rPr>
              <a:t>()</a:t>
            </a:r>
            <a:endParaRPr lang="en-US" altLang="zh-CN" sz="1800" dirty="0" smtClean="0"/>
          </a:p>
          <a:p>
            <a:pPr marL="868680" lvl="1" indent="-457200">
              <a:buFont typeface="+mj-lt"/>
              <a:buAutoNum type="arabicPeriod"/>
            </a:pPr>
            <a:r>
              <a:rPr lang="en-US" altLang="zh-CN" sz="1800" dirty="0" smtClean="0"/>
              <a:t>Close </a:t>
            </a:r>
            <a:r>
              <a:rPr lang="en-US" altLang="zh-CN" sz="1800" dirty="0"/>
              <a:t>the connection with the </a:t>
            </a:r>
            <a:r>
              <a:rPr lang="en-US" altLang="zh-CN" sz="1800" b="1" dirty="0" err="1" smtClean="0">
                <a:solidFill>
                  <a:srgbClr val="0070C0"/>
                </a:solidFill>
              </a:rPr>
              <a:t>closesocket</a:t>
            </a:r>
            <a:r>
              <a:rPr lang="en-US" altLang="zh-CN" sz="1800" b="1" dirty="0" smtClean="0">
                <a:solidFill>
                  <a:srgbClr val="0070C0"/>
                </a:solidFill>
              </a:rPr>
              <a:t>()</a:t>
            </a:r>
            <a:r>
              <a:rPr lang="en-US" altLang="zh-CN" sz="1800" dirty="0">
                <a:solidFill>
                  <a:srgbClr val="0070C0"/>
                </a:solidFill>
              </a:rPr>
              <a:t> </a:t>
            </a:r>
            <a:r>
              <a:rPr lang="en-CA" altLang="zh-CN" sz="1800" dirty="0" smtClean="0"/>
              <a:t>function</a:t>
            </a:r>
            <a:endParaRPr lang="en-US" altLang="zh-CN" sz="1800" dirty="0"/>
          </a:p>
        </p:txBody>
      </p:sp>
      <p:sp>
        <p:nvSpPr>
          <p:cNvPr id="3" name="Slide Number Placeholder 2"/>
          <p:cNvSpPr>
            <a:spLocks noGrp="1"/>
          </p:cNvSpPr>
          <p:nvPr>
            <p:ph type="sldNum" sz="quarter" idx="12"/>
          </p:nvPr>
        </p:nvSpPr>
        <p:spPr/>
        <p:txBody>
          <a:bodyPr/>
          <a:lstStyle/>
          <a:p>
            <a:fld id="{9648F39E-9C37-485F-AC97-16BB4BDF9F49}" type="slidenum">
              <a:rPr kumimoji="0" lang="en-US" smtClean="0"/>
              <a:t>16</a:t>
            </a:fld>
            <a:endParaRPr kumimoji="0" lang="en-US"/>
          </a:p>
        </p:txBody>
      </p:sp>
    </p:spTree>
    <p:extLst>
      <p:ext uri="{BB962C8B-B14F-4D97-AF65-F5344CB8AC3E}">
        <p14:creationId xmlns:p14="http://schemas.microsoft.com/office/powerpoint/2010/main" val="221432761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altLang="zh-CN" dirty="0" smtClean="0"/>
              <a:t>Socket and Bind Functions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sv-SE" altLang="zh-CN" sz="3100" b="1" dirty="0" smtClean="0">
                <a:latin typeface="Courier New"/>
                <a:cs typeface="Courier New"/>
              </a:rPr>
              <a:t>int socketid </a:t>
            </a:r>
            <a:r>
              <a:rPr lang="sv-SE" altLang="zh-CN" sz="3100" b="1" dirty="0">
                <a:latin typeface="Courier New"/>
                <a:cs typeface="Courier New"/>
              </a:rPr>
              <a:t>= </a:t>
            </a:r>
            <a:r>
              <a:rPr lang="sv-SE" altLang="zh-CN" sz="3100" b="1" dirty="0" smtClean="0">
                <a:latin typeface="Courier New"/>
                <a:cs typeface="Courier New"/>
              </a:rPr>
              <a:t>socket(domain, type, protocl);</a:t>
            </a:r>
            <a:endParaRPr lang="sv-SE" altLang="zh-CN" sz="3100" b="1" dirty="0">
              <a:latin typeface="Courier New"/>
              <a:cs typeface="Courier New"/>
            </a:endParaRPr>
          </a:p>
          <a:p>
            <a:pPr lvl="1"/>
            <a:r>
              <a:rPr lang="en-US" dirty="0" err="1" smtClean="0"/>
              <a:t>socketid</a:t>
            </a:r>
            <a:r>
              <a:rPr lang="en-US" dirty="0" smtClean="0"/>
              <a:t>: </a:t>
            </a:r>
            <a:r>
              <a:rPr lang="en-US" dirty="0"/>
              <a:t>socket descriptor, an integer (like a file-handle)</a:t>
            </a:r>
          </a:p>
          <a:p>
            <a:pPr lvl="1"/>
            <a:r>
              <a:rPr lang="en-US" dirty="0"/>
              <a:t>domain: integer, communication domain</a:t>
            </a:r>
          </a:p>
          <a:p>
            <a:pPr lvl="2"/>
            <a:r>
              <a:rPr lang="en-US" dirty="0"/>
              <a:t>e.g., </a:t>
            </a:r>
            <a:r>
              <a:rPr lang="en-US" b="1" dirty="0">
                <a:latin typeface="Courier New"/>
                <a:cs typeface="Courier New"/>
              </a:rPr>
              <a:t>PF_INET</a:t>
            </a:r>
            <a:r>
              <a:rPr lang="en-US" dirty="0"/>
              <a:t> (IPv4 protocol</a:t>
            </a:r>
            <a:r>
              <a:rPr lang="en-US" dirty="0" smtClean="0"/>
              <a:t>)</a:t>
            </a:r>
            <a:endParaRPr lang="en-US" dirty="0"/>
          </a:p>
          <a:p>
            <a:pPr lvl="1"/>
            <a:r>
              <a:rPr lang="en-US" dirty="0"/>
              <a:t>type: </a:t>
            </a:r>
            <a:r>
              <a:rPr lang="en-US" dirty="0" smtClean="0"/>
              <a:t>should be set to </a:t>
            </a:r>
            <a:r>
              <a:rPr lang="en-US" b="1" dirty="0" smtClean="0">
                <a:latin typeface="Courier New"/>
                <a:cs typeface="Courier New"/>
              </a:rPr>
              <a:t>SOCK_DGRAM </a:t>
            </a:r>
            <a:r>
              <a:rPr lang="en-US" dirty="0" smtClean="0"/>
              <a:t>for UDP</a:t>
            </a:r>
          </a:p>
          <a:p>
            <a:pPr lvl="1"/>
            <a:r>
              <a:rPr lang="en-US" dirty="0" smtClean="0"/>
              <a:t>protocol: for UDP over IP, should be set to </a:t>
            </a:r>
            <a:r>
              <a:rPr lang="sv-SE" altLang="zh-CN" sz="2900" b="1" dirty="0">
                <a:latin typeface="Courier New"/>
                <a:cs typeface="Courier New"/>
              </a:rPr>
              <a:t>IPPROTO_UDP</a:t>
            </a:r>
            <a:r>
              <a:rPr lang="sv-SE" altLang="zh-CN" dirty="0"/>
              <a:t> </a:t>
            </a:r>
            <a:r>
              <a:rPr lang="sv-SE" altLang="zh-CN" dirty="0" smtClean="0"/>
              <a:t>or just</a:t>
            </a:r>
            <a:r>
              <a:rPr lang="en-US" dirty="0" smtClean="0"/>
              <a:t> 0</a:t>
            </a:r>
          </a:p>
          <a:p>
            <a:pPr>
              <a:buNone/>
            </a:pPr>
            <a:endParaRPr lang="sv-SE" altLang="zh-CN" dirty="0"/>
          </a:p>
          <a:p>
            <a:pPr marL="118872" indent="0">
              <a:buNone/>
            </a:pPr>
            <a:r>
              <a:rPr lang="en-US" sz="3100" b="1" dirty="0" err="1">
                <a:latin typeface="Courier New"/>
                <a:cs typeface="Courier New"/>
              </a:rPr>
              <a:t>int</a:t>
            </a:r>
            <a:r>
              <a:rPr lang="en-US" sz="3100" b="1" dirty="0">
                <a:latin typeface="Courier New"/>
                <a:cs typeface="Courier New"/>
              </a:rPr>
              <a:t> status = </a:t>
            </a:r>
            <a:r>
              <a:rPr lang="en-US" sz="3100" b="1" dirty="0" smtClean="0">
                <a:latin typeface="Courier New"/>
                <a:cs typeface="Courier New"/>
              </a:rPr>
              <a:t>bind(</a:t>
            </a:r>
            <a:r>
              <a:rPr lang="sv-SE" altLang="zh-CN" sz="3100" b="1" dirty="0" smtClean="0">
                <a:latin typeface="Courier New"/>
                <a:cs typeface="Courier New"/>
              </a:rPr>
              <a:t>socketid</a:t>
            </a:r>
            <a:r>
              <a:rPr lang="en-US" sz="3100" b="1" dirty="0" smtClean="0">
                <a:latin typeface="Courier New"/>
                <a:cs typeface="Courier New"/>
              </a:rPr>
              <a:t>, &amp;</a:t>
            </a:r>
            <a:r>
              <a:rPr lang="en-US" sz="3100" b="1" dirty="0" err="1" smtClean="0">
                <a:latin typeface="Courier New"/>
                <a:cs typeface="Courier New"/>
              </a:rPr>
              <a:t>addrport</a:t>
            </a:r>
            <a:r>
              <a:rPr lang="en-US" sz="3100" b="1" dirty="0" smtClean="0">
                <a:latin typeface="Courier New"/>
                <a:cs typeface="Courier New"/>
              </a:rPr>
              <a:t>, </a:t>
            </a:r>
            <a:r>
              <a:rPr lang="en-US" sz="3100" b="1" dirty="0">
                <a:latin typeface="Courier New"/>
                <a:cs typeface="Courier New"/>
              </a:rPr>
              <a:t>size</a:t>
            </a:r>
            <a:r>
              <a:rPr lang="en-US" sz="3100" b="1" dirty="0" smtClean="0">
                <a:latin typeface="Courier New"/>
                <a:cs typeface="Courier New"/>
              </a:rPr>
              <a:t>);</a:t>
            </a:r>
            <a:endParaRPr lang="en-CA" altLang="zh-CN" sz="3100" dirty="0" smtClean="0">
              <a:solidFill>
                <a:srgbClr val="FF0000"/>
              </a:solidFill>
            </a:endParaRPr>
          </a:p>
          <a:p>
            <a:pPr lvl="1"/>
            <a:r>
              <a:rPr lang="en-US" dirty="0" smtClean="0"/>
              <a:t>status</a:t>
            </a:r>
            <a:r>
              <a:rPr lang="en-US" dirty="0"/>
              <a:t>: error status, </a:t>
            </a:r>
            <a:r>
              <a:rPr lang="en-US" dirty="0" smtClean="0"/>
              <a:t>-</a:t>
            </a:r>
            <a:r>
              <a:rPr lang="en-US" dirty="0"/>
              <a:t>1 if bind </a:t>
            </a:r>
            <a:r>
              <a:rPr lang="en-US" dirty="0" smtClean="0"/>
              <a:t>failed, zero if successful</a:t>
            </a:r>
            <a:endParaRPr lang="en-US" dirty="0"/>
          </a:p>
          <a:p>
            <a:pPr lvl="1"/>
            <a:r>
              <a:rPr lang="en-US" dirty="0" err="1"/>
              <a:t>sockid</a:t>
            </a:r>
            <a:r>
              <a:rPr lang="en-US" dirty="0"/>
              <a:t>: integer, socket descriptor</a:t>
            </a:r>
          </a:p>
          <a:p>
            <a:pPr lvl="1"/>
            <a:r>
              <a:rPr lang="en-US" dirty="0" err="1"/>
              <a:t>addrport</a:t>
            </a:r>
            <a:r>
              <a:rPr lang="en-US" dirty="0"/>
              <a:t>: </a:t>
            </a:r>
            <a:r>
              <a:rPr lang="en-US" b="1" dirty="0" err="1">
                <a:latin typeface="Courier New"/>
                <a:cs typeface="Courier New"/>
              </a:rPr>
              <a:t>struct</a:t>
            </a:r>
            <a:r>
              <a:rPr lang="en-US" b="1" dirty="0">
                <a:latin typeface="Courier New"/>
                <a:cs typeface="Courier New"/>
              </a:rPr>
              <a:t> </a:t>
            </a:r>
            <a:r>
              <a:rPr lang="en-US" b="1" dirty="0" err="1">
                <a:latin typeface="Courier New"/>
                <a:cs typeface="Courier New"/>
              </a:rPr>
              <a:t>sockaddr</a:t>
            </a:r>
            <a:r>
              <a:rPr lang="en-US" dirty="0"/>
              <a:t>, the (IP) address and port of the </a:t>
            </a:r>
            <a:r>
              <a:rPr lang="en-US" dirty="0" smtClean="0"/>
              <a:t>machine</a:t>
            </a:r>
            <a:endParaRPr lang="en-US" dirty="0"/>
          </a:p>
          <a:p>
            <a:pPr lvl="1"/>
            <a:r>
              <a:rPr lang="en-US" dirty="0"/>
              <a:t>size: the size (in bytes) of the </a:t>
            </a:r>
            <a:r>
              <a:rPr lang="en-US" dirty="0" err="1"/>
              <a:t>addrport</a:t>
            </a:r>
            <a:r>
              <a:rPr lang="en-US" dirty="0"/>
              <a:t> structure</a:t>
            </a:r>
          </a:p>
          <a:p>
            <a:pPr>
              <a:buNone/>
            </a:pPr>
            <a:endParaRPr lang="zh-CN" altLang="en-US" dirty="0"/>
          </a:p>
          <a:p>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17</a:t>
            </a:fld>
            <a:endParaRPr kumimoji="0" lang="en-US"/>
          </a:p>
        </p:txBody>
      </p:sp>
    </p:spTree>
    <p:extLst>
      <p:ext uri="{BB962C8B-B14F-4D97-AF65-F5344CB8AC3E}">
        <p14:creationId xmlns:p14="http://schemas.microsoft.com/office/powerpoint/2010/main" val="378502177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and Receiving Data</a:t>
            </a:r>
          </a:p>
        </p:txBody>
      </p:sp>
      <p:sp>
        <p:nvSpPr>
          <p:cNvPr id="3" name="Content Placeholder 2"/>
          <p:cNvSpPr>
            <a:spLocks noGrp="1"/>
          </p:cNvSpPr>
          <p:nvPr>
            <p:ph idx="1"/>
          </p:nvPr>
        </p:nvSpPr>
        <p:spPr/>
        <p:txBody>
          <a:bodyPr>
            <a:normAutofit fontScale="55000" lnSpcReduction="20000"/>
          </a:bodyPr>
          <a:lstStyle/>
          <a:p>
            <a:r>
              <a:rPr lang="en-US" b="1" dirty="0" err="1">
                <a:latin typeface="Courier New"/>
                <a:cs typeface="Courier New"/>
              </a:rPr>
              <a:t>int</a:t>
            </a:r>
            <a:r>
              <a:rPr lang="en-US" b="1" dirty="0">
                <a:latin typeface="Courier New"/>
                <a:cs typeface="Courier New"/>
              </a:rPr>
              <a:t> </a:t>
            </a:r>
            <a:r>
              <a:rPr lang="en-US" b="1" dirty="0" err="1">
                <a:latin typeface="Courier New"/>
                <a:cs typeface="Courier New"/>
              </a:rPr>
              <a:t>sendto</a:t>
            </a:r>
            <a:r>
              <a:rPr lang="en-US" b="1" dirty="0">
                <a:latin typeface="Courier New"/>
                <a:cs typeface="Courier New"/>
              </a:rPr>
              <a:t>(</a:t>
            </a:r>
            <a:r>
              <a:rPr lang="en-US" b="1" dirty="0" err="1">
                <a:latin typeface="Courier New"/>
                <a:cs typeface="Courier New"/>
              </a:rPr>
              <a:t>int</a:t>
            </a:r>
            <a:r>
              <a:rPr lang="en-US" b="1" dirty="0">
                <a:latin typeface="Courier New"/>
                <a:cs typeface="Courier New"/>
              </a:rPr>
              <a:t> </a:t>
            </a:r>
            <a:r>
              <a:rPr lang="en-US" b="1" dirty="0" err="1">
                <a:latin typeface="Courier New"/>
                <a:cs typeface="Courier New"/>
              </a:rPr>
              <a:t>sockid</a:t>
            </a:r>
            <a:r>
              <a:rPr lang="en-US" b="1" dirty="0">
                <a:latin typeface="Courier New"/>
                <a:cs typeface="Courier New"/>
              </a:rPr>
              <a:t>, </a:t>
            </a:r>
            <a:r>
              <a:rPr lang="en-US" b="1" dirty="0" err="1">
                <a:latin typeface="Courier New"/>
                <a:cs typeface="Courier New"/>
              </a:rPr>
              <a:t>const</a:t>
            </a:r>
            <a:r>
              <a:rPr lang="en-US" b="1" dirty="0">
                <a:latin typeface="Courier New"/>
                <a:cs typeface="Courier New"/>
              </a:rPr>
              <a:t> void *</a:t>
            </a:r>
            <a:r>
              <a:rPr lang="en-US" b="1" dirty="0" err="1">
                <a:latin typeface="Courier New"/>
                <a:cs typeface="Courier New"/>
              </a:rPr>
              <a:t>sendbuf</a:t>
            </a:r>
            <a:r>
              <a:rPr lang="en-US" b="1" dirty="0">
                <a:latin typeface="Courier New"/>
                <a:cs typeface="Courier New"/>
              </a:rPr>
              <a:t>, </a:t>
            </a:r>
            <a:r>
              <a:rPr lang="en-US" b="1" dirty="0" err="1">
                <a:latin typeface="Courier New"/>
                <a:cs typeface="Courier New"/>
              </a:rPr>
              <a:t>int</a:t>
            </a:r>
            <a:r>
              <a:rPr lang="en-US" b="1" dirty="0">
                <a:latin typeface="Courier New"/>
                <a:cs typeface="Courier New"/>
              </a:rPr>
              <a:t> </a:t>
            </a:r>
            <a:r>
              <a:rPr lang="en-US" b="1" dirty="0" err="1">
                <a:latin typeface="Courier New"/>
                <a:cs typeface="Courier New"/>
              </a:rPr>
              <a:t>sendlen</a:t>
            </a:r>
            <a:r>
              <a:rPr lang="en-US" b="1" dirty="0">
                <a:latin typeface="Courier New"/>
                <a:cs typeface="Courier New"/>
              </a:rPr>
              <a:t>, </a:t>
            </a:r>
            <a:r>
              <a:rPr lang="en-US" b="1" dirty="0" err="1">
                <a:latin typeface="Courier New"/>
                <a:cs typeface="Courier New"/>
              </a:rPr>
              <a:t>int</a:t>
            </a:r>
            <a:r>
              <a:rPr lang="en-US" b="1" dirty="0">
                <a:latin typeface="Courier New"/>
                <a:cs typeface="Courier New"/>
              </a:rPr>
              <a:t> flags, </a:t>
            </a:r>
            <a:r>
              <a:rPr lang="en-US" b="1" dirty="0" err="1">
                <a:latin typeface="Courier New"/>
                <a:cs typeface="Courier New"/>
              </a:rPr>
              <a:t>const</a:t>
            </a:r>
            <a:r>
              <a:rPr lang="en-US" b="1" dirty="0">
                <a:latin typeface="Courier New"/>
                <a:cs typeface="Courier New"/>
              </a:rPr>
              <a:t> </a:t>
            </a:r>
            <a:r>
              <a:rPr lang="en-US" b="1" dirty="0" err="1">
                <a:latin typeface="Courier New"/>
                <a:cs typeface="Courier New"/>
              </a:rPr>
              <a:t>struct</a:t>
            </a:r>
            <a:r>
              <a:rPr lang="en-US" b="1" dirty="0">
                <a:latin typeface="Courier New"/>
                <a:cs typeface="Courier New"/>
              </a:rPr>
              <a:t> </a:t>
            </a:r>
            <a:r>
              <a:rPr lang="en-US" b="1" dirty="0" err="1">
                <a:latin typeface="Courier New"/>
                <a:cs typeface="Courier New"/>
              </a:rPr>
              <a:t>sockaddr</a:t>
            </a:r>
            <a:r>
              <a:rPr lang="en-US" b="1" dirty="0">
                <a:latin typeface="Courier New"/>
                <a:cs typeface="Courier New"/>
              </a:rPr>
              <a:t> *to, </a:t>
            </a:r>
            <a:r>
              <a:rPr lang="en-US" b="1" dirty="0" err="1">
                <a:latin typeface="Courier New"/>
                <a:cs typeface="Courier New"/>
              </a:rPr>
              <a:t>int</a:t>
            </a:r>
            <a:r>
              <a:rPr lang="en-US" b="1" dirty="0">
                <a:latin typeface="Courier New"/>
                <a:cs typeface="Courier New"/>
              </a:rPr>
              <a:t> </a:t>
            </a:r>
            <a:r>
              <a:rPr lang="en-US" b="1" dirty="0" err="1">
                <a:latin typeface="Courier New"/>
                <a:cs typeface="Courier New"/>
              </a:rPr>
              <a:t>tolen</a:t>
            </a:r>
            <a:r>
              <a:rPr lang="en-US" b="1" dirty="0">
                <a:latin typeface="Courier New"/>
                <a:cs typeface="Courier New"/>
              </a:rPr>
              <a:t>);</a:t>
            </a:r>
          </a:p>
          <a:p>
            <a:pPr lvl="1"/>
            <a:r>
              <a:rPr lang="en-US" dirty="0" err="1"/>
              <a:t>sockid</a:t>
            </a:r>
            <a:r>
              <a:rPr lang="en-US" dirty="0"/>
              <a:t>: integer, socket descriptor</a:t>
            </a:r>
          </a:p>
          <a:p>
            <a:pPr lvl="1"/>
            <a:r>
              <a:rPr lang="en-US" dirty="0" err="1"/>
              <a:t>sendbuf</a:t>
            </a:r>
            <a:r>
              <a:rPr lang="en-US" dirty="0"/>
              <a:t>: Buffer containing the data to be transmitted.</a:t>
            </a:r>
          </a:p>
          <a:p>
            <a:pPr lvl="1"/>
            <a:r>
              <a:rPr lang="en-US" dirty="0" err="1"/>
              <a:t>sendlen</a:t>
            </a:r>
            <a:r>
              <a:rPr lang="en-US" dirty="0"/>
              <a:t>: Size in bytes of the data in the </a:t>
            </a:r>
            <a:r>
              <a:rPr lang="en-US" dirty="0" err="1"/>
              <a:t>buf</a:t>
            </a:r>
            <a:r>
              <a:rPr lang="en-US" dirty="0"/>
              <a:t> buffer.</a:t>
            </a:r>
          </a:p>
          <a:p>
            <a:pPr lvl="1"/>
            <a:r>
              <a:rPr lang="en-US" dirty="0"/>
              <a:t>flags: Indicator specifying the way in which the call is made.</a:t>
            </a:r>
          </a:p>
          <a:p>
            <a:pPr lvl="1"/>
            <a:r>
              <a:rPr lang="en-US" dirty="0"/>
              <a:t>to: </a:t>
            </a:r>
            <a:r>
              <a:rPr lang="en-US" dirty="0" err="1">
                <a:latin typeface="Courier New"/>
                <a:cs typeface="Courier New"/>
              </a:rPr>
              <a:t>struct</a:t>
            </a:r>
            <a:r>
              <a:rPr lang="en-US" dirty="0">
                <a:latin typeface="Courier New"/>
                <a:cs typeface="Courier New"/>
              </a:rPr>
              <a:t> </a:t>
            </a:r>
            <a:r>
              <a:rPr lang="en-US" dirty="0" err="1">
                <a:latin typeface="Courier New"/>
                <a:cs typeface="Courier New"/>
              </a:rPr>
              <a:t>sockaddr</a:t>
            </a:r>
            <a:r>
              <a:rPr lang="en-US" dirty="0"/>
              <a:t>, the address of the target </a:t>
            </a:r>
          </a:p>
          <a:p>
            <a:pPr lvl="1"/>
            <a:r>
              <a:rPr lang="en-US" dirty="0" err="1"/>
              <a:t>tolen</a:t>
            </a:r>
            <a:r>
              <a:rPr lang="en-US" dirty="0"/>
              <a:t>: the size (in bytes) of the </a:t>
            </a:r>
            <a:r>
              <a:rPr lang="en-US" dirty="0" err="1"/>
              <a:t>addrport</a:t>
            </a:r>
            <a:r>
              <a:rPr lang="en-US" dirty="0"/>
              <a:t> structure</a:t>
            </a:r>
          </a:p>
          <a:p>
            <a:endParaRPr lang="en-US" dirty="0"/>
          </a:p>
          <a:p>
            <a:r>
              <a:rPr lang="en-US" b="1" dirty="0" err="1">
                <a:latin typeface="Courier New"/>
                <a:cs typeface="Courier New"/>
              </a:rPr>
              <a:t>int</a:t>
            </a:r>
            <a:r>
              <a:rPr lang="en-US" b="1" dirty="0">
                <a:latin typeface="Courier New"/>
                <a:cs typeface="Courier New"/>
              </a:rPr>
              <a:t> </a:t>
            </a:r>
            <a:r>
              <a:rPr lang="en-US" b="1" dirty="0" err="1">
                <a:latin typeface="Courier New"/>
                <a:cs typeface="Courier New"/>
              </a:rPr>
              <a:t>recvfrom</a:t>
            </a:r>
            <a:r>
              <a:rPr lang="en-US" b="1" dirty="0">
                <a:latin typeface="Courier New"/>
                <a:cs typeface="Courier New"/>
              </a:rPr>
              <a:t>(</a:t>
            </a:r>
            <a:r>
              <a:rPr lang="en-US" b="1" dirty="0" err="1">
                <a:latin typeface="Courier New"/>
                <a:cs typeface="Courier New"/>
              </a:rPr>
              <a:t>int</a:t>
            </a:r>
            <a:r>
              <a:rPr lang="en-US" b="1" dirty="0">
                <a:latin typeface="Courier New"/>
                <a:cs typeface="Courier New"/>
              </a:rPr>
              <a:t> </a:t>
            </a:r>
            <a:r>
              <a:rPr lang="en-US" b="1" dirty="0" err="1">
                <a:latin typeface="Courier New"/>
                <a:cs typeface="Courier New"/>
              </a:rPr>
              <a:t>sockid</a:t>
            </a:r>
            <a:r>
              <a:rPr lang="en-US" b="1" dirty="0">
                <a:latin typeface="Courier New"/>
                <a:cs typeface="Courier New"/>
              </a:rPr>
              <a:t>, </a:t>
            </a:r>
            <a:r>
              <a:rPr lang="en-US" b="1" dirty="0" err="1">
                <a:latin typeface="Courier New"/>
                <a:cs typeface="Courier New"/>
              </a:rPr>
              <a:t>const</a:t>
            </a:r>
            <a:r>
              <a:rPr lang="en-US" b="1" dirty="0">
                <a:latin typeface="Courier New"/>
                <a:cs typeface="Courier New"/>
              </a:rPr>
              <a:t> void *</a:t>
            </a:r>
            <a:r>
              <a:rPr lang="en-US" b="1" dirty="0" err="1">
                <a:latin typeface="Courier New"/>
                <a:cs typeface="Courier New"/>
              </a:rPr>
              <a:t>recvbuf</a:t>
            </a:r>
            <a:r>
              <a:rPr lang="en-US" b="1" dirty="0">
                <a:latin typeface="Courier New"/>
                <a:cs typeface="Courier New"/>
              </a:rPr>
              <a:t>, </a:t>
            </a:r>
            <a:r>
              <a:rPr lang="en-US" b="1" dirty="0" err="1">
                <a:latin typeface="Courier New"/>
                <a:cs typeface="Courier New"/>
              </a:rPr>
              <a:t>int</a:t>
            </a:r>
            <a:r>
              <a:rPr lang="en-US" b="1" dirty="0">
                <a:latin typeface="Courier New"/>
                <a:cs typeface="Courier New"/>
              </a:rPr>
              <a:t> </a:t>
            </a:r>
            <a:r>
              <a:rPr lang="en-US" b="1" dirty="0" err="1">
                <a:latin typeface="Courier New"/>
                <a:cs typeface="Courier New"/>
              </a:rPr>
              <a:t>recvlen</a:t>
            </a:r>
            <a:r>
              <a:rPr lang="en-US" b="1" dirty="0">
                <a:latin typeface="Courier New"/>
                <a:cs typeface="Courier New"/>
              </a:rPr>
              <a:t>, </a:t>
            </a:r>
            <a:r>
              <a:rPr lang="en-US" b="1" dirty="0" err="1">
                <a:latin typeface="Courier New"/>
                <a:cs typeface="Courier New"/>
              </a:rPr>
              <a:t>int</a:t>
            </a:r>
            <a:r>
              <a:rPr lang="en-US" b="1" dirty="0">
                <a:latin typeface="Courier New"/>
                <a:cs typeface="Courier New"/>
              </a:rPr>
              <a:t> flags, </a:t>
            </a:r>
            <a:r>
              <a:rPr lang="en-US" b="1" dirty="0" err="1">
                <a:latin typeface="Courier New"/>
                <a:cs typeface="Courier New"/>
              </a:rPr>
              <a:t>const</a:t>
            </a:r>
            <a:r>
              <a:rPr lang="en-US" b="1" dirty="0">
                <a:latin typeface="Courier New"/>
                <a:cs typeface="Courier New"/>
              </a:rPr>
              <a:t> </a:t>
            </a:r>
            <a:r>
              <a:rPr lang="en-US" b="1" dirty="0" err="1">
                <a:latin typeface="Courier New"/>
                <a:cs typeface="Courier New"/>
              </a:rPr>
              <a:t>struct</a:t>
            </a:r>
            <a:r>
              <a:rPr lang="en-US" b="1" dirty="0">
                <a:latin typeface="Courier New"/>
                <a:cs typeface="Courier New"/>
              </a:rPr>
              <a:t> </a:t>
            </a:r>
            <a:r>
              <a:rPr lang="en-US" b="1" dirty="0" err="1">
                <a:latin typeface="Courier New"/>
                <a:cs typeface="Courier New"/>
              </a:rPr>
              <a:t>sockaddr</a:t>
            </a:r>
            <a:r>
              <a:rPr lang="en-US" b="1" dirty="0">
                <a:latin typeface="Courier New"/>
                <a:cs typeface="Courier New"/>
              </a:rPr>
              <a:t> *from, </a:t>
            </a:r>
            <a:r>
              <a:rPr lang="en-US" b="1" dirty="0" err="1">
                <a:latin typeface="Courier New"/>
                <a:cs typeface="Courier New"/>
              </a:rPr>
              <a:t>int</a:t>
            </a:r>
            <a:r>
              <a:rPr lang="en-US" b="1" dirty="0">
                <a:latin typeface="Courier New"/>
                <a:cs typeface="Courier New"/>
              </a:rPr>
              <a:t> </a:t>
            </a:r>
            <a:r>
              <a:rPr lang="en-US" b="1" dirty="0" err="1">
                <a:latin typeface="Courier New"/>
                <a:cs typeface="Courier New"/>
              </a:rPr>
              <a:t>fromlen</a:t>
            </a:r>
            <a:r>
              <a:rPr lang="en-US" b="1" dirty="0">
                <a:latin typeface="Courier New"/>
                <a:cs typeface="Courier New"/>
              </a:rPr>
              <a:t>);</a:t>
            </a:r>
          </a:p>
          <a:p>
            <a:pPr lvl="1"/>
            <a:r>
              <a:rPr lang="en-US" dirty="0" err="1"/>
              <a:t>sockid</a:t>
            </a:r>
            <a:r>
              <a:rPr lang="en-US" dirty="0"/>
              <a:t> and flags are same as above</a:t>
            </a:r>
          </a:p>
          <a:p>
            <a:pPr lvl="1"/>
            <a:r>
              <a:rPr lang="en-US" dirty="0" err="1"/>
              <a:t>recvbuf</a:t>
            </a:r>
            <a:r>
              <a:rPr lang="en-US" dirty="0"/>
              <a:t> and </a:t>
            </a:r>
            <a:r>
              <a:rPr lang="en-US" dirty="0" err="1"/>
              <a:t>recvlen</a:t>
            </a:r>
            <a:r>
              <a:rPr lang="en-US" dirty="0"/>
              <a:t>: Buffer containing the received data and its size</a:t>
            </a:r>
          </a:p>
          <a:p>
            <a:pPr lvl="1"/>
            <a:r>
              <a:rPr lang="en-US" dirty="0"/>
              <a:t>from and </a:t>
            </a:r>
            <a:r>
              <a:rPr lang="en-US" dirty="0" err="1"/>
              <a:t>fromlen</a:t>
            </a:r>
            <a:r>
              <a:rPr lang="en-US" dirty="0"/>
              <a:t>: the address of the source and its size</a:t>
            </a:r>
          </a:p>
          <a:p>
            <a:endParaRPr lang="en-US" dirty="0"/>
          </a:p>
          <a:p>
            <a:r>
              <a:rPr lang="en-US" dirty="0"/>
              <a:t>Return value: If no error occurs, these function returns the total number of bytes sent/</a:t>
            </a:r>
            <a:r>
              <a:rPr lang="en-US" dirty="0" err="1"/>
              <a:t>recieved</a:t>
            </a:r>
            <a:r>
              <a:rPr lang="en-US" dirty="0"/>
              <a:t>, if an error occurs, SOCKET_ERROR (-1) is returned</a:t>
            </a:r>
            <a:r>
              <a:rPr lang="en-US" dirty="0" smtClean="0"/>
              <a:t>.</a:t>
            </a:r>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18</a:t>
            </a:fld>
            <a:endParaRPr kumimoji="0" lang="en-US"/>
          </a:p>
        </p:txBody>
      </p:sp>
    </p:spTree>
    <p:extLst>
      <p:ext uri="{BB962C8B-B14F-4D97-AF65-F5344CB8AC3E}">
        <p14:creationId xmlns:p14="http://schemas.microsoft.com/office/powerpoint/2010/main" val="76758062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zh-CN" dirty="0" smtClean="0"/>
              <a:t>Sample Code</a:t>
            </a:r>
            <a:endParaRPr lang="en-US" dirty="0"/>
          </a:p>
        </p:txBody>
      </p:sp>
      <p:sp>
        <p:nvSpPr>
          <p:cNvPr id="3" name="Content Placeholder 2"/>
          <p:cNvSpPr>
            <a:spLocks noGrp="1"/>
          </p:cNvSpPr>
          <p:nvPr>
            <p:ph idx="1"/>
          </p:nvPr>
        </p:nvSpPr>
        <p:spPr/>
        <p:txBody>
          <a:bodyPr/>
          <a:lstStyle/>
          <a:p>
            <a:r>
              <a:rPr lang="en-US" dirty="0" smtClean="0"/>
              <a:t>Word server and client</a:t>
            </a:r>
          </a:p>
          <a:p>
            <a:endParaRPr lang="en-US" dirty="0"/>
          </a:p>
          <a:p>
            <a:r>
              <a:rPr lang="en-US" dirty="0" err="1" smtClean="0"/>
              <a:t>SimpleChat</a:t>
            </a:r>
            <a:endParaRPr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19</a:t>
            </a:fld>
            <a:endParaRPr kumimoji="0" lang="en-US"/>
          </a:p>
        </p:txBody>
      </p:sp>
    </p:spTree>
    <p:extLst>
      <p:ext uri="{BB962C8B-B14F-4D97-AF65-F5344CB8AC3E}">
        <p14:creationId xmlns:p14="http://schemas.microsoft.com/office/powerpoint/2010/main" val="147488712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UDP?</a:t>
            </a:r>
          </a:p>
        </p:txBody>
      </p:sp>
      <p:sp>
        <p:nvSpPr>
          <p:cNvPr id="3" name="Content Placeholder 2"/>
          <p:cNvSpPr>
            <a:spLocks noGrp="1"/>
          </p:cNvSpPr>
          <p:nvPr>
            <p:ph idx="1"/>
          </p:nvPr>
        </p:nvSpPr>
        <p:spPr/>
        <p:txBody>
          <a:bodyPr/>
          <a:lstStyle/>
          <a:p>
            <a:r>
              <a:rPr lang="en-US" sz="2000" dirty="0"/>
              <a:t>UDP stands for </a:t>
            </a:r>
            <a:r>
              <a:rPr lang="en-US" sz="2000" b="1" dirty="0">
                <a:solidFill>
                  <a:srgbClr val="FF0000"/>
                </a:solidFill>
              </a:rPr>
              <a:t>User Datagram </a:t>
            </a:r>
            <a:r>
              <a:rPr lang="en-US" sz="2000" b="1" dirty="0" smtClean="0">
                <a:solidFill>
                  <a:srgbClr val="FF0000"/>
                </a:solidFill>
              </a:rPr>
              <a:t>Protocol</a:t>
            </a:r>
            <a:r>
              <a:rPr lang="en-US" sz="2000" dirty="0" smtClean="0"/>
              <a:t>.</a:t>
            </a:r>
            <a:endParaRPr lang="en-US" sz="2000" dirty="0" smtClean="0"/>
          </a:p>
          <a:p>
            <a:endParaRPr lang="en-US" sz="2000" b="1" dirty="0">
              <a:solidFill>
                <a:schemeClr val="accent2">
                  <a:lumMod val="50000"/>
                </a:schemeClr>
              </a:solidFill>
            </a:endParaRPr>
          </a:p>
          <a:p>
            <a:r>
              <a:rPr lang="en-US" altLang="zh-CN" sz="2000" dirty="0" smtClean="0"/>
              <a:t>A protocol for the </a:t>
            </a:r>
            <a:r>
              <a:rPr lang="en-US" altLang="zh-CN" sz="2000" dirty="0" smtClean="0">
                <a:solidFill>
                  <a:srgbClr val="FF0000"/>
                </a:solidFill>
              </a:rPr>
              <a:t>Transport </a:t>
            </a:r>
            <a:r>
              <a:rPr lang="en-US" altLang="zh-CN" sz="2000" dirty="0">
                <a:solidFill>
                  <a:srgbClr val="FF0000"/>
                </a:solidFill>
              </a:rPr>
              <a:t>Layer </a:t>
            </a:r>
            <a:r>
              <a:rPr lang="en-US" altLang="zh-CN" sz="2000" dirty="0" smtClean="0"/>
              <a:t>in the protocol Stack.</a:t>
            </a:r>
            <a:endParaRPr lang="en-US" sz="2000" dirty="0"/>
          </a:p>
          <a:p>
            <a:pPr lvl="1"/>
            <a:r>
              <a:rPr lang="en-US" sz="1800" dirty="0"/>
              <a:t>Alternative to the Transmission Control </a:t>
            </a:r>
          </a:p>
          <a:p>
            <a:pPr lvl="1">
              <a:buNone/>
            </a:pPr>
            <a:r>
              <a:rPr lang="en-US" sz="1800" dirty="0"/>
              <a:t>    Protocol (TCP) and, together with IP,</a:t>
            </a:r>
          </a:p>
          <a:p>
            <a:pPr lvl="1">
              <a:buNone/>
            </a:pPr>
            <a:r>
              <a:rPr lang="en-US" sz="1800" dirty="0"/>
              <a:t>    is also referred to as UDP/IP</a:t>
            </a:r>
          </a:p>
          <a:p>
            <a:pPr lvl="1"/>
            <a:r>
              <a:rPr lang="en-US" sz="1800" dirty="0"/>
              <a:t>Programs on networked computers </a:t>
            </a:r>
          </a:p>
          <a:p>
            <a:pPr lvl="1">
              <a:buNone/>
            </a:pPr>
            <a:r>
              <a:rPr lang="en-US" sz="1800" dirty="0"/>
              <a:t>    can send short  messages sometimes </a:t>
            </a:r>
          </a:p>
          <a:p>
            <a:pPr lvl="1">
              <a:buNone/>
            </a:pPr>
            <a:r>
              <a:rPr lang="en-US" sz="1800" dirty="0"/>
              <a:t>    known as </a:t>
            </a:r>
            <a:r>
              <a:rPr lang="en-US" sz="1800" dirty="0">
                <a:solidFill>
                  <a:srgbClr val="FF0000"/>
                </a:solidFill>
              </a:rPr>
              <a:t>datagram</a:t>
            </a:r>
            <a:r>
              <a:rPr lang="en-US" sz="1800" dirty="0"/>
              <a:t> (using  </a:t>
            </a:r>
          </a:p>
          <a:p>
            <a:pPr lvl="1">
              <a:buNone/>
            </a:pPr>
            <a:r>
              <a:rPr lang="en-US" sz="1800" dirty="0"/>
              <a:t>    </a:t>
            </a:r>
            <a:r>
              <a:rPr lang="en-US" sz="1800" dirty="0" smtClean="0"/>
              <a:t>datagram </a:t>
            </a:r>
            <a:r>
              <a:rPr lang="en-US" sz="1800" dirty="0"/>
              <a:t>s</a:t>
            </a:r>
            <a:r>
              <a:rPr lang="en-US" sz="1800" dirty="0" smtClean="0"/>
              <a:t>ockets</a:t>
            </a:r>
            <a:r>
              <a:rPr lang="en-US" sz="1800" dirty="0"/>
              <a:t>) to one another.</a:t>
            </a:r>
          </a:p>
          <a:p>
            <a:endParaRPr lang="en-US" dirty="0"/>
          </a:p>
        </p:txBody>
      </p:sp>
      <p:pic>
        <p:nvPicPr>
          <p:cNvPr id="6" name="Picture 5"/>
          <p:cNvPicPr>
            <a:picLocks noChangeAspect="1"/>
          </p:cNvPicPr>
          <p:nvPr/>
        </p:nvPicPr>
        <p:blipFill>
          <a:blip r:embed="rId2"/>
          <a:stretch>
            <a:fillRect/>
          </a:stretch>
        </p:blipFill>
        <p:spPr>
          <a:xfrm>
            <a:off x="5924550" y="3143250"/>
            <a:ext cx="2705100" cy="3257550"/>
          </a:xfrm>
          <a:prstGeom prst="rect">
            <a:avLst/>
          </a:prstGeom>
        </p:spPr>
      </p:pic>
      <p:sp>
        <p:nvSpPr>
          <p:cNvPr id="4" name="Slide Number Placeholder 3"/>
          <p:cNvSpPr>
            <a:spLocks noGrp="1"/>
          </p:cNvSpPr>
          <p:nvPr>
            <p:ph type="sldNum" sz="quarter" idx="12"/>
          </p:nvPr>
        </p:nvSpPr>
        <p:spPr/>
        <p:txBody>
          <a:bodyPr/>
          <a:lstStyle/>
          <a:p>
            <a:fld id="{9648F39E-9C37-485F-AC97-16BB4BDF9F49}" type="slidenum">
              <a:rPr kumimoji="0" lang="en-US" smtClean="0"/>
              <a:t>2</a:t>
            </a:fld>
            <a:endParaRPr kumimoji="0" lang="en-US"/>
          </a:p>
        </p:txBody>
      </p:sp>
    </p:spTree>
    <p:extLst>
      <p:ext uri="{BB962C8B-B14F-4D97-AF65-F5344CB8AC3E}">
        <p14:creationId xmlns:p14="http://schemas.microsoft.com/office/powerpoint/2010/main" val="2353394795"/>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CA" altLang="zh-CN" sz="1600" dirty="0">
                <a:hlinkClick r:id="rId2"/>
              </a:rPr>
              <a:t>http://en.wikipedia.org/wiki/User_Datagram_Protocol</a:t>
            </a:r>
            <a:endParaRPr lang="en-CA" altLang="zh-CN" sz="1600" dirty="0"/>
          </a:p>
          <a:p>
            <a:endParaRPr lang="en-CA" altLang="zh-CN" sz="1600" dirty="0" smtClean="0">
              <a:hlinkClick r:id="rId3"/>
            </a:endParaRPr>
          </a:p>
          <a:p>
            <a:r>
              <a:rPr lang="en-CA" altLang="zh-CN" sz="1600" dirty="0">
                <a:hlinkClick r:id="rId3"/>
              </a:rPr>
              <a:t>http://</a:t>
            </a:r>
            <a:r>
              <a:rPr lang="en-CA" altLang="zh-CN" sz="1600" dirty="0" smtClean="0">
                <a:hlinkClick r:id="rId3"/>
              </a:rPr>
              <a:t>www.beej.us/guide/bgnet/output/html/singlepage/bgnet.html</a:t>
            </a:r>
          </a:p>
          <a:p>
            <a:endParaRPr lang="en-CA" altLang="zh-CN" sz="1600" dirty="0" smtClean="0">
              <a:hlinkClick r:id="rId3"/>
            </a:endParaRPr>
          </a:p>
          <a:p>
            <a:r>
              <a:rPr lang="en-CA" altLang="zh-CN" sz="1600" dirty="0">
                <a:hlinkClick r:id="rId4"/>
              </a:rPr>
              <a:t>http://medusa.sdsu.edu/network/CS576/Lectures/ch11_UDP.pdf</a:t>
            </a:r>
          </a:p>
          <a:p>
            <a:endParaRPr lang="en-CA" altLang="zh-CN" sz="1600" dirty="0">
              <a:hlinkClick r:id="rId3"/>
            </a:endParaRPr>
          </a:p>
          <a:p>
            <a:r>
              <a:rPr lang="en-CA" altLang="zh-CN" sz="1600" dirty="0" smtClean="0">
                <a:hlinkClick r:id="rId3"/>
              </a:rPr>
              <a:t>http</a:t>
            </a:r>
            <a:r>
              <a:rPr lang="en-CA" altLang="zh-CN" sz="1600" dirty="0">
                <a:hlinkClick r:id="rId3"/>
              </a:rPr>
              <a:t>://ipv6.com/articles/general/User-Datagram-Protocol.htm</a:t>
            </a:r>
            <a:endParaRPr lang="en-CA" altLang="zh-CN" sz="1600" dirty="0"/>
          </a:p>
          <a:p>
            <a:endParaRPr lang="en-CA" altLang="zh-CN" sz="1600" dirty="0" smtClean="0">
              <a:hlinkClick r:id="rId5"/>
            </a:endParaRPr>
          </a:p>
          <a:p>
            <a:r>
              <a:rPr lang="en-CA" altLang="zh-CN" sz="1600" dirty="0">
                <a:hlinkClick r:id="rId6"/>
              </a:rPr>
              <a:t>http://msdn.microsoft.com/en-us/library/ms881658.aspx</a:t>
            </a:r>
            <a:endParaRPr lang="en-US" sz="1600" dirty="0"/>
          </a:p>
          <a:p>
            <a:endParaRPr lang="en-CA" altLang="zh-CN" sz="1600" dirty="0" smtClean="0">
              <a:hlinkClick r:id="rId5"/>
            </a:endParaRPr>
          </a:p>
          <a:p>
            <a:r>
              <a:rPr lang="en-CA" altLang="zh-CN" sz="1600" dirty="0" smtClean="0">
                <a:hlinkClick r:id="rId4"/>
              </a:rPr>
              <a:t>http</a:t>
            </a:r>
            <a:r>
              <a:rPr lang="en-CA" altLang="zh-CN" sz="1600" dirty="0">
                <a:hlinkClick r:id="rId4"/>
              </a:rPr>
              <a:t>://www.youtube.com/watch?v=KSJu5FqwEMM</a:t>
            </a:r>
            <a:endParaRPr lang="en-CA" altLang="zh-CN" sz="1600" dirty="0"/>
          </a:p>
          <a:p>
            <a:endParaRPr lang="en-CA" altLang="zh-CN" sz="1600" dirty="0" smtClean="0">
              <a:hlinkClick r:id="rId2"/>
            </a:endParaRPr>
          </a:p>
          <a:p>
            <a:endParaRPr lang="en-CA" altLang="zh-CN" sz="1600" dirty="0" smtClean="0">
              <a:hlinkClick r:id="rId6"/>
            </a:endParaRPr>
          </a:p>
          <a:p>
            <a:endParaRPr lang="en-US" sz="1600"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20</a:t>
            </a:fld>
            <a:endParaRPr kumimoji="0" lang="en-US"/>
          </a:p>
        </p:txBody>
      </p:sp>
    </p:spTree>
    <p:extLst>
      <p:ext uri="{BB962C8B-B14F-4D97-AF65-F5344CB8AC3E}">
        <p14:creationId xmlns:p14="http://schemas.microsoft.com/office/powerpoint/2010/main" val="227015429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Features of UDP</a:t>
            </a:r>
            <a:endParaRPr lang="en-US" dirty="0"/>
          </a:p>
        </p:txBody>
      </p:sp>
      <p:sp>
        <p:nvSpPr>
          <p:cNvPr id="3" name="Content Placeholder 2"/>
          <p:cNvSpPr>
            <a:spLocks noGrp="1"/>
          </p:cNvSpPr>
          <p:nvPr>
            <p:ph idx="1"/>
          </p:nvPr>
        </p:nvSpPr>
        <p:spPr/>
        <p:txBody>
          <a:bodyPr/>
          <a:lstStyle/>
          <a:p>
            <a:r>
              <a:rPr lang="en-US" sz="2000" dirty="0"/>
              <a:t>UDP is a minimal </a:t>
            </a:r>
            <a:r>
              <a:rPr lang="en-US" sz="2000" dirty="0" smtClean="0"/>
              <a:t>transport layer</a:t>
            </a:r>
            <a:r>
              <a:rPr lang="en-US" sz="2000" dirty="0"/>
              <a:t> protocol</a:t>
            </a:r>
            <a:r>
              <a:rPr lang="en-US" sz="2000" dirty="0" smtClean="0"/>
              <a:t>.</a:t>
            </a:r>
          </a:p>
          <a:p>
            <a:endParaRPr lang="en-US" sz="2000" dirty="0"/>
          </a:p>
          <a:p>
            <a:r>
              <a:rPr lang="en-US" altLang="zh-CN" sz="2000" dirty="0"/>
              <a:t>Unreliable </a:t>
            </a:r>
            <a:r>
              <a:rPr lang="en-US" altLang="zh-CN" sz="2000" dirty="0" smtClean="0"/>
              <a:t>and connection-less:</a:t>
            </a:r>
            <a:endParaRPr lang="en-US" altLang="zh-CN" sz="2000" dirty="0"/>
          </a:p>
          <a:p>
            <a:pPr lvl="1"/>
            <a:r>
              <a:rPr lang="en-US" altLang="zh-CN" sz="1800" dirty="0"/>
              <a:t>UDP provides no guarantees to the upper layer protocol for message </a:t>
            </a:r>
            <a:r>
              <a:rPr lang="en-US" altLang="zh-CN" sz="1800" dirty="0" smtClean="0"/>
              <a:t>delivery</a:t>
            </a:r>
          </a:p>
          <a:p>
            <a:pPr lvl="1"/>
            <a:r>
              <a:rPr lang="en-US" altLang="zh-CN" sz="1800" dirty="0" smtClean="0"/>
              <a:t>The </a:t>
            </a:r>
            <a:r>
              <a:rPr lang="en-US" altLang="zh-CN" sz="1800" dirty="0"/>
              <a:t>UDP protocol </a:t>
            </a:r>
            <a:r>
              <a:rPr lang="en-US" altLang="zh-CN" sz="1800" dirty="0" smtClean="0"/>
              <a:t>retains </a:t>
            </a:r>
            <a:r>
              <a:rPr lang="en-US" altLang="zh-CN" sz="1800" dirty="0"/>
              <a:t>no state of UDP messages once </a:t>
            </a:r>
            <a:r>
              <a:rPr lang="en-US" altLang="zh-CN" sz="1800" dirty="0" smtClean="0"/>
              <a:t>sent</a:t>
            </a:r>
          </a:p>
          <a:p>
            <a:pPr lvl="1"/>
            <a:r>
              <a:rPr lang="en-US" altLang="zh-CN" sz="1800" dirty="0" smtClean="0"/>
              <a:t>Messages </a:t>
            </a:r>
            <a:r>
              <a:rPr lang="en-US" altLang="zh-CN" sz="1800" dirty="0"/>
              <a:t>may be delivered out of order.</a:t>
            </a:r>
          </a:p>
          <a:p>
            <a:endParaRPr lang="en-US" sz="2000" dirty="0" smtClean="0"/>
          </a:p>
          <a:p>
            <a:r>
              <a:rPr lang="en-US" sz="2000" dirty="0"/>
              <a:t>Provide integrity verification </a:t>
            </a:r>
          </a:p>
          <a:p>
            <a:pPr>
              <a:buNone/>
            </a:pPr>
            <a:r>
              <a:rPr lang="en-US" sz="2000" dirty="0"/>
              <a:t>    (via checksum) of the header</a:t>
            </a:r>
          </a:p>
          <a:p>
            <a:pPr>
              <a:buNone/>
            </a:pPr>
            <a:r>
              <a:rPr lang="en-US" sz="2000" dirty="0"/>
              <a:t>    and payload.</a:t>
            </a:r>
            <a:endParaRPr lang="en-US" sz="2000" dirty="0" smtClean="0"/>
          </a:p>
          <a:p>
            <a:endParaRPr lang="en-US" sz="2000" dirty="0" smtClean="0"/>
          </a:p>
          <a:p>
            <a:r>
              <a:rPr lang="en-US" sz="2000" dirty="0" smtClean="0"/>
              <a:t>UDP </a:t>
            </a:r>
            <a:r>
              <a:rPr lang="en-US" sz="2000" dirty="0"/>
              <a:t>provides application</a:t>
            </a:r>
          </a:p>
          <a:p>
            <a:pPr>
              <a:buNone/>
            </a:pPr>
            <a:r>
              <a:rPr lang="en-US" sz="2000" dirty="0"/>
              <a:t>    </a:t>
            </a:r>
            <a:r>
              <a:rPr lang="en-US" sz="2000" dirty="0">
                <a:solidFill>
                  <a:srgbClr val="FF0000"/>
                </a:solidFill>
              </a:rPr>
              <a:t>multiplexing</a:t>
            </a:r>
            <a:r>
              <a:rPr lang="en-US" sz="2000" dirty="0"/>
              <a:t> (via port numbers)</a:t>
            </a:r>
          </a:p>
          <a:p>
            <a:endParaRPr lang="en-US" dirty="0"/>
          </a:p>
          <a:p>
            <a:endParaRPr lang="en-US" sz="2000" dirty="0"/>
          </a:p>
          <a:p>
            <a:endParaRPr lang="en-US" sz="2000" dirty="0"/>
          </a:p>
          <a:p>
            <a:endParaRPr lang="en-US" dirty="0"/>
          </a:p>
        </p:txBody>
      </p:sp>
      <p:pic>
        <p:nvPicPr>
          <p:cNvPr id="4" name="Picture 1" descr="C:\Users\Rebekah\AppData\Roaming\Tencent\Users\14288875\QQ\WinTemp\RichOle\H(%XGD~YV[T@XD~30S3DA@G.jpg"/>
          <p:cNvPicPr>
            <a:picLocks noChangeAspect="1" noChangeArrowheads="1"/>
          </p:cNvPicPr>
          <p:nvPr/>
        </p:nvPicPr>
        <p:blipFill>
          <a:blip r:embed="rId2" cstate="print"/>
          <a:srcRect/>
          <a:stretch>
            <a:fillRect/>
          </a:stretch>
        </p:blipFill>
        <p:spPr bwMode="auto">
          <a:xfrm>
            <a:off x="4844748" y="4114800"/>
            <a:ext cx="3762224" cy="2286000"/>
          </a:xfrm>
          <a:prstGeom prst="rect">
            <a:avLst/>
          </a:prstGeom>
          <a:noFill/>
        </p:spPr>
      </p:pic>
      <p:sp>
        <p:nvSpPr>
          <p:cNvPr id="5" name="Slide Number Placeholder 4"/>
          <p:cNvSpPr>
            <a:spLocks noGrp="1"/>
          </p:cNvSpPr>
          <p:nvPr>
            <p:ph type="sldNum" sz="quarter" idx="12"/>
          </p:nvPr>
        </p:nvSpPr>
        <p:spPr/>
        <p:txBody>
          <a:bodyPr/>
          <a:lstStyle/>
          <a:p>
            <a:fld id="{9648F39E-9C37-485F-AC97-16BB4BDF9F49}" type="slidenum">
              <a:rPr kumimoji="0" lang="en-US" smtClean="0"/>
              <a:t>3</a:t>
            </a:fld>
            <a:endParaRPr kumimoji="0" lang="en-US"/>
          </a:p>
        </p:txBody>
      </p:sp>
    </p:spTree>
    <p:extLst>
      <p:ext uri="{BB962C8B-B14F-4D97-AF65-F5344CB8AC3E}">
        <p14:creationId xmlns:p14="http://schemas.microsoft.com/office/powerpoint/2010/main" val="337538681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pic>
        <p:nvPicPr>
          <p:cNvPr id="6" name="Content Placeholder 5"/>
          <p:cNvPicPr>
            <a:picLocks noGrp="1" noChangeAspect="1"/>
          </p:cNvPicPr>
          <p:nvPr>
            <p:ph idx="1"/>
          </p:nvPr>
        </p:nvPicPr>
        <p:blipFill>
          <a:blip r:embed="rId2"/>
          <a:stretch>
            <a:fillRect/>
          </a:stretch>
        </p:blipFill>
        <p:spPr>
          <a:xfrm>
            <a:off x="662008" y="1774825"/>
            <a:ext cx="7819983" cy="4625975"/>
          </a:xfrm>
          <a:prstGeom prst="rect">
            <a:avLst/>
          </a:prstGeom>
        </p:spPr>
      </p:pic>
      <p:sp>
        <p:nvSpPr>
          <p:cNvPr id="7" name="TextBox 6"/>
          <p:cNvSpPr txBox="1"/>
          <p:nvPr/>
        </p:nvSpPr>
        <p:spPr>
          <a:xfrm>
            <a:off x="457200" y="6502400"/>
            <a:ext cx="8229600" cy="246221"/>
          </a:xfrm>
          <a:prstGeom prst="rect">
            <a:avLst/>
          </a:prstGeom>
          <a:noFill/>
        </p:spPr>
        <p:txBody>
          <a:bodyPr wrap="square" rtlCol="0">
            <a:spAutoFit/>
          </a:bodyPr>
          <a:lstStyle/>
          <a:p>
            <a:pPr algn="ctr"/>
            <a:r>
              <a:rPr lang="en-US" sz="1000" dirty="0"/>
              <a:t>From: </a:t>
            </a:r>
            <a:r>
              <a:rPr lang="en-US" sz="1000" dirty="0">
                <a:hlinkClick r:id="rId3"/>
              </a:rPr>
              <a:t>http://</a:t>
            </a:r>
            <a:r>
              <a:rPr lang="en-US" sz="1000" dirty="0" smtClean="0">
                <a:hlinkClick r:id="rId3"/>
              </a:rPr>
              <a:t>medusa.sdsu.edu/network/CS576/Lectures/ch11_UDP.pdf</a:t>
            </a:r>
            <a:endParaRPr lang="en-US" sz="1000" dirty="0"/>
          </a:p>
        </p:txBody>
      </p:sp>
      <p:sp>
        <p:nvSpPr>
          <p:cNvPr id="3" name="Slide Number Placeholder 2"/>
          <p:cNvSpPr>
            <a:spLocks noGrp="1"/>
          </p:cNvSpPr>
          <p:nvPr>
            <p:ph type="sldNum" sz="quarter" idx="12"/>
          </p:nvPr>
        </p:nvSpPr>
        <p:spPr/>
        <p:txBody>
          <a:bodyPr/>
          <a:lstStyle/>
          <a:p>
            <a:fld id="{9648F39E-9C37-485F-AC97-16BB4BDF9F49}" type="slidenum">
              <a:rPr kumimoji="0" lang="en-US" smtClean="0"/>
              <a:t>4</a:t>
            </a:fld>
            <a:endParaRPr kumimoji="0" lang="en-US"/>
          </a:p>
        </p:txBody>
      </p:sp>
    </p:spTree>
    <p:extLst>
      <p:ext uri="{BB962C8B-B14F-4D97-AF65-F5344CB8AC3E}">
        <p14:creationId xmlns:p14="http://schemas.microsoft.com/office/powerpoint/2010/main" val="228581739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zh-CN" dirty="0"/>
              <a:t>UDP </a:t>
            </a:r>
            <a:r>
              <a:rPr lang="en-CA" altLang="zh-CN" dirty="0" smtClean="0"/>
              <a:t>Header (1/3)</a:t>
            </a:r>
            <a:r>
              <a:rPr lang="en-CA" altLang="zh-CN" dirty="0"/>
              <a:t> </a:t>
            </a:r>
            <a:endParaRPr lang="en-US" dirty="0"/>
          </a:p>
        </p:txBody>
      </p:sp>
      <p:sp>
        <p:nvSpPr>
          <p:cNvPr id="3" name="Content Placeholder 2"/>
          <p:cNvSpPr>
            <a:spLocks noGrp="1"/>
          </p:cNvSpPr>
          <p:nvPr>
            <p:ph idx="1"/>
          </p:nvPr>
        </p:nvSpPr>
        <p:spPr>
          <a:xfrm>
            <a:off x="457200" y="3373759"/>
            <a:ext cx="8229600" cy="3027041"/>
          </a:xfrm>
        </p:spPr>
        <p:txBody>
          <a:bodyPr>
            <a:normAutofit/>
          </a:bodyPr>
          <a:lstStyle/>
          <a:p>
            <a:r>
              <a:rPr lang="en-US" altLang="zh-CN" sz="2000" dirty="0"/>
              <a:t>The UDP header consists of 4 fields, each of which is 2 bytes.</a:t>
            </a:r>
          </a:p>
          <a:p>
            <a:pPr lvl="1"/>
            <a:r>
              <a:rPr lang="en-US" altLang="zh-CN" sz="1800" dirty="0" smtClean="0"/>
              <a:t>The </a:t>
            </a:r>
            <a:r>
              <a:rPr lang="en-US" altLang="zh-CN" sz="1800" dirty="0"/>
              <a:t>use of two of those is optional in </a:t>
            </a:r>
            <a:r>
              <a:rPr lang="en-US" altLang="zh-CN" sz="1800" i="1" dirty="0"/>
              <a:t>IPv4</a:t>
            </a:r>
            <a:r>
              <a:rPr lang="en-US" altLang="zh-CN" sz="1800" dirty="0" smtClean="0"/>
              <a:t> </a:t>
            </a:r>
            <a:r>
              <a:rPr lang="en-US" altLang="zh-CN" sz="1800" dirty="0"/>
              <a:t>(pink background in table). In </a:t>
            </a:r>
            <a:r>
              <a:rPr lang="en-US" altLang="zh-CN" sz="1800" i="1" dirty="0"/>
              <a:t>IPv6</a:t>
            </a:r>
            <a:r>
              <a:rPr lang="en-US" altLang="zh-CN" sz="1800" dirty="0"/>
              <a:t> only </a:t>
            </a:r>
            <a:r>
              <a:rPr lang="en-US" altLang="zh-CN" sz="1800" u="sng" dirty="0"/>
              <a:t>the source port </a:t>
            </a:r>
            <a:r>
              <a:rPr lang="en-US" altLang="zh-CN" sz="1800" dirty="0"/>
              <a:t>is optional.</a:t>
            </a:r>
            <a:endParaRPr lang="en-US" sz="1800" dirty="0"/>
          </a:p>
          <a:p>
            <a:endParaRPr lang="en-CA" altLang="zh-CN" sz="2000" dirty="0" smtClean="0"/>
          </a:p>
          <a:p>
            <a:pPr marL="576072" indent="-457200">
              <a:buFont typeface="+mj-lt"/>
              <a:buAutoNum type="arabicPeriod"/>
            </a:pPr>
            <a:r>
              <a:rPr lang="en-CA" altLang="zh-CN" sz="2000" b="1" dirty="0" smtClean="0"/>
              <a:t>Source </a:t>
            </a:r>
            <a:r>
              <a:rPr lang="en-CA" altLang="zh-CN" sz="2000" b="1" dirty="0"/>
              <a:t>port number </a:t>
            </a:r>
            <a:r>
              <a:rPr lang="en-US" sz="2000" b="1" dirty="0"/>
              <a:t> </a:t>
            </a:r>
          </a:p>
          <a:p>
            <a:pPr lvl="1"/>
            <a:r>
              <a:rPr lang="en-US" altLang="zh-CN" sz="1800" dirty="0"/>
              <a:t>Identifies the sender's port , should be assumed to be the port to reply to if needed.</a:t>
            </a:r>
          </a:p>
          <a:p>
            <a:pPr lvl="1"/>
            <a:r>
              <a:rPr lang="en-US" altLang="zh-CN" sz="1800" dirty="0"/>
              <a:t>If not used, then it should be zero. </a:t>
            </a:r>
          </a:p>
        </p:txBody>
      </p:sp>
      <p:pic>
        <p:nvPicPr>
          <p:cNvPr id="4" name="Picture 2" descr="C:\Users\Rebekah\AppData\Roaming\Tencent\Users\14288875\QQ\WinTemp\RichOle\9~}UD[CMA$%4Y$ZDBQHCPCV.jpg"/>
          <p:cNvPicPr>
            <a:picLocks noChangeAspect="1" noChangeArrowheads="1"/>
          </p:cNvPicPr>
          <p:nvPr/>
        </p:nvPicPr>
        <p:blipFill>
          <a:blip r:embed="rId2" cstate="print"/>
          <a:srcRect/>
          <a:stretch>
            <a:fillRect/>
          </a:stretch>
        </p:blipFill>
        <p:spPr bwMode="auto">
          <a:xfrm>
            <a:off x="1600200" y="1502231"/>
            <a:ext cx="5562600" cy="1871529"/>
          </a:xfrm>
          <a:prstGeom prst="rect">
            <a:avLst/>
          </a:prstGeom>
          <a:noFill/>
        </p:spPr>
      </p:pic>
      <p:sp>
        <p:nvSpPr>
          <p:cNvPr id="5" name="Slide Number Placeholder 4"/>
          <p:cNvSpPr>
            <a:spLocks noGrp="1"/>
          </p:cNvSpPr>
          <p:nvPr>
            <p:ph type="sldNum" sz="quarter" idx="12"/>
          </p:nvPr>
        </p:nvSpPr>
        <p:spPr/>
        <p:txBody>
          <a:bodyPr/>
          <a:lstStyle/>
          <a:p>
            <a:fld id="{9648F39E-9C37-485F-AC97-16BB4BDF9F49}" type="slidenum">
              <a:rPr kumimoji="0" lang="en-US" smtClean="0"/>
              <a:t>5</a:t>
            </a:fld>
            <a:endParaRPr kumimoji="0" lang="en-US"/>
          </a:p>
        </p:txBody>
      </p:sp>
    </p:spTree>
    <p:extLst>
      <p:ext uri="{BB962C8B-B14F-4D97-AF65-F5344CB8AC3E}">
        <p14:creationId xmlns:p14="http://schemas.microsoft.com/office/powerpoint/2010/main" val="20963432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zh-CN" dirty="0"/>
              <a:t>UDP </a:t>
            </a:r>
            <a:r>
              <a:rPr lang="en-CA" altLang="zh-CN" dirty="0" smtClean="0"/>
              <a:t>Header (2/3</a:t>
            </a:r>
            <a:r>
              <a:rPr lang="en-CA" altLang="zh-CN" dirty="0"/>
              <a:t>)  </a:t>
            </a:r>
            <a:endParaRPr lang="en-US" dirty="0"/>
          </a:p>
        </p:txBody>
      </p:sp>
      <p:sp>
        <p:nvSpPr>
          <p:cNvPr id="3" name="Content Placeholder 2"/>
          <p:cNvSpPr>
            <a:spLocks noGrp="1"/>
          </p:cNvSpPr>
          <p:nvPr>
            <p:ph idx="1"/>
          </p:nvPr>
        </p:nvSpPr>
        <p:spPr>
          <a:xfrm>
            <a:off x="457200" y="3373759"/>
            <a:ext cx="8229600" cy="3237497"/>
          </a:xfrm>
        </p:spPr>
        <p:txBody>
          <a:bodyPr>
            <a:normAutofit/>
          </a:bodyPr>
          <a:lstStyle/>
          <a:p>
            <a:pPr marL="576072" indent="-457200">
              <a:buFont typeface="+mj-lt"/>
              <a:buAutoNum type="arabicPeriod" startAt="2"/>
            </a:pPr>
            <a:r>
              <a:rPr lang="en-CA" altLang="zh-CN" sz="2000" b="1" dirty="0"/>
              <a:t>Destination port number</a:t>
            </a:r>
            <a:r>
              <a:rPr lang="en-CA" altLang="zh-CN" sz="2000" dirty="0"/>
              <a:t> </a:t>
            </a:r>
          </a:p>
          <a:p>
            <a:pPr lvl="1"/>
            <a:r>
              <a:rPr lang="en-US" altLang="zh-CN" sz="1800" dirty="0"/>
              <a:t>Identifies the receiver's port and is required</a:t>
            </a:r>
          </a:p>
          <a:p>
            <a:pPr lvl="1"/>
            <a:endParaRPr lang="en-US" altLang="zh-CN" sz="1800" dirty="0" smtClean="0"/>
          </a:p>
          <a:p>
            <a:pPr marL="576072" indent="-457200">
              <a:buFont typeface="+mj-lt"/>
              <a:buAutoNum type="arabicPeriod" startAt="3"/>
            </a:pPr>
            <a:r>
              <a:rPr lang="en-CA" altLang="zh-CN" sz="2000" b="1" dirty="0" smtClean="0"/>
              <a:t>Length</a:t>
            </a:r>
            <a:endParaRPr lang="en-CA" altLang="zh-CN" sz="2000" b="1" dirty="0"/>
          </a:p>
          <a:p>
            <a:pPr lvl="1"/>
            <a:r>
              <a:rPr lang="en-US" altLang="zh-CN" sz="1800" dirty="0"/>
              <a:t>Specifies the length in </a:t>
            </a:r>
            <a:r>
              <a:rPr lang="en-US" altLang="zh-CN" sz="1800" dirty="0" smtClean="0"/>
              <a:t>bytes; considers the </a:t>
            </a:r>
            <a:r>
              <a:rPr lang="en-US" altLang="zh-CN" sz="1800" dirty="0"/>
              <a:t>entire datagram: header and data</a:t>
            </a:r>
          </a:p>
          <a:p>
            <a:pPr lvl="1"/>
            <a:r>
              <a:rPr lang="en-US" altLang="zh-CN" sz="1800" dirty="0"/>
              <a:t>The minimum length is </a:t>
            </a:r>
            <a:r>
              <a:rPr lang="en-US" altLang="zh-CN" sz="1800" dirty="0">
                <a:solidFill>
                  <a:srgbClr val="FF0000"/>
                </a:solidFill>
              </a:rPr>
              <a:t>8</a:t>
            </a:r>
            <a:r>
              <a:rPr lang="en-US" altLang="zh-CN" sz="1800" dirty="0"/>
              <a:t> bytes = the length of the header. </a:t>
            </a:r>
          </a:p>
          <a:p>
            <a:pPr lvl="1"/>
            <a:r>
              <a:rPr lang="en-US" altLang="zh-CN" sz="1800" dirty="0"/>
              <a:t>The field size sets a theoretical limit of 65,535 bytes (</a:t>
            </a:r>
            <a:r>
              <a:rPr lang="en-US" altLang="zh-CN" sz="1800" dirty="0">
                <a:solidFill>
                  <a:srgbClr val="0070C0"/>
                </a:solidFill>
              </a:rPr>
              <a:t>8 byte header + 65,527 bytes of data</a:t>
            </a:r>
            <a:r>
              <a:rPr lang="en-US" altLang="zh-CN" sz="1800" dirty="0"/>
              <a:t>) for a UDP </a:t>
            </a:r>
            <a:r>
              <a:rPr lang="en-US" altLang="zh-CN" sz="1800" dirty="0" smtClean="0"/>
              <a:t>datagram</a:t>
            </a:r>
            <a:endParaRPr lang="en-US" sz="1800" dirty="0"/>
          </a:p>
        </p:txBody>
      </p:sp>
      <p:pic>
        <p:nvPicPr>
          <p:cNvPr id="4" name="Picture 2" descr="C:\Users\Rebekah\AppData\Roaming\Tencent\Users\14288875\QQ\WinTemp\RichOle\9~}UD[CMA$%4Y$ZDBQHCPCV.jpg"/>
          <p:cNvPicPr>
            <a:picLocks noChangeAspect="1" noChangeArrowheads="1"/>
          </p:cNvPicPr>
          <p:nvPr/>
        </p:nvPicPr>
        <p:blipFill>
          <a:blip r:embed="rId2" cstate="print"/>
          <a:srcRect/>
          <a:stretch>
            <a:fillRect/>
          </a:stretch>
        </p:blipFill>
        <p:spPr bwMode="auto">
          <a:xfrm>
            <a:off x="1600200" y="1502231"/>
            <a:ext cx="5562600" cy="1871529"/>
          </a:xfrm>
          <a:prstGeom prst="rect">
            <a:avLst/>
          </a:prstGeom>
          <a:noFill/>
        </p:spPr>
      </p:pic>
      <p:sp>
        <p:nvSpPr>
          <p:cNvPr id="5" name="Slide Number Placeholder 4"/>
          <p:cNvSpPr>
            <a:spLocks noGrp="1"/>
          </p:cNvSpPr>
          <p:nvPr>
            <p:ph type="sldNum" sz="quarter" idx="12"/>
          </p:nvPr>
        </p:nvSpPr>
        <p:spPr/>
        <p:txBody>
          <a:bodyPr/>
          <a:lstStyle/>
          <a:p>
            <a:fld id="{9648F39E-9C37-485F-AC97-16BB4BDF9F49}" type="slidenum">
              <a:rPr kumimoji="0" lang="en-US" smtClean="0"/>
              <a:t>6</a:t>
            </a:fld>
            <a:endParaRPr kumimoji="0" lang="en-US"/>
          </a:p>
        </p:txBody>
      </p:sp>
    </p:spTree>
    <p:extLst>
      <p:ext uri="{BB962C8B-B14F-4D97-AF65-F5344CB8AC3E}">
        <p14:creationId xmlns:p14="http://schemas.microsoft.com/office/powerpoint/2010/main" val="180371215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zh-CN" dirty="0"/>
              <a:t>UDP </a:t>
            </a:r>
            <a:r>
              <a:rPr lang="en-CA" altLang="zh-CN" dirty="0" smtClean="0"/>
              <a:t>Header (3/3</a:t>
            </a:r>
            <a:r>
              <a:rPr lang="en-CA" altLang="zh-CN" dirty="0"/>
              <a:t>)  </a:t>
            </a:r>
            <a:endParaRPr lang="en-US" dirty="0"/>
          </a:p>
        </p:txBody>
      </p:sp>
      <p:sp>
        <p:nvSpPr>
          <p:cNvPr id="3" name="Content Placeholder 2"/>
          <p:cNvSpPr>
            <a:spLocks noGrp="1"/>
          </p:cNvSpPr>
          <p:nvPr>
            <p:ph idx="1"/>
          </p:nvPr>
        </p:nvSpPr>
        <p:spPr>
          <a:xfrm>
            <a:off x="457200" y="3373759"/>
            <a:ext cx="8229600" cy="3237497"/>
          </a:xfrm>
        </p:spPr>
        <p:txBody>
          <a:bodyPr>
            <a:normAutofit fontScale="92500"/>
          </a:bodyPr>
          <a:lstStyle/>
          <a:p>
            <a:pPr marL="576072" indent="-457200">
              <a:buFont typeface="+mj-lt"/>
              <a:buAutoNum type="arabicPeriod" startAt="4"/>
            </a:pPr>
            <a:r>
              <a:rPr lang="en-CA" altLang="zh-CN" sz="2200" b="1" dirty="0"/>
              <a:t>Checksum </a:t>
            </a:r>
            <a:endParaRPr lang="zh-CN" altLang="en-US" sz="2200" dirty="0"/>
          </a:p>
          <a:p>
            <a:pPr lvl="1"/>
            <a:r>
              <a:rPr lang="en-US" altLang="zh-CN" sz="1900" dirty="0"/>
              <a:t>The checksum field is used for error-checking of </a:t>
            </a:r>
            <a:r>
              <a:rPr lang="en-US" altLang="zh-CN" sz="1900" dirty="0" smtClean="0"/>
              <a:t>the header and</a:t>
            </a:r>
            <a:r>
              <a:rPr lang="en-US" altLang="zh-CN" sz="1900" dirty="0"/>
              <a:t> data</a:t>
            </a:r>
            <a:r>
              <a:rPr lang="en-US" altLang="zh-CN" sz="1900" dirty="0" smtClean="0"/>
              <a:t>.</a:t>
            </a:r>
            <a:r>
              <a:rPr lang="en-US" altLang="zh-CN" sz="1900" dirty="0"/>
              <a:t> This field is mandatory for </a:t>
            </a:r>
            <a:r>
              <a:rPr lang="en-CA" altLang="zh-CN" sz="1900" dirty="0"/>
              <a:t>IPv6</a:t>
            </a:r>
            <a:r>
              <a:rPr lang="en-CA" altLang="zh-CN" sz="1900" dirty="0" smtClean="0"/>
              <a:t>.</a:t>
            </a:r>
            <a:endParaRPr lang="en-US" altLang="zh-CN" sz="1900" dirty="0"/>
          </a:p>
          <a:p>
            <a:pPr lvl="1"/>
            <a:r>
              <a:rPr lang="en-US" altLang="zh-CN" sz="1900" dirty="0" smtClean="0"/>
              <a:t>If </a:t>
            </a:r>
            <a:r>
              <a:rPr lang="en-US" altLang="zh-CN" sz="1900" dirty="0"/>
              <a:t>no checksum is generated by the transmitter, the </a:t>
            </a:r>
            <a:r>
              <a:rPr lang="en-US" altLang="zh-CN" sz="1900" dirty="0" smtClean="0"/>
              <a:t>field should be set to </a:t>
            </a:r>
            <a:r>
              <a:rPr lang="en-US" altLang="zh-CN" sz="1900" dirty="0"/>
              <a:t>all-zeros.</a:t>
            </a:r>
          </a:p>
          <a:p>
            <a:pPr lvl="1"/>
            <a:r>
              <a:rPr lang="en-US" altLang="zh-CN" sz="1900" dirty="0" smtClean="0"/>
              <a:t>UDP uses pseudo header to define the checksum. It is calculated over the combination of </a:t>
            </a:r>
            <a:r>
              <a:rPr lang="en-US" altLang="zh-CN" sz="1900" dirty="0" smtClean="0">
                <a:solidFill>
                  <a:srgbClr val="0070C0"/>
                </a:solidFill>
              </a:rPr>
              <a:t>pseudo header </a:t>
            </a:r>
            <a:r>
              <a:rPr lang="en-US" altLang="zh-CN" sz="1900" dirty="0" smtClean="0"/>
              <a:t>and </a:t>
            </a:r>
            <a:r>
              <a:rPr lang="en-US" altLang="zh-CN" sz="1900" dirty="0" smtClean="0">
                <a:solidFill>
                  <a:srgbClr val="0070C0"/>
                </a:solidFill>
              </a:rPr>
              <a:t>UDP message</a:t>
            </a:r>
            <a:r>
              <a:rPr lang="en-US" altLang="zh-CN" sz="1900" dirty="0" smtClean="0"/>
              <a:t>. </a:t>
            </a:r>
          </a:p>
          <a:p>
            <a:pPr lvl="1"/>
            <a:r>
              <a:rPr lang="en-US" altLang="zh-CN" sz="1900" dirty="0" smtClean="0">
                <a:solidFill>
                  <a:srgbClr val="0070C0"/>
                </a:solidFill>
              </a:rPr>
              <a:t>The </a:t>
            </a:r>
            <a:r>
              <a:rPr lang="en-US" altLang="zh-CN" sz="1900" dirty="0">
                <a:solidFill>
                  <a:srgbClr val="0070C0"/>
                </a:solidFill>
              </a:rPr>
              <a:t>pseudo header contains</a:t>
            </a:r>
            <a:r>
              <a:rPr lang="en-US" altLang="zh-CN" sz="1900" b="1" dirty="0"/>
              <a:t>:</a:t>
            </a:r>
            <a:r>
              <a:rPr lang="en-US" altLang="zh-CN" sz="1900" dirty="0"/>
              <a:t> the IP Source Address field, the IP Destination Address field, the IP Protocol field and the UDP Length field.</a:t>
            </a:r>
            <a:r>
              <a:rPr lang="en-US" altLang="zh-CN" sz="2100" dirty="0"/>
              <a:t> </a:t>
            </a:r>
            <a:endParaRPr lang="en-US" sz="2100" dirty="0"/>
          </a:p>
          <a:p>
            <a:endParaRPr lang="en-US" sz="1800" dirty="0"/>
          </a:p>
        </p:txBody>
      </p:sp>
      <p:pic>
        <p:nvPicPr>
          <p:cNvPr id="4" name="Picture 2" descr="C:\Users\Rebekah\AppData\Roaming\Tencent\Users\14288875\QQ\WinTemp\RichOle\9~}UD[CMA$%4Y$ZDBQHCPCV.jpg"/>
          <p:cNvPicPr>
            <a:picLocks noChangeAspect="1" noChangeArrowheads="1"/>
          </p:cNvPicPr>
          <p:nvPr/>
        </p:nvPicPr>
        <p:blipFill>
          <a:blip r:embed="rId2" cstate="print"/>
          <a:srcRect/>
          <a:stretch>
            <a:fillRect/>
          </a:stretch>
        </p:blipFill>
        <p:spPr bwMode="auto">
          <a:xfrm>
            <a:off x="1790700" y="1502231"/>
            <a:ext cx="5562600" cy="1871529"/>
          </a:xfrm>
          <a:prstGeom prst="rect">
            <a:avLst/>
          </a:prstGeom>
          <a:noFill/>
        </p:spPr>
      </p:pic>
      <p:sp>
        <p:nvSpPr>
          <p:cNvPr id="5" name="Slide Number Placeholder 4"/>
          <p:cNvSpPr>
            <a:spLocks noGrp="1"/>
          </p:cNvSpPr>
          <p:nvPr>
            <p:ph type="sldNum" sz="quarter" idx="12"/>
          </p:nvPr>
        </p:nvSpPr>
        <p:spPr/>
        <p:txBody>
          <a:bodyPr/>
          <a:lstStyle/>
          <a:p>
            <a:fld id="{9648F39E-9C37-485F-AC97-16BB4BDF9F49}" type="slidenum">
              <a:rPr kumimoji="0" lang="en-US" smtClean="0"/>
              <a:t>7</a:t>
            </a:fld>
            <a:endParaRPr kumimoji="0" lang="en-US"/>
          </a:p>
        </p:txBody>
      </p:sp>
    </p:spTree>
    <p:extLst>
      <p:ext uri="{BB962C8B-B14F-4D97-AF65-F5344CB8AC3E}">
        <p14:creationId xmlns:p14="http://schemas.microsoft.com/office/powerpoint/2010/main" val="258354725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T</a:t>
            </a:r>
            <a:r>
              <a:rPr lang="en-US" altLang="zh-CN" dirty="0"/>
              <a:t>C</a:t>
            </a:r>
            <a:r>
              <a:rPr lang="en-US" altLang="zh-CN" b="1" dirty="0" smtClean="0"/>
              <a:t>P vs. UDP</a:t>
            </a:r>
            <a:endParaRPr lang="zh-CN" altLang="en-US" dirty="0"/>
          </a:p>
        </p:txBody>
      </p:sp>
      <p:sp>
        <p:nvSpPr>
          <p:cNvPr id="3" name="内容占位符 2"/>
          <p:cNvSpPr>
            <a:spLocks noGrp="1"/>
          </p:cNvSpPr>
          <p:nvPr>
            <p:ph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fld id="{F49FCBF4-1258-46C9-B955-D76F96687C41}" type="slidenum">
              <a:rPr lang="en-US" smtClean="0"/>
              <a:pPr/>
              <a:t>8</a:t>
            </a:fld>
            <a:endParaRPr lang="en-US"/>
          </a:p>
        </p:txBody>
      </p:sp>
      <p:pic>
        <p:nvPicPr>
          <p:cNvPr id="1025" name="Picture 1" descr="C:\Users\Rebekah\AppData\Roaming\Tencent\Users\14288875\QQ\WinTemp\RichOle\ZTURCO5(S(F)~E@506V]Y6E.jpg"/>
          <p:cNvPicPr>
            <a:picLocks noChangeAspect="1" noChangeArrowheads="1"/>
          </p:cNvPicPr>
          <p:nvPr/>
        </p:nvPicPr>
        <p:blipFill>
          <a:blip r:embed="rId2" cstate="print"/>
          <a:srcRect/>
          <a:stretch>
            <a:fillRect/>
          </a:stretch>
        </p:blipFill>
        <p:spPr bwMode="auto">
          <a:xfrm>
            <a:off x="1768813" y="1905000"/>
            <a:ext cx="5606374" cy="4343400"/>
          </a:xfrm>
          <a:prstGeom prst="rect">
            <a:avLst/>
          </a:prstGeom>
          <a:solidFill>
            <a:schemeClr val="accent2">
              <a:lumMod val="75000"/>
            </a:schemeClr>
          </a:solidFill>
        </p:spPr>
      </p:pic>
    </p:spTree>
    <p:extLst>
      <p:ext uri="{BB962C8B-B14F-4D97-AF65-F5344CB8AC3E}">
        <p14:creationId xmlns:p14="http://schemas.microsoft.com/office/powerpoint/2010/main" val="136029148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zh-CN" dirty="0"/>
              <a:t>Why still use UDP?</a:t>
            </a:r>
            <a:endParaRPr lang="en-US" dirty="0"/>
          </a:p>
        </p:txBody>
      </p:sp>
      <p:sp>
        <p:nvSpPr>
          <p:cNvPr id="3" name="Content Placeholder 2"/>
          <p:cNvSpPr>
            <a:spLocks noGrp="1"/>
          </p:cNvSpPr>
          <p:nvPr>
            <p:ph idx="1"/>
          </p:nvPr>
        </p:nvSpPr>
        <p:spPr/>
        <p:txBody>
          <a:bodyPr>
            <a:noAutofit/>
          </a:bodyPr>
          <a:lstStyle/>
          <a:p>
            <a:r>
              <a:rPr lang="en-CA" altLang="zh-CN" sz="2000" dirty="0" smtClean="0"/>
              <a:t>UDP’s advantages over TCP:</a:t>
            </a:r>
          </a:p>
          <a:p>
            <a:pPr lvl="1"/>
            <a:r>
              <a:rPr lang="en-CA" altLang="zh-CN" sz="1800" dirty="0" smtClean="0"/>
              <a:t>UDP’s header is much smaller than TCP’s. The </a:t>
            </a:r>
            <a:r>
              <a:rPr lang="en-CA" altLang="zh-CN" sz="1800" dirty="0"/>
              <a:t>header is being applied to every segments, and adds </a:t>
            </a:r>
            <a:r>
              <a:rPr lang="en-CA" altLang="zh-CN" sz="1800" dirty="0" smtClean="0"/>
              <a:t>up!</a:t>
            </a:r>
          </a:p>
          <a:p>
            <a:pPr lvl="1"/>
            <a:r>
              <a:rPr lang="en-CA" altLang="zh-CN" sz="1800" dirty="0" smtClean="0"/>
              <a:t>Generating a UDP header has much simpler processing steps.</a:t>
            </a:r>
          </a:p>
          <a:p>
            <a:pPr lvl="1"/>
            <a:r>
              <a:rPr lang="en-CA" altLang="zh-CN" sz="1800" dirty="0" smtClean="0"/>
              <a:t>UDP has no connection setup overhead, while TCP requires a 3-way handshake.</a:t>
            </a:r>
          </a:p>
          <a:p>
            <a:endParaRPr lang="en-CA" altLang="zh-CN" sz="2000" dirty="0"/>
          </a:p>
          <a:p>
            <a:r>
              <a:rPr lang="en-US" altLang="zh-CN" sz="2000" dirty="0"/>
              <a:t>UDP is widely used and recommended </a:t>
            </a:r>
            <a:r>
              <a:rPr lang="en-US" altLang="zh-CN" sz="2000" dirty="0" smtClean="0"/>
              <a:t>for cases where:</a:t>
            </a:r>
            <a:r>
              <a:rPr lang="en-US" altLang="zh-CN" sz="2000" dirty="0"/>
              <a:t> </a:t>
            </a:r>
          </a:p>
          <a:p>
            <a:pPr lvl="1"/>
            <a:r>
              <a:rPr lang="en-US" altLang="zh-CN" sz="1800" dirty="0" smtClean="0">
                <a:solidFill>
                  <a:srgbClr val="0070C0"/>
                </a:solidFill>
              </a:rPr>
              <a:t>Speed</a:t>
            </a:r>
            <a:r>
              <a:rPr lang="en-US" altLang="zh-CN" sz="1800" dirty="0" smtClean="0"/>
              <a:t> </a:t>
            </a:r>
            <a:r>
              <a:rPr lang="en-US" altLang="zh-CN" sz="1800" dirty="0"/>
              <a:t>Is </a:t>
            </a:r>
            <a:r>
              <a:rPr lang="en-US" altLang="zh-CN" sz="1800" dirty="0" smtClean="0"/>
              <a:t>more important than reliability. </a:t>
            </a:r>
            <a:r>
              <a:rPr lang="en-US" altLang="zh-CN" sz="1800" dirty="0"/>
              <a:t>An application values timely delivery over reliable delivery</a:t>
            </a:r>
          </a:p>
          <a:p>
            <a:pPr lvl="1"/>
            <a:r>
              <a:rPr lang="en-US" altLang="zh-CN" sz="1800" dirty="0" smtClean="0"/>
              <a:t>Data exchanges </a:t>
            </a:r>
            <a:r>
              <a:rPr lang="en-US" altLang="zh-CN" sz="1800" dirty="0"/>
              <a:t>are </a:t>
            </a:r>
            <a:r>
              <a:rPr lang="en-US" altLang="zh-CN" sz="1800" dirty="0">
                <a:solidFill>
                  <a:srgbClr val="0070C0"/>
                </a:solidFill>
              </a:rPr>
              <a:t>short </a:t>
            </a:r>
            <a:r>
              <a:rPr lang="en-US" altLang="zh-CN" sz="1800" dirty="0"/>
              <a:t>and the order of reception of </a:t>
            </a:r>
            <a:r>
              <a:rPr lang="en-US" altLang="zh-CN" sz="1800" dirty="0" smtClean="0"/>
              <a:t>datagram </a:t>
            </a:r>
            <a:r>
              <a:rPr lang="en-US" altLang="zh-CN" sz="1800" dirty="0"/>
              <a:t>does not matter</a:t>
            </a:r>
          </a:p>
          <a:p>
            <a:pPr lvl="1"/>
            <a:r>
              <a:rPr lang="en-US" altLang="zh-CN" sz="1800" dirty="0" smtClean="0"/>
              <a:t>A</a:t>
            </a:r>
            <a:r>
              <a:rPr lang="en-US" altLang="zh-CN" sz="1800" b="1" dirty="0" smtClean="0">
                <a:solidFill>
                  <a:srgbClr val="0070C0"/>
                </a:solidFill>
              </a:rPr>
              <a:t> </a:t>
            </a:r>
            <a:r>
              <a:rPr lang="en-US" altLang="zh-CN" sz="1800" dirty="0" smtClean="0">
                <a:solidFill>
                  <a:srgbClr val="0070C0"/>
                </a:solidFill>
              </a:rPr>
              <a:t>best-effort</a:t>
            </a:r>
            <a:r>
              <a:rPr lang="en-US" altLang="zh-CN" sz="1800" dirty="0" smtClean="0"/>
              <a:t> for delivery is enough</a:t>
            </a:r>
            <a:r>
              <a:rPr lang="en-US" altLang="zh-CN" sz="1800" dirty="0"/>
              <a:t> </a:t>
            </a:r>
          </a:p>
          <a:p>
            <a:pPr lvl="1"/>
            <a:r>
              <a:rPr lang="en-US" altLang="zh-CN" sz="1800" dirty="0" smtClean="0"/>
              <a:t>Applications require </a:t>
            </a:r>
            <a:r>
              <a:rPr lang="en-US" altLang="zh-CN" sz="1800" dirty="0">
                <a:solidFill>
                  <a:srgbClr val="0070C0"/>
                </a:solidFill>
              </a:rPr>
              <a:t>multicast</a:t>
            </a:r>
            <a:r>
              <a:rPr lang="en-US" altLang="zh-CN" sz="1800" b="1" dirty="0"/>
              <a:t> </a:t>
            </a:r>
            <a:r>
              <a:rPr lang="en-US" altLang="zh-CN" sz="1800" b="1" dirty="0" smtClean="0"/>
              <a:t>or </a:t>
            </a:r>
            <a:r>
              <a:rPr lang="en-US" altLang="zh-CN" sz="1800" dirty="0">
                <a:solidFill>
                  <a:srgbClr val="0070C0"/>
                </a:solidFill>
              </a:rPr>
              <a:t>broadcast</a:t>
            </a:r>
            <a:r>
              <a:rPr lang="en-US" altLang="zh-CN" sz="1800" b="1" dirty="0"/>
              <a:t> </a:t>
            </a:r>
            <a:r>
              <a:rPr lang="en-US" altLang="zh-CN" sz="1800" dirty="0" smtClean="0"/>
              <a:t>transmissions, not supported by TCP.</a:t>
            </a:r>
            <a:r>
              <a:rPr lang="en-US" altLang="zh-CN" sz="1800" dirty="0"/>
              <a:t> </a:t>
            </a:r>
            <a:endParaRPr lang="zh-CN" altLang="en-US" sz="1800" dirty="0"/>
          </a:p>
          <a:p>
            <a:endParaRPr lang="en-US" altLang="zh-CN" sz="2000" dirty="0"/>
          </a:p>
          <a:p>
            <a:endParaRPr lang="en-US" sz="2000"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9</a:t>
            </a:fld>
            <a:endParaRPr kumimoji="0" lang="en-US"/>
          </a:p>
        </p:txBody>
      </p:sp>
    </p:spTree>
    <p:extLst>
      <p:ext uri="{BB962C8B-B14F-4D97-AF65-F5344CB8AC3E}">
        <p14:creationId xmlns:p14="http://schemas.microsoft.com/office/powerpoint/2010/main" val="1097441291"/>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06 - UDP Protocol Specification</Template>
  <TotalTime>214</TotalTime>
  <Words>474</Words>
  <Application>Microsoft Office PowerPoint</Application>
  <PresentationFormat>On-screen Show (4:3)</PresentationFormat>
  <Paragraphs>174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Module</vt:lpstr>
      <vt:lpstr>UDP Protocol Specification</vt:lpstr>
      <vt:lpstr>What is UDP?</vt:lpstr>
      <vt:lpstr>Features of UDP</vt:lpstr>
      <vt:lpstr>Encapsulation</vt:lpstr>
      <vt:lpstr>UDP Header (1/3) </vt:lpstr>
      <vt:lpstr>UDP Header (2/3)  </vt:lpstr>
      <vt:lpstr>UDP Header (3/3)  </vt:lpstr>
      <vt:lpstr>TCP vs. UDP</vt:lpstr>
      <vt:lpstr>Why still use UDP?</vt:lpstr>
      <vt:lpstr>Popular Applications Using UDP</vt:lpstr>
      <vt:lpstr>Checksum</vt:lpstr>
      <vt:lpstr>Pseudo Header</vt:lpstr>
      <vt:lpstr>Pseudo Header (IPv4 vs. IPv6)</vt:lpstr>
      <vt:lpstr>Sample Checksum Calculation</vt:lpstr>
      <vt:lpstr>Socket Programming with UDP</vt:lpstr>
      <vt:lpstr>UDP Server and Client Sockets</vt:lpstr>
      <vt:lpstr>Socket and Bind Functions</vt:lpstr>
      <vt:lpstr>Sending and Receiving Data</vt:lpstr>
      <vt:lpstr>Sample Code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UDP Protocol Specification</dc:title>
  <dc:creator>Maryam Elahi</dc:creator>
  <cp:lastModifiedBy>Maryam Elahi</cp:lastModifiedBy>
  <cp:revision>65</cp:revision>
  <dcterms:created xsi:type="dcterms:W3CDTF">2014-02-09T02:40:10Z</dcterms:created>
  <dcterms:modified xsi:type="dcterms:W3CDTF">2014-02-12T15:59:01Z</dcterms:modified>
</cp:coreProperties>
</file>