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4"/>
  </p:notesMasterIdLst>
  <p:sldIdLst>
    <p:sldId id="293" r:id="rId2"/>
    <p:sldId id="294" r:id="rId3"/>
    <p:sldId id="258" r:id="rId4"/>
    <p:sldId id="309" r:id="rId5"/>
    <p:sldId id="397" r:id="rId6"/>
    <p:sldId id="398" r:id="rId7"/>
    <p:sldId id="381" r:id="rId8"/>
    <p:sldId id="382" r:id="rId9"/>
    <p:sldId id="383" r:id="rId10"/>
    <p:sldId id="384" r:id="rId11"/>
    <p:sldId id="386" r:id="rId12"/>
    <p:sldId id="387" r:id="rId13"/>
    <p:sldId id="388" r:id="rId14"/>
    <p:sldId id="389" r:id="rId15"/>
    <p:sldId id="390" r:id="rId16"/>
    <p:sldId id="403" r:id="rId17"/>
    <p:sldId id="402" r:id="rId18"/>
    <p:sldId id="401" r:id="rId19"/>
    <p:sldId id="404" r:id="rId20"/>
    <p:sldId id="396" r:id="rId21"/>
    <p:sldId id="399" r:id="rId22"/>
    <p:sldId id="357" r:id="rId23"/>
  </p:sldIdLst>
  <p:sldSz cx="9144000" cy="5143500" type="screen16x9"/>
  <p:notesSz cx="6858000" cy="9144000"/>
  <p:embeddedFontLst>
    <p:embeddedFont>
      <p:font typeface="Bebas Neue" panose="020B0606020202050201" pitchFamily="34" charset="0"/>
      <p:regular r:id="rId25"/>
    </p:embeddedFont>
    <p:embeddedFont>
      <p:font typeface="Calibri" panose="020F0502020204030204" pitchFamily="34" charset="0"/>
      <p:regular r:id="rId26"/>
      <p:bold r:id="rId27"/>
      <p:italic r:id="rId28"/>
      <p:boldItalic r:id="rId29"/>
    </p:embeddedFont>
    <p:embeddedFont>
      <p:font typeface="DM Sans Medium" pitchFamily="2" charset="0"/>
      <p:regular r:id="rId30"/>
      <p:bold r:id="rId31"/>
      <p:italic r:id="rId32"/>
      <p:boldItalic r:id="rId33"/>
    </p:embeddedFont>
    <p:embeddedFont>
      <p:font typeface="Open Sans" panose="020B0606030504020204" pitchFamily="34" charset="0"/>
      <p:regular r:id="rId34"/>
      <p:bold r:id="rId35"/>
      <p:italic r:id="rId36"/>
      <p:boldItalic r:id="rId37"/>
    </p:embeddedFont>
    <p:embeddedFont>
      <p:font typeface="Oxygen" panose="02000503000000000000" pitchFamily="2" charset="0"/>
      <p:regular r:id="rId38"/>
      <p:bold r:id="rId39"/>
    </p:embeddedFont>
    <p:embeddedFont>
      <p:font typeface="Roboto Condensed Light" panose="02000000000000000000" pitchFamily="2" charset="0"/>
      <p:regular r:id="rId40"/>
      <p:italic r:id="rId41"/>
    </p:embeddedFont>
    <p:embeddedFont>
      <p:font typeface="Segoe UI" panose="020B0502040204020203"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entrungnguyen@gmail.com" initials="p" lastIdx="1" clrIdx="0">
    <p:extLst>
      <p:ext uri="{19B8F6BF-5375-455C-9EA6-DF929625EA0E}">
        <p15:presenceInfo xmlns:p15="http://schemas.microsoft.com/office/powerpoint/2012/main" userId="b61b44997184d12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5C71E8"/>
    <a:srgbClr val="E9FCFC"/>
    <a:srgbClr val="039BE5"/>
    <a:srgbClr val="7BC6EF"/>
    <a:srgbClr val="DEF1FC"/>
    <a:srgbClr val="336DDC"/>
    <a:srgbClr val="0A4ED3"/>
    <a:srgbClr val="3EAE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A3FE0A-4F9C-4BBB-A9D0-93FC3B372EFE}">
  <a:tblStyle styleId="{5CA3FE0A-4F9C-4BBB-A9D0-93FC3B372E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5" autoAdjust="0"/>
    <p:restoredTop sz="95165" autoAdjust="0"/>
  </p:normalViewPr>
  <p:slideViewPr>
    <p:cSldViewPr snapToGrid="0">
      <p:cViewPr varScale="1">
        <p:scale>
          <a:sx n="107" d="100"/>
          <a:sy n="107" d="100"/>
        </p:scale>
        <p:origin x="98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5-03T21:19:24.320" idx="1">
    <p:pos x="4109" y="769"/>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d9792cde59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d9792cde5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6855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1180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3940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4047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3324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2992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5973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8039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6758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769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8957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8837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6398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966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5680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95114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47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496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4349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720000" y="445025"/>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9" name="Google Shape;39;p4"/>
          <p:cNvSpPr txBox="1">
            <a:spLocks noGrp="1"/>
          </p:cNvSpPr>
          <p:nvPr>
            <p:ph type="body" idx="1"/>
          </p:nvPr>
        </p:nvSpPr>
        <p:spPr>
          <a:xfrm>
            <a:off x="720000" y="1110322"/>
            <a:ext cx="7704000" cy="3594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rgbClr val="434343"/>
              </a:buClr>
              <a:buSzPts val="1200"/>
              <a:buChar char="●"/>
              <a:defRPr>
                <a:solidFill>
                  <a:srgbClr val="434343"/>
                </a:solidFill>
              </a:defRPr>
            </a:lvl1pPr>
            <a:lvl2pPr marL="914400" lvl="1" indent="-304800" rtl="0">
              <a:lnSpc>
                <a:spcPct val="115000"/>
              </a:lnSpc>
              <a:spcBef>
                <a:spcPts val="0"/>
              </a:spcBef>
              <a:spcAft>
                <a:spcPts val="0"/>
              </a:spcAft>
              <a:buClr>
                <a:srgbClr val="434343"/>
              </a:buClr>
              <a:buSzPts val="1200"/>
              <a:buFont typeface="Roboto Condensed Light"/>
              <a:buChar char="○"/>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Char char="■"/>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Char char="●"/>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Char char="○"/>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Char char="■"/>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Char char="●"/>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Char char="○"/>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Char char="■"/>
              <a:defRPr>
                <a:solidFill>
                  <a:srgbClr val="434343"/>
                </a:solidFill>
              </a:defRPr>
            </a:lvl9pPr>
          </a:lstStyle>
          <a:p>
            <a:endParaRPr/>
          </a:p>
        </p:txBody>
      </p:sp>
      <p:sp>
        <p:nvSpPr>
          <p:cNvPr id="40" name="Google Shape;40;p4"/>
          <p:cNvSpPr/>
          <p:nvPr/>
        </p:nvSpPr>
        <p:spPr>
          <a:xfrm>
            <a:off x="-781050" y="4102563"/>
            <a:ext cx="2743286" cy="1538135"/>
          </a:xfrm>
          <a:custGeom>
            <a:avLst/>
            <a:gdLst/>
            <a:ahLst/>
            <a:cxnLst/>
            <a:rect l="l" t="t" r="r" b="b"/>
            <a:pathLst>
              <a:path w="154966" h="86888" extrusionOk="0">
                <a:moveTo>
                  <a:pt x="20443" y="0"/>
                </a:moveTo>
                <a:cubicBezTo>
                  <a:pt x="8579" y="0"/>
                  <a:pt x="0" y="2684"/>
                  <a:pt x="0" y="2684"/>
                </a:cubicBezTo>
                <a:lnTo>
                  <a:pt x="531" y="86888"/>
                </a:lnTo>
                <a:lnTo>
                  <a:pt x="153360" y="86888"/>
                </a:lnTo>
                <a:cubicBezTo>
                  <a:pt x="154965" y="68800"/>
                  <a:pt x="149232" y="52318"/>
                  <a:pt x="125225" y="48376"/>
                </a:cubicBezTo>
                <a:cubicBezTo>
                  <a:pt x="121654" y="47790"/>
                  <a:pt x="118524" y="47608"/>
                  <a:pt x="115694" y="47608"/>
                </a:cubicBezTo>
                <a:cubicBezTo>
                  <a:pt x="111060" y="47608"/>
                  <a:pt x="107232" y="48096"/>
                  <a:pt x="103601" y="48096"/>
                </a:cubicBezTo>
                <a:cubicBezTo>
                  <a:pt x="94542" y="48096"/>
                  <a:pt x="86701" y="45058"/>
                  <a:pt x="70589" y="23824"/>
                </a:cubicBezTo>
                <a:cubicBezTo>
                  <a:pt x="55771" y="4306"/>
                  <a:pt x="35471" y="0"/>
                  <a:pt x="20443" y="0"/>
                </a:cubicBezTo>
                <a:close/>
              </a:path>
            </a:pathLst>
          </a:custGeom>
          <a:gradFill>
            <a:gsLst>
              <a:gs pos="0">
                <a:schemeClr val="lt1"/>
              </a:gs>
              <a:gs pos="100000">
                <a:srgbClr val="FFFFFF">
                  <a:alpha val="54901"/>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6798555" y="-225919"/>
            <a:ext cx="2596843" cy="1456109"/>
          </a:xfrm>
          <a:custGeom>
            <a:avLst/>
            <a:gdLst/>
            <a:ahLst/>
            <a:cxnLst/>
            <a:rect l="l" t="t" r="r" b="b"/>
            <a:pathLst>
              <a:path w="154966" h="86893" extrusionOk="0">
                <a:moveTo>
                  <a:pt x="1606" y="0"/>
                </a:moveTo>
                <a:cubicBezTo>
                  <a:pt x="0" y="18102"/>
                  <a:pt x="5734" y="34585"/>
                  <a:pt x="29741" y="38526"/>
                </a:cubicBezTo>
                <a:cubicBezTo>
                  <a:pt x="33311" y="39112"/>
                  <a:pt x="36441" y="39295"/>
                  <a:pt x="39270" y="39295"/>
                </a:cubicBezTo>
                <a:cubicBezTo>
                  <a:pt x="43908" y="39295"/>
                  <a:pt x="47737" y="38805"/>
                  <a:pt x="51371" y="38805"/>
                </a:cubicBezTo>
                <a:cubicBezTo>
                  <a:pt x="60427" y="38805"/>
                  <a:pt x="68268" y="41844"/>
                  <a:pt x="84377" y="63064"/>
                </a:cubicBezTo>
                <a:cubicBezTo>
                  <a:pt x="99190" y="82585"/>
                  <a:pt x="119483" y="86893"/>
                  <a:pt x="134510" y="86893"/>
                </a:cubicBezTo>
                <a:cubicBezTo>
                  <a:pt x="146381" y="86893"/>
                  <a:pt x="154965" y="84204"/>
                  <a:pt x="154965" y="84204"/>
                </a:cubicBezTo>
                <a:lnTo>
                  <a:pt x="154435" y="0"/>
                </a:lnTo>
                <a:close/>
              </a:path>
            </a:pathLst>
          </a:custGeom>
          <a:gradFill>
            <a:gsLst>
              <a:gs pos="0">
                <a:schemeClr val="lt1"/>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5377413" y="4782680"/>
            <a:ext cx="1373982" cy="486421"/>
          </a:xfrm>
          <a:custGeom>
            <a:avLst/>
            <a:gdLst/>
            <a:ahLst/>
            <a:cxnLst/>
            <a:rect l="l" t="t" r="r" b="b"/>
            <a:pathLst>
              <a:path w="19813" h="7014" extrusionOk="0">
                <a:moveTo>
                  <a:pt x="10340" y="1"/>
                </a:moveTo>
                <a:cubicBezTo>
                  <a:pt x="7256" y="1"/>
                  <a:pt x="6597" y="3001"/>
                  <a:pt x="6597" y="3001"/>
                </a:cubicBezTo>
                <a:cubicBezTo>
                  <a:pt x="6597" y="3001"/>
                  <a:pt x="5855" y="2104"/>
                  <a:pt x="4768" y="2104"/>
                </a:cubicBezTo>
                <a:cubicBezTo>
                  <a:pt x="4353" y="2104"/>
                  <a:pt x="3888" y="2234"/>
                  <a:pt x="3394" y="2596"/>
                </a:cubicBezTo>
                <a:cubicBezTo>
                  <a:pt x="2299" y="3418"/>
                  <a:pt x="2406" y="4763"/>
                  <a:pt x="2406" y="4763"/>
                </a:cubicBezTo>
                <a:cubicBezTo>
                  <a:pt x="2406" y="4763"/>
                  <a:pt x="2361" y="4761"/>
                  <a:pt x="2285" y="4761"/>
                </a:cubicBezTo>
                <a:cubicBezTo>
                  <a:pt x="1889" y="4761"/>
                  <a:pt x="636" y="4828"/>
                  <a:pt x="287" y="5656"/>
                </a:cubicBezTo>
                <a:cubicBezTo>
                  <a:pt x="1" y="6299"/>
                  <a:pt x="525" y="7014"/>
                  <a:pt x="1227" y="7014"/>
                </a:cubicBezTo>
                <a:lnTo>
                  <a:pt x="17670" y="7014"/>
                </a:lnTo>
                <a:cubicBezTo>
                  <a:pt x="18182" y="7014"/>
                  <a:pt x="18670" y="6871"/>
                  <a:pt x="19075" y="6549"/>
                </a:cubicBezTo>
                <a:cubicBezTo>
                  <a:pt x="19491" y="6216"/>
                  <a:pt x="19813" y="5644"/>
                  <a:pt x="19468" y="4787"/>
                </a:cubicBezTo>
                <a:cubicBezTo>
                  <a:pt x="19096" y="3830"/>
                  <a:pt x="18442" y="3571"/>
                  <a:pt x="17845" y="3571"/>
                </a:cubicBezTo>
                <a:cubicBezTo>
                  <a:pt x="17141" y="3571"/>
                  <a:pt x="16515" y="3930"/>
                  <a:pt x="16515" y="3930"/>
                </a:cubicBezTo>
                <a:cubicBezTo>
                  <a:pt x="16515" y="3930"/>
                  <a:pt x="16185" y="2712"/>
                  <a:pt x="15064" y="2712"/>
                </a:cubicBezTo>
                <a:cubicBezTo>
                  <a:pt x="14757" y="2712"/>
                  <a:pt x="14390" y="2804"/>
                  <a:pt x="13955" y="3037"/>
                </a:cubicBezTo>
                <a:cubicBezTo>
                  <a:pt x="13955" y="3037"/>
                  <a:pt x="13514" y="49"/>
                  <a:pt x="10395" y="1"/>
                </a:cubicBezTo>
                <a:cubicBezTo>
                  <a:pt x="10377" y="1"/>
                  <a:pt x="10358" y="1"/>
                  <a:pt x="103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7755071" y="4342107"/>
            <a:ext cx="2113775" cy="1166250"/>
          </a:xfrm>
          <a:custGeom>
            <a:avLst/>
            <a:gdLst/>
            <a:ahLst/>
            <a:cxnLst/>
            <a:rect l="l" t="t" r="r" b="b"/>
            <a:pathLst>
              <a:path w="84551" h="46650" extrusionOk="0">
                <a:moveTo>
                  <a:pt x="3779" y="46650"/>
                </a:moveTo>
                <a:cubicBezTo>
                  <a:pt x="-4134" y="36099"/>
                  <a:pt x="1935" y="12721"/>
                  <a:pt x="14447" y="8550"/>
                </a:cubicBezTo>
                <a:cubicBezTo>
                  <a:pt x="23058" y="5680"/>
                  <a:pt x="34909" y="9671"/>
                  <a:pt x="40355" y="16932"/>
                </a:cubicBezTo>
                <a:cubicBezTo>
                  <a:pt x="43255" y="20798"/>
                  <a:pt x="44534" y="27993"/>
                  <a:pt x="41117" y="31410"/>
                </a:cubicBezTo>
                <a:cubicBezTo>
                  <a:pt x="38782" y="33745"/>
                  <a:pt x="32621" y="30838"/>
                  <a:pt x="31973" y="27600"/>
                </a:cubicBezTo>
                <a:cubicBezTo>
                  <a:pt x="30555" y="20511"/>
                  <a:pt x="33719" y="12138"/>
                  <a:pt x="38831" y="7026"/>
                </a:cubicBezTo>
                <a:cubicBezTo>
                  <a:pt x="49631" y="-3774"/>
                  <a:pt x="69733" y="274"/>
                  <a:pt x="84551" y="3978"/>
                </a:cubicBezTo>
              </a:path>
            </a:pathLst>
          </a:custGeom>
          <a:noFill/>
          <a:ln w="19050" cap="flat" cmpd="sng">
            <a:solidFill>
              <a:schemeClr val="dk1"/>
            </a:solidFill>
            <a:prstDash val="dot"/>
            <a:round/>
            <a:headEnd type="none" w="med" len="med"/>
            <a:tailEnd type="none" w="med" len="med"/>
          </a:ln>
        </p:spPr>
      </p:sp>
      <p:sp>
        <p:nvSpPr>
          <p:cNvPr id="44" name="Google Shape;44;p4"/>
          <p:cNvSpPr/>
          <p:nvPr/>
        </p:nvSpPr>
        <p:spPr>
          <a:xfrm>
            <a:off x="6616600" y="-387125"/>
            <a:ext cx="2960618" cy="1406065"/>
          </a:xfrm>
          <a:custGeom>
            <a:avLst/>
            <a:gdLst/>
            <a:ahLst/>
            <a:cxnLst/>
            <a:rect l="l" t="t" r="r" b="b"/>
            <a:pathLst>
              <a:path w="151671" h="72032" extrusionOk="0">
                <a:moveTo>
                  <a:pt x="2319" y="0"/>
                </a:moveTo>
                <a:cubicBezTo>
                  <a:pt x="-3572" y="11783"/>
                  <a:pt x="2493" y="34143"/>
                  <a:pt x="15273" y="37338"/>
                </a:cubicBezTo>
                <a:cubicBezTo>
                  <a:pt x="23193" y="39318"/>
                  <a:pt x="31604" y="40966"/>
                  <a:pt x="39657" y="39624"/>
                </a:cubicBezTo>
                <a:cubicBezTo>
                  <a:pt x="50726" y="37779"/>
                  <a:pt x="62298" y="33854"/>
                  <a:pt x="73185" y="36576"/>
                </a:cubicBezTo>
                <a:cubicBezTo>
                  <a:pt x="79467" y="38147"/>
                  <a:pt x="82254" y="45873"/>
                  <a:pt x="86139" y="51054"/>
                </a:cubicBezTo>
                <a:cubicBezTo>
                  <a:pt x="90784" y="57247"/>
                  <a:pt x="97223" y="62000"/>
                  <a:pt x="103665" y="66294"/>
                </a:cubicBezTo>
                <a:cubicBezTo>
                  <a:pt x="117040" y="75210"/>
                  <a:pt x="140305" y="73088"/>
                  <a:pt x="151671" y="61722"/>
                </a:cubicBezTo>
              </a:path>
            </a:pathLst>
          </a:custGeom>
          <a:noFill/>
          <a:ln w="19050" cap="flat" cmpd="sng">
            <a:solidFill>
              <a:schemeClr val="dk1"/>
            </a:solidFill>
            <a:prstDash val="dot"/>
            <a:round/>
            <a:headEnd type="none" w="med" len="med"/>
            <a:tailEnd type="none" w="med" len="med"/>
          </a:ln>
        </p:spPr>
      </p:sp>
      <p:sp>
        <p:nvSpPr>
          <p:cNvPr id="45" name="Google Shape;45;p4"/>
          <p:cNvSpPr/>
          <p:nvPr/>
        </p:nvSpPr>
        <p:spPr>
          <a:xfrm rot="10800000">
            <a:off x="-1338332" y="4154727"/>
            <a:ext cx="3433831" cy="1617298"/>
          </a:xfrm>
          <a:custGeom>
            <a:avLst/>
            <a:gdLst/>
            <a:ahLst/>
            <a:cxnLst/>
            <a:rect l="l" t="t" r="r" b="b"/>
            <a:pathLst>
              <a:path w="151671" h="72032" extrusionOk="0">
                <a:moveTo>
                  <a:pt x="2319" y="0"/>
                </a:moveTo>
                <a:cubicBezTo>
                  <a:pt x="-3572" y="11783"/>
                  <a:pt x="2493" y="34143"/>
                  <a:pt x="15273" y="37338"/>
                </a:cubicBezTo>
                <a:cubicBezTo>
                  <a:pt x="23193" y="39318"/>
                  <a:pt x="31604" y="40966"/>
                  <a:pt x="39657" y="39624"/>
                </a:cubicBezTo>
                <a:cubicBezTo>
                  <a:pt x="50726" y="37779"/>
                  <a:pt x="62298" y="33854"/>
                  <a:pt x="73185" y="36576"/>
                </a:cubicBezTo>
                <a:cubicBezTo>
                  <a:pt x="79467" y="38147"/>
                  <a:pt x="82254" y="45873"/>
                  <a:pt x="86139" y="51054"/>
                </a:cubicBezTo>
                <a:cubicBezTo>
                  <a:pt x="90784" y="57247"/>
                  <a:pt x="97223" y="62000"/>
                  <a:pt x="103665" y="66294"/>
                </a:cubicBezTo>
                <a:cubicBezTo>
                  <a:pt x="117040" y="75210"/>
                  <a:pt x="140305" y="73088"/>
                  <a:pt x="151671" y="61722"/>
                </a:cubicBezTo>
              </a:path>
            </a:pathLst>
          </a:custGeom>
          <a:noFill/>
          <a:ln w="19050" cap="flat" cmpd="sng">
            <a:solidFill>
              <a:schemeClr val="dk1"/>
            </a:solidFill>
            <a:prstDash val="dot"/>
            <a:round/>
            <a:headEnd type="none" w="med" len="med"/>
            <a:tailEnd type="none" w="med" len="med"/>
          </a:ln>
        </p:spPr>
      </p:sp>
      <p:sp>
        <p:nvSpPr>
          <p:cNvPr id="46" name="Google Shape;46;p4"/>
          <p:cNvSpPr/>
          <p:nvPr/>
        </p:nvSpPr>
        <p:spPr>
          <a:xfrm flipH="1">
            <a:off x="-308412" y="292243"/>
            <a:ext cx="1373982" cy="486421"/>
          </a:xfrm>
          <a:custGeom>
            <a:avLst/>
            <a:gdLst/>
            <a:ahLst/>
            <a:cxnLst/>
            <a:rect l="l" t="t" r="r" b="b"/>
            <a:pathLst>
              <a:path w="19813" h="7014" extrusionOk="0">
                <a:moveTo>
                  <a:pt x="10340" y="1"/>
                </a:moveTo>
                <a:cubicBezTo>
                  <a:pt x="7256" y="1"/>
                  <a:pt x="6597" y="3001"/>
                  <a:pt x="6597" y="3001"/>
                </a:cubicBezTo>
                <a:cubicBezTo>
                  <a:pt x="6597" y="3001"/>
                  <a:pt x="5855" y="2104"/>
                  <a:pt x="4768" y="2104"/>
                </a:cubicBezTo>
                <a:cubicBezTo>
                  <a:pt x="4353" y="2104"/>
                  <a:pt x="3888" y="2234"/>
                  <a:pt x="3394" y="2596"/>
                </a:cubicBezTo>
                <a:cubicBezTo>
                  <a:pt x="2299" y="3418"/>
                  <a:pt x="2406" y="4763"/>
                  <a:pt x="2406" y="4763"/>
                </a:cubicBezTo>
                <a:cubicBezTo>
                  <a:pt x="2406" y="4763"/>
                  <a:pt x="2361" y="4761"/>
                  <a:pt x="2285" y="4761"/>
                </a:cubicBezTo>
                <a:cubicBezTo>
                  <a:pt x="1889" y="4761"/>
                  <a:pt x="636" y="4828"/>
                  <a:pt x="287" y="5656"/>
                </a:cubicBezTo>
                <a:cubicBezTo>
                  <a:pt x="1" y="6299"/>
                  <a:pt x="525" y="7014"/>
                  <a:pt x="1227" y="7014"/>
                </a:cubicBezTo>
                <a:lnTo>
                  <a:pt x="17670" y="7014"/>
                </a:lnTo>
                <a:cubicBezTo>
                  <a:pt x="18182" y="7014"/>
                  <a:pt x="18670" y="6871"/>
                  <a:pt x="19075" y="6549"/>
                </a:cubicBezTo>
                <a:cubicBezTo>
                  <a:pt x="19491" y="6216"/>
                  <a:pt x="19813" y="5644"/>
                  <a:pt x="19468" y="4787"/>
                </a:cubicBezTo>
                <a:cubicBezTo>
                  <a:pt x="19096" y="3830"/>
                  <a:pt x="18442" y="3571"/>
                  <a:pt x="17845" y="3571"/>
                </a:cubicBezTo>
                <a:cubicBezTo>
                  <a:pt x="17141" y="3571"/>
                  <a:pt x="16515" y="3930"/>
                  <a:pt x="16515" y="3930"/>
                </a:cubicBezTo>
                <a:cubicBezTo>
                  <a:pt x="16515" y="3930"/>
                  <a:pt x="16185" y="2712"/>
                  <a:pt x="15064" y="2712"/>
                </a:cubicBezTo>
                <a:cubicBezTo>
                  <a:pt x="14757" y="2712"/>
                  <a:pt x="14390" y="2804"/>
                  <a:pt x="13955" y="3037"/>
                </a:cubicBezTo>
                <a:cubicBezTo>
                  <a:pt x="13955" y="3037"/>
                  <a:pt x="13514" y="49"/>
                  <a:pt x="10395" y="1"/>
                </a:cubicBezTo>
                <a:cubicBezTo>
                  <a:pt x="10377" y="1"/>
                  <a:pt x="10358" y="1"/>
                  <a:pt x="10340" y="1"/>
                </a:cubicBezTo>
                <a:close/>
              </a:path>
            </a:pathLst>
          </a:custGeom>
          <a:gradFill>
            <a:gsLst>
              <a:gs pos="0">
                <a:schemeClr val="lt1"/>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7"/>
          <p:cNvSpPr/>
          <p:nvPr/>
        </p:nvSpPr>
        <p:spPr>
          <a:xfrm>
            <a:off x="362875" y="734068"/>
            <a:ext cx="1373982" cy="486421"/>
          </a:xfrm>
          <a:custGeom>
            <a:avLst/>
            <a:gdLst/>
            <a:ahLst/>
            <a:cxnLst/>
            <a:rect l="l" t="t" r="r" b="b"/>
            <a:pathLst>
              <a:path w="19813" h="7014" extrusionOk="0">
                <a:moveTo>
                  <a:pt x="10340" y="1"/>
                </a:moveTo>
                <a:cubicBezTo>
                  <a:pt x="7256" y="1"/>
                  <a:pt x="6597" y="3001"/>
                  <a:pt x="6597" y="3001"/>
                </a:cubicBezTo>
                <a:cubicBezTo>
                  <a:pt x="6597" y="3001"/>
                  <a:pt x="5855" y="2104"/>
                  <a:pt x="4768" y="2104"/>
                </a:cubicBezTo>
                <a:cubicBezTo>
                  <a:pt x="4353" y="2104"/>
                  <a:pt x="3888" y="2234"/>
                  <a:pt x="3394" y="2596"/>
                </a:cubicBezTo>
                <a:cubicBezTo>
                  <a:pt x="2299" y="3418"/>
                  <a:pt x="2406" y="4763"/>
                  <a:pt x="2406" y="4763"/>
                </a:cubicBezTo>
                <a:cubicBezTo>
                  <a:pt x="2406" y="4763"/>
                  <a:pt x="2361" y="4761"/>
                  <a:pt x="2285" y="4761"/>
                </a:cubicBezTo>
                <a:cubicBezTo>
                  <a:pt x="1889" y="4761"/>
                  <a:pt x="636" y="4828"/>
                  <a:pt x="287" y="5656"/>
                </a:cubicBezTo>
                <a:cubicBezTo>
                  <a:pt x="1" y="6299"/>
                  <a:pt x="525" y="7014"/>
                  <a:pt x="1227" y="7014"/>
                </a:cubicBezTo>
                <a:lnTo>
                  <a:pt x="17670" y="7014"/>
                </a:lnTo>
                <a:cubicBezTo>
                  <a:pt x="18182" y="7014"/>
                  <a:pt x="18670" y="6871"/>
                  <a:pt x="19075" y="6549"/>
                </a:cubicBezTo>
                <a:cubicBezTo>
                  <a:pt x="19491" y="6216"/>
                  <a:pt x="19813" y="5644"/>
                  <a:pt x="19468" y="4787"/>
                </a:cubicBezTo>
                <a:cubicBezTo>
                  <a:pt x="19096" y="3830"/>
                  <a:pt x="18442" y="3571"/>
                  <a:pt x="17845" y="3571"/>
                </a:cubicBezTo>
                <a:cubicBezTo>
                  <a:pt x="17141" y="3571"/>
                  <a:pt x="16515" y="3930"/>
                  <a:pt x="16515" y="3930"/>
                </a:cubicBezTo>
                <a:cubicBezTo>
                  <a:pt x="16515" y="3930"/>
                  <a:pt x="16185" y="2712"/>
                  <a:pt x="15064" y="2712"/>
                </a:cubicBezTo>
                <a:cubicBezTo>
                  <a:pt x="14757" y="2712"/>
                  <a:pt x="14390" y="2804"/>
                  <a:pt x="13955" y="3037"/>
                </a:cubicBezTo>
                <a:cubicBezTo>
                  <a:pt x="13955" y="3037"/>
                  <a:pt x="13514" y="49"/>
                  <a:pt x="10395" y="1"/>
                </a:cubicBezTo>
                <a:cubicBezTo>
                  <a:pt x="10377" y="1"/>
                  <a:pt x="10358" y="1"/>
                  <a:pt x="10340" y="1"/>
                </a:cubicBezTo>
                <a:close/>
              </a:path>
            </a:pathLst>
          </a:custGeom>
          <a:gradFill>
            <a:gsLst>
              <a:gs pos="0">
                <a:schemeClr val="lt1"/>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p:nvPr/>
        </p:nvSpPr>
        <p:spPr>
          <a:xfrm flipH="1">
            <a:off x="8062590" y="2957713"/>
            <a:ext cx="1136375" cy="402306"/>
          </a:xfrm>
          <a:custGeom>
            <a:avLst/>
            <a:gdLst/>
            <a:ahLst/>
            <a:cxnLst/>
            <a:rect l="l" t="t" r="r" b="b"/>
            <a:pathLst>
              <a:path w="19813" h="7014" extrusionOk="0">
                <a:moveTo>
                  <a:pt x="10340" y="1"/>
                </a:moveTo>
                <a:cubicBezTo>
                  <a:pt x="7256" y="1"/>
                  <a:pt x="6597" y="3001"/>
                  <a:pt x="6597" y="3001"/>
                </a:cubicBezTo>
                <a:cubicBezTo>
                  <a:pt x="6597" y="3001"/>
                  <a:pt x="5855" y="2104"/>
                  <a:pt x="4768" y="2104"/>
                </a:cubicBezTo>
                <a:cubicBezTo>
                  <a:pt x="4353" y="2104"/>
                  <a:pt x="3888" y="2234"/>
                  <a:pt x="3394" y="2596"/>
                </a:cubicBezTo>
                <a:cubicBezTo>
                  <a:pt x="2299" y="3418"/>
                  <a:pt x="2406" y="4763"/>
                  <a:pt x="2406" y="4763"/>
                </a:cubicBezTo>
                <a:cubicBezTo>
                  <a:pt x="2406" y="4763"/>
                  <a:pt x="2361" y="4761"/>
                  <a:pt x="2285" y="4761"/>
                </a:cubicBezTo>
                <a:cubicBezTo>
                  <a:pt x="1889" y="4761"/>
                  <a:pt x="636" y="4828"/>
                  <a:pt x="287" y="5656"/>
                </a:cubicBezTo>
                <a:cubicBezTo>
                  <a:pt x="1" y="6299"/>
                  <a:pt x="525" y="7014"/>
                  <a:pt x="1227" y="7014"/>
                </a:cubicBezTo>
                <a:lnTo>
                  <a:pt x="17670" y="7014"/>
                </a:lnTo>
                <a:cubicBezTo>
                  <a:pt x="18182" y="7014"/>
                  <a:pt x="18670" y="6871"/>
                  <a:pt x="19075" y="6549"/>
                </a:cubicBezTo>
                <a:cubicBezTo>
                  <a:pt x="19491" y="6216"/>
                  <a:pt x="19813" y="5644"/>
                  <a:pt x="19468" y="4787"/>
                </a:cubicBezTo>
                <a:cubicBezTo>
                  <a:pt x="19096" y="3830"/>
                  <a:pt x="18442" y="3571"/>
                  <a:pt x="17845" y="3571"/>
                </a:cubicBezTo>
                <a:cubicBezTo>
                  <a:pt x="17141" y="3571"/>
                  <a:pt x="16515" y="3930"/>
                  <a:pt x="16515" y="3930"/>
                </a:cubicBezTo>
                <a:cubicBezTo>
                  <a:pt x="16515" y="3930"/>
                  <a:pt x="16185" y="2712"/>
                  <a:pt x="15064" y="2712"/>
                </a:cubicBezTo>
                <a:cubicBezTo>
                  <a:pt x="14757" y="2712"/>
                  <a:pt x="14390" y="2804"/>
                  <a:pt x="13955" y="3037"/>
                </a:cubicBezTo>
                <a:cubicBezTo>
                  <a:pt x="13955" y="3037"/>
                  <a:pt x="13514" y="49"/>
                  <a:pt x="10395" y="1"/>
                </a:cubicBezTo>
                <a:cubicBezTo>
                  <a:pt x="10377" y="1"/>
                  <a:pt x="10358" y="1"/>
                  <a:pt x="10340" y="1"/>
                </a:cubicBezTo>
                <a:close/>
              </a:path>
            </a:pathLst>
          </a:custGeom>
          <a:gradFill>
            <a:gsLst>
              <a:gs pos="0">
                <a:schemeClr val="lt1"/>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p:nvPr/>
        </p:nvSpPr>
        <p:spPr>
          <a:xfrm flipH="1">
            <a:off x="7280926" y="4143311"/>
            <a:ext cx="2040127" cy="1143881"/>
          </a:xfrm>
          <a:custGeom>
            <a:avLst/>
            <a:gdLst/>
            <a:ahLst/>
            <a:cxnLst/>
            <a:rect l="l" t="t" r="r" b="b"/>
            <a:pathLst>
              <a:path w="154966" h="86888" extrusionOk="0">
                <a:moveTo>
                  <a:pt x="20443" y="0"/>
                </a:moveTo>
                <a:cubicBezTo>
                  <a:pt x="8579" y="0"/>
                  <a:pt x="0" y="2684"/>
                  <a:pt x="0" y="2684"/>
                </a:cubicBezTo>
                <a:lnTo>
                  <a:pt x="531" y="86888"/>
                </a:lnTo>
                <a:lnTo>
                  <a:pt x="153360" y="86888"/>
                </a:lnTo>
                <a:cubicBezTo>
                  <a:pt x="154965" y="68800"/>
                  <a:pt x="149232" y="52318"/>
                  <a:pt x="125225" y="48376"/>
                </a:cubicBezTo>
                <a:cubicBezTo>
                  <a:pt x="121654" y="47790"/>
                  <a:pt x="118524" y="47608"/>
                  <a:pt x="115694" y="47608"/>
                </a:cubicBezTo>
                <a:cubicBezTo>
                  <a:pt x="111060" y="47608"/>
                  <a:pt x="107232" y="48096"/>
                  <a:pt x="103601" y="48096"/>
                </a:cubicBezTo>
                <a:cubicBezTo>
                  <a:pt x="94542" y="48096"/>
                  <a:pt x="86701" y="45058"/>
                  <a:pt x="70589" y="23824"/>
                </a:cubicBezTo>
                <a:cubicBezTo>
                  <a:pt x="55771" y="4306"/>
                  <a:pt x="35471" y="0"/>
                  <a:pt x="20443" y="0"/>
                </a:cubicBezTo>
                <a:close/>
              </a:path>
            </a:pathLst>
          </a:custGeom>
          <a:gradFill>
            <a:gsLst>
              <a:gs pos="0">
                <a:schemeClr val="lt1"/>
              </a:gs>
              <a:gs pos="100000">
                <a:srgbClr val="FFFFFF">
                  <a:alpha val="54901"/>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flipH="1">
            <a:off x="-428273" y="2786374"/>
            <a:ext cx="961673" cy="340442"/>
          </a:xfrm>
          <a:custGeom>
            <a:avLst/>
            <a:gdLst/>
            <a:ahLst/>
            <a:cxnLst/>
            <a:rect l="l" t="t" r="r" b="b"/>
            <a:pathLst>
              <a:path w="19813" h="7014" extrusionOk="0">
                <a:moveTo>
                  <a:pt x="10340" y="1"/>
                </a:moveTo>
                <a:cubicBezTo>
                  <a:pt x="7256" y="1"/>
                  <a:pt x="6597" y="3001"/>
                  <a:pt x="6597" y="3001"/>
                </a:cubicBezTo>
                <a:cubicBezTo>
                  <a:pt x="6597" y="3001"/>
                  <a:pt x="5855" y="2104"/>
                  <a:pt x="4768" y="2104"/>
                </a:cubicBezTo>
                <a:cubicBezTo>
                  <a:pt x="4353" y="2104"/>
                  <a:pt x="3888" y="2234"/>
                  <a:pt x="3394" y="2596"/>
                </a:cubicBezTo>
                <a:cubicBezTo>
                  <a:pt x="2299" y="3418"/>
                  <a:pt x="2406" y="4763"/>
                  <a:pt x="2406" y="4763"/>
                </a:cubicBezTo>
                <a:cubicBezTo>
                  <a:pt x="2406" y="4763"/>
                  <a:pt x="2361" y="4761"/>
                  <a:pt x="2285" y="4761"/>
                </a:cubicBezTo>
                <a:cubicBezTo>
                  <a:pt x="1889" y="4761"/>
                  <a:pt x="636" y="4828"/>
                  <a:pt x="287" y="5656"/>
                </a:cubicBezTo>
                <a:cubicBezTo>
                  <a:pt x="1" y="6299"/>
                  <a:pt x="525" y="7014"/>
                  <a:pt x="1227" y="7014"/>
                </a:cubicBezTo>
                <a:lnTo>
                  <a:pt x="17670" y="7014"/>
                </a:lnTo>
                <a:cubicBezTo>
                  <a:pt x="18182" y="7014"/>
                  <a:pt x="18670" y="6871"/>
                  <a:pt x="19075" y="6549"/>
                </a:cubicBezTo>
                <a:cubicBezTo>
                  <a:pt x="19491" y="6216"/>
                  <a:pt x="19813" y="5644"/>
                  <a:pt x="19468" y="4787"/>
                </a:cubicBezTo>
                <a:cubicBezTo>
                  <a:pt x="19096" y="3830"/>
                  <a:pt x="18442" y="3571"/>
                  <a:pt x="17845" y="3571"/>
                </a:cubicBezTo>
                <a:cubicBezTo>
                  <a:pt x="17141" y="3571"/>
                  <a:pt x="16515" y="3930"/>
                  <a:pt x="16515" y="3930"/>
                </a:cubicBezTo>
                <a:cubicBezTo>
                  <a:pt x="16515" y="3930"/>
                  <a:pt x="16185" y="2712"/>
                  <a:pt x="15064" y="2712"/>
                </a:cubicBezTo>
                <a:cubicBezTo>
                  <a:pt x="14757" y="2712"/>
                  <a:pt x="14390" y="2804"/>
                  <a:pt x="13955" y="3037"/>
                </a:cubicBezTo>
                <a:cubicBezTo>
                  <a:pt x="13955" y="3037"/>
                  <a:pt x="13514" y="49"/>
                  <a:pt x="10395" y="1"/>
                </a:cubicBezTo>
                <a:cubicBezTo>
                  <a:pt x="10377" y="1"/>
                  <a:pt x="10358" y="1"/>
                  <a:pt x="10340" y="1"/>
                </a:cubicBezTo>
                <a:close/>
              </a:path>
            </a:pathLst>
          </a:custGeom>
          <a:gradFill>
            <a:gsLst>
              <a:gs pos="0">
                <a:schemeClr val="lt1"/>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rot="10800000" flipH="1">
            <a:off x="7280914" y="4237694"/>
            <a:ext cx="2553760" cy="1202754"/>
          </a:xfrm>
          <a:custGeom>
            <a:avLst/>
            <a:gdLst/>
            <a:ahLst/>
            <a:cxnLst/>
            <a:rect l="l" t="t" r="r" b="b"/>
            <a:pathLst>
              <a:path w="151671" h="72032" extrusionOk="0">
                <a:moveTo>
                  <a:pt x="2319" y="0"/>
                </a:moveTo>
                <a:cubicBezTo>
                  <a:pt x="-3572" y="11783"/>
                  <a:pt x="2493" y="34143"/>
                  <a:pt x="15273" y="37338"/>
                </a:cubicBezTo>
                <a:cubicBezTo>
                  <a:pt x="23193" y="39318"/>
                  <a:pt x="31604" y="40966"/>
                  <a:pt x="39657" y="39624"/>
                </a:cubicBezTo>
                <a:cubicBezTo>
                  <a:pt x="50726" y="37779"/>
                  <a:pt x="62298" y="33854"/>
                  <a:pt x="73185" y="36576"/>
                </a:cubicBezTo>
                <a:cubicBezTo>
                  <a:pt x="79467" y="38147"/>
                  <a:pt x="82254" y="45873"/>
                  <a:pt x="86139" y="51054"/>
                </a:cubicBezTo>
                <a:cubicBezTo>
                  <a:pt x="90784" y="57247"/>
                  <a:pt x="97223" y="62000"/>
                  <a:pt x="103665" y="66294"/>
                </a:cubicBezTo>
                <a:cubicBezTo>
                  <a:pt x="117040" y="75210"/>
                  <a:pt x="140305" y="73088"/>
                  <a:pt x="151671" y="61722"/>
                </a:cubicBezTo>
              </a:path>
            </a:pathLst>
          </a:custGeom>
          <a:noFill/>
          <a:ln w="19050" cap="flat" cmpd="sng">
            <a:solidFill>
              <a:schemeClr val="dk1"/>
            </a:solidFill>
            <a:prstDash val="dot"/>
            <a:round/>
            <a:headEnd type="none" w="med" len="med"/>
            <a:tailEnd type="none" w="med" len="med"/>
          </a:ln>
        </p:spPr>
      </p:sp>
      <p:sp>
        <p:nvSpPr>
          <p:cNvPr id="79" name="Google Shape;79;p7"/>
          <p:cNvSpPr/>
          <p:nvPr/>
        </p:nvSpPr>
        <p:spPr>
          <a:xfrm>
            <a:off x="-130266" y="4143311"/>
            <a:ext cx="2040127" cy="1143881"/>
          </a:xfrm>
          <a:custGeom>
            <a:avLst/>
            <a:gdLst/>
            <a:ahLst/>
            <a:cxnLst/>
            <a:rect l="l" t="t" r="r" b="b"/>
            <a:pathLst>
              <a:path w="154966" h="86888" extrusionOk="0">
                <a:moveTo>
                  <a:pt x="20443" y="0"/>
                </a:moveTo>
                <a:cubicBezTo>
                  <a:pt x="8579" y="0"/>
                  <a:pt x="0" y="2684"/>
                  <a:pt x="0" y="2684"/>
                </a:cubicBezTo>
                <a:lnTo>
                  <a:pt x="531" y="86888"/>
                </a:lnTo>
                <a:lnTo>
                  <a:pt x="153360" y="86888"/>
                </a:lnTo>
                <a:cubicBezTo>
                  <a:pt x="154965" y="68800"/>
                  <a:pt x="149232" y="52318"/>
                  <a:pt x="125225" y="48376"/>
                </a:cubicBezTo>
                <a:cubicBezTo>
                  <a:pt x="121654" y="47790"/>
                  <a:pt x="118524" y="47608"/>
                  <a:pt x="115694" y="47608"/>
                </a:cubicBezTo>
                <a:cubicBezTo>
                  <a:pt x="111060" y="47608"/>
                  <a:pt x="107232" y="48096"/>
                  <a:pt x="103601" y="48096"/>
                </a:cubicBezTo>
                <a:cubicBezTo>
                  <a:pt x="94542" y="48096"/>
                  <a:pt x="86701" y="45058"/>
                  <a:pt x="70589" y="23824"/>
                </a:cubicBezTo>
                <a:cubicBezTo>
                  <a:pt x="55771" y="4306"/>
                  <a:pt x="35471" y="0"/>
                  <a:pt x="20443" y="0"/>
                </a:cubicBezTo>
                <a:close/>
              </a:path>
            </a:pathLst>
          </a:custGeom>
          <a:gradFill>
            <a:gsLst>
              <a:gs pos="0">
                <a:schemeClr val="lt1"/>
              </a:gs>
              <a:gs pos="100000">
                <a:srgbClr val="FFFFFF">
                  <a:alpha val="54901"/>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rot="10800000">
            <a:off x="-643887" y="4237694"/>
            <a:ext cx="2553760" cy="1202754"/>
          </a:xfrm>
          <a:custGeom>
            <a:avLst/>
            <a:gdLst/>
            <a:ahLst/>
            <a:cxnLst/>
            <a:rect l="l" t="t" r="r" b="b"/>
            <a:pathLst>
              <a:path w="151671" h="72032" extrusionOk="0">
                <a:moveTo>
                  <a:pt x="2319" y="0"/>
                </a:moveTo>
                <a:cubicBezTo>
                  <a:pt x="-3572" y="11783"/>
                  <a:pt x="2493" y="34143"/>
                  <a:pt x="15273" y="37338"/>
                </a:cubicBezTo>
                <a:cubicBezTo>
                  <a:pt x="23193" y="39318"/>
                  <a:pt x="31604" y="40966"/>
                  <a:pt x="39657" y="39624"/>
                </a:cubicBezTo>
                <a:cubicBezTo>
                  <a:pt x="50726" y="37779"/>
                  <a:pt x="62298" y="33854"/>
                  <a:pt x="73185" y="36576"/>
                </a:cubicBezTo>
                <a:cubicBezTo>
                  <a:pt x="79467" y="38147"/>
                  <a:pt x="82254" y="45873"/>
                  <a:pt x="86139" y="51054"/>
                </a:cubicBezTo>
                <a:cubicBezTo>
                  <a:pt x="90784" y="57247"/>
                  <a:pt x="97223" y="62000"/>
                  <a:pt x="103665" y="66294"/>
                </a:cubicBezTo>
                <a:cubicBezTo>
                  <a:pt x="117040" y="75210"/>
                  <a:pt x="140305" y="73088"/>
                  <a:pt x="151671" y="61722"/>
                </a:cubicBezTo>
              </a:path>
            </a:pathLst>
          </a:custGeom>
          <a:noFill/>
          <a:ln w="19050" cap="flat" cmpd="sng">
            <a:solidFill>
              <a:schemeClr val="dk1"/>
            </a:solidFill>
            <a:prstDash val="dot"/>
            <a:round/>
            <a:headEnd type="none" w="med" len="med"/>
            <a:tailEnd type="none" w="med" len="med"/>
          </a:ln>
        </p:spPr>
      </p:sp>
      <p:sp>
        <p:nvSpPr>
          <p:cNvPr id="81" name="Google Shape;81;p7"/>
          <p:cNvSpPr/>
          <p:nvPr/>
        </p:nvSpPr>
        <p:spPr>
          <a:xfrm rot="10800000" flipH="1">
            <a:off x="6324813" y="-79399"/>
            <a:ext cx="1373982" cy="486421"/>
          </a:xfrm>
          <a:custGeom>
            <a:avLst/>
            <a:gdLst/>
            <a:ahLst/>
            <a:cxnLst/>
            <a:rect l="l" t="t" r="r" b="b"/>
            <a:pathLst>
              <a:path w="19813" h="7014" extrusionOk="0">
                <a:moveTo>
                  <a:pt x="10340" y="1"/>
                </a:moveTo>
                <a:cubicBezTo>
                  <a:pt x="7256" y="1"/>
                  <a:pt x="6597" y="3001"/>
                  <a:pt x="6597" y="3001"/>
                </a:cubicBezTo>
                <a:cubicBezTo>
                  <a:pt x="6597" y="3001"/>
                  <a:pt x="5855" y="2104"/>
                  <a:pt x="4768" y="2104"/>
                </a:cubicBezTo>
                <a:cubicBezTo>
                  <a:pt x="4353" y="2104"/>
                  <a:pt x="3888" y="2234"/>
                  <a:pt x="3394" y="2596"/>
                </a:cubicBezTo>
                <a:cubicBezTo>
                  <a:pt x="2299" y="3418"/>
                  <a:pt x="2406" y="4763"/>
                  <a:pt x="2406" y="4763"/>
                </a:cubicBezTo>
                <a:cubicBezTo>
                  <a:pt x="2406" y="4763"/>
                  <a:pt x="2361" y="4761"/>
                  <a:pt x="2285" y="4761"/>
                </a:cubicBezTo>
                <a:cubicBezTo>
                  <a:pt x="1889" y="4761"/>
                  <a:pt x="636" y="4828"/>
                  <a:pt x="287" y="5656"/>
                </a:cubicBezTo>
                <a:cubicBezTo>
                  <a:pt x="1" y="6299"/>
                  <a:pt x="525" y="7014"/>
                  <a:pt x="1227" y="7014"/>
                </a:cubicBezTo>
                <a:lnTo>
                  <a:pt x="17670" y="7014"/>
                </a:lnTo>
                <a:cubicBezTo>
                  <a:pt x="18182" y="7014"/>
                  <a:pt x="18670" y="6871"/>
                  <a:pt x="19075" y="6549"/>
                </a:cubicBezTo>
                <a:cubicBezTo>
                  <a:pt x="19491" y="6216"/>
                  <a:pt x="19813" y="5644"/>
                  <a:pt x="19468" y="4787"/>
                </a:cubicBezTo>
                <a:cubicBezTo>
                  <a:pt x="19096" y="3830"/>
                  <a:pt x="18442" y="3571"/>
                  <a:pt x="17845" y="3571"/>
                </a:cubicBezTo>
                <a:cubicBezTo>
                  <a:pt x="17141" y="3571"/>
                  <a:pt x="16515" y="3930"/>
                  <a:pt x="16515" y="3930"/>
                </a:cubicBezTo>
                <a:cubicBezTo>
                  <a:pt x="16515" y="3930"/>
                  <a:pt x="16185" y="2712"/>
                  <a:pt x="15064" y="2712"/>
                </a:cubicBezTo>
                <a:cubicBezTo>
                  <a:pt x="14757" y="2712"/>
                  <a:pt x="14390" y="2804"/>
                  <a:pt x="13955" y="3037"/>
                </a:cubicBezTo>
                <a:cubicBezTo>
                  <a:pt x="13955" y="3037"/>
                  <a:pt x="13514" y="49"/>
                  <a:pt x="10395" y="1"/>
                </a:cubicBezTo>
                <a:cubicBezTo>
                  <a:pt x="10377" y="1"/>
                  <a:pt x="10358" y="1"/>
                  <a:pt x="103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rot="10800000">
            <a:off x="7213101" y="-133414"/>
            <a:ext cx="2040127" cy="1143881"/>
          </a:xfrm>
          <a:custGeom>
            <a:avLst/>
            <a:gdLst/>
            <a:ahLst/>
            <a:cxnLst/>
            <a:rect l="l" t="t" r="r" b="b"/>
            <a:pathLst>
              <a:path w="154966" h="86888" extrusionOk="0">
                <a:moveTo>
                  <a:pt x="20443" y="0"/>
                </a:moveTo>
                <a:cubicBezTo>
                  <a:pt x="8579" y="0"/>
                  <a:pt x="0" y="2684"/>
                  <a:pt x="0" y="2684"/>
                </a:cubicBezTo>
                <a:lnTo>
                  <a:pt x="531" y="86888"/>
                </a:lnTo>
                <a:lnTo>
                  <a:pt x="153360" y="86888"/>
                </a:lnTo>
                <a:cubicBezTo>
                  <a:pt x="154965" y="68800"/>
                  <a:pt x="149232" y="52318"/>
                  <a:pt x="125225" y="48376"/>
                </a:cubicBezTo>
                <a:cubicBezTo>
                  <a:pt x="121654" y="47790"/>
                  <a:pt x="118524" y="47608"/>
                  <a:pt x="115694" y="47608"/>
                </a:cubicBezTo>
                <a:cubicBezTo>
                  <a:pt x="111060" y="47608"/>
                  <a:pt x="107232" y="48096"/>
                  <a:pt x="103601" y="48096"/>
                </a:cubicBezTo>
                <a:cubicBezTo>
                  <a:pt x="94542" y="48096"/>
                  <a:pt x="86701" y="45058"/>
                  <a:pt x="70589" y="23824"/>
                </a:cubicBezTo>
                <a:cubicBezTo>
                  <a:pt x="55771" y="4306"/>
                  <a:pt x="35471" y="0"/>
                  <a:pt x="20443" y="0"/>
                </a:cubicBezTo>
                <a:close/>
              </a:path>
            </a:pathLst>
          </a:custGeom>
          <a:gradFill>
            <a:gsLst>
              <a:gs pos="0">
                <a:schemeClr val="lt1"/>
              </a:gs>
              <a:gs pos="100000">
                <a:srgbClr val="FFFFFF">
                  <a:alpha val="54901"/>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rot="-9407453">
            <a:off x="7176242" y="-801545"/>
            <a:ext cx="2113838" cy="1166285"/>
          </a:xfrm>
          <a:custGeom>
            <a:avLst/>
            <a:gdLst/>
            <a:ahLst/>
            <a:cxnLst/>
            <a:rect l="l" t="t" r="r" b="b"/>
            <a:pathLst>
              <a:path w="84551" h="46650" extrusionOk="0">
                <a:moveTo>
                  <a:pt x="3779" y="46650"/>
                </a:moveTo>
                <a:cubicBezTo>
                  <a:pt x="-4134" y="36099"/>
                  <a:pt x="1935" y="12721"/>
                  <a:pt x="14447" y="8550"/>
                </a:cubicBezTo>
                <a:cubicBezTo>
                  <a:pt x="23058" y="5680"/>
                  <a:pt x="34909" y="9671"/>
                  <a:pt x="40355" y="16932"/>
                </a:cubicBezTo>
                <a:cubicBezTo>
                  <a:pt x="43255" y="20798"/>
                  <a:pt x="44534" y="27993"/>
                  <a:pt x="41117" y="31410"/>
                </a:cubicBezTo>
                <a:cubicBezTo>
                  <a:pt x="38782" y="33745"/>
                  <a:pt x="32621" y="30838"/>
                  <a:pt x="31973" y="27600"/>
                </a:cubicBezTo>
                <a:cubicBezTo>
                  <a:pt x="30555" y="20511"/>
                  <a:pt x="33719" y="12138"/>
                  <a:pt x="38831" y="7026"/>
                </a:cubicBezTo>
                <a:cubicBezTo>
                  <a:pt x="49631" y="-3774"/>
                  <a:pt x="69733" y="274"/>
                  <a:pt x="84551" y="3978"/>
                </a:cubicBezTo>
              </a:path>
            </a:pathLst>
          </a:custGeom>
          <a:noFill/>
          <a:ln w="19050" cap="flat" cmpd="sng">
            <a:solidFill>
              <a:schemeClr val="dk1"/>
            </a:solidFill>
            <a:prstDash val="dot"/>
            <a:round/>
            <a:headEnd type="none" w="med" len="med"/>
            <a:tailEnd type="none" w="med" len="med"/>
          </a:ln>
        </p:spPr>
      </p:sp>
      <p:sp>
        <p:nvSpPr>
          <p:cNvPr id="84" name="Google Shape;84;p7"/>
          <p:cNvSpPr txBox="1">
            <a:spLocks noGrp="1"/>
          </p:cNvSpPr>
          <p:nvPr>
            <p:ph type="subTitle" idx="1"/>
          </p:nvPr>
        </p:nvSpPr>
        <p:spPr>
          <a:xfrm>
            <a:off x="4614275" y="1517050"/>
            <a:ext cx="3622200" cy="2878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accent2"/>
              </a:buClr>
              <a:buSzPts val="800"/>
              <a:buFont typeface="Open Sans"/>
              <a:buChar char="●"/>
              <a:defRPr sz="14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1600"/>
              </a:spcBef>
              <a:spcAft>
                <a:spcPts val="0"/>
              </a:spcAft>
              <a:buClr>
                <a:srgbClr val="999999"/>
              </a:buClr>
              <a:buSzPts val="800"/>
              <a:buFont typeface="Open Sans"/>
              <a:buChar char="■"/>
              <a:defRPr/>
            </a:lvl3pPr>
            <a:lvl4pPr lvl="3" algn="ctr" rtl="0">
              <a:lnSpc>
                <a:spcPct val="100000"/>
              </a:lnSpc>
              <a:spcBef>
                <a:spcPts val="1600"/>
              </a:spcBef>
              <a:spcAft>
                <a:spcPts val="0"/>
              </a:spcAft>
              <a:buClr>
                <a:srgbClr val="999999"/>
              </a:buClr>
              <a:buSzPts val="800"/>
              <a:buFont typeface="Open Sans"/>
              <a:buChar char="●"/>
              <a:defRPr/>
            </a:lvl4pPr>
            <a:lvl5pPr lvl="4" algn="ctr" rtl="0">
              <a:lnSpc>
                <a:spcPct val="100000"/>
              </a:lnSpc>
              <a:spcBef>
                <a:spcPts val="1600"/>
              </a:spcBef>
              <a:spcAft>
                <a:spcPts val="0"/>
              </a:spcAft>
              <a:buClr>
                <a:srgbClr val="999999"/>
              </a:buClr>
              <a:buSzPts val="1200"/>
              <a:buFont typeface="Open Sans"/>
              <a:buChar char="○"/>
              <a:defRPr/>
            </a:lvl5pPr>
            <a:lvl6pPr lvl="5" algn="ctr" rtl="0">
              <a:lnSpc>
                <a:spcPct val="100000"/>
              </a:lnSpc>
              <a:spcBef>
                <a:spcPts val="1600"/>
              </a:spcBef>
              <a:spcAft>
                <a:spcPts val="0"/>
              </a:spcAft>
              <a:buClr>
                <a:srgbClr val="999999"/>
              </a:buClr>
              <a:buSzPts val="1200"/>
              <a:buFont typeface="Open Sans"/>
              <a:buChar char="■"/>
              <a:defRPr/>
            </a:lvl6pPr>
            <a:lvl7pPr lvl="6" algn="ctr" rtl="0">
              <a:lnSpc>
                <a:spcPct val="100000"/>
              </a:lnSpc>
              <a:spcBef>
                <a:spcPts val="1600"/>
              </a:spcBef>
              <a:spcAft>
                <a:spcPts val="0"/>
              </a:spcAft>
              <a:buClr>
                <a:srgbClr val="999999"/>
              </a:buClr>
              <a:buSzPts val="700"/>
              <a:buFont typeface="Open Sans"/>
              <a:buChar char="●"/>
              <a:defRPr/>
            </a:lvl7pPr>
            <a:lvl8pPr lvl="7" algn="ctr" rtl="0">
              <a:lnSpc>
                <a:spcPct val="100000"/>
              </a:lnSpc>
              <a:spcBef>
                <a:spcPts val="1600"/>
              </a:spcBef>
              <a:spcAft>
                <a:spcPts val="0"/>
              </a:spcAft>
              <a:buClr>
                <a:srgbClr val="999999"/>
              </a:buClr>
              <a:buSzPts val="700"/>
              <a:buFont typeface="Open Sans"/>
              <a:buChar char="○"/>
              <a:defRPr/>
            </a:lvl8pPr>
            <a:lvl9pPr lvl="8" algn="ctr" rtl="0">
              <a:lnSpc>
                <a:spcPct val="100000"/>
              </a:lnSpc>
              <a:spcBef>
                <a:spcPts val="1600"/>
              </a:spcBef>
              <a:spcAft>
                <a:spcPts val="1600"/>
              </a:spcAft>
              <a:buClr>
                <a:srgbClr val="999999"/>
              </a:buClr>
              <a:buSzPts val="600"/>
              <a:buFont typeface="Open Sans"/>
              <a:buChar char="■"/>
              <a:defRPr/>
            </a:lvl9pPr>
          </a:lstStyle>
          <a:p>
            <a:endParaRPr/>
          </a:p>
        </p:txBody>
      </p:sp>
      <p:sp>
        <p:nvSpPr>
          <p:cNvPr id="85" name="Google Shape;85;p7"/>
          <p:cNvSpPr txBox="1">
            <a:spLocks noGrp="1"/>
          </p:cNvSpPr>
          <p:nvPr>
            <p:ph type="title"/>
          </p:nvPr>
        </p:nvSpPr>
        <p:spPr>
          <a:xfrm>
            <a:off x="4614275" y="747650"/>
            <a:ext cx="36222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6" name="Google Shape;86;p7"/>
          <p:cNvSpPr>
            <a:spLocks noGrp="1"/>
          </p:cNvSpPr>
          <p:nvPr>
            <p:ph type="pic" idx="2"/>
          </p:nvPr>
        </p:nvSpPr>
        <p:spPr>
          <a:xfrm>
            <a:off x="907525" y="598050"/>
            <a:ext cx="3449100" cy="3947400"/>
          </a:xfrm>
          <a:prstGeom prst="roundRect">
            <a:avLst>
              <a:gd name="adj" fmla="val 16667"/>
            </a:avLst>
          </a:prstGeom>
          <a:noFill/>
          <a:ln>
            <a:noFill/>
          </a:ln>
        </p:spPr>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34"/>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35"/>
        <p:cNvGrpSpPr/>
        <p:nvPr/>
      </p:nvGrpSpPr>
      <p:grpSpPr>
        <a:xfrm>
          <a:off x="0" y="0"/>
          <a:ext cx="0" cy="0"/>
          <a:chOff x="0" y="0"/>
          <a:chExt cx="0" cy="0"/>
        </a:xfrm>
      </p:grpSpPr>
      <p:sp>
        <p:nvSpPr>
          <p:cNvPr id="136" name="Google Shape;136;p13"/>
          <p:cNvSpPr/>
          <p:nvPr/>
        </p:nvSpPr>
        <p:spPr>
          <a:xfrm rot="10800000">
            <a:off x="-184947" y="4140088"/>
            <a:ext cx="2050975" cy="1150029"/>
          </a:xfrm>
          <a:custGeom>
            <a:avLst/>
            <a:gdLst/>
            <a:ahLst/>
            <a:cxnLst/>
            <a:rect l="l" t="t" r="r" b="b"/>
            <a:pathLst>
              <a:path w="154966" h="86893" extrusionOk="0">
                <a:moveTo>
                  <a:pt x="1606" y="0"/>
                </a:moveTo>
                <a:cubicBezTo>
                  <a:pt x="0" y="18102"/>
                  <a:pt x="5734" y="34585"/>
                  <a:pt x="29741" y="38526"/>
                </a:cubicBezTo>
                <a:cubicBezTo>
                  <a:pt x="33311" y="39112"/>
                  <a:pt x="36441" y="39295"/>
                  <a:pt x="39270" y="39295"/>
                </a:cubicBezTo>
                <a:cubicBezTo>
                  <a:pt x="43908" y="39295"/>
                  <a:pt x="47737" y="38805"/>
                  <a:pt x="51371" y="38805"/>
                </a:cubicBezTo>
                <a:cubicBezTo>
                  <a:pt x="60427" y="38805"/>
                  <a:pt x="68268" y="41844"/>
                  <a:pt x="84377" y="63064"/>
                </a:cubicBezTo>
                <a:cubicBezTo>
                  <a:pt x="99190" y="82585"/>
                  <a:pt x="119483" y="86893"/>
                  <a:pt x="134510" y="86893"/>
                </a:cubicBezTo>
                <a:cubicBezTo>
                  <a:pt x="146381" y="86893"/>
                  <a:pt x="154965" y="84204"/>
                  <a:pt x="154965" y="84204"/>
                </a:cubicBezTo>
                <a:lnTo>
                  <a:pt x="154435" y="0"/>
                </a:lnTo>
                <a:close/>
              </a:path>
            </a:pathLst>
          </a:custGeom>
          <a:gradFill>
            <a:gsLst>
              <a:gs pos="0">
                <a:schemeClr val="lt1"/>
              </a:gs>
              <a:gs pos="100000">
                <a:srgbClr val="FFFFFF">
                  <a:alpha val="54901"/>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rot="10800000">
            <a:off x="-328611" y="4272749"/>
            <a:ext cx="2338388" cy="1110553"/>
          </a:xfrm>
          <a:custGeom>
            <a:avLst/>
            <a:gdLst/>
            <a:ahLst/>
            <a:cxnLst/>
            <a:rect l="l" t="t" r="r" b="b"/>
            <a:pathLst>
              <a:path w="151671" h="72032" extrusionOk="0">
                <a:moveTo>
                  <a:pt x="2319" y="0"/>
                </a:moveTo>
                <a:cubicBezTo>
                  <a:pt x="-3572" y="11783"/>
                  <a:pt x="2493" y="34143"/>
                  <a:pt x="15273" y="37338"/>
                </a:cubicBezTo>
                <a:cubicBezTo>
                  <a:pt x="23193" y="39318"/>
                  <a:pt x="31604" y="40966"/>
                  <a:pt x="39657" y="39624"/>
                </a:cubicBezTo>
                <a:cubicBezTo>
                  <a:pt x="50726" y="37779"/>
                  <a:pt x="62298" y="33854"/>
                  <a:pt x="73185" y="36576"/>
                </a:cubicBezTo>
                <a:cubicBezTo>
                  <a:pt x="79467" y="38147"/>
                  <a:pt x="82254" y="45873"/>
                  <a:pt x="86139" y="51054"/>
                </a:cubicBezTo>
                <a:cubicBezTo>
                  <a:pt x="90784" y="57247"/>
                  <a:pt x="97223" y="62000"/>
                  <a:pt x="103665" y="66294"/>
                </a:cubicBezTo>
                <a:cubicBezTo>
                  <a:pt x="117040" y="75210"/>
                  <a:pt x="140305" y="73088"/>
                  <a:pt x="151671" y="61722"/>
                </a:cubicBezTo>
              </a:path>
            </a:pathLst>
          </a:custGeom>
          <a:noFill/>
          <a:ln w="19050" cap="flat" cmpd="sng">
            <a:solidFill>
              <a:schemeClr val="dk1"/>
            </a:solidFill>
            <a:prstDash val="dot"/>
            <a:round/>
            <a:headEnd type="none" w="med" len="med"/>
            <a:tailEnd type="none" w="med" len="med"/>
          </a:ln>
        </p:spPr>
      </p:sp>
      <p:sp>
        <p:nvSpPr>
          <p:cNvPr id="138" name="Google Shape;138;p13"/>
          <p:cNvSpPr/>
          <p:nvPr/>
        </p:nvSpPr>
        <p:spPr>
          <a:xfrm flipH="1">
            <a:off x="-335527" y="1928287"/>
            <a:ext cx="1136375" cy="402323"/>
          </a:xfrm>
          <a:custGeom>
            <a:avLst/>
            <a:gdLst/>
            <a:ahLst/>
            <a:cxnLst/>
            <a:rect l="l" t="t" r="r" b="b"/>
            <a:pathLst>
              <a:path w="19813" h="7014" extrusionOk="0">
                <a:moveTo>
                  <a:pt x="10340" y="1"/>
                </a:moveTo>
                <a:cubicBezTo>
                  <a:pt x="7256" y="1"/>
                  <a:pt x="6597" y="3001"/>
                  <a:pt x="6597" y="3001"/>
                </a:cubicBezTo>
                <a:cubicBezTo>
                  <a:pt x="6597" y="3001"/>
                  <a:pt x="5855" y="2104"/>
                  <a:pt x="4768" y="2104"/>
                </a:cubicBezTo>
                <a:cubicBezTo>
                  <a:pt x="4353" y="2104"/>
                  <a:pt x="3888" y="2234"/>
                  <a:pt x="3394" y="2596"/>
                </a:cubicBezTo>
                <a:cubicBezTo>
                  <a:pt x="2299" y="3418"/>
                  <a:pt x="2406" y="4763"/>
                  <a:pt x="2406" y="4763"/>
                </a:cubicBezTo>
                <a:cubicBezTo>
                  <a:pt x="2406" y="4763"/>
                  <a:pt x="2361" y="4761"/>
                  <a:pt x="2285" y="4761"/>
                </a:cubicBezTo>
                <a:cubicBezTo>
                  <a:pt x="1889" y="4761"/>
                  <a:pt x="636" y="4828"/>
                  <a:pt x="287" y="5656"/>
                </a:cubicBezTo>
                <a:cubicBezTo>
                  <a:pt x="1" y="6299"/>
                  <a:pt x="525" y="7014"/>
                  <a:pt x="1227" y="7014"/>
                </a:cubicBezTo>
                <a:lnTo>
                  <a:pt x="17670" y="7014"/>
                </a:lnTo>
                <a:cubicBezTo>
                  <a:pt x="18182" y="7014"/>
                  <a:pt x="18670" y="6871"/>
                  <a:pt x="19075" y="6549"/>
                </a:cubicBezTo>
                <a:cubicBezTo>
                  <a:pt x="19491" y="6216"/>
                  <a:pt x="19813" y="5644"/>
                  <a:pt x="19468" y="4787"/>
                </a:cubicBezTo>
                <a:cubicBezTo>
                  <a:pt x="19096" y="3830"/>
                  <a:pt x="18442" y="3571"/>
                  <a:pt x="17845" y="3571"/>
                </a:cubicBezTo>
                <a:cubicBezTo>
                  <a:pt x="17141" y="3571"/>
                  <a:pt x="16515" y="3930"/>
                  <a:pt x="16515" y="3930"/>
                </a:cubicBezTo>
                <a:cubicBezTo>
                  <a:pt x="16515" y="3930"/>
                  <a:pt x="16185" y="2712"/>
                  <a:pt x="15064" y="2712"/>
                </a:cubicBezTo>
                <a:cubicBezTo>
                  <a:pt x="14757" y="2712"/>
                  <a:pt x="14390" y="2804"/>
                  <a:pt x="13955" y="3037"/>
                </a:cubicBezTo>
                <a:cubicBezTo>
                  <a:pt x="13955" y="3037"/>
                  <a:pt x="13514" y="49"/>
                  <a:pt x="10395" y="1"/>
                </a:cubicBezTo>
                <a:cubicBezTo>
                  <a:pt x="10377" y="1"/>
                  <a:pt x="10358" y="1"/>
                  <a:pt x="10340" y="1"/>
                </a:cubicBezTo>
                <a:close/>
              </a:path>
            </a:pathLst>
          </a:custGeom>
          <a:gradFill>
            <a:gsLst>
              <a:gs pos="0">
                <a:schemeClr val="lt1"/>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rot="10800000">
            <a:off x="-557282" y="-331376"/>
            <a:ext cx="2113775" cy="1166250"/>
          </a:xfrm>
          <a:custGeom>
            <a:avLst/>
            <a:gdLst/>
            <a:ahLst/>
            <a:cxnLst/>
            <a:rect l="l" t="t" r="r" b="b"/>
            <a:pathLst>
              <a:path w="84551" h="46650" extrusionOk="0">
                <a:moveTo>
                  <a:pt x="3779" y="46650"/>
                </a:moveTo>
                <a:cubicBezTo>
                  <a:pt x="-4134" y="36099"/>
                  <a:pt x="1935" y="12721"/>
                  <a:pt x="14447" y="8550"/>
                </a:cubicBezTo>
                <a:cubicBezTo>
                  <a:pt x="23058" y="5680"/>
                  <a:pt x="34909" y="9671"/>
                  <a:pt x="40355" y="16932"/>
                </a:cubicBezTo>
                <a:cubicBezTo>
                  <a:pt x="43255" y="20798"/>
                  <a:pt x="44534" y="27993"/>
                  <a:pt x="41117" y="31410"/>
                </a:cubicBezTo>
                <a:cubicBezTo>
                  <a:pt x="38782" y="33745"/>
                  <a:pt x="32621" y="30838"/>
                  <a:pt x="31973" y="27600"/>
                </a:cubicBezTo>
                <a:cubicBezTo>
                  <a:pt x="30555" y="20511"/>
                  <a:pt x="33719" y="12138"/>
                  <a:pt x="38831" y="7026"/>
                </a:cubicBezTo>
                <a:cubicBezTo>
                  <a:pt x="49631" y="-3774"/>
                  <a:pt x="69733" y="274"/>
                  <a:pt x="84551" y="3978"/>
                </a:cubicBezTo>
              </a:path>
            </a:pathLst>
          </a:custGeom>
          <a:noFill/>
          <a:ln w="19050" cap="flat" cmpd="sng">
            <a:solidFill>
              <a:schemeClr val="dk1"/>
            </a:solidFill>
            <a:prstDash val="dot"/>
            <a:round/>
            <a:headEnd type="none" w="med" len="med"/>
            <a:tailEnd type="none" w="med" len="med"/>
          </a:ln>
        </p:spPr>
      </p:sp>
      <p:sp>
        <p:nvSpPr>
          <p:cNvPr id="140" name="Google Shape;140;p13"/>
          <p:cNvSpPr/>
          <p:nvPr/>
        </p:nvSpPr>
        <p:spPr>
          <a:xfrm flipH="1">
            <a:off x="8317274" y="3965012"/>
            <a:ext cx="1136375" cy="402306"/>
          </a:xfrm>
          <a:custGeom>
            <a:avLst/>
            <a:gdLst/>
            <a:ahLst/>
            <a:cxnLst/>
            <a:rect l="l" t="t" r="r" b="b"/>
            <a:pathLst>
              <a:path w="19813" h="7014" extrusionOk="0">
                <a:moveTo>
                  <a:pt x="10340" y="1"/>
                </a:moveTo>
                <a:cubicBezTo>
                  <a:pt x="7256" y="1"/>
                  <a:pt x="6597" y="3001"/>
                  <a:pt x="6597" y="3001"/>
                </a:cubicBezTo>
                <a:cubicBezTo>
                  <a:pt x="6597" y="3001"/>
                  <a:pt x="5855" y="2104"/>
                  <a:pt x="4768" y="2104"/>
                </a:cubicBezTo>
                <a:cubicBezTo>
                  <a:pt x="4353" y="2104"/>
                  <a:pt x="3888" y="2234"/>
                  <a:pt x="3394" y="2596"/>
                </a:cubicBezTo>
                <a:cubicBezTo>
                  <a:pt x="2299" y="3418"/>
                  <a:pt x="2406" y="4763"/>
                  <a:pt x="2406" y="4763"/>
                </a:cubicBezTo>
                <a:cubicBezTo>
                  <a:pt x="2406" y="4763"/>
                  <a:pt x="2361" y="4761"/>
                  <a:pt x="2285" y="4761"/>
                </a:cubicBezTo>
                <a:cubicBezTo>
                  <a:pt x="1889" y="4761"/>
                  <a:pt x="636" y="4828"/>
                  <a:pt x="287" y="5656"/>
                </a:cubicBezTo>
                <a:cubicBezTo>
                  <a:pt x="1" y="6299"/>
                  <a:pt x="525" y="7014"/>
                  <a:pt x="1227" y="7014"/>
                </a:cubicBezTo>
                <a:lnTo>
                  <a:pt x="17670" y="7014"/>
                </a:lnTo>
                <a:cubicBezTo>
                  <a:pt x="18182" y="7014"/>
                  <a:pt x="18670" y="6871"/>
                  <a:pt x="19075" y="6549"/>
                </a:cubicBezTo>
                <a:cubicBezTo>
                  <a:pt x="19491" y="6216"/>
                  <a:pt x="19813" y="5644"/>
                  <a:pt x="19468" y="4787"/>
                </a:cubicBezTo>
                <a:cubicBezTo>
                  <a:pt x="19096" y="3830"/>
                  <a:pt x="18442" y="3571"/>
                  <a:pt x="17845" y="3571"/>
                </a:cubicBezTo>
                <a:cubicBezTo>
                  <a:pt x="17141" y="3571"/>
                  <a:pt x="16515" y="3930"/>
                  <a:pt x="16515" y="3930"/>
                </a:cubicBezTo>
                <a:cubicBezTo>
                  <a:pt x="16515" y="3930"/>
                  <a:pt x="16185" y="2712"/>
                  <a:pt x="15064" y="2712"/>
                </a:cubicBezTo>
                <a:cubicBezTo>
                  <a:pt x="14757" y="2712"/>
                  <a:pt x="14390" y="2804"/>
                  <a:pt x="13955" y="3037"/>
                </a:cubicBezTo>
                <a:cubicBezTo>
                  <a:pt x="13955" y="3037"/>
                  <a:pt x="13514" y="49"/>
                  <a:pt x="10395" y="1"/>
                </a:cubicBezTo>
                <a:cubicBezTo>
                  <a:pt x="10377" y="1"/>
                  <a:pt x="10358" y="1"/>
                  <a:pt x="10340" y="1"/>
                </a:cubicBezTo>
                <a:close/>
              </a:path>
            </a:pathLst>
          </a:custGeom>
          <a:gradFill>
            <a:gsLst>
              <a:gs pos="0">
                <a:schemeClr val="lt1"/>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6591601" y="-143000"/>
            <a:ext cx="2633260" cy="1476529"/>
          </a:xfrm>
          <a:custGeom>
            <a:avLst/>
            <a:gdLst/>
            <a:ahLst/>
            <a:cxnLst/>
            <a:rect l="l" t="t" r="r" b="b"/>
            <a:pathLst>
              <a:path w="154966" h="86893" extrusionOk="0">
                <a:moveTo>
                  <a:pt x="1606" y="0"/>
                </a:moveTo>
                <a:cubicBezTo>
                  <a:pt x="0" y="18102"/>
                  <a:pt x="5734" y="34585"/>
                  <a:pt x="29741" y="38526"/>
                </a:cubicBezTo>
                <a:cubicBezTo>
                  <a:pt x="33311" y="39112"/>
                  <a:pt x="36441" y="39295"/>
                  <a:pt x="39270" y="39295"/>
                </a:cubicBezTo>
                <a:cubicBezTo>
                  <a:pt x="43908" y="39295"/>
                  <a:pt x="47737" y="38805"/>
                  <a:pt x="51371" y="38805"/>
                </a:cubicBezTo>
                <a:cubicBezTo>
                  <a:pt x="60427" y="38805"/>
                  <a:pt x="68268" y="41844"/>
                  <a:pt x="84377" y="63064"/>
                </a:cubicBezTo>
                <a:cubicBezTo>
                  <a:pt x="99190" y="82585"/>
                  <a:pt x="119483" y="86893"/>
                  <a:pt x="134510" y="86893"/>
                </a:cubicBezTo>
                <a:cubicBezTo>
                  <a:pt x="146381" y="86893"/>
                  <a:pt x="154965" y="84204"/>
                  <a:pt x="154965" y="84204"/>
                </a:cubicBezTo>
                <a:lnTo>
                  <a:pt x="154435" y="0"/>
                </a:lnTo>
                <a:close/>
              </a:path>
            </a:pathLst>
          </a:custGeom>
          <a:gradFill>
            <a:gsLst>
              <a:gs pos="0">
                <a:schemeClr val="lt1"/>
              </a:gs>
              <a:gs pos="100000">
                <a:srgbClr val="FFFFFF">
                  <a:alpha val="54901"/>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rot="1105685">
            <a:off x="6530888" y="-281662"/>
            <a:ext cx="3002338" cy="1425878"/>
          </a:xfrm>
          <a:custGeom>
            <a:avLst/>
            <a:gdLst/>
            <a:ahLst/>
            <a:cxnLst/>
            <a:rect l="l" t="t" r="r" b="b"/>
            <a:pathLst>
              <a:path w="151671" h="72032" extrusionOk="0">
                <a:moveTo>
                  <a:pt x="2319" y="0"/>
                </a:moveTo>
                <a:cubicBezTo>
                  <a:pt x="-3572" y="11783"/>
                  <a:pt x="2493" y="34143"/>
                  <a:pt x="15273" y="37338"/>
                </a:cubicBezTo>
                <a:cubicBezTo>
                  <a:pt x="23193" y="39318"/>
                  <a:pt x="31604" y="40966"/>
                  <a:pt x="39657" y="39624"/>
                </a:cubicBezTo>
                <a:cubicBezTo>
                  <a:pt x="50726" y="37779"/>
                  <a:pt x="62298" y="33854"/>
                  <a:pt x="73185" y="36576"/>
                </a:cubicBezTo>
                <a:cubicBezTo>
                  <a:pt x="79467" y="38147"/>
                  <a:pt x="82254" y="45873"/>
                  <a:pt x="86139" y="51054"/>
                </a:cubicBezTo>
                <a:cubicBezTo>
                  <a:pt x="90784" y="57247"/>
                  <a:pt x="97223" y="62000"/>
                  <a:pt x="103665" y="66294"/>
                </a:cubicBezTo>
                <a:cubicBezTo>
                  <a:pt x="117040" y="75210"/>
                  <a:pt x="140305" y="73088"/>
                  <a:pt x="151671" y="61722"/>
                </a:cubicBezTo>
              </a:path>
            </a:pathLst>
          </a:custGeom>
          <a:noFill/>
          <a:ln w="19050" cap="flat" cmpd="sng">
            <a:solidFill>
              <a:schemeClr val="dk1"/>
            </a:solidFill>
            <a:prstDash val="dot"/>
            <a:round/>
            <a:headEnd type="none" w="med" len="med"/>
            <a:tailEnd type="none" w="med" len="med"/>
          </a:ln>
        </p:spPr>
      </p:sp>
      <p:sp>
        <p:nvSpPr>
          <p:cNvPr id="143" name="Google Shape;14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44" name="Google Shape;144;p13"/>
          <p:cNvSpPr txBox="1">
            <a:spLocks noGrp="1"/>
          </p:cNvSpPr>
          <p:nvPr>
            <p:ph type="subTitle" idx="1"/>
          </p:nvPr>
        </p:nvSpPr>
        <p:spPr>
          <a:xfrm>
            <a:off x="2114635" y="2174275"/>
            <a:ext cx="23001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5" name="Google Shape;145;p13"/>
          <p:cNvSpPr txBox="1">
            <a:spLocks noGrp="1"/>
          </p:cNvSpPr>
          <p:nvPr>
            <p:ph type="subTitle" idx="2"/>
          </p:nvPr>
        </p:nvSpPr>
        <p:spPr>
          <a:xfrm>
            <a:off x="5728507" y="2174275"/>
            <a:ext cx="23001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6" name="Google Shape;146;p13"/>
          <p:cNvSpPr txBox="1">
            <a:spLocks noGrp="1"/>
          </p:cNvSpPr>
          <p:nvPr>
            <p:ph type="subTitle" idx="3"/>
          </p:nvPr>
        </p:nvSpPr>
        <p:spPr>
          <a:xfrm>
            <a:off x="2114635" y="3811500"/>
            <a:ext cx="23001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7" name="Google Shape;147;p13"/>
          <p:cNvSpPr txBox="1">
            <a:spLocks noGrp="1"/>
          </p:cNvSpPr>
          <p:nvPr>
            <p:ph type="subTitle" idx="4"/>
          </p:nvPr>
        </p:nvSpPr>
        <p:spPr>
          <a:xfrm>
            <a:off x="5728507" y="3811500"/>
            <a:ext cx="23001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8" name="Google Shape;148;p13"/>
          <p:cNvSpPr txBox="1">
            <a:spLocks noGrp="1"/>
          </p:cNvSpPr>
          <p:nvPr>
            <p:ph type="title" idx="5" hasCustomPrompt="1"/>
          </p:nvPr>
        </p:nvSpPr>
        <p:spPr>
          <a:xfrm>
            <a:off x="1115390" y="1411075"/>
            <a:ext cx="903900" cy="640200"/>
          </a:xfrm>
          <a:prstGeom prst="rect">
            <a:avLst/>
          </a:prstGeom>
          <a:solidFill>
            <a:schemeClr val="lt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42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9" name="Google Shape;149;p13"/>
          <p:cNvSpPr txBox="1">
            <a:spLocks noGrp="1"/>
          </p:cNvSpPr>
          <p:nvPr>
            <p:ph type="title" idx="6" hasCustomPrompt="1"/>
          </p:nvPr>
        </p:nvSpPr>
        <p:spPr>
          <a:xfrm>
            <a:off x="1115390" y="3053850"/>
            <a:ext cx="903900" cy="640200"/>
          </a:xfrm>
          <a:prstGeom prst="rect">
            <a:avLst/>
          </a:prstGeom>
          <a:solidFill>
            <a:schemeClr val="lt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42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0" name="Google Shape;150;p13"/>
          <p:cNvSpPr txBox="1">
            <a:spLocks noGrp="1"/>
          </p:cNvSpPr>
          <p:nvPr>
            <p:ph type="title" idx="7" hasCustomPrompt="1"/>
          </p:nvPr>
        </p:nvSpPr>
        <p:spPr>
          <a:xfrm>
            <a:off x="4764116" y="1411075"/>
            <a:ext cx="903900" cy="640200"/>
          </a:xfrm>
          <a:prstGeom prst="rect">
            <a:avLst/>
          </a:prstGeom>
          <a:solidFill>
            <a:schemeClr val="lt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42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1" name="Google Shape;151;p13"/>
          <p:cNvSpPr txBox="1">
            <a:spLocks noGrp="1"/>
          </p:cNvSpPr>
          <p:nvPr>
            <p:ph type="title" idx="8" hasCustomPrompt="1"/>
          </p:nvPr>
        </p:nvSpPr>
        <p:spPr>
          <a:xfrm>
            <a:off x="4764116" y="3053850"/>
            <a:ext cx="903900" cy="640200"/>
          </a:xfrm>
          <a:prstGeom prst="rect">
            <a:avLst/>
          </a:prstGeom>
          <a:solidFill>
            <a:schemeClr val="lt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42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2" name="Google Shape;152;p13"/>
          <p:cNvSpPr txBox="1">
            <a:spLocks noGrp="1"/>
          </p:cNvSpPr>
          <p:nvPr>
            <p:ph type="subTitle" idx="9"/>
          </p:nvPr>
        </p:nvSpPr>
        <p:spPr>
          <a:xfrm>
            <a:off x="2114635" y="1288075"/>
            <a:ext cx="2300100" cy="88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Medium"/>
              <a:buNone/>
              <a:defRPr sz="2400" b="1">
                <a:latin typeface="Open Sans"/>
                <a:ea typeface="Open Sans"/>
                <a:cs typeface="Open Sans"/>
                <a:sym typeface="Open Sans"/>
              </a:defRPr>
            </a:lvl1pPr>
            <a:lvl2pPr lvl="1" algn="ctr" rtl="0">
              <a:lnSpc>
                <a:spcPct val="100000"/>
              </a:lnSpc>
              <a:spcBef>
                <a:spcPts val="0"/>
              </a:spcBef>
              <a:spcAft>
                <a:spcPts val="0"/>
              </a:spcAft>
              <a:buSzPts val="2400"/>
              <a:buFont typeface="DM Sans Medium"/>
              <a:buNone/>
              <a:defRPr sz="2400">
                <a:latin typeface="DM Sans Medium"/>
                <a:ea typeface="DM Sans Medium"/>
                <a:cs typeface="DM Sans Medium"/>
                <a:sym typeface="DM Sans Medium"/>
              </a:defRPr>
            </a:lvl2pPr>
            <a:lvl3pPr lvl="2"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3pPr>
            <a:lvl4pPr lvl="3"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4pPr>
            <a:lvl5pPr lvl="4"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5pPr>
            <a:lvl6pPr lvl="5"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6pPr>
            <a:lvl7pPr lvl="6"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7pPr>
            <a:lvl8pPr lvl="7"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8pPr>
            <a:lvl9pPr lvl="8" algn="ctr" rtl="0">
              <a:lnSpc>
                <a:spcPct val="100000"/>
              </a:lnSpc>
              <a:spcBef>
                <a:spcPts val="1600"/>
              </a:spcBef>
              <a:spcAft>
                <a:spcPts val="1600"/>
              </a:spcAft>
              <a:buSzPts val="2400"/>
              <a:buFont typeface="DM Sans Medium"/>
              <a:buNone/>
              <a:defRPr sz="2400">
                <a:latin typeface="DM Sans Medium"/>
                <a:ea typeface="DM Sans Medium"/>
                <a:cs typeface="DM Sans Medium"/>
                <a:sym typeface="DM Sans Medium"/>
              </a:defRPr>
            </a:lvl9pPr>
          </a:lstStyle>
          <a:p>
            <a:endParaRPr/>
          </a:p>
        </p:txBody>
      </p:sp>
      <p:sp>
        <p:nvSpPr>
          <p:cNvPr id="153" name="Google Shape;153;p13"/>
          <p:cNvSpPr txBox="1">
            <a:spLocks noGrp="1"/>
          </p:cNvSpPr>
          <p:nvPr>
            <p:ph type="subTitle" idx="13"/>
          </p:nvPr>
        </p:nvSpPr>
        <p:spPr>
          <a:xfrm>
            <a:off x="5728510" y="1288075"/>
            <a:ext cx="2300100" cy="88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Medium"/>
              <a:buNone/>
              <a:defRPr sz="2400" b="1">
                <a:latin typeface="Open Sans"/>
                <a:ea typeface="Open Sans"/>
                <a:cs typeface="Open Sans"/>
                <a:sym typeface="Open Sans"/>
              </a:defRPr>
            </a:lvl1pPr>
            <a:lvl2pPr lvl="1" algn="ctr" rtl="0">
              <a:lnSpc>
                <a:spcPct val="100000"/>
              </a:lnSpc>
              <a:spcBef>
                <a:spcPts val="0"/>
              </a:spcBef>
              <a:spcAft>
                <a:spcPts val="0"/>
              </a:spcAft>
              <a:buSzPts val="2400"/>
              <a:buFont typeface="DM Sans Medium"/>
              <a:buNone/>
              <a:defRPr sz="2400">
                <a:latin typeface="DM Sans Medium"/>
                <a:ea typeface="DM Sans Medium"/>
                <a:cs typeface="DM Sans Medium"/>
                <a:sym typeface="DM Sans Medium"/>
              </a:defRPr>
            </a:lvl2pPr>
            <a:lvl3pPr lvl="2"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3pPr>
            <a:lvl4pPr lvl="3"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4pPr>
            <a:lvl5pPr lvl="4"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5pPr>
            <a:lvl6pPr lvl="5"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6pPr>
            <a:lvl7pPr lvl="6"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7pPr>
            <a:lvl8pPr lvl="7"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8pPr>
            <a:lvl9pPr lvl="8" algn="ctr" rtl="0">
              <a:lnSpc>
                <a:spcPct val="100000"/>
              </a:lnSpc>
              <a:spcBef>
                <a:spcPts val="1600"/>
              </a:spcBef>
              <a:spcAft>
                <a:spcPts val="1600"/>
              </a:spcAft>
              <a:buSzPts val="2400"/>
              <a:buFont typeface="DM Sans Medium"/>
              <a:buNone/>
              <a:defRPr sz="2400">
                <a:latin typeface="DM Sans Medium"/>
                <a:ea typeface="DM Sans Medium"/>
                <a:cs typeface="DM Sans Medium"/>
                <a:sym typeface="DM Sans Medium"/>
              </a:defRPr>
            </a:lvl9pPr>
          </a:lstStyle>
          <a:p>
            <a:endParaRPr/>
          </a:p>
        </p:txBody>
      </p:sp>
      <p:sp>
        <p:nvSpPr>
          <p:cNvPr id="154" name="Google Shape;154;p13"/>
          <p:cNvSpPr txBox="1">
            <a:spLocks noGrp="1"/>
          </p:cNvSpPr>
          <p:nvPr>
            <p:ph type="subTitle" idx="14"/>
          </p:nvPr>
        </p:nvSpPr>
        <p:spPr>
          <a:xfrm>
            <a:off x="2114635" y="2930850"/>
            <a:ext cx="2300100" cy="88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Medium"/>
              <a:buNone/>
              <a:defRPr sz="2400" b="1">
                <a:latin typeface="Open Sans"/>
                <a:ea typeface="Open Sans"/>
                <a:cs typeface="Open Sans"/>
                <a:sym typeface="Open Sans"/>
              </a:defRPr>
            </a:lvl1pPr>
            <a:lvl2pPr lvl="1" algn="ctr" rtl="0">
              <a:lnSpc>
                <a:spcPct val="100000"/>
              </a:lnSpc>
              <a:spcBef>
                <a:spcPts val="0"/>
              </a:spcBef>
              <a:spcAft>
                <a:spcPts val="0"/>
              </a:spcAft>
              <a:buSzPts val="2400"/>
              <a:buFont typeface="DM Sans Medium"/>
              <a:buNone/>
              <a:defRPr sz="2400">
                <a:latin typeface="DM Sans Medium"/>
                <a:ea typeface="DM Sans Medium"/>
                <a:cs typeface="DM Sans Medium"/>
                <a:sym typeface="DM Sans Medium"/>
              </a:defRPr>
            </a:lvl2pPr>
            <a:lvl3pPr lvl="2"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3pPr>
            <a:lvl4pPr lvl="3"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4pPr>
            <a:lvl5pPr lvl="4"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5pPr>
            <a:lvl6pPr lvl="5"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6pPr>
            <a:lvl7pPr lvl="6"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7pPr>
            <a:lvl8pPr lvl="7"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8pPr>
            <a:lvl9pPr lvl="8" algn="ctr" rtl="0">
              <a:lnSpc>
                <a:spcPct val="100000"/>
              </a:lnSpc>
              <a:spcBef>
                <a:spcPts val="1600"/>
              </a:spcBef>
              <a:spcAft>
                <a:spcPts val="1600"/>
              </a:spcAft>
              <a:buSzPts val="2400"/>
              <a:buFont typeface="DM Sans Medium"/>
              <a:buNone/>
              <a:defRPr sz="2400">
                <a:latin typeface="DM Sans Medium"/>
                <a:ea typeface="DM Sans Medium"/>
                <a:cs typeface="DM Sans Medium"/>
                <a:sym typeface="DM Sans Medium"/>
              </a:defRPr>
            </a:lvl9pPr>
          </a:lstStyle>
          <a:p>
            <a:endParaRPr/>
          </a:p>
        </p:txBody>
      </p:sp>
      <p:sp>
        <p:nvSpPr>
          <p:cNvPr id="155" name="Google Shape;155;p13"/>
          <p:cNvSpPr txBox="1">
            <a:spLocks noGrp="1"/>
          </p:cNvSpPr>
          <p:nvPr>
            <p:ph type="subTitle" idx="15"/>
          </p:nvPr>
        </p:nvSpPr>
        <p:spPr>
          <a:xfrm>
            <a:off x="5728510" y="2930850"/>
            <a:ext cx="2300100" cy="88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Medium"/>
              <a:buNone/>
              <a:defRPr sz="2400" b="1">
                <a:latin typeface="Open Sans"/>
                <a:ea typeface="Open Sans"/>
                <a:cs typeface="Open Sans"/>
                <a:sym typeface="Ope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72"/>
        <p:cNvGrpSpPr/>
        <p:nvPr/>
      </p:nvGrpSpPr>
      <p:grpSpPr>
        <a:xfrm>
          <a:off x="0" y="0"/>
          <a:ext cx="0" cy="0"/>
          <a:chOff x="0" y="0"/>
          <a:chExt cx="0" cy="0"/>
        </a:xfrm>
      </p:grpSpPr>
      <p:sp>
        <p:nvSpPr>
          <p:cNvPr id="373" name="Google Shape;373;p29"/>
          <p:cNvSpPr/>
          <p:nvPr/>
        </p:nvSpPr>
        <p:spPr>
          <a:xfrm flipH="1">
            <a:off x="5991760" y="3374150"/>
            <a:ext cx="3235303" cy="1814004"/>
          </a:xfrm>
          <a:custGeom>
            <a:avLst/>
            <a:gdLst/>
            <a:ahLst/>
            <a:cxnLst/>
            <a:rect l="l" t="t" r="r" b="b"/>
            <a:pathLst>
              <a:path w="154966" h="86888" extrusionOk="0">
                <a:moveTo>
                  <a:pt x="20443" y="0"/>
                </a:moveTo>
                <a:cubicBezTo>
                  <a:pt x="8579" y="0"/>
                  <a:pt x="0" y="2684"/>
                  <a:pt x="0" y="2684"/>
                </a:cubicBezTo>
                <a:lnTo>
                  <a:pt x="531" y="86888"/>
                </a:lnTo>
                <a:lnTo>
                  <a:pt x="153360" y="86888"/>
                </a:lnTo>
                <a:cubicBezTo>
                  <a:pt x="154965" y="68800"/>
                  <a:pt x="149232" y="52318"/>
                  <a:pt x="125225" y="48376"/>
                </a:cubicBezTo>
                <a:cubicBezTo>
                  <a:pt x="121654" y="47790"/>
                  <a:pt x="118524" y="47608"/>
                  <a:pt x="115694" y="47608"/>
                </a:cubicBezTo>
                <a:cubicBezTo>
                  <a:pt x="111060" y="47608"/>
                  <a:pt x="107232" y="48096"/>
                  <a:pt x="103601" y="48096"/>
                </a:cubicBezTo>
                <a:cubicBezTo>
                  <a:pt x="94542" y="48096"/>
                  <a:pt x="86701" y="45058"/>
                  <a:pt x="70589" y="23824"/>
                </a:cubicBezTo>
                <a:cubicBezTo>
                  <a:pt x="55771" y="4306"/>
                  <a:pt x="35471" y="0"/>
                  <a:pt x="204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rot="10800000" flipH="1">
            <a:off x="5834730" y="3435723"/>
            <a:ext cx="4049616" cy="1907227"/>
          </a:xfrm>
          <a:custGeom>
            <a:avLst/>
            <a:gdLst/>
            <a:ahLst/>
            <a:cxnLst/>
            <a:rect l="l" t="t" r="r" b="b"/>
            <a:pathLst>
              <a:path w="151671" h="72032" extrusionOk="0">
                <a:moveTo>
                  <a:pt x="2319" y="0"/>
                </a:moveTo>
                <a:cubicBezTo>
                  <a:pt x="-3572" y="11783"/>
                  <a:pt x="2493" y="34143"/>
                  <a:pt x="15273" y="37338"/>
                </a:cubicBezTo>
                <a:cubicBezTo>
                  <a:pt x="23193" y="39318"/>
                  <a:pt x="31604" y="40966"/>
                  <a:pt x="39657" y="39624"/>
                </a:cubicBezTo>
                <a:cubicBezTo>
                  <a:pt x="50726" y="37779"/>
                  <a:pt x="62298" y="33854"/>
                  <a:pt x="73185" y="36576"/>
                </a:cubicBezTo>
                <a:cubicBezTo>
                  <a:pt x="79467" y="38147"/>
                  <a:pt x="82254" y="45873"/>
                  <a:pt x="86139" y="51054"/>
                </a:cubicBezTo>
                <a:cubicBezTo>
                  <a:pt x="90784" y="57247"/>
                  <a:pt x="97223" y="62000"/>
                  <a:pt x="103665" y="66294"/>
                </a:cubicBezTo>
                <a:cubicBezTo>
                  <a:pt x="117040" y="75210"/>
                  <a:pt x="140305" y="73088"/>
                  <a:pt x="151671" y="61722"/>
                </a:cubicBezTo>
              </a:path>
            </a:pathLst>
          </a:custGeom>
          <a:noFill/>
          <a:ln w="19050" cap="flat" cmpd="sng">
            <a:solidFill>
              <a:schemeClr val="dk1"/>
            </a:solidFill>
            <a:prstDash val="dot"/>
            <a:round/>
            <a:headEnd type="none" w="med" len="med"/>
            <a:tailEnd type="none" w="med" len="med"/>
          </a:ln>
        </p:spPr>
      </p:sp>
      <p:sp>
        <p:nvSpPr>
          <p:cNvPr id="375" name="Google Shape;375;p29"/>
          <p:cNvSpPr/>
          <p:nvPr/>
        </p:nvSpPr>
        <p:spPr>
          <a:xfrm flipH="1">
            <a:off x="8146910" y="1453868"/>
            <a:ext cx="1373982" cy="486421"/>
          </a:xfrm>
          <a:custGeom>
            <a:avLst/>
            <a:gdLst/>
            <a:ahLst/>
            <a:cxnLst/>
            <a:rect l="l" t="t" r="r" b="b"/>
            <a:pathLst>
              <a:path w="19813" h="7014" extrusionOk="0">
                <a:moveTo>
                  <a:pt x="10340" y="1"/>
                </a:moveTo>
                <a:cubicBezTo>
                  <a:pt x="7256" y="1"/>
                  <a:pt x="6597" y="3001"/>
                  <a:pt x="6597" y="3001"/>
                </a:cubicBezTo>
                <a:cubicBezTo>
                  <a:pt x="6597" y="3001"/>
                  <a:pt x="5855" y="2104"/>
                  <a:pt x="4768" y="2104"/>
                </a:cubicBezTo>
                <a:cubicBezTo>
                  <a:pt x="4353" y="2104"/>
                  <a:pt x="3888" y="2234"/>
                  <a:pt x="3394" y="2596"/>
                </a:cubicBezTo>
                <a:cubicBezTo>
                  <a:pt x="2299" y="3418"/>
                  <a:pt x="2406" y="4763"/>
                  <a:pt x="2406" y="4763"/>
                </a:cubicBezTo>
                <a:cubicBezTo>
                  <a:pt x="2406" y="4763"/>
                  <a:pt x="2361" y="4761"/>
                  <a:pt x="2285" y="4761"/>
                </a:cubicBezTo>
                <a:cubicBezTo>
                  <a:pt x="1889" y="4761"/>
                  <a:pt x="636" y="4828"/>
                  <a:pt x="287" y="5656"/>
                </a:cubicBezTo>
                <a:cubicBezTo>
                  <a:pt x="1" y="6299"/>
                  <a:pt x="525" y="7014"/>
                  <a:pt x="1227" y="7014"/>
                </a:cubicBezTo>
                <a:lnTo>
                  <a:pt x="17670" y="7014"/>
                </a:lnTo>
                <a:cubicBezTo>
                  <a:pt x="18182" y="7014"/>
                  <a:pt x="18670" y="6871"/>
                  <a:pt x="19075" y="6549"/>
                </a:cubicBezTo>
                <a:cubicBezTo>
                  <a:pt x="19491" y="6216"/>
                  <a:pt x="19813" y="5644"/>
                  <a:pt x="19468" y="4787"/>
                </a:cubicBezTo>
                <a:cubicBezTo>
                  <a:pt x="19096" y="3830"/>
                  <a:pt x="18442" y="3571"/>
                  <a:pt x="17845" y="3571"/>
                </a:cubicBezTo>
                <a:cubicBezTo>
                  <a:pt x="17141" y="3571"/>
                  <a:pt x="16515" y="3930"/>
                  <a:pt x="16515" y="3930"/>
                </a:cubicBezTo>
                <a:cubicBezTo>
                  <a:pt x="16515" y="3930"/>
                  <a:pt x="16185" y="2712"/>
                  <a:pt x="15064" y="2712"/>
                </a:cubicBezTo>
                <a:cubicBezTo>
                  <a:pt x="14757" y="2712"/>
                  <a:pt x="14390" y="2804"/>
                  <a:pt x="13955" y="3037"/>
                </a:cubicBezTo>
                <a:cubicBezTo>
                  <a:pt x="13955" y="3037"/>
                  <a:pt x="13514" y="49"/>
                  <a:pt x="10395" y="1"/>
                </a:cubicBezTo>
                <a:cubicBezTo>
                  <a:pt x="10377" y="1"/>
                  <a:pt x="10358" y="1"/>
                  <a:pt x="10340" y="1"/>
                </a:cubicBezTo>
                <a:close/>
              </a:path>
            </a:pathLst>
          </a:custGeom>
          <a:gradFill>
            <a:gsLst>
              <a:gs pos="0">
                <a:schemeClr val="lt1"/>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9"/>
          <p:cNvSpPr/>
          <p:nvPr/>
        </p:nvSpPr>
        <p:spPr>
          <a:xfrm>
            <a:off x="8467" y="3155599"/>
            <a:ext cx="1040876" cy="368498"/>
          </a:xfrm>
          <a:custGeom>
            <a:avLst/>
            <a:gdLst/>
            <a:ahLst/>
            <a:cxnLst/>
            <a:rect l="l" t="t" r="r" b="b"/>
            <a:pathLst>
              <a:path w="19813" h="7014" extrusionOk="0">
                <a:moveTo>
                  <a:pt x="10340" y="1"/>
                </a:moveTo>
                <a:cubicBezTo>
                  <a:pt x="7256" y="1"/>
                  <a:pt x="6597" y="3001"/>
                  <a:pt x="6597" y="3001"/>
                </a:cubicBezTo>
                <a:cubicBezTo>
                  <a:pt x="6597" y="3001"/>
                  <a:pt x="5855" y="2104"/>
                  <a:pt x="4768" y="2104"/>
                </a:cubicBezTo>
                <a:cubicBezTo>
                  <a:pt x="4353" y="2104"/>
                  <a:pt x="3888" y="2234"/>
                  <a:pt x="3394" y="2596"/>
                </a:cubicBezTo>
                <a:cubicBezTo>
                  <a:pt x="2299" y="3418"/>
                  <a:pt x="2406" y="4763"/>
                  <a:pt x="2406" y="4763"/>
                </a:cubicBezTo>
                <a:cubicBezTo>
                  <a:pt x="2406" y="4763"/>
                  <a:pt x="2361" y="4761"/>
                  <a:pt x="2285" y="4761"/>
                </a:cubicBezTo>
                <a:cubicBezTo>
                  <a:pt x="1889" y="4761"/>
                  <a:pt x="636" y="4828"/>
                  <a:pt x="287" y="5656"/>
                </a:cubicBezTo>
                <a:cubicBezTo>
                  <a:pt x="1" y="6299"/>
                  <a:pt x="525" y="7014"/>
                  <a:pt x="1227" y="7014"/>
                </a:cubicBezTo>
                <a:lnTo>
                  <a:pt x="17670" y="7014"/>
                </a:lnTo>
                <a:cubicBezTo>
                  <a:pt x="18182" y="7014"/>
                  <a:pt x="18670" y="6871"/>
                  <a:pt x="19075" y="6549"/>
                </a:cubicBezTo>
                <a:cubicBezTo>
                  <a:pt x="19491" y="6216"/>
                  <a:pt x="19813" y="5644"/>
                  <a:pt x="19468" y="4787"/>
                </a:cubicBezTo>
                <a:cubicBezTo>
                  <a:pt x="19096" y="3830"/>
                  <a:pt x="18442" y="3571"/>
                  <a:pt x="17845" y="3571"/>
                </a:cubicBezTo>
                <a:cubicBezTo>
                  <a:pt x="17141" y="3571"/>
                  <a:pt x="16515" y="3930"/>
                  <a:pt x="16515" y="3930"/>
                </a:cubicBezTo>
                <a:cubicBezTo>
                  <a:pt x="16515" y="3930"/>
                  <a:pt x="16185" y="2712"/>
                  <a:pt x="15064" y="2712"/>
                </a:cubicBezTo>
                <a:cubicBezTo>
                  <a:pt x="14757" y="2712"/>
                  <a:pt x="14390" y="2804"/>
                  <a:pt x="13955" y="3037"/>
                </a:cubicBezTo>
                <a:cubicBezTo>
                  <a:pt x="13955" y="3037"/>
                  <a:pt x="13514" y="49"/>
                  <a:pt x="10395" y="1"/>
                </a:cubicBezTo>
                <a:cubicBezTo>
                  <a:pt x="10377" y="1"/>
                  <a:pt x="10358" y="1"/>
                  <a:pt x="10340" y="1"/>
                </a:cubicBezTo>
                <a:close/>
              </a:path>
            </a:pathLst>
          </a:custGeom>
          <a:gradFill>
            <a:gsLst>
              <a:gs pos="0">
                <a:schemeClr val="lt1"/>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9"/>
          <p:cNvSpPr/>
          <p:nvPr/>
        </p:nvSpPr>
        <p:spPr>
          <a:xfrm flipH="1">
            <a:off x="-827103" y="4217057"/>
            <a:ext cx="2113775" cy="1166250"/>
          </a:xfrm>
          <a:custGeom>
            <a:avLst/>
            <a:gdLst/>
            <a:ahLst/>
            <a:cxnLst/>
            <a:rect l="l" t="t" r="r" b="b"/>
            <a:pathLst>
              <a:path w="84551" h="46650" extrusionOk="0">
                <a:moveTo>
                  <a:pt x="3779" y="46650"/>
                </a:moveTo>
                <a:cubicBezTo>
                  <a:pt x="-4134" y="36099"/>
                  <a:pt x="1935" y="12721"/>
                  <a:pt x="14447" y="8550"/>
                </a:cubicBezTo>
                <a:cubicBezTo>
                  <a:pt x="23058" y="5680"/>
                  <a:pt x="34909" y="9671"/>
                  <a:pt x="40355" y="16932"/>
                </a:cubicBezTo>
                <a:cubicBezTo>
                  <a:pt x="43255" y="20798"/>
                  <a:pt x="44534" y="27993"/>
                  <a:pt x="41117" y="31410"/>
                </a:cubicBezTo>
                <a:cubicBezTo>
                  <a:pt x="38782" y="33745"/>
                  <a:pt x="32621" y="30838"/>
                  <a:pt x="31973" y="27600"/>
                </a:cubicBezTo>
                <a:cubicBezTo>
                  <a:pt x="30555" y="20511"/>
                  <a:pt x="33719" y="12138"/>
                  <a:pt x="38831" y="7026"/>
                </a:cubicBezTo>
                <a:cubicBezTo>
                  <a:pt x="49631" y="-3774"/>
                  <a:pt x="69733" y="274"/>
                  <a:pt x="84551" y="3978"/>
                </a:cubicBezTo>
              </a:path>
            </a:pathLst>
          </a:custGeom>
          <a:noFill/>
          <a:ln w="19050" cap="flat" cmpd="sng">
            <a:solidFill>
              <a:schemeClr val="dk1"/>
            </a:solidFill>
            <a:prstDash val="dot"/>
            <a:round/>
            <a:headEnd type="none" w="med" len="med"/>
            <a:tailEnd type="none" w="med" len="med"/>
          </a:ln>
        </p:spPr>
      </p:sp>
      <p:sp>
        <p:nvSpPr>
          <p:cNvPr id="378" name="Google Shape;378;p29"/>
          <p:cNvSpPr/>
          <p:nvPr/>
        </p:nvSpPr>
        <p:spPr>
          <a:xfrm>
            <a:off x="407378" y="841863"/>
            <a:ext cx="1136375" cy="402306"/>
          </a:xfrm>
          <a:custGeom>
            <a:avLst/>
            <a:gdLst/>
            <a:ahLst/>
            <a:cxnLst/>
            <a:rect l="l" t="t" r="r" b="b"/>
            <a:pathLst>
              <a:path w="19813" h="7014" extrusionOk="0">
                <a:moveTo>
                  <a:pt x="10340" y="1"/>
                </a:moveTo>
                <a:cubicBezTo>
                  <a:pt x="7256" y="1"/>
                  <a:pt x="6597" y="3001"/>
                  <a:pt x="6597" y="3001"/>
                </a:cubicBezTo>
                <a:cubicBezTo>
                  <a:pt x="6597" y="3001"/>
                  <a:pt x="5855" y="2104"/>
                  <a:pt x="4768" y="2104"/>
                </a:cubicBezTo>
                <a:cubicBezTo>
                  <a:pt x="4353" y="2104"/>
                  <a:pt x="3888" y="2234"/>
                  <a:pt x="3394" y="2596"/>
                </a:cubicBezTo>
                <a:cubicBezTo>
                  <a:pt x="2299" y="3418"/>
                  <a:pt x="2406" y="4763"/>
                  <a:pt x="2406" y="4763"/>
                </a:cubicBezTo>
                <a:cubicBezTo>
                  <a:pt x="2406" y="4763"/>
                  <a:pt x="2361" y="4761"/>
                  <a:pt x="2285" y="4761"/>
                </a:cubicBezTo>
                <a:cubicBezTo>
                  <a:pt x="1889" y="4761"/>
                  <a:pt x="636" y="4828"/>
                  <a:pt x="287" y="5656"/>
                </a:cubicBezTo>
                <a:cubicBezTo>
                  <a:pt x="1" y="6299"/>
                  <a:pt x="525" y="7014"/>
                  <a:pt x="1227" y="7014"/>
                </a:cubicBezTo>
                <a:lnTo>
                  <a:pt x="17670" y="7014"/>
                </a:lnTo>
                <a:cubicBezTo>
                  <a:pt x="18182" y="7014"/>
                  <a:pt x="18670" y="6871"/>
                  <a:pt x="19075" y="6549"/>
                </a:cubicBezTo>
                <a:cubicBezTo>
                  <a:pt x="19491" y="6216"/>
                  <a:pt x="19813" y="5644"/>
                  <a:pt x="19468" y="4787"/>
                </a:cubicBezTo>
                <a:cubicBezTo>
                  <a:pt x="19096" y="3830"/>
                  <a:pt x="18442" y="3571"/>
                  <a:pt x="17845" y="3571"/>
                </a:cubicBezTo>
                <a:cubicBezTo>
                  <a:pt x="17141" y="3571"/>
                  <a:pt x="16515" y="3930"/>
                  <a:pt x="16515" y="3930"/>
                </a:cubicBezTo>
                <a:cubicBezTo>
                  <a:pt x="16515" y="3930"/>
                  <a:pt x="16185" y="2712"/>
                  <a:pt x="15064" y="2712"/>
                </a:cubicBezTo>
                <a:cubicBezTo>
                  <a:pt x="14757" y="2712"/>
                  <a:pt x="14390" y="2804"/>
                  <a:pt x="13955" y="3037"/>
                </a:cubicBezTo>
                <a:cubicBezTo>
                  <a:pt x="13955" y="3037"/>
                  <a:pt x="13514" y="49"/>
                  <a:pt x="10395" y="1"/>
                </a:cubicBezTo>
                <a:cubicBezTo>
                  <a:pt x="10377" y="1"/>
                  <a:pt x="10358" y="1"/>
                  <a:pt x="103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9"/>
          <p:cNvSpPr/>
          <p:nvPr/>
        </p:nvSpPr>
        <p:spPr>
          <a:xfrm flipH="1">
            <a:off x="-530314" y="-194536"/>
            <a:ext cx="3011764" cy="1688765"/>
          </a:xfrm>
          <a:custGeom>
            <a:avLst/>
            <a:gdLst/>
            <a:ahLst/>
            <a:cxnLst/>
            <a:rect l="l" t="t" r="r" b="b"/>
            <a:pathLst>
              <a:path w="154966" h="86893" extrusionOk="0">
                <a:moveTo>
                  <a:pt x="1606" y="0"/>
                </a:moveTo>
                <a:cubicBezTo>
                  <a:pt x="0" y="18102"/>
                  <a:pt x="5734" y="34585"/>
                  <a:pt x="29741" y="38526"/>
                </a:cubicBezTo>
                <a:cubicBezTo>
                  <a:pt x="33311" y="39112"/>
                  <a:pt x="36441" y="39295"/>
                  <a:pt x="39270" y="39295"/>
                </a:cubicBezTo>
                <a:cubicBezTo>
                  <a:pt x="43908" y="39295"/>
                  <a:pt x="47737" y="38805"/>
                  <a:pt x="51371" y="38805"/>
                </a:cubicBezTo>
                <a:cubicBezTo>
                  <a:pt x="60427" y="38805"/>
                  <a:pt x="68268" y="41844"/>
                  <a:pt x="84377" y="63064"/>
                </a:cubicBezTo>
                <a:cubicBezTo>
                  <a:pt x="99190" y="82585"/>
                  <a:pt x="119483" y="86893"/>
                  <a:pt x="134510" y="86893"/>
                </a:cubicBezTo>
                <a:cubicBezTo>
                  <a:pt x="146381" y="86893"/>
                  <a:pt x="154965" y="84204"/>
                  <a:pt x="154965" y="84204"/>
                </a:cubicBezTo>
                <a:lnTo>
                  <a:pt x="154435" y="0"/>
                </a:lnTo>
                <a:close/>
              </a:path>
            </a:pathLst>
          </a:custGeom>
          <a:gradFill>
            <a:gsLst>
              <a:gs pos="0">
                <a:schemeClr val="lt1"/>
              </a:gs>
              <a:gs pos="100000">
                <a:srgbClr val="FFFFFF">
                  <a:alpha val="54901"/>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9"/>
          <p:cNvSpPr/>
          <p:nvPr/>
        </p:nvSpPr>
        <p:spPr>
          <a:xfrm flipH="1">
            <a:off x="-741289" y="-331376"/>
            <a:ext cx="3433831" cy="1630804"/>
          </a:xfrm>
          <a:custGeom>
            <a:avLst/>
            <a:gdLst/>
            <a:ahLst/>
            <a:cxnLst/>
            <a:rect l="l" t="t" r="r" b="b"/>
            <a:pathLst>
              <a:path w="151671" h="72032" extrusionOk="0">
                <a:moveTo>
                  <a:pt x="2319" y="0"/>
                </a:moveTo>
                <a:cubicBezTo>
                  <a:pt x="-3572" y="11783"/>
                  <a:pt x="2493" y="34143"/>
                  <a:pt x="15273" y="37338"/>
                </a:cubicBezTo>
                <a:cubicBezTo>
                  <a:pt x="23193" y="39318"/>
                  <a:pt x="31604" y="40966"/>
                  <a:pt x="39657" y="39624"/>
                </a:cubicBezTo>
                <a:cubicBezTo>
                  <a:pt x="50726" y="37779"/>
                  <a:pt x="62298" y="33854"/>
                  <a:pt x="73185" y="36576"/>
                </a:cubicBezTo>
                <a:cubicBezTo>
                  <a:pt x="79467" y="38147"/>
                  <a:pt x="82254" y="45873"/>
                  <a:pt x="86139" y="51054"/>
                </a:cubicBezTo>
                <a:cubicBezTo>
                  <a:pt x="90784" y="57247"/>
                  <a:pt x="97223" y="62000"/>
                  <a:pt x="103665" y="66294"/>
                </a:cubicBezTo>
                <a:cubicBezTo>
                  <a:pt x="117040" y="75210"/>
                  <a:pt x="140305" y="73088"/>
                  <a:pt x="151671" y="61722"/>
                </a:cubicBezTo>
              </a:path>
            </a:pathLst>
          </a:custGeom>
          <a:noFill/>
          <a:ln w="19050" cap="flat" cmpd="sng">
            <a:solidFill>
              <a:schemeClr val="dk1"/>
            </a:solidFill>
            <a:prstDash val="dot"/>
            <a:round/>
            <a:headEnd type="none" w="med" len="med"/>
            <a:tailEnd type="none" w="med" len="med"/>
          </a:ln>
        </p:spPr>
      </p:sp>
      <p:sp>
        <p:nvSpPr>
          <p:cNvPr id="381" name="Google Shape;381;p29"/>
          <p:cNvSpPr/>
          <p:nvPr/>
        </p:nvSpPr>
        <p:spPr>
          <a:xfrm>
            <a:off x="7101108" y="-199434"/>
            <a:ext cx="2293884" cy="1286234"/>
          </a:xfrm>
          <a:custGeom>
            <a:avLst/>
            <a:gdLst/>
            <a:ahLst/>
            <a:cxnLst/>
            <a:rect l="l" t="t" r="r" b="b"/>
            <a:pathLst>
              <a:path w="154966" h="86893" extrusionOk="0">
                <a:moveTo>
                  <a:pt x="1606" y="0"/>
                </a:moveTo>
                <a:cubicBezTo>
                  <a:pt x="0" y="18102"/>
                  <a:pt x="5734" y="34585"/>
                  <a:pt x="29741" y="38526"/>
                </a:cubicBezTo>
                <a:cubicBezTo>
                  <a:pt x="33311" y="39112"/>
                  <a:pt x="36441" y="39295"/>
                  <a:pt x="39270" y="39295"/>
                </a:cubicBezTo>
                <a:cubicBezTo>
                  <a:pt x="43908" y="39295"/>
                  <a:pt x="47737" y="38805"/>
                  <a:pt x="51371" y="38805"/>
                </a:cubicBezTo>
                <a:cubicBezTo>
                  <a:pt x="60427" y="38805"/>
                  <a:pt x="68268" y="41844"/>
                  <a:pt x="84377" y="63064"/>
                </a:cubicBezTo>
                <a:cubicBezTo>
                  <a:pt x="99190" y="82585"/>
                  <a:pt x="119483" y="86893"/>
                  <a:pt x="134510" y="86893"/>
                </a:cubicBezTo>
                <a:cubicBezTo>
                  <a:pt x="146381" y="86893"/>
                  <a:pt x="154965" y="84204"/>
                  <a:pt x="154965" y="84204"/>
                </a:cubicBezTo>
                <a:lnTo>
                  <a:pt x="154435" y="0"/>
                </a:lnTo>
                <a:close/>
              </a:path>
            </a:pathLst>
          </a:custGeom>
          <a:gradFill>
            <a:gsLst>
              <a:gs pos="0">
                <a:schemeClr val="lt1"/>
              </a:gs>
              <a:gs pos="100000">
                <a:srgbClr val="FFFFFF">
                  <a:alpha val="54901"/>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9"/>
          <p:cNvSpPr/>
          <p:nvPr/>
        </p:nvSpPr>
        <p:spPr>
          <a:xfrm rot="10800000" flipH="1">
            <a:off x="6180683" y="-166136"/>
            <a:ext cx="1373982" cy="486421"/>
          </a:xfrm>
          <a:custGeom>
            <a:avLst/>
            <a:gdLst/>
            <a:ahLst/>
            <a:cxnLst/>
            <a:rect l="l" t="t" r="r" b="b"/>
            <a:pathLst>
              <a:path w="19813" h="7014" extrusionOk="0">
                <a:moveTo>
                  <a:pt x="10340" y="1"/>
                </a:moveTo>
                <a:cubicBezTo>
                  <a:pt x="7256" y="1"/>
                  <a:pt x="6597" y="3001"/>
                  <a:pt x="6597" y="3001"/>
                </a:cubicBezTo>
                <a:cubicBezTo>
                  <a:pt x="6597" y="3001"/>
                  <a:pt x="5855" y="2104"/>
                  <a:pt x="4768" y="2104"/>
                </a:cubicBezTo>
                <a:cubicBezTo>
                  <a:pt x="4353" y="2104"/>
                  <a:pt x="3888" y="2234"/>
                  <a:pt x="3394" y="2596"/>
                </a:cubicBezTo>
                <a:cubicBezTo>
                  <a:pt x="2299" y="3418"/>
                  <a:pt x="2406" y="4763"/>
                  <a:pt x="2406" y="4763"/>
                </a:cubicBezTo>
                <a:cubicBezTo>
                  <a:pt x="2406" y="4763"/>
                  <a:pt x="2361" y="4761"/>
                  <a:pt x="2285" y="4761"/>
                </a:cubicBezTo>
                <a:cubicBezTo>
                  <a:pt x="1889" y="4761"/>
                  <a:pt x="636" y="4828"/>
                  <a:pt x="287" y="5656"/>
                </a:cubicBezTo>
                <a:cubicBezTo>
                  <a:pt x="1" y="6299"/>
                  <a:pt x="525" y="7014"/>
                  <a:pt x="1227" y="7014"/>
                </a:cubicBezTo>
                <a:lnTo>
                  <a:pt x="17670" y="7014"/>
                </a:lnTo>
                <a:cubicBezTo>
                  <a:pt x="18182" y="7014"/>
                  <a:pt x="18670" y="6871"/>
                  <a:pt x="19075" y="6549"/>
                </a:cubicBezTo>
                <a:cubicBezTo>
                  <a:pt x="19491" y="6216"/>
                  <a:pt x="19813" y="5644"/>
                  <a:pt x="19468" y="4787"/>
                </a:cubicBezTo>
                <a:cubicBezTo>
                  <a:pt x="19096" y="3830"/>
                  <a:pt x="18442" y="3571"/>
                  <a:pt x="17845" y="3571"/>
                </a:cubicBezTo>
                <a:cubicBezTo>
                  <a:pt x="17141" y="3571"/>
                  <a:pt x="16515" y="3930"/>
                  <a:pt x="16515" y="3930"/>
                </a:cubicBezTo>
                <a:cubicBezTo>
                  <a:pt x="16515" y="3930"/>
                  <a:pt x="16185" y="2712"/>
                  <a:pt x="15064" y="2712"/>
                </a:cubicBezTo>
                <a:cubicBezTo>
                  <a:pt x="14757" y="2712"/>
                  <a:pt x="14390" y="2804"/>
                  <a:pt x="13955" y="3037"/>
                </a:cubicBezTo>
                <a:cubicBezTo>
                  <a:pt x="13955" y="3037"/>
                  <a:pt x="13514" y="49"/>
                  <a:pt x="10395" y="1"/>
                </a:cubicBezTo>
                <a:cubicBezTo>
                  <a:pt x="10377" y="1"/>
                  <a:pt x="10358" y="1"/>
                  <a:pt x="103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lt2"/>
        </a:solidFill>
        <a:effectLst/>
      </p:bgPr>
    </p:bg>
    <p:spTree>
      <p:nvGrpSpPr>
        <p:cNvPr id="1" name="Shape 383"/>
        <p:cNvGrpSpPr/>
        <p:nvPr/>
      </p:nvGrpSpPr>
      <p:grpSpPr>
        <a:xfrm>
          <a:off x="0" y="0"/>
          <a:ext cx="0" cy="0"/>
          <a:chOff x="0" y="0"/>
          <a:chExt cx="0" cy="0"/>
        </a:xfrm>
      </p:grpSpPr>
      <p:sp>
        <p:nvSpPr>
          <p:cNvPr id="384" name="Google Shape;384;p30"/>
          <p:cNvSpPr/>
          <p:nvPr/>
        </p:nvSpPr>
        <p:spPr>
          <a:xfrm>
            <a:off x="-306946" y="3825250"/>
            <a:ext cx="2560426" cy="1435607"/>
          </a:xfrm>
          <a:custGeom>
            <a:avLst/>
            <a:gdLst/>
            <a:ahLst/>
            <a:cxnLst/>
            <a:rect l="l" t="t" r="r" b="b"/>
            <a:pathLst>
              <a:path w="154966" h="86888" extrusionOk="0">
                <a:moveTo>
                  <a:pt x="20443" y="0"/>
                </a:moveTo>
                <a:cubicBezTo>
                  <a:pt x="8579" y="0"/>
                  <a:pt x="0" y="2684"/>
                  <a:pt x="0" y="2684"/>
                </a:cubicBezTo>
                <a:lnTo>
                  <a:pt x="531" y="86888"/>
                </a:lnTo>
                <a:lnTo>
                  <a:pt x="153360" y="86888"/>
                </a:lnTo>
                <a:cubicBezTo>
                  <a:pt x="154965" y="68800"/>
                  <a:pt x="149232" y="52318"/>
                  <a:pt x="125225" y="48376"/>
                </a:cubicBezTo>
                <a:cubicBezTo>
                  <a:pt x="121654" y="47790"/>
                  <a:pt x="118524" y="47608"/>
                  <a:pt x="115694" y="47608"/>
                </a:cubicBezTo>
                <a:cubicBezTo>
                  <a:pt x="111060" y="47608"/>
                  <a:pt x="107232" y="48096"/>
                  <a:pt x="103601" y="48096"/>
                </a:cubicBezTo>
                <a:cubicBezTo>
                  <a:pt x="94542" y="48096"/>
                  <a:pt x="86701" y="45058"/>
                  <a:pt x="70589" y="23824"/>
                </a:cubicBezTo>
                <a:cubicBezTo>
                  <a:pt x="55771" y="4306"/>
                  <a:pt x="35471" y="0"/>
                  <a:pt x="204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rot="10800000">
            <a:off x="-827159" y="3874050"/>
            <a:ext cx="3204808" cy="1509250"/>
          </a:xfrm>
          <a:custGeom>
            <a:avLst/>
            <a:gdLst/>
            <a:ahLst/>
            <a:cxnLst/>
            <a:rect l="l" t="t" r="r" b="b"/>
            <a:pathLst>
              <a:path w="151671" h="72032" extrusionOk="0">
                <a:moveTo>
                  <a:pt x="2319" y="0"/>
                </a:moveTo>
                <a:cubicBezTo>
                  <a:pt x="-3572" y="11783"/>
                  <a:pt x="2493" y="34143"/>
                  <a:pt x="15273" y="37338"/>
                </a:cubicBezTo>
                <a:cubicBezTo>
                  <a:pt x="23193" y="39318"/>
                  <a:pt x="31604" y="40966"/>
                  <a:pt x="39657" y="39624"/>
                </a:cubicBezTo>
                <a:cubicBezTo>
                  <a:pt x="50726" y="37779"/>
                  <a:pt x="62298" y="33854"/>
                  <a:pt x="73185" y="36576"/>
                </a:cubicBezTo>
                <a:cubicBezTo>
                  <a:pt x="79467" y="38147"/>
                  <a:pt x="82254" y="45873"/>
                  <a:pt x="86139" y="51054"/>
                </a:cubicBezTo>
                <a:cubicBezTo>
                  <a:pt x="90784" y="57247"/>
                  <a:pt x="97223" y="62000"/>
                  <a:pt x="103665" y="66294"/>
                </a:cubicBezTo>
                <a:cubicBezTo>
                  <a:pt x="117040" y="75210"/>
                  <a:pt x="140305" y="73088"/>
                  <a:pt x="151671" y="61722"/>
                </a:cubicBezTo>
              </a:path>
            </a:pathLst>
          </a:custGeom>
          <a:noFill/>
          <a:ln w="19050" cap="flat" cmpd="sng">
            <a:solidFill>
              <a:schemeClr val="dk1"/>
            </a:solidFill>
            <a:prstDash val="dot"/>
            <a:round/>
            <a:headEnd type="none" w="med" len="med"/>
            <a:tailEnd type="none" w="med" len="med"/>
          </a:ln>
        </p:spPr>
      </p:sp>
      <p:sp>
        <p:nvSpPr>
          <p:cNvPr id="386" name="Google Shape;386;p30"/>
          <p:cNvSpPr/>
          <p:nvPr/>
        </p:nvSpPr>
        <p:spPr>
          <a:xfrm>
            <a:off x="-247650" y="2177768"/>
            <a:ext cx="1373982" cy="486421"/>
          </a:xfrm>
          <a:custGeom>
            <a:avLst/>
            <a:gdLst/>
            <a:ahLst/>
            <a:cxnLst/>
            <a:rect l="l" t="t" r="r" b="b"/>
            <a:pathLst>
              <a:path w="19813" h="7014" extrusionOk="0">
                <a:moveTo>
                  <a:pt x="10340" y="1"/>
                </a:moveTo>
                <a:cubicBezTo>
                  <a:pt x="7256" y="1"/>
                  <a:pt x="6597" y="3001"/>
                  <a:pt x="6597" y="3001"/>
                </a:cubicBezTo>
                <a:cubicBezTo>
                  <a:pt x="6597" y="3001"/>
                  <a:pt x="5855" y="2104"/>
                  <a:pt x="4768" y="2104"/>
                </a:cubicBezTo>
                <a:cubicBezTo>
                  <a:pt x="4353" y="2104"/>
                  <a:pt x="3888" y="2234"/>
                  <a:pt x="3394" y="2596"/>
                </a:cubicBezTo>
                <a:cubicBezTo>
                  <a:pt x="2299" y="3418"/>
                  <a:pt x="2406" y="4763"/>
                  <a:pt x="2406" y="4763"/>
                </a:cubicBezTo>
                <a:cubicBezTo>
                  <a:pt x="2406" y="4763"/>
                  <a:pt x="2361" y="4761"/>
                  <a:pt x="2285" y="4761"/>
                </a:cubicBezTo>
                <a:cubicBezTo>
                  <a:pt x="1889" y="4761"/>
                  <a:pt x="636" y="4828"/>
                  <a:pt x="287" y="5656"/>
                </a:cubicBezTo>
                <a:cubicBezTo>
                  <a:pt x="1" y="6299"/>
                  <a:pt x="525" y="7014"/>
                  <a:pt x="1227" y="7014"/>
                </a:cubicBezTo>
                <a:lnTo>
                  <a:pt x="17670" y="7014"/>
                </a:lnTo>
                <a:cubicBezTo>
                  <a:pt x="18182" y="7014"/>
                  <a:pt x="18670" y="6871"/>
                  <a:pt x="19075" y="6549"/>
                </a:cubicBezTo>
                <a:cubicBezTo>
                  <a:pt x="19491" y="6216"/>
                  <a:pt x="19813" y="5644"/>
                  <a:pt x="19468" y="4787"/>
                </a:cubicBezTo>
                <a:cubicBezTo>
                  <a:pt x="19096" y="3830"/>
                  <a:pt x="18442" y="3571"/>
                  <a:pt x="17845" y="3571"/>
                </a:cubicBezTo>
                <a:cubicBezTo>
                  <a:pt x="17141" y="3571"/>
                  <a:pt x="16515" y="3930"/>
                  <a:pt x="16515" y="3930"/>
                </a:cubicBezTo>
                <a:cubicBezTo>
                  <a:pt x="16515" y="3930"/>
                  <a:pt x="16185" y="2712"/>
                  <a:pt x="15064" y="2712"/>
                </a:cubicBezTo>
                <a:cubicBezTo>
                  <a:pt x="14757" y="2712"/>
                  <a:pt x="14390" y="2804"/>
                  <a:pt x="13955" y="3037"/>
                </a:cubicBezTo>
                <a:cubicBezTo>
                  <a:pt x="13955" y="3037"/>
                  <a:pt x="13514" y="49"/>
                  <a:pt x="10395" y="1"/>
                </a:cubicBezTo>
                <a:cubicBezTo>
                  <a:pt x="10377" y="1"/>
                  <a:pt x="10358" y="1"/>
                  <a:pt x="10340" y="1"/>
                </a:cubicBezTo>
                <a:close/>
              </a:path>
            </a:pathLst>
          </a:custGeom>
          <a:gradFill>
            <a:gsLst>
              <a:gs pos="0">
                <a:schemeClr val="lt1"/>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flipH="1">
            <a:off x="7850315" y="465388"/>
            <a:ext cx="1136375" cy="402306"/>
          </a:xfrm>
          <a:custGeom>
            <a:avLst/>
            <a:gdLst/>
            <a:ahLst/>
            <a:cxnLst/>
            <a:rect l="l" t="t" r="r" b="b"/>
            <a:pathLst>
              <a:path w="19813" h="7014" extrusionOk="0">
                <a:moveTo>
                  <a:pt x="10340" y="1"/>
                </a:moveTo>
                <a:cubicBezTo>
                  <a:pt x="7256" y="1"/>
                  <a:pt x="6597" y="3001"/>
                  <a:pt x="6597" y="3001"/>
                </a:cubicBezTo>
                <a:cubicBezTo>
                  <a:pt x="6597" y="3001"/>
                  <a:pt x="5855" y="2104"/>
                  <a:pt x="4768" y="2104"/>
                </a:cubicBezTo>
                <a:cubicBezTo>
                  <a:pt x="4353" y="2104"/>
                  <a:pt x="3888" y="2234"/>
                  <a:pt x="3394" y="2596"/>
                </a:cubicBezTo>
                <a:cubicBezTo>
                  <a:pt x="2299" y="3418"/>
                  <a:pt x="2406" y="4763"/>
                  <a:pt x="2406" y="4763"/>
                </a:cubicBezTo>
                <a:cubicBezTo>
                  <a:pt x="2406" y="4763"/>
                  <a:pt x="2361" y="4761"/>
                  <a:pt x="2285" y="4761"/>
                </a:cubicBezTo>
                <a:cubicBezTo>
                  <a:pt x="1889" y="4761"/>
                  <a:pt x="636" y="4828"/>
                  <a:pt x="287" y="5656"/>
                </a:cubicBezTo>
                <a:cubicBezTo>
                  <a:pt x="1" y="6299"/>
                  <a:pt x="525" y="7014"/>
                  <a:pt x="1227" y="7014"/>
                </a:cubicBezTo>
                <a:lnTo>
                  <a:pt x="17670" y="7014"/>
                </a:lnTo>
                <a:cubicBezTo>
                  <a:pt x="18182" y="7014"/>
                  <a:pt x="18670" y="6871"/>
                  <a:pt x="19075" y="6549"/>
                </a:cubicBezTo>
                <a:cubicBezTo>
                  <a:pt x="19491" y="6216"/>
                  <a:pt x="19813" y="5644"/>
                  <a:pt x="19468" y="4787"/>
                </a:cubicBezTo>
                <a:cubicBezTo>
                  <a:pt x="19096" y="3830"/>
                  <a:pt x="18442" y="3571"/>
                  <a:pt x="17845" y="3571"/>
                </a:cubicBezTo>
                <a:cubicBezTo>
                  <a:pt x="17141" y="3571"/>
                  <a:pt x="16515" y="3930"/>
                  <a:pt x="16515" y="3930"/>
                </a:cubicBezTo>
                <a:cubicBezTo>
                  <a:pt x="16515" y="3930"/>
                  <a:pt x="16185" y="2712"/>
                  <a:pt x="15064" y="2712"/>
                </a:cubicBezTo>
                <a:cubicBezTo>
                  <a:pt x="14757" y="2712"/>
                  <a:pt x="14390" y="2804"/>
                  <a:pt x="13955" y="3037"/>
                </a:cubicBezTo>
                <a:cubicBezTo>
                  <a:pt x="13955" y="3037"/>
                  <a:pt x="13514" y="49"/>
                  <a:pt x="10395" y="1"/>
                </a:cubicBezTo>
                <a:cubicBezTo>
                  <a:pt x="10377" y="1"/>
                  <a:pt x="10358" y="1"/>
                  <a:pt x="103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6582625" y="-549326"/>
            <a:ext cx="3433831" cy="1630804"/>
          </a:xfrm>
          <a:custGeom>
            <a:avLst/>
            <a:gdLst/>
            <a:ahLst/>
            <a:cxnLst/>
            <a:rect l="l" t="t" r="r" b="b"/>
            <a:pathLst>
              <a:path w="151671" h="72032" extrusionOk="0">
                <a:moveTo>
                  <a:pt x="2319" y="0"/>
                </a:moveTo>
                <a:cubicBezTo>
                  <a:pt x="-3572" y="11783"/>
                  <a:pt x="2493" y="34143"/>
                  <a:pt x="15273" y="37338"/>
                </a:cubicBezTo>
                <a:cubicBezTo>
                  <a:pt x="23193" y="39318"/>
                  <a:pt x="31604" y="40966"/>
                  <a:pt x="39657" y="39624"/>
                </a:cubicBezTo>
                <a:cubicBezTo>
                  <a:pt x="50726" y="37779"/>
                  <a:pt x="62298" y="33854"/>
                  <a:pt x="73185" y="36576"/>
                </a:cubicBezTo>
                <a:cubicBezTo>
                  <a:pt x="79467" y="38147"/>
                  <a:pt x="82254" y="45873"/>
                  <a:pt x="86139" y="51054"/>
                </a:cubicBezTo>
                <a:cubicBezTo>
                  <a:pt x="90784" y="57247"/>
                  <a:pt x="97223" y="62000"/>
                  <a:pt x="103665" y="66294"/>
                </a:cubicBezTo>
                <a:cubicBezTo>
                  <a:pt x="117040" y="75210"/>
                  <a:pt x="140305" y="73088"/>
                  <a:pt x="151671" y="61722"/>
                </a:cubicBezTo>
              </a:path>
            </a:pathLst>
          </a:custGeom>
          <a:noFill/>
          <a:ln w="19050" cap="flat" cmpd="sng">
            <a:solidFill>
              <a:schemeClr val="dk1"/>
            </a:solidFill>
            <a:prstDash val="dot"/>
            <a:round/>
            <a:headEnd type="none" w="med" len="med"/>
            <a:tailEnd type="none" w="med" len="med"/>
          </a:ln>
        </p:spPr>
      </p:sp>
      <p:sp>
        <p:nvSpPr>
          <p:cNvPr id="389" name="Google Shape;389;p30"/>
          <p:cNvSpPr/>
          <p:nvPr/>
        </p:nvSpPr>
        <p:spPr>
          <a:xfrm rot="10800000" flipH="1">
            <a:off x="6978000" y="3899928"/>
            <a:ext cx="2293884" cy="1286234"/>
          </a:xfrm>
          <a:custGeom>
            <a:avLst/>
            <a:gdLst/>
            <a:ahLst/>
            <a:cxnLst/>
            <a:rect l="l" t="t" r="r" b="b"/>
            <a:pathLst>
              <a:path w="154966" h="86893" extrusionOk="0">
                <a:moveTo>
                  <a:pt x="1606" y="0"/>
                </a:moveTo>
                <a:cubicBezTo>
                  <a:pt x="0" y="18102"/>
                  <a:pt x="5734" y="34585"/>
                  <a:pt x="29741" y="38526"/>
                </a:cubicBezTo>
                <a:cubicBezTo>
                  <a:pt x="33311" y="39112"/>
                  <a:pt x="36441" y="39295"/>
                  <a:pt x="39270" y="39295"/>
                </a:cubicBezTo>
                <a:cubicBezTo>
                  <a:pt x="43908" y="39295"/>
                  <a:pt x="47737" y="38805"/>
                  <a:pt x="51371" y="38805"/>
                </a:cubicBezTo>
                <a:cubicBezTo>
                  <a:pt x="60427" y="38805"/>
                  <a:pt x="68268" y="41844"/>
                  <a:pt x="84377" y="63064"/>
                </a:cubicBezTo>
                <a:cubicBezTo>
                  <a:pt x="99190" y="82585"/>
                  <a:pt x="119483" y="86893"/>
                  <a:pt x="134510" y="86893"/>
                </a:cubicBezTo>
                <a:cubicBezTo>
                  <a:pt x="146381" y="86893"/>
                  <a:pt x="154965" y="84204"/>
                  <a:pt x="154965" y="84204"/>
                </a:cubicBezTo>
                <a:lnTo>
                  <a:pt x="154435" y="0"/>
                </a:lnTo>
                <a:close/>
              </a:path>
            </a:pathLst>
          </a:custGeom>
          <a:gradFill>
            <a:gsLst>
              <a:gs pos="0">
                <a:schemeClr val="lt1"/>
              </a:gs>
              <a:gs pos="100000">
                <a:srgbClr val="FFFFFF">
                  <a:alpha val="54901"/>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6057575" y="4666443"/>
            <a:ext cx="1373982" cy="486421"/>
          </a:xfrm>
          <a:custGeom>
            <a:avLst/>
            <a:gdLst/>
            <a:ahLst/>
            <a:cxnLst/>
            <a:rect l="l" t="t" r="r" b="b"/>
            <a:pathLst>
              <a:path w="19813" h="7014" extrusionOk="0">
                <a:moveTo>
                  <a:pt x="10340" y="1"/>
                </a:moveTo>
                <a:cubicBezTo>
                  <a:pt x="7256" y="1"/>
                  <a:pt x="6597" y="3001"/>
                  <a:pt x="6597" y="3001"/>
                </a:cubicBezTo>
                <a:cubicBezTo>
                  <a:pt x="6597" y="3001"/>
                  <a:pt x="5855" y="2104"/>
                  <a:pt x="4768" y="2104"/>
                </a:cubicBezTo>
                <a:cubicBezTo>
                  <a:pt x="4353" y="2104"/>
                  <a:pt x="3888" y="2234"/>
                  <a:pt x="3394" y="2596"/>
                </a:cubicBezTo>
                <a:cubicBezTo>
                  <a:pt x="2299" y="3418"/>
                  <a:pt x="2406" y="4763"/>
                  <a:pt x="2406" y="4763"/>
                </a:cubicBezTo>
                <a:cubicBezTo>
                  <a:pt x="2406" y="4763"/>
                  <a:pt x="2361" y="4761"/>
                  <a:pt x="2285" y="4761"/>
                </a:cubicBezTo>
                <a:cubicBezTo>
                  <a:pt x="1889" y="4761"/>
                  <a:pt x="636" y="4828"/>
                  <a:pt x="287" y="5656"/>
                </a:cubicBezTo>
                <a:cubicBezTo>
                  <a:pt x="1" y="6299"/>
                  <a:pt x="525" y="7014"/>
                  <a:pt x="1227" y="7014"/>
                </a:cubicBezTo>
                <a:lnTo>
                  <a:pt x="17670" y="7014"/>
                </a:lnTo>
                <a:cubicBezTo>
                  <a:pt x="18182" y="7014"/>
                  <a:pt x="18670" y="6871"/>
                  <a:pt x="19075" y="6549"/>
                </a:cubicBezTo>
                <a:cubicBezTo>
                  <a:pt x="19491" y="6216"/>
                  <a:pt x="19813" y="5644"/>
                  <a:pt x="19468" y="4787"/>
                </a:cubicBezTo>
                <a:cubicBezTo>
                  <a:pt x="19096" y="3830"/>
                  <a:pt x="18442" y="3571"/>
                  <a:pt x="17845" y="3571"/>
                </a:cubicBezTo>
                <a:cubicBezTo>
                  <a:pt x="17141" y="3571"/>
                  <a:pt x="16515" y="3930"/>
                  <a:pt x="16515" y="3930"/>
                </a:cubicBezTo>
                <a:cubicBezTo>
                  <a:pt x="16515" y="3930"/>
                  <a:pt x="16185" y="2712"/>
                  <a:pt x="15064" y="2712"/>
                </a:cubicBezTo>
                <a:cubicBezTo>
                  <a:pt x="14757" y="2712"/>
                  <a:pt x="14390" y="2804"/>
                  <a:pt x="13955" y="3037"/>
                </a:cubicBezTo>
                <a:cubicBezTo>
                  <a:pt x="13955" y="3037"/>
                  <a:pt x="13514" y="49"/>
                  <a:pt x="10395" y="1"/>
                </a:cubicBezTo>
                <a:cubicBezTo>
                  <a:pt x="10377" y="1"/>
                  <a:pt x="10358" y="1"/>
                  <a:pt x="103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203575" y="821974"/>
            <a:ext cx="895647" cy="317068"/>
          </a:xfrm>
          <a:custGeom>
            <a:avLst/>
            <a:gdLst/>
            <a:ahLst/>
            <a:cxnLst/>
            <a:rect l="l" t="t" r="r" b="b"/>
            <a:pathLst>
              <a:path w="19813" h="7014" extrusionOk="0">
                <a:moveTo>
                  <a:pt x="10340" y="1"/>
                </a:moveTo>
                <a:cubicBezTo>
                  <a:pt x="7256" y="1"/>
                  <a:pt x="6597" y="3001"/>
                  <a:pt x="6597" y="3001"/>
                </a:cubicBezTo>
                <a:cubicBezTo>
                  <a:pt x="6597" y="3001"/>
                  <a:pt x="5855" y="2104"/>
                  <a:pt x="4768" y="2104"/>
                </a:cubicBezTo>
                <a:cubicBezTo>
                  <a:pt x="4353" y="2104"/>
                  <a:pt x="3888" y="2234"/>
                  <a:pt x="3394" y="2596"/>
                </a:cubicBezTo>
                <a:cubicBezTo>
                  <a:pt x="2299" y="3418"/>
                  <a:pt x="2406" y="4763"/>
                  <a:pt x="2406" y="4763"/>
                </a:cubicBezTo>
                <a:cubicBezTo>
                  <a:pt x="2406" y="4763"/>
                  <a:pt x="2361" y="4761"/>
                  <a:pt x="2285" y="4761"/>
                </a:cubicBezTo>
                <a:cubicBezTo>
                  <a:pt x="1889" y="4761"/>
                  <a:pt x="636" y="4828"/>
                  <a:pt x="287" y="5656"/>
                </a:cubicBezTo>
                <a:cubicBezTo>
                  <a:pt x="1" y="6299"/>
                  <a:pt x="525" y="7014"/>
                  <a:pt x="1227" y="7014"/>
                </a:cubicBezTo>
                <a:lnTo>
                  <a:pt x="17670" y="7014"/>
                </a:lnTo>
                <a:cubicBezTo>
                  <a:pt x="18182" y="7014"/>
                  <a:pt x="18670" y="6871"/>
                  <a:pt x="19075" y="6549"/>
                </a:cubicBezTo>
                <a:cubicBezTo>
                  <a:pt x="19491" y="6216"/>
                  <a:pt x="19813" y="5644"/>
                  <a:pt x="19468" y="4787"/>
                </a:cubicBezTo>
                <a:cubicBezTo>
                  <a:pt x="19096" y="3830"/>
                  <a:pt x="18442" y="3571"/>
                  <a:pt x="17845" y="3571"/>
                </a:cubicBezTo>
                <a:cubicBezTo>
                  <a:pt x="17141" y="3571"/>
                  <a:pt x="16515" y="3930"/>
                  <a:pt x="16515" y="3930"/>
                </a:cubicBezTo>
                <a:cubicBezTo>
                  <a:pt x="16515" y="3930"/>
                  <a:pt x="16185" y="2712"/>
                  <a:pt x="15064" y="2712"/>
                </a:cubicBezTo>
                <a:cubicBezTo>
                  <a:pt x="14757" y="2712"/>
                  <a:pt x="14390" y="2804"/>
                  <a:pt x="13955" y="3037"/>
                </a:cubicBezTo>
                <a:cubicBezTo>
                  <a:pt x="13955" y="3037"/>
                  <a:pt x="13514" y="49"/>
                  <a:pt x="10395" y="1"/>
                </a:cubicBezTo>
                <a:cubicBezTo>
                  <a:pt x="10377" y="1"/>
                  <a:pt x="10358" y="1"/>
                  <a:pt x="10340" y="1"/>
                </a:cubicBezTo>
                <a:close/>
              </a:path>
            </a:pathLst>
          </a:custGeom>
          <a:gradFill>
            <a:gsLst>
              <a:gs pos="0">
                <a:schemeClr val="lt1"/>
              </a:gs>
              <a:gs pos="100000">
                <a:srgbClr val="FFFFFF">
                  <a:alpha val="54901"/>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DDF04-CFB6-3C70-EA11-14F69C4DC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4D1DEF-E24D-CF1E-5384-65A713F37C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C0246A-1A4D-E622-CAE1-E59CFBB6BF4B}"/>
              </a:ext>
            </a:extLst>
          </p:cNvPr>
          <p:cNvSpPr>
            <a:spLocks noGrp="1"/>
          </p:cNvSpPr>
          <p:nvPr>
            <p:ph type="dt" sz="half" idx="10"/>
          </p:nvPr>
        </p:nvSpPr>
        <p:spPr/>
        <p:txBody>
          <a:bodyPr/>
          <a:lstStyle/>
          <a:p>
            <a:fld id="{42EC6820-5F45-4DBF-B162-09B0CBDC8FC6}" type="datetimeFigureOut">
              <a:rPr lang="en-US" smtClean="0"/>
              <a:t>5/3/2023</a:t>
            </a:fld>
            <a:endParaRPr lang="en-US"/>
          </a:p>
        </p:txBody>
      </p:sp>
      <p:sp>
        <p:nvSpPr>
          <p:cNvPr id="5" name="Footer Placeholder 4">
            <a:extLst>
              <a:ext uri="{FF2B5EF4-FFF2-40B4-BE49-F238E27FC236}">
                <a16:creationId xmlns:a16="http://schemas.microsoft.com/office/drawing/2014/main" id="{AF908C71-16D5-FEA8-5FBD-857AFACC5F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1E4B74-93F1-2B3E-8DF6-A3EFEC0A46C9}"/>
              </a:ext>
            </a:extLst>
          </p:cNvPr>
          <p:cNvSpPr>
            <a:spLocks noGrp="1"/>
          </p:cNvSpPr>
          <p:nvPr>
            <p:ph type="sldNum" sz="quarter" idx="12"/>
          </p:nvPr>
        </p:nvSpPr>
        <p:spPr/>
        <p:txBody>
          <a:bodyPr/>
          <a:lstStyle/>
          <a:p>
            <a:fld id="{D82653A5-06E1-4B57-8C2A-17D6818A5DD1}" type="slidenum">
              <a:rPr lang="en-US" smtClean="0"/>
              <a:t>‹#›</a:t>
            </a:fld>
            <a:endParaRPr lang="en-US"/>
          </a:p>
        </p:txBody>
      </p:sp>
    </p:spTree>
    <p:extLst>
      <p:ext uri="{BB962C8B-B14F-4D97-AF65-F5344CB8AC3E}">
        <p14:creationId xmlns:p14="http://schemas.microsoft.com/office/powerpoint/2010/main" val="16600886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Open Sans"/>
              <a:buNone/>
              <a:defRPr sz="3000" b="1">
                <a:solidFill>
                  <a:schemeClr val="dk1"/>
                </a:solidFill>
                <a:latin typeface="Open Sans"/>
                <a:ea typeface="Open Sans"/>
                <a:cs typeface="Open Sans"/>
                <a:sym typeface="Open Sans"/>
              </a:defRPr>
            </a:lvl1pPr>
            <a:lvl2pPr lvl="1" rtl="0">
              <a:spcBef>
                <a:spcPts val="0"/>
              </a:spcBef>
              <a:spcAft>
                <a:spcPts val="0"/>
              </a:spcAft>
              <a:buClr>
                <a:schemeClr val="dk1"/>
              </a:buClr>
              <a:buSzPts val="3000"/>
              <a:buFont typeface="Open Sans"/>
              <a:buNone/>
              <a:defRPr sz="3000" b="1">
                <a:solidFill>
                  <a:schemeClr val="dk1"/>
                </a:solidFill>
                <a:latin typeface="Open Sans"/>
                <a:ea typeface="Open Sans"/>
                <a:cs typeface="Open Sans"/>
                <a:sym typeface="Open Sans"/>
              </a:defRPr>
            </a:lvl2pPr>
            <a:lvl3pPr lvl="2" rtl="0">
              <a:spcBef>
                <a:spcPts val="0"/>
              </a:spcBef>
              <a:spcAft>
                <a:spcPts val="0"/>
              </a:spcAft>
              <a:buClr>
                <a:schemeClr val="dk1"/>
              </a:buClr>
              <a:buSzPts val="3000"/>
              <a:buFont typeface="Open Sans"/>
              <a:buNone/>
              <a:defRPr sz="3000" b="1">
                <a:solidFill>
                  <a:schemeClr val="dk1"/>
                </a:solidFill>
                <a:latin typeface="Open Sans"/>
                <a:ea typeface="Open Sans"/>
                <a:cs typeface="Open Sans"/>
                <a:sym typeface="Open Sans"/>
              </a:defRPr>
            </a:lvl3pPr>
            <a:lvl4pPr lvl="3" rtl="0">
              <a:spcBef>
                <a:spcPts val="0"/>
              </a:spcBef>
              <a:spcAft>
                <a:spcPts val="0"/>
              </a:spcAft>
              <a:buClr>
                <a:schemeClr val="dk1"/>
              </a:buClr>
              <a:buSzPts val="3000"/>
              <a:buFont typeface="Open Sans"/>
              <a:buNone/>
              <a:defRPr sz="3000" b="1">
                <a:solidFill>
                  <a:schemeClr val="dk1"/>
                </a:solidFill>
                <a:latin typeface="Open Sans"/>
                <a:ea typeface="Open Sans"/>
                <a:cs typeface="Open Sans"/>
                <a:sym typeface="Open Sans"/>
              </a:defRPr>
            </a:lvl4pPr>
            <a:lvl5pPr lvl="4" rtl="0">
              <a:spcBef>
                <a:spcPts val="0"/>
              </a:spcBef>
              <a:spcAft>
                <a:spcPts val="0"/>
              </a:spcAft>
              <a:buClr>
                <a:schemeClr val="dk1"/>
              </a:buClr>
              <a:buSzPts val="3000"/>
              <a:buFont typeface="Open Sans"/>
              <a:buNone/>
              <a:defRPr sz="3000" b="1">
                <a:solidFill>
                  <a:schemeClr val="dk1"/>
                </a:solidFill>
                <a:latin typeface="Open Sans"/>
                <a:ea typeface="Open Sans"/>
                <a:cs typeface="Open Sans"/>
                <a:sym typeface="Open Sans"/>
              </a:defRPr>
            </a:lvl5pPr>
            <a:lvl6pPr lvl="5" rtl="0">
              <a:spcBef>
                <a:spcPts val="0"/>
              </a:spcBef>
              <a:spcAft>
                <a:spcPts val="0"/>
              </a:spcAft>
              <a:buClr>
                <a:schemeClr val="dk1"/>
              </a:buClr>
              <a:buSzPts val="3000"/>
              <a:buFont typeface="Open Sans"/>
              <a:buNone/>
              <a:defRPr sz="3000" b="1">
                <a:solidFill>
                  <a:schemeClr val="dk1"/>
                </a:solidFill>
                <a:latin typeface="Open Sans"/>
                <a:ea typeface="Open Sans"/>
                <a:cs typeface="Open Sans"/>
                <a:sym typeface="Open Sans"/>
              </a:defRPr>
            </a:lvl6pPr>
            <a:lvl7pPr lvl="6" rtl="0">
              <a:spcBef>
                <a:spcPts val="0"/>
              </a:spcBef>
              <a:spcAft>
                <a:spcPts val="0"/>
              </a:spcAft>
              <a:buClr>
                <a:schemeClr val="dk1"/>
              </a:buClr>
              <a:buSzPts val="3000"/>
              <a:buFont typeface="Open Sans"/>
              <a:buNone/>
              <a:defRPr sz="3000" b="1">
                <a:solidFill>
                  <a:schemeClr val="dk1"/>
                </a:solidFill>
                <a:latin typeface="Open Sans"/>
                <a:ea typeface="Open Sans"/>
                <a:cs typeface="Open Sans"/>
                <a:sym typeface="Open Sans"/>
              </a:defRPr>
            </a:lvl7pPr>
            <a:lvl8pPr lvl="7" rtl="0">
              <a:spcBef>
                <a:spcPts val="0"/>
              </a:spcBef>
              <a:spcAft>
                <a:spcPts val="0"/>
              </a:spcAft>
              <a:buClr>
                <a:schemeClr val="dk1"/>
              </a:buClr>
              <a:buSzPts val="3000"/>
              <a:buFont typeface="Open Sans"/>
              <a:buNone/>
              <a:defRPr sz="3000" b="1">
                <a:solidFill>
                  <a:schemeClr val="dk1"/>
                </a:solidFill>
                <a:latin typeface="Open Sans"/>
                <a:ea typeface="Open Sans"/>
                <a:cs typeface="Open Sans"/>
                <a:sym typeface="Open Sans"/>
              </a:defRPr>
            </a:lvl8pPr>
            <a:lvl9pPr lvl="8" rtl="0">
              <a:spcBef>
                <a:spcPts val="0"/>
              </a:spcBef>
              <a:spcAft>
                <a:spcPts val="0"/>
              </a:spcAft>
              <a:buClr>
                <a:schemeClr val="dk1"/>
              </a:buClr>
              <a:buSzPts val="3000"/>
              <a:buFont typeface="Open Sans"/>
              <a:buNone/>
              <a:defRPr sz="3000" b="1">
                <a:solidFill>
                  <a:schemeClr val="dk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1pPr>
            <a:lvl2pPr marL="914400" lvl="1" indent="-317500">
              <a:lnSpc>
                <a:spcPct val="115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2pPr>
            <a:lvl3pPr marL="1371600" lvl="2" indent="-317500">
              <a:lnSpc>
                <a:spcPct val="115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3pPr>
            <a:lvl4pPr marL="1828800" lvl="3" indent="-317500">
              <a:lnSpc>
                <a:spcPct val="115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4pPr>
            <a:lvl5pPr marL="2286000" lvl="4" indent="-317500">
              <a:lnSpc>
                <a:spcPct val="115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5pPr>
            <a:lvl6pPr marL="2743200" lvl="5" indent="-317500">
              <a:lnSpc>
                <a:spcPct val="115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6pPr>
            <a:lvl7pPr marL="3200400" lvl="6" indent="-317500">
              <a:lnSpc>
                <a:spcPct val="115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7pPr>
            <a:lvl8pPr marL="3657600" lvl="7" indent="-317500">
              <a:lnSpc>
                <a:spcPct val="115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8pPr>
            <a:lvl9pPr marL="4114800" lvl="8" indent="-317500">
              <a:lnSpc>
                <a:spcPct val="115000"/>
              </a:lnSpc>
              <a:spcBef>
                <a:spcPts val="1600"/>
              </a:spcBef>
              <a:spcAft>
                <a:spcPts val="1600"/>
              </a:spcAft>
              <a:buClr>
                <a:schemeClr val="dk1"/>
              </a:buClr>
              <a:buSzPts val="1400"/>
              <a:buFont typeface="Oxygen"/>
              <a:buChar char="■"/>
              <a:defRPr>
                <a:solidFill>
                  <a:schemeClr val="dk1"/>
                </a:solidFill>
                <a:latin typeface="Oxygen"/>
                <a:ea typeface="Oxygen"/>
                <a:cs typeface="Oxygen"/>
                <a:sym typeface="Oxygen"/>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8" r:id="rId3"/>
    <p:sldLayoutId id="2147483659" r:id="rId4"/>
    <p:sldLayoutId id="2147483675" r:id="rId5"/>
    <p:sldLayoutId id="2147483676" r:id="rId6"/>
    <p:sldLayoutId id="2147483680" r:id="rId7"/>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1876DD1-AA46-B563-A45E-F785BB437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499"/>
          </a:xfrm>
          <a:prstGeom prst="rect">
            <a:avLst/>
          </a:prstGeom>
        </p:spPr>
      </p:pic>
      <p:sp>
        <p:nvSpPr>
          <p:cNvPr id="11" name="TextBox 10">
            <a:extLst>
              <a:ext uri="{FF2B5EF4-FFF2-40B4-BE49-F238E27FC236}">
                <a16:creationId xmlns:a16="http://schemas.microsoft.com/office/drawing/2014/main" id="{A78847FE-E453-E6FB-0A1F-FC7A0BADBA84}"/>
              </a:ext>
            </a:extLst>
          </p:cNvPr>
          <p:cNvSpPr txBox="1"/>
          <p:nvPr/>
        </p:nvSpPr>
        <p:spPr>
          <a:xfrm>
            <a:off x="83820" y="577481"/>
            <a:ext cx="8976360" cy="707886"/>
          </a:xfrm>
          <a:prstGeom prst="rect">
            <a:avLst/>
          </a:prstGeom>
          <a:noFill/>
        </p:spPr>
        <p:txBody>
          <a:bodyPr wrap="square">
            <a:spAutoFit/>
          </a:bodyPr>
          <a:lstStyle/>
          <a:p>
            <a:pPr algn="ctr"/>
            <a:r>
              <a:rPr lang="en-US" sz="4000" b="1" dirty="0">
                <a:solidFill>
                  <a:schemeClr val="bg1"/>
                </a:solidFill>
                <a:latin typeface="Segoe UI" panose="020B0502040204020203" pitchFamily="34" charset="0"/>
                <a:cs typeface="Segoe UI" panose="020B0502040204020203" pitchFamily="34" charset="0"/>
              </a:rPr>
              <a:t>Constraint Propagation</a:t>
            </a:r>
          </a:p>
        </p:txBody>
      </p:sp>
      <p:sp>
        <p:nvSpPr>
          <p:cNvPr id="13" name="TextBox 12">
            <a:extLst>
              <a:ext uri="{FF2B5EF4-FFF2-40B4-BE49-F238E27FC236}">
                <a16:creationId xmlns:a16="http://schemas.microsoft.com/office/drawing/2014/main" id="{2AAFB026-C477-DD5C-D471-C96CF1B8A300}"/>
              </a:ext>
            </a:extLst>
          </p:cNvPr>
          <p:cNvSpPr txBox="1"/>
          <p:nvPr/>
        </p:nvSpPr>
        <p:spPr>
          <a:xfrm>
            <a:off x="2026920" y="1621694"/>
            <a:ext cx="5090160" cy="323165"/>
          </a:xfrm>
          <a:prstGeom prst="rect">
            <a:avLst/>
          </a:prstGeom>
          <a:noFill/>
        </p:spPr>
        <p:txBody>
          <a:bodyPr wrap="square">
            <a:spAutoFit/>
          </a:bodyPr>
          <a:lstStyle/>
          <a:p>
            <a:pPr algn="ctr"/>
            <a:r>
              <a:rPr lang="vi-VN" altLang="zh-CN" sz="1500" b="1" spc="150" dirty="0">
                <a:solidFill>
                  <a:schemeClr val="bg1"/>
                </a:solidFill>
              </a:rPr>
              <a:t>GVHD: </a:t>
            </a:r>
            <a:r>
              <a:rPr lang="vi-VN" altLang="zh-CN" sz="1500" b="1" spc="150" dirty="0" err="1">
                <a:solidFill>
                  <a:schemeClr val="bg1"/>
                </a:solidFill>
              </a:rPr>
              <a:t>Ths</a:t>
            </a:r>
            <a:r>
              <a:rPr lang="vi-VN" altLang="zh-CN" sz="1500" b="1" spc="150" dirty="0">
                <a:solidFill>
                  <a:schemeClr val="bg1"/>
                </a:solidFill>
              </a:rPr>
              <a:t>. Lê Minh Tân</a:t>
            </a:r>
          </a:p>
        </p:txBody>
      </p:sp>
      <p:cxnSp>
        <p:nvCxnSpPr>
          <p:cNvPr id="15" name="Straight Connector 14">
            <a:extLst>
              <a:ext uri="{FF2B5EF4-FFF2-40B4-BE49-F238E27FC236}">
                <a16:creationId xmlns:a16="http://schemas.microsoft.com/office/drawing/2014/main" id="{C6E9B521-6659-8438-CD91-FFB1822937B3}"/>
              </a:ext>
            </a:extLst>
          </p:cNvPr>
          <p:cNvCxnSpPr/>
          <p:nvPr/>
        </p:nvCxnSpPr>
        <p:spPr>
          <a:xfrm>
            <a:off x="2758440" y="1453530"/>
            <a:ext cx="36271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2150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dk2"/>
            </a:gs>
          </a:gsLst>
          <a:lin ang="5400012" scaled="0"/>
        </a:gradFill>
        <a:effectLst/>
      </p:bgPr>
    </p:bg>
    <p:spTree>
      <p:nvGrpSpPr>
        <p:cNvPr id="1" name="Shape 419"/>
        <p:cNvGrpSpPr/>
        <p:nvPr/>
      </p:nvGrpSpPr>
      <p:grpSpPr>
        <a:xfrm>
          <a:off x="0" y="0"/>
          <a:ext cx="0" cy="0"/>
          <a:chOff x="0" y="0"/>
          <a:chExt cx="0" cy="0"/>
        </a:xfrm>
      </p:grpSpPr>
      <p:sp>
        <p:nvSpPr>
          <p:cNvPr id="425" name="!! Hình 1"/>
          <p:cNvSpPr txBox="1">
            <a:spLocks noGrp="1"/>
          </p:cNvSpPr>
          <p:nvPr>
            <p:ph type="title" idx="5"/>
          </p:nvPr>
        </p:nvSpPr>
        <p:spPr>
          <a:xfrm>
            <a:off x="341514" y="-985605"/>
            <a:ext cx="1045464" cy="7082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t>02</a:t>
            </a:r>
            <a:endParaRPr sz="3400" dirty="0"/>
          </a:p>
        </p:txBody>
      </p:sp>
      <p:sp>
        <p:nvSpPr>
          <p:cNvPr id="23" name="!! text1">
            <a:extLst>
              <a:ext uri="{FF2B5EF4-FFF2-40B4-BE49-F238E27FC236}">
                <a16:creationId xmlns:a16="http://schemas.microsoft.com/office/drawing/2014/main" id="{0A02BA3D-C01B-F01E-035D-6750FA6F453E}"/>
              </a:ext>
            </a:extLst>
          </p:cNvPr>
          <p:cNvSpPr txBox="1"/>
          <p:nvPr/>
        </p:nvSpPr>
        <p:spPr>
          <a:xfrm>
            <a:off x="1444128" y="-846914"/>
            <a:ext cx="5243743" cy="430887"/>
          </a:xfrm>
          <a:prstGeom prst="rect">
            <a:avLst/>
          </a:prstGeom>
          <a:noFill/>
        </p:spPr>
        <p:txBody>
          <a:bodyPr wrap="square">
            <a:spAutoFit/>
          </a:bodyPr>
          <a:lstStyle/>
          <a:p>
            <a:pPr algn="ctr" defTabSz="685800">
              <a:buClr>
                <a:srgbClr val="0F1E50"/>
              </a:buClr>
              <a:buSzPts val="2400"/>
              <a:defRPr/>
            </a:pPr>
            <a:r>
              <a:rPr lang="fr-FR" sz="2200" b="1" dirty="0">
                <a:latin typeface="Segoe UI" panose="020B0502040204020203" pitchFamily="34" charset="0"/>
                <a:ea typeface="Open Sans" panose="020B0606030504020204" pitchFamily="34" charset="0"/>
                <a:cs typeface="Segoe UI" panose="020B0502040204020203" pitchFamily="34" charset="0"/>
              </a:rPr>
              <a:t>Local </a:t>
            </a:r>
            <a:r>
              <a:rPr lang="fr-FR" sz="2200" b="1" dirty="0" err="1">
                <a:latin typeface="Segoe UI" panose="020B0502040204020203" pitchFamily="34" charset="0"/>
                <a:ea typeface="Open Sans" panose="020B0606030504020204" pitchFamily="34" charset="0"/>
                <a:cs typeface="Segoe UI" panose="020B0502040204020203" pitchFamily="34" charset="0"/>
              </a:rPr>
              <a:t>Consistency</a:t>
            </a:r>
            <a:r>
              <a:rPr lang="fr-FR" sz="2200" b="1" dirty="0">
                <a:latin typeface="Segoe UI" panose="020B0502040204020203" pitchFamily="34" charset="0"/>
                <a:ea typeface="Open Sans" panose="020B0606030504020204" pitchFamily="34" charset="0"/>
                <a:cs typeface="Segoe UI" panose="020B0502040204020203" pitchFamily="34" charset="0"/>
              </a:rPr>
              <a:t> </a:t>
            </a:r>
            <a:r>
              <a:rPr lang="fr-FR" sz="2200" b="1" dirty="0" err="1">
                <a:latin typeface="Segoe UI" panose="020B0502040204020203" pitchFamily="34" charset="0"/>
                <a:ea typeface="Open Sans" panose="020B0606030504020204" pitchFamily="34" charset="0"/>
                <a:cs typeface="Segoe UI" panose="020B0502040204020203" pitchFamily="34" charset="0"/>
              </a:rPr>
              <a:t>và</a:t>
            </a:r>
            <a:r>
              <a:rPr lang="fr-FR" sz="2200" b="1" dirty="0">
                <a:latin typeface="Segoe UI" panose="020B0502040204020203" pitchFamily="34" charset="0"/>
                <a:ea typeface="Open Sans" panose="020B0606030504020204" pitchFamily="34" charset="0"/>
                <a:cs typeface="Segoe UI" panose="020B0502040204020203" pitchFamily="34" charset="0"/>
              </a:rPr>
              <a:t> Global </a:t>
            </a:r>
            <a:r>
              <a:rPr lang="fr-FR" sz="2200" b="1" dirty="0" err="1">
                <a:latin typeface="Segoe UI" panose="020B0502040204020203" pitchFamily="34" charset="0"/>
                <a:ea typeface="Open Sans" panose="020B0606030504020204" pitchFamily="34" charset="0"/>
                <a:cs typeface="Segoe UI" panose="020B0502040204020203" pitchFamily="34" charset="0"/>
              </a:rPr>
              <a:t>constraint</a:t>
            </a:r>
            <a:endParaRPr lang="fr-FR" sz="2200" b="1" dirty="0">
              <a:latin typeface="Segoe UI" panose="020B0502040204020203" pitchFamily="34" charset="0"/>
              <a:ea typeface="Open Sans" panose="020B0606030504020204" pitchFamily="34" charset="0"/>
              <a:cs typeface="Segoe UI" panose="020B0502040204020203" pitchFamily="34" charset="0"/>
            </a:endParaRPr>
          </a:p>
        </p:txBody>
      </p:sp>
      <p:cxnSp>
        <p:nvCxnSpPr>
          <p:cNvPr id="8" name="!!i2">
            <a:extLst>
              <a:ext uri="{FF2B5EF4-FFF2-40B4-BE49-F238E27FC236}">
                <a16:creationId xmlns:a16="http://schemas.microsoft.com/office/drawing/2014/main" id="{3ACD3807-7A2F-913E-83FE-A1AF060FA578}"/>
              </a:ext>
            </a:extLst>
          </p:cNvPr>
          <p:cNvCxnSpPr>
            <a:cxnSpLocks/>
          </p:cNvCxnSpPr>
          <p:nvPr/>
        </p:nvCxnSpPr>
        <p:spPr>
          <a:xfrm flipH="1">
            <a:off x="1552374" y="-416027"/>
            <a:ext cx="2849266" cy="0"/>
          </a:xfrm>
          <a:prstGeom prst="line">
            <a:avLst/>
          </a:prstGeom>
          <a:ln w="76200" cmpd="sng">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BE076DE4-7EFA-F948-46B2-38641A40C3B3}"/>
              </a:ext>
            </a:extLst>
          </p:cNvPr>
          <p:cNvSpPr/>
          <p:nvPr/>
        </p:nvSpPr>
        <p:spPr>
          <a:xfrm>
            <a:off x="341514" y="215692"/>
            <a:ext cx="4738486" cy="430885"/>
          </a:xfrm>
          <a:prstGeom prst="rect">
            <a:avLst/>
          </a:prstGeom>
          <a:solidFill>
            <a:srgbClr val="E9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600" dirty="0" err="1">
                <a:solidFill>
                  <a:schemeClr val="tx1"/>
                </a:solidFill>
                <a:latin typeface="Segoe UI" panose="020B0502040204020203" pitchFamily="34" charset="0"/>
                <a:ea typeface="Open Sans" panose="020B0606030504020204" pitchFamily="34" charset="0"/>
                <a:cs typeface="Segoe UI" panose="020B0502040204020203" pitchFamily="34" charset="0"/>
              </a:rPr>
              <a:t>Các</a:t>
            </a:r>
            <a:r>
              <a:rPr lang="en-US" sz="1600" dirty="0">
                <a:solidFill>
                  <a:schemeClr val="tx1"/>
                </a:solidFill>
                <a:latin typeface="Segoe UI" panose="020B0502040204020203" pitchFamily="34" charset="0"/>
                <a:ea typeface="Open Sans" panose="020B0606030504020204" pitchFamily="34" charset="0"/>
                <a:cs typeface="Segoe UI" panose="020B0502040204020203" pitchFamily="34" charset="0"/>
              </a:rPr>
              <a:t> </a:t>
            </a:r>
            <a:r>
              <a:rPr lang="en-US" sz="1600" dirty="0" err="1">
                <a:solidFill>
                  <a:schemeClr val="tx1"/>
                </a:solidFill>
                <a:latin typeface="Segoe UI" panose="020B0502040204020203" pitchFamily="34" charset="0"/>
                <a:ea typeface="Open Sans" panose="020B0606030504020204" pitchFamily="34" charset="0"/>
                <a:cs typeface="Segoe UI" panose="020B0502040204020203" pitchFamily="34" charset="0"/>
              </a:rPr>
              <a:t>phiên</a:t>
            </a:r>
            <a:r>
              <a:rPr lang="en-US" sz="1600" dirty="0">
                <a:solidFill>
                  <a:schemeClr val="tx1"/>
                </a:solidFill>
                <a:latin typeface="Segoe UI" panose="020B0502040204020203" pitchFamily="34" charset="0"/>
                <a:ea typeface="Open Sans" panose="020B0606030504020204" pitchFamily="34" charset="0"/>
                <a:cs typeface="Segoe UI" panose="020B0502040204020203" pitchFamily="34" charset="0"/>
              </a:rPr>
              <a:t> </a:t>
            </a:r>
            <a:r>
              <a:rPr lang="en-US" sz="1600" dirty="0" err="1">
                <a:solidFill>
                  <a:schemeClr val="tx1"/>
                </a:solidFill>
                <a:latin typeface="Segoe UI" panose="020B0502040204020203" pitchFamily="34" charset="0"/>
                <a:ea typeface="Open Sans" panose="020B0606030504020204" pitchFamily="34" charset="0"/>
                <a:cs typeface="Segoe UI" panose="020B0502040204020203" pitchFamily="34" charset="0"/>
              </a:rPr>
              <a:t>bản</a:t>
            </a:r>
            <a:r>
              <a:rPr lang="en-US" sz="1600" dirty="0">
                <a:solidFill>
                  <a:schemeClr val="tx1"/>
                </a:solidFill>
                <a:latin typeface="Segoe UI" panose="020B0502040204020203" pitchFamily="34" charset="0"/>
                <a:ea typeface="Open Sans" panose="020B0606030504020204" pitchFamily="34" charset="0"/>
                <a:cs typeface="Segoe UI" panose="020B0502040204020203" pitchFamily="34" charset="0"/>
              </a:rPr>
              <a:t> </a:t>
            </a:r>
            <a:r>
              <a:rPr lang="en-US" sz="1600" dirty="0" err="1">
                <a:solidFill>
                  <a:schemeClr val="tx1"/>
                </a:solidFill>
                <a:latin typeface="Segoe UI" panose="020B0502040204020203" pitchFamily="34" charset="0"/>
                <a:ea typeface="Open Sans" panose="020B0606030504020204" pitchFamily="34" charset="0"/>
                <a:cs typeface="Segoe UI" panose="020B0502040204020203" pitchFamily="34" charset="0"/>
              </a:rPr>
              <a:t>cải</a:t>
            </a:r>
            <a:r>
              <a:rPr lang="en-US" sz="1600" dirty="0">
                <a:solidFill>
                  <a:schemeClr val="tx1"/>
                </a:solidFill>
                <a:latin typeface="Segoe UI" panose="020B0502040204020203" pitchFamily="34" charset="0"/>
                <a:ea typeface="Open Sans" panose="020B0606030504020204" pitchFamily="34" charset="0"/>
                <a:cs typeface="Segoe UI" panose="020B0502040204020203" pitchFamily="34" charset="0"/>
              </a:rPr>
              <a:t> </a:t>
            </a:r>
            <a:r>
              <a:rPr lang="en-US" sz="1600" dirty="0" err="1">
                <a:solidFill>
                  <a:schemeClr val="tx1"/>
                </a:solidFill>
                <a:latin typeface="Segoe UI" panose="020B0502040204020203" pitchFamily="34" charset="0"/>
                <a:ea typeface="Open Sans" panose="020B0606030504020204" pitchFamily="34" charset="0"/>
                <a:cs typeface="Segoe UI" panose="020B0502040204020203" pitchFamily="34" charset="0"/>
              </a:rPr>
              <a:t>tiến</a:t>
            </a:r>
            <a:r>
              <a:rPr lang="en-US" sz="1600" dirty="0">
                <a:solidFill>
                  <a:schemeClr val="tx1"/>
                </a:solidFill>
                <a:latin typeface="Segoe UI" panose="020B0502040204020203" pitchFamily="34" charset="0"/>
                <a:ea typeface="Open Sans" panose="020B0606030504020204" pitchFamily="34" charset="0"/>
                <a:cs typeface="Segoe UI" panose="020B0502040204020203" pitchFamily="34" charset="0"/>
              </a:rPr>
              <a:t> </a:t>
            </a:r>
            <a:r>
              <a:rPr lang="en-US" sz="1600" dirty="0" err="1">
                <a:solidFill>
                  <a:schemeClr val="tx1"/>
                </a:solidFill>
                <a:latin typeface="Segoe UI" panose="020B0502040204020203" pitchFamily="34" charset="0"/>
                <a:ea typeface="Open Sans" panose="020B0606030504020204" pitchFamily="34" charset="0"/>
                <a:cs typeface="Segoe UI" panose="020B0502040204020203" pitchFamily="34" charset="0"/>
              </a:rPr>
              <a:t>của</a:t>
            </a:r>
            <a:r>
              <a:rPr lang="en-US" sz="1600" dirty="0">
                <a:solidFill>
                  <a:schemeClr val="tx1"/>
                </a:solidFill>
                <a:latin typeface="Segoe UI" panose="020B0502040204020203" pitchFamily="34" charset="0"/>
                <a:ea typeface="Open Sans" panose="020B0606030504020204" pitchFamily="34" charset="0"/>
                <a:cs typeface="Segoe UI" panose="020B0502040204020203" pitchFamily="34" charset="0"/>
              </a:rPr>
              <a:t> </a:t>
            </a:r>
            <a:r>
              <a:rPr lang="en-US" sz="1600" dirty="0" err="1">
                <a:solidFill>
                  <a:schemeClr val="tx1"/>
                </a:solidFill>
                <a:latin typeface="Segoe UI" panose="020B0502040204020203" pitchFamily="34" charset="0"/>
                <a:ea typeface="Open Sans" panose="020B0606030504020204" pitchFamily="34" charset="0"/>
                <a:cs typeface="Segoe UI" panose="020B0502040204020203" pitchFamily="34" charset="0"/>
              </a:rPr>
              <a:t>thuật</a:t>
            </a:r>
            <a:r>
              <a:rPr lang="en-US" sz="1600" dirty="0">
                <a:solidFill>
                  <a:schemeClr val="tx1"/>
                </a:solidFill>
                <a:latin typeface="Segoe UI" panose="020B0502040204020203" pitchFamily="34" charset="0"/>
                <a:ea typeface="Open Sans" panose="020B0606030504020204" pitchFamily="34" charset="0"/>
                <a:cs typeface="Segoe UI" panose="020B0502040204020203" pitchFamily="34" charset="0"/>
              </a:rPr>
              <a:t> </a:t>
            </a:r>
            <a:r>
              <a:rPr lang="en-US" sz="1600" dirty="0" err="1">
                <a:solidFill>
                  <a:schemeClr val="tx1"/>
                </a:solidFill>
                <a:latin typeface="Segoe UI" panose="020B0502040204020203" pitchFamily="34" charset="0"/>
                <a:ea typeface="Open Sans" panose="020B0606030504020204" pitchFamily="34" charset="0"/>
                <a:cs typeface="Segoe UI" panose="020B0502040204020203" pitchFamily="34" charset="0"/>
              </a:rPr>
              <a:t>toán</a:t>
            </a:r>
            <a:r>
              <a:rPr lang="en-US" sz="1600" dirty="0">
                <a:solidFill>
                  <a:schemeClr val="tx1"/>
                </a:solidFill>
                <a:latin typeface="Segoe UI" panose="020B0502040204020203" pitchFamily="34" charset="0"/>
                <a:ea typeface="Open Sans" panose="020B0606030504020204" pitchFamily="34" charset="0"/>
                <a:cs typeface="Segoe UI" panose="020B0502040204020203" pitchFamily="34" charset="0"/>
              </a:rPr>
              <a:t> AC-3</a:t>
            </a:r>
          </a:p>
        </p:txBody>
      </p:sp>
      <p:sp>
        <p:nvSpPr>
          <p:cNvPr id="5" name="TextBox 4">
            <a:extLst>
              <a:ext uri="{FF2B5EF4-FFF2-40B4-BE49-F238E27FC236}">
                <a16:creationId xmlns:a16="http://schemas.microsoft.com/office/drawing/2014/main" id="{DC176E75-21AB-BDA9-0AA4-B6783785BE71}"/>
              </a:ext>
            </a:extLst>
          </p:cNvPr>
          <p:cNvSpPr txBox="1"/>
          <p:nvPr/>
        </p:nvSpPr>
        <p:spPr>
          <a:xfrm>
            <a:off x="341513" y="831827"/>
            <a:ext cx="8253847" cy="338554"/>
          </a:xfrm>
          <a:prstGeom prst="rect">
            <a:avLst/>
          </a:prstGeom>
          <a:noFill/>
        </p:spPr>
        <p:txBody>
          <a:bodyPr wrap="square">
            <a:spAutoFit/>
          </a:bodyPr>
          <a:lstStyle/>
          <a:p>
            <a:r>
              <a:rPr lang="en-US" sz="1600" b="1" i="0" u="none" strike="noStrike">
                <a:solidFill>
                  <a:srgbClr val="000000"/>
                </a:solidFill>
                <a:effectLst/>
                <a:latin typeface="Segoe UI" panose="020B0502040204020203" pitchFamily="34" charset="0"/>
                <a:cs typeface="Segoe UI" panose="020B0502040204020203" pitchFamily="34" charset="0"/>
              </a:rPr>
              <a:t>AC-6:</a:t>
            </a:r>
            <a:endParaRPr lang="en-US" sz="1600" dirty="0">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18B5EA8B-ED90-EC24-F19D-3EC1A0BAA2C5}"/>
              </a:ext>
            </a:extLst>
          </p:cNvPr>
          <p:cNvSpPr txBox="1"/>
          <p:nvPr/>
        </p:nvSpPr>
        <p:spPr>
          <a:xfrm>
            <a:off x="341512" y="1308582"/>
            <a:ext cx="8253846" cy="338554"/>
          </a:xfrm>
          <a:prstGeom prst="rect">
            <a:avLst/>
          </a:prstGeom>
          <a:noFill/>
        </p:spPr>
        <p:txBody>
          <a:bodyPr wrap="square">
            <a:spAutoFit/>
          </a:bodyPr>
          <a:lstStyle/>
          <a:p>
            <a:r>
              <a:rPr lang="en-US" sz="1600" b="0" i="0" u="none" strike="noStrike" dirty="0" err="1">
                <a:solidFill>
                  <a:srgbClr val="000000"/>
                </a:solidFill>
                <a:effectLst/>
                <a:latin typeface="Segoe UI" panose="020B0502040204020203" pitchFamily="34" charset="0"/>
                <a:cs typeface="Segoe UI" panose="020B0502040204020203" pitchFamily="34" charset="0"/>
              </a:rPr>
              <a:t>Là</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sự</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kết</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hợp</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giữa</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tính</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lười</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của</a:t>
            </a:r>
            <a:r>
              <a:rPr lang="en-US" sz="1600" b="0" i="0" u="none" strike="noStrike" dirty="0">
                <a:solidFill>
                  <a:srgbClr val="000000"/>
                </a:solidFill>
                <a:effectLst/>
                <a:latin typeface="Segoe UI" panose="020B0502040204020203" pitchFamily="34" charset="0"/>
                <a:cs typeface="Segoe UI" panose="020B0502040204020203" pitchFamily="34" charset="0"/>
              </a:rPr>
              <a:t> AC-3 </a:t>
            </a:r>
            <a:r>
              <a:rPr lang="en-US" sz="1600" b="0" i="0" u="none" strike="noStrike" dirty="0" err="1">
                <a:solidFill>
                  <a:srgbClr val="000000"/>
                </a:solidFill>
                <a:effectLst/>
                <a:latin typeface="Segoe UI" panose="020B0502040204020203" pitchFamily="34" charset="0"/>
                <a:cs typeface="Segoe UI" panose="020B0502040204020203" pitchFamily="34" charset="0"/>
              </a:rPr>
              <a:t>và</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tính</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đầy</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đủ</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thông</a:t>
            </a:r>
            <a:r>
              <a:rPr lang="en-US" sz="1600" b="0" i="0" u="none" strike="noStrike" dirty="0">
                <a:solidFill>
                  <a:srgbClr val="000000"/>
                </a:solidFill>
                <a:effectLst/>
                <a:latin typeface="Segoe UI" panose="020B0502040204020203" pitchFamily="34" charset="0"/>
                <a:cs typeface="Segoe UI" panose="020B0502040204020203" pitchFamily="34" charset="0"/>
              </a:rPr>
              <a:t> tin </a:t>
            </a:r>
            <a:r>
              <a:rPr lang="en-US" sz="1600" b="0" i="0" u="none" strike="noStrike" dirty="0" err="1">
                <a:solidFill>
                  <a:srgbClr val="000000"/>
                </a:solidFill>
                <a:effectLst/>
                <a:latin typeface="Segoe UI" panose="020B0502040204020203" pitchFamily="34" charset="0"/>
                <a:cs typeface="Segoe UI" panose="020B0502040204020203" pitchFamily="34" charset="0"/>
              </a:rPr>
              <a:t>của</a:t>
            </a:r>
            <a:r>
              <a:rPr lang="en-US" sz="1600" b="0" i="0" u="none" strike="noStrike" dirty="0">
                <a:solidFill>
                  <a:srgbClr val="000000"/>
                </a:solidFill>
                <a:effectLst/>
                <a:latin typeface="Segoe UI" panose="020B0502040204020203" pitchFamily="34" charset="0"/>
                <a:cs typeface="Segoe UI" panose="020B0502040204020203" pitchFamily="34" charset="0"/>
              </a:rPr>
              <a:t> AC-4 </a:t>
            </a:r>
            <a:endParaRPr lang="en-US" sz="1600" dirty="0">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846C9AAE-6637-EF23-C81F-8CC71535478C}"/>
              </a:ext>
            </a:extLst>
          </p:cNvPr>
          <p:cNvSpPr txBox="1"/>
          <p:nvPr/>
        </p:nvSpPr>
        <p:spPr>
          <a:xfrm>
            <a:off x="341512" y="1902289"/>
            <a:ext cx="8253845" cy="338554"/>
          </a:xfrm>
          <a:prstGeom prst="rect">
            <a:avLst/>
          </a:prstGeom>
          <a:noFill/>
        </p:spPr>
        <p:txBody>
          <a:bodyPr wrap="square">
            <a:spAutoFit/>
          </a:bodyPr>
          <a:lstStyle/>
          <a:p>
            <a:pPr algn="just" rtl="0">
              <a:spcBef>
                <a:spcPts val="1200"/>
              </a:spcBef>
              <a:spcAft>
                <a:spcPts val="1200"/>
              </a:spcAft>
            </a:pPr>
            <a:r>
              <a:rPr lang="en-US" sz="1600" dirty="0">
                <a:latin typeface="Segoe UI" panose="020B0502040204020203" pitchFamily="34" charset="0"/>
                <a:cs typeface="Segoe UI" panose="020B0502040204020203" pitchFamily="34" charset="0"/>
              </a:rPr>
              <a:t>D</a:t>
            </a:r>
            <a:r>
              <a:rPr lang="vi-VN" sz="1600" b="0" i="0" u="none" strike="noStrike" dirty="0">
                <a:solidFill>
                  <a:srgbClr val="000000"/>
                </a:solidFill>
                <a:effectLst/>
                <a:latin typeface="Segoe UI" panose="020B0502040204020203" pitchFamily="34" charset="0"/>
                <a:cs typeface="Segoe UI" panose="020B0502040204020203" pitchFamily="34" charset="0"/>
              </a:rPr>
              <a:t>uy trì một cấu trúc dữ liệu nhẹ hơn so với AC-4.</a:t>
            </a:r>
            <a:endParaRPr lang="en-US" sz="1600" b="0" dirty="0">
              <a:effectLst/>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F0EA96B-0B6E-AFB1-E992-A308FD136875}"/>
              </a:ext>
            </a:extLst>
          </p:cNvPr>
          <p:cNvSpPr txBox="1"/>
          <p:nvPr/>
        </p:nvSpPr>
        <p:spPr>
          <a:xfrm>
            <a:off x="341512" y="2402473"/>
            <a:ext cx="8253845" cy="338554"/>
          </a:xfrm>
          <a:prstGeom prst="rect">
            <a:avLst/>
          </a:prstGeom>
          <a:noFill/>
        </p:spPr>
        <p:txBody>
          <a:bodyPr wrap="square">
            <a:spAutoFit/>
          </a:bodyPr>
          <a:lstStyle/>
          <a:p>
            <a:pPr algn="just" rtl="0">
              <a:spcBef>
                <a:spcPts val="1200"/>
              </a:spcBef>
              <a:spcAft>
                <a:spcPts val="1200"/>
              </a:spcAft>
            </a:pPr>
            <a:r>
              <a:rPr lang="en-US" sz="1600" dirty="0" err="1">
                <a:latin typeface="Segoe UI" panose="020B0502040204020203" pitchFamily="34" charset="0"/>
                <a:cs typeface="Segoe UI" panose="020B0502040204020203" pitchFamily="34" charset="0"/>
              </a:rPr>
              <a:t>Độ</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phức</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tạp</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thời</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gian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là</a:t>
            </a:r>
            <a:r>
              <a:rPr lang="en-US" sz="1600" dirty="0">
                <a:latin typeface="Segoe UI" panose="020B0502040204020203" pitchFamily="34" charset="0"/>
                <a:cs typeface="Segoe UI" panose="020B0502040204020203" pitchFamily="34" charset="0"/>
              </a:rPr>
              <a:t> O(c*d^2) </a:t>
            </a:r>
            <a:r>
              <a:rPr lang="en-US" sz="1600" dirty="0" err="1">
                <a:latin typeface="Segoe UI" panose="020B0502040204020203" pitchFamily="34" charset="0"/>
                <a:cs typeface="Segoe UI" panose="020B0502040204020203" pitchFamily="34" charset="0"/>
              </a:rPr>
              <a:t>và</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độ</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phức</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tạp</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không</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gian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là</a:t>
            </a:r>
            <a:r>
              <a:rPr lang="en-US" sz="1600" dirty="0">
                <a:latin typeface="Segoe UI" panose="020B0502040204020203" pitchFamily="34" charset="0"/>
                <a:cs typeface="Segoe UI" panose="020B0502040204020203" pitchFamily="34" charset="0"/>
              </a:rPr>
              <a:t> O(c*d).</a:t>
            </a:r>
          </a:p>
        </p:txBody>
      </p:sp>
      <p:sp>
        <p:nvSpPr>
          <p:cNvPr id="7" name="TextBox 6">
            <a:extLst>
              <a:ext uri="{FF2B5EF4-FFF2-40B4-BE49-F238E27FC236}">
                <a16:creationId xmlns:a16="http://schemas.microsoft.com/office/drawing/2014/main" id="{F51D395F-36FD-3A46-79DF-AFB37FFA4D2C}"/>
              </a:ext>
            </a:extLst>
          </p:cNvPr>
          <p:cNvSpPr txBox="1"/>
          <p:nvPr/>
        </p:nvSpPr>
        <p:spPr>
          <a:xfrm>
            <a:off x="-8507847" y="831827"/>
            <a:ext cx="8253847" cy="338554"/>
          </a:xfrm>
          <a:prstGeom prst="rect">
            <a:avLst/>
          </a:prstGeom>
          <a:noFill/>
        </p:spPr>
        <p:txBody>
          <a:bodyPr wrap="square">
            <a:spAutoFit/>
          </a:bodyPr>
          <a:lstStyle/>
          <a:p>
            <a:r>
              <a:rPr lang="en-US" sz="1600" b="1" i="0" u="none" strike="noStrike" dirty="0">
                <a:solidFill>
                  <a:srgbClr val="000000"/>
                </a:solidFill>
                <a:effectLst/>
                <a:latin typeface="Segoe UI" panose="020B0502040204020203" pitchFamily="34" charset="0"/>
                <a:cs typeface="Segoe UI" panose="020B0502040204020203" pitchFamily="34" charset="0"/>
              </a:rPr>
              <a:t>AC-4:</a:t>
            </a:r>
            <a:endParaRPr lang="en-US" sz="1600"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977C2429-9F32-68D6-66E0-D625A606C682}"/>
              </a:ext>
            </a:extLst>
          </p:cNvPr>
          <p:cNvSpPr txBox="1"/>
          <p:nvPr/>
        </p:nvSpPr>
        <p:spPr>
          <a:xfrm>
            <a:off x="-8507848" y="1308582"/>
            <a:ext cx="8253846" cy="1323439"/>
          </a:xfrm>
          <a:prstGeom prst="rect">
            <a:avLst/>
          </a:prstGeom>
          <a:noFill/>
        </p:spPr>
        <p:txBody>
          <a:bodyPr wrap="square">
            <a:spAutoFit/>
          </a:bodyPr>
          <a:lstStyle/>
          <a:p>
            <a:r>
              <a:rPr lang="vi-VN" sz="1600" b="0" i="0" u="none" strike="noStrike" dirty="0">
                <a:solidFill>
                  <a:srgbClr val="000000"/>
                </a:solidFill>
                <a:effectLst/>
                <a:latin typeface="Segoe UI" panose="020B0502040204020203" pitchFamily="34" charset="0"/>
                <a:cs typeface="Segoe UI" panose="020B0502040204020203" pitchFamily="34" charset="0"/>
              </a:rPr>
              <a:t>Ý tưởng phát triển của AC-4 rất khác so với AC-3 vì nó được dùng để lưu trữ nhiều thông tin hơn. Nếu AC-3 chỉ thực hiện được số lượng công việc tối thiểu trong một lần gọi hàm REVISE, thì bây giờ AC-4 chỉ cần đảm bảo được rằng tất cả các giá trị còn lại của xi đều tương thích với c trong đó c được coi là một ràng buộc đối với các biến liên kết với nhau và sẽ không ghi nhớ bất cứ điều gì lại cả.</a:t>
            </a:r>
            <a:endParaRPr lang="en-US" sz="1600" dirty="0">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7B942ED7-31BB-AA99-34A1-F88460FEF670}"/>
              </a:ext>
            </a:extLst>
          </p:cNvPr>
          <p:cNvSpPr txBox="1"/>
          <p:nvPr/>
        </p:nvSpPr>
        <p:spPr>
          <a:xfrm>
            <a:off x="-8507847" y="2770223"/>
            <a:ext cx="8253845" cy="338554"/>
          </a:xfrm>
          <a:prstGeom prst="rect">
            <a:avLst/>
          </a:prstGeom>
          <a:noFill/>
        </p:spPr>
        <p:txBody>
          <a:bodyPr wrap="square">
            <a:spAutoFit/>
          </a:bodyPr>
          <a:lstStyle/>
          <a:p>
            <a:pPr algn="just" rtl="0">
              <a:spcBef>
                <a:spcPts val="1200"/>
              </a:spcBef>
              <a:spcAft>
                <a:spcPts val="1200"/>
              </a:spcAft>
            </a:pPr>
            <a:r>
              <a:rPr lang="en-US" sz="1600" b="0" i="0" u="none" strike="noStrike" dirty="0" err="1">
                <a:solidFill>
                  <a:srgbClr val="000000"/>
                </a:solidFill>
                <a:effectLst/>
                <a:latin typeface="Segoe UI" panose="020B0502040204020203" pitchFamily="34" charset="0"/>
                <a:cs typeface="Segoe UI" panose="020B0502040204020203" pitchFamily="34" charset="0"/>
              </a:rPr>
              <a:t>Độ</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phức</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tạp</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thời</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gian</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là</a:t>
            </a:r>
            <a:r>
              <a:rPr lang="en-US" sz="1600" b="0" i="0" u="none" strike="noStrike" dirty="0">
                <a:solidFill>
                  <a:srgbClr val="000000"/>
                </a:solidFill>
                <a:effectLst/>
                <a:latin typeface="Segoe UI" panose="020B0502040204020203" pitchFamily="34" charset="0"/>
                <a:cs typeface="Segoe UI" panose="020B0502040204020203" pitchFamily="34" charset="0"/>
              </a:rPr>
              <a:t> O(ed^2) </a:t>
            </a:r>
            <a:r>
              <a:rPr lang="en-US" sz="1600" b="0" i="0" u="none" strike="noStrike" dirty="0" err="1">
                <a:solidFill>
                  <a:srgbClr val="000000"/>
                </a:solidFill>
                <a:effectLst/>
                <a:latin typeface="Segoe UI" panose="020B0502040204020203" pitchFamily="34" charset="0"/>
                <a:cs typeface="Segoe UI" panose="020B0502040204020203" pitchFamily="34" charset="0"/>
              </a:rPr>
              <a:t>và</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độ</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phức</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tạp</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không</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gian</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là</a:t>
            </a:r>
            <a:r>
              <a:rPr lang="en-US" sz="1600" b="0" i="0" u="none" strike="noStrike" dirty="0">
                <a:solidFill>
                  <a:srgbClr val="000000"/>
                </a:solidFill>
                <a:effectLst/>
                <a:latin typeface="Segoe UI" panose="020B0502040204020203" pitchFamily="34" charset="0"/>
                <a:cs typeface="Segoe UI" panose="020B0502040204020203" pitchFamily="34" charset="0"/>
              </a:rPr>
              <a:t> O(ed^2).</a:t>
            </a:r>
            <a:endParaRPr lang="en-US" sz="1600" b="0" dirty="0">
              <a:effectLst/>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270426CB-612F-6C0B-4F01-A4756D91C18C}"/>
              </a:ext>
            </a:extLst>
          </p:cNvPr>
          <p:cNvSpPr txBox="1"/>
          <p:nvPr/>
        </p:nvSpPr>
        <p:spPr>
          <a:xfrm>
            <a:off x="9194798" y="984227"/>
            <a:ext cx="8253847" cy="338554"/>
          </a:xfrm>
          <a:prstGeom prst="rect">
            <a:avLst/>
          </a:prstGeom>
          <a:noFill/>
        </p:spPr>
        <p:txBody>
          <a:bodyPr wrap="square">
            <a:spAutoFit/>
          </a:bodyPr>
          <a:lstStyle/>
          <a:p>
            <a:r>
              <a:rPr lang="en-US" sz="1600" b="1" i="0" u="none" strike="noStrike" dirty="0">
                <a:solidFill>
                  <a:srgbClr val="000000"/>
                </a:solidFill>
                <a:effectLst/>
                <a:latin typeface="Segoe UI" panose="020B0502040204020203" pitchFamily="34" charset="0"/>
                <a:cs typeface="Segoe UI" panose="020B0502040204020203" pitchFamily="34" charset="0"/>
              </a:rPr>
              <a:t>AC-2001:</a:t>
            </a:r>
            <a:endParaRPr lang="en-US" sz="1600" dirty="0">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A93F94FB-7AB5-1A27-9DA8-8BDA721A0877}"/>
              </a:ext>
            </a:extLst>
          </p:cNvPr>
          <p:cNvSpPr txBox="1"/>
          <p:nvPr/>
        </p:nvSpPr>
        <p:spPr>
          <a:xfrm>
            <a:off x="9194797" y="1460982"/>
            <a:ext cx="8253846" cy="584775"/>
          </a:xfrm>
          <a:prstGeom prst="rect">
            <a:avLst/>
          </a:prstGeom>
          <a:noFill/>
        </p:spPr>
        <p:txBody>
          <a:bodyPr wrap="square">
            <a:spAutoFit/>
          </a:bodyPr>
          <a:lstStyle/>
          <a:p>
            <a:r>
              <a:rPr lang="en-US" sz="1600" b="0" i="0" u="none" strike="noStrike" dirty="0">
                <a:solidFill>
                  <a:srgbClr val="000000"/>
                </a:solidFill>
                <a:effectLst/>
                <a:latin typeface="Segoe UI" panose="020B0502040204020203" pitchFamily="34" charset="0"/>
                <a:cs typeface="Segoe UI" panose="020B0502040204020203" pitchFamily="34" charset="0"/>
              </a:rPr>
              <a:t>Đ</a:t>
            </a:r>
            <a:r>
              <a:rPr lang="vi-VN" sz="1600" b="0" i="0" u="none" strike="noStrike" dirty="0">
                <a:solidFill>
                  <a:srgbClr val="000000"/>
                </a:solidFill>
                <a:effectLst/>
                <a:latin typeface="Segoe UI" panose="020B0502040204020203" pitchFamily="34" charset="0"/>
                <a:cs typeface="Segoe UI" panose="020B0502040204020203" pitchFamily="34" charset="0"/>
              </a:rPr>
              <a:t>ạt được độ tối ưu bằng cách lưu trữ giá trị hỗ trợ nhỏ nhất cho mỗi giá trị trên mỗi ràng buộc</a:t>
            </a:r>
            <a:endParaRPr lang="en-US" sz="1600" dirty="0">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62005F94-8244-E919-7176-90B5012D606D}"/>
              </a:ext>
            </a:extLst>
          </p:cNvPr>
          <p:cNvSpPr txBox="1"/>
          <p:nvPr/>
        </p:nvSpPr>
        <p:spPr>
          <a:xfrm>
            <a:off x="9194797" y="2054689"/>
            <a:ext cx="8253845" cy="338554"/>
          </a:xfrm>
          <a:prstGeom prst="rect">
            <a:avLst/>
          </a:prstGeom>
          <a:noFill/>
        </p:spPr>
        <p:txBody>
          <a:bodyPr wrap="square">
            <a:spAutoFit/>
          </a:bodyPr>
          <a:lstStyle/>
          <a:p>
            <a:pPr algn="just" rtl="0">
              <a:spcBef>
                <a:spcPts val="1200"/>
              </a:spcBef>
              <a:spcAft>
                <a:spcPts val="1200"/>
              </a:spcAft>
            </a:pPr>
            <a:r>
              <a:rPr lang="en-US" sz="1600" dirty="0" err="1">
                <a:latin typeface="Segoe UI" panose="020B0502040204020203" pitchFamily="34" charset="0"/>
                <a:cs typeface="Segoe UI" panose="020B0502040204020203" pitchFamily="34" charset="0"/>
              </a:rPr>
              <a:t>Độ</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phức</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tạp</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trong</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thời</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gian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là</a:t>
            </a:r>
            <a:r>
              <a:rPr lang="en-US" sz="1600" dirty="0">
                <a:latin typeface="Segoe UI" panose="020B0502040204020203" pitchFamily="34" charset="0"/>
                <a:cs typeface="Segoe UI" panose="020B0502040204020203" pitchFamily="34" charset="0"/>
              </a:rPr>
              <a:t> O(c*d^2) </a:t>
            </a:r>
            <a:r>
              <a:rPr lang="en-US" sz="1600" dirty="0" err="1">
                <a:latin typeface="Segoe UI" panose="020B0502040204020203" pitchFamily="34" charset="0"/>
                <a:cs typeface="Segoe UI" panose="020B0502040204020203" pitchFamily="34" charset="0"/>
              </a:rPr>
              <a:t>và</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độ</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phức</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tạp</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không</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gian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là</a:t>
            </a:r>
            <a:r>
              <a:rPr lang="en-US" sz="1600" dirty="0">
                <a:latin typeface="Segoe UI" panose="020B0502040204020203" pitchFamily="34" charset="0"/>
                <a:cs typeface="Segoe UI" panose="020B0502040204020203" pitchFamily="34" charset="0"/>
              </a:rPr>
              <a:t> O(c*d).</a:t>
            </a:r>
            <a:endParaRPr lang="en-US" sz="1600" b="0" dirty="0">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0531644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dk2"/>
            </a:gs>
          </a:gsLst>
          <a:lin ang="5400012" scaled="0"/>
        </a:gradFill>
        <a:effectLst/>
      </p:bgPr>
    </p:bg>
    <p:spTree>
      <p:nvGrpSpPr>
        <p:cNvPr id="1" name="Shape 419"/>
        <p:cNvGrpSpPr/>
        <p:nvPr/>
      </p:nvGrpSpPr>
      <p:grpSpPr>
        <a:xfrm>
          <a:off x="0" y="0"/>
          <a:ext cx="0" cy="0"/>
          <a:chOff x="0" y="0"/>
          <a:chExt cx="0" cy="0"/>
        </a:xfrm>
      </p:grpSpPr>
      <p:sp>
        <p:nvSpPr>
          <p:cNvPr id="425" name="!! Hình 1"/>
          <p:cNvSpPr txBox="1">
            <a:spLocks noGrp="1"/>
          </p:cNvSpPr>
          <p:nvPr>
            <p:ph type="title" idx="5"/>
          </p:nvPr>
        </p:nvSpPr>
        <p:spPr>
          <a:xfrm>
            <a:off x="341514" y="-985605"/>
            <a:ext cx="1045464" cy="7082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t>02</a:t>
            </a:r>
            <a:endParaRPr sz="3400" dirty="0"/>
          </a:p>
        </p:txBody>
      </p:sp>
      <p:sp>
        <p:nvSpPr>
          <p:cNvPr id="23" name="!! text1">
            <a:extLst>
              <a:ext uri="{FF2B5EF4-FFF2-40B4-BE49-F238E27FC236}">
                <a16:creationId xmlns:a16="http://schemas.microsoft.com/office/drawing/2014/main" id="{0A02BA3D-C01B-F01E-035D-6750FA6F453E}"/>
              </a:ext>
            </a:extLst>
          </p:cNvPr>
          <p:cNvSpPr txBox="1"/>
          <p:nvPr/>
        </p:nvSpPr>
        <p:spPr>
          <a:xfrm>
            <a:off x="1444128" y="-846914"/>
            <a:ext cx="5243743" cy="430887"/>
          </a:xfrm>
          <a:prstGeom prst="rect">
            <a:avLst/>
          </a:prstGeom>
          <a:noFill/>
        </p:spPr>
        <p:txBody>
          <a:bodyPr wrap="square">
            <a:spAutoFit/>
          </a:bodyPr>
          <a:lstStyle/>
          <a:p>
            <a:pPr algn="ctr" defTabSz="685800">
              <a:buClr>
                <a:srgbClr val="0F1E50"/>
              </a:buClr>
              <a:buSzPts val="2400"/>
              <a:defRPr/>
            </a:pPr>
            <a:r>
              <a:rPr lang="fr-FR" sz="2200" b="1" dirty="0">
                <a:latin typeface="Segoe UI" panose="020B0502040204020203" pitchFamily="34" charset="0"/>
                <a:ea typeface="Open Sans" panose="020B0606030504020204" pitchFamily="34" charset="0"/>
                <a:cs typeface="Segoe UI" panose="020B0502040204020203" pitchFamily="34" charset="0"/>
              </a:rPr>
              <a:t>Local </a:t>
            </a:r>
            <a:r>
              <a:rPr lang="fr-FR" sz="2200" b="1" dirty="0" err="1">
                <a:latin typeface="Segoe UI" panose="020B0502040204020203" pitchFamily="34" charset="0"/>
                <a:ea typeface="Open Sans" panose="020B0606030504020204" pitchFamily="34" charset="0"/>
                <a:cs typeface="Segoe UI" panose="020B0502040204020203" pitchFamily="34" charset="0"/>
              </a:rPr>
              <a:t>Consistency</a:t>
            </a:r>
            <a:r>
              <a:rPr lang="fr-FR" sz="2200" b="1" dirty="0">
                <a:latin typeface="Segoe UI" panose="020B0502040204020203" pitchFamily="34" charset="0"/>
                <a:ea typeface="Open Sans" panose="020B0606030504020204" pitchFamily="34" charset="0"/>
                <a:cs typeface="Segoe UI" panose="020B0502040204020203" pitchFamily="34" charset="0"/>
              </a:rPr>
              <a:t> </a:t>
            </a:r>
            <a:r>
              <a:rPr lang="fr-FR" sz="2200" b="1" dirty="0" err="1">
                <a:latin typeface="Segoe UI" panose="020B0502040204020203" pitchFamily="34" charset="0"/>
                <a:ea typeface="Open Sans" panose="020B0606030504020204" pitchFamily="34" charset="0"/>
                <a:cs typeface="Segoe UI" panose="020B0502040204020203" pitchFamily="34" charset="0"/>
              </a:rPr>
              <a:t>và</a:t>
            </a:r>
            <a:r>
              <a:rPr lang="fr-FR" sz="2200" b="1" dirty="0">
                <a:latin typeface="Segoe UI" panose="020B0502040204020203" pitchFamily="34" charset="0"/>
                <a:ea typeface="Open Sans" panose="020B0606030504020204" pitchFamily="34" charset="0"/>
                <a:cs typeface="Segoe UI" panose="020B0502040204020203" pitchFamily="34" charset="0"/>
              </a:rPr>
              <a:t> Global </a:t>
            </a:r>
            <a:r>
              <a:rPr lang="fr-FR" sz="2200" b="1" dirty="0" err="1">
                <a:latin typeface="Segoe UI" panose="020B0502040204020203" pitchFamily="34" charset="0"/>
                <a:ea typeface="Open Sans" panose="020B0606030504020204" pitchFamily="34" charset="0"/>
                <a:cs typeface="Segoe UI" panose="020B0502040204020203" pitchFamily="34" charset="0"/>
              </a:rPr>
              <a:t>constraint</a:t>
            </a:r>
            <a:endParaRPr lang="fr-FR" sz="2200" b="1" dirty="0">
              <a:latin typeface="Segoe UI" panose="020B0502040204020203" pitchFamily="34" charset="0"/>
              <a:ea typeface="Open Sans" panose="020B0606030504020204" pitchFamily="34" charset="0"/>
              <a:cs typeface="Segoe UI" panose="020B0502040204020203" pitchFamily="34" charset="0"/>
            </a:endParaRPr>
          </a:p>
        </p:txBody>
      </p:sp>
      <p:cxnSp>
        <p:nvCxnSpPr>
          <p:cNvPr id="8" name="!!i2">
            <a:extLst>
              <a:ext uri="{FF2B5EF4-FFF2-40B4-BE49-F238E27FC236}">
                <a16:creationId xmlns:a16="http://schemas.microsoft.com/office/drawing/2014/main" id="{3ACD3807-7A2F-913E-83FE-A1AF060FA578}"/>
              </a:ext>
            </a:extLst>
          </p:cNvPr>
          <p:cNvCxnSpPr>
            <a:cxnSpLocks/>
          </p:cNvCxnSpPr>
          <p:nvPr/>
        </p:nvCxnSpPr>
        <p:spPr>
          <a:xfrm flipH="1">
            <a:off x="1552374" y="-416027"/>
            <a:ext cx="2849266" cy="0"/>
          </a:xfrm>
          <a:prstGeom prst="line">
            <a:avLst/>
          </a:prstGeom>
          <a:ln w="76200" cmpd="sng">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BE076DE4-7EFA-F948-46B2-38641A40C3B3}"/>
              </a:ext>
            </a:extLst>
          </p:cNvPr>
          <p:cNvSpPr/>
          <p:nvPr/>
        </p:nvSpPr>
        <p:spPr>
          <a:xfrm>
            <a:off x="341514" y="215692"/>
            <a:ext cx="4738486" cy="430885"/>
          </a:xfrm>
          <a:prstGeom prst="rect">
            <a:avLst/>
          </a:prstGeom>
          <a:solidFill>
            <a:srgbClr val="E9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600" dirty="0" err="1">
                <a:solidFill>
                  <a:schemeClr val="tx1"/>
                </a:solidFill>
                <a:latin typeface="Segoe UI" panose="020B0502040204020203" pitchFamily="34" charset="0"/>
                <a:ea typeface="Open Sans" panose="020B0606030504020204" pitchFamily="34" charset="0"/>
                <a:cs typeface="Segoe UI" panose="020B0502040204020203" pitchFamily="34" charset="0"/>
              </a:rPr>
              <a:t>Các</a:t>
            </a:r>
            <a:r>
              <a:rPr lang="en-US" sz="1600" dirty="0">
                <a:solidFill>
                  <a:schemeClr val="tx1"/>
                </a:solidFill>
                <a:latin typeface="Segoe UI" panose="020B0502040204020203" pitchFamily="34" charset="0"/>
                <a:ea typeface="Open Sans" panose="020B0606030504020204" pitchFamily="34" charset="0"/>
                <a:cs typeface="Segoe UI" panose="020B0502040204020203" pitchFamily="34" charset="0"/>
              </a:rPr>
              <a:t> </a:t>
            </a:r>
            <a:r>
              <a:rPr lang="en-US" sz="1600" dirty="0" err="1">
                <a:solidFill>
                  <a:schemeClr val="tx1"/>
                </a:solidFill>
                <a:latin typeface="Segoe UI" panose="020B0502040204020203" pitchFamily="34" charset="0"/>
                <a:ea typeface="Open Sans" panose="020B0606030504020204" pitchFamily="34" charset="0"/>
                <a:cs typeface="Segoe UI" panose="020B0502040204020203" pitchFamily="34" charset="0"/>
              </a:rPr>
              <a:t>phiên</a:t>
            </a:r>
            <a:r>
              <a:rPr lang="en-US" sz="1600" dirty="0">
                <a:solidFill>
                  <a:schemeClr val="tx1"/>
                </a:solidFill>
                <a:latin typeface="Segoe UI" panose="020B0502040204020203" pitchFamily="34" charset="0"/>
                <a:ea typeface="Open Sans" panose="020B0606030504020204" pitchFamily="34" charset="0"/>
                <a:cs typeface="Segoe UI" panose="020B0502040204020203" pitchFamily="34" charset="0"/>
              </a:rPr>
              <a:t> </a:t>
            </a:r>
            <a:r>
              <a:rPr lang="en-US" sz="1600" dirty="0" err="1">
                <a:solidFill>
                  <a:schemeClr val="tx1"/>
                </a:solidFill>
                <a:latin typeface="Segoe UI" panose="020B0502040204020203" pitchFamily="34" charset="0"/>
                <a:ea typeface="Open Sans" panose="020B0606030504020204" pitchFamily="34" charset="0"/>
                <a:cs typeface="Segoe UI" panose="020B0502040204020203" pitchFamily="34" charset="0"/>
              </a:rPr>
              <a:t>bản</a:t>
            </a:r>
            <a:r>
              <a:rPr lang="en-US" sz="1600" dirty="0">
                <a:solidFill>
                  <a:schemeClr val="tx1"/>
                </a:solidFill>
                <a:latin typeface="Segoe UI" panose="020B0502040204020203" pitchFamily="34" charset="0"/>
                <a:ea typeface="Open Sans" panose="020B0606030504020204" pitchFamily="34" charset="0"/>
                <a:cs typeface="Segoe UI" panose="020B0502040204020203" pitchFamily="34" charset="0"/>
              </a:rPr>
              <a:t> </a:t>
            </a:r>
            <a:r>
              <a:rPr lang="en-US" sz="1600" dirty="0" err="1">
                <a:solidFill>
                  <a:schemeClr val="tx1"/>
                </a:solidFill>
                <a:latin typeface="Segoe UI" panose="020B0502040204020203" pitchFamily="34" charset="0"/>
                <a:ea typeface="Open Sans" panose="020B0606030504020204" pitchFamily="34" charset="0"/>
                <a:cs typeface="Segoe UI" panose="020B0502040204020203" pitchFamily="34" charset="0"/>
              </a:rPr>
              <a:t>cải</a:t>
            </a:r>
            <a:r>
              <a:rPr lang="en-US" sz="1600" dirty="0">
                <a:solidFill>
                  <a:schemeClr val="tx1"/>
                </a:solidFill>
                <a:latin typeface="Segoe UI" panose="020B0502040204020203" pitchFamily="34" charset="0"/>
                <a:ea typeface="Open Sans" panose="020B0606030504020204" pitchFamily="34" charset="0"/>
                <a:cs typeface="Segoe UI" panose="020B0502040204020203" pitchFamily="34" charset="0"/>
              </a:rPr>
              <a:t> </a:t>
            </a:r>
            <a:r>
              <a:rPr lang="en-US" sz="1600" dirty="0" err="1">
                <a:solidFill>
                  <a:schemeClr val="tx1"/>
                </a:solidFill>
                <a:latin typeface="Segoe UI" panose="020B0502040204020203" pitchFamily="34" charset="0"/>
                <a:ea typeface="Open Sans" panose="020B0606030504020204" pitchFamily="34" charset="0"/>
                <a:cs typeface="Segoe UI" panose="020B0502040204020203" pitchFamily="34" charset="0"/>
              </a:rPr>
              <a:t>tiến</a:t>
            </a:r>
            <a:r>
              <a:rPr lang="en-US" sz="1600" dirty="0">
                <a:solidFill>
                  <a:schemeClr val="tx1"/>
                </a:solidFill>
                <a:latin typeface="Segoe UI" panose="020B0502040204020203" pitchFamily="34" charset="0"/>
                <a:ea typeface="Open Sans" panose="020B0606030504020204" pitchFamily="34" charset="0"/>
                <a:cs typeface="Segoe UI" panose="020B0502040204020203" pitchFamily="34" charset="0"/>
              </a:rPr>
              <a:t> </a:t>
            </a:r>
            <a:r>
              <a:rPr lang="en-US" sz="1600" dirty="0" err="1">
                <a:solidFill>
                  <a:schemeClr val="tx1"/>
                </a:solidFill>
                <a:latin typeface="Segoe UI" panose="020B0502040204020203" pitchFamily="34" charset="0"/>
                <a:ea typeface="Open Sans" panose="020B0606030504020204" pitchFamily="34" charset="0"/>
                <a:cs typeface="Segoe UI" panose="020B0502040204020203" pitchFamily="34" charset="0"/>
              </a:rPr>
              <a:t>của</a:t>
            </a:r>
            <a:r>
              <a:rPr lang="en-US" sz="1600" dirty="0">
                <a:solidFill>
                  <a:schemeClr val="tx1"/>
                </a:solidFill>
                <a:latin typeface="Segoe UI" panose="020B0502040204020203" pitchFamily="34" charset="0"/>
                <a:ea typeface="Open Sans" panose="020B0606030504020204" pitchFamily="34" charset="0"/>
                <a:cs typeface="Segoe UI" panose="020B0502040204020203" pitchFamily="34" charset="0"/>
              </a:rPr>
              <a:t> </a:t>
            </a:r>
            <a:r>
              <a:rPr lang="en-US" sz="1600" dirty="0" err="1">
                <a:solidFill>
                  <a:schemeClr val="tx1"/>
                </a:solidFill>
                <a:latin typeface="Segoe UI" panose="020B0502040204020203" pitchFamily="34" charset="0"/>
                <a:ea typeface="Open Sans" panose="020B0606030504020204" pitchFamily="34" charset="0"/>
                <a:cs typeface="Segoe UI" panose="020B0502040204020203" pitchFamily="34" charset="0"/>
              </a:rPr>
              <a:t>thuật</a:t>
            </a:r>
            <a:r>
              <a:rPr lang="en-US" sz="1600" dirty="0">
                <a:solidFill>
                  <a:schemeClr val="tx1"/>
                </a:solidFill>
                <a:latin typeface="Segoe UI" panose="020B0502040204020203" pitchFamily="34" charset="0"/>
                <a:ea typeface="Open Sans" panose="020B0606030504020204" pitchFamily="34" charset="0"/>
                <a:cs typeface="Segoe UI" panose="020B0502040204020203" pitchFamily="34" charset="0"/>
              </a:rPr>
              <a:t> </a:t>
            </a:r>
            <a:r>
              <a:rPr lang="en-US" sz="1600" dirty="0" err="1">
                <a:solidFill>
                  <a:schemeClr val="tx1"/>
                </a:solidFill>
                <a:latin typeface="Segoe UI" panose="020B0502040204020203" pitchFamily="34" charset="0"/>
                <a:ea typeface="Open Sans" panose="020B0606030504020204" pitchFamily="34" charset="0"/>
                <a:cs typeface="Segoe UI" panose="020B0502040204020203" pitchFamily="34" charset="0"/>
              </a:rPr>
              <a:t>toán</a:t>
            </a:r>
            <a:r>
              <a:rPr lang="en-US" sz="1600" dirty="0">
                <a:solidFill>
                  <a:schemeClr val="tx1"/>
                </a:solidFill>
                <a:latin typeface="Segoe UI" panose="020B0502040204020203" pitchFamily="34" charset="0"/>
                <a:ea typeface="Open Sans" panose="020B0606030504020204" pitchFamily="34" charset="0"/>
                <a:cs typeface="Segoe UI" panose="020B0502040204020203" pitchFamily="34" charset="0"/>
              </a:rPr>
              <a:t> AC-3</a:t>
            </a:r>
          </a:p>
        </p:txBody>
      </p:sp>
      <p:sp>
        <p:nvSpPr>
          <p:cNvPr id="5" name="TextBox 4">
            <a:extLst>
              <a:ext uri="{FF2B5EF4-FFF2-40B4-BE49-F238E27FC236}">
                <a16:creationId xmlns:a16="http://schemas.microsoft.com/office/drawing/2014/main" id="{DC176E75-21AB-BDA9-0AA4-B6783785BE71}"/>
              </a:ext>
            </a:extLst>
          </p:cNvPr>
          <p:cNvSpPr txBox="1"/>
          <p:nvPr/>
        </p:nvSpPr>
        <p:spPr>
          <a:xfrm>
            <a:off x="341513" y="831827"/>
            <a:ext cx="8253847" cy="338554"/>
          </a:xfrm>
          <a:prstGeom prst="rect">
            <a:avLst/>
          </a:prstGeom>
          <a:noFill/>
        </p:spPr>
        <p:txBody>
          <a:bodyPr wrap="square">
            <a:spAutoFit/>
          </a:bodyPr>
          <a:lstStyle/>
          <a:p>
            <a:r>
              <a:rPr lang="en-US" sz="1600" b="1" i="0" u="none" strike="noStrike" dirty="0">
                <a:solidFill>
                  <a:srgbClr val="000000"/>
                </a:solidFill>
                <a:effectLst/>
                <a:latin typeface="Segoe UI" panose="020B0502040204020203" pitchFamily="34" charset="0"/>
                <a:cs typeface="Segoe UI" panose="020B0502040204020203" pitchFamily="34" charset="0"/>
              </a:rPr>
              <a:t>AC-2001:</a:t>
            </a:r>
            <a:endParaRPr lang="en-US" sz="1600" dirty="0">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18B5EA8B-ED90-EC24-F19D-3EC1A0BAA2C5}"/>
              </a:ext>
            </a:extLst>
          </p:cNvPr>
          <p:cNvSpPr txBox="1"/>
          <p:nvPr/>
        </p:nvSpPr>
        <p:spPr>
          <a:xfrm>
            <a:off x="341512" y="1308582"/>
            <a:ext cx="8253846" cy="584775"/>
          </a:xfrm>
          <a:prstGeom prst="rect">
            <a:avLst/>
          </a:prstGeom>
          <a:noFill/>
        </p:spPr>
        <p:txBody>
          <a:bodyPr wrap="square">
            <a:spAutoFit/>
          </a:bodyPr>
          <a:lstStyle/>
          <a:p>
            <a:r>
              <a:rPr lang="en-US" sz="1600" b="0" i="0" u="none" strike="noStrike" dirty="0">
                <a:solidFill>
                  <a:srgbClr val="000000"/>
                </a:solidFill>
                <a:effectLst/>
                <a:latin typeface="Segoe UI" panose="020B0502040204020203" pitchFamily="34" charset="0"/>
                <a:cs typeface="Segoe UI" panose="020B0502040204020203" pitchFamily="34" charset="0"/>
              </a:rPr>
              <a:t>Đ</a:t>
            </a:r>
            <a:r>
              <a:rPr lang="vi-VN" sz="1600" b="0" i="0" u="none" strike="noStrike" dirty="0">
                <a:solidFill>
                  <a:srgbClr val="000000"/>
                </a:solidFill>
                <a:effectLst/>
                <a:latin typeface="Segoe UI" panose="020B0502040204020203" pitchFamily="34" charset="0"/>
                <a:cs typeface="Segoe UI" panose="020B0502040204020203" pitchFamily="34" charset="0"/>
              </a:rPr>
              <a:t>ạt được độ tối ưu bằng cách lưu trữ giá trị hỗ trợ nhỏ nhất cho mỗi giá trị trên mỗi ràng buộc</a:t>
            </a:r>
            <a:endParaRPr lang="en-US" sz="1600" dirty="0">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846C9AAE-6637-EF23-C81F-8CC71535478C}"/>
              </a:ext>
            </a:extLst>
          </p:cNvPr>
          <p:cNvSpPr txBox="1"/>
          <p:nvPr/>
        </p:nvSpPr>
        <p:spPr>
          <a:xfrm>
            <a:off x="341512" y="1902289"/>
            <a:ext cx="8253845" cy="338554"/>
          </a:xfrm>
          <a:prstGeom prst="rect">
            <a:avLst/>
          </a:prstGeom>
          <a:noFill/>
        </p:spPr>
        <p:txBody>
          <a:bodyPr wrap="square">
            <a:spAutoFit/>
          </a:bodyPr>
          <a:lstStyle/>
          <a:p>
            <a:pPr algn="just" rtl="0">
              <a:spcBef>
                <a:spcPts val="1200"/>
              </a:spcBef>
              <a:spcAft>
                <a:spcPts val="1200"/>
              </a:spcAft>
            </a:pPr>
            <a:r>
              <a:rPr lang="en-US" sz="1600" dirty="0" err="1">
                <a:latin typeface="Segoe UI" panose="020B0502040204020203" pitchFamily="34" charset="0"/>
                <a:cs typeface="Segoe UI" panose="020B0502040204020203" pitchFamily="34" charset="0"/>
              </a:rPr>
              <a:t>Độ</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phức</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tạp</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trong</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thời</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gian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là</a:t>
            </a:r>
            <a:r>
              <a:rPr lang="en-US" sz="1600" dirty="0">
                <a:latin typeface="Segoe UI" panose="020B0502040204020203" pitchFamily="34" charset="0"/>
                <a:cs typeface="Segoe UI" panose="020B0502040204020203" pitchFamily="34" charset="0"/>
              </a:rPr>
              <a:t> O(c*d^2) </a:t>
            </a:r>
            <a:r>
              <a:rPr lang="en-US" sz="1600" dirty="0" err="1">
                <a:latin typeface="Segoe UI" panose="020B0502040204020203" pitchFamily="34" charset="0"/>
                <a:cs typeface="Segoe UI" panose="020B0502040204020203" pitchFamily="34" charset="0"/>
              </a:rPr>
              <a:t>và</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độ</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phức</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tạp</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không</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gian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là</a:t>
            </a:r>
            <a:r>
              <a:rPr lang="en-US" sz="1600" dirty="0">
                <a:latin typeface="Segoe UI" panose="020B0502040204020203" pitchFamily="34" charset="0"/>
                <a:cs typeface="Segoe UI" panose="020B0502040204020203" pitchFamily="34" charset="0"/>
              </a:rPr>
              <a:t> O(c*d).</a:t>
            </a:r>
            <a:endParaRPr lang="en-US" sz="1600" b="0" dirty="0">
              <a:effectLst/>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F51D395F-36FD-3A46-79DF-AFB37FFA4D2C}"/>
              </a:ext>
            </a:extLst>
          </p:cNvPr>
          <p:cNvSpPr txBox="1"/>
          <p:nvPr/>
        </p:nvSpPr>
        <p:spPr>
          <a:xfrm>
            <a:off x="-8507847" y="831827"/>
            <a:ext cx="8253847" cy="338554"/>
          </a:xfrm>
          <a:prstGeom prst="rect">
            <a:avLst/>
          </a:prstGeom>
          <a:noFill/>
        </p:spPr>
        <p:txBody>
          <a:bodyPr wrap="square">
            <a:spAutoFit/>
          </a:bodyPr>
          <a:lstStyle/>
          <a:p>
            <a:r>
              <a:rPr lang="en-US" sz="1600" b="1" i="0" u="none" strike="noStrike" dirty="0">
                <a:solidFill>
                  <a:srgbClr val="000000"/>
                </a:solidFill>
                <a:effectLst/>
                <a:latin typeface="Segoe UI" panose="020B0502040204020203" pitchFamily="34" charset="0"/>
                <a:cs typeface="Segoe UI" panose="020B0502040204020203" pitchFamily="34" charset="0"/>
              </a:rPr>
              <a:t>AC-4:</a:t>
            </a:r>
            <a:endParaRPr lang="en-US" sz="1600" dirty="0">
              <a:latin typeface="Segoe UI" panose="020B0502040204020203" pitchFamily="34" charset="0"/>
              <a:cs typeface="Segoe UI" panose="020B0502040204020203" pitchFamily="34" charset="0"/>
            </a:endParaRPr>
          </a:p>
        </p:txBody>
      </p:sp>
      <p:sp>
        <p:nvSpPr>
          <p:cNvPr id="26" name="TextBox 25">
            <a:extLst>
              <a:ext uri="{FF2B5EF4-FFF2-40B4-BE49-F238E27FC236}">
                <a16:creationId xmlns:a16="http://schemas.microsoft.com/office/drawing/2014/main" id="{FE3D1893-B872-7F33-FEC6-CBBC6A0C3C86}"/>
              </a:ext>
            </a:extLst>
          </p:cNvPr>
          <p:cNvSpPr txBox="1"/>
          <p:nvPr/>
        </p:nvSpPr>
        <p:spPr>
          <a:xfrm>
            <a:off x="-8253847" y="831827"/>
            <a:ext cx="8253847" cy="338554"/>
          </a:xfrm>
          <a:prstGeom prst="rect">
            <a:avLst/>
          </a:prstGeom>
          <a:noFill/>
        </p:spPr>
        <p:txBody>
          <a:bodyPr wrap="square">
            <a:spAutoFit/>
          </a:bodyPr>
          <a:lstStyle/>
          <a:p>
            <a:r>
              <a:rPr lang="en-US" sz="1600" b="1" i="0" u="none" strike="noStrike">
                <a:solidFill>
                  <a:srgbClr val="000000"/>
                </a:solidFill>
                <a:effectLst/>
                <a:latin typeface="Segoe UI" panose="020B0502040204020203" pitchFamily="34" charset="0"/>
                <a:cs typeface="Segoe UI" panose="020B0502040204020203" pitchFamily="34" charset="0"/>
              </a:rPr>
              <a:t>AC-6:</a:t>
            </a:r>
            <a:endParaRPr lang="en-US" sz="1600" dirty="0">
              <a:latin typeface="Segoe UI" panose="020B0502040204020203" pitchFamily="34" charset="0"/>
              <a:cs typeface="Segoe UI" panose="020B0502040204020203" pitchFamily="34" charset="0"/>
            </a:endParaRPr>
          </a:p>
        </p:txBody>
      </p:sp>
      <p:sp>
        <p:nvSpPr>
          <p:cNvPr id="27" name="TextBox 26">
            <a:extLst>
              <a:ext uri="{FF2B5EF4-FFF2-40B4-BE49-F238E27FC236}">
                <a16:creationId xmlns:a16="http://schemas.microsoft.com/office/drawing/2014/main" id="{F7413F2C-5541-45FB-4033-21817465B28B}"/>
              </a:ext>
            </a:extLst>
          </p:cNvPr>
          <p:cNvSpPr txBox="1"/>
          <p:nvPr/>
        </p:nvSpPr>
        <p:spPr>
          <a:xfrm>
            <a:off x="-8253848" y="1308582"/>
            <a:ext cx="8253846" cy="338554"/>
          </a:xfrm>
          <a:prstGeom prst="rect">
            <a:avLst/>
          </a:prstGeom>
          <a:noFill/>
        </p:spPr>
        <p:txBody>
          <a:bodyPr wrap="square">
            <a:spAutoFit/>
          </a:bodyPr>
          <a:lstStyle/>
          <a:p>
            <a:r>
              <a:rPr lang="en-US" sz="1600" b="0" i="0" u="none" strike="noStrike" dirty="0" err="1">
                <a:solidFill>
                  <a:srgbClr val="000000"/>
                </a:solidFill>
                <a:effectLst/>
                <a:latin typeface="Segoe UI" panose="020B0502040204020203" pitchFamily="34" charset="0"/>
                <a:cs typeface="Segoe UI" panose="020B0502040204020203" pitchFamily="34" charset="0"/>
              </a:rPr>
              <a:t>Là</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sự</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kết</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hợp</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giữa</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tính</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lười</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của</a:t>
            </a:r>
            <a:r>
              <a:rPr lang="en-US" sz="1600" b="0" i="0" u="none" strike="noStrike" dirty="0">
                <a:solidFill>
                  <a:srgbClr val="000000"/>
                </a:solidFill>
                <a:effectLst/>
                <a:latin typeface="Segoe UI" panose="020B0502040204020203" pitchFamily="34" charset="0"/>
                <a:cs typeface="Segoe UI" panose="020B0502040204020203" pitchFamily="34" charset="0"/>
              </a:rPr>
              <a:t> AC-3 </a:t>
            </a:r>
            <a:r>
              <a:rPr lang="en-US" sz="1600" b="0" i="0" u="none" strike="noStrike" dirty="0" err="1">
                <a:solidFill>
                  <a:srgbClr val="000000"/>
                </a:solidFill>
                <a:effectLst/>
                <a:latin typeface="Segoe UI" panose="020B0502040204020203" pitchFamily="34" charset="0"/>
                <a:cs typeface="Segoe UI" panose="020B0502040204020203" pitchFamily="34" charset="0"/>
              </a:rPr>
              <a:t>và</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tính</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đầy</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đủ</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thông</a:t>
            </a:r>
            <a:r>
              <a:rPr lang="en-US" sz="1600" b="0" i="0" u="none" strike="noStrike" dirty="0">
                <a:solidFill>
                  <a:srgbClr val="000000"/>
                </a:solidFill>
                <a:effectLst/>
                <a:latin typeface="Segoe UI" panose="020B0502040204020203" pitchFamily="34" charset="0"/>
                <a:cs typeface="Segoe UI" panose="020B0502040204020203" pitchFamily="34" charset="0"/>
              </a:rPr>
              <a:t> tin </a:t>
            </a:r>
            <a:r>
              <a:rPr lang="en-US" sz="1600" b="0" i="0" u="none" strike="noStrike" dirty="0" err="1">
                <a:solidFill>
                  <a:srgbClr val="000000"/>
                </a:solidFill>
                <a:effectLst/>
                <a:latin typeface="Segoe UI" panose="020B0502040204020203" pitchFamily="34" charset="0"/>
                <a:cs typeface="Segoe UI" panose="020B0502040204020203" pitchFamily="34" charset="0"/>
              </a:rPr>
              <a:t>của</a:t>
            </a:r>
            <a:r>
              <a:rPr lang="en-US" sz="1600" b="0" i="0" u="none" strike="noStrike" dirty="0">
                <a:solidFill>
                  <a:srgbClr val="000000"/>
                </a:solidFill>
                <a:effectLst/>
                <a:latin typeface="Segoe UI" panose="020B0502040204020203" pitchFamily="34" charset="0"/>
                <a:cs typeface="Segoe UI" panose="020B0502040204020203" pitchFamily="34" charset="0"/>
              </a:rPr>
              <a:t> AC-4 </a:t>
            </a:r>
            <a:endParaRPr lang="en-US" sz="1600" dirty="0">
              <a:latin typeface="Segoe UI" panose="020B0502040204020203" pitchFamily="34" charset="0"/>
              <a:cs typeface="Segoe UI" panose="020B0502040204020203" pitchFamily="34" charset="0"/>
            </a:endParaRPr>
          </a:p>
        </p:txBody>
      </p:sp>
      <p:sp>
        <p:nvSpPr>
          <p:cNvPr id="28" name="TextBox 27">
            <a:extLst>
              <a:ext uri="{FF2B5EF4-FFF2-40B4-BE49-F238E27FC236}">
                <a16:creationId xmlns:a16="http://schemas.microsoft.com/office/drawing/2014/main" id="{69C62731-264A-268E-7937-1033FCD70644}"/>
              </a:ext>
            </a:extLst>
          </p:cNvPr>
          <p:cNvSpPr txBox="1"/>
          <p:nvPr/>
        </p:nvSpPr>
        <p:spPr>
          <a:xfrm>
            <a:off x="-8253848" y="1902289"/>
            <a:ext cx="8253845" cy="338554"/>
          </a:xfrm>
          <a:prstGeom prst="rect">
            <a:avLst/>
          </a:prstGeom>
          <a:noFill/>
        </p:spPr>
        <p:txBody>
          <a:bodyPr wrap="square">
            <a:spAutoFit/>
          </a:bodyPr>
          <a:lstStyle/>
          <a:p>
            <a:pPr algn="just" rtl="0">
              <a:spcBef>
                <a:spcPts val="1200"/>
              </a:spcBef>
              <a:spcAft>
                <a:spcPts val="1200"/>
              </a:spcAft>
            </a:pPr>
            <a:r>
              <a:rPr lang="en-US" sz="1600" dirty="0">
                <a:latin typeface="Segoe UI" panose="020B0502040204020203" pitchFamily="34" charset="0"/>
                <a:cs typeface="Segoe UI" panose="020B0502040204020203" pitchFamily="34" charset="0"/>
              </a:rPr>
              <a:t>D</a:t>
            </a:r>
            <a:r>
              <a:rPr lang="vi-VN" sz="1600" b="0" i="0" u="none" strike="noStrike" dirty="0">
                <a:solidFill>
                  <a:srgbClr val="000000"/>
                </a:solidFill>
                <a:effectLst/>
                <a:latin typeface="Segoe UI" panose="020B0502040204020203" pitchFamily="34" charset="0"/>
                <a:cs typeface="Segoe UI" panose="020B0502040204020203" pitchFamily="34" charset="0"/>
              </a:rPr>
              <a:t>uy trì một cấu trúc dữ liệu nhẹ hơn so với AC-4.</a:t>
            </a:r>
            <a:endParaRPr lang="en-US" sz="1600" b="0" dirty="0">
              <a:effectLst/>
              <a:latin typeface="Segoe UI" panose="020B0502040204020203" pitchFamily="34" charset="0"/>
              <a:cs typeface="Segoe UI" panose="020B0502040204020203" pitchFamily="34" charset="0"/>
            </a:endParaRPr>
          </a:p>
        </p:txBody>
      </p:sp>
      <p:sp>
        <p:nvSpPr>
          <p:cNvPr id="29" name="TextBox 28">
            <a:extLst>
              <a:ext uri="{FF2B5EF4-FFF2-40B4-BE49-F238E27FC236}">
                <a16:creationId xmlns:a16="http://schemas.microsoft.com/office/drawing/2014/main" id="{611FF3A5-52F9-7B56-7410-F8135AD200F1}"/>
              </a:ext>
            </a:extLst>
          </p:cNvPr>
          <p:cNvSpPr txBox="1"/>
          <p:nvPr/>
        </p:nvSpPr>
        <p:spPr>
          <a:xfrm>
            <a:off x="-8253848" y="2402473"/>
            <a:ext cx="8253845" cy="338554"/>
          </a:xfrm>
          <a:prstGeom prst="rect">
            <a:avLst/>
          </a:prstGeom>
          <a:noFill/>
        </p:spPr>
        <p:txBody>
          <a:bodyPr wrap="square">
            <a:spAutoFit/>
          </a:bodyPr>
          <a:lstStyle/>
          <a:p>
            <a:pPr algn="just" rtl="0">
              <a:spcBef>
                <a:spcPts val="1200"/>
              </a:spcBef>
              <a:spcAft>
                <a:spcPts val="1200"/>
              </a:spcAft>
            </a:pPr>
            <a:r>
              <a:rPr lang="en-US" sz="1600" dirty="0" err="1">
                <a:latin typeface="Segoe UI" panose="020B0502040204020203" pitchFamily="34" charset="0"/>
                <a:cs typeface="Segoe UI" panose="020B0502040204020203" pitchFamily="34" charset="0"/>
              </a:rPr>
              <a:t>Độ</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phức</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tạp</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thời</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gian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là</a:t>
            </a:r>
            <a:r>
              <a:rPr lang="en-US" sz="1600" dirty="0">
                <a:latin typeface="Segoe UI" panose="020B0502040204020203" pitchFamily="34" charset="0"/>
                <a:cs typeface="Segoe UI" panose="020B0502040204020203" pitchFamily="34" charset="0"/>
              </a:rPr>
              <a:t> O(c*d^2) </a:t>
            </a:r>
            <a:r>
              <a:rPr lang="en-US" sz="1600" dirty="0" err="1">
                <a:latin typeface="Segoe UI" panose="020B0502040204020203" pitchFamily="34" charset="0"/>
                <a:cs typeface="Segoe UI" panose="020B0502040204020203" pitchFamily="34" charset="0"/>
              </a:rPr>
              <a:t>và</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độ</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phức</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tạp</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không</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gian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là</a:t>
            </a:r>
            <a:r>
              <a:rPr lang="en-US" sz="1600" dirty="0">
                <a:latin typeface="Segoe UI" panose="020B0502040204020203" pitchFamily="34" charset="0"/>
                <a:cs typeface="Segoe UI" panose="020B0502040204020203" pitchFamily="34" charset="0"/>
              </a:rPr>
              <a:t> O(c*d).</a:t>
            </a:r>
          </a:p>
        </p:txBody>
      </p:sp>
    </p:spTree>
    <p:extLst>
      <p:ext uri="{BB962C8B-B14F-4D97-AF65-F5344CB8AC3E}">
        <p14:creationId xmlns:p14="http://schemas.microsoft.com/office/powerpoint/2010/main" val="346795161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dk2"/>
            </a:gs>
          </a:gsLst>
          <a:lin ang="5400012" scaled="0"/>
        </a:gradFill>
        <a:effectLst/>
      </p:bgPr>
    </p:bg>
    <p:spTree>
      <p:nvGrpSpPr>
        <p:cNvPr id="1" name="Shape 419"/>
        <p:cNvGrpSpPr/>
        <p:nvPr/>
      </p:nvGrpSpPr>
      <p:grpSpPr>
        <a:xfrm>
          <a:off x="0" y="0"/>
          <a:ext cx="0" cy="0"/>
          <a:chOff x="0" y="0"/>
          <a:chExt cx="0" cy="0"/>
        </a:xfrm>
      </p:grpSpPr>
      <p:sp>
        <p:nvSpPr>
          <p:cNvPr id="425" name="!! Hình 1"/>
          <p:cNvSpPr txBox="1">
            <a:spLocks noGrp="1"/>
          </p:cNvSpPr>
          <p:nvPr>
            <p:ph type="title" idx="5"/>
          </p:nvPr>
        </p:nvSpPr>
        <p:spPr>
          <a:xfrm>
            <a:off x="341514" y="-985605"/>
            <a:ext cx="1045464" cy="7082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t>02</a:t>
            </a:r>
            <a:endParaRPr sz="3400" dirty="0"/>
          </a:p>
        </p:txBody>
      </p:sp>
      <p:sp>
        <p:nvSpPr>
          <p:cNvPr id="23" name="!! text1">
            <a:extLst>
              <a:ext uri="{FF2B5EF4-FFF2-40B4-BE49-F238E27FC236}">
                <a16:creationId xmlns:a16="http://schemas.microsoft.com/office/drawing/2014/main" id="{0A02BA3D-C01B-F01E-035D-6750FA6F453E}"/>
              </a:ext>
            </a:extLst>
          </p:cNvPr>
          <p:cNvSpPr txBox="1"/>
          <p:nvPr/>
        </p:nvSpPr>
        <p:spPr>
          <a:xfrm>
            <a:off x="1444128" y="-846914"/>
            <a:ext cx="5243743" cy="430887"/>
          </a:xfrm>
          <a:prstGeom prst="rect">
            <a:avLst/>
          </a:prstGeom>
          <a:noFill/>
        </p:spPr>
        <p:txBody>
          <a:bodyPr wrap="square">
            <a:spAutoFit/>
          </a:bodyPr>
          <a:lstStyle/>
          <a:p>
            <a:pPr algn="ctr" defTabSz="685800">
              <a:buClr>
                <a:srgbClr val="0F1E50"/>
              </a:buClr>
              <a:buSzPts val="2400"/>
              <a:defRPr/>
            </a:pPr>
            <a:r>
              <a:rPr lang="fr-FR" sz="2200" b="1" dirty="0">
                <a:latin typeface="Segoe UI" panose="020B0502040204020203" pitchFamily="34" charset="0"/>
                <a:ea typeface="Open Sans" panose="020B0606030504020204" pitchFamily="34" charset="0"/>
                <a:cs typeface="Segoe UI" panose="020B0502040204020203" pitchFamily="34" charset="0"/>
              </a:rPr>
              <a:t>Local </a:t>
            </a:r>
            <a:r>
              <a:rPr lang="fr-FR" sz="2200" b="1" dirty="0" err="1">
                <a:latin typeface="Segoe UI" panose="020B0502040204020203" pitchFamily="34" charset="0"/>
                <a:ea typeface="Open Sans" panose="020B0606030504020204" pitchFamily="34" charset="0"/>
                <a:cs typeface="Segoe UI" panose="020B0502040204020203" pitchFamily="34" charset="0"/>
              </a:rPr>
              <a:t>Consistency</a:t>
            </a:r>
            <a:r>
              <a:rPr lang="fr-FR" sz="2200" b="1" dirty="0">
                <a:latin typeface="Segoe UI" panose="020B0502040204020203" pitchFamily="34" charset="0"/>
                <a:ea typeface="Open Sans" panose="020B0606030504020204" pitchFamily="34" charset="0"/>
                <a:cs typeface="Segoe UI" panose="020B0502040204020203" pitchFamily="34" charset="0"/>
              </a:rPr>
              <a:t> </a:t>
            </a:r>
            <a:r>
              <a:rPr lang="fr-FR" sz="2200" b="1" dirty="0" err="1">
                <a:latin typeface="Segoe UI" panose="020B0502040204020203" pitchFamily="34" charset="0"/>
                <a:ea typeface="Open Sans" panose="020B0606030504020204" pitchFamily="34" charset="0"/>
                <a:cs typeface="Segoe UI" panose="020B0502040204020203" pitchFamily="34" charset="0"/>
              </a:rPr>
              <a:t>và</a:t>
            </a:r>
            <a:r>
              <a:rPr lang="fr-FR" sz="2200" b="1" dirty="0">
                <a:latin typeface="Segoe UI" panose="020B0502040204020203" pitchFamily="34" charset="0"/>
                <a:ea typeface="Open Sans" panose="020B0606030504020204" pitchFamily="34" charset="0"/>
                <a:cs typeface="Segoe UI" panose="020B0502040204020203" pitchFamily="34" charset="0"/>
              </a:rPr>
              <a:t> Global </a:t>
            </a:r>
            <a:r>
              <a:rPr lang="fr-FR" sz="2200" b="1" dirty="0" err="1">
                <a:latin typeface="Segoe UI" panose="020B0502040204020203" pitchFamily="34" charset="0"/>
                <a:ea typeface="Open Sans" panose="020B0606030504020204" pitchFamily="34" charset="0"/>
                <a:cs typeface="Segoe UI" panose="020B0502040204020203" pitchFamily="34" charset="0"/>
              </a:rPr>
              <a:t>constraint</a:t>
            </a:r>
            <a:endParaRPr lang="fr-FR" sz="2200" b="1" dirty="0">
              <a:latin typeface="Segoe UI" panose="020B0502040204020203" pitchFamily="34" charset="0"/>
              <a:ea typeface="Open Sans" panose="020B0606030504020204" pitchFamily="34" charset="0"/>
              <a:cs typeface="Segoe UI" panose="020B0502040204020203" pitchFamily="34" charset="0"/>
            </a:endParaRPr>
          </a:p>
        </p:txBody>
      </p:sp>
      <p:cxnSp>
        <p:nvCxnSpPr>
          <p:cNvPr id="8" name="!!i2">
            <a:extLst>
              <a:ext uri="{FF2B5EF4-FFF2-40B4-BE49-F238E27FC236}">
                <a16:creationId xmlns:a16="http://schemas.microsoft.com/office/drawing/2014/main" id="{3ACD3807-7A2F-913E-83FE-A1AF060FA578}"/>
              </a:ext>
            </a:extLst>
          </p:cNvPr>
          <p:cNvCxnSpPr>
            <a:cxnSpLocks/>
          </p:cNvCxnSpPr>
          <p:nvPr/>
        </p:nvCxnSpPr>
        <p:spPr>
          <a:xfrm flipH="1">
            <a:off x="1552374" y="-416027"/>
            <a:ext cx="2849266" cy="0"/>
          </a:xfrm>
          <a:prstGeom prst="line">
            <a:avLst/>
          </a:prstGeom>
          <a:ln w="76200" cmpd="sng">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BE076DE4-7EFA-F948-46B2-38641A40C3B3}"/>
              </a:ext>
            </a:extLst>
          </p:cNvPr>
          <p:cNvSpPr/>
          <p:nvPr/>
        </p:nvSpPr>
        <p:spPr>
          <a:xfrm>
            <a:off x="341514" y="215692"/>
            <a:ext cx="4738486" cy="430885"/>
          </a:xfrm>
          <a:prstGeom prst="rect">
            <a:avLst/>
          </a:prstGeom>
          <a:solidFill>
            <a:srgbClr val="E9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600" dirty="0">
                <a:solidFill>
                  <a:schemeClr val="tx1"/>
                </a:solidFill>
                <a:latin typeface="Segoe UI" panose="020B0502040204020203" pitchFamily="34" charset="0"/>
                <a:ea typeface="Open Sans" panose="020B0606030504020204" pitchFamily="34" charset="0"/>
                <a:cs typeface="Segoe UI" panose="020B0502040204020203" pitchFamily="34" charset="0"/>
              </a:rPr>
              <a:t>Directional arc consistency (DAC)</a:t>
            </a:r>
          </a:p>
        </p:txBody>
      </p:sp>
      <p:sp>
        <p:nvSpPr>
          <p:cNvPr id="5" name="TextBox 4">
            <a:extLst>
              <a:ext uri="{FF2B5EF4-FFF2-40B4-BE49-F238E27FC236}">
                <a16:creationId xmlns:a16="http://schemas.microsoft.com/office/drawing/2014/main" id="{DC176E75-21AB-BDA9-0AA4-B6783785BE71}"/>
              </a:ext>
            </a:extLst>
          </p:cNvPr>
          <p:cNvSpPr txBox="1"/>
          <p:nvPr/>
        </p:nvSpPr>
        <p:spPr>
          <a:xfrm>
            <a:off x="274716" y="878979"/>
            <a:ext cx="8253847" cy="1569660"/>
          </a:xfrm>
          <a:prstGeom prst="rect">
            <a:avLst/>
          </a:prstGeom>
          <a:noFill/>
        </p:spPr>
        <p:txBody>
          <a:bodyPr wrap="square">
            <a:spAutoFit/>
          </a:bodyPr>
          <a:lstStyle/>
          <a:p>
            <a:endParaRPr lang="en-US" sz="1600" b="1" i="0" u="none" strike="noStrike">
              <a:solidFill>
                <a:srgbClr val="000000"/>
              </a:solidFill>
              <a:effectLst/>
              <a:latin typeface="S"/>
              <a:cs typeface="Segoe UI" panose="020B0502040204020203" pitchFamily="34" charset="0"/>
            </a:endParaRPr>
          </a:p>
          <a:p>
            <a:r>
              <a:rPr lang="en-US" sz="1600">
                <a:solidFill>
                  <a:srgbClr val="000000"/>
                </a:solidFill>
                <a:effectLst/>
                <a:latin typeface="S"/>
                <a:ea typeface="Times New Roman" panose="02020603050405020304" pitchFamily="18" charset="0"/>
                <a:cs typeface="Arial" panose="020B0604020202020204" pitchFamily="34" charset="0"/>
              </a:rPr>
              <a:t>Directional arc consistency được là một bản mở rộng của arc consistency, được sử dụng trong các bài toán ràng buộc nhiều chiều. Nó kiểm tra tính hợp lệ của mỗi giá trị trong miền của biến dựa trên các ràng buộc chỉ theo </a:t>
            </a:r>
            <a:r>
              <a:rPr lang="en-US" sz="16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hướng</a:t>
            </a:r>
            <a:r>
              <a:rPr lang="en-US" sz="1600">
                <a:solidFill>
                  <a:srgbClr val="000000"/>
                </a:solidFill>
                <a:effectLst/>
                <a:latin typeface="S"/>
                <a:ea typeface="Times New Roman" panose="02020603050405020304" pitchFamily="18" charset="0"/>
                <a:cs typeface="Arial" panose="020B0604020202020204" pitchFamily="34" charset="0"/>
              </a:rPr>
              <a:t> từ biến này đến các biến khác. Nó đảm bảo rằng các giá trị này sẽ đủ để thỏa mãn các ràng buộc theo hướng đó.</a:t>
            </a:r>
            <a:endParaRPr lang="en-US" sz="1600">
              <a:effectLst/>
              <a:latin typeface="S"/>
              <a:ea typeface="Calibri" panose="020F0502020204030204" pitchFamily="34" charset="0"/>
              <a:cs typeface="Arial" panose="020B0604020202020204" pitchFamily="34" charset="0"/>
            </a:endParaRPr>
          </a:p>
          <a:p>
            <a:endParaRPr lang="en-US" sz="1600" dirty="0">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18B5EA8B-ED90-EC24-F19D-3EC1A0BAA2C5}"/>
              </a:ext>
            </a:extLst>
          </p:cNvPr>
          <p:cNvSpPr txBox="1"/>
          <p:nvPr/>
        </p:nvSpPr>
        <p:spPr>
          <a:xfrm>
            <a:off x="274716" y="2509402"/>
            <a:ext cx="8253846" cy="584775"/>
          </a:xfrm>
          <a:prstGeom prst="rect">
            <a:avLst/>
          </a:prstGeom>
          <a:noFill/>
        </p:spPr>
        <p:txBody>
          <a:bodyPr wrap="square">
            <a:spAutoFit/>
          </a:bodyPr>
          <a:lstStyle/>
          <a:p>
            <a:r>
              <a:rPr lang="vi-VN" sz="1600" b="0" i="0" u="none" strike="noStrike" dirty="0">
                <a:solidFill>
                  <a:srgbClr val="000000"/>
                </a:solidFill>
                <a:effectLst/>
                <a:latin typeface="Segoe UI" panose="020B0502040204020203" pitchFamily="34" charset="0"/>
                <a:cs typeface="Segoe UI" panose="020B0502040204020203" pitchFamily="34" charset="0"/>
              </a:rPr>
              <a:t>Một CPS được gọi </a:t>
            </a:r>
            <a:r>
              <a:rPr lang="vi-VN" sz="1600" b="0" i="0" u="none" strike="noStrike" dirty="0" err="1">
                <a:solidFill>
                  <a:srgbClr val="000000"/>
                </a:solidFill>
                <a:effectLst/>
                <a:latin typeface="Segoe UI" panose="020B0502040204020203" pitchFamily="34" charset="0"/>
                <a:cs typeface="Segoe UI" panose="020B0502040204020203" pitchFamily="34" charset="0"/>
              </a:rPr>
              <a:t>Directional</a:t>
            </a:r>
            <a:r>
              <a:rPr lang="vi-VN" sz="1600" b="0" i="0" u="none" strike="noStrike" dirty="0">
                <a:solidFill>
                  <a:srgbClr val="000000"/>
                </a:solidFill>
                <a:effectLst/>
                <a:latin typeface="Segoe UI" panose="020B0502040204020203" pitchFamily="34" charset="0"/>
                <a:cs typeface="Segoe UI" panose="020B0502040204020203" pitchFamily="34" charset="0"/>
              </a:rPr>
              <a:t> </a:t>
            </a:r>
            <a:r>
              <a:rPr lang="vi-VN" sz="1600" b="0" i="0" u="none" strike="noStrike" dirty="0" err="1">
                <a:solidFill>
                  <a:srgbClr val="000000"/>
                </a:solidFill>
                <a:effectLst/>
                <a:latin typeface="Segoe UI" panose="020B0502040204020203" pitchFamily="34" charset="0"/>
                <a:cs typeface="Segoe UI" panose="020B0502040204020203" pitchFamily="34" charset="0"/>
              </a:rPr>
              <a:t>arc</a:t>
            </a:r>
            <a:r>
              <a:rPr lang="vi-VN" sz="1600" b="0" i="0" u="none" strike="noStrike" dirty="0">
                <a:solidFill>
                  <a:srgbClr val="000000"/>
                </a:solidFill>
                <a:effectLst/>
                <a:latin typeface="Segoe UI" panose="020B0502040204020203" pitchFamily="34" charset="0"/>
                <a:cs typeface="Segoe UI" panose="020B0502040204020203" pitchFamily="34" charset="0"/>
              </a:rPr>
              <a:t> </a:t>
            </a:r>
            <a:r>
              <a:rPr lang="vi-VN" sz="1600" b="0" i="0" u="none" strike="noStrike" dirty="0" err="1">
                <a:solidFill>
                  <a:srgbClr val="000000"/>
                </a:solidFill>
                <a:effectLst/>
                <a:latin typeface="Segoe UI" panose="020B0502040204020203" pitchFamily="34" charset="0"/>
                <a:cs typeface="Segoe UI" panose="020B0502040204020203" pitchFamily="34" charset="0"/>
              </a:rPr>
              <a:t>consistency</a:t>
            </a:r>
            <a:r>
              <a:rPr lang="vi-VN" sz="1600" b="0" i="0" u="none" strike="noStrike" dirty="0">
                <a:solidFill>
                  <a:srgbClr val="000000"/>
                </a:solidFill>
                <a:effectLst/>
                <a:latin typeface="Segoe UI" panose="020B0502040204020203" pitchFamily="34" charset="0"/>
                <a:cs typeface="Segoe UI" panose="020B0502040204020203" pitchFamily="34" charset="0"/>
              </a:rPr>
              <a:t> (DAC) theo thứ tự của các biến X1,X2,X3,X4…</a:t>
            </a:r>
            <a:r>
              <a:rPr lang="vi-VN" sz="1600" b="0" i="0" u="none" strike="noStrike" dirty="0" err="1">
                <a:solidFill>
                  <a:srgbClr val="000000"/>
                </a:solidFill>
                <a:effectLst/>
                <a:latin typeface="Segoe UI" panose="020B0502040204020203" pitchFamily="34" charset="0"/>
                <a:cs typeface="Segoe UI" panose="020B0502040204020203" pitchFamily="34" charset="0"/>
              </a:rPr>
              <a:t>Xn</a:t>
            </a:r>
            <a:r>
              <a:rPr lang="vi-VN" sz="1600" b="0" i="0" u="none" strike="noStrike" dirty="0">
                <a:solidFill>
                  <a:srgbClr val="000000"/>
                </a:solidFill>
                <a:effectLst/>
                <a:latin typeface="Segoe UI" panose="020B0502040204020203" pitchFamily="34" charset="0"/>
                <a:cs typeface="Segoe UI" panose="020B0502040204020203" pitchFamily="34" charset="0"/>
              </a:rPr>
              <a:t> khi mà chỉ khi với mọi Xi là </a:t>
            </a:r>
            <a:r>
              <a:rPr lang="vi-VN" sz="1600" b="0" i="0" u="none" strike="noStrike" dirty="0" err="1">
                <a:solidFill>
                  <a:srgbClr val="000000"/>
                </a:solidFill>
                <a:effectLst/>
                <a:latin typeface="Segoe UI" panose="020B0502040204020203" pitchFamily="34" charset="0"/>
                <a:cs typeface="Segoe UI" panose="020B0502040204020203" pitchFamily="34" charset="0"/>
              </a:rPr>
              <a:t>arc-consistent</a:t>
            </a:r>
            <a:r>
              <a:rPr lang="vi-VN" sz="1600" b="0" i="0" u="none" strike="noStrike" dirty="0">
                <a:solidFill>
                  <a:srgbClr val="000000"/>
                </a:solidFill>
                <a:effectLst/>
                <a:latin typeface="Segoe UI" panose="020B0502040204020203" pitchFamily="34" charset="0"/>
                <a:cs typeface="Segoe UI" panose="020B0502040204020203" pitchFamily="34" charset="0"/>
              </a:rPr>
              <a:t> với mỗi </a:t>
            </a:r>
            <a:r>
              <a:rPr lang="vi-VN" sz="1600" b="0" i="0" u="none" strike="noStrike" dirty="0" err="1">
                <a:solidFill>
                  <a:srgbClr val="000000"/>
                </a:solidFill>
                <a:effectLst/>
                <a:latin typeface="Segoe UI" panose="020B0502040204020203" pitchFamily="34" charset="0"/>
                <a:cs typeface="Segoe UI" panose="020B0502040204020203" pitchFamily="34" charset="0"/>
              </a:rPr>
              <a:t>Xj</a:t>
            </a:r>
            <a:r>
              <a:rPr lang="vi-VN" sz="1600" b="0" i="0" u="none" strike="noStrike" dirty="0">
                <a:solidFill>
                  <a:srgbClr val="000000"/>
                </a:solidFill>
                <a:effectLst/>
                <a:latin typeface="Segoe UI" panose="020B0502040204020203" pitchFamily="34" charset="0"/>
                <a:cs typeface="Segoe UI" panose="020B0502040204020203" pitchFamily="34" charset="0"/>
              </a:rPr>
              <a:t> sao cho j &gt; i</a:t>
            </a:r>
          </a:p>
        </p:txBody>
      </p:sp>
      <p:sp>
        <p:nvSpPr>
          <p:cNvPr id="2" name="TextBox 1">
            <a:extLst>
              <a:ext uri="{FF2B5EF4-FFF2-40B4-BE49-F238E27FC236}">
                <a16:creationId xmlns:a16="http://schemas.microsoft.com/office/drawing/2014/main" id="{88014504-1766-CEFE-E4ED-95BD39ACC0A5}"/>
              </a:ext>
            </a:extLst>
          </p:cNvPr>
          <p:cNvSpPr txBox="1"/>
          <p:nvPr/>
        </p:nvSpPr>
        <p:spPr>
          <a:xfrm>
            <a:off x="9462364" y="831827"/>
            <a:ext cx="8253847" cy="338554"/>
          </a:xfrm>
          <a:prstGeom prst="rect">
            <a:avLst/>
          </a:prstGeom>
          <a:noFill/>
        </p:spPr>
        <p:txBody>
          <a:bodyPr wrap="square">
            <a:spAutoFit/>
          </a:bodyPr>
          <a:lstStyle/>
          <a:p>
            <a:r>
              <a:rPr lang="vi-VN" sz="1600" b="1" i="0" u="none" strike="noStrike">
                <a:solidFill>
                  <a:srgbClr val="000000"/>
                </a:solidFill>
                <a:effectLst/>
                <a:latin typeface="Segoe UI" panose="020B0502040204020203" pitchFamily="34" charset="0"/>
                <a:cs typeface="Segoe UI" panose="020B0502040204020203" pitchFamily="34" charset="0"/>
              </a:rPr>
              <a:t>DAC theo cả hai hướng yếu hơn AC</a:t>
            </a:r>
            <a:endParaRPr lang="en-US" sz="1600" dirty="0">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7E53E02D-18BF-2958-70CB-D22AEBFBA3BB}"/>
              </a:ext>
            </a:extLst>
          </p:cNvPr>
          <p:cNvSpPr txBox="1"/>
          <p:nvPr/>
        </p:nvSpPr>
        <p:spPr>
          <a:xfrm>
            <a:off x="9462365" y="1278295"/>
            <a:ext cx="8253846" cy="1815882"/>
          </a:xfrm>
          <a:prstGeom prst="rect">
            <a:avLst/>
          </a:prstGeom>
          <a:noFill/>
        </p:spPr>
        <p:txBody>
          <a:bodyPr wrap="square">
            <a:spAutoFit/>
          </a:bodyPr>
          <a:lstStyle/>
          <a:p>
            <a:r>
              <a:rPr lang="vi-VN" sz="1600" b="0" i="0" u="none" strike="noStrike" dirty="0">
                <a:solidFill>
                  <a:srgbClr val="000000"/>
                </a:solidFill>
                <a:effectLst/>
                <a:latin typeface="Segoe UI" panose="020B0502040204020203" pitchFamily="34" charset="0"/>
                <a:cs typeface="Segoe UI" panose="020B0502040204020203" pitchFamily="34" charset="0"/>
              </a:rPr>
              <a:t>Về hướng thuận, DAC mạnh hơn AC vì nó xem xét các ràng buộc theo một hướng nhất định, điều này có thể giúp loại bỏ các giá trị không nhất quán sớm hơn trong quá trình tìm kiếm. Ngược lại, AC chỉ xem xét các ràng buộc theo cả hai hướng mà không tính đến tính hướng của các ràng buộc. Tuy nhiên, xét về chiều ngược lại thì AC mạnh hơn DAC vì AC đảm bảo mọi giá trị trong một miền nhất quán với mọi giá trị khác, bất kể chúng có hướng như thế nào, trong khi DAC chỉ đảm bảo tính nhất quán theo một hướng nhất định.</a:t>
            </a:r>
          </a:p>
        </p:txBody>
      </p:sp>
    </p:spTree>
    <p:extLst>
      <p:ext uri="{BB962C8B-B14F-4D97-AF65-F5344CB8AC3E}">
        <p14:creationId xmlns:p14="http://schemas.microsoft.com/office/powerpoint/2010/main" val="284150571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dk2"/>
            </a:gs>
          </a:gsLst>
          <a:lin ang="5400012" scaled="0"/>
        </a:gradFill>
        <a:effectLst/>
      </p:bgPr>
    </p:bg>
    <p:spTree>
      <p:nvGrpSpPr>
        <p:cNvPr id="1" name="Shape 419"/>
        <p:cNvGrpSpPr/>
        <p:nvPr/>
      </p:nvGrpSpPr>
      <p:grpSpPr>
        <a:xfrm>
          <a:off x="0" y="0"/>
          <a:ext cx="0" cy="0"/>
          <a:chOff x="0" y="0"/>
          <a:chExt cx="0" cy="0"/>
        </a:xfrm>
      </p:grpSpPr>
      <p:sp>
        <p:nvSpPr>
          <p:cNvPr id="425" name="!! Hình 1"/>
          <p:cNvSpPr txBox="1">
            <a:spLocks noGrp="1"/>
          </p:cNvSpPr>
          <p:nvPr>
            <p:ph type="title" idx="5"/>
          </p:nvPr>
        </p:nvSpPr>
        <p:spPr>
          <a:xfrm>
            <a:off x="341514" y="-985605"/>
            <a:ext cx="1045464" cy="7082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t>02</a:t>
            </a:r>
            <a:endParaRPr sz="3400" dirty="0"/>
          </a:p>
        </p:txBody>
      </p:sp>
      <p:sp>
        <p:nvSpPr>
          <p:cNvPr id="23" name="!! text1">
            <a:extLst>
              <a:ext uri="{FF2B5EF4-FFF2-40B4-BE49-F238E27FC236}">
                <a16:creationId xmlns:a16="http://schemas.microsoft.com/office/drawing/2014/main" id="{0A02BA3D-C01B-F01E-035D-6750FA6F453E}"/>
              </a:ext>
            </a:extLst>
          </p:cNvPr>
          <p:cNvSpPr txBox="1"/>
          <p:nvPr/>
        </p:nvSpPr>
        <p:spPr>
          <a:xfrm>
            <a:off x="1444128" y="-846914"/>
            <a:ext cx="5243743" cy="430887"/>
          </a:xfrm>
          <a:prstGeom prst="rect">
            <a:avLst/>
          </a:prstGeom>
          <a:noFill/>
        </p:spPr>
        <p:txBody>
          <a:bodyPr wrap="square">
            <a:spAutoFit/>
          </a:bodyPr>
          <a:lstStyle/>
          <a:p>
            <a:pPr algn="ctr" defTabSz="685800">
              <a:buClr>
                <a:srgbClr val="0F1E50"/>
              </a:buClr>
              <a:buSzPts val="2400"/>
              <a:defRPr/>
            </a:pPr>
            <a:r>
              <a:rPr lang="fr-FR" sz="2200" b="1" dirty="0">
                <a:latin typeface="Segoe UI" panose="020B0502040204020203" pitchFamily="34" charset="0"/>
                <a:ea typeface="Open Sans" panose="020B0606030504020204" pitchFamily="34" charset="0"/>
                <a:cs typeface="Segoe UI" panose="020B0502040204020203" pitchFamily="34" charset="0"/>
              </a:rPr>
              <a:t>Local </a:t>
            </a:r>
            <a:r>
              <a:rPr lang="fr-FR" sz="2200" b="1" dirty="0" err="1">
                <a:latin typeface="Segoe UI" panose="020B0502040204020203" pitchFamily="34" charset="0"/>
                <a:ea typeface="Open Sans" panose="020B0606030504020204" pitchFamily="34" charset="0"/>
                <a:cs typeface="Segoe UI" panose="020B0502040204020203" pitchFamily="34" charset="0"/>
              </a:rPr>
              <a:t>Consistency</a:t>
            </a:r>
            <a:r>
              <a:rPr lang="fr-FR" sz="2200" b="1" dirty="0">
                <a:latin typeface="Segoe UI" panose="020B0502040204020203" pitchFamily="34" charset="0"/>
                <a:ea typeface="Open Sans" panose="020B0606030504020204" pitchFamily="34" charset="0"/>
                <a:cs typeface="Segoe UI" panose="020B0502040204020203" pitchFamily="34" charset="0"/>
              </a:rPr>
              <a:t> </a:t>
            </a:r>
            <a:r>
              <a:rPr lang="fr-FR" sz="2200" b="1" dirty="0" err="1">
                <a:latin typeface="Segoe UI" panose="020B0502040204020203" pitchFamily="34" charset="0"/>
                <a:ea typeface="Open Sans" panose="020B0606030504020204" pitchFamily="34" charset="0"/>
                <a:cs typeface="Segoe UI" panose="020B0502040204020203" pitchFamily="34" charset="0"/>
              </a:rPr>
              <a:t>và</a:t>
            </a:r>
            <a:r>
              <a:rPr lang="fr-FR" sz="2200" b="1" dirty="0">
                <a:latin typeface="Segoe UI" panose="020B0502040204020203" pitchFamily="34" charset="0"/>
                <a:ea typeface="Open Sans" panose="020B0606030504020204" pitchFamily="34" charset="0"/>
                <a:cs typeface="Segoe UI" panose="020B0502040204020203" pitchFamily="34" charset="0"/>
              </a:rPr>
              <a:t> Global </a:t>
            </a:r>
            <a:r>
              <a:rPr lang="fr-FR" sz="2200" b="1" dirty="0" err="1">
                <a:latin typeface="Segoe UI" panose="020B0502040204020203" pitchFamily="34" charset="0"/>
                <a:ea typeface="Open Sans" panose="020B0606030504020204" pitchFamily="34" charset="0"/>
                <a:cs typeface="Segoe UI" panose="020B0502040204020203" pitchFamily="34" charset="0"/>
              </a:rPr>
              <a:t>constraint</a:t>
            </a:r>
            <a:endParaRPr lang="fr-FR" sz="2200" b="1" dirty="0">
              <a:latin typeface="Segoe UI" panose="020B0502040204020203" pitchFamily="34" charset="0"/>
              <a:ea typeface="Open Sans" panose="020B0606030504020204" pitchFamily="34" charset="0"/>
              <a:cs typeface="Segoe UI" panose="020B0502040204020203" pitchFamily="34" charset="0"/>
            </a:endParaRPr>
          </a:p>
        </p:txBody>
      </p:sp>
      <p:cxnSp>
        <p:nvCxnSpPr>
          <p:cNvPr id="8" name="!!i2">
            <a:extLst>
              <a:ext uri="{FF2B5EF4-FFF2-40B4-BE49-F238E27FC236}">
                <a16:creationId xmlns:a16="http://schemas.microsoft.com/office/drawing/2014/main" id="{3ACD3807-7A2F-913E-83FE-A1AF060FA578}"/>
              </a:ext>
            </a:extLst>
          </p:cNvPr>
          <p:cNvCxnSpPr>
            <a:cxnSpLocks/>
          </p:cNvCxnSpPr>
          <p:nvPr/>
        </p:nvCxnSpPr>
        <p:spPr>
          <a:xfrm flipH="1">
            <a:off x="1552374" y="-416027"/>
            <a:ext cx="2849266" cy="0"/>
          </a:xfrm>
          <a:prstGeom prst="line">
            <a:avLst/>
          </a:prstGeom>
          <a:ln w="76200" cmpd="sng">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BE076DE4-7EFA-F948-46B2-38641A40C3B3}"/>
              </a:ext>
            </a:extLst>
          </p:cNvPr>
          <p:cNvSpPr/>
          <p:nvPr/>
        </p:nvSpPr>
        <p:spPr>
          <a:xfrm>
            <a:off x="341514" y="215692"/>
            <a:ext cx="4738486" cy="430885"/>
          </a:xfrm>
          <a:prstGeom prst="rect">
            <a:avLst/>
          </a:prstGeom>
          <a:solidFill>
            <a:srgbClr val="E9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600" dirty="0">
                <a:solidFill>
                  <a:schemeClr val="tx1"/>
                </a:solidFill>
                <a:latin typeface="Segoe UI" panose="020B0502040204020203" pitchFamily="34" charset="0"/>
                <a:ea typeface="Open Sans" panose="020B0606030504020204" pitchFamily="34" charset="0"/>
                <a:cs typeface="Segoe UI" panose="020B0502040204020203" pitchFamily="34" charset="0"/>
              </a:rPr>
              <a:t>Directional arc consistency (DAC)</a:t>
            </a:r>
          </a:p>
        </p:txBody>
      </p:sp>
      <p:sp>
        <p:nvSpPr>
          <p:cNvPr id="5" name="TextBox 4">
            <a:extLst>
              <a:ext uri="{FF2B5EF4-FFF2-40B4-BE49-F238E27FC236}">
                <a16:creationId xmlns:a16="http://schemas.microsoft.com/office/drawing/2014/main" id="{DC176E75-21AB-BDA9-0AA4-B6783785BE71}"/>
              </a:ext>
            </a:extLst>
          </p:cNvPr>
          <p:cNvSpPr txBox="1"/>
          <p:nvPr/>
        </p:nvSpPr>
        <p:spPr>
          <a:xfrm>
            <a:off x="341513" y="799010"/>
            <a:ext cx="6877822" cy="584775"/>
          </a:xfrm>
          <a:prstGeom prst="rect">
            <a:avLst/>
          </a:prstGeom>
          <a:noFill/>
        </p:spPr>
        <p:txBody>
          <a:bodyPr wrap="square">
            <a:spAutoFit/>
          </a:bodyPr>
          <a:lstStyle/>
          <a:p>
            <a:r>
              <a:rPr lang="en-US" sz="1600" b="1">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So sánh giữa directional arc consistency và arc consistency</a:t>
            </a:r>
          </a:p>
          <a:p>
            <a:endParaRPr lang="en-US" sz="1600" dirty="0">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18B5EA8B-ED90-EC24-F19D-3EC1A0BAA2C5}"/>
              </a:ext>
            </a:extLst>
          </p:cNvPr>
          <p:cNvSpPr txBox="1"/>
          <p:nvPr/>
        </p:nvSpPr>
        <p:spPr>
          <a:xfrm>
            <a:off x="341514" y="1278295"/>
            <a:ext cx="8253846" cy="1077218"/>
          </a:xfrm>
          <a:prstGeom prst="rect">
            <a:avLst/>
          </a:prstGeom>
          <a:noFill/>
        </p:spPr>
        <p:txBody>
          <a:bodyPr wrap="square">
            <a:spAutoFit/>
          </a:bodyPr>
          <a:lstStyle/>
          <a:p>
            <a:r>
              <a:rPr lang="en-US" sz="1600">
                <a:effectLst/>
                <a:latin typeface="Segoe UI" panose="020B0502040204020203" pitchFamily="34" charset="0"/>
                <a:ea typeface="Times New Roman" panose="02020603050405020304" pitchFamily="18" charset="0"/>
                <a:cs typeface="Segoe UI" panose="020B0502040204020203" pitchFamily="34" charset="0"/>
              </a:rPr>
              <a:t>DAC mạnh hơn AC trong quá trình tìm kiếm vì nó xem xét các ràng buộc theo một hướng nhất định, điều này có thể giúp loại bỏ các giá trị không nhất quán sớm hơn. Trong khi đó AC chỉ xem xét các ràng buộc theo cả hai hướng mà không tính đến tính hướng của các ràng buộc. </a:t>
            </a:r>
            <a:endParaRPr lang="vi-VN" sz="1600" b="0" i="0" u="none" strike="noStrike" dirty="0">
              <a:solidFill>
                <a:srgbClr val="000000"/>
              </a:solidFill>
              <a:effectLst/>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2482FBBB-F5F7-56BA-90B9-602054B8F7DA}"/>
              </a:ext>
            </a:extLst>
          </p:cNvPr>
          <p:cNvSpPr txBox="1"/>
          <p:nvPr/>
        </p:nvSpPr>
        <p:spPr>
          <a:xfrm>
            <a:off x="9282313" y="1170381"/>
            <a:ext cx="3549766" cy="2062103"/>
          </a:xfrm>
          <a:prstGeom prst="rect">
            <a:avLst/>
          </a:prstGeom>
          <a:noFill/>
        </p:spPr>
        <p:txBody>
          <a:bodyPr wrap="square">
            <a:spAutoFit/>
          </a:bodyPr>
          <a:lstStyle/>
          <a:p>
            <a:pPr algn="just"/>
            <a:r>
              <a:rPr lang="vi-VN" sz="1600" b="0" i="0" u="none" strike="noStrike" dirty="0">
                <a:solidFill>
                  <a:srgbClr val="000000"/>
                </a:solidFill>
                <a:effectLst/>
                <a:latin typeface="Segoe UI" panose="020B0502040204020203" pitchFamily="34" charset="0"/>
                <a:cs typeface="Segoe UI" panose="020B0502040204020203" pitchFamily="34" charset="0"/>
              </a:rPr>
              <a:t>Ví dụ:  Chạy DAC theo hướng ACB, thì nó xóa 1 ra khỏi miền giá trị của C và xóa 1 ra khỏi miền giá trị của B. Còn theo hướng ngược lại BCA thì nó chỉ xóa duy nhất 1 ra khỏi miền giá trị của C =&gt; BC không nhất quán khi các ràng buộc giữa các biến phụ thuộc theo hướng đơn điệu.</a:t>
            </a:r>
          </a:p>
        </p:txBody>
      </p:sp>
      <p:sp>
        <p:nvSpPr>
          <p:cNvPr id="3" name="TextBox 2">
            <a:extLst>
              <a:ext uri="{FF2B5EF4-FFF2-40B4-BE49-F238E27FC236}">
                <a16:creationId xmlns:a16="http://schemas.microsoft.com/office/drawing/2014/main" id="{D40AA57F-FA73-A6DF-5849-ED81E4B3139C}"/>
              </a:ext>
            </a:extLst>
          </p:cNvPr>
          <p:cNvSpPr txBox="1"/>
          <p:nvPr/>
        </p:nvSpPr>
        <p:spPr>
          <a:xfrm>
            <a:off x="-8411541" y="831827"/>
            <a:ext cx="8253847" cy="338554"/>
          </a:xfrm>
          <a:prstGeom prst="rect">
            <a:avLst/>
          </a:prstGeom>
          <a:noFill/>
        </p:spPr>
        <p:txBody>
          <a:bodyPr wrap="square">
            <a:spAutoFit/>
          </a:bodyPr>
          <a:lstStyle/>
          <a:p>
            <a:r>
              <a:rPr lang="en-US" sz="1600" b="1" i="0" u="none" strike="noStrike">
                <a:solidFill>
                  <a:srgbClr val="000000"/>
                </a:solidFill>
                <a:effectLst/>
                <a:latin typeface="Segoe UI" panose="020B0502040204020203" pitchFamily="34" charset="0"/>
                <a:cs typeface="Segoe UI" panose="020B0502040204020203" pitchFamily="34" charset="0"/>
              </a:rPr>
              <a:t>Định nghĩa</a:t>
            </a:r>
            <a:endParaRPr lang="en-US" sz="1600" dirty="0">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8A4DEE73-BA5A-DE1D-CE34-1F3B1CC5684E}"/>
              </a:ext>
            </a:extLst>
          </p:cNvPr>
          <p:cNvSpPr txBox="1"/>
          <p:nvPr/>
        </p:nvSpPr>
        <p:spPr>
          <a:xfrm>
            <a:off x="-8411543" y="1308582"/>
            <a:ext cx="8253846" cy="584775"/>
          </a:xfrm>
          <a:prstGeom prst="rect">
            <a:avLst/>
          </a:prstGeom>
          <a:noFill/>
        </p:spPr>
        <p:txBody>
          <a:bodyPr wrap="square">
            <a:spAutoFit/>
          </a:bodyPr>
          <a:lstStyle/>
          <a:p>
            <a:r>
              <a:rPr lang="vi-VN" sz="1600" b="0" i="0" u="none" strike="noStrike" dirty="0">
                <a:solidFill>
                  <a:srgbClr val="000000"/>
                </a:solidFill>
                <a:effectLst/>
                <a:latin typeface="Segoe UI" panose="020B0502040204020203" pitchFamily="34" charset="0"/>
                <a:cs typeface="Segoe UI" panose="020B0502040204020203" pitchFamily="34" charset="0"/>
              </a:rPr>
              <a:t>Một CPS được gọi </a:t>
            </a:r>
            <a:r>
              <a:rPr lang="vi-VN" sz="1600" b="0" i="0" u="none" strike="noStrike" dirty="0" err="1">
                <a:solidFill>
                  <a:srgbClr val="000000"/>
                </a:solidFill>
                <a:effectLst/>
                <a:latin typeface="Segoe UI" panose="020B0502040204020203" pitchFamily="34" charset="0"/>
                <a:cs typeface="Segoe UI" panose="020B0502040204020203" pitchFamily="34" charset="0"/>
              </a:rPr>
              <a:t>Directional</a:t>
            </a:r>
            <a:r>
              <a:rPr lang="vi-VN" sz="1600" b="0" i="0" u="none" strike="noStrike" dirty="0">
                <a:solidFill>
                  <a:srgbClr val="000000"/>
                </a:solidFill>
                <a:effectLst/>
                <a:latin typeface="Segoe UI" panose="020B0502040204020203" pitchFamily="34" charset="0"/>
                <a:cs typeface="Segoe UI" panose="020B0502040204020203" pitchFamily="34" charset="0"/>
              </a:rPr>
              <a:t> </a:t>
            </a:r>
            <a:r>
              <a:rPr lang="vi-VN" sz="1600" b="0" i="0" u="none" strike="noStrike" dirty="0" err="1">
                <a:solidFill>
                  <a:srgbClr val="000000"/>
                </a:solidFill>
                <a:effectLst/>
                <a:latin typeface="Segoe UI" panose="020B0502040204020203" pitchFamily="34" charset="0"/>
                <a:cs typeface="Segoe UI" panose="020B0502040204020203" pitchFamily="34" charset="0"/>
              </a:rPr>
              <a:t>arc</a:t>
            </a:r>
            <a:r>
              <a:rPr lang="vi-VN" sz="1600" b="0" i="0" u="none" strike="noStrike" dirty="0">
                <a:solidFill>
                  <a:srgbClr val="000000"/>
                </a:solidFill>
                <a:effectLst/>
                <a:latin typeface="Segoe UI" panose="020B0502040204020203" pitchFamily="34" charset="0"/>
                <a:cs typeface="Segoe UI" panose="020B0502040204020203" pitchFamily="34" charset="0"/>
              </a:rPr>
              <a:t> </a:t>
            </a:r>
            <a:r>
              <a:rPr lang="vi-VN" sz="1600" b="0" i="0" u="none" strike="noStrike" dirty="0" err="1">
                <a:solidFill>
                  <a:srgbClr val="000000"/>
                </a:solidFill>
                <a:effectLst/>
                <a:latin typeface="Segoe UI" panose="020B0502040204020203" pitchFamily="34" charset="0"/>
                <a:cs typeface="Segoe UI" panose="020B0502040204020203" pitchFamily="34" charset="0"/>
              </a:rPr>
              <a:t>consistency</a:t>
            </a:r>
            <a:r>
              <a:rPr lang="vi-VN" sz="1600" b="0" i="0" u="none" strike="noStrike" dirty="0">
                <a:solidFill>
                  <a:srgbClr val="000000"/>
                </a:solidFill>
                <a:effectLst/>
                <a:latin typeface="Segoe UI" panose="020B0502040204020203" pitchFamily="34" charset="0"/>
                <a:cs typeface="Segoe UI" panose="020B0502040204020203" pitchFamily="34" charset="0"/>
              </a:rPr>
              <a:t> (DAC) theo thứ tự của các biến X1,X2,X3,X4…</a:t>
            </a:r>
            <a:r>
              <a:rPr lang="vi-VN" sz="1600" b="0" i="0" u="none" strike="noStrike" dirty="0" err="1">
                <a:solidFill>
                  <a:srgbClr val="000000"/>
                </a:solidFill>
                <a:effectLst/>
                <a:latin typeface="Segoe UI" panose="020B0502040204020203" pitchFamily="34" charset="0"/>
                <a:cs typeface="Segoe UI" panose="020B0502040204020203" pitchFamily="34" charset="0"/>
              </a:rPr>
              <a:t>Xn</a:t>
            </a:r>
            <a:r>
              <a:rPr lang="vi-VN" sz="1600" b="0" i="0" u="none" strike="noStrike" dirty="0">
                <a:solidFill>
                  <a:srgbClr val="000000"/>
                </a:solidFill>
                <a:effectLst/>
                <a:latin typeface="Segoe UI" panose="020B0502040204020203" pitchFamily="34" charset="0"/>
                <a:cs typeface="Segoe UI" panose="020B0502040204020203" pitchFamily="34" charset="0"/>
              </a:rPr>
              <a:t> khi mà chỉ khi với mọi Xi là </a:t>
            </a:r>
            <a:r>
              <a:rPr lang="vi-VN" sz="1600" b="0" i="0" u="none" strike="noStrike" dirty="0" err="1">
                <a:solidFill>
                  <a:srgbClr val="000000"/>
                </a:solidFill>
                <a:effectLst/>
                <a:latin typeface="Segoe UI" panose="020B0502040204020203" pitchFamily="34" charset="0"/>
                <a:cs typeface="Segoe UI" panose="020B0502040204020203" pitchFamily="34" charset="0"/>
              </a:rPr>
              <a:t>arc-consistent</a:t>
            </a:r>
            <a:r>
              <a:rPr lang="vi-VN" sz="1600" b="0" i="0" u="none" strike="noStrike" dirty="0">
                <a:solidFill>
                  <a:srgbClr val="000000"/>
                </a:solidFill>
                <a:effectLst/>
                <a:latin typeface="Segoe UI" panose="020B0502040204020203" pitchFamily="34" charset="0"/>
                <a:cs typeface="Segoe UI" panose="020B0502040204020203" pitchFamily="34" charset="0"/>
              </a:rPr>
              <a:t> với mỗi </a:t>
            </a:r>
            <a:r>
              <a:rPr lang="vi-VN" sz="1600" b="0" i="0" u="none" strike="noStrike" dirty="0" err="1">
                <a:solidFill>
                  <a:srgbClr val="000000"/>
                </a:solidFill>
                <a:effectLst/>
                <a:latin typeface="Segoe UI" panose="020B0502040204020203" pitchFamily="34" charset="0"/>
                <a:cs typeface="Segoe UI" panose="020B0502040204020203" pitchFamily="34" charset="0"/>
              </a:rPr>
              <a:t>Xj</a:t>
            </a:r>
            <a:r>
              <a:rPr lang="vi-VN" sz="1600" b="0" i="0" u="none" strike="noStrike" dirty="0">
                <a:solidFill>
                  <a:srgbClr val="000000"/>
                </a:solidFill>
                <a:effectLst/>
                <a:latin typeface="Segoe UI" panose="020B0502040204020203" pitchFamily="34" charset="0"/>
                <a:cs typeface="Segoe UI" panose="020B0502040204020203" pitchFamily="34" charset="0"/>
              </a:rPr>
              <a:t> sao cho j &gt; i</a:t>
            </a:r>
          </a:p>
        </p:txBody>
      </p:sp>
      <p:sp>
        <p:nvSpPr>
          <p:cNvPr id="7" name="TextBox 6">
            <a:extLst>
              <a:ext uri="{FF2B5EF4-FFF2-40B4-BE49-F238E27FC236}">
                <a16:creationId xmlns:a16="http://schemas.microsoft.com/office/drawing/2014/main" id="{D814601B-D41A-8137-A1EC-B1B6C952A311}"/>
              </a:ext>
            </a:extLst>
          </p:cNvPr>
          <p:cNvSpPr txBox="1"/>
          <p:nvPr/>
        </p:nvSpPr>
        <p:spPr>
          <a:xfrm>
            <a:off x="341513" y="2477167"/>
            <a:ext cx="8131435" cy="830997"/>
          </a:xfrm>
          <a:prstGeom prst="rect">
            <a:avLst/>
          </a:prstGeom>
          <a:noFill/>
        </p:spPr>
        <p:txBody>
          <a:bodyPr wrap="square">
            <a:spAutoFit/>
          </a:bodyPr>
          <a:lstStyle/>
          <a:p>
            <a:r>
              <a:rPr lang="vi-VN" sz="1600">
                <a:latin typeface="Segoe UI" panose="020B0502040204020203" pitchFamily="34" charset="0"/>
                <a:cs typeface="Segoe UI" panose="020B0502040204020203" pitchFamily="34" charset="0"/>
              </a:rPr>
              <a:t>Tuy nhiên, xét về tính đảm báo tương thích cạnh thì AC mạnh hơn DAC vì AC đảm bảo mọi giá trị trong một miền nhất quán với mọi giá trị khác, bất kể chúng có hướng như thế nào, trong khi DAC chỉ đảm bảo tính nhất quán theo một hướng nhất định.</a:t>
            </a:r>
            <a:endParaRPr lang="vi-VN"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1431236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dk2"/>
            </a:gs>
          </a:gsLst>
          <a:lin ang="5400012" scaled="0"/>
        </a:gradFill>
        <a:effectLst/>
      </p:bgPr>
    </p:bg>
    <p:spTree>
      <p:nvGrpSpPr>
        <p:cNvPr id="1" name="Shape 419"/>
        <p:cNvGrpSpPr/>
        <p:nvPr/>
      </p:nvGrpSpPr>
      <p:grpSpPr>
        <a:xfrm>
          <a:off x="0" y="0"/>
          <a:ext cx="0" cy="0"/>
          <a:chOff x="0" y="0"/>
          <a:chExt cx="0" cy="0"/>
        </a:xfrm>
      </p:grpSpPr>
      <p:sp>
        <p:nvSpPr>
          <p:cNvPr id="425" name="!! Hình 1"/>
          <p:cNvSpPr txBox="1">
            <a:spLocks noGrp="1"/>
          </p:cNvSpPr>
          <p:nvPr>
            <p:ph type="title" idx="5"/>
          </p:nvPr>
        </p:nvSpPr>
        <p:spPr>
          <a:xfrm>
            <a:off x="341514" y="-985605"/>
            <a:ext cx="1045464" cy="7082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t>02</a:t>
            </a:r>
            <a:endParaRPr sz="3400" dirty="0"/>
          </a:p>
        </p:txBody>
      </p:sp>
      <p:sp>
        <p:nvSpPr>
          <p:cNvPr id="23" name="!! text1">
            <a:extLst>
              <a:ext uri="{FF2B5EF4-FFF2-40B4-BE49-F238E27FC236}">
                <a16:creationId xmlns:a16="http://schemas.microsoft.com/office/drawing/2014/main" id="{0A02BA3D-C01B-F01E-035D-6750FA6F453E}"/>
              </a:ext>
            </a:extLst>
          </p:cNvPr>
          <p:cNvSpPr txBox="1"/>
          <p:nvPr/>
        </p:nvSpPr>
        <p:spPr>
          <a:xfrm>
            <a:off x="1444128" y="-846914"/>
            <a:ext cx="5243743" cy="430887"/>
          </a:xfrm>
          <a:prstGeom prst="rect">
            <a:avLst/>
          </a:prstGeom>
          <a:noFill/>
        </p:spPr>
        <p:txBody>
          <a:bodyPr wrap="square">
            <a:spAutoFit/>
          </a:bodyPr>
          <a:lstStyle/>
          <a:p>
            <a:pPr algn="ctr" defTabSz="685800">
              <a:buClr>
                <a:srgbClr val="0F1E50"/>
              </a:buClr>
              <a:buSzPts val="2400"/>
              <a:defRPr/>
            </a:pPr>
            <a:r>
              <a:rPr lang="fr-FR" sz="2200" b="1" dirty="0">
                <a:latin typeface="Segoe UI" panose="020B0502040204020203" pitchFamily="34" charset="0"/>
                <a:ea typeface="Open Sans" panose="020B0606030504020204" pitchFamily="34" charset="0"/>
                <a:cs typeface="Segoe UI" panose="020B0502040204020203" pitchFamily="34" charset="0"/>
              </a:rPr>
              <a:t>Local </a:t>
            </a:r>
            <a:r>
              <a:rPr lang="fr-FR" sz="2200" b="1" dirty="0" err="1">
                <a:latin typeface="Segoe UI" panose="020B0502040204020203" pitchFamily="34" charset="0"/>
                <a:ea typeface="Open Sans" panose="020B0606030504020204" pitchFamily="34" charset="0"/>
                <a:cs typeface="Segoe UI" panose="020B0502040204020203" pitchFamily="34" charset="0"/>
              </a:rPr>
              <a:t>Consistency</a:t>
            </a:r>
            <a:r>
              <a:rPr lang="fr-FR" sz="2200" b="1" dirty="0">
                <a:latin typeface="Segoe UI" panose="020B0502040204020203" pitchFamily="34" charset="0"/>
                <a:ea typeface="Open Sans" panose="020B0606030504020204" pitchFamily="34" charset="0"/>
                <a:cs typeface="Segoe UI" panose="020B0502040204020203" pitchFamily="34" charset="0"/>
              </a:rPr>
              <a:t> </a:t>
            </a:r>
            <a:r>
              <a:rPr lang="fr-FR" sz="2200" b="1" dirty="0" err="1">
                <a:latin typeface="Segoe UI" panose="020B0502040204020203" pitchFamily="34" charset="0"/>
                <a:ea typeface="Open Sans" panose="020B0606030504020204" pitchFamily="34" charset="0"/>
                <a:cs typeface="Segoe UI" panose="020B0502040204020203" pitchFamily="34" charset="0"/>
              </a:rPr>
              <a:t>và</a:t>
            </a:r>
            <a:r>
              <a:rPr lang="fr-FR" sz="2200" b="1" dirty="0">
                <a:latin typeface="Segoe UI" panose="020B0502040204020203" pitchFamily="34" charset="0"/>
                <a:ea typeface="Open Sans" panose="020B0606030504020204" pitchFamily="34" charset="0"/>
                <a:cs typeface="Segoe UI" panose="020B0502040204020203" pitchFamily="34" charset="0"/>
              </a:rPr>
              <a:t> Global </a:t>
            </a:r>
            <a:r>
              <a:rPr lang="fr-FR" sz="2200" b="1" dirty="0" err="1">
                <a:latin typeface="Segoe UI" panose="020B0502040204020203" pitchFamily="34" charset="0"/>
                <a:ea typeface="Open Sans" panose="020B0606030504020204" pitchFamily="34" charset="0"/>
                <a:cs typeface="Segoe UI" panose="020B0502040204020203" pitchFamily="34" charset="0"/>
              </a:rPr>
              <a:t>constraint</a:t>
            </a:r>
            <a:endParaRPr lang="fr-FR" sz="2200" b="1" dirty="0">
              <a:latin typeface="Segoe UI" panose="020B0502040204020203" pitchFamily="34" charset="0"/>
              <a:ea typeface="Open Sans" panose="020B0606030504020204" pitchFamily="34" charset="0"/>
              <a:cs typeface="Segoe UI" panose="020B0502040204020203" pitchFamily="34" charset="0"/>
            </a:endParaRPr>
          </a:p>
        </p:txBody>
      </p:sp>
      <p:cxnSp>
        <p:nvCxnSpPr>
          <p:cNvPr id="8" name="!!i2">
            <a:extLst>
              <a:ext uri="{FF2B5EF4-FFF2-40B4-BE49-F238E27FC236}">
                <a16:creationId xmlns:a16="http://schemas.microsoft.com/office/drawing/2014/main" id="{3ACD3807-7A2F-913E-83FE-A1AF060FA578}"/>
              </a:ext>
            </a:extLst>
          </p:cNvPr>
          <p:cNvCxnSpPr>
            <a:cxnSpLocks/>
          </p:cNvCxnSpPr>
          <p:nvPr/>
        </p:nvCxnSpPr>
        <p:spPr>
          <a:xfrm flipH="1">
            <a:off x="1552374" y="-416027"/>
            <a:ext cx="2849266" cy="0"/>
          </a:xfrm>
          <a:prstGeom prst="line">
            <a:avLst/>
          </a:prstGeom>
          <a:ln w="76200" cmpd="sng">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BE076DE4-7EFA-F948-46B2-38641A40C3B3}"/>
              </a:ext>
            </a:extLst>
          </p:cNvPr>
          <p:cNvSpPr/>
          <p:nvPr/>
        </p:nvSpPr>
        <p:spPr>
          <a:xfrm>
            <a:off x="341514" y="215692"/>
            <a:ext cx="4738486" cy="430885"/>
          </a:xfrm>
          <a:prstGeom prst="rect">
            <a:avLst/>
          </a:prstGeom>
          <a:solidFill>
            <a:srgbClr val="E9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600" dirty="0">
                <a:solidFill>
                  <a:schemeClr val="tx1"/>
                </a:solidFill>
                <a:latin typeface="Segoe UI" panose="020B0502040204020203" pitchFamily="34" charset="0"/>
                <a:ea typeface="Open Sans" panose="020B0606030504020204" pitchFamily="34" charset="0"/>
                <a:cs typeface="Segoe UI" panose="020B0502040204020203" pitchFamily="34" charset="0"/>
              </a:rPr>
              <a:t>Directional arc consistency (DAC)</a:t>
            </a:r>
          </a:p>
        </p:txBody>
      </p:sp>
      <p:sp>
        <p:nvSpPr>
          <p:cNvPr id="9" name="TextBox 8">
            <a:extLst>
              <a:ext uri="{FF2B5EF4-FFF2-40B4-BE49-F238E27FC236}">
                <a16:creationId xmlns:a16="http://schemas.microsoft.com/office/drawing/2014/main" id="{18B5EA8B-ED90-EC24-F19D-3EC1A0BAA2C5}"/>
              </a:ext>
            </a:extLst>
          </p:cNvPr>
          <p:cNvSpPr txBox="1"/>
          <p:nvPr/>
        </p:nvSpPr>
        <p:spPr>
          <a:xfrm>
            <a:off x="-8253846" y="1278295"/>
            <a:ext cx="8253846" cy="1815882"/>
          </a:xfrm>
          <a:prstGeom prst="rect">
            <a:avLst/>
          </a:prstGeom>
          <a:noFill/>
        </p:spPr>
        <p:txBody>
          <a:bodyPr wrap="square">
            <a:spAutoFit/>
          </a:bodyPr>
          <a:lstStyle/>
          <a:p>
            <a:r>
              <a:rPr lang="vi-VN" sz="1600" b="0" i="0" u="none" strike="noStrike" dirty="0">
                <a:solidFill>
                  <a:srgbClr val="000000"/>
                </a:solidFill>
                <a:effectLst/>
                <a:latin typeface="Segoe UI" panose="020B0502040204020203" pitchFamily="34" charset="0"/>
                <a:cs typeface="Segoe UI" panose="020B0502040204020203" pitchFamily="34" charset="0"/>
              </a:rPr>
              <a:t>Về hướng thuận, DAC mạnh hơn AC vì nó xem xét các ràng buộc theo một hướng nhất định, điều này có thể giúp loại bỏ các giá trị không nhất quán sớm hơn trong quá trình tìm kiếm. Ngược lại, AC chỉ xem xét các ràng buộc theo cả hai hướng mà không tính đến tính hướng của các ràng buộc. Tuy nhiên, xét về chiều ngược lại thì AC mạnh hơn DAC vì AC đảm bảo mọi giá trị trong một miền nhất quán với mọi giá trị khác, bất kể chúng có hướng như thế nào, trong khi DAC chỉ đảm bảo tính nhất quán theo một hướng nhất định.</a:t>
            </a:r>
          </a:p>
        </p:txBody>
      </p:sp>
      <p:sp>
        <p:nvSpPr>
          <p:cNvPr id="7" name="TextBox 6">
            <a:extLst>
              <a:ext uri="{FF2B5EF4-FFF2-40B4-BE49-F238E27FC236}">
                <a16:creationId xmlns:a16="http://schemas.microsoft.com/office/drawing/2014/main" id="{F51D395F-36FD-3A46-79DF-AFB37FFA4D2C}"/>
              </a:ext>
            </a:extLst>
          </p:cNvPr>
          <p:cNvSpPr txBox="1"/>
          <p:nvPr/>
        </p:nvSpPr>
        <p:spPr>
          <a:xfrm>
            <a:off x="-8507847" y="831827"/>
            <a:ext cx="8253847" cy="338554"/>
          </a:xfrm>
          <a:prstGeom prst="rect">
            <a:avLst/>
          </a:prstGeom>
          <a:noFill/>
        </p:spPr>
        <p:txBody>
          <a:bodyPr wrap="square">
            <a:spAutoFit/>
          </a:bodyPr>
          <a:lstStyle/>
          <a:p>
            <a:r>
              <a:rPr lang="en-US" sz="1600" b="1" i="0" u="none" strike="noStrike" dirty="0">
                <a:solidFill>
                  <a:srgbClr val="000000"/>
                </a:solidFill>
                <a:effectLst/>
                <a:latin typeface="Segoe UI" panose="020B0502040204020203" pitchFamily="34" charset="0"/>
                <a:cs typeface="Segoe UI" panose="020B0502040204020203" pitchFamily="34" charset="0"/>
              </a:rPr>
              <a:t>AC-4:</a:t>
            </a:r>
            <a:endParaRPr lang="en-US" sz="1600" dirty="0">
              <a:latin typeface="Segoe UI" panose="020B0502040204020203" pitchFamily="34" charset="0"/>
              <a:cs typeface="Segoe UI" panose="020B0502040204020203" pitchFamily="34" charset="0"/>
            </a:endParaRPr>
          </a:p>
        </p:txBody>
      </p:sp>
      <p:sp>
        <p:nvSpPr>
          <p:cNvPr id="26" name="TextBox 25">
            <a:extLst>
              <a:ext uri="{FF2B5EF4-FFF2-40B4-BE49-F238E27FC236}">
                <a16:creationId xmlns:a16="http://schemas.microsoft.com/office/drawing/2014/main" id="{FE3D1893-B872-7F33-FEC6-CBBC6A0C3C86}"/>
              </a:ext>
            </a:extLst>
          </p:cNvPr>
          <p:cNvSpPr txBox="1"/>
          <p:nvPr/>
        </p:nvSpPr>
        <p:spPr>
          <a:xfrm>
            <a:off x="-8253847" y="831827"/>
            <a:ext cx="8253847" cy="338554"/>
          </a:xfrm>
          <a:prstGeom prst="rect">
            <a:avLst/>
          </a:prstGeom>
          <a:noFill/>
        </p:spPr>
        <p:txBody>
          <a:bodyPr wrap="square">
            <a:spAutoFit/>
          </a:bodyPr>
          <a:lstStyle/>
          <a:p>
            <a:r>
              <a:rPr lang="en-US" sz="1600" b="1" i="0" u="none" strike="noStrike">
                <a:solidFill>
                  <a:srgbClr val="000000"/>
                </a:solidFill>
                <a:effectLst/>
                <a:latin typeface="Segoe UI" panose="020B0502040204020203" pitchFamily="34" charset="0"/>
                <a:cs typeface="Segoe UI" panose="020B0502040204020203" pitchFamily="34" charset="0"/>
              </a:rPr>
              <a:t>AC-6:</a:t>
            </a:r>
            <a:endParaRPr lang="en-US" sz="1600"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190247A1-C6CF-D734-3527-E229FB6877A1}"/>
              </a:ext>
            </a:extLst>
          </p:cNvPr>
          <p:cNvSpPr txBox="1"/>
          <p:nvPr/>
        </p:nvSpPr>
        <p:spPr>
          <a:xfrm>
            <a:off x="329713" y="1170381"/>
            <a:ext cx="3853297" cy="2062103"/>
          </a:xfrm>
          <a:prstGeom prst="rect">
            <a:avLst/>
          </a:prstGeom>
          <a:noFill/>
        </p:spPr>
        <p:txBody>
          <a:bodyPr wrap="square">
            <a:spAutoFit/>
          </a:bodyPr>
          <a:lstStyle/>
          <a:p>
            <a:pPr algn="just"/>
            <a:r>
              <a:rPr lang="vi-VN" sz="1600" b="0" i="0" u="none" strike="noStrike">
                <a:solidFill>
                  <a:srgbClr val="000000"/>
                </a:solidFill>
                <a:effectLst/>
                <a:latin typeface="Segoe UI" panose="020B0502040204020203" pitchFamily="34" charset="0"/>
                <a:cs typeface="Segoe UI" panose="020B0502040204020203" pitchFamily="34" charset="0"/>
              </a:rPr>
              <a:t>Ví dụ:  Chạy DAC theo cả hai hướng  ACB và BCA, thì nó chỉ xóa 1 ra khỏi miền giá trị của C. Tuy nhiên kết quả thu được thì vẫn không đảm bảo tương thích cạnh vì lúc này cạnh (B </a:t>
            </a:r>
            <a:r>
              <a:rPr lang="en-US" sz="1600" b="0" i="0" u="none" strike="noStrike">
                <a:solidFill>
                  <a:srgbClr val="000000"/>
                </a:solidFill>
                <a:effectLst/>
                <a:latin typeface="Segoe UI" panose="020B0502040204020203" pitchFamily="34" charset="0"/>
                <a:cs typeface="Segoe UI" panose="020B0502040204020203" pitchFamily="34" charset="0"/>
              </a:rPr>
              <a:t>-&gt;</a:t>
            </a:r>
            <a:r>
              <a:rPr lang="vi-VN" sz="1600" b="0" i="0" u="none" strike="noStrike">
                <a:solidFill>
                  <a:srgbClr val="000000"/>
                </a:solidFill>
                <a:effectLst/>
                <a:latin typeface="Segoe UI" panose="020B0502040204020203" pitchFamily="34" charset="0"/>
                <a:cs typeface="Segoe UI" panose="020B0502040204020203" pitchFamily="34" charset="0"/>
              </a:rPr>
              <a:t> C) không nhất quán do giá trị 1 trong miền giá trị của B không tương thích với bất kì giá trị nào còn lại trong miền giá trị của C.</a:t>
            </a:r>
            <a:endParaRPr lang="vi-VN" sz="1600" b="0" i="0" u="none" strike="noStrike" dirty="0">
              <a:solidFill>
                <a:srgbClr val="000000"/>
              </a:solidFill>
              <a:effectLst/>
              <a:latin typeface="Segoe UI" panose="020B0502040204020203" pitchFamily="34" charset="0"/>
              <a:cs typeface="Segoe UI" panose="020B0502040204020203" pitchFamily="34" charset="0"/>
            </a:endParaRPr>
          </a:p>
        </p:txBody>
      </p:sp>
      <p:pic>
        <p:nvPicPr>
          <p:cNvPr id="1026" name="Picture 2">
            <a:extLst>
              <a:ext uri="{FF2B5EF4-FFF2-40B4-BE49-F238E27FC236}">
                <a16:creationId xmlns:a16="http://schemas.microsoft.com/office/drawing/2014/main" id="{493C0F3E-FDCE-28A2-DA80-E478A9911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2962" y="898449"/>
            <a:ext cx="4064952" cy="27621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415194D-2C4E-73D8-1D4F-B52D2C5CA60E}"/>
              </a:ext>
            </a:extLst>
          </p:cNvPr>
          <p:cNvSpPr txBox="1"/>
          <p:nvPr/>
        </p:nvSpPr>
        <p:spPr>
          <a:xfrm>
            <a:off x="9320648" y="840694"/>
            <a:ext cx="7806806" cy="2062103"/>
          </a:xfrm>
          <a:prstGeom prst="rect">
            <a:avLst/>
          </a:prstGeom>
          <a:noFill/>
        </p:spPr>
        <p:txBody>
          <a:bodyPr wrap="square">
            <a:spAutoFit/>
          </a:bodyPr>
          <a:lstStyle/>
          <a:p>
            <a:pPr algn="just"/>
            <a:r>
              <a:rPr lang="vi-VN" sz="1600" b="1" i="0" u="none" strike="noStrike" dirty="0" err="1">
                <a:solidFill>
                  <a:srgbClr val="000000"/>
                </a:solidFill>
                <a:effectLst/>
                <a:latin typeface="Segoe UI" panose="020B0502040204020203" pitchFamily="34" charset="0"/>
                <a:cs typeface="Segoe UI" panose="020B0502040204020203" pitchFamily="34" charset="0"/>
              </a:rPr>
              <a:t>Generalized</a:t>
            </a:r>
            <a:r>
              <a:rPr lang="vi-VN" sz="1600" b="1" i="0" u="none" strike="noStrike" dirty="0">
                <a:solidFill>
                  <a:srgbClr val="000000"/>
                </a:solidFill>
                <a:effectLst/>
                <a:latin typeface="Segoe UI" panose="020B0502040204020203" pitchFamily="34" charset="0"/>
                <a:cs typeface="Segoe UI" panose="020B0502040204020203" pitchFamily="34" charset="0"/>
              </a:rPr>
              <a:t> </a:t>
            </a:r>
            <a:r>
              <a:rPr lang="vi-VN" sz="1600" b="1" i="0" u="none" strike="noStrike" dirty="0" err="1">
                <a:solidFill>
                  <a:srgbClr val="000000"/>
                </a:solidFill>
                <a:effectLst/>
                <a:latin typeface="Segoe UI" panose="020B0502040204020203" pitchFamily="34" charset="0"/>
                <a:cs typeface="Segoe UI" panose="020B0502040204020203" pitchFamily="34" charset="0"/>
              </a:rPr>
              <a:t>arc</a:t>
            </a:r>
            <a:r>
              <a:rPr lang="vi-VN" sz="1600" b="1" i="0" u="none" strike="noStrike" dirty="0">
                <a:solidFill>
                  <a:srgbClr val="000000"/>
                </a:solidFill>
                <a:effectLst/>
                <a:latin typeface="Segoe UI" panose="020B0502040204020203" pitchFamily="34" charset="0"/>
                <a:cs typeface="Segoe UI" panose="020B0502040204020203" pitchFamily="34" charset="0"/>
              </a:rPr>
              <a:t> </a:t>
            </a:r>
            <a:r>
              <a:rPr lang="vi-VN" sz="1600" b="1" i="0" u="none" strike="noStrike" dirty="0" err="1">
                <a:solidFill>
                  <a:srgbClr val="000000"/>
                </a:solidFill>
                <a:effectLst/>
                <a:latin typeface="Segoe UI" panose="020B0502040204020203" pitchFamily="34" charset="0"/>
                <a:cs typeface="Segoe UI" panose="020B0502040204020203" pitchFamily="34" charset="0"/>
              </a:rPr>
              <a:t>consistency</a:t>
            </a:r>
            <a:r>
              <a:rPr lang="vi-VN" sz="1600" b="1" i="0" u="none" strike="noStrike" dirty="0">
                <a:solidFill>
                  <a:srgbClr val="000000"/>
                </a:solidFill>
                <a:effectLst/>
                <a:latin typeface="Segoe UI" panose="020B0502040204020203" pitchFamily="34" charset="0"/>
                <a:cs typeface="Segoe UI" panose="020B0502040204020203" pitchFamily="34" charset="0"/>
              </a:rPr>
              <a:t> (GAC) </a:t>
            </a:r>
            <a:r>
              <a:rPr lang="vi-VN" sz="1600" b="0" i="0" u="none" strike="noStrike" dirty="0">
                <a:solidFill>
                  <a:srgbClr val="000000"/>
                </a:solidFill>
                <a:effectLst/>
                <a:latin typeface="Segoe UI" panose="020B0502040204020203" pitchFamily="34" charset="0"/>
                <a:cs typeface="Segoe UI" panose="020B0502040204020203" pitchFamily="34" charset="0"/>
              </a:rPr>
              <a:t>là một phương pháp mở rộng của khái niệm </a:t>
            </a:r>
            <a:r>
              <a:rPr lang="vi-VN" sz="1600" b="0" i="0" u="none" strike="noStrike" dirty="0" err="1">
                <a:solidFill>
                  <a:srgbClr val="000000"/>
                </a:solidFill>
                <a:effectLst/>
                <a:latin typeface="Segoe UI" panose="020B0502040204020203" pitchFamily="34" charset="0"/>
                <a:cs typeface="Segoe UI" panose="020B0502040204020203" pitchFamily="34" charset="0"/>
              </a:rPr>
              <a:t>arc</a:t>
            </a:r>
            <a:r>
              <a:rPr lang="vi-VN" sz="1600" b="0" i="0" u="none" strike="noStrike" dirty="0">
                <a:solidFill>
                  <a:srgbClr val="000000"/>
                </a:solidFill>
                <a:effectLst/>
                <a:latin typeface="Segoe UI" panose="020B0502040204020203" pitchFamily="34" charset="0"/>
                <a:cs typeface="Segoe UI" panose="020B0502040204020203" pitchFamily="34" charset="0"/>
              </a:rPr>
              <a:t> </a:t>
            </a:r>
            <a:r>
              <a:rPr lang="vi-VN" sz="1600" b="0" i="0" u="none" strike="noStrike" dirty="0" err="1">
                <a:solidFill>
                  <a:srgbClr val="000000"/>
                </a:solidFill>
                <a:effectLst/>
                <a:latin typeface="Segoe UI" panose="020B0502040204020203" pitchFamily="34" charset="0"/>
                <a:cs typeface="Segoe UI" panose="020B0502040204020203" pitchFamily="34" charset="0"/>
              </a:rPr>
              <a:t>consistency</a:t>
            </a:r>
            <a:r>
              <a:rPr lang="vi-VN" sz="1600" b="0" i="0" u="none" strike="noStrike" dirty="0">
                <a:solidFill>
                  <a:srgbClr val="000000"/>
                </a:solidFill>
                <a:effectLst/>
                <a:latin typeface="Segoe UI" panose="020B0502040204020203" pitchFamily="34" charset="0"/>
                <a:cs typeface="Segoe UI" panose="020B0502040204020203" pitchFamily="34" charset="0"/>
              </a:rPr>
              <a:t> để xử lý các ràng buộc n-</a:t>
            </a:r>
            <a:r>
              <a:rPr lang="vi-VN" sz="1600" b="0" i="0" u="none" strike="noStrike" dirty="0" err="1">
                <a:solidFill>
                  <a:srgbClr val="000000"/>
                </a:solidFill>
                <a:effectLst/>
                <a:latin typeface="Segoe UI" panose="020B0502040204020203" pitchFamily="34" charset="0"/>
                <a:cs typeface="Segoe UI" panose="020B0502040204020203" pitchFamily="34" charset="0"/>
              </a:rPr>
              <a:t>ary</a:t>
            </a:r>
            <a:r>
              <a:rPr lang="vi-VN" sz="1600" b="0" i="0" u="none" strike="noStrike" dirty="0">
                <a:solidFill>
                  <a:srgbClr val="000000"/>
                </a:solidFill>
                <a:effectLst/>
                <a:latin typeface="Segoe UI" panose="020B0502040204020203" pitchFamily="34" charset="0"/>
                <a:cs typeface="Segoe UI" panose="020B0502040204020203" pitchFamily="34" charset="0"/>
              </a:rPr>
              <a:t> thay vì chỉ là các ràng buộc nhị phân (</a:t>
            </a:r>
            <a:r>
              <a:rPr lang="vi-VN" sz="1600" b="0" i="0" u="none" strike="noStrike" dirty="0" err="1">
                <a:solidFill>
                  <a:srgbClr val="000000"/>
                </a:solidFill>
                <a:effectLst/>
                <a:latin typeface="Segoe UI" panose="020B0502040204020203" pitchFamily="34" charset="0"/>
                <a:cs typeface="Segoe UI" panose="020B0502040204020203" pitchFamily="34" charset="0"/>
              </a:rPr>
              <a:t>binary</a:t>
            </a:r>
            <a:r>
              <a:rPr lang="vi-VN" sz="1600" b="0" i="0" u="none" strike="noStrike" dirty="0">
                <a:solidFill>
                  <a:srgbClr val="000000"/>
                </a:solidFill>
                <a:effectLst/>
                <a:latin typeface="Segoe UI" panose="020B0502040204020203" pitchFamily="34" charset="0"/>
                <a:cs typeface="Segoe UI" panose="020B0502040204020203" pitchFamily="34" charset="0"/>
              </a:rPr>
              <a:t> </a:t>
            </a:r>
            <a:r>
              <a:rPr lang="vi-VN" sz="1600" b="0" i="0" u="none" strike="noStrike" dirty="0" err="1">
                <a:solidFill>
                  <a:srgbClr val="000000"/>
                </a:solidFill>
                <a:effectLst/>
                <a:latin typeface="Segoe UI" panose="020B0502040204020203" pitchFamily="34" charset="0"/>
                <a:cs typeface="Segoe UI" panose="020B0502040204020203" pitchFamily="34" charset="0"/>
              </a:rPr>
              <a:t>constraints</a:t>
            </a:r>
            <a:r>
              <a:rPr lang="vi-VN" sz="1600" b="0" i="0" u="none" strike="noStrike" dirty="0">
                <a:solidFill>
                  <a:srgbClr val="000000"/>
                </a:solidFill>
                <a:effectLst/>
                <a:latin typeface="Segoe UI" panose="020B0502040204020203" pitchFamily="34" charset="0"/>
                <a:cs typeface="Segoe UI" panose="020B0502040204020203" pitchFamily="34" charset="0"/>
              </a:rPr>
              <a:t>), còn được gọi là </a:t>
            </a:r>
            <a:r>
              <a:rPr lang="vi-VN" sz="1600" b="0" i="0" u="none" strike="noStrike" dirty="0" err="1">
                <a:solidFill>
                  <a:srgbClr val="000000"/>
                </a:solidFill>
                <a:effectLst/>
                <a:latin typeface="Segoe UI" panose="020B0502040204020203" pitchFamily="34" charset="0"/>
                <a:cs typeface="Segoe UI" panose="020B0502040204020203" pitchFamily="34" charset="0"/>
              </a:rPr>
              <a:t>hyper-arc</a:t>
            </a:r>
            <a:r>
              <a:rPr lang="vi-VN" sz="1600" b="0" i="0" u="none" strike="noStrike" dirty="0">
                <a:solidFill>
                  <a:srgbClr val="000000"/>
                </a:solidFill>
                <a:effectLst/>
                <a:latin typeface="Segoe UI" panose="020B0502040204020203" pitchFamily="34" charset="0"/>
                <a:cs typeface="Segoe UI" panose="020B0502040204020203" pitchFamily="34" charset="0"/>
              </a:rPr>
              <a:t> </a:t>
            </a:r>
            <a:r>
              <a:rPr lang="vi-VN" sz="1600" b="0" i="0" u="none" strike="noStrike" dirty="0" err="1">
                <a:solidFill>
                  <a:srgbClr val="000000"/>
                </a:solidFill>
                <a:effectLst/>
                <a:latin typeface="Segoe UI" panose="020B0502040204020203" pitchFamily="34" charset="0"/>
                <a:cs typeface="Segoe UI" panose="020B0502040204020203" pitchFamily="34" charset="0"/>
              </a:rPr>
              <a:t>consistency</a:t>
            </a:r>
            <a:r>
              <a:rPr lang="vi-VN" sz="1600" b="0" i="0" u="none" strike="noStrike" dirty="0">
                <a:solidFill>
                  <a:srgbClr val="000000"/>
                </a:solidFill>
                <a:effectLst/>
                <a:latin typeface="Segoe UI" panose="020B0502040204020203" pitchFamily="34" charset="0"/>
                <a:cs typeface="Segoe UI" panose="020B0502040204020203" pitchFamily="34" charset="0"/>
              </a:rPr>
              <a:t>.</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p>
            <a:pPr algn="just"/>
            <a:endParaRPr lang="vi-VN" sz="1600" b="0" i="0" u="none" strike="noStrike" dirty="0">
              <a:solidFill>
                <a:srgbClr val="000000"/>
              </a:solidFill>
              <a:effectLst/>
              <a:latin typeface="Segoe UI" panose="020B0502040204020203" pitchFamily="34" charset="0"/>
              <a:cs typeface="Segoe UI" panose="020B0502040204020203" pitchFamily="34" charset="0"/>
            </a:endParaRPr>
          </a:p>
          <a:p>
            <a:pPr algn="just"/>
            <a:r>
              <a:rPr lang="vi-VN" sz="1600" b="0" i="0" u="none" strike="noStrike" dirty="0">
                <a:solidFill>
                  <a:srgbClr val="000000"/>
                </a:solidFill>
                <a:effectLst/>
                <a:latin typeface="Segoe UI" panose="020B0502040204020203" pitchFamily="34" charset="0"/>
                <a:cs typeface="Segoe UI" panose="020B0502040204020203" pitchFamily="34" charset="0"/>
              </a:rPr>
              <a:t>Một biến Xi là </a:t>
            </a:r>
            <a:r>
              <a:rPr lang="vi-VN" sz="1600" b="1" i="0" u="none" strike="noStrike" dirty="0" err="1">
                <a:solidFill>
                  <a:srgbClr val="000000"/>
                </a:solidFill>
                <a:effectLst/>
                <a:latin typeface="Segoe UI" panose="020B0502040204020203" pitchFamily="34" charset="0"/>
                <a:cs typeface="Segoe UI" panose="020B0502040204020203" pitchFamily="34" charset="0"/>
              </a:rPr>
              <a:t>generalized</a:t>
            </a:r>
            <a:r>
              <a:rPr lang="vi-VN" sz="1600" b="1" i="0" u="none" strike="noStrike" dirty="0">
                <a:solidFill>
                  <a:srgbClr val="000000"/>
                </a:solidFill>
                <a:effectLst/>
                <a:latin typeface="Segoe UI" panose="020B0502040204020203" pitchFamily="34" charset="0"/>
                <a:cs typeface="Segoe UI" panose="020B0502040204020203" pitchFamily="34" charset="0"/>
              </a:rPr>
              <a:t> </a:t>
            </a:r>
            <a:r>
              <a:rPr lang="vi-VN" sz="1600" b="1" i="0" u="none" strike="noStrike" dirty="0" err="1">
                <a:solidFill>
                  <a:srgbClr val="000000"/>
                </a:solidFill>
                <a:effectLst/>
                <a:latin typeface="Segoe UI" panose="020B0502040204020203" pitchFamily="34" charset="0"/>
                <a:cs typeface="Segoe UI" panose="020B0502040204020203" pitchFamily="34" charset="0"/>
              </a:rPr>
              <a:t>arc</a:t>
            </a:r>
            <a:r>
              <a:rPr lang="vi-VN" sz="1600" b="1" i="0" u="none" strike="noStrike" dirty="0">
                <a:solidFill>
                  <a:srgbClr val="000000"/>
                </a:solidFill>
                <a:effectLst/>
                <a:latin typeface="Segoe UI" panose="020B0502040204020203" pitchFamily="34" charset="0"/>
                <a:cs typeface="Segoe UI" panose="020B0502040204020203" pitchFamily="34" charset="0"/>
              </a:rPr>
              <a:t> </a:t>
            </a:r>
            <a:r>
              <a:rPr lang="vi-VN" sz="1600" b="1" i="0" u="none" strike="noStrike" dirty="0" err="1">
                <a:solidFill>
                  <a:srgbClr val="000000"/>
                </a:solidFill>
                <a:effectLst/>
                <a:latin typeface="Segoe UI" panose="020B0502040204020203" pitchFamily="34" charset="0"/>
                <a:cs typeface="Segoe UI" panose="020B0502040204020203" pitchFamily="34" charset="0"/>
              </a:rPr>
              <a:t>consistent</a:t>
            </a:r>
            <a:r>
              <a:rPr lang="vi-VN" sz="1600" b="1" i="0" u="none" strike="noStrike" dirty="0">
                <a:solidFill>
                  <a:srgbClr val="000000"/>
                </a:solidFill>
                <a:effectLst/>
                <a:latin typeface="Segoe UI" panose="020B0502040204020203" pitchFamily="34" charset="0"/>
                <a:cs typeface="Segoe UI" panose="020B0502040204020203" pitchFamily="34" charset="0"/>
              </a:rPr>
              <a:t> </a:t>
            </a:r>
            <a:r>
              <a:rPr lang="vi-VN" sz="1600" b="0" i="0" u="none" strike="noStrike" dirty="0">
                <a:solidFill>
                  <a:srgbClr val="000000"/>
                </a:solidFill>
                <a:effectLst/>
                <a:latin typeface="Segoe UI" panose="020B0502040204020203" pitchFamily="34" charset="0"/>
                <a:cs typeface="Segoe UI" panose="020B0502040204020203" pitchFamily="34" charset="0"/>
              </a:rPr>
              <a:t>với ràng buộc n-</a:t>
            </a:r>
            <a:r>
              <a:rPr lang="vi-VN" sz="1600" b="0" i="0" u="none" strike="noStrike" dirty="0" err="1">
                <a:solidFill>
                  <a:srgbClr val="000000"/>
                </a:solidFill>
                <a:effectLst/>
                <a:latin typeface="Segoe UI" panose="020B0502040204020203" pitchFamily="34" charset="0"/>
                <a:cs typeface="Segoe UI" panose="020B0502040204020203" pitchFamily="34" charset="0"/>
              </a:rPr>
              <a:t>ary</a:t>
            </a:r>
            <a:r>
              <a:rPr lang="vi-VN" sz="1600" b="0" i="0" u="none" strike="noStrike" dirty="0">
                <a:solidFill>
                  <a:srgbClr val="000000"/>
                </a:solidFill>
                <a:effectLst/>
                <a:latin typeface="Segoe UI" panose="020B0502040204020203" pitchFamily="34" charset="0"/>
                <a:cs typeface="Segoe UI" panose="020B0502040204020203" pitchFamily="34" charset="0"/>
              </a:rPr>
              <a:t> nếu đối với mọi giá trị v trong miền giá trị của Xi đều tồn tại bộ giá trị là phần tử của ràng buộc, có tất cả các giá trị của nó được lấy từ các miền của ràng buộc các biến tương ứng, và có thành phần Xi của nó bằng v. </a:t>
            </a:r>
          </a:p>
        </p:txBody>
      </p:sp>
      <p:sp>
        <p:nvSpPr>
          <p:cNvPr id="4" name="TextBox 3">
            <a:extLst>
              <a:ext uri="{FF2B5EF4-FFF2-40B4-BE49-F238E27FC236}">
                <a16:creationId xmlns:a16="http://schemas.microsoft.com/office/drawing/2014/main" id="{647C8510-3088-ADE4-8B84-2DC19665BE42}"/>
              </a:ext>
            </a:extLst>
          </p:cNvPr>
          <p:cNvSpPr txBox="1"/>
          <p:nvPr/>
        </p:nvSpPr>
        <p:spPr>
          <a:xfrm>
            <a:off x="9320648" y="2902797"/>
            <a:ext cx="7806806" cy="830997"/>
          </a:xfrm>
          <a:prstGeom prst="rect">
            <a:avLst/>
          </a:prstGeom>
          <a:noFill/>
        </p:spPr>
        <p:txBody>
          <a:bodyPr wrap="square">
            <a:spAutoFit/>
          </a:bodyPr>
          <a:lstStyle/>
          <a:p>
            <a:pPr algn="just"/>
            <a:r>
              <a:rPr lang="vi-VN" sz="1600" i="0" u="none" strike="noStrike" dirty="0">
                <a:solidFill>
                  <a:srgbClr val="000000"/>
                </a:solidFill>
                <a:effectLst/>
                <a:latin typeface="Segoe UI" panose="020B0502040204020203" pitchFamily="34" charset="0"/>
                <a:cs typeface="Segoe UI" panose="020B0502040204020203" pitchFamily="34" charset="0"/>
              </a:rPr>
              <a:t>Ví dụ: Nếu tất cả các biến đều có miền giá trị {0, 1, 2, 3}, để làm cho biến X đạt được tính tương thích với ràng buộc bậc ba X &lt; Y &lt; Z, chúng ta phải loại bỏ 2 và 3 khỏi miền giá trị của X vì ràng buộc này không thể được thỏa mãn khi X bằng 2 hoặc 3.</a:t>
            </a:r>
          </a:p>
        </p:txBody>
      </p:sp>
    </p:spTree>
    <p:extLst>
      <p:ext uri="{BB962C8B-B14F-4D97-AF65-F5344CB8AC3E}">
        <p14:creationId xmlns:p14="http://schemas.microsoft.com/office/powerpoint/2010/main" val="46189631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dk2"/>
            </a:gs>
          </a:gsLst>
          <a:lin ang="5400012" scaled="0"/>
        </a:gradFill>
        <a:effectLst/>
      </p:bgPr>
    </p:bg>
    <p:spTree>
      <p:nvGrpSpPr>
        <p:cNvPr id="1" name="Shape 419"/>
        <p:cNvGrpSpPr/>
        <p:nvPr/>
      </p:nvGrpSpPr>
      <p:grpSpPr>
        <a:xfrm>
          <a:off x="0" y="0"/>
          <a:ext cx="0" cy="0"/>
          <a:chOff x="0" y="0"/>
          <a:chExt cx="0" cy="0"/>
        </a:xfrm>
      </p:grpSpPr>
      <p:sp>
        <p:nvSpPr>
          <p:cNvPr id="425" name="!! Hình 1"/>
          <p:cNvSpPr txBox="1">
            <a:spLocks noGrp="1"/>
          </p:cNvSpPr>
          <p:nvPr>
            <p:ph type="title" idx="5"/>
          </p:nvPr>
        </p:nvSpPr>
        <p:spPr>
          <a:xfrm>
            <a:off x="341514" y="-985605"/>
            <a:ext cx="1045464" cy="7082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t>02</a:t>
            </a:r>
            <a:endParaRPr sz="3400" dirty="0"/>
          </a:p>
        </p:txBody>
      </p:sp>
      <p:sp>
        <p:nvSpPr>
          <p:cNvPr id="23" name="!! text1">
            <a:extLst>
              <a:ext uri="{FF2B5EF4-FFF2-40B4-BE49-F238E27FC236}">
                <a16:creationId xmlns:a16="http://schemas.microsoft.com/office/drawing/2014/main" id="{0A02BA3D-C01B-F01E-035D-6750FA6F453E}"/>
              </a:ext>
            </a:extLst>
          </p:cNvPr>
          <p:cNvSpPr txBox="1"/>
          <p:nvPr/>
        </p:nvSpPr>
        <p:spPr>
          <a:xfrm>
            <a:off x="1444128" y="-846914"/>
            <a:ext cx="5243743" cy="430887"/>
          </a:xfrm>
          <a:prstGeom prst="rect">
            <a:avLst/>
          </a:prstGeom>
          <a:noFill/>
        </p:spPr>
        <p:txBody>
          <a:bodyPr wrap="square">
            <a:spAutoFit/>
          </a:bodyPr>
          <a:lstStyle/>
          <a:p>
            <a:pPr algn="ctr" defTabSz="685800">
              <a:buClr>
                <a:srgbClr val="0F1E50"/>
              </a:buClr>
              <a:buSzPts val="2400"/>
              <a:defRPr/>
            </a:pPr>
            <a:r>
              <a:rPr lang="fr-FR" sz="2200" b="1" dirty="0">
                <a:latin typeface="Segoe UI" panose="020B0502040204020203" pitchFamily="34" charset="0"/>
                <a:ea typeface="Open Sans" panose="020B0606030504020204" pitchFamily="34" charset="0"/>
                <a:cs typeface="Segoe UI" panose="020B0502040204020203" pitchFamily="34" charset="0"/>
              </a:rPr>
              <a:t>Local </a:t>
            </a:r>
            <a:r>
              <a:rPr lang="fr-FR" sz="2200" b="1" dirty="0" err="1">
                <a:latin typeface="Segoe UI" panose="020B0502040204020203" pitchFamily="34" charset="0"/>
                <a:ea typeface="Open Sans" panose="020B0606030504020204" pitchFamily="34" charset="0"/>
                <a:cs typeface="Segoe UI" panose="020B0502040204020203" pitchFamily="34" charset="0"/>
              </a:rPr>
              <a:t>Consistency</a:t>
            </a:r>
            <a:r>
              <a:rPr lang="fr-FR" sz="2200" b="1" dirty="0">
                <a:latin typeface="Segoe UI" panose="020B0502040204020203" pitchFamily="34" charset="0"/>
                <a:ea typeface="Open Sans" panose="020B0606030504020204" pitchFamily="34" charset="0"/>
                <a:cs typeface="Segoe UI" panose="020B0502040204020203" pitchFamily="34" charset="0"/>
              </a:rPr>
              <a:t> </a:t>
            </a:r>
            <a:r>
              <a:rPr lang="fr-FR" sz="2200" b="1" dirty="0" err="1">
                <a:latin typeface="Segoe UI" panose="020B0502040204020203" pitchFamily="34" charset="0"/>
                <a:ea typeface="Open Sans" panose="020B0606030504020204" pitchFamily="34" charset="0"/>
                <a:cs typeface="Segoe UI" panose="020B0502040204020203" pitchFamily="34" charset="0"/>
              </a:rPr>
              <a:t>và</a:t>
            </a:r>
            <a:r>
              <a:rPr lang="fr-FR" sz="2200" b="1" dirty="0">
                <a:latin typeface="Segoe UI" panose="020B0502040204020203" pitchFamily="34" charset="0"/>
                <a:ea typeface="Open Sans" panose="020B0606030504020204" pitchFamily="34" charset="0"/>
                <a:cs typeface="Segoe UI" panose="020B0502040204020203" pitchFamily="34" charset="0"/>
              </a:rPr>
              <a:t> Global </a:t>
            </a:r>
            <a:r>
              <a:rPr lang="fr-FR" sz="2200" b="1" dirty="0" err="1">
                <a:latin typeface="Segoe UI" panose="020B0502040204020203" pitchFamily="34" charset="0"/>
                <a:ea typeface="Open Sans" panose="020B0606030504020204" pitchFamily="34" charset="0"/>
                <a:cs typeface="Segoe UI" panose="020B0502040204020203" pitchFamily="34" charset="0"/>
              </a:rPr>
              <a:t>constraint</a:t>
            </a:r>
            <a:endParaRPr lang="fr-FR" sz="2200" b="1" dirty="0">
              <a:latin typeface="Segoe UI" panose="020B0502040204020203" pitchFamily="34" charset="0"/>
              <a:ea typeface="Open Sans" panose="020B0606030504020204" pitchFamily="34" charset="0"/>
              <a:cs typeface="Segoe UI" panose="020B0502040204020203" pitchFamily="34" charset="0"/>
            </a:endParaRPr>
          </a:p>
        </p:txBody>
      </p:sp>
      <p:cxnSp>
        <p:nvCxnSpPr>
          <p:cNvPr id="8" name="!!i2">
            <a:extLst>
              <a:ext uri="{FF2B5EF4-FFF2-40B4-BE49-F238E27FC236}">
                <a16:creationId xmlns:a16="http://schemas.microsoft.com/office/drawing/2014/main" id="{3ACD3807-7A2F-913E-83FE-A1AF060FA578}"/>
              </a:ext>
            </a:extLst>
          </p:cNvPr>
          <p:cNvCxnSpPr>
            <a:cxnSpLocks/>
          </p:cNvCxnSpPr>
          <p:nvPr/>
        </p:nvCxnSpPr>
        <p:spPr>
          <a:xfrm flipH="1">
            <a:off x="1552374" y="-416027"/>
            <a:ext cx="2849266" cy="0"/>
          </a:xfrm>
          <a:prstGeom prst="line">
            <a:avLst/>
          </a:prstGeom>
          <a:ln w="76200" cmpd="sng">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BE076DE4-7EFA-F948-46B2-38641A40C3B3}"/>
              </a:ext>
            </a:extLst>
          </p:cNvPr>
          <p:cNvSpPr/>
          <p:nvPr/>
        </p:nvSpPr>
        <p:spPr>
          <a:xfrm>
            <a:off x="341514" y="215692"/>
            <a:ext cx="4738486" cy="430885"/>
          </a:xfrm>
          <a:prstGeom prst="rect">
            <a:avLst/>
          </a:prstGeom>
          <a:solidFill>
            <a:srgbClr val="E9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600">
                <a:solidFill>
                  <a:schemeClr val="tx1"/>
                </a:solidFill>
                <a:latin typeface="Segoe UI" panose="020B0502040204020203" pitchFamily="34" charset="0"/>
                <a:ea typeface="Open Sans" panose="020B0606030504020204" pitchFamily="34" charset="0"/>
                <a:cs typeface="Segoe UI" panose="020B0502040204020203" pitchFamily="34" charset="0"/>
              </a:rPr>
              <a:t>Generalized arc consistency (GAC)</a:t>
            </a:r>
            <a:endParaRPr lang="en-US" sz="1600" dirty="0">
              <a:solidFill>
                <a:schemeClr val="tx1"/>
              </a:solidFill>
              <a:latin typeface="Segoe UI" panose="020B0502040204020203" pitchFamily="34" charset="0"/>
              <a:ea typeface="Open Sans" panose="020B0606030504020204" pitchFamily="34" charset="0"/>
              <a:cs typeface="Segoe UI" panose="020B0502040204020203" pitchFamily="34" charset="0"/>
            </a:endParaRPr>
          </a:p>
        </p:txBody>
      </p:sp>
      <p:sp>
        <p:nvSpPr>
          <p:cNvPr id="7" name="TextBox 6">
            <a:extLst>
              <a:ext uri="{FF2B5EF4-FFF2-40B4-BE49-F238E27FC236}">
                <a16:creationId xmlns:a16="http://schemas.microsoft.com/office/drawing/2014/main" id="{F51D395F-36FD-3A46-79DF-AFB37FFA4D2C}"/>
              </a:ext>
            </a:extLst>
          </p:cNvPr>
          <p:cNvSpPr txBox="1"/>
          <p:nvPr/>
        </p:nvSpPr>
        <p:spPr>
          <a:xfrm>
            <a:off x="-8507847" y="831827"/>
            <a:ext cx="8253847" cy="338554"/>
          </a:xfrm>
          <a:prstGeom prst="rect">
            <a:avLst/>
          </a:prstGeom>
          <a:noFill/>
        </p:spPr>
        <p:txBody>
          <a:bodyPr wrap="square">
            <a:spAutoFit/>
          </a:bodyPr>
          <a:lstStyle/>
          <a:p>
            <a:r>
              <a:rPr lang="en-US" sz="1600" b="1" i="0" u="none" strike="noStrike" dirty="0">
                <a:solidFill>
                  <a:srgbClr val="000000"/>
                </a:solidFill>
                <a:effectLst/>
                <a:latin typeface="Segoe UI" panose="020B0502040204020203" pitchFamily="34" charset="0"/>
                <a:cs typeface="Segoe UI" panose="020B0502040204020203" pitchFamily="34" charset="0"/>
              </a:rPr>
              <a:t>AC-4:</a:t>
            </a:r>
            <a:endParaRPr lang="en-US" sz="1600" dirty="0">
              <a:latin typeface="Segoe UI" panose="020B0502040204020203" pitchFamily="34" charset="0"/>
              <a:cs typeface="Segoe UI" panose="020B0502040204020203" pitchFamily="34" charset="0"/>
            </a:endParaRPr>
          </a:p>
        </p:txBody>
      </p:sp>
      <p:sp>
        <p:nvSpPr>
          <p:cNvPr id="26" name="TextBox 25">
            <a:extLst>
              <a:ext uri="{FF2B5EF4-FFF2-40B4-BE49-F238E27FC236}">
                <a16:creationId xmlns:a16="http://schemas.microsoft.com/office/drawing/2014/main" id="{FE3D1893-B872-7F33-FEC6-CBBC6A0C3C86}"/>
              </a:ext>
            </a:extLst>
          </p:cNvPr>
          <p:cNvSpPr txBox="1"/>
          <p:nvPr/>
        </p:nvSpPr>
        <p:spPr>
          <a:xfrm>
            <a:off x="-8253847" y="831827"/>
            <a:ext cx="8253847" cy="338554"/>
          </a:xfrm>
          <a:prstGeom prst="rect">
            <a:avLst/>
          </a:prstGeom>
          <a:noFill/>
        </p:spPr>
        <p:txBody>
          <a:bodyPr wrap="square">
            <a:spAutoFit/>
          </a:bodyPr>
          <a:lstStyle/>
          <a:p>
            <a:r>
              <a:rPr lang="en-US" sz="1600" b="1" i="0" u="none" strike="noStrike">
                <a:solidFill>
                  <a:srgbClr val="000000"/>
                </a:solidFill>
                <a:effectLst/>
                <a:latin typeface="Segoe UI" panose="020B0502040204020203" pitchFamily="34" charset="0"/>
                <a:cs typeface="Segoe UI" panose="020B0502040204020203" pitchFamily="34" charset="0"/>
              </a:rPr>
              <a:t>AC-6:</a:t>
            </a:r>
            <a:endParaRPr lang="en-US" sz="1600"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190247A1-C6CF-D734-3527-E229FB6877A1}"/>
              </a:ext>
            </a:extLst>
          </p:cNvPr>
          <p:cNvSpPr txBox="1"/>
          <p:nvPr/>
        </p:nvSpPr>
        <p:spPr>
          <a:xfrm>
            <a:off x="395683" y="715332"/>
            <a:ext cx="7806806" cy="2431435"/>
          </a:xfrm>
          <a:prstGeom prst="rect">
            <a:avLst/>
          </a:prstGeom>
          <a:noFill/>
        </p:spPr>
        <p:txBody>
          <a:bodyPr wrap="square">
            <a:spAutoFit/>
          </a:bodyPr>
          <a:lstStyle/>
          <a:p>
            <a:pPr algn="just"/>
            <a:r>
              <a:rPr lang="vi-VN" sz="1600" b="1" i="0" u="none" strike="noStrike" dirty="0" err="1">
                <a:solidFill>
                  <a:srgbClr val="000000"/>
                </a:solidFill>
                <a:effectLst/>
                <a:latin typeface="Segoe UI" panose="020B0502040204020203" pitchFamily="34" charset="0"/>
                <a:cs typeface="Segoe UI" panose="020B0502040204020203" pitchFamily="34" charset="0"/>
              </a:rPr>
              <a:t>Generalized</a:t>
            </a:r>
            <a:r>
              <a:rPr lang="vi-VN" sz="1600" b="1" i="0" u="none" strike="noStrike" dirty="0">
                <a:solidFill>
                  <a:srgbClr val="000000"/>
                </a:solidFill>
                <a:effectLst/>
                <a:latin typeface="Segoe UI" panose="020B0502040204020203" pitchFamily="34" charset="0"/>
                <a:cs typeface="Segoe UI" panose="020B0502040204020203" pitchFamily="34" charset="0"/>
              </a:rPr>
              <a:t> </a:t>
            </a:r>
            <a:r>
              <a:rPr lang="vi-VN" sz="1600" b="1" i="0" u="none" strike="noStrike" dirty="0" err="1">
                <a:solidFill>
                  <a:srgbClr val="000000"/>
                </a:solidFill>
                <a:effectLst/>
                <a:latin typeface="Segoe UI" panose="020B0502040204020203" pitchFamily="34" charset="0"/>
                <a:cs typeface="Segoe UI" panose="020B0502040204020203" pitchFamily="34" charset="0"/>
              </a:rPr>
              <a:t>arc</a:t>
            </a:r>
            <a:r>
              <a:rPr lang="vi-VN" sz="1600" b="1" i="0" u="none" strike="noStrike" dirty="0">
                <a:solidFill>
                  <a:srgbClr val="000000"/>
                </a:solidFill>
                <a:effectLst/>
                <a:latin typeface="Segoe UI" panose="020B0502040204020203" pitchFamily="34" charset="0"/>
                <a:cs typeface="Segoe UI" panose="020B0502040204020203" pitchFamily="34" charset="0"/>
              </a:rPr>
              <a:t> </a:t>
            </a:r>
            <a:r>
              <a:rPr lang="vi-VN" sz="1600" b="1" i="0" u="none" strike="noStrike" dirty="0" err="1">
                <a:solidFill>
                  <a:srgbClr val="000000"/>
                </a:solidFill>
                <a:effectLst/>
                <a:latin typeface="Segoe UI" panose="020B0502040204020203" pitchFamily="34" charset="0"/>
                <a:cs typeface="Segoe UI" panose="020B0502040204020203" pitchFamily="34" charset="0"/>
              </a:rPr>
              <a:t>consistency</a:t>
            </a:r>
            <a:r>
              <a:rPr lang="vi-VN" sz="1600" b="1" i="0" u="none" strike="noStrike" dirty="0">
                <a:solidFill>
                  <a:srgbClr val="000000"/>
                </a:solidFill>
                <a:effectLst/>
                <a:latin typeface="Segoe UI" panose="020B0502040204020203" pitchFamily="34" charset="0"/>
                <a:cs typeface="Segoe UI" panose="020B0502040204020203" pitchFamily="34" charset="0"/>
              </a:rPr>
              <a:t> (GAC) </a:t>
            </a:r>
            <a:r>
              <a:rPr lang="vi-VN" sz="1600" b="0" i="0" u="none" strike="noStrike" dirty="0">
                <a:solidFill>
                  <a:srgbClr val="000000"/>
                </a:solidFill>
                <a:effectLst/>
                <a:latin typeface="Segoe UI" panose="020B0502040204020203" pitchFamily="34" charset="0"/>
                <a:cs typeface="Segoe UI" panose="020B0502040204020203" pitchFamily="34" charset="0"/>
              </a:rPr>
              <a:t>là một phương pháp mở rộng của khái niệm </a:t>
            </a:r>
            <a:r>
              <a:rPr lang="vi-VN" sz="1600" b="0" i="0" u="none" strike="noStrike" dirty="0" err="1">
                <a:solidFill>
                  <a:srgbClr val="000000"/>
                </a:solidFill>
                <a:effectLst/>
                <a:latin typeface="Segoe UI" panose="020B0502040204020203" pitchFamily="34" charset="0"/>
                <a:cs typeface="Segoe UI" panose="020B0502040204020203" pitchFamily="34" charset="0"/>
              </a:rPr>
              <a:t>arc</a:t>
            </a:r>
            <a:r>
              <a:rPr lang="vi-VN" sz="1600" b="0" i="0" u="none" strike="noStrike" dirty="0">
                <a:solidFill>
                  <a:srgbClr val="000000"/>
                </a:solidFill>
                <a:effectLst/>
                <a:latin typeface="Segoe UI" panose="020B0502040204020203" pitchFamily="34" charset="0"/>
                <a:cs typeface="Segoe UI" panose="020B0502040204020203" pitchFamily="34" charset="0"/>
              </a:rPr>
              <a:t> </a:t>
            </a:r>
            <a:r>
              <a:rPr lang="vi-VN" sz="1600" b="0" i="0" u="none" strike="noStrike" dirty="0" err="1">
                <a:solidFill>
                  <a:srgbClr val="000000"/>
                </a:solidFill>
                <a:effectLst/>
                <a:latin typeface="Segoe UI" panose="020B0502040204020203" pitchFamily="34" charset="0"/>
                <a:cs typeface="Segoe UI" panose="020B0502040204020203" pitchFamily="34" charset="0"/>
              </a:rPr>
              <a:t>consistency</a:t>
            </a:r>
            <a:r>
              <a:rPr lang="vi-VN" sz="1600" b="0" i="0" u="none" strike="noStrike" dirty="0">
                <a:solidFill>
                  <a:srgbClr val="000000"/>
                </a:solidFill>
                <a:effectLst/>
                <a:latin typeface="Segoe UI" panose="020B0502040204020203" pitchFamily="34" charset="0"/>
                <a:cs typeface="Segoe UI" panose="020B0502040204020203" pitchFamily="34" charset="0"/>
              </a:rPr>
              <a:t> để xử lý các ràng buộc n-</a:t>
            </a:r>
            <a:r>
              <a:rPr lang="vi-VN" sz="1600" b="0" i="0" u="none" strike="noStrike" dirty="0" err="1">
                <a:solidFill>
                  <a:srgbClr val="000000"/>
                </a:solidFill>
                <a:effectLst/>
                <a:latin typeface="Segoe UI" panose="020B0502040204020203" pitchFamily="34" charset="0"/>
                <a:cs typeface="Segoe UI" panose="020B0502040204020203" pitchFamily="34" charset="0"/>
              </a:rPr>
              <a:t>ary</a:t>
            </a:r>
            <a:r>
              <a:rPr lang="vi-VN" sz="1600" b="0" i="0" u="none" strike="noStrike" dirty="0">
                <a:solidFill>
                  <a:srgbClr val="000000"/>
                </a:solidFill>
                <a:effectLst/>
                <a:latin typeface="Segoe UI" panose="020B0502040204020203" pitchFamily="34" charset="0"/>
                <a:cs typeface="Segoe UI" panose="020B0502040204020203" pitchFamily="34" charset="0"/>
              </a:rPr>
              <a:t> thay vì chỉ là các ràng buộc nhị phân (</a:t>
            </a:r>
            <a:r>
              <a:rPr lang="vi-VN" sz="1600" b="0" i="0" u="none" strike="noStrike" dirty="0" err="1">
                <a:solidFill>
                  <a:srgbClr val="000000"/>
                </a:solidFill>
                <a:effectLst/>
                <a:latin typeface="Segoe UI" panose="020B0502040204020203" pitchFamily="34" charset="0"/>
                <a:cs typeface="Segoe UI" panose="020B0502040204020203" pitchFamily="34" charset="0"/>
              </a:rPr>
              <a:t>binary</a:t>
            </a:r>
            <a:r>
              <a:rPr lang="vi-VN" sz="1600" b="0" i="0" u="none" strike="noStrike" dirty="0">
                <a:solidFill>
                  <a:srgbClr val="000000"/>
                </a:solidFill>
                <a:effectLst/>
                <a:latin typeface="Segoe UI" panose="020B0502040204020203" pitchFamily="34" charset="0"/>
                <a:cs typeface="Segoe UI" panose="020B0502040204020203" pitchFamily="34" charset="0"/>
              </a:rPr>
              <a:t> </a:t>
            </a:r>
            <a:r>
              <a:rPr lang="vi-VN" sz="1600" b="0" i="0" u="none" strike="noStrike" dirty="0" err="1">
                <a:solidFill>
                  <a:srgbClr val="000000"/>
                </a:solidFill>
                <a:effectLst/>
                <a:latin typeface="Segoe UI" panose="020B0502040204020203" pitchFamily="34" charset="0"/>
                <a:cs typeface="Segoe UI" panose="020B0502040204020203" pitchFamily="34" charset="0"/>
              </a:rPr>
              <a:t>constraints</a:t>
            </a:r>
            <a:r>
              <a:rPr lang="vi-VN" sz="1600" b="0" i="0" u="none" strike="noStrike" dirty="0">
                <a:solidFill>
                  <a:srgbClr val="000000"/>
                </a:solidFill>
                <a:effectLst/>
                <a:latin typeface="Segoe UI" panose="020B0502040204020203" pitchFamily="34" charset="0"/>
                <a:cs typeface="Segoe UI" panose="020B0502040204020203" pitchFamily="34" charset="0"/>
              </a:rPr>
              <a:t>), còn được gọi là </a:t>
            </a:r>
            <a:r>
              <a:rPr lang="vi-VN" sz="1600" b="0" i="0" u="none" strike="noStrike" dirty="0" err="1">
                <a:solidFill>
                  <a:srgbClr val="000000"/>
                </a:solidFill>
                <a:effectLst/>
                <a:latin typeface="Segoe UI" panose="020B0502040204020203" pitchFamily="34" charset="0"/>
                <a:cs typeface="Segoe UI" panose="020B0502040204020203" pitchFamily="34" charset="0"/>
              </a:rPr>
              <a:t>hyper-arc</a:t>
            </a:r>
            <a:r>
              <a:rPr lang="vi-VN" sz="1600" b="0" i="0" u="none" strike="noStrike" dirty="0">
                <a:solidFill>
                  <a:srgbClr val="000000"/>
                </a:solidFill>
                <a:effectLst/>
                <a:latin typeface="Segoe UI" panose="020B0502040204020203" pitchFamily="34" charset="0"/>
                <a:cs typeface="Segoe UI" panose="020B0502040204020203" pitchFamily="34" charset="0"/>
              </a:rPr>
              <a:t> </a:t>
            </a:r>
            <a:r>
              <a:rPr lang="vi-VN" sz="1600" b="0" i="0" u="none" strike="noStrike" dirty="0" err="1">
                <a:solidFill>
                  <a:srgbClr val="000000"/>
                </a:solidFill>
                <a:effectLst/>
                <a:latin typeface="Segoe UI" panose="020B0502040204020203" pitchFamily="34" charset="0"/>
                <a:cs typeface="Segoe UI" panose="020B0502040204020203" pitchFamily="34" charset="0"/>
              </a:rPr>
              <a:t>consistency</a:t>
            </a:r>
            <a:r>
              <a:rPr lang="vi-VN" sz="1600" b="0" i="0" u="none" strike="noStrike" dirty="0">
                <a:solidFill>
                  <a:srgbClr val="000000"/>
                </a:solidFill>
                <a:effectLst/>
                <a:latin typeface="Segoe UI" panose="020B0502040204020203" pitchFamily="34" charset="0"/>
                <a:cs typeface="Segoe UI" panose="020B0502040204020203" pitchFamily="34" charset="0"/>
              </a:rPr>
              <a:t>.</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p>
            <a:pPr algn="just"/>
            <a:endParaRPr lang="vi-VN" sz="1600" b="0" i="0" u="none" strike="noStrike" dirty="0">
              <a:solidFill>
                <a:srgbClr val="000000"/>
              </a:solidFill>
              <a:effectLst/>
              <a:latin typeface="Segoe UI" panose="020B0502040204020203" pitchFamily="34" charset="0"/>
              <a:cs typeface="Segoe UI" panose="020B0502040204020203" pitchFamily="34" charset="0"/>
            </a:endParaRPr>
          </a:p>
          <a:p>
            <a:pPr algn="just"/>
            <a:r>
              <a:rPr lang="vi-VN" sz="1600" b="0" i="0" u="none" strike="noStrike" dirty="0">
                <a:solidFill>
                  <a:srgbClr val="000000"/>
                </a:solidFill>
                <a:effectLst/>
                <a:latin typeface="Segoe UI" panose="020B0502040204020203" pitchFamily="34" charset="0"/>
                <a:cs typeface="Segoe UI" panose="020B0502040204020203" pitchFamily="34" charset="0"/>
              </a:rPr>
              <a:t>Một biến Xi là </a:t>
            </a:r>
            <a:r>
              <a:rPr lang="vi-VN" sz="1600" b="1" i="0" u="none" strike="noStrike" dirty="0" err="1">
                <a:solidFill>
                  <a:srgbClr val="000000"/>
                </a:solidFill>
                <a:effectLst/>
                <a:latin typeface="Segoe UI" panose="020B0502040204020203" pitchFamily="34" charset="0"/>
                <a:cs typeface="Segoe UI" panose="020B0502040204020203" pitchFamily="34" charset="0"/>
              </a:rPr>
              <a:t>generalized</a:t>
            </a:r>
            <a:r>
              <a:rPr lang="vi-VN" sz="1600" b="1" i="0" u="none" strike="noStrike" dirty="0">
                <a:solidFill>
                  <a:srgbClr val="000000"/>
                </a:solidFill>
                <a:effectLst/>
                <a:latin typeface="Segoe UI" panose="020B0502040204020203" pitchFamily="34" charset="0"/>
                <a:cs typeface="Segoe UI" panose="020B0502040204020203" pitchFamily="34" charset="0"/>
              </a:rPr>
              <a:t> </a:t>
            </a:r>
            <a:r>
              <a:rPr lang="vi-VN" sz="1600" b="1" i="0" u="none" strike="noStrike" err="1">
                <a:solidFill>
                  <a:srgbClr val="000000"/>
                </a:solidFill>
                <a:effectLst/>
                <a:latin typeface="Segoe UI" panose="020B0502040204020203" pitchFamily="34" charset="0"/>
                <a:cs typeface="Segoe UI" panose="020B0502040204020203" pitchFamily="34" charset="0"/>
              </a:rPr>
              <a:t>arc</a:t>
            </a:r>
            <a:r>
              <a:rPr lang="vi-VN" sz="1600" b="1" i="0" u="none" strike="noStrike">
                <a:solidFill>
                  <a:srgbClr val="000000"/>
                </a:solidFill>
                <a:effectLst/>
                <a:latin typeface="Segoe UI" panose="020B0502040204020203" pitchFamily="34" charset="0"/>
                <a:cs typeface="Segoe UI" panose="020B0502040204020203" pitchFamily="34" charset="0"/>
              </a:rPr>
              <a:t> consistent</a:t>
            </a:r>
            <a:r>
              <a:rPr lang="en-US" sz="1600" b="1" i="0" u="none" strike="noStrike">
                <a:solidFill>
                  <a:srgbClr val="000000"/>
                </a:solidFill>
                <a:effectLst/>
                <a:latin typeface="Segoe UI" panose="020B0502040204020203" pitchFamily="34" charset="0"/>
                <a:cs typeface="Segoe UI" panose="020B0502040204020203" pitchFamily="34" charset="0"/>
              </a:rPr>
              <a:t> </a:t>
            </a:r>
            <a:r>
              <a:rPr lang="en-US" sz="18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với ràng buộc n-ary nếu đối với mỗi giá trị v trong miền giá trị của Xi  thì đều tồn tại bộ giá trị là phần tử của ràng buộc, bộ này chứa tất cả các giá trị được lấy từ miền giá trị của các biến tương ứng bị ảnh hưởng bởi ràng buộc, và có thành phần Xi của nó bằng v. </a:t>
            </a:r>
            <a:endParaRPr lang="en-US" sz="1800">
              <a:effectLst/>
              <a:latin typeface="Calibri" panose="020F0502020204030204" pitchFamily="34" charset="0"/>
              <a:ea typeface="Calibri" panose="020F0502020204030204" pitchFamily="34" charset="0"/>
              <a:cs typeface="Arial" panose="020B0604020202020204" pitchFamily="34" charset="0"/>
            </a:endParaRPr>
          </a:p>
          <a:p>
            <a:pPr algn="just"/>
            <a:endParaRPr lang="vi-VN" sz="1600" b="0" i="0" u="none" strike="noStrike" dirty="0">
              <a:solidFill>
                <a:srgbClr val="000000"/>
              </a:solidFill>
              <a:effectLst/>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3F28256C-67D4-528E-6A78-791040AB2B4F}"/>
              </a:ext>
            </a:extLst>
          </p:cNvPr>
          <p:cNvSpPr txBox="1"/>
          <p:nvPr/>
        </p:nvSpPr>
        <p:spPr>
          <a:xfrm>
            <a:off x="-8761847" y="831827"/>
            <a:ext cx="8253847" cy="338554"/>
          </a:xfrm>
          <a:prstGeom prst="rect">
            <a:avLst/>
          </a:prstGeom>
          <a:noFill/>
        </p:spPr>
        <p:txBody>
          <a:bodyPr wrap="square">
            <a:spAutoFit/>
          </a:bodyPr>
          <a:lstStyle/>
          <a:p>
            <a:r>
              <a:rPr lang="vi-VN" sz="1600" b="1" i="0" u="none" strike="noStrike" dirty="0">
                <a:solidFill>
                  <a:srgbClr val="000000"/>
                </a:solidFill>
                <a:effectLst/>
                <a:latin typeface="Segoe UI" panose="020B0502040204020203" pitchFamily="34" charset="0"/>
                <a:cs typeface="Segoe UI" panose="020B0502040204020203" pitchFamily="34" charset="0"/>
              </a:rPr>
              <a:t>DAC theo cả hai hướng yếu hơn AC</a:t>
            </a:r>
            <a:endParaRPr lang="en-US" sz="1600" dirty="0">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90E5CADF-2620-494C-707B-7AEDEB8BFC9E}"/>
              </a:ext>
            </a:extLst>
          </p:cNvPr>
          <p:cNvSpPr txBox="1"/>
          <p:nvPr/>
        </p:nvSpPr>
        <p:spPr>
          <a:xfrm>
            <a:off x="-8761846" y="1170381"/>
            <a:ext cx="3549766" cy="2062103"/>
          </a:xfrm>
          <a:prstGeom prst="rect">
            <a:avLst/>
          </a:prstGeom>
          <a:noFill/>
        </p:spPr>
        <p:txBody>
          <a:bodyPr wrap="square">
            <a:spAutoFit/>
          </a:bodyPr>
          <a:lstStyle/>
          <a:p>
            <a:pPr algn="just"/>
            <a:r>
              <a:rPr lang="vi-VN" sz="1600" b="0" i="0" u="none" strike="noStrike" dirty="0">
                <a:solidFill>
                  <a:srgbClr val="000000"/>
                </a:solidFill>
                <a:effectLst/>
                <a:latin typeface="Segoe UI" panose="020B0502040204020203" pitchFamily="34" charset="0"/>
                <a:cs typeface="Segoe UI" panose="020B0502040204020203" pitchFamily="34" charset="0"/>
              </a:rPr>
              <a:t>Ví dụ:  Chạy DAC theo hướng ACB, thì nó xóa 1 ra khỏi miền giá trị của C và xóa 1 ra khỏi miền giá trị của B. Còn theo hướng ngược lại BCA thì nó chỉ xóa duy nhất 1 ra khỏi miền giá trị của C =&gt; BC không nhất quán khi các ràng buộc giữa các biến phụ thuộc theo hướng đơn điệu.</a:t>
            </a:r>
          </a:p>
        </p:txBody>
      </p:sp>
      <p:pic>
        <p:nvPicPr>
          <p:cNvPr id="10" name="Picture 2">
            <a:extLst>
              <a:ext uri="{FF2B5EF4-FFF2-40B4-BE49-F238E27FC236}">
                <a16:creationId xmlns:a16="http://schemas.microsoft.com/office/drawing/2014/main" id="{33E78A05-4E90-562D-1A8A-032560B96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0398" y="898449"/>
            <a:ext cx="4064952" cy="276218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C2E2DC1-116B-7E59-50F8-C920E264CA7E}"/>
              </a:ext>
            </a:extLst>
          </p:cNvPr>
          <p:cNvSpPr txBox="1"/>
          <p:nvPr/>
        </p:nvSpPr>
        <p:spPr>
          <a:xfrm>
            <a:off x="395683" y="2937515"/>
            <a:ext cx="8092014" cy="1569660"/>
          </a:xfrm>
          <a:prstGeom prst="rect">
            <a:avLst/>
          </a:prstGeom>
          <a:noFill/>
        </p:spPr>
        <p:txBody>
          <a:bodyPr wrap="square">
            <a:spAutoFit/>
          </a:bodyPr>
          <a:lstStyle/>
          <a:p>
            <a:pPr algn="just"/>
            <a:r>
              <a:rPr lang="en-US" sz="16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Ví dụ: Nếu tất cả các biến đều có miền giá trị {0, 1, 2, 3}, với ràng buộc bậc ba X &lt; Y &lt; Z. Ta có biểu diễn ràng buộc bậc 3 lại như sau ((X, Y, Z), ((0, 1, 2), (1, 2, 3)). Để làm cho biến X đạt được tính tương thích  với ràng buộc bậc 3 chúng ta cần phải loại bỏ 2 và 3 khỏi miền giá trị của X vì trong các bộ giá trị của ràng buộc bậc 3 thì không có bộ nào có giá trị là 2 hoặc 3 ở vị trí của biến X.</a:t>
            </a:r>
            <a:endParaRPr lang="en-US" sz="1600">
              <a:effectLst/>
              <a:latin typeface="Segoe UI" panose="020B0502040204020203" pitchFamily="34" charset="0"/>
              <a:ea typeface="Calibri" panose="020F0502020204030204" pitchFamily="34" charset="0"/>
              <a:cs typeface="Segoe UI" panose="020B0502040204020203" pitchFamily="34" charset="0"/>
            </a:endParaRPr>
          </a:p>
          <a:p>
            <a:pPr algn="just"/>
            <a:endParaRPr lang="vi-VN" sz="1600" i="0" u="none" strike="noStrike" dirty="0">
              <a:solidFill>
                <a:srgbClr val="000000"/>
              </a:solidFill>
              <a:effectLst/>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FC1FF8D9-E40A-2612-C5BC-14F8EBA1158A}"/>
              </a:ext>
            </a:extLst>
          </p:cNvPr>
          <p:cNvSpPr txBox="1"/>
          <p:nvPr/>
        </p:nvSpPr>
        <p:spPr>
          <a:xfrm>
            <a:off x="9144000" y="840694"/>
            <a:ext cx="7806806" cy="1077218"/>
          </a:xfrm>
          <a:prstGeom prst="rect">
            <a:avLst/>
          </a:prstGeom>
          <a:noFill/>
        </p:spPr>
        <p:txBody>
          <a:bodyPr wrap="square">
            <a:spAutoFit/>
          </a:bodyPr>
          <a:lstStyle/>
          <a:p>
            <a:pPr algn="just"/>
            <a:r>
              <a:rPr lang="vi-VN" sz="1600" i="0" u="none" strike="noStrike" dirty="0">
                <a:solidFill>
                  <a:srgbClr val="000000"/>
                </a:solidFill>
                <a:effectLst/>
                <a:latin typeface="Segoe UI" panose="020B0502040204020203" pitchFamily="34" charset="0"/>
                <a:cs typeface="Segoe UI" panose="020B0502040204020203" pitchFamily="34" charset="0"/>
              </a:rPr>
              <a:t>Bất cứ khi nào một biến X được gán, thuật toán </a:t>
            </a:r>
            <a:r>
              <a:rPr lang="vi-VN" sz="1600" i="0" u="none" strike="noStrike" dirty="0" err="1">
                <a:solidFill>
                  <a:srgbClr val="000000"/>
                </a:solidFill>
                <a:effectLst/>
                <a:latin typeface="Segoe UI" panose="020B0502040204020203" pitchFamily="34" charset="0"/>
                <a:cs typeface="Segoe UI" panose="020B0502040204020203" pitchFamily="34" charset="0"/>
              </a:rPr>
              <a:t>forward-checking</a:t>
            </a:r>
            <a:r>
              <a:rPr lang="vi-VN" sz="1600" i="0" u="none" strike="noStrike" dirty="0">
                <a:solidFill>
                  <a:srgbClr val="000000"/>
                </a:solidFill>
                <a:effectLst/>
                <a:latin typeface="Segoe UI" panose="020B0502040204020203" pitchFamily="34" charset="0"/>
                <a:cs typeface="Segoe UI" panose="020B0502040204020203" pitchFamily="34" charset="0"/>
              </a:rPr>
              <a:t> sẽ thiết lập </a:t>
            </a:r>
            <a:r>
              <a:rPr lang="vi-VN" sz="1600" i="0" u="none" strike="noStrike" dirty="0" err="1">
                <a:solidFill>
                  <a:srgbClr val="000000"/>
                </a:solidFill>
                <a:effectLst/>
                <a:latin typeface="Segoe UI" panose="020B0502040204020203" pitchFamily="34" charset="0"/>
                <a:cs typeface="Segoe UI" panose="020B0502040204020203" pitchFamily="34" charset="0"/>
              </a:rPr>
              <a:t>arc</a:t>
            </a:r>
            <a:r>
              <a:rPr lang="vi-VN" sz="1600" i="0" u="none" strike="noStrike" dirty="0">
                <a:solidFill>
                  <a:srgbClr val="000000"/>
                </a:solidFill>
                <a:effectLst/>
                <a:latin typeface="Segoe UI" panose="020B0502040204020203" pitchFamily="34" charset="0"/>
                <a:cs typeface="Segoe UI" panose="020B0502040204020203" pitchFamily="34" charset="0"/>
              </a:rPr>
              <a:t> </a:t>
            </a:r>
            <a:r>
              <a:rPr lang="vi-VN" sz="1600" i="0" u="none" strike="noStrike" dirty="0" err="1">
                <a:solidFill>
                  <a:srgbClr val="000000"/>
                </a:solidFill>
                <a:effectLst/>
                <a:latin typeface="Segoe UI" panose="020B0502040204020203" pitchFamily="34" charset="0"/>
                <a:cs typeface="Segoe UI" panose="020B0502040204020203" pitchFamily="34" charset="0"/>
              </a:rPr>
              <a:t>consistency</a:t>
            </a:r>
            <a:r>
              <a:rPr lang="vi-VN" sz="1600" i="0" u="none" strike="noStrike" dirty="0">
                <a:solidFill>
                  <a:srgbClr val="000000"/>
                </a:solidFill>
                <a:effectLst/>
                <a:latin typeface="Segoe UI" panose="020B0502040204020203" pitchFamily="34" charset="0"/>
                <a:cs typeface="Segoe UI" panose="020B0502040204020203" pitchFamily="34" charset="0"/>
              </a:rPr>
              <a:t> cho nó: đối với mỗi biến Y chưa gán được kết nối với X bằng một ràng buộc, hãy xóa khỏi miền của Y bất kỳ giá trị nào không phù hợp với giá trị đã chọn cho X.</a:t>
            </a:r>
          </a:p>
        </p:txBody>
      </p:sp>
    </p:spTree>
    <p:extLst>
      <p:ext uri="{BB962C8B-B14F-4D97-AF65-F5344CB8AC3E}">
        <p14:creationId xmlns:p14="http://schemas.microsoft.com/office/powerpoint/2010/main" val="79308410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5" name="!! Hình 1"/>
          <p:cNvSpPr txBox="1">
            <a:spLocks noGrp="1"/>
          </p:cNvSpPr>
          <p:nvPr>
            <p:ph type="title" idx="5"/>
          </p:nvPr>
        </p:nvSpPr>
        <p:spPr>
          <a:xfrm>
            <a:off x="341514" y="-985605"/>
            <a:ext cx="1045464" cy="7082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t>02</a:t>
            </a:r>
            <a:endParaRPr sz="3400" dirty="0"/>
          </a:p>
        </p:txBody>
      </p:sp>
      <p:sp>
        <p:nvSpPr>
          <p:cNvPr id="23" name="!! text1">
            <a:extLst>
              <a:ext uri="{FF2B5EF4-FFF2-40B4-BE49-F238E27FC236}">
                <a16:creationId xmlns:a16="http://schemas.microsoft.com/office/drawing/2014/main" id="{0A02BA3D-C01B-F01E-035D-6750FA6F453E}"/>
              </a:ext>
            </a:extLst>
          </p:cNvPr>
          <p:cNvSpPr txBox="1"/>
          <p:nvPr/>
        </p:nvSpPr>
        <p:spPr>
          <a:xfrm>
            <a:off x="1444128" y="-846914"/>
            <a:ext cx="5243743" cy="430887"/>
          </a:xfrm>
          <a:prstGeom prst="rect">
            <a:avLst/>
          </a:prstGeom>
          <a:noFill/>
        </p:spPr>
        <p:txBody>
          <a:bodyPr wrap="square">
            <a:spAutoFit/>
          </a:bodyPr>
          <a:lstStyle/>
          <a:p>
            <a:pPr algn="ctr" defTabSz="685800">
              <a:buClr>
                <a:srgbClr val="0F1E50"/>
              </a:buClr>
              <a:buSzPts val="2400"/>
              <a:defRPr/>
            </a:pPr>
            <a:r>
              <a:rPr lang="fr-FR" sz="2200" b="1" dirty="0">
                <a:latin typeface="Segoe UI" panose="020B0502040204020203" pitchFamily="34" charset="0"/>
                <a:ea typeface="Open Sans" panose="020B0606030504020204" pitchFamily="34" charset="0"/>
                <a:cs typeface="Segoe UI" panose="020B0502040204020203" pitchFamily="34" charset="0"/>
              </a:rPr>
              <a:t>Local </a:t>
            </a:r>
            <a:r>
              <a:rPr lang="fr-FR" sz="2200" b="1" dirty="0" err="1">
                <a:latin typeface="Segoe UI" panose="020B0502040204020203" pitchFamily="34" charset="0"/>
                <a:ea typeface="Open Sans" panose="020B0606030504020204" pitchFamily="34" charset="0"/>
                <a:cs typeface="Segoe UI" panose="020B0502040204020203" pitchFamily="34" charset="0"/>
              </a:rPr>
              <a:t>Consistency</a:t>
            </a:r>
            <a:r>
              <a:rPr lang="fr-FR" sz="2200" b="1" dirty="0">
                <a:latin typeface="Segoe UI" panose="020B0502040204020203" pitchFamily="34" charset="0"/>
                <a:ea typeface="Open Sans" panose="020B0606030504020204" pitchFamily="34" charset="0"/>
                <a:cs typeface="Segoe UI" panose="020B0502040204020203" pitchFamily="34" charset="0"/>
              </a:rPr>
              <a:t> </a:t>
            </a:r>
            <a:r>
              <a:rPr lang="fr-FR" sz="2200" b="1" dirty="0" err="1">
                <a:latin typeface="Segoe UI" panose="020B0502040204020203" pitchFamily="34" charset="0"/>
                <a:ea typeface="Open Sans" panose="020B0606030504020204" pitchFamily="34" charset="0"/>
                <a:cs typeface="Segoe UI" panose="020B0502040204020203" pitchFamily="34" charset="0"/>
              </a:rPr>
              <a:t>và</a:t>
            </a:r>
            <a:r>
              <a:rPr lang="fr-FR" sz="2200" b="1" dirty="0">
                <a:latin typeface="Segoe UI" panose="020B0502040204020203" pitchFamily="34" charset="0"/>
                <a:ea typeface="Open Sans" panose="020B0606030504020204" pitchFamily="34" charset="0"/>
                <a:cs typeface="Segoe UI" panose="020B0502040204020203" pitchFamily="34" charset="0"/>
              </a:rPr>
              <a:t> Global </a:t>
            </a:r>
            <a:r>
              <a:rPr lang="fr-FR" sz="2200" b="1" dirty="0" err="1">
                <a:latin typeface="Segoe UI" panose="020B0502040204020203" pitchFamily="34" charset="0"/>
                <a:ea typeface="Open Sans" panose="020B0606030504020204" pitchFamily="34" charset="0"/>
                <a:cs typeface="Segoe UI" panose="020B0502040204020203" pitchFamily="34" charset="0"/>
              </a:rPr>
              <a:t>constraint</a:t>
            </a:r>
            <a:endParaRPr lang="fr-FR" sz="2200" b="1" dirty="0">
              <a:latin typeface="Segoe UI" panose="020B0502040204020203" pitchFamily="34" charset="0"/>
              <a:ea typeface="Open Sans" panose="020B0606030504020204" pitchFamily="34" charset="0"/>
              <a:cs typeface="Segoe UI" panose="020B0502040204020203" pitchFamily="34" charset="0"/>
            </a:endParaRPr>
          </a:p>
        </p:txBody>
      </p:sp>
      <p:cxnSp>
        <p:nvCxnSpPr>
          <p:cNvPr id="8" name="!!i2">
            <a:extLst>
              <a:ext uri="{FF2B5EF4-FFF2-40B4-BE49-F238E27FC236}">
                <a16:creationId xmlns:a16="http://schemas.microsoft.com/office/drawing/2014/main" id="{3ACD3807-7A2F-913E-83FE-A1AF060FA578}"/>
              </a:ext>
            </a:extLst>
          </p:cNvPr>
          <p:cNvCxnSpPr>
            <a:cxnSpLocks/>
          </p:cNvCxnSpPr>
          <p:nvPr/>
        </p:nvCxnSpPr>
        <p:spPr>
          <a:xfrm flipH="1">
            <a:off x="1552374" y="-416027"/>
            <a:ext cx="2849266" cy="0"/>
          </a:xfrm>
          <a:prstGeom prst="line">
            <a:avLst/>
          </a:prstGeom>
          <a:ln w="76200" cmpd="sng">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BE076DE4-7EFA-F948-46B2-38641A40C3B3}"/>
              </a:ext>
            </a:extLst>
          </p:cNvPr>
          <p:cNvSpPr/>
          <p:nvPr/>
        </p:nvSpPr>
        <p:spPr>
          <a:xfrm>
            <a:off x="341514" y="215692"/>
            <a:ext cx="4738486" cy="430885"/>
          </a:xfrm>
          <a:prstGeom prst="rect">
            <a:avLst/>
          </a:prstGeom>
          <a:solidFill>
            <a:srgbClr val="E9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600">
                <a:solidFill>
                  <a:schemeClr val="tx1"/>
                </a:solidFill>
                <a:latin typeface="Segoe UI" panose="020B0502040204020203" pitchFamily="34" charset="0"/>
                <a:ea typeface="Open Sans" panose="020B0606030504020204" pitchFamily="34" charset="0"/>
                <a:cs typeface="Segoe UI" panose="020B0502040204020203" pitchFamily="34" charset="0"/>
              </a:rPr>
              <a:t>Generalized arc consistency (GAC)</a:t>
            </a:r>
            <a:endParaRPr lang="en-US" sz="1600" dirty="0">
              <a:solidFill>
                <a:schemeClr val="tx1"/>
              </a:solidFill>
              <a:latin typeface="Segoe UI" panose="020B0502040204020203" pitchFamily="34" charset="0"/>
              <a:ea typeface="Open Sans" panose="020B0606030504020204" pitchFamily="34" charset="0"/>
              <a:cs typeface="Segoe UI" panose="020B0502040204020203" pitchFamily="34" charset="0"/>
            </a:endParaRPr>
          </a:p>
        </p:txBody>
      </p:sp>
      <p:sp>
        <p:nvSpPr>
          <p:cNvPr id="7" name="TextBox 6">
            <a:extLst>
              <a:ext uri="{FF2B5EF4-FFF2-40B4-BE49-F238E27FC236}">
                <a16:creationId xmlns:a16="http://schemas.microsoft.com/office/drawing/2014/main" id="{F51D395F-36FD-3A46-79DF-AFB37FFA4D2C}"/>
              </a:ext>
            </a:extLst>
          </p:cNvPr>
          <p:cNvSpPr txBox="1"/>
          <p:nvPr/>
        </p:nvSpPr>
        <p:spPr>
          <a:xfrm>
            <a:off x="-8507847" y="831827"/>
            <a:ext cx="8253847" cy="338554"/>
          </a:xfrm>
          <a:prstGeom prst="rect">
            <a:avLst/>
          </a:prstGeom>
          <a:noFill/>
        </p:spPr>
        <p:txBody>
          <a:bodyPr wrap="square">
            <a:spAutoFit/>
          </a:bodyPr>
          <a:lstStyle/>
          <a:p>
            <a:r>
              <a:rPr lang="en-US" sz="1600" b="1" i="0" u="none" strike="noStrike" dirty="0">
                <a:solidFill>
                  <a:srgbClr val="000000"/>
                </a:solidFill>
                <a:effectLst/>
                <a:latin typeface="Segoe UI" panose="020B0502040204020203" pitchFamily="34" charset="0"/>
                <a:cs typeface="Segoe UI" panose="020B0502040204020203" pitchFamily="34" charset="0"/>
              </a:rPr>
              <a:t>AC-4:</a:t>
            </a:r>
            <a:endParaRPr lang="en-US" sz="1600" dirty="0">
              <a:latin typeface="Segoe UI" panose="020B0502040204020203" pitchFamily="34" charset="0"/>
              <a:cs typeface="Segoe UI" panose="020B0502040204020203" pitchFamily="34" charset="0"/>
            </a:endParaRPr>
          </a:p>
        </p:txBody>
      </p:sp>
      <p:sp>
        <p:nvSpPr>
          <p:cNvPr id="26" name="TextBox 25">
            <a:extLst>
              <a:ext uri="{FF2B5EF4-FFF2-40B4-BE49-F238E27FC236}">
                <a16:creationId xmlns:a16="http://schemas.microsoft.com/office/drawing/2014/main" id="{FE3D1893-B872-7F33-FEC6-CBBC6A0C3C86}"/>
              </a:ext>
            </a:extLst>
          </p:cNvPr>
          <p:cNvSpPr txBox="1"/>
          <p:nvPr/>
        </p:nvSpPr>
        <p:spPr>
          <a:xfrm>
            <a:off x="-8253847" y="831827"/>
            <a:ext cx="8253847" cy="338554"/>
          </a:xfrm>
          <a:prstGeom prst="rect">
            <a:avLst/>
          </a:prstGeom>
          <a:noFill/>
        </p:spPr>
        <p:txBody>
          <a:bodyPr wrap="square">
            <a:spAutoFit/>
          </a:bodyPr>
          <a:lstStyle/>
          <a:p>
            <a:r>
              <a:rPr lang="en-US" sz="1600" b="1" i="0" u="none" strike="noStrike">
                <a:solidFill>
                  <a:srgbClr val="000000"/>
                </a:solidFill>
                <a:effectLst/>
                <a:latin typeface="Segoe UI" panose="020B0502040204020203" pitchFamily="34" charset="0"/>
                <a:cs typeface="Segoe UI" panose="020B0502040204020203" pitchFamily="34" charset="0"/>
              </a:rPr>
              <a:t>AC-6:</a:t>
            </a:r>
            <a:endParaRPr lang="en-US" sz="1600" dirty="0">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3F28256C-67D4-528E-6A78-791040AB2B4F}"/>
              </a:ext>
            </a:extLst>
          </p:cNvPr>
          <p:cNvSpPr txBox="1"/>
          <p:nvPr/>
        </p:nvSpPr>
        <p:spPr>
          <a:xfrm>
            <a:off x="-8761847" y="831827"/>
            <a:ext cx="8253847" cy="338554"/>
          </a:xfrm>
          <a:prstGeom prst="rect">
            <a:avLst/>
          </a:prstGeom>
          <a:noFill/>
        </p:spPr>
        <p:txBody>
          <a:bodyPr wrap="square">
            <a:spAutoFit/>
          </a:bodyPr>
          <a:lstStyle/>
          <a:p>
            <a:r>
              <a:rPr lang="vi-VN" sz="1600" b="1" i="0" u="none" strike="noStrike" dirty="0">
                <a:solidFill>
                  <a:srgbClr val="000000"/>
                </a:solidFill>
                <a:effectLst/>
                <a:latin typeface="Segoe UI" panose="020B0502040204020203" pitchFamily="34" charset="0"/>
                <a:cs typeface="Segoe UI" panose="020B0502040204020203" pitchFamily="34" charset="0"/>
              </a:rPr>
              <a:t>DAC theo cả hai hướng yếu hơn AC</a:t>
            </a:r>
            <a:endParaRPr lang="en-US" sz="1600" dirty="0">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90E5CADF-2620-494C-707B-7AEDEB8BFC9E}"/>
              </a:ext>
            </a:extLst>
          </p:cNvPr>
          <p:cNvSpPr txBox="1"/>
          <p:nvPr/>
        </p:nvSpPr>
        <p:spPr>
          <a:xfrm>
            <a:off x="-8761846" y="1170381"/>
            <a:ext cx="3549766" cy="2062103"/>
          </a:xfrm>
          <a:prstGeom prst="rect">
            <a:avLst/>
          </a:prstGeom>
          <a:noFill/>
        </p:spPr>
        <p:txBody>
          <a:bodyPr wrap="square">
            <a:spAutoFit/>
          </a:bodyPr>
          <a:lstStyle/>
          <a:p>
            <a:pPr algn="just"/>
            <a:r>
              <a:rPr lang="vi-VN" sz="1600" b="0" i="0" u="none" strike="noStrike" dirty="0">
                <a:solidFill>
                  <a:srgbClr val="000000"/>
                </a:solidFill>
                <a:effectLst/>
                <a:latin typeface="Segoe UI" panose="020B0502040204020203" pitchFamily="34" charset="0"/>
                <a:cs typeface="Segoe UI" panose="020B0502040204020203" pitchFamily="34" charset="0"/>
              </a:rPr>
              <a:t>Ví dụ:  Chạy DAC theo hướng ACB, thì nó xóa 1 ra khỏi miền giá trị của C và xóa 1 ra khỏi miền giá trị của B. Còn theo hướng ngược lại BCA thì nó chỉ xóa duy nhất 1 ra khỏi miền giá trị của C =&gt; BC không nhất quán khi các ràng buộc giữa các biến phụ thuộc theo hướng đơn điệu.</a:t>
            </a:r>
          </a:p>
        </p:txBody>
      </p:sp>
      <p:pic>
        <p:nvPicPr>
          <p:cNvPr id="10" name="Picture 2">
            <a:extLst>
              <a:ext uri="{FF2B5EF4-FFF2-40B4-BE49-F238E27FC236}">
                <a16:creationId xmlns:a16="http://schemas.microsoft.com/office/drawing/2014/main" id="{33E78A05-4E90-562D-1A8A-032560B96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0398" y="898449"/>
            <a:ext cx="4064952" cy="27621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C1FF8D9-E40A-2612-C5BC-14F8EBA1158A}"/>
              </a:ext>
            </a:extLst>
          </p:cNvPr>
          <p:cNvSpPr txBox="1"/>
          <p:nvPr/>
        </p:nvSpPr>
        <p:spPr>
          <a:xfrm>
            <a:off x="9144000" y="840694"/>
            <a:ext cx="7806806" cy="1077218"/>
          </a:xfrm>
          <a:prstGeom prst="rect">
            <a:avLst/>
          </a:prstGeom>
          <a:noFill/>
        </p:spPr>
        <p:txBody>
          <a:bodyPr wrap="square">
            <a:spAutoFit/>
          </a:bodyPr>
          <a:lstStyle/>
          <a:p>
            <a:pPr algn="just"/>
            <a:r>
              <a:rPr lang="vi-VN" sz="1600" i="0" u="none" strike="noStrike" dirty="0">
                <a:solidFill>
                  <a:srgbClr val="000000"/>
                </a:solidFill>
                <a:effectLst/>
                <a:latin typeface="Segoe UI" panose="020B0502040204020203" pitchFamily="34" charset="0"/>
                <a:cs typeface="Segoe UI" panose="020B0502040204020203" pitchFamily="34" charset="0"/>
              </a:rPr>
              <a:t>Bất cứ khi nào một biến X được gán, thuật toán </a:t>
            </a:r>
            <a:r>
              <a:rPr lang="vi-VN" sz="1600" i="0" u="none" strike="noStrike" dirty="0" err="1">
                <a:solidFill>
                  <a:srgbClr val="000000"/>
                </a:solidFill>
                <a:effectLst/>
                <a:latin typeface="Segoe UI" panose="020B0502040204020203" pitchFamily="34" charset="0"/>
                <a:cs typeface="Segoe UI" panose="020B0502040204020203" pitchFamily="34" charset="0"/>
              </a:rPr>
              <a:t>forward-checking</a:t>
            </a:r>
            <a:r>
              <a:rPr lang="vi-VN" sz="1600" i="0" u="none" strike="noStrike" dirty="0">
                <a:solidFill>
                  <a:srgbClr val="000000"/>
                </a:solidFill>
                <a:effectLst/>
                <a:latin typeface="Segoe UI" panose="020B0502040204020203" pitchFamily="34" charset="0"/>
                <a:cs typeface="Segoe UI" panose="020B0502040204020203" pitchFamily="34" charset="0"/>
              </a:rPr>
              <a:t> sẽ thiết lập </a:t>
            </a:r>
            <a:r>
              <a:rPr lang="vi-VN" sz="1600" i="0" u="none" strike="noStrike" dirty="0" err="1">
                <a:solidFill>
                  <a:srgbClr val="000000"/>
                </a:solidFill>
                <a:effectLst/>
                <a:latin typeface="Segoe UI" panose="020B0502040204020203" pitchFamily="34" charset="0"/>
                <a:cs typeface="Segoe UI" panose="020B0502040204020203" pitchFamily="34" charset="0"/>
              </a:rPr>
              <a:t>arc</a:t>
            </a:r>
            <a:r>
              <a:rPr lang="vi-VN" sz="1600" i="0" u="none" strike="noStrike" dirty="0">
                <a:solidFill>
                  <a:srgbClr val="000000"/>
                </a:solidFill>
                <a:effectLst/>
                <a:latin typeface="Segoe UI" panose="020B0502040204020203" pitchFamily="34" charset="0"/>
                <a:cs typeface="Segoe UI" panose="020B0502040204020203" pitchFamily="34" charset="0"/>
              </a:rPr>
              <a:t> </a:t>
            </a:r>
            <a:r>
              <a:rPr lang="vi-VN" sz="1600" i="0" u="none" strike="noStrike" dirty="0" err="1">
                <a:solidFill>
                  <a:srgbClr val="000000"/>
                </a:solidFill>
                <a:effectLst/>
                <a:latin typeface="Segoe UI" panose="020B0502040204020203" pitchFamily="34" charset="0"/>
                <a:cs typeface="Segoe UI" panose="020B0502040204020203" pitchFamily="34" charset="0"/>
              </a:rPr>
              <a:t>consistency</a:t>
            </a:r>
            <a:r>
              <a:rPr lang="vi-VN" sz="1600" i="0" u="none" strike="noStrike" dirty="0">
                <a:solidFill>
                  <a:srgbClr val="000000"/>
                </a:solidFill>
                <a:effectLst/>
                <a:latin typeface="Segoe UI" panose="020B0502040204020203" pitchFamily="34" charset="0"/>
                <a:cs typeface="Segoe UI" panose="020B0502040204020203" pitchFamily="34" charset="0"/>
              </a:rPr>
              <a:t> cho nó: đối với mỗi biến Y chưa gán được kết nối với X bằng một ràng buộc, hãy xóa khỏi miền của Y bất kỳ giá trị nào không phù hợp với giá trị đã chọn cho X.</a:t>
            </a:r>
          </a:p>
        </p:txBody>
      </p:sp>
      <p:sp>
        <p:nvSpPr>
          <p:cNvPr id="5" name="TextBox 4">
            <a:extLst>
              <a:ext uri="{FF2B5EF4-FFF2-40B4-BE49-F238E27FC236}">
                <a16:creationId xmlns:a16="http://schemas.microsoft.com/office/drawing/2014/main" id="{B1221A08-8529-E827-15FE-58A490E5549C}"/>
              </a:ext>
            </a:extLst>
          </p:cNvPr>
          <p:cNvSpPr txBox="1"/>
          <p:nvPr/>
        </p:nvSpPr>
        <p:spPr>
          <a:xfrm>
            <a:off x="336236" y="790020"/>
            <a:ext cx="6703142" cy="422167"/>
          </a:xfrm>
          <a:prstGeom prst="rect">
            <a:avLst/>
          </a:prstGeom>
          <a:noFill/>
        </p:spPr>
        <p:txBody>
          <a:bodyPr wrap="square" rtlCol="0">
            <a:spAutoFit/>
          </a:bodyPr>
          <a:lstStyle/>
          <a:p>
            <a:pPr lvl="0" algn="just">
              <a:lnSpc>
                <a:spcPct val="150000"/>
              </a:lnSpc>
              <a:spcBef>
                <a:spcPts val="200"/>
              </a:spcBef>
              <a:spcAft>
                <a:spcPts val="800"/>
              </a:spcAft>
            </a:pPr>
            <a:r>
              <a:rPr lang="en-US" sz="1600" b="1" kern="1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So sánh generalized arc consistency (GAC) và arc consistency (AC)</a:t>
            </a:r>
            <a:endParaRPr lang="en-US" sz="1200" kern="100">
              <a:effectLst/>
              <a:latin typeface="Segoe UI" panose="020B0502040204020203" pitchFamily="34" charset="0"/>
              <a:ea typeface="Calibri" panose="020F0502020204030204" pitchFamily="34" charset="0"/>
              <a:cs typeface="Segoe UI" panose="020B0502040204020203" pitchFamily="34" charset="0"/>
            </a:endParaRPr>
          </a:p>
        </p:txBody>
      </p:sp>
      <p:sp>
        <p:nvSpPr>
          <p:cNvPr id="9" name="TextBox 8">
            <a:extLst>
              <a:ext uri="{FF2B5EF4-FFF2-40B4-BE49-F238E27FC236}">
                <a16:creationId xmlns:a16="http://schemas.microsoft.com/office/drawing/2014/main" id="{25F9B232-BB2F-DE5E-12F5-9D9299E45169}"/>
              </a:ext>
            </a:extLst>
          </p:cNvPr>
          <p:cNvSpPr txBox="1"/>
          <p:nvPr/>
        </p:nvSpPr>
        <p:spPr>
          <a:xfrm>
            <a:off x="338690" y="1247325"/>
            <a:ext cx="6349181" cy="954107"/>
          </a:xfrm>
          <a:prstGeom prst="rect">
            <a:avLst/>
          </a:prstGeom>
          <a:noFill/>
        </p:spPr>
        <p:txBody>
          <a:bodyPr wrap="square" rtlCol="0">
            <a:spAutoFit/>
          </a:bodyPr>
          <a:lstStyle/>
          <a:p>
            <a:r>
              <a:rPr lang="en-US" sz="1400">
                <a:solidFill>
                  <a:srgbClr val="000000"/>
                </a:solidFill>
                <a:effectLst/>
                <a:latin typeface="Times New Roman" panose="02020603050405020304" pitchFamily="18" charset="0"/>
                <a:ea typeface="Times New Roman" panose="02020603050405020304" pitchFamily="18" charset="0"/>
              </a:rPr>
              <a:t>AC chỉ áp dụng được cho ràng buộc nhị phân do đó AC thường được sử dụng khi giải quyết các vấn đề đơn giản, trong khi GAC có thể áp dụng cho rất nhiều loại ràng buộc khác nhau. GAC có thể giải quyết được các ràng buộc áp dụng cho nhiều biến. GAC tốn nhiều tài nguyên hơn so với AC</a:t>
            </a:r>
            <a:endParaRPr lang="en-US"/>
          </a:p>
        </p:txBody>
      </p:sp>
    </p:spTree>
    <p:extLst>
      <p:ext uri="{BB962C8B-B14F-4D97-AF65-F5344CB8AC3E}">
        <p14:creationId xmlns:p14="http://schemas.microsoft.com/office/powerpoint/2010/main" val="249237849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dk2"/>
            </a:gs>
          </a:gsLst>
          <a:lin ang="5400012" scaled="0"/>
        </a:gradFill>
        <a:effectLst/>
      </p:bgPr>
    </p:bg>
    <p:spTree>
      <p:nvGrpSpPr>
        <p:cNvPr id="1" name="Shape 419"/>
        <p:cNvGrpSpPr/>
        <p:nvPr/>
      </p:nvGrpSpPr>
      <p:grpSpPr>
        <a:xfrm>
          <a:off x="0" y="0"/>
          <a:ext cx="0" cy="0"/>
          <a:chOff x="0" y="0"/>
          <a:chExt cx="0" cy="0"/>
        </a:xfrm>
      </p:grpSpPr>
      <p:sp>
        <p:nvSpPr>
          <p:cNvPr id="425" name="!! Hình 1"/>
          <p:cNvSpPr txBox="1">
            <a:spLocks noGrp="1"/>
          </p:cNvSpPr>
          <p:nvPr>
            <p:ph type="title" idx="5"/>
          </p:nvPr>
        </p:nvSpPr>
        <p:spPr>
          <a:xfrm>
            <a:off x="341514" y="-985605"/>
            <a:ext cx="1045464" cy="7082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t>02</a:t>
            </a:r>
            <a:endParaRPr sz="3400" dirty="0"/>
          </a:p>
        </p:txBody>
      </p:sp>
      <p:sp>
        <p:nvSpPr>
          <p:cNvPr id="23" name="!! text1">
            <a:extLst>
              <a:ext uri="{FF2B5EF4-FFF2-40B4-BE49-F238E27FC236}">
                <a16:creationId xmlns:a16="http://schemas.microsoft.com/office/drawing/2014/main" id="{0A02BA3D-C01B-F01E-035D-6750FA6F453E}"/>
              </a:ext>
            </a:extLst>
          </p:cNvPr>
          <p:cNvSpPr txBox="1"/>
          <p:nvPr/>
        </p:nvSpPr>
        <p:spPr>
          <a:xfrm>
            <a:off x="1444128" y="-846914"/>
            <a:ext cx="5243743" cy="430887"/>
          </a:xfrm>
          <a:prstGeom prst="rect">
            <a:avLst/>
          </a:prstGeom>
          <a:noFill/>
        </p:spPr>
        <p:txBody>
          <a:bodyPr wrap="square">
            <a:spAutoFit/>
          </a:bodyPr>
          <a:lstStyle/>
          <a:p>
            <a:pPr algn="ctr" defTabSz="685800">
              <a:buClr>
                <a:srgbClr val="0F1E50"/>
              </a:buClr>
              <a:buSzPts val="2400"/>
              <a:defRPr/>
            </a:pPr>
            <a:r>
              <a:rPr lang="fr-FR" sz="2200" b="1" dirty="0">
                <a:latin typeface="Segoe UI" panose="020B0502040204020203" pitchFamily="34" charset="0"/>
                <a:ea typeface="Open Sans" panose="020B0606030504020204" pitchFamily="34" charset="0"/>
                <a:cs typeface="Segoe UI" panose="020B0502040204020203" pitchFamily="34" charset="0"/>
              </a:rPr>
              <a:t>Local </a:t>
            </a:r>
            <a:r>
              <a:rPr lang="fr-FR" sz="2200" b="1" dirty="0" err="1">
                <a:latin typeface="Segoe UI" panose="020B0502040204020203" pitchFamily="34" charset="0"/>
                <a:ea typeface="Open Sans" panose="020B0606030504020204" pitchFamily="34" charset="0"/>
                <a:cs typeface="Segoe UI" panose="020B0502040204020203" pitchFamily="34" charset="0"/>
              </a:rPr>
              <a:t>Consistency</a:t>
            </a:r>
            <a:r>
              <a:rPr lang="fr-FR" sz="2200" b="1" dirty="0">
                <a:latin typeface="Segoe UI" panose="020B0502040204020203" pitchFamily="34" charset="0"/>
                <a:ea typeface="Open Sans" panose="020B0606030504020204" pitchFamily="34" charset="0"/>
                <a:cs typeface="Segoe UI" panose="020B0502040204020203" pitchFamily="34" charset="0"/>
              </a:rPr>
              <a:t> </a:t>
            </a:r>
            <a:r>
              <a:rPr lang="fr-FR" sz="2200" b="1" dirty="0" err="1">
                <a:latin typeface="Segoe UI" panose="020B0502040204020203" pitchFamily="34" charset="0"/>
                <a:ea typeface="Open Sans" panose="020B0606030504020204" pitchFamily="34" charset="0"/>
                <a:cs typeface="Segoe UI" panose="020B0502040204020203" pitchFamily="34" charset="0"/>
              </a:rPr>
              <a:t>và</a:t>
            </a:r>
            <a:r>
              <a:rPr lang="fr-FR" sz="2200" b="1" dirty="0">
                <a:latin typeface="Segoe UI" panose="020B0502040204020203" pitchFamily="34" charset="0"/>
                <a:ea typeface="Open Sans" panose="020B0606030504020204" pitchFamily="34" charset="0"/>
                <a:cs typeface="Segoe UI" panose="020B0502040204020203" pitchFamily="34" charset="0"/>
              </a:rPr>
              <a:t> Global </a:t>
            </a:r>
            <a:r>
              <a:rPr lang="fr-FR" sz="2200" b="1" dirty="0" err="1">
                <a:latin typeface="Segoe UI" panose="020B0502040204020203" pitchFamily="34" charset="0"/>
                <a:ea typeface="Open Sans" panose="020B0606030504020204" pitchFamily="34" charset="0"/>
                <a:cs typeface="Segoe UI" panose="020B0502040204020203" pitchFamily="34" charset="0"/>
              </a:rPr>
              <a:t>constraint</a:t>
            </a:r>
            <a:endParaRPr lang="fr-FR" sz="2200" b="1" dirty="0">
              <a:latin typeface="Segoe UI" panose="020B0502040204020203" pitchFamily="34" charset="0"/>
              <a:ea typeface="Open Sans" panose="020B0606030504020204" pitchFamily="34" charset="0"/>
              <a:cs typeface="Segoe UI" panose="020B0502040204020203" pitchFamily="34" charset="0"/>
            </a:endParaRPr>
          </a:p>
        </p:txBody>
      </p:sp>
      <p:cxnSp>
        <p:nvCxnSpPr>
          <p:cNvPr id="8" name="!!i2">
            <a:extLst>
              <a:ext uri="{FF2B5EF4-FFF2-40B4-BE49-F238E27FC236}">
                <a16:creationId xmlns:a16="http://schemas.microsoft.com/office/drawing/2014/main" id="{3ACD3807-7A2F-913E-83FE-A1AF060FA578}"/>
              </a:ext>
            </a:extLst>
          </p:cNvPr>
          <p:cNvCxnSpPr>
            <a:cxnSpLocks/>
          </p:cNvCxnSpPr>
          <p:nvPr/>
        </p:nvCxnSpPr>
        <p:spPr>
          <a:xfrm flipH="1">
            <a:off x="1552374" y="-416027"/>
            <a:ext cx="2849266" cy="0"/>
          </a:xfrm>
          <a:prstGeom prst="line">
            <a:avLst/>
          </a:prstGeom>
          <a:ln w="76200" cmpd="sng">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BE076DE4-7EFA-F948-46B2-38641A40C3B3}"/>
              </a:ext>
            </a:extLst>
          </p:cNvPr>
          <p:cNvSpPr/>
          <p:nvPr/>
        </p:nvSpPr>
        <p:spPr>
          <a:xfrm>
            <a:off x="341514" y="215692"/>
            <a:ext cx="4738486" cy="430885"/>
          </a:xfrm>
          <a:prstGeom prst="rect">
            <a:avLst/>
          </a:prstGeom>
          <a:solidFill>
            <a:srgbClr val="E9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600">
                <a:solidFill>
                  <a:schemeClr val="tx1"/>
                </a:solidFill>
                <a:latin typeface="Segoe UI" panose="020B0502040204020203" pitchFamily="34" charset="0"/>
                <a:ea typeface="Open Sans" panose="020B0606030504020204" pitchFamily="34" charset="0"/>
                <a:cs typeface="Segoe UI" panose="020B0502040204020203" pitchFamily="34" charset="0"/>
              </a:rPr>
              <a:t>Global constraints</a:t>
            </a:r>
            <a:endParaRPr lang="en-US" sz="1600" dirty="0">
              <a:solidFill>
                <a:schemeClr val="tx1"/>
              </a:solidFill>
              <a:latin typeface="Segoe UI" panose="020B0502040204020203" pitchFamily="34" charset="0"/>
              <a:ea typeface="Open Sans" panose="020B0606030504020204" pitchFamily="34" charset="0"/>
              <a:cs typeface="Segoe UI" panose="020B0502040204020203" pitchFamily="34" charset="0"/>
            </a:endParaRPr>
          </a:p>
        </p:txBody>
      </p:sp>
      <p:sp>
        <p:nvSpPr>
          <p:cNvPr id="2" name="TextBox 1">
            <a:extLst>
              <a:ext uri="{FF2B5EF4-FFF2-40B4-BE49-F238E27FC236}">
                <a16:creationId xmlns:a16="http://schemas.microsoft.com/office/drawing/2014/main" id="{190247A1-C6CF-D734-3527-E229FB6877A1}"/>
              </a:ext>
            </a:extLst>
          </p:cNvPr>
          <p:cNvSpPr txBox="1"/>
          <p:nvPr/>
        </p:nvSpPr>
        <p:spPr>
          <a:xfrm>
            <a:off x="341514" y="840694"/>
            <a:ext cx="7806806" cy="338554"/>
          </a:xfrm>
          <a:prstGeom prst="rect">
            <a:avLst/>
          </a:prstGeom>
          <a:noFill/>
        </p:spPr>
        <p:txBody>
          <a:bodyPr wrap="square">
            <a:spAutoFit/>
          </a:bodyPr>
          <a:lstStyle/>
          <a:p>
            <a:pPr algn="just"/>
            <a:r>
              <a:rPr lang="vi-VN" sz="1600" b="1" i="0" u="none" strike="noStrike" dirty="0" err="1">
                <a:solidFill>
                  <a:srgbClr val="000000"/>
                </a:solidFill>
                <a:effectLst/>
                <a:latin typeface="Segoe UI" panose="020B0502040204020203" pitchFamily="34" charset="0"/>
                <a:cs typeface="Segoe UI" panose="020B0502040204020203" pitchFamily="34" charset="0"/>
              </a:rPr>
              <a:t>Resource</a:t>
            </a:r>
            <a:r>
              <a:rPr lang="vi-VN" sz="1600" b="1" i="0" u="none" strike="noStrike" dirty="0">
                <a:solidFill>
                  <a:srgbClr val="000000"/>
                </a:solidFill>
                <a:effectLst/>
                <a:latin typeface="Segoe UI" panose="020B0502040204020203" pitchFamily="34" charset="0"/>
                <a:cs typeface="Segoe UI" panose="020B0502040204020203" pitchFamily="34" charset="0"/>
              </a:rPr>
              <a:t> </a:t>
            </a:r>
            <a:r>
              <a:rPr lang="vi-VN" sz="1600" b="1" i="0" u="none" strike="noStrike" dirty="0" err="1">
                <a:solidFill>
                  <a:srgbClr val="000000"/>
                </a:solidFill>
                <a:effectLst/>
                <a:latin typeface="Segoe UI" panose="020B0502040204020203" pitchFamily="34" charset="0"/>
                <a:cs typeface="Segoe UI" panose="020B0502040204020203" pitchFamily="34" charset="0"/>
              </a:rPr>
              <a:t>Constraint</a:t>
            </a:r>
            <a:r>
              <a:rPr lang="vi-VN" sz="1600" b="1" i="0" u="none" strike="noStrike" dirty="0">
                <a:solidFill>
                  <a:srgbClr val="000000"/>
                </a:solidFill>
                <a:effectLst/>
                <a:latin typeface="Segoe UI" panose="020B0502040204020203" pitchFamily="34" charset="0"/>
                <a:cs typeface="Segoe UI" panose="020B0502040204020203" pitchFamily="34" charset="0"/>
              </a:rPr>
              <a:t> </a:t>
            </a:r>
            <a:r>
              <a:rPr lang="vi-VN" sz="1600" i="0" u="none" strike="noStrike" dirty="0">
                <a:solidFill>
                  <a:srgbClr val="000000"/>
                </a:solidFill>
                <a:effectLst/>
                <a:latin typeface="Segoe UI" panose="020B0502040204020203" pitchFamily="34" charset="0"/>
                <a:cs typeface="Segoe UI" panose="020B0502040204020203" pitchFamily="34" charset="0"/>
              </a:rPr>
              <a:t>(ràng buộc tài nguyên) thường được gọi là </a:t>
            </a:r>
            <a:r>
              <a:rPr lang="vi-VN" sz="1600" i="0" u="none" strike="noStrike" dirty="0" err="1">
                <a:solidFill>
                  <a:srgbClr val="000000"/>
                </a:solidFill>
                <a:effectLst/>
                <a:latin typeface="Segoe UI" panose="020B0502040204020203" pitchFamily="34" charset="0"/>
                <a:cs typeface="Segoe UI" panose="020B0502040204020203" pitchFamily="34" charset="0"/>
              </a:rPr>
              <a:t>Atmost</a:t>
            </a:r>
            <a:r>
              <a:rPr lang="vi-VN" sz="1600" i="0" u="none" strike="noStrike" dirty="0">
                <a:solidFill>
                  <a:srgbClr val="000000"/>
                </a:solidFill>
                <a:effectLst/>
                <a:latin typeface="Segoe UI" panose="020B0502040204020203" pitchFamily="34" charset="0"/>
                <a:cs typeface="Segoe UI" panose="020B0502040204020203" pitchFamily="34" charset="0"/>
              </a:rPr>
              <a:t> </a:t>
            </a:r>
            <a:r>
              <a:rPr lang="vi-VN" sz="1600" i="0" u="none" strike="noStrike" dirty="0" err="1">
                <a:solidFill>
                  <a:srgbClr val="000000"/>
                </a:solidFill>
                <a:effectLst/>
                <a:latin typeface="Segoe UI" panose="020B0502040204020203" pitchFamily="34" charset="0"/>
                <a:cs typeface="Segoe UI" panose="020B0502040204020203" pitchFamily="34" charset="0"/>
              </a:rPr>
              <a:t>constraint</a:t>
            </a:r>
            <a:endParaRPr lang="vi-VN" sz="1600" i="0" u="none" strike="noStrike" dirty="0">
              <a:solidFill>
                <a:srgbClr val="000000"/>
              </a:solidFill>
              <a:effectLst/>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077A1603-C6EC-1F4C-6CDB-5C4CFF8BBFAC}"/>
              </a:ext>
            </a:extLst>
          </p:cNvPr>
          <p:cNvSpPr txBox="1"/>
          <p:nvPr/>
        </p:nvSpPr>
        <p:spPr>
          <a:xfrm>
            <a:off x="341514" y="1276306"/>
            <a:ext cx="7806806" cy="1323439"/>
          </a:xfrm>
          <a:prstGeom prst="rect">
            <a:avLst/>
          </a:prstGeom>
          <a:noFill/>
        </p:spPr>
        <p:txBody>
          <a:bodyPr wrap="square">
            <a:spAutoFit/>
          </a:bodyPr>
          <a:lstStyle/>
          <a:p>
            <a:pPr algn="just"/>
            <a:r>
              <a:rPr lang="vi-VN" sz="1600" i="0" u="none" strike="noStrike" dirty="0">
                <a:solidFill>
                  <a:srgbClr val="000000"/>
                </a:solidFill>
                <a:effectLst/>
                <a:latin typeface="Segoe UI" panose="020B0502040204020203" pitchFamily="34" charset="0"/>
                <a:cs typeface="Segoe UI" panose="020B0502040204020203" pitchFamily="34" charset="0"/>
              </a:rPr>
              <a:t>Ví dụ: Trong bài toán lập kế hoạch, đặt P1,P2,P3,P4 biểu thị số lượng nhân sự được phân công cho mỗi nhiệm vụ trong bốn nhiệm vụ. Ràng buộc rằng không quá  10 nhân viên được chỉ định tổng cộng được viết là: </a:t>
            </a:r>
            <a:r>
              <a:rPr lang="vi-VN" sz="1600" i="0" u="none" strike="noStrike" dirty="0" err="1">
                <a:solidFill>
                  <a:srgbClr val="000000"/>
                </a:solidFill>
                <a:effectLst/>
                <a:latin typeface="Segoe UI" panose="020B0502040204020203" pitchFamily="34" charset="0"/>
                <a:cs typeface="Segoe UI" panose="020B0502040204020203" pitchFamily="34" charset="0"/>
              </a:rPr>
              <a:t>Atmost</a:t>
            </a:r>
            <a:r>
              <a:rPr lang="vi-VN" sz="1600" i="0" u="none" strike="noStrike" dirty="0">
                <a:solidFill>
                  <a:srgbClr val="000000"/>
                </a:solidFill>
                <a:effectLst/>
                <a:latin typeface="Segoe UI" panose="020B0502040204020203" pitchFamily="34" charset="0"/>
                <a:cs typeface="Segoe UI" panose="020B0502040204020203" pitchFamily="34" charset="0"/>
              </a:rPr>
              <a:t> (10,P1,P2,P3,P4). Chúng ta có thể phát hiện sự không nhất quán đơn giản bằng cách kiểm tra tổng các giá trị nhỏ nhất của các miền hiện tại.</a:t>
            </a:r>
          </a:p>
        </p:txBody>
      </p:sp>
      <p:sp>
        <p:nvSpPr>
          <p:cNvPr id="13" name="TextBox 12">
            <a:extLst>
              <a:ext uri="{FF2B5EF4-FFF2-40B4-BE49-F238E27FC236}">
                <a16:creationId xmlns:a16="http://schemas.microsoft.com/office/drawing/2014/main" id="{3BCEC8BF-4608-0130-0D85-2047092931E7}"/>
              </a:ext>
            </a:extLst>
          </p:cNvPr>
          <p:cNvSpPr txBox="1"/>
          <p:nvPr/>
        </p:nvSpPr>
        <p:spPr>
          <a:xfrm>
            <a:off x="-7980683" y="840694"/>
            <a:ext cx="7806806" cy="1569660"/>
          </a:xfrm>
          <a:prstGeom prst="rect">
            <a:avLst/>
          </a:prstGeom>
          <a:noFill/>
        </p:spPr>
        <p:txBody>
          <a:bodyPr wrap="square">
            <a:spAutoFit/>
          </a:bodyPr>
          <a:lstStyle/>
          <a:p>
            <a:pPr algn="just"/>
            <a:r>
              <a:rPr lang="en-US" sz="1600" i="0" u="none" strike="noStrike" dirty="0">
                <a:solidFill>
                  <a:srgbClr val="000000"/>
                </a:solidFill>
                <a:effectLst/>
                <a:latin typeface="Segoe UI" panose="020B0502040204020203" pitchFamily="34" charset="0"/>
                <a:cs typeface="Segoe UI" panose="020B0502040204020203" pitchFamily="34" charset="0"/>
              </a:rPr>
              <a:t>Đ</a:t>
            </a:r>
            <a:r>
              <a:rPr lang="vi-VN" sz="1600" i="0" u="none" strike="noStrike" dirty="0" err="1">
                <a:solidFill>
                  <a:srgbClr val="000000"/>
                </a:solidFill>
                <a:effectLst/>
                <a:latin typeface="Segoe UI" panose="020B0502040204020203" pitchFamily="34" charset="0"/>
                <a:cs typeface="Segoe UI" panose="020B0502040204020203" pitchFamily="34" charset="0"/>
              </a:rPr>
              <a:t>ược</a:t>
            </a:r>
            <a:r>
              <a:rPr lang="vi-VN" sz="1600" i="0" u="none" strike="noStrike" dirty="0">
                <a:solidFill>
                  <a:srgbClr val="000000"/>
                </a:solidFill>
                <a:effectLst/>
                <a:latin typeface="Segoe UI" panose="020B0502040204020203" pitchFamily="34" charset="0"/>
                <a:cs typeface="Segoe UI" panose="020B0502040204020203" pitchFamily="34" charset="0"/>
              </a:rPr>
              <a:t> sử dụng để xác định tập giá trị khả thi cho các biến trong ràng buộc bằng cách duy trì </a:t>
            </a:r>
            <a:r>
              <a:rPr lang="vi-VN" sz="1600" i="0" u="none" strike="noStrike" dirty="0" err="1">
                <a:solidFill>
                  <a:srgbClr val="000000"/>
                </a:solidFill>
                <a:effectLst/>
                <a:latin typeface="Segoe UI" panose="020B0502040204020203" pitchFamily="34" charset="0"/>
                <a:cs typeface="Segoe UI" panose="020B0502040204020203" pitchFamily="34" charset="0"/>
              </a:rPr>
              <a:t>arc</a:t>
            </a:r>
            <a:r>
              <a:rPr lang="vi-VN" sz="1600" i="0" u="none" strike="noStrike" dirty="0">
                <a:solidFill>
                  <a:srgbClr val="000000"/>
                </a:solidFill>
                <a:effectLst/>
                <a:latin typeface="Segoe UI" panose="020B0502040204020203" pitchFamily="34" charset="0"/>
                <a:cs typeface="Segoe UI" panose="020B0502040204020203" pitchFamily="34" charset="0"/>
              </a:rPr>
              <a:t> </a:t>
            </a:r>
            <a:r>
              <a:rPr lang="vi-VN" sz="1600" i="0" u="none" strike="noStrike" dirty="0" err="1">
                <a:solidFill>
                  <a:srgbClr val="000000"/>
                </a:solidFill>
                <a:effectLst/>
                <a:latin typeface="Segoe UI" panose="020B0502040204020203" pitchFamily="34" charset="0"/>
                <a:cs typeface="Segoe UI" panose="020B0502040204020203" pitchFamily="34" charset="0"/>
              </a:rPr>
              <a:t>consistency</a:t>
            </a:r>
            <a:r>
              <a:rPr lang="vi-VN" sz="1600" i="0" u="none" strike="noStrike" dirty="0">
                <a:solidFill>
                  <a:srgbClr val="000000"/>
                </a:solidFill>
                <a:effectLst/>
                <a:latin typeface="Segoe UI" panose="020B0502040204020203" pitchFamily="34" charset="0"/>
                <a:cs typeface="Segoe UI" panose="020B0502040204020203" pitchFamily="34" charset="0"/>
              </a:rPr>
              <a:t> trong quá trình thực hiện các phép gán giá trị cho các biến.</a:t>
            </a:r>
          </a:p>
          <a:p>
            <a:pPr algn="just"/>
            <a:r>
              <a:rPr lang="vi-VN" sz="1600" i="0" u="none" strike="noStrike" dirty="0">
                <a:solidFill>
                  <a:srgbClr val="000000"/>
                </a:solidFill>
                <a:effectLst/>
                <a:latin typeface="Segoe UI" panose="020B0502040204020203" pitchFamily="34" charset="0"/>
                <a:cs typeface="Segoe UI" panose="020B0502040204020203" pitchFamily="34" charset="0"/>
              </a:rPr>
              <a:t>Với MAC, khi một biến được gán giá trị, nó sẽ kiểm tra xem các biến khác còn lại trong ràng buộc có khả dụng hay không. Nếu không, giá trị của biến được gán sẽ bị thu hẹp lại, bỏ đi các giá trị không khả dụng và tiếp tục với các biến khác trong ràng buộc.</a:t>
            </a:r>
          </a:p>
        </p:txBody>
      </p:sp>
      <p:sp>
        <p:nvSpPr>
          <p:cNvPr id="14" name="TextBox 13">
            <a:extLst>
              <a:ext uri="{FF2B5EF4-FFF2-40B4-BE49-F238E27FC236}">
                <a16:creationId xmlns:a16="http://schemas.microsoft.com/office/drawing/2014/main" id="{0385529F-31F3-28EA-39D7-9B611E04ED7D}"/>
              </a:ext>
            </a:extLst>
          </p:cNvPr>
          <p:cNvSpPr txBox="1"/>
          <p:nvPr/>
        </p:nvSpPr>
        <p:spPr>
          <a:xfrm>
            <a:off x="9144000" y="840694"/>
            <a:ext cx="7806806" cy="1077218"/>
          </a:xfrm>
          <a:prstGeom prst="rect">
            <a:avLst/>
          </a:prstGeom>
          <a:noFill/>
        </p:spPr>
        <p:txBody>
          <a:bodyPr wrap="square">
            <a:spAutoFit/>
          </a:bodyPr>
          <a:lstStyle/>
          <a:p>
            <a:pPr algn="just"/>
            <a:r>
              <a:rPr lang="vi-VN" sz="1600" i="0" u="none" strike="noStrike" dirty="0">
                <a:solidFill>
                  <a:srgbClr val="000000"/>
                </a:solidFill>
                <a:effectLst/>
                <a:latin typeface="Segoe UI" panose="020B0502040204020203" pitchFamily="34" charset="0"/>
                <a:cs typeface="Segoe UI" panose="020B0502040204020203" pitchFamily="34" charset="0"/>
              </a:rPr>
              <a:t>Chúng ta nói rằng một CSP (</a:t>
            </a:r>
            <a:r>
              <a:rPr lang="vi-VN" sz="1600" i="0" u="none" strike="noStrike" dirty="0" err="1">
                <a:solidFill>
                  <a:srgbClr val="000000"/>
                </a:solidFill>
                <a:effectLst/>
                <a:latin typeface="Segoe UI" panose="020B0502040204020203" pitchFamily="34" charset="0"/>
                <a:cs typeface="Segoe UI" panose="020B0502040204020203" pitchFamily="34" charset="0"/>
              </a:rPr>
              <a:t>problem</a:t>
            </a:r>
            <a:r>
              <a:rPr lang="vi-VN" sz="1600" i="0" u="none" strike="noStrike" dirty="0">
                <a:solidFill>
                  <a:srgbClr val="000000"/>
                </a:solidFill>
                <a:effectLst/>
                <a:latin typeface="Segoe UI" panose="020B0502040204020203" pitchFamily="34" charset="0"/>
                <a:cs typeface="Segoe UI" panose="020B0502040204020203" pitchFamily="34" charset="0"/>
              </a:rPr>
              <a:t> ràng buộc) là </a:t>
            </a:r>
            <a:r>
              <a:rPr lang="vi-VN" sz="1600" i="0" u="none" strike="noStrike" dirty="0" err="1">
                <a:solidFill>
                  <a:srgbClr val="000000"/>
                </a:solidFill>
                <a:effectLst/>
                <a:latin typeface="Segoe UI" panose="020B0502040204020203" pitchFamily="34" charset="0"/>
                <a:cs typeface="Segoe UI" panose="020B0502040204020203" pitchFamily="34" charset="0"/>
              </a:rPr>
              <a:t>bounds-consistent</a:t>
            </a:r>
            <a:r>
              <a:rPr lang="vi-VN" sz="1600" i="0" u="none" strike="noStrike" dirty="0">
                <a:solidFill>
                  <a:srgbClr val="000000"/>
                </a:solidFill>
                <a:effectLst/>
                <a:latin typeface="Segoe UI" panose="020B0502040204020203" pitchFamily="34" charset="0"/>
                <a:cs typeface="Segoe UI" panose="020B0502040204020203" pitchFamily="34" charset="0"/>
              </a:rPr>
              <a:t> nếu đối với mỗi biến X, và cả giá trị </a:t>
            </a:r>
            <a:r>
              <a:rPr lang="vi-VN" sz="1600" i="0" u="none" strike="noStrike" dirty="0" err="1">
                <a:solidFill>
                  <a:srgbClr val="000000"/>
                </a:solidFill>
                <a:effectLst/>
                <a:latin typeface="Segoe UI" panose="020B0502040204020203" pitchFamily="34" charset="0"/>
                <a:cs typeface="Segoe UI" panose="020B0502040204020203" pitchFamily="34" charset="0"/>
              </a:rPr>
              <a:t>lower-bound</a:t>
            </a:r>
            <a:r>
              <a:rPr lang="vi-VN" sz="1600" i="0" u="none" strike="noStrike" dirty="0">
                <a:solidFill>
                  <a:srgbClr val="000000"/>
                </a:solidFill>
                <a:effectLst/>
                <a:latin typeface="Segoe UI" panose="020B0502040204020203" pitchFamily="34" charset="0"/>
                <a:cs typeface="Segoe UI" panose="020B0502040204020203" pitchFamily="34" charset="0"/>
              </a:rPr>
              <a:t> và </a:t>
            </a:r>
            <a:r>
              <a:rPr lang="vi-VN" sz="1600" i="0" u="none" strike="noStrike" dirty="0" err="1">
                <a:solidFill>
                  <a:srgbClr val="000000"/>
                </a:solidFill>
                <a:effectLst/>
                <a:latin typeface="Segoe UI" panose="020B0502040204020203" pitchFamily="34" charset="0"/>
                <a:cs typeface="Segoe UI" panose="020B0502040204020203" pitchFamily="34" charset="0"/>
              </a:rPr>
              <a:t>upper-bound</a:t>
            </a:r>
            <a:r>
              <a:rPr lang="vi-VN" sz="1600" i="0" u="none" strike="noStrike" dirty="0">
                <a:solidFill>
                  <a:srgbClr val="000000"/>
                </a:solidFill>
                <a:effectLst/>
                <a:latin typeface="Segoe UI" panose="020B0502040204020203" pitchFamily="34" charset="0"/>
                <a:cs typeface="Segoe UI" panose="020B0502040204020203" pitchFamily="34" charset="0"/>
              </a:rPr>
              <a:t> của X, đều tồn tại một giá trị của biến Y mà thỏa mãn ràng buộc giữa X và Y cho mỗi biến Y. Việc </a:t>
            </a:r>
            <a:r>
              <a:rPr lang="vi-VN" sz="1600" i="0" u="none" strike="noStrike" dirty="0" err="1">
                <a:solidFill>
                  <a:srgbClr val="000000"/>
                </a:solidFill>
                <a:effectLst/>
                <a:latin typeface="Segoe UI" panose="020B0502040204020203" pitchFamily="34" charset="0"/>
                <a:cs typeface="Segoe UI" panose="020B0502040204020203" pitchFamily="34" charset="0"/>
              </a:rPr>
              <a:t>bounds</a:t>
            </a:r>
            <a:r>
              <a:rPr lang="vi-VN" sz="1600" i="0" u="none" strike="noStrike" dirty="0">
                <a:solidFill>
                  <a:srgbClr val="000000"/>
                </a:solidFill>
                <a:effectLst/>
                <a:latin typeface="Segoe UI" panose="020B0502040204020203" pitchFamily="34" charset="0"/>
                <a:cs typeface="Segoe UI" panose="020B0502040204020203" pitchFamily="34" charset="0"/>
              </a:rPr>
              <a:t> </a:t>
            </a:r>
            <a:r>
              <a:rPr lang="vi-VN" sz="1600" i="0" u="none" strike="noStrike" dirty="0" err="1">
                <a:solidFill>
                  <a:srgbClr val="000000"/>
                </a:solidFill>
                <a:effectLst/>
                <a:latin typeface="Segoe UI" panose="020B0502040204020203" pitchFamily="34" charset="0"/>
                <a:cs typeface="Segoe UI" panose="020B0502040204020203" pitchFamily="34" charset="0"/>
              </a:rPr>
              <a:t>propagation</a:t>
            </a:r>
            <a:r>
              <a:rPr lang="vi-VN" sz="1600" i="0" u="none" strike="noStrike" dirty="0">
                <a:solidFill>
                  <a:srgbClr val="000000"/>
                </a:solidFill>
                <a:effectLst/>
                <a:latin typeface="Segoe UI" panose="020B0502040204020203" pitchFamily="34" charset="0"/>
                <a:cs typeface="Segoe UI" panose="020B0502040204020203" pitchFamily="34" charset="0"/>
              </a:rPr>
              <a:t> như vậy được sử dụng rộng rãi trong các bài toán ràng buộc thực tế.</a:t>
            </a:r>
          </a:p>
        </p:txBody>
      </p:sp>
      <p:sp>
        <p:nvSpPr>
          <p:cNvPr id="15" name="TextBox 14">
            <a:extLst>
              <a:ext uri="{FF2B5EF4-FFF2-40B4-BE49-F238E27FC236}">
                <a16:creationId xmlns:a16="http://schemas.microsoft.com/office/drawing/2014/main" id="{47BFEB97-C7D5-6271-48DB-62E5ED8C199D}"/>
              </a:ext>
            </a:extLst>
          </p:cNvPr>
          <p:cNvSpPr txBox="1"/>
          <p:nvPr/>
        </p:nvSpPr>
        <p:spPr>
          <a:xfrm>
            <a:off x="9144000" y="1986494"/>
            <a:ext cx="7806806" cy="1077218"/>
          </a:xfrm>
          <a:prstGeom prst="rect">
            <a:avLst/>
          </a:prstGeom>
          <a:noFill/>
        </p:spPr>
        <p:txBody>
          <a:bodyPr wrap="square">
            <a:spAutoFit/>
          </a:bodyPr>
          <a:lstStyle/>
          <a:p>
            <a:pPr algn="just"/>
            <a:r>
              <a:rPr lang="vi-VN" sz="1600" i="0" u="none" strike="noStrike" dirty="0">
                <a:solidFill>
                  <a:srgbClr val="000000"/>
                </a:solidFill>
                <a:effectLst/>
                <a:latin typeface="Segoe UI" panose="020B0502040204020203" pitchFamily="34" charset="0"/>
                <a:cs typeface="Segoe UI" panose="020B0502040204020203" pitchFamily="34" charset="0"/>
              </a:rPr>
              <a:t>Nói cách khác, nếu một CSP là </a:t>
            </a:r>
            <a:r>
              <a:rPr lang="vi-VN" sz="1600" i="0" u="none" strike="noStrike" dirty="0" err="1">
                <a:solidFill>
                  <a:srgbClr val="000000"/>
                </a:solidFill>
                <a:effectLst/>
                <a:latin typeface="Segoe UI" panose="020B0502040204020203" pitchFamily="34" charset="0"/>
                <a:cs typeface="Segoe UI" panose="020B0502040204020203" pitchFamily="34" charset="0"/>
              </a:rPr>
              <a:t>bounds-consistent</a:t>
            </a:r>
            <a:r>
              <a:rPr lang="vi-VN" sz="1600" i="0" u="none" strike="noStrike" dirty="0">
                <a:solidFill>
                  <a:srgbClr val="000000"/>
                </a:solidFill>
                <a:effectLst/>
                <a:latin typeface="Segoe UI" panose="020B0502040204020203" pitchFamily="34" charset="0"/>
                <a:cs typeface="Segoe UI" panose="020B0502040204020203" pitchFamily="34" charset="0"/>
              </a:rPr>
              <a:t>, thì đối với mỗi giá trị của mỗi biến, chúng ta đều có thể tìm được giá trị hợp lệ của các biến khác để thỏa mãn ràng buộc. Việc </a:t>
            </a:r>
            <a:r>
              <a:rPr lang="vi-VN" sz="1600" i="0" u="none" strike="noStrike" dirty="0" err="1">
                <a:solidFill>
                  <a:srgbClr val="000000"/>
                </a:solidFill>
                <a:effectLst/>
                <a:latin typeface="Segoe UI" panose="020B0502040204020203" pitchFamily="34" charset="0"/>
                <a:cs typeface="Segoe UI" panose="020B0502040204020203" pitchFamily="34" charset="0"/>
              </a:rPr>
              <a:t>bounds</a:t>
            </a:r>
            <a:r>
              <a:rPr lang="vi-VN" sz="1600" i="0" u="none" strike="noStrike" dirty="0">
                <a:solidFill>
                  <a:srgbClr val="000000"/>
                </a:solidFill>
                <a:effectLst/>
                <a:latin typeface="Segoe UI" panose="020B0502040204020203" pitchFamily="34" charset="0"/>
                <a:cs typeface="Segoe UI" panose="020B0502040204020203" pitchFamily="34" charset="0"/>
              </a:rPr>
              <a:t> </a:t>
            </a:r>
            <a:r>
              <a:rPr lang="vi-VN" sz="1600" i="0" u="none" strike="noStrike" dirty="0" err="1">
                <a:solidFill>
                  <a:srgbClr val="000000"/>
                </a:solidFill>
                <a:effectLst/>
                <a:latin typeface="Segoe UI" panose="020B0502040204020203" pitchFamily="34" charset="0"/>
                <a:cs typeface="Segoe UI" panose="020B0502040204020203" pitchFamily="34" charset="0"/>
              </a:rPr>
              <a:t>propagation</a:t>
            </a:r>
            <a:r>
              <a:rPr lang="vi-VN" sz="1600" i="0" u="none" strike="noStrike" dirty="0">
                <a:solidFill>
                  <a:srgbClr val="000000"/>
                </a:solidFill>
                <a:effectLst/>
                <a:latin typeface="Segoe UI" panose="020B0502040204020203" pitchFamily="34" charset="0"/>
                <a:cs typeface="Segoe UI" panose="020B0502040204020203" pitchFamily="34" charset="0"/>
              </a:rPr>
              <a:t> này giúp giới hạn miền giá trị của các biến và giúp thuật toán tìm ra giải pháp nhanh hơn</a:t>
            </a:r>
          </a:p>
        </p:txBody>
      </p:sp>
    </p:spTree>
    <p:extLst>
      <p:ext uri="{BB962C8B-B14F-4D97-AF65-F5344CB8AC3E}">
        <p14:creationId xmlns:p14="http://schemas.microsoft.com/office/powerpoint/2010/main" val="271178058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dk2"/>
            </a:gs>
          </a:gsLst>
          <a:lin ang="5400012" scaled="0"/>
        </a:gradFill>
        <a:effectLst/>
      </p:bgPr>
    </p:bg>
    <p:spTree>
      <p:nvGrpSpPr>
        <p:cNvPr id="1" name="Shape 419"/>
        <p:cNvGrpSpPr/>
        <p:nvPr/>
      </p:nvGrpSpPr>
      <p:grpSpPr>
        <a:xfrm>
          <a:off x="0" y="0"/>
          <a:ext cx="0" cy="0"/>
          <a:chOff x="0" y="0"/>
          <a:chExt cx="0" cy="0"/>
        </a:xfrm>
      </p:grpSpPr>
      <p:sp>
        <p:nvSpPr>
          <p:cNvPr id="425" name="!! Hình 1"/>
          <p:cNvSpPr txBox="1">
            <a:spLocks noGrp="1"/>
          </p:cNvSpPr>
          <p:nvPr>
            <p:ph type="title" idx="5"/>
          </p:nvPr>
        </p:nvSpPr>
        <p:spPr>
          <a:xfrm>
            <a:off x="341514" y="-985605"/>
            <a:ext cx="1045464" cy="7082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t>02</a:t>
            </a:r>
            <a:endParaRPr sz="3400" dirty="0"/>
          </a:p>
        </p:txBody>
      </p:sp>
      <p:sp>
        <p:nvSpPr>
          <p:cNvPr id="23" name="!! text1">
            <a:extLst>
              <a:ext uri="{FF2B5EF4-FFF2-40B4-BE49-F238E27FC236}">
                <a16:creationId xmlns:a16="http://schemas.microsoft.com/office/drawing/2014/main" id="{0A02BA3D-C01B-F01E-035D-6750FA6F453E}"/>
              </a:ext>
            </a:extLst>
          </p:cNvPr>
          <p:cNvSpPr txBox="1"/>
          <p:nvPr/>
        </p:nvSpPr>
        <p:spPr>
          <a:xfrm>
            <a:off x="1444128" y="-846914"/>
            <a:ext cx="5243743" cy="430887"/>
          </a:xfrm>
          <a:prstGeom prst="rect">
            <a:avLst/>
          </a:prstGeom>
          <a:noFill/>
        </p:spPr>
        <p:txBody>
          <a:bodyPr wrap="square">
            <a:spAutoFit/>
          </a:bodyPr>
          <a:lstStyle/>
          <a:p>
            <a:pPr algn="ctr" defTabSz="685800">
              <a:buClr>
                <a:srgbClr val="0F1E50"/>
              </a:buClr>
              <a:buSzPts val="2400"/>
              <a:defRPr/>
            </a:pPr>
            <a:r>
              <a:rPr lang="fr-FR" sz="2200" b="1" dirty="0">
                <a:latin typeface="Segoe UI" panose="020B0502040204020203" pitchFamily="34" charset="0"/>
                <a:ea typeface="Open Sans" panose="020B0606030504020204" pitchFamily="34" charset="0"/>
                <a:cs typeface="Segoe UI" panose="020B0502040204020203" pitchFamily="34" charset="0"/>
              </a:rPr>
              <a:t>Local </a:t>
            </a:r>
            <a:r>
              <a:rPr lang="fr-FR" sz="2200" b="1" dirty="0" err="1">
                <a:latin typeface="Segoe UI" panose="020B0502040204020203" pitchFamily="34" charset="0"/>
                <a:ea typeface="Open Sans" panose="020B0606030504020204" pitchFamily="34" charset="0"/>
                <a:cs typeface="Segoe UI" panose="020B0502040204020203" pitchFamily="34" charset="0"/>
              </a:rPr>
              <a:t>Consistency</a:t>
            </a:r>
            <a:r>
              <a:rPr lang="fr-FR" sz="2200" b="1" dirty="0">
                <a:latin typeface="Segoe UI" panose="020B0502040204020203" pitchFamily="34" charset="0"/>
                <a:ea typeface="Open Sans" panose="020B0606030504020204" pitchFamily="34" charset="0"/>
                <a:cs typeface="Segoe UI" panose="020B0502040204020203" pitchFamily="34" charset="0"/>
              </a:rPr>
              <a:t> </a:t>
            </a:r>
            <a:r>
              <a:rPr lang="fr-FR" sz="2200" b="1" dirty="0" err="1">
                <a:latin typeface="Segoe UI" panose="020B0502040204020203" pitchFamily="34" charset="0"/>
                <a:ea typeface="Open Sans" panose="020B0606030504020204" pitchFamily="34" charset="0"/>
                <a:cs typeface="Segoe UI" panose="020B0502040204020203" pitchFamily="34" charset="0"/>
              </a:rPr>
              <a:t>và</a:t>
            </a:r>
            <a:r>
              <a:rPr lang="fr-FR" sz="2200" b="1" dirty="0">
                <a:latin typeface="Segoe UI" panose="020B0502040204020203" pitchFamily="34" charset="0"/>
                <a:ea typeface="Open Sans" panose="020B0606030504020204" pitchFamily="34" charset="0"/>
                <a:cs typeface="Segoe UI" panose="020B0502040204020203" pitchFamily="34" charset="0"/>
              </a:rPr>
              <a:t> Global </a:t>
            </a:r>
            <a:r>
              <a:rPr lang="fr-FR" sz="2200" b="1" dirty="0" err="1">
                <a:latin typeface="Segoe UI" panose="020B0502040204020203" pitchFamily="34" charset="0"/>
                <a:ea typeface="Open Sans" panose="020B0606030504020204" pitchFamily="34" charset="0"/>
                <a:cs typeface="Segoe UI" panose="020B0502040204020203" pitchFamily="34" charset="0"/>
              </a:rPr>
              <a:t>constraint</a:t>
            </a:r>
            <a:endParaRPr lang="fr-FR" sz="2200" b="1" dirty="0">
              <a:latin typeface="Segoe UI" panose="020B0502040204020203" pitchFamily="34" charset="0"/>
              <a:ea typeface="Open Sans" panose="020B0606030504020204" pitchFamily="34" charset="0"/>
              <a:cs typeface="Segoe UI" panose="020B0502040204020203" pitchFamily="34" charset="0"/>
            </a:endParaRPr>
          </a:p>
        </p:txBody>
      </p:sp>
      <p:cxnSp>
        <p:nvCxnSpPr>
          <p:cNvPr id="8" name="!!i2">
            <a:extLst>
              <a:ext uri="{FF2B5EF4-FFF2-40B4-BE49-F238E27FC236}">
                <a16:creationId xmlns:a16="http://schemas.microsoft.com/office/drawing/2014/main" id="{3ACD3807-7A2F-913E-83FE-A1AF060FA578}"/>
              </a:ext>
            </a:extLst>
          </p:cNvPr>
          <p:cNvCxnSpPr>
            <a:cxnSpLocks/>
          </p:cNvCxnSpPr>
          <p:nvPr/>
        </p:nvCxnSpPr>
        <p:spPr>
          <a:xfrm flipH="1">
            <a:off x="1552374" y="-416027"/>
            <a:ext cx="2849266" cy="0"/>
          </a:xfrm>
          <a:prstGeom prst="line">
            <a:avLst/>
          </a:prstGeom>
          <a:ln w="76200" cmpd="sng">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BE076DE4-7EFA-F948-46B2-38641A40C3B3}"/>
              </a:ext>
            </a:extLst>
          </p:cNvPr>
          <p:cNvSpPr/>
          <p:nvPr/>
        </p:nvSpPr>
        <p:spPr>
          <a:xfrm>
            <a:off x="341514" y="215692"/>
            <a:ext cx="4738486" cy="430885"/>
          </a:xfrm>
          <a:prstGeom prst="rect">
            <a:avLst/>
          </a:prstGeom>
          <a:solidFill>
            <a:srgbClr val="E9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600">
                <a:solidFill>
                  <a:schemeClr val="tx1"/>
                </a:solidFill>
                <a:latin typeface="Segoe UI" panose="020B0502040204020203" pitchFamily="34" charset="0"/>
                <a:ea typeface="Open Sans" panose="020B0606030504020204" pitchFamily="34" charset="0"/>
                <a:cs typeface="Segoe UI" panose="020B0502040204020203" pitchFamily="34" charset="0"/>
              </a:rPr>
              <a:t>Global constraints</a:t>
            </a:r>
            <a:endParaRPr lang="en-US" sz="1600" dirty="0">
              <a:solidFill>
                <a:schemeClr val="tx1"/>
              </a:solidFill>
              <a:latin typeface="Segoe UI" panose="020B0502040204020203" pitchFamily="34" charset="0"/>
              <a:ea typeface="Open Sans" panose="020B0606030504020204" pitchFamily="34" charset="0"/>
              <a:cs typeface="Segoe UI" panose="020B0502040204020203" pitchFamily="34" charset="0"/>
            </a:endParaRPr>
          </a:p>
        </p:txBody>
      </p:sp>
      <p:sp>
        <p:nvSpPr>
          <p:cNvPr id="2" name="TextBox 1">
            <a:extLst>
              <a:ext uri="{FF2B5EF4-FFF2-40B4-BE49-F238E27FC236}">
                <a16:creationId xmlns:a16="http://schemas.microsoft.com/office/drawing/2014/main" id="{190247A1-C6CF-D734-3527-E229FB6877A1}"/>
              </a:ext>
            </a:extLst>
          </p:cNvPr>
          <p:cNvSpPr txBox="1"/>
          <p:nvPr/>
        </p:nvSpPr>
        <p:spPr>
          <a:xfrm>
            <a:off x="341514" y="840694"/>
            <a:ext cx="7806806" cy="1077218"/>
          </a:xfrm>
          <a:prstGeom prst="rect">
            <a:avLst/>
          </a:prstGeom>
          <a:noFill/>
        </p:spPr>
        <p:txBody>
          <a:bodyPr wrap="square">
            <a:spAutoFit/>
          </a:bodyPr>
          <a:lstStyle/>
          <a:p>
            <a:pPr algn="just"/>
            <a:r>
              <a:rPr lang="vi-VN" sz="1600" i="0" u="none" strike="noStrike" dirty="0">
                <a:solidFill>
                  <a:srgbClr val="000000"/>
                </a:solidFill>
                <a:effectLst/>
                <a:latin typeface="Segoe UI" panose="020B0502040204020203" pitchFamily="34" charset="0"/>
                <a:cs typeface="Segoe UI" panose="020B0502040204020203" pitchFamily="34" charset="0"/>
              </a:rPr>
              <a:t>Chúng ta nói rằng một CSP (</a:t>
            </a:r>
            <a:r>
              <a:rPr lang="vi-VN" sz="1600" i="0" u="none" strike="noStrike" dirty="0" err="1">
                <a:solidFill>
                  <a:srgbClr val="000000"/>
                </a:solidFill>
                <a:effectLst/>
                <a:latin typeface="Segoe UI" panose="020B0502040204020203" pitchFamily="34" charset="0"/>
                <a:cs typeface="Segoe UI" panose="020B0502040204020203" pitchFamily="34" charset="0"/>
              </a:rPr>
              <a:t>problem</a:t>
            </a:r>
            <a:r>
              <a:rPr lang="vi-VN" sz="1600" i="0" u="none" strike="noStrike" dirty="0">
                <a:solidFill>
                  <a:srgbClr val="000000"/>
                </a:solidFill>
                <a:effectLst/>
                <a:latin typeface="Segoe UI" panose="020B0502040204020203" pitchFamily="34" charset="0"/>
                <a:cs typeface="Segoe UI" panose="020B0502040204020203" pitchFamily="34" charset="0"/>
              </a:rPr>
              <a:t> ràng buộc) là </a:t>
            </a:r>
            <a:r>
              <a:rPr lang="vi-VN" sz="1600" b="1" i="0" u="none" strike="noStrike" dirty="0" err="1">
                <a:solidFill>
                  <a:srgbClr val="000000"/>
                </a:solidFill>
                <a:effectLst/>
                <a:latin typeface="Segoe UI" panose="020B0502040204020203" pitchFamily="34" charset="0"/>
                <a:cs typeface="Segoe UI" panose="020B0502040204020203" pitchFamily="34" charset="0"/>
              </a:rPr>
              <a:t>bounds-consistent</a:t>
            </a:r>
            <a:r>
              <a:rPr lang="vi-VN" sz="1600" i="0" u="none" strike="noStrike" dirty="0">
                <a:solidFill>
                  <a:srgbClr val="000000"/>
                </a:solidFill>
                <a:effectLst/>
                <a:latin typeface="Segoe UI" panose="020B0502040204020203" pitchFamily="34" charset="0"/>
                <a:cs typeface="Segoe UI" panose="020B0502040204020203" pitchFamily="34" charset="0"/>
              </a:rPr>
              <a:t> nếu đối với mỗi biến X, và cả giá trị </a:t>
            </a:r>
            <a:r>
              <a:rPr lang="vi-VN" sz="1600" i="0" u="none" strike="noStrike" dirty="0" err="1">
                <a:solidFill>
                  <a:srgbClr val="000000"/>
                </a:solidFill>
                <a:effectLst/>
                <a:latin typeface="Segoe UI" panose="020B0502040204020203" pitchFamily="34" charset="0"/>
                <a:cs typeface="Segoe UI" panose="020B0502040204020203" pitchFamily="34" charset="0"/>
              </a:rPr>
              <a:t>lower-bound</a:t>
            </a:r>
            <a:r>
              <a:rPr lang="vi-VN" sz="1600" i="0" u="none" strike="noStrike" dirty="0">
                <a:solidFill>
                  <a:srgbClr val="000000"/>
                </a:solidFill>
                <a:effectLst/>
                <a:latin typeface="Segoe UI" panose="020B0502040204020203" pitchFamily="34" charset="0"/>
                <a:cs typeface="Segoe UI" panose="020B0502040204020203" pitchFamily="34" charset="0"/>
              </a:rPr>
              <a:t> và </a:t>
            </a:r>
            <a:r>
              <a:rPr lang="vi-VN" sz="1600" i="0" u="none" strike="noStrike" dirty="0" err="1">
                <a:solidFill>
                  <a:srgbClr val="000000"/>
                </a:solidFill>
                <a:effectLst/>
                <a:latin typeface="Segoe UI" panose="020B0502040204020203" pitchFamily="34" charset="0"/>
                <a:cs typeface="Segoe UI" panose="020B0502040204020203" pitchFamily="34" charset="0"/>
              </a:rPr>
              <a:t>upper-bound</a:t>
            </a:r>
            <a:r>
              <a:rPr lang="vi-VN" sz="1600" i="0" u="none" strike="noStrike" dirty="0">
                <a:solidFill>
                  <a:srgbClr val="000000"/>
                </a:solidFill>
                <a:effectLst/>
                <a:latin typeface="Segoe UI" panose="020B0502040204020203" pitchFamily="34" charset="0"/>
                <a:cs typeface="Segoe UI" panose="020B0502040204020203" pitchFamily="34" charset="0"/>
              </a:rPr>
              <a:t> của X, đều tồn tại một giá trị của biến Y mà thỏa mãn ràng buộc giữa X và Y cho mỗi biến Y. Việc </a:t>
            </a:r>
            <a:r>
              <a:rPr lang="vi-VN" sz="1600" i="0" u="none" strike="noStrike" dirty="0" err="1">
                <a:solidFill>
                  <a:srgbClr val="000000"/>
                </a:solidFill>
                <a:effectLst/>
                <a:latin typeface="Segoe UI" panose="020B0502040204020203" pitchFamily="34" charset="0"/>
                <a:cs typeface="Segoe UI" panose="020B0502040204020203" pitchFamily="34" charset="0"/>
              </a:rPr>
              <a:t>bounds</a:t>
            </a:r>
            <a:r>
              <a:rPr lang="vi-VN" sz="1600" i="0" u="none" strike="noStrike" dirty="0">
                <a:solidFill>
                  <a:srgbClr val="000000"/>
                </a:solidFill>
                <a:effectLst/>
                <a:latin typeface="Segoe UI" panose="020B0502040204020203" pitchFamily="34" charset="0"/>
                <a:cs typeface="Segoe UI" panose="020B0502040204020203" pitchFamily="34" charset="0"/>
              </a:rPr>
              <a:t> </a:t>
            </a:r>
            <a:r>
              <a:rPr lang="vi-VN" sz="1600" i="0" u="none" strike="noStrike" dirty="0" err="1">
                <a:solidFill>
                  <a:srgbClr val="000000"/>
                </a:solidFill>
                <a:effectLst/>
                <a:latin typeface="Segoe UI" panose="020B0502040204020203" pitchFamily="34" charset="0"/>
                <a:cs typeface="Segoe UI" panose="020B0502040204020203" pitchFamily="34" charset="0"/>
              </a:rPr>
              <a:t>propagation</a:t>
            </a:r>
            <a:r>
              <a:rPr lang="vi-VN" sz="1600" i="0" u="none" strike="noStrike" dirty="0">
                <a:solidFill>
                  <a:srgbClr val="000000"/>
                </a:solidFill>
                <a:effectLst/>
                <a:latin typeface="Segoe UI" panose="020B0502040204020203" pitchFamily="34" charset="0"/>
                <a:cs typeface="Segoe UI" panose="020B0502040204020203" pitchFamily="34" charset="0"/>
              </a:rPr>
              <a:t> như vậy được sử dụng rộng rãi trong các bài toán ràng buộc thực tế.</a:t>
            </a:r>
          </a:p>
        </p:txBody>
      </p:sp>
      <p:sp>
        <p:nvSpPr>
          <p:cNvPr id="4" name="TextBox 3">
            <a:extLst>
              <a:ext uri="{FF2B5EF4-FFF2-40B4-BE49-F238E27FC236}">
                <a16:creationId xmlns:a16="http://schemas.microsoft.com/office/drawing/2014/main" id="{10F988BC-9E09-0420-FE02-6DE0103C24BE}"/>
              </a:ext>
            </a:extLst>
          </p:cNvPr>
          <p:cNvSpPr txBox="1"/>
          <p:nvPr/>
        </p:nvSpPr>
        <p:spPr>
          <a:xfrm>
            <a:off x="-8002209" y="840694"/>
            <a:ext cx="7806806" cy="338554"/>
          </a:xfrm>
          <a:prstGeom prst="rect">
            <a:avLst/>
          </a:prstGeom>
          <a:noFill/>
        </p:spPr>
        <p:txBody>
          <a:bodyPr wrap="square">
            <a:spAutoFit/>
          </a:bodyPr>
          <a:lstStyle/>
          <a:p>
            <a:pPr algn="just"/>
            <a:r>
              <a:rPr lang="vi-VN" sz="1600" i="0" u="none" strike="noStrike" dirty="0" err="1">
                <a:solidFill>
                  <a:srgbClr val="000000"/>
                </a:solidFill>
                <a:effectLst/>
                <a:latin typeface="Segoe UI" panose="020B0502040204020203" pitchFamily="34" charset="0"/>
                <a:cs typeface="Segoe UI" panose="020B0502040204020203" pitchFamily="34" charset="0"/>
              </a:rPr>
              <a:t>Resource</a:t>
            </a:r>
            <a:r>
              <a:rPr lang="vi-VN" sz="1600" i="0" u="none" strike="noStrike" dirty="0">
                <a:solidFill>
                  <a:srgbClr val="000000"/>
                </a:solidFill>
                <a:effectLst/>
                <a:latin typeface="Segoe UI" panose="020B0502040204020203" pitchFamily="34" charset="0"/>
                <a:cs typeface="Segoe UI" panose="020B0502040204020203" pitchFamily="34" charset="0"/>
              </a:rPr>
              <a:t> </a:t>
            </a:r>
            <a:r>
              <a:rPr lang="vi-VN" sz="1600" i="0" u="none" strike="noStrike" dirty="0" err="1">
                <a:solidFill>
                  <a:srgbClr val="000000"/>
                </a:solidFill>
                <a:effectLst/>
                <a:latin typeface="Segoe UI" panose="020B0502040204020203" pitchFamily="34" charset="0"/>
                <a:cs typeface="Segoe UI" panose="020B0502040204020203" pitchFamily="34" charset="0"/>
              </a:rPr>
              <a:t>Constraint</a:t>
            </a:r>
            <a:r>
              <a:rPr lang="vi-VN" sz="1600" i="0" u="none" strike="noStrike" dirty="0">
                <a:solidFill>
                  <a:srgbClr val="000000"/>
                </a:solidFill>
                <a:effectLst/>
                <a:latin typeface="Segoe UI" panose="020B0502040204020203" pitchFamily="34" charset="0"/>
                <a:cs typeface="Segoe UI" panose="020B0502040204020203" pitchFamily="34" charset="0"/>
              </a:rPr>
              <a:t> (ràng buộc tài nguyên) thường được gọi là </a:t>
            </a:r>
            <a:r>
              <a:rPr lang="vi-VN" sz="1600" i="0" u="none" strike="noStrike" dirty="0" err="1">
                <a:solidFill>
                  <a:srgbClr val="000000"/>
                </a:solidFill>
                <a:effectLst/>
                <a:latin typeface="Segoe UI" panose="020B0502040204020203" pitchFamily="34" charset="0"/>
                <a:cs typeface="Segoe UI" panose="020B0502040204020203" pitchFamily="34" charset="0"/>
              </a:rPr>
              <a:t>Atmost</a:t>
            </a:r>
            <a:r>
              <a:rPr lang="vi-VN" sz="1600" i="0" u="none" strike="noStrike" dirty="0">
                <a:solidFill>
                  <a:srgbClr val="000000"/>
                </a:solidFill>
                <a:effectLst/>
                <a:latin typeface="Segoe UI" panose="020B0502040204020203" pitchFamily="34" charset="0"/>
                <a:cs typeface="Segoe UI" panose="020B0502040204020203" pitchFamily="34" charset="0"/>
              </a:rPr>
              <a:t> </a:t>
            </a:r>
            <a:r>
              <a:rPr lang="vi-VN" sz="1600" i="0" u="none" strike="noStrike" dirty="0" err="1">
                <a:solidFill>
                  <a:srgbClr val="000000"/>
                </a:solidFill>
                <a:effectLst/>
                <a:latin typeface="Segoe UI" panose="020B0502040204020203" pitchFamily="34" charset="0"/>
                <a:cs typeface="Segoe UI" panose="020B0502040204020203" pitchFamily="34" charset="0"/>
              </a:rPr>
              <a:t>constraint</a:t>
            </a:r>
            <a:endParaRPr lang="vi-VN" sz="1600" i="0" u="none" strike="noStrike" dirty="0">
              <a:solidFill>
                <a:srgbClr val="000000"/>
              </a:solidFill>
              <a:effectLst/>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C075D421-A017-15D3-8EF5-17B7A2F695AC}"/>
              </a:ext>
            </a:extLst>
          </p:cNvPr>
          <p:cNvSpPr txBox="1"/>
          <p:nvPr/>
        </p:nvSpPr>
        <p:spPr>
          <a:xfrm>
            <a:off x="-8002209" y="1276306"/>
            <a:ext cx="7806806" cy="1323439"/>
          </a:xfrm>
          <a:prstGeom prst="rect">
            <a:avLst/>
          </a:prstGeom>
          <a:noFill/>
        </p:spPr>
        <p:txBody>
          <a:bodyPr wrap="square">
            <a:spAutoFit/>
          </a:bodyPr>
          <a:lstStyle/>
          <a:p>
            <a:pPr algn="just"/>
            <a:r>
              <a:rPr lang="vi-VN" sz="1600" i="0" u="none" strike="noStrike" dirty="0">
                <a:solidFill>
                  <a:srgbClr val="000000"/>
                </a:solidFill>
                <a:effectLst/>
                <a:latin typeface="Segoe UI" panose="020B0502040204020203" pitchFamily="34" charset="0"/>
                <a:cs typeface="Segoe UI" panose="020B0502040204020203" pitchFamily="34" charset="0"/>
              </a:rPr>
              <a:t>Ví dụ: Trong bài toán lập kế hoạch, đặt P1,P2,P3,P4 biểu thị số lượng nhân sự được phân công cho mỗi nhiệm vụ trong bốn nhiệm vụ. Ràng buộc rằng không quá  10 nhân viên được chỉ định tổng cộng được viết là: </a:t>
            </a:r>
            <a:r>
              <a:rPr lang="vi-VN" sz="1600" i="0" u="none" strike="noStrike" dirty="0" err="1">
                <a:solidFill>
                  <a:srgbClr val="000000"/>
                </a:solidFill>
                <a:effectLst/>
                <a:latin typeface="Segoe UI" panose="020B0502040204020203" pitchFamily="34" charset="0"/>
                <a:cs typeface="Segoe UI" panose="020B0502040204020203" pitchFamily="34" charset="0"/>
              </a:rPr>
              <a:t>Atmost</a:t>
            </a:r>
            <a:r>
              <a:rPr lang="vi-VN" sz="1600" i="0" u="none" strike="noStrike" dirty="0">
                <a:solidFill>
                  <a:srgbClr val="000000"/>
                </a:solidFill>
                <a:effectLst/>
                <a:latin typeface="Segoe UI" panose="020B0502040204020203" pitchFamily="34" charset="0"/>
                <a:cs typeface="Segoe UI" panose="020B0502040204020203" pitchFamily="34" charset="0"/>
              </a:rPr>
              <a:t> (10,P1,P2,P3,P4). Chúng ta có thể phát hiện sự không nhất quán đơn giản bằng cách kiểm tra tổng các giá trị nhỏ nhất của các miền hiện tại.</a:t>
            </a:r>
          </a:p>
        </p:txBody>
      </p:sp>
      <p:sp>
        <p:nvSpPr>
          <p:cNvPr id="9" name="TextBox 8">
            <a:extLst>
              <a:ext uri="{FF2B5EF4-FFF2-40B4-BE49-F238E27FC236}">
                <a16:creationId xmlns:a16="http://schemas.microsoft.com/office/drawing/2014/main" id="{0BAB7F4C-7E99-B933-45CE-9EB5F13230AB}"/>
              </a:ext>
            </a:extLst>
          </p:cNvPr>
          <p:cNvSpPr txBox="1"/>
          <p:nvPr/>
        </p:nvSpPr>
        <p:spPr>
          <a:xfrm>
            <a:off x="-8002209" y="2696804"/>
            <a:ext cx="7806806" cy="1815882"/>
          </a:xfrm>
          <a:prstGeom prst="rect">
            <a:avLst/>
          </a:prstGeom>
          <a:noFill/>
        </p:spPr>
        <p:txBody>
          <a:bodyPr wrap="square">
            <a:spAutoFit/>
          </a:bodyPr>
          <a:lstStyle/>
          <a:p>
            <a:pPr algn="just"/>
            <a:r>
              <a:rPr lang="vi-VN" sz="1600" i="0" u="none" strike="noStrike" dirty="0">
                <a:solidFill>
                  <a:srgbClr val="000000"/>
                </a:solidFill>
                <a:effectLst/>
                <a:latin typeface="Segoe UI" panose="020B0502040204020203" pitchFamily="34" charset="0"/>
                <a:cs typeface="Segoe UI" panose="020B0502040204020203" pitchFamily="34" charset="0"/>
              </a:rPr>
              <a:t>Ví dụ: Nếu mỗi biến có miền {3,4,5,6}, ràng buộc </a:t>
            </a:r>
            <a:r>
              <a:rPr lang="vi-VN" sz="1600" i="0" u="none" strike="noStrike" dirty="0" err="1">
                <a:solidFill>
                  <a:srgbClr val="000000"/>
                </a:solidFill>
                <a:effectLst/>
                <a:latin typeface="Segoe UI" panose="020B0502040204020203" pitchFamily="34" charset="0"/>
                <a:cs typeface="Segoe UI" panose="020B0502040204020203" pitchFamily="34" charset="0"/>
              </a:rPr>
              <a:t>Atmost</a:t>
            </a:r>
            <a:r>
              <a:rPr lang="vi-VN" sz="1600" i="0" u="none" strike="noStrike" dirty="0">
                <a:solidFill>
                  <a:srgbClr val="000000"/>
                </a:solidFill>
                <a:effectLst/>
                <a:latin typeface="Segoe UI" panose="020B0502040204020203" pitchFamily="34" charset="0"/>
                <a:cs typeface="Segoe UI" panose="020B0502040204020203" pitchFamily="34" charset="0"/>
              </a:rPr>
              <a:t> (10,P1,P2,P3,P4) không thể được thỏa mãn. Vì nếu tất cả các biến P1,P2,P3,P4 có giá trị nhỏ nhất bằng 3, tổng của chúng sẽ là 12, lớn hơn giới hạn 10 của ràng buộc </a:t>
            </a:r>
            <a:r>
              <a:rPr lang="vi-VN" sz="1600" i="0" u="none" strike="noStrike" dirty="0" err="1">
                <a:solidFill>
                  <a:srgbClr val="000000"/>
                </a:solidFill>
                <a:effectLst/>
                <a:latin typeface="Segoe UI" panose="020B0502040204020203" pitchFamily="34" charset="0"/>
                <a:cs typeface="Segoe UI" panose="020B0502040204020203" pitchFamily="34" charset="0"/>
              </a:rPr>
              <a:t>Atmost</a:t>
            </a:r>
            <a:r>
              <a:rPr lang="vi-VN" sz="1600" i="0" u="none" strike="noStrike" dirty="0">
                <a:solidFill>
                  <a:srgbClr val="000000"/>
                </a:solidFill>
                <a:effectLst/>
                <a:latin typeface="Segoe UI" panose="020B0502040204020203" pitchFamily="34" charset="0"/>
                <a:cs typeface="Segoe UI" panose="020B0502040204020203" pitchFamily="34" charset="0"/>
              </a:rPr>
              <a:t>. Do đó, không có bất kỳ bộ gán nào cho P1,P2,P3,P4 có thể thỏa mãn ràng buộc này. Chúng ta cũng có thể thực thi tính nhất quán bằng cách xóa giá trị tối đa của bất kỳ miền nào nếu giá trị đó không nhất quán với giá trị tối thiểu của các miền khác. Do đó, nếu mỗi biến trong ví dụ trên có miền {2,3,4,5,6}, thì các giá trị 5 và 6 có thể bị xóa khỏi miền.</a:t>
            </a:r>
          </a:p>
        </p:txBody>
      </p:sp>
      <p:sp>
        <p:nvSpPr>
          <p:cNvPr id="10" name="TextBox 9">
            <a:extLst>
              <a:ext uri="{FF2B5EF4-FFF2-40B4-BE49-F238E27FC236}">
                <a16:creationId xmlns:a16="http://schemas.microsoft.com/office/drawing/2014/main" id="{1C765A03-8FE1-FFFA-CDF9-E97AC19B470C}"/>
              </a:ext>
            </a:extLst>
          </p:cNvPr>
          <p:cNvSpPr txBox="1"/>
          <p:nvPr/>
        </p:nvSpPr>
        <p:spPr>
          <a:xfrm>
            <a:off x="341514" y="1986494"/>
            <a:ext cx="7806806" cy="1077218"/>
          </a:xfrm>
          <a:prstGeom prst="rect">
            <a:avLst/>
          </a:prstGeom>
          <a:noFill/>
        </p:spPr>
        <p:txBody>
          <a:bodyPr wrap="square">
            <a:spAutoFit/>
          </a:bodyPr>
          <a:lstStyle/>
          <a:p>
            <a:pPr algn="just"/>
            <a:r>
              <a:rPr lang="vi-VN" sz="1600" i="0" u="none" strike="noStrike" dirty="0">
                <a:solidFill>
                  <a:srgbClr val="000000"/>
                </a:solidFill>
                <a:effectLst/>
                <a:latin typeface="Segoe UI" panose="020B0502040204020203" pitchFamily="34" charset="0"/>
                <a:cs typeface="Segoe UI" panose="020B0502040204020203" pitchFamily="34" charset="0"/>
              </a:rPr>
              <a:t>Nói cách khác, nếu một CSP là </a:t>
            </a:r>
            <a:r>
              <a:rPr lang="vi-VN" sz="1600" i="0" u="none" strike="noStrike" dirty="0" err="1">
                <a:solidFill>
                  <a:srgbClr val="000000"/>
                </a:solidFill>
                <a:effectLst/>
                <a:latin typeface="Segoe UI" panose="020B0502040204020203" pitchFamily="34" charset="0"/>
                <a:cs typeface="Segoe UI" panose="020B0502040204020203" pitchFamily="34" charset="0"/>
              </a:rPr>
              <a:t>bounds-consistent</a:t>
            </a:r>
            <a:r>
              <a:rPr lang="vi-VN" sz="1600" i="0" u="none" strike="noStrike" dirty="0">
                <a:solidFill>
                  <a:srgbClr val="000000"/>
                </a:solidFill>
                <a:effectLst/>
                <a:latin typeface="Segoe UI" panose="020B0502040204020203" pitchFamily="34" charset="0"/>
                <a:cs typeface="Segoe UI" panose="020B0502040204020203" pitchFamily="34" charset="0"/>
              </a:rPr>
              <a:t>, thì đối với mỗi giá trị của mỗi biến, chúng ta đều có thể tìm được giá trị hợp lệ của các biến khác để thỏa mãn ràng buộc. Việc </a:t>
            </a:r>
            <a:r>
              <a:rPr lang="vi-VN" sz="1600" i="0" u="none" strike="noStrike" dirty="0" err="1">
                <a:solidFill>
                  <a:srgbClr val="000000"/>
                </a:solidFill>
                <a:effectLst/>
                <a:latin typeface="Segoe UI" panose="020B0502040204020203" pitchFamily="34" charset="0"/>
                <a:cs typeface="Segoe UI" panose="020B0502040204020203" pitchFamily="34" charset="0"/>
              </a:rPr>
              <a:t>bounds</a:t>
            </a:r>
            <a:r>
              <a:rPr lang="vi-VN" sz="1600" i="0" u="none" strike="noStrike" dirty="0">
                <a:solidFill>
                  <a:srgbClr val="000000"/>
                </a:solidFill>
                <a:effectLst/>
                <a:latin typeface="Segoe UI" panose="020B0502040204020203" pitchFamily="34" charset="0"/>
                <a:cs typeface="Segoe UI" panose="020B0502040204020203" pitchFamily="34" charset="0"/>
              </a:rPr>
              <a:t> </a:t>
            </a:r>
            <a:r>
              <a:rPr lang="vi-VN" sz="1600" i="0" u="none" strike="noStrike" dirty="0" err="1">
                <a:solidFill>
                  <a:srgbClr val="000000"/>
                </a:solidFill>
                <a:effectLst/>
                <a:latin typeface="Segoe UI" panose="020B0502040204020203" pitchFamily="34" charset="0"/>
                <a:cs typeface="Segoe UI" panose="020B0502040204020203" pitchFamily="34" charset="0"/>
              </a:rPr>
              <a:t>propagation</a:t>
            </a:r>
            <a:r>
              <a:rPr lang="vi-VN" sz="1600" i="0" u="none" strike="noStrike" dirty="0">
                <a:solidFill>
                  <a:srgbClr val="000000"/>
                </a:solidFill>
                <a:effectLst/>
                <a:latin typeface="Segoe UI" panose="020B0502040204020203" pitchFamily="34" charset="0"/>
                <a:cs typeface="Segoe UI" panose="020B0502040204020203" pitchFamily="34" charset="0"/>
              </a:rPr>
              <a:t> này giúp giới hạn miền giá trị của các biến và giúp thuật toán tìm ra giải pháp nhanh hơn</a:t>
            </a:r>
          </a:p>
        </p:txBody>
      </p:sp>
    </p:spTree>
    <p:extLst>
      <p:ext uri="{BB962C8B-B14F-4D97-AF65-F5344CB8AC3E}">
        <p14:creationId xmlns:p14="http://schemas.microsoft.com/office/powerpoint/2010/main" val="400125662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5" name="!! Hình 1"/>
          <p:cNvSpPr txBox="1">
            <a:spLocks noGrp="1"/>
          </p:cNvSpPr>
          <p:nvPr>
            <p:ph type="title" idx="5"/>
          </p:nvPr>
        </p:nvSpPr>
        <p:spPr>
          <a:xfrm>
            <a:off x="383287" y="213275"/>
            <a:ext cx="1045464" cy="7082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a:t>03</a:t>
            </a:r>
            <a:endParaRPr sz="3400" dirty="0"/>
          </a:p>
        </p:txBody>
      </p:sp>
      <p:sp>
        <p:nvSpPr>
          <p:cNvPr id="23" name="!! text1">
            <a:extLst>
              <a:ext uri="{FF2B5EF4-FFF2-40B4-BE49-F238E27FC236}">
                <a16:creationId xmlns:a16="http://schemas.microsoft.com/office/drawing/2014/main" id="{0A02BA3D-C01B-F01E-035D-6750FA6F453E}"/>
              </a:ext>
            </a:extLst>
          </p:cNvPr>
          <p:cNvSpPr txBox="1"/>
          <p:nvPr/>
        </p:nvSpPr>
        <p:spPr>
          <a:xfrm>
            <a:off x="853678" y="346886"/>
            <a:ext cx="7436643" cy="646331"/>
          </a:xfrm>
          <a:prstGeom prst="rect">
            <a:avLst/>
          </a:prstGeom>
          <a:noFill/>
        </p:spPr>
        <p:txBody>
          <a:bodyPr wrap="square">
            <a:spAutoFit/>
          </a:bodyPr>
          <a:lstStyle/>
          <a:p>
            <a:pPr algn="ctr" defTabSz="685800">
              <a:buClr>
                <a:srgbClr val="0F1E50"/>
              </a:buClr>
              <a:buSzPts val="2400"/>
              <a:defRPr/>
            </a:pPr>
            <a:r>
              <a:rPr lang="vi-VN" sz="1800" b="1">
                <a:latin typeface="Segoe UI" panose="020B0502040204020203" pitchFamily="34" charset="0"/>
                <a:ea typeface="Open Sans" panose="020B0606030504020204" pitchFamily="34" charset="0"/>
                <a:cs typeface="Segoe UI" panose="020B0502040204020203" pitchFamily="34" charset="0"/>
              </a:rPr>
              <a:t>Ưu nhược điểm và ứng dụng của Constraint Propagation</a:t>
            </a:r>
            <a:endParaRPr lang="fr-FR" sz="1800" b="1">
              <a:latin typeface="Segoe UI" panose="020B0502040204020203" pitchFamily="34" charset="0"/>
              <a:ea typeface="Open Sans" panose="020B0606030504020204" pitchFamily="34" charset="0"/>
              <a:cs typeface="Segoe UI" panose="020B0502040204020203" pitchFamily="34" charset="0"/>
            </a:endParaRPr>
          </a:p>
          <a:p>
            <a:pPr algn="ctr" defTabSz="685800">
              <a:buClr>
                <a:srgbClr val="0F1E50"/>
              </a:buClr>
              <a:buSzPts val="2400"/>
              <a:defRPr/>
            </a:pPr>
            <a:endParaRPr lang="fr-FR" sz="1800" b="1" dirty="0">
              <a:latin typeface="Segoe UI" panose="020B0502040204020203" pitchFamily="34" charset="0"/>
              <a:ea typeface="Open Sans" panose="020B0606030504020204" pitchFamily="34" charset="0"/>
              <a:cs typeface="Segoe UI" panose="020B0502040204020203" pitchFamily="34" charset="0"/>
            </a:endParaRPr>
          </a:p>
        </p:txBody>
      </p:sp>
      <p:cxnSp>
        <p:nvCxnSpPr>
          <p:cNvPr id="8" name="!!i2">
            <a:extLst>
              <a:ext uri="{FF2B5EF4-FFF2-40B4-BE49-F238E27FC236}">
                <a16:creationId xmlns:a16="http://schemas.microsoft.com/office/drawing/2014/main" id="{3ACD3807-7A2F-913E-83FE-A1AF060FA578}"/>
              </a:ext>
            </a:extLst>
          </p:cNvPr>
          <p:cNvCxnSpPr>
            <a:cxnSpLocks/>
          </p:cNvCxnSpPr>
          <p:nvPr/>
        </p:nvCxnSpPr>
        <p:spPr>
          <a:xfrm flipH="1">
            <a:off x="1594147" y="782853"/>
            <a:ext cx="2849266" cy="0"/>
          </a:xfrm>
          <a:prstGeom prst="line">
            <a:avLst/>
          </a:prstGeom>
          <a:ln w="76200" cmpd="sng">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988BFBD6-2F2D-E737-1EA9-4B187CB124B5}"/>
              </a:ext>
            </a:extLst>
          </p:cNvPr>
          <p:cNvSpPr/>
          <p:nvPr/>
        </p:nvSpPr>
        <p:spPr>
          <a:xfrm>
            <a:off x="356320" y="1203580"/>
            <a:ext cx="8584480" cy="486471"/>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600">
                <a:solidFill>
                  <a:srgbClr val="FFFFFF"/>
                </a:solidFill>
                <a:latin typeface="Open Sans" panose="020B0606030504020204" pitchFamily="34" charset="0"/>
                <a:ea typeface="Open Sans" panose="020B0606030504020204" pitchFamily="34" charset="0"/>
                <a:cs typeface="Open Sans" panose="020B0606030504020204" pitchFamily="34" charset="0"/>
              </a:rPr>
              <a:t>Ưu điểm</a:t>
            </a:r>
            <a:endPar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a:extLst>
              <a:ext uri="{FF2B5EF4-FFF2-40B4-BE49-F238E27FC236}">
                <a16:creationId xmlns:a16="http://schemas.microsoft.com/office/drawing/2014/main" id="{49B41F3B-C653-DDEF-5EE6-1EA312F193B8}"/>
              </a:ext>
            </a:extLst>
          </p:cNvPr>
          <p:cNvSpPr/>
          <p:nvPr/>
        </p:nvSpPr>
        <p:spPr>
          <a:xfrm>
            <a:off x="383286" y="1992406"/>
            <a:ext cx="8557513" cy="486471"/>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600">
                <a:solidFill>
                  <a:srgbClr val="FFFFFF"/>
                </a:solidFill>
                <a:latin typeface="Open Sans" panose="020B0606030504020204" pitchFamily="34" charset="0"/>
                <a:ea typeface="Open Sans" panose="020B0606030504020204" pitchFamily="34" charset="0"/>
                <a:cs typeface="Open Sans" panose="020B0606030504020204" pitchFamily="34" charset="0"/>
              </a:rPr>
              <a:t>Nhược điểm</a:t>
            </a:r>
            <a:endPar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BE076DE4-7EFA-F948-46B2-38641A40C3B3}"/>
              </a:ext>
            </a:extLst>
          </p:cNvPr>
          <p:cNvSpPr/>
          <p:nvPr/>
        </p:nvSpPr>
        <p:spPr>
          <a:xfrm>
            <a:off x="383287" y="2664624"/>
            <a:ext cx="8557512" cy="486471"/>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600" i="0" u="none" strike="noStrike" kern="0" cap="none" spc="0" normalizeH="0" baseline="0" noProof="0">
                <a:ln>
                  <a:noFill/>
                </a:ln>
                <a:solidFill>
                  <a:srgbClr val="FFFF00"/>
                </a:solidFill>
                <a:effectLst/>
                <a:uLnTx/>
                <a:uFillTx/>
                <a:latin typeface="Segoe UI" panose="020B0502040204020203" pitchFamily="34" charset="0"/>
                <a:ea typeface="Open Sans" panose="020B0606030504020204" pitchFamily="34" charset="0"/>
                <a:cs typeface="Segoe UI" panose="020B0502040204020203" pitchFamily="34" charset="0"/>
                <a:sym typeface="Arial"/>
              </a:rPr>
              <a:t>Ứng dụng constraint Propagation để giải quyết trò chơi kakuro</a:t>
            </a:r>
            <a:endParaRPr kumimoji="0" lang="en-US" sz="1600" i="0" u="none" strike="noStrike" kern="0" cap="none" spc="0" normalizeH="0" baseline="0" noProof="0" dirty="0">
              <a:ln>
                <a:noFill/>
              </a:ln>
              <a:solidFill>
                <a:srgbClr val="FFFF00"/>
              </a:solidFill>
              <a:effectLst/>
              <a:uLnTx/>
              <a:uFillTx/>
              <a:latin typeface="Segoe UI" panose="020B0502040204020203" pitchFamily="34" charset="0"/>
              <a:ea typeface="Open Sans" panose="020B0606030504020204" pitchFamily="34" charset="0"/>
              <a:cs typeface="Segoe UI" panose="020B0502040204020203" pitchFamily="34" charset="0"/>
              <a:sym typeface="Arial"/>
            </a:endParaRPr>
          </a:p>
        </p:txBody>
      </p:sp>
    </p:spTree>
    <p:extLst>
      <p:ext uri="{BB962C8B-B14F-4D97-AF65-F5344CB8AC3E}">
        <p14:creationId xmlns:p14="http://schemas.microsoft.com/office/powerpoint/2010/main" val="73968872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7" name="TextBox 6">
            <a:extLst>
              <a:ext uri="{FF2B5EF4-FFF2-40B4-BE49-F238E27FC236}">
                <a16:creationId xmlns:a16="http://schemas.microsoft.com/office/drawing/2014/main" id="{A935BDFE-B6BA-D157-03C9-C679C1FBFFA7}"/>
              </a:ext>
            </a:extLst>
          </p:cNvPr>
          <p:cNvSpPr txBox="1"/>
          <p:nvPr/>
        </p:nvSpPr>
        <p:spPr>
          <a:xfrm>
            <a:off x="2193473" y="2618340"/>
            <a:ext cx="4633684" cy="307777"/>
          </a:xfrm>
          <a:prstGeom prst="rect">
            <a:avLst/>
          </a:prstGeom>
          <a:noFill/>
        </p:spPr>
        <p:txBody>
          <a:bodyPr wrap="square">
            <a:spAutoFit/>
          </a:bodyPr>
          <a:lstStyle/>
          <a:p>
            <a:pPr defTabSz="914378"/>
            <a:endParaRPr lang="en-US" dirty="0"/>
          </a:p>
        </p:txBody>
      </p:sp>
      <p:sp>
        <p:nvSpPr>
          <p:cNvPr id="3" name="!! text3">
            <a:extLst>
              <a:ext uri="{FF2B5EF4-FFF2-40B4-BE49-F238E27FC236}">
                <a16:creationId xmlns:a16="http://schemas.microsoft.com/office/drawing/2014/main" id="{423213C7-8BA6-E977-370B-46628DD67351}"/>
              </a:ext>
            </a:extLst>
          </p:cNvPr>
          <p:cNvSpPr txBox="1"/>
          <p:nvPr/>
        </p:nvSpPr>
        <p:spPr>
          <a:xfrm>
            <a:off x="5482198" y="3005111"/>
            <a:ext cx="3123485" cy="323165"/>
          </a:xfrm>
          <a:prstGeom prst="rect">
            <a:avLst/>
          </a:prstGeom>
          <a:noFill/>
        </p:spPr>
        <p:txBody>
          <a:bodyPr wrap="square" anchor="ctr">
            <a:spAutoFit/>
          </a:bodyPr>
          <a:lstStyle/>
          <a:p>
            <a:r>
              <a:rPr lang="vi-VN" sz="1500" dirty="0">
                <a:solidFill>
                  <a:srgbClr val="050505"/>
                </a:solidFill>
                <a:latin typeface="Segoe UI" panose="020B0502040204020203" pitchFamily="34" charset="0"/>
                <a:cs typeface="Segoe UI" panose="020B0502040204020203" pitchFamily="34" charset="0"/>
              </a:rPr>
              <a:t>Nguyễn Chí Thanh</a:t>
            </a:r>
            <a:r>
              <a:rPr lang="en-US" sz="1500" dirty="0">
                <a:solidFill>
                  <a:srgbClr val="050505"/>
                </a:solidFill>
                <a:latin typeface="Segoe UI" panose="020B0502040204020203" pitchFamily="34" charset="0"/>
                <a:cs typeface="Segoe UI" panose="020B0502040204020203" pitchFamily="34" charset="0"/>
              </a:rPr>
              <a:t>-</a:t>
            </a:r>
            <a:r>
              <a:rPr lang="vi-VN" sz="1500" dirty="0">
                <a:solidFill>
                  <a:srgbClr val="050505"/>
                </a:solidFill>
                <a:latin typeface="Segoe UI" panose="020B0502040204020203" pitchFamily="34" charset="0"/>
                <a:cs typeface="Segoe UI" panose="020B0502040204020203" pitchFamily="34" charset="0"/>
              </a:rPr>
              <a:t>21110644</a:t>
            </a:r>
          </a:p>
        </p:txBody>
      </p:sp>
      <p:sp>
        <p:nvSpPr>
          <p:cNvPr id="4" name="!!t5">
            <a:extLst>
              <a:ext uri="{FF2B5EF4-FFF2-40B4-BE49-F238E27FC236}">
                <a16:creationId xmlns:a16="http://schemas.microsoft.com/office/drawing/2014/main" id="{4C0528F2-7A32-BC10-90D0-5B145AD400AD}"/>
              </a:ext>
            </a:extLst>
          </p:cNvPr>
          <p:cNvSpPr txBox="1"/>
          <p:nvPr/>
        </p:nvSpPr>
        <p:spPr>
          <a:xfrm>
            <a:off x="5482198" y="3863763"/>
            <a:ext cx="4572000" cy="323165"/>
          </a:xfrm>
          <a:prstGeom prst="rect">
            <a:avLst/>
          </a:prstGeom>
          <a:noFill/>
        </p:spPr>
        <p:txBody>
          <a:bodyPr wrap="square" anchor="ctr">
            <a:spAutoFit/>
          </a:bodyPr>
          <a:lstStyle/>
          <a:p>
            <a:r>
              <a:rPr lang="vi-VN" sz="1500" dirty="0">
                <a:solidFill>
                  <a:srgbClr val="050505"/>
                </a:solidFill>
                <a:latin typeface="Segoe UI" panose="020B0502040204020203" pitchFamily="34" charset="0"/>
                <a:cs typeface="Segoe UI" panose="020B0502040204020203" pitchFamily="34" charset="0"/>
              </a:rPr>
              <a:t>Lê Văn Vũ</a:t>
            </a:r>
            <a:r>
              <a:rPr lang="en-US" sz="1500" dirty="0">
                <a:solidFill>
                  <a:srgbClr val="050505"/>
                </a:solidFill>
                <a:latin typeface="Segoe UI" panose="020B0502040204020203" pitchFamily="34" charset="0"/>
                <a:cs typeface="Segoe UI" panose="020B0502040204020203" pitchFamily="34" charset="0"/>
              </a:rPr>
              <a:t>-</a:t>
            </a:r>
            <a:r>
              <a:rPr lang="vi-VN" sz="1500" dirty="0">
                <a:solidFill>
                  <a:srgbClr val="050505"/>
                </a:solidFill>
                <a:latin typeface="Segoe UI" panose="020B0502040204020203" pitchFamily="34" charset="0"/>
                <a:cs typeface="Segoe UI" panose="020B0502040204020203" pitchFamily="34" charset="0"/>
              </a:rPr>
              <a:t>21110943</a:t>
            </a:r>
          </a:p>
        </p:txBody>
      </p:sp>
      <p:sp>
        <p:nvSpPr>
          <p:cNvPr id="5" name="!! text2">
            <a:extLst>
              <a:ext uri="{FF2B5EF4-FFF2-40B4-BE49-F238E27FC236}">
                <a16:creationId xmlns:a16="http://schemas.microsoft.com/office/drawing/2014/main" id="{6735C9D6-E8D5-B7DF-6E7E-93E62A294AC3}"/>
              </a:ext>
            </a:extLst>
          </p:cNvPr>
          <p:cNvSpPr txBox="1"/>
          <p:nvPr/>
        </p:nvSpPr>
        <p:spPr>
          <a:xfrm>
            <a:off x="5482198" y="2125292"/>
            <a:ext cx="4572000" cy="323165"/>
          </a:xfrm>
          <a:prstGeom prst="rect">
            <a:avLst/>
          </a:prstGeom>
          <a:noFill/>
        </p:spPr>
        <p:txBody>
          <a:bodyPr wrap="square" anchor="ctr">
            <a:spAutoFit/>
          </a:bodyPr>
          <a:lstStyle/>
          <a:p>
            <a:r>
              <a:rPr lang="vi-VN" sz="1500" dirty="0">
                <a:solidFill>
                  <a:srgbClr val="050505"/>
                </a:solidFill>
                <a:latin typeface="Segoe UI" panose="020B0502040204020203" pitchFamily="34" charset="0"/>
                <a:cs typeface="Segoe UI" panose="020B0502040204020203" pitchFamily="34" charset="0"/>
              </a:rPr>
              <a:t>Ngô Quang Nghĩa</a:t>
            </a:r>
            <a:r>
              <a:rPr lang="en-US" sz="1500" dirty="0">
                <a:solidFill>
                  <a:srgbClr val="050505"/>
                </a:solidFill>
                <a:latin typeface="Segoe UI" panose="020B0502040204020203" pitchFamily="34" charset="0"/>
                <a:cs typeface="Segoe UI" panose="020B0502040204020203" pitchFamily="34" charset="0"/>
              </a:rPr>
              <a:t>-</a:t>
            </a:r>
            <a:r>
              <a:rPr lang="vi-VN" sz="1500" dirty="0">
                <a:solidFill>
                  <a:srgbClr val="050505"/>
                </a:solidFill>
                <a:latin typeface="Segoe UI" panose="020B0502040204020203" pitchFamily="34" charset="0"/>
                <a:cs typeface="Segoe UI" panose="020B0502040204020203" pitchFamily="34" charset="0"/>
              </a:rPr>
              <a:t>21110559</a:t>
            </a:r>
          </a:p>
        </p:txBody>
      </p:sp>
      <p:sp>
        <p:nvSpPr>
          <p:cNvPr id="6" name="TextBox 5">
            <a:extLst>
              <a:ext uri="{FF2B5EF4-FFF2-40B4-BE49-F238E27FC236}">
                <a16:creationId xmlns:a16="http://schemas.microsoft.com/office/drawing/2014/main" id="{56D958CA-11AB-ED43-8C62-F1EFE44B720B}"/>
              </a:ext>
            </a:extLst>
          </p:cNvPr>
          <p:cNvSpPr txBox="1"/>
          <p:nvPr/>
        </p:nvSpPr>
        <p:spPr>
          <a:xfrm>
            <a:off x="-943547" y="3429472"/>
            <a:ext cx="4572000" cy="323165"/>
          </a:xfrm>
          <a:prstGeom prst="rect">
            <a:avLst/>
          </a:prstGeom>
          <a:noFill/>
        </p:spPr>
        <p:txBody>
          <a:bodyPr wrap="square" anchor="ctr">
            <a:spAutoFit/>
          </a:bodyPr>
          <a:lstStyle/>
          <a:p>
            <a:pPr algn="r"/>
            <a:r>
              <a:rPr lang="vi-VN" sz="1500" dirty="0">
                <a:solidFill>
                  <a:srgbClr val="050505"/>
                </a:solidFill>
                <a:latin typeface="Segoe UI" panose="020B0502040204020203" pitchFamily="34" charset="0"/>
                <a:cs typeface="Segoe UI" panose="020B0502040204020203" pitchFamily="34" charset="0"/>
              </a:rPr>
              <a:t>Nguyễn Phạm Mạnh </a:t>
            </a:r>
            <a:r>
              <a:rPr lang="vi-VN" sz="1500" dirty="0" err="1">
                <a:solidFill>
                  <a:srgbClr val="050505"/>
                </a:solidFill>
                <a:latin typeface="Segoe UI" panose="020B0502040204020203" pitchFamily="34" charset="0"/>
                <a:cs typeface="Segoe UI" panose="020B0502040204020203" pitchFamily="34" charset="0"/>
              </a:rPr>
              <a:t>Hoá</a:t>
            </a:r>
            <a:r>
              <a:rPr lang="en-US" sz="1500" dirty="0">
                <a:solidFill>
                  <a:srgbClr val="050505"/>
                </a:solidFill>
                <a:latin typeface="Segoe UI" panose="020B0502040204020203" pitchFamily="34" charset="0"/>
                <a:cs typeface="Segoe UI" panose="020B0502040204020203" pitchFamily="34" charset="0"/>
              </a:rPr>
              <a:t>-</a:t>
            </a:r>
            <a:r>
              <a:rPr lang="vi-VN" sz="1500" dirty="0">
                <a:solidFill>
                  <a:srgbClr val="050505"/>
                </a:solidFill>
                <a:latin typeface="Segoe UI" panose="020B0502040204020203" pitchFamily="34" charset="0"/>
                <a:cs typeface="Segoe UI" panose="020B0502040204020203" pitchFamily="34" charset="0"/>
              </a:rPr>
              <a:t>21110885</a:t>
            </a:r>
          </a:p>
        </p:txBody>
      </p:sp>
      <p:sp>
        <p:nvSpPr>
          <p:cNvPr id="9" name="TextBox 8">
            <a:extLst>
              <a:ext uri="{FF2B5EF4-FFF2-40B4-BE49-F238E27FC236}">
                <a16:creationId xmlns:a16="http://schemas.microsoft.com/office/drawing/2014/main" id="{3FCC5101-859B-461E-2F8A-0C0F3CDE4852}"/>
              </a:ext>
            </a:extLst>
          </p:cNvPr>
          <p:cNvSpPr txBox="1"/>
          <p:nvPr/>
        </p:nvSpPr>
        <p:spPr>
          <a:xfrm>
            <a:off x="-977595" y="2591247"/>
            <a:ext cx="4572000" cy="323165"/>
          </a:xfrm>
          <a:prstGeom prst="rect">
            <a:avLst/>
          </a:prstGeom>
          <a:noFill/>
        </p:spPr>
        <p:txBody>
          <a:bodyPr wrap="square" anchor="ctr">
            <a:spAutoFit/>
          </a:bodyPr>
          <a:lstStyle/>
          <a:p>
            <a:pPr algn="r"/>
            <a:r>
              <a:rPr lang="vi-VN" sz="1500" dirty="0">
                <a:solidFill>
                  <a:srgbClr val="050505"/>
                </a:solidFill>
                <a:latin typeface="Segoe UI" panose="020B0502040204020203" pitchFamily="34" charset="0"/>
                <a:cs typeface="Segoe UI" panose="020B0502040204020203" pitchFamily="34" charset="0"/>
              </a:rPr>
              <a:t>Đinh Quang Anh</a:t>
            </a:r>
            <a:r>
              <a:rPr lang="en-US" sz="1500" dirty="0">
                <a:solidFill>
                  <a:srgbClr val="050505"/>
                </a:solidFill>
                <a:latin typeface="Segoe UI" panose="020B0502040204020203" pitchFamily="34" charset="0"/>
                <a:cs typeface="Segoe UI" panose="020B0502040204020203" pitchFamily="34" charset="0"/>
              </a:rPr>
              <a:t>-</a:t>
            </a:r>
            <a:r>
              <a:rPr lang="vi-VN" sz="1500" dirty="0">
                <a:solidFill>
                  <a:srgbClr val="050505"/>
                </a:solidFill>
                <a:latin typeface="Segoe UI" panose="020B0502040204020203" pitchFamily="34" charset="0"/>
                <a:cs typeface="Segoe UI" panose="020B0502040204020203" pitchFamily="34" charset="0"/>
              </a:rPr>
              <a:t>21110863</a:t>
            </a:r>
          </a:p>
        </p:txBody>
      </p:sp>
      <p:sp>
        <p:nvSpPr>
          <p:cNvPr id="10" name="!! text1">
            <a:extLst>
              <a:ext uri="{FF2B5EF4-FFF2-40B4-BE49-F238E27FC236}">
                <a16:creationId xmlns:a16="http://schemas.microsoft.com/office/drawing/2014/main" id="{408C3DD7-CDD0-2B0D-D3FB-E7218DC347E6}"/>
              </a:ext>
            </a:extLst>
          </p:cNvPr>
          <p:cNvSpPr txBox="1"/>
          <p:nvPr/>
        </p:nvSpPr>
        <p:spPr>
          <a:xfrm>
            <a:off x="5482198" y="1220781"/>
            <a:ext cx="4572000" cy="323165"/>
          </a:xfrm>
          <a:prstGeom prst="rect">
            <a:avLst/>
          </a:prstGeom>
          <a:noFill/>
        </p:spPr>
        <p:txBody>
          <a:bodyPr wrap="square" anchor="ctr">
            <a:spAutoFit/>
          </a:bodyPr>
          <a:lstStyle/>
          <a:p>
            <a:r>
              <a:rPr lang="vi-VN" sz="1500" dirty="0">
                <a:solidFill>
                  <a:srgbClr val="050505"/>
                </a:solidFill>
                <a:latin typeface="Segoe UI" panose="020B0502040204020203" pitchFamily="34" charset="0"/>
                <a:cs typeface="Segoe UI" panose="020B0502040204020203" pitchFamily="34" charset="0"/>
              </a:rPr>
              <a:t>Nguyễn Trung Phiên</a:t>
            </a:r>
            <a:r>
              <a:rPr lang="en-US" sz="1500" dirty="0">
                <a:solidFill>
                  <a:srgbClr val="050505"/>
                </a:solidFill>
                <a:latin typeface="Segoe UI" panose="020B0502040204020203" pitchFamily="34" charset="0"/>
                <a:cs typeface="Segoe UI" panose="020B0502040204020203" pitchFamily="34" charset="0"/>
              </a:rPr>
              <a:t>-</a:t>
            </a:r>
            <a:r>
              <a:rPr lang="vi-VN" sz="1500" dirty="0">
                <a:solidFill>
                  <a:srgbClr val="050505"/>
                </a:solidFill>
                <a:latin typeface="Segoe UI" panose="020B0502040204020203" pitchFamily="34" charset="0"/>
                <a:cs typeface="Segoe UI" panose="020B0502040204020203" pitchFamily="34" charset="0"/>
              </a:rPr>
              <a:t>21110593 </a:t>
            </a:r>
            <a:endParaRPr lang="en-US" sz="1500" dirty="0">
              <a:latin typeface="Segoe UI" panose="020B0502040204020203" pitchFamily="34" charset="0"/>
              <a:cs typeface="Segoe UI" panose="020B0502040204020203" pitchFamily="34" charset="0"/>
            </a:endParaRPr>
          </a:p>
        </p:txBody>
      </p:sp>
      <p:pic>
        <p:nvPicPr>
          <p:cNvPr id="11" name="!! Hình 1" descr="A picture containing clipart&#10;&#10;Description automatically generated">
            <a:extLst>
              <a:ext uri="{FF2B5EF4-FFF2-40B4-BE49-F238E27FC236}">
                <a16:creationId xmlns:a16="http://schemas.microsoft.com/office/drawing/2014/main" id="{E9960AAA-F91E-21C7-0C78-1445586219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4605" y="1677496"/>
            <a:ext cx="406559" cy="429326"/>
          </a:xfrm>
          <a:prstGeom prst="rect">
            <a:avLst/>
          </a:prstGeom>
        </p:spPr>
      </p:pic>
      <p:cxnSp>
        <p:nvCxnSpPr>
          <p:cNvPr id="12" name="!!i2">
            <a:extLst>
              <a:ext uri="{FF2B5EF4-FFF2-40B4-BE49-F238E27FC236}">
                <a16:creationId xmlns:a16="http://schemas.microsoft.com/office/drawing/2014/main" id="{691900F0-2C4A-83F6-308D-B2615F726C53}"/>
              </a:ext>
            </a:extLst>
          </p:cNvPr>
          <p:cNvCxnSpPr>
            <a:cxnSpLocks/>
          </p:cNvCxnSpPr>
          <p:nvPr/>
        </p:nvCxnSpPr>
        <p:spPr>
          <a:xfrm>
            <a:off x="4513007" y="1164746"/>
            <a:ext cx="0" cy="3145243"/>
          </a:xfrm>
          <a:prstGeom prst="line">
            <a:avLst/>
          </a:prstGeom>
          <a:ln w="76200" cmpd="sng">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13" name="Picture 12" descr="A picture containing clipart&#10;&#10;Description automatically generated">
            <a:extLst>
              <a:ext uri="{FF2B5EF4-FFF2-40B4-BE49-F238E27FC236}">
                <a16:creationId xmlns:a16="http://schemas.microsoft.com/office/drawing/2014/main" id="{FCBC6EF0-E89D-FF5D-393F-EBB063F6BD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7712" y="3810682"/>
            <a:ext cx="406559" cy="429326"/>
          </a:xfrm>
          <a:prstGeom prst="rect">
            <a:avLst/>
          </a:prstGeom>
        </p:spPr>
      </p:pic>
      <p:pic>
        <p:nvPicPr>
          <p:cNvPr id="14" name="Picture 13" descr="A picture containing clipart&#10;&#10;Description automatically generated">
            <a:extLst>
              <a:ext uri="{FF2B5EF4-FFF2-40B4-BE49-F238E27FC236}">
                <a16:creationId xmlns:a16="http://schemas.microsoft.com/office/drawing/2014/main" id="{E4CDB280-2F66-A1A2-9311-CC3D11395C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0443" y="1218313"/>
            <a:ext cx="393828" cy="415883"/>
          </a:xfrm>
          <a:prstGeom prst="rect">
            <a:avLst/>
          </a:prstGeom>
        </p:spPr>
      </p:pic>
      <p:pic>
        <p:nvPicPr>
          <p:cNvPr id="15" name="!! Hình 2" descr="A picture containing clipart&#10;&#10;Description automatically generated">
            <a:extLst>
              <a:ext uri="{FF2B5EF4-FFF2-40B4-BE49-F238E27FC236}">
                <a16:creationId xmlns:a16="http://schemas.microsoft.com/office/drawing/2014/main" id="{27EB5861-FE71-BF36-1F5D-629B3EE6A7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0443" y="2106822"/>
            <a:ext cx="393828" cy="415883"/>
          </a:xfrm>
          <a:prstGeom prst="rect">
            <a:avLst/>
          </a:prstGeom>
        </p:spPr>
      </p:pic>
      <p:pic>
        <p:nvPicPr>
          <p:cNvPr id="16" name="Picture 15" descr="A picture containing clipart&#10;&#10;Description automatically generated">
            <a:extLst>
              <a:ext uri="{FF2B5EF4-FFF2-40B4-BE49-F238E27FC236}">
                <a16:creationId xmlns:a16="http://schemas.microsoft.com/office/drawing/2014/main" id="{11EEC562-6536-1BE9-1BD3-55E45F8E91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4077" y="2952031"/>
            <a:ext cx="406559" cy="429326"/>
          </a:xfrm>
          <a:prstGeom prst="rect">
            <a:avLst/>
          </a:prstGeom>
        </p:spPr>
      </p:pic>
      <p:pic>
        <p:nvPicPr>
          <p:cNvPr id="17" name="!! Hình 3" descr="A picture containing clipart&#10;&#10;Description automatically generated">
            <a:extLst>
              <a:ext uri="{FF2B5EF4-FFF2-40B4-BE49-F238E27FC236}">
                <a16:creationId xmlns:a16="http://schemas.microsoft.com/office/drawing/2014/main" id="{85B26C5A-ED9E-B58F-C8CA-BF6C5DA4A5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8454" y="3383113"/>
            <a:ext cx="393828" cy="415883"/>
          </a:xfrm>
          <a:prstGeom prst="rect">
            <a:avLst/>
          </a:prstGeom>
        </p:spPr>
      </p:pic>
      <p:pic>
        <p:nvPicPr>
          <p:cNvPr id="18" name="Picture 17" descr="A picture containing clipart&#10;&#10;Description automatically generated">
            <a:extLst>
              <a:ext uri="{FF2B5EF4-FFF2-40B4-BE49-F238E27FC236}">
                <a16:creationId xmlns:a16="http://schemas.microsoft.com/office/drawing/2014/main" id="{9C3EF87C-858A-35B1-4280-73C9E0473B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4605" y="2522704"/>
            <a:ext cx="406559" cy="429326"/>
          </a:xfrm>
          <a:prstGeom prst="rect">
            <a:avLst/>
          </a:prstGeom>
        </p:spPr>
      </p:pic>
      <p:sp>
        <p:nvSpPr>
          <p:cNvPr id="19" name="Google Shape;420;p36">
            <a:extLst>
              <a:ext uri="{FF2B5EF4-FFF2-40B4-BE49-F238E27FC236}">
                <a16:creationId xmlns:a16="http://schemas.microsoft.com/office/drawing/2014/main" id="{9523AC0A-9256-CF3A-0FA0-D8EC1CC7E360}"/>
              </a:ext>
            </a:extLst>
          </p:cNvPr>
          <p:cNvSpPr txBox="1">
            <a:spLocks noGrp="1"/>
          </p:cNvSpPr>
          <p:nvPr>
            <p:ph type="title"/>
          </p:nvPr>
        </p:nvSpPr>
        <p:spPr>
          <a:xfrm>
            <a:off x="658315" y="32637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Thành viên nhóm</a:t>
            </a:r>
            <a:endParaRPr dirty="0"/>
          </a:p>
        </p:txBody>
      </p:sp>
      <p:pic>
        <p:nvPicPr>
          <p:cNvPr id="25" name="Picture 24">
            <a:extLst>
              <a:ext uri="{FF2B5EF4-FFF2-40B4-BE49-F238E27FC236}">
                <a16:creationId xmlns:a16="http://schemas.microsoft.com/office/drawing/2014/main" id="{6BFB3E27-9625-345D-F784-2F55146DAB91}"/>
              </a:ext>
            </a:extLst>
          </p:cNvPr>
          <p:cNvPicPr>
            <a:picLocks noChangeAspect="1"/>
          </p:cNvPicPr>
          <p:nvPr/>
        </p:nvPicPr>
        <p:blipFill>
          <a:blip r:embed="rId6"/>
          <a:stretch>
            <a:fillRect/>
          </a:stretch>
        </p:blipFill>
        <p:spPr>
          <a:xfrm>
            <a:off x="10590600" y="1164746"/>
            <a:ext cx="7773074" cy="3115326"/>
          </a:xfrm>
          <a:prstGeom prst="rect">
            <a:avLst/>
          </a:prstGeom>
        </p:spPr>
      </p:pic>
      <p:sp>
        <p:nvSpPr>
          <p:cNvPr id="26" name="TextBox 25">
            <a:extLst>
              <a:ext uri="{FF2B5EF4-FFF2-40B4-BE49-F238E27FC236}">
                <a16:creationId xmlns:a16="http://schemas.microsoft.com/office/drawing/2014/main" id="{E2DB33E7-A7A1-AE53-2991-77AD30C5C1A2}"/>
              </a:ext>
            </a:extLst>
          </p:cNvPr>
          <p:cNvSpPr txBox="1"/>
          <p:nvPr/>
        </p:nvSpPr>
        <p:spPr>
          <a:xfrm>
            <a:off x="-927395" y="1742543"/>
            <a:ext cx="4572000" cy="323165"/>
          </a:xfrm>
          <a:prstGeom prst="rect">
            <a:avLst/>
          </a:prstGeom>
          <a:noFill/>
        </p:spPr>
        <p:txBody>
          <a:bodyPr wrap="square" anchor="ctr">
            <a:spAutoFit/>
          </a:bodyPr>
          <a:lstStyle/>
          <a:p>
            <a:pPr algn="r"/>
            <a:r>
              <a:rPr lang="vi-VN" sz="1500" dirty="0">
                <a:solidFill>
                  <a:srgbClr val="050505"/>
                </a:solidFill>
                <a:latin typeface="Segoe UI" panose="020B0502040204020203" pitchFamily="34" charset="0"/>
                <a:cs typeface="Segoe UI" panose="020B0502040204020203" pitchFamily="34" charset="0"/>
              </a:rPr>
              <a:t>Nguyễn Thành Nhơn</a:t>
            </a:r>
            <a:r>
              <a:rPr lang="en-US" sz="1500" dirty="0">
                <a:solidFill>
                  <a:srgbClr val="050505"/>
                </a:solidFill>
                <a:latin typeface="Segoe UI" panose="020B0502040204020203" pitchFamily="34" charset="0"/>
                <a:cs typeface="Segoe UI" panose="020B0502040204020203" pitchFamily="34" charset="0"/>
              </a:rPr>
              <a:t>-</a:t>
            </a:r>
            <a:r>
              <a:rPr lang="vi-VN" sz="1500" dirty="0">
                <a:solidFill>
                  <a:srgbClr val="050505"/>
                </a:solidFill>
                <a:latin typeface="Segoe UI" panose="020B0502040204020203" pitchFamily="34" charset="0"/>
                <a:cs typeface="Segoe UI" panose="020B0502040204020203" pitchFamily="34" charset="0"/>
              </a:rPr>
              <a:t>21110907</a:t>
            </a:r>
          </a:p>
        </p:txBody>
      </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1+#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1+#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1+#ppt_w/2"/>
                                          </p:val>
                                        </p:tav>
                                        <p:tav tm="100000">
                                          <p:val>
                                            <p:strVal val="#ppt_x"/>
                                          </p:val>
                                        </p:tav>
                                      </p:tavLst>
                                    </p:anim>
                                    <p:anim calcmode="lin" valueType="num">
                                      <p:cBhvr additive="base">
                                        <p:cTn id="36" dur="500" fill="hold"/>
                                        <p:tgtEl>
                                          <p:spTgt spid="16"/>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1+#ppt_w/2"/>
                                          </p:val>
                                        </p:tav>
                                        <p:tav tm="100000">
                                          <p:val>
                                            <p:strVal val="#ppt_x"/>
                                          </p:val>
                                        </p:tav>
                                      </p:tavLst>
                                    </p:anim>
                                    <p:anim calcmode="lin" valueType="num">
                                      <p:cBhvr additive="base">
                                        <p:cTn id="40" dur="500" fill="hold"/>
                                        <p:tgtEl>
                                          <p:spTgt spid="3"/>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0-#ppt_w/2"/>
                                          </p:val>
                                        </p:tav>
                                        <p:tav tm="100000">
                                          <p:val>
                                            <p:strVal val="#ppt_x"/>
                                          </p:val>
                                        </p:tav>
                                      </p:tavLst>
                                    </p:anim>
                                    <p:anim calcmode="lin" valueType="num">
                                      <p:cBhvr additive="base">
                                        <p:cTn id="44" dur="500" fill="hold"/>
                                        <p:tgtEl>
                                          <p:spTgt spid="6"/>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0-#ppt_w/2"/>
                                          </p:val>
                                        </p:tav>
                                        <p:tav tm="100000">
                                          <p:val>
                                            <p:strVal val="#ppt_x"/>
                                          </p:val>
                                        </p:tav>
                                      </p:tavLst>
                                    </p:anim>
                                    <p:anim calcmode="lin" valueType="num">
                                      <p:cBhvr additive="base">
                                        <p:cTn id="48" dur="500" fill="hold"/>
                                        <p:tgtEl>
                                          <p:spTgt spid="17"/>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1+#ppt_w/2"/>
                                          </p:val>
                                        </p:tav>
                                        <p:tav tm="100000">
                                          <p:val>
                                            <p:strVal val="#ppt_x"/>
                                          </p:val>
                                        </p:tav>
                                      </p:tavLst>
                                    </p:anim>
                                    <p:anim calcmode="lin" valueType="num">
                                      <p:cBhvr additive="base">
                                        <p:cTn id="52" dur="500" fill="hold"/>
                                        <p:tgtEl>
                                          <p:spTgt spid="13"/>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additive="base">
                                        <p:cTn id="59" dur="500" fill="hold"/>
                                        <p:tgtEl>
                                          <p:spTgt spid="26"/>
                                        </p:tgtEl>
                                        <p:attrNameLst>
                                          <p:attrName>ppt_x</p:attrName>
                                        </p:attrNameLst>
                                      </p:cBhvr>
                                      <p:tavLst>
                                        <p:tav tm="0">
                                          <p:val>
                                            <p:strVal val="0-#ppt_w/2"/>
                                          </p:val>
                                        </p:tav>
                                        <p:tav tm="100000">
                                          <p:val>
                                            <p:strVal val="#ppt_x"/>
                                          </p:val>
                                        </p:tav>
                                      </p:tavLst>
                                    </p:anim>
                                    <p:anim calcmode="lin" valueType="num">
                                      <p:cBhvr additive="base">
                                        <p:cTn id="60"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9" grpId="0"/>
      <p:bldP spid="10" grpId="0"/>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5" name="!! Hình 1"/>
          <p:cNvSpPr txBox="1">
            <a:spLocks noGrp="1"/>
          </p:cNvSpPr>
          <p:nvPr>
            <p:ph type="title" idx="5"/>
          </p:nvPr>
        </p:nvSpPr>
        <p:spPr>
          <a:xfrm>
            <a:off x="383287" y="213275"/>
            <a:ext cx="1045464" cy="7082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t>03</a:t>
            </a:r>
            <a:endParaRPr sz="3400" dirty="0"/>
          </a:p>
        </p:txBody>
      </p:sp>
      <p:sp>
        <p:nvSpPr>
          <p:cNvPr id="23" name="!! text1">
            <a:extLst>
              <a:ext uri="{FF2B5EF4-FFF2-40B4-BE49-F238E27FC236}">
                <a16:creationId xmlns:a16="http://schemas.microsoft.com/office/drawing/2014/main" id="{0A02BA3D-C01B-F01E-035D-6750FA6F453E}"/>
              </a:ext>
            </a:extLst>
          </p:cNvPr>
          <p:cNvSpPr txBox="1"/>
          <p:nvPr/>
        </p:nvSpPr>
        <p:spPr>
          <a:xfrm>
            <a:off x="1486695" y="335347"/>
            <a:ext cx="7658099" cy="400110"/>
          </a:xfrm>
          <a:prstGeom prst="rect">
            <a:avLst/>
          </a:prstGeom>
          <a:noFill/>
        </p:spPr>
        <p:txBody>
          <a:bodyPr wrap="square">
            <a:spAutoFit/>
          </a:bodyPr>
          <a:lstStyle/>
          <a:p>
            <a:pPr defTabSz="685800">
              <a:buClr>
                <a:srgbClr val="0F1E50"/>
              </a:buClr>
              <a:buSzPts val="2400"/>
              <a:defRPr/>
            </a:pPr>
            <a:r>
              <a:rPr lang="vi-VN" sz="2000" b="1" dirty="0">
                <a:latin typeface="Segoe UI" panose="020B0502040204020203" pitchFamily="34" charset="0"/>
                <a:ea typeface="Open Sans" panose="020B0606030504020204" pitchFamily="34" charset="0"/>
                <a:cs typeface="Segoe UI" panose="020B0502040204020203" pitchFamily="34" charset="0"/>
              </a:rPr>
              <a:t>Ưu nhược điểm và ứng dụng của </a:t>
            </a:r>
            <a:r>
              <a:rPr lang="vi-VN" sz="2000" b="1" dirty="0" err="1">
                <a:latin typeface="Segoe UI" panose="020B0502040204020203" pitchFamily="34" charset="0"/>
                <a:ea typeface="Open Sans" panose="020B0606030504020204" pitchFamily="34" charset="0"/>
                <a:cs typeface="Segoe UI" panose="020B0502040204020203" pitchFamily="34" charset="0"/>
              </a:rPr>
              <a:t>Constraint</a:t>
            </a:r>
            <a:r>
              <a:rPr lang="vi-VN" sz="2000" b="1" dirty="0">
                <a:latin typeface="Segoe UI" panose="020B0502040204020203" pitchFamily="34" charset="0"/>
                <a:ea typeface="Open Sans" panose="020B0606030504020204" pitchFamily="34" charset="0"/>
                <a:cs typeface="Segoe UI" panose="020B0502040204020203" pitchFamily="34" charset="0"/>
              </a:rPr>
              <a:t> </a:t>
            </a:r>
            <a:r>
              <a:rPr lang="vi-VN" sz="2000" b="1" dirty="0" err="1">
                <a:latin typeface="Segoe UI" panose="020B0502040204020203" pitchFamily="34" charset="0"/>
                <a:ea typeface="Open Sans" panose="020B0606030504020204" pitchFamily="34" charset="0"/>
                <a:cs typeface="Segoe UI" panose="020B0502040204020203" pitchFamily="34" charset="0"/>
              </a:rPr>
              <a:t>Propagation</a:t>
            </a:r>
            <a:endParaRPr lang="fr-FR" sz="2000" b="1" dirty="0">
              <a:latin typeface="Segoe UI" panose="020B0502040204020203" pitchFamily="34" charset="0"/>
              <a:ea typeface="Open Sans" panose="020B0606030504020204" pitchFamily="34" charset="0"/>
              <a:cs typeface="Segoe UI" panose="020B0502040204020203" pitchFamily="34" charset="0"/>
            </a:endParaRPr>
          </a:p>
        </p:txBody>
      </p:sp>
      <p:cxnSp>
        <p:nvCxnSpPr>
          <p:cNvPr id="8" name="!!i2">
            <a:extLst>
              <a:ext uri="{FF2B5EF4-FFF2-40B4-BE49-F238E27FC236}">
                <a16:creationId xmlns:a16="http://schemas.microsoft.com/office/drawing/2014/main" id="{3ACD3807-7A2F-913E-83FE-A1AF060FA578}"/>
              </a:ext>
            </a:extLst>
          </p:cNvPr>
          <p:cNvCxnSpPr>
            <a:cxnSpLocks/>
          </p:cNvCxnSpPr>
          <p:nvPr/>
        </p:nvCxnSpPr>
        <p:spPr>
          <a:xfrm flipH="1">
            <a:off x="1594147" y="833653"/>
            <a:ext cx="2849266" cy="0"/>
          </a:xfrm>
          <a:prstGeom prst="line">
            <a:avLst/>
          </a:prstGeom>
          <a:ln w="76200" cmpd="sng">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t222">
            <a:extLst>
              <a:ext uri="{FF2B5EF4-FFF2-40B4-BE49-F238E27FC236}">
                <a16:creationId xmlns:a16="http://schemas.microsoft.com/office/drawing/2014/main" id="{F98CCAE6-76C8-1B3F-6AAA-22B0E0E849C8}"/>
              </a:ext>
            </a:extLst>
          </p:cNvPr>
          <p:cNvSpPr txBox="1"/>
          <p:nvPr/>
        </p:nvSpPr>
        <p:spPr>
          <a:xfrm>
            <a:off x="341515" y="1178910"/>
            <a:ext cx="8495304" cy="338554"/>
          </a:xfrm>
          <a:prstGeom prst="rect">
            <a:avLst/>
          </a:prstGeom>
          <a:noFill/>
        </p:spPr>
        <p:txBody>
          <a:bodyPr wrap="square">
            <a:spAutoFit/>
          </a:bodyPr>
          <a:lstStyle/>
          <a:p>
            <a:pPr algn="just"/>
            <a:r>
              <a:rPr lang="vi-VN" sz="1600" b="1">
                <a:solidFill>
                  <a:schemeClr val="tx1"/>
                </a:solidFill>
                <a:latin typeface="Segoe UI" panose="020B0502040204020203" pitchFamily="34" charset="0"/>
                <a:ea typeface="Open Sans" panose="020B0606030504020204" pitchFamily="34" charset="0"/>
                <a:cs typeface="Segoe UI" panose="020B0502040204020203" pitchFamily="34" charset="0"/>
              </a:rPr>
              <a:t>Ứng dụng constraint Propagation để giải quyết trò chơi kakuro</a:t>
            </a:r>
            <a:endParaRPr lang="en-US" sz="1600" b="1" dirty="0">
              <a:solidFill>
                <a:schemeClr val="tx1"/>
              </a:solidFill>
              <a:latin typeface="Segoe UI" panose="020B0502040204020203" pitchFamily="34" charset="0"/>
              <a:ea typeface="Open Sans" panose="020B0606030504020204" pitchFamily="34" charset="0"/>
              <a:cs typeface="Segoe UI" panose="020B0502040204020203" pitchFamily="34" charset="0"/>
            </a:endParaRPr>
          </a:p>
        </p:txBody>
      </p:sp>
      <p:sp>
        <p:nvSpPr>
          <p:cNvPr id="11" name="!!t222">
            <a:extLst>
              <a:ext uri="{FF2B5EF4-FFF2-40B4-BE49-F238E27FC236}">
                <a16:creationId xmlns:a16="http://schemas.microsoft.com/office/drawing/2014/main" id="{A6D57DED-439E-0AFC-CFD3-43290161B306}"/>
              </a:ext>
            </a:extLst>
          </p:cNvPr>
          <p:cNvSpPr txBox="1"/>
          <p:nvPr/>
        </p:nvSpPr>
        <p:spPr>
          <a:xfrm>
            <a:off x="324348" y="1614346"/>
            <a:ext cx="4003812" cy="3046988"/>
          </a:xfrm>
          <a:prstGeom prst="rect">
            <a:avLst/>
          </a:prstGeom>
          <a:noFill/>
        </p:spPr>
        <p:txBody>
          <a:bodyPr wrap="square">
            <a:spAutoFit/>
          </a:bodyPr>
          <a:lstStyle/>
          <a:p>
            <a:pPr algn="just"/>
            <a:r>
              <a:rPr lang="vi-VN" sz="1600" dirty="0">
                <a:latin typeface="Segoe UI" panose="020B0502040204020203" pitchFamily="34" charset="0"/>
                <a:ea typeface="Open Sans" panose="020B0606030504020204" pitchFamily="34" charset="0"/>
                <a:cs typeface="Segoe UI" panose="020B0502040204020203" pitchFamily="34" charset="0"/>
              </a:rPr>
              <a:t>Các ô màu đen chứa một dấu gạch chéo từ phía trên bên trái đến phía dưới bên phải và một số ở một hoặc cả hai nửa. Số trong các ô đen gọi là manh mối, số này cho bạn biết nó là tổng của các số trong các ô trắng của khối đó.</a:t>
            </a:r>
          </a:p>
          <a:p>
            <a:pPr algn="just"/>
            <a:r>
              <a:rPr lang="vi-VN" sz="1600" dirty="0">
                <a:latin typeface="Segoe UI" panose="020B0502040204020203" pitchFamily="34" charset="0"/>
                <a:ea typeface="Open Sans" panose="020B0606030504020204" pitchFamily="34" charset="0"/>
                <a:cs typeface="Segoe UI" panose="020B0502040204020203" pitchFamily="34" charset="0"/>
              </a:rPr>
              <a:t>Mục tiêu của câu đố là chèn một chữ số từ 1 đến 9 vào mỗi ô trắng để tổng các số trong mỗi mục nhập khớp với manh mối liên quan đến nó và không một số nào được xuất hiện hai lần trong bất kỳ khối nào.</a:t>
            </a:r>
            <a:endParaRPr lang="en-US" sz="1600" b="0" dirty="0">
              <a:effectLst/>
              <a:latin typeface="Segoe UI" panose="020B0502040204020203" pitchFamily="34" charset="0"/>
              <a:cs typeface="Segoe UI" panose="020B0502040204020203" pitchFamily="34" charset="0"/>
            </a:endParaRPr>
          </a:p>
        </p:txBody>
      </p:sp>
      <p:pic>
        <p:nvPicPr>
          <p:cNvPr id="2050" name="Picture 2">
            <a:extLst>
              <a:ext uri="{FF2B5EF4-FFF2-40B4-BE49-F238E27FC236}">
                <a16:creationId xmlns:a16="http://schemas.microsoft.com/office/drawing/2014/main" id="{0DC7EF71-6C81-EAC6-6673-2890AC22FA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971" y="1614346"/>
            <a:ext cx="2936035" cy="2936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99172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5" name="!! Hình 1"/>
          <p:cNvSpPr txBox="1">
            <a:spLocks noGrp="1"/>
          </p:cNvSpPr>
          <p:nvPr>
            <p:ph type="title" idx="5"/>
          </p:nvPr>
        </p:nvSpPr>
        <p:spPr>
          <a:xfrm>
            <a:off x="383287" y="213275"/>
            <a:ext cx="1045464" cy="7082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t>03</a:t>
            </a:r>
            <a:endParaRPr sz="3400" dirty="0"/>
          </a:p>
        </p:txBody>
      </p:sp>
      <p:sp>
        <p:nvSpPr>
          <p:cNvPr id="23" name="!! text1">
            <a:extLst>
              <a:ext uri="{FF2B5EF4-FFF2-40B4-BE49-F238E27FC236}">
                <a16:creationId xmlns:a16="http://schemas.microsoft.com/office/drawing/2014/main" id="{0A02BA3D-C01B-F01E-035D-6750FA6F453E}"/>
              </a:ext>
            </a:extLst>
          </p:cNvPr>
          <p:cNvSpPr txBox="1"/>
          <p:nvPr/>
        </p:nvSpPr>
        <p:spPr>
          <a:xfrm>
            <a:off x="1486695" y="335347"/>
            <a:ext cx="7658099" cy="400110"/>
          </a:xfrm>
          <a:prstGeom prst="rect">
            <a:avLst/>
          </a:prstGeom>
          <a:noFill/>
        </p:spPr>
        <p:txBody>
          <a:bodyPr wrap="square">
            <a:spAutoFit/>
          </a:bodyPr>
          <a:lstStyle/>
          <a:p>
            <a:pPr defTabSz="685800">
              <a:buClr>
                <a:srgbClr val="0F1E50"/>
              </a:buClr>
              <a:buSzPts val="2400"/>
              <a:defRPr/>
            </a:pPr>
            <a:r>
              <a:rPr lang="vi-VN" sz="2000" b="1" dirty="0">
                <a:latin typeface="Segoe UI" panose="020B0502040204020203" pitchFamily="34" charset="0"/>
                <a:ea typeface="Open Sans" panose="020B0606030504020204" pitchFamily="34" charset="0"/>
                <a:cs typeface="Segoe UI" panose="020B0502040204020203" pitchFamily="34" charset="0"/>
              </a:rPr>
              <a:t>Ưu nhược điểm và ứng dụng của </a:t>
            </a:r>
            <a:r>
              <a:rPr lang="vi-VN" sz="2000" b="1" dirty="0" err="1">
                <a:latin typeface="Segoe UI" panose="020B0502040204020203" pitchFamily="34" charset="0"/>
                <a:ea typeface="Open Sans" panose="020B0606030504020204" pitchFamily="34" charset="0"/>
                <a:cs typeface="Segoe UI" panose="020B0502040204020203" pitchFamily="34" charset="0"/>
              </a:rPr>
              <a:t>Constraint</a:t>
            </a:r>
            <a:r>
              <a:rPr lang="vi-VN" sz="2000" b="1" dirty="0">
                <a:latin typeface="Segoe UI" panose="020B0502040204020203" pitchFamily="34" charset="0"/>
                <a:ea typeface="Open Sans" panose="020B0606030504020204" pitchFamily="34" charset="0"/>
                <a:cs typeface="Segoe UI" panose="020B0502040204020203" pitchFamily="34" charset="0"/>
              </a:rPr>
              <a:t> </a:t>
            </a:r>
            <a:r>
              <a:rPr lang="vi-VN" sz="2000" b="1" dirty="0" err="1">
                <a:latin typeface="Segoe UI" panose="020B0502040204020203" pitchFamily="34" charset="0"/>
                <a:ea typeface="Open Sans" panose="020B0606030504020204" pitchFamily="34" charset="0"/>
                <a:cs typeface="Segoe UI" panose="020B0502040204020203" pitchFamily="34" charset="0"/>
              </a:rPr>
              <a:t>Propagation</a:t>
            </a:r>
            <a:endParaRPr lang="fr-FR" sz="2000" b="1" dirty="0">
              <a:latin typeface="Segoe UI" panose="020B0502040204020203" pitchFamily="34" charset="0"/>
              <a:ea typeface="Open Sans" panose="020B0606030504020204" pitchFamily="34" charset="0"/>
              <a:cs typeface="Segoe UI" panose="020B0502040204020203" pitchFamily="34" charset="0"/>
            </a:endParaRPr>
          </a:p>
        </p:txBody>
      </p:sp>
      <p:cxnSp>
        <p:nvCxnSpPr>
          <p:cNvPr id="8" name="!!i2">
            <a:extLst>
              <a:ext uri="{FF2B5EF4-FFF2-40B4-BE49-F238E27FC236}">
                <a16:creationId xmlns:a16="http://schemas.microsoft.com/office/drawing/2014/main" id="{3ACD3807-7A2F-913E-83FE-A1AF060FA578}"/>
              </a:ext>
            </a:extLst>
          </p:cNvPr>
          <p:cNvCxnSpPr>
            <a:cxnSpLocks/>
          </p:cNvCxnSpPr>
          <p:nvPr/>
        </p:nvCxnSpPr>
        <p:spPr>
          <a:xfrm flipH="1">
            <a:off x="1594147" y="833653"/>
            <a:ext cx="2849266" cy="0"/>
          </a:xfrm>
          <a:prstGeom prst="line">
            <a:avLst/>
          </a:prstGeom>
          <a:ln w="76200" cmpd="sng">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t222">
            <a:extLst>
              <a:ext uri="{FF2B5EF4-FFF2-40B4-BE49-F238E27FC236}">
                <a16:creationId xmlns:a16="http://schemas.microsoft.com/office/drawing/2014/main" id="{F98CCAE6-76C8-1B3F-6AAA-22B0E0E849C8}"/>
              </a:ext>
            </a:extLst>
          </p:cNvPr>
          <p:cNvSpPr txBox="1"/>
          <p:nvPr/>
        </p:nvSpPr>
        <p:spPr>
          <a:xfrm>
            <a:off x="341515" y="1178910"/>
            <a:ext cx="8495304" cy="338554"/>
          </a:xfrm>
          <a:prstGeom prst="rect">
            <a:avLst/>
          </a:prstGeom>
          <a:noFill/>
        </p:spPr>
        <p:txBody>
          <a:bodyPr wrap="square">
            <a:spAutoFit/>
          </a:bodyPr>
          <a:lstStyle/>
          <a:p>
            <a:pPr algn="just"/>
            <a:r>
              <a:rPr lang="vi-VN" sz="1600" b="1">
                <a:solidFill>
                  <a:schemeClr val="tx1"/>
                </a:solidFill>
                <a:latin typeface="Segoe UI" panose="020B0502040204020203" pitchFamily="34" charset="0"/>
                <a:ea typeface="Open Sans" panose="020B0606030504020204" pitchFamily="34" charset="0"/>
                <a:cs typeface="Segoe UI" panose="020B0502040204020203" pitchFamily="34" charset="0"/>
              </a:rPr>
              <a:t>Ứng dụng constraint Propagation để giải quyết trò chơi kakuro</a:t>
            </a:r>
            <a:endParaRPr lang="en-US" sz="1600" b="1" dirty="0">
              <a:solidFill>
                <a:schemeClr val="tx1"/>
              </a:solidFill>
              <a:latin typeface="Segoe UI" panose="020B0502040204020203" pitchFamily="34" charset="0"/>
              <a:ea typeface="Open Sans" panose="020B0606030504020204" pitchFamily="34" charset="0"/>
              <a:cs typeface="Segoe UI" panose="020B0502040204020203" pitchFamily="34" charset="0"/>
            </a:endParaRPr>
          </a:p>
        </p:txBody>
      </p:sp>
      <p:sp>
        <p:nvSpPr>
          <p:cNvPr id="11" name="!!t222">
            <a:extLst>
              <a:ext uri="{FF2B5EF4-FFF2-40B4-BE49-F238E27FC236}">
                <a16:creationId xmlns:a16="http://schemas.microsoft.com/office/drawing/2014/main" id="{A6D57DED-439E-0AFC-CFD3-43290161B306}"/>
              </a:ext>
            </a:extLst>
          </p:cNvPr>
          <p:cNvSpPr txBox="1"/>
          <p:nvPr/>
        </p:nvSpPr>
        <p:spPr>
          <a:xfrm>
            <a:off x="324348" y="1614346"/>
            <a:ext cx="4003812" cy="2554545"/>
          </a:xfrm>
          <a:prstGeom prst="rect">
            <a:avLst/>
          </a:prstGeom>
          <a:noFill/>
        </p:spPr>
        <p:txBody>
          <a:bodyPr wrap="square">
            <a:spAutoFit/>
          </a:bodyPr>
          <a:lstStyle/>
          <a:p>
            <a:pPr algn="just"/>
            <a:r>
              <a:rPr lang="vi-VN" sz="1600" dirty="0">
                <a:latin typeface="Segoe UI" panose="020B0502040204020203" pitchFamily="34" charset="0"/>
                <a:ea typeface="Open Sans" panose="020B0606030504020204" pitchFamily="34" charset="0"/>
                <a:cs typeface="Segoe UI" panose="020B0502040204020203" pitchFamily="34" charset="0"/>
              </a:rPr>
              <a:t>Các bước giải quyết bài toán</a:t>
            </a:r>
          </a:p>
          <a:p>
            <a:pPr algn="just"/>
            <a:r>
              <a:rPr lang="vi-VN" sz="1600" dirty="0">
                <a:latin typeface="Segoe UI" panose="020B0502040204020203" pitchFamily="34" charset="0"/>
                <a:ea typeface="Open Sans" panose="020B0606030504020204" pitchFamily="34" charset="0"/>
                <a:cs typeface="Segoe UI" panose="020B0502040204020203" pitchFamily="34" charset="0"/>
              </a:rPr>
              <a:t>B1: Chuyển bài toán thành bài toán thỏa mãn ràng buộc</a:t>
            </a:r>
          </a:p>
          <a:p>
            <a:pPr algn="just"/>
            <a:r>
              <a:rPr lang="vi-VN" sz="1600" dirty="0">
                <a:latin typeface="Segoe UI" panose="020B0502040204020203" pitchFamily="34" charset="0"/>
                <a:ea typeface="Open Sans" panose="020B0606030504020204" pitchFamily="34" charset="0"/>
                <a:cs typeface="Segoe UI" panose="020B0502040204020203" pitchFamily="34" charset="0"/>
              </a:rPr>
              <a:t>B2: Trước khi tìm kiếm, sử dụng AC-3 để giảm miền giá trị của các biến</a:t>
            </a:r>
          </a:p>
          <a:p>
            <a:pPr algn="just"/>
            <a:r>
              <a:rPr lang="vi-VN" sz="1600" dirty="0">
                <a:latin typeface="Segoe UI" panose="020B0502040204020203" pitchFamily="34" charset="0"/>
                <a:ea typeface="Open Sans" panose="020B0606030504020204" pitchFamily="34" charset="0"/>
                <a:cs typeface="Segoe UI" panose="020B0502040204020203" pitchFamily="34" charset="0"/>
              </a:rPr>
              <a:t>B3: Trong quá trình tìm kiếm, sử dụng </a:t>
            </a:r>
            <a:r>
              <a:rPr lang="vi-VN" sz="1600" dirty="0" err="1">
                <a:latin typeface="Segoe UI" panose="020B0502040204020203" pitchFamily="34" charset="0"/>
                <a:ea typeface="Open Sans" panose="020B0606030504020204" pitchFamily="34" charset="0"/>
                <a:cs typeface="Segoe UI" panose="020B0502040204020203" pitchFamily="34" charset="0"/>
              </a:rPr>
              <a:t>Backtracking</a:t>
            </a:r>
            <a:r>
              <a:rPr lang="vi-VN" sz="1600" dirty="0">
                <a:latin typeface="Segoe UI" panose="020B0502040204020203" pitchFamily="34" charset="0"/>
                <a:ea typeface="Open Sans" panose="020B0606030504020204" pitchFamily="34" charset="0"/>
                <a:cs typeface="Segoe UI" panose="020B0502040204020203" pitchFamily="34" charset="0"/>
              </a:rPr>
              <a:t> kết hợp với MAC (</a:t>
            </a:r>
            <a:r>
              <a:rPr lang="vi-VN" sz="1600" dirty="0" err="1">
                <a:latin typeface="Segoe UI" panose="020B0502040204020203" pitchFamily="34" charset="0"/>
                <a:ea typeface="Open Sans" panose="020B0606030504020204" pitchFamily="34" charset="0"/>
                <a:cs typeface="Segoe UI" panose="020B0502040204020203" pitchFamily="34" charset="0"/>
              </a:rPr>
              <a:t>maintaining</a:t>
            </a:r>
            <a:r>
              <a:rPr lang="vi-VN" sz="1600" dirty="0">
                <a:latin typeface="Segoe UI" panose="020B0502040204020203" pitchFamily="34" charset="0"/>
                <a:ea typeface="Open Sans" panose="020B0606030504020204" pitchFamily="34" charset="0"/>
                <a:cs typeface="Segoe UI" panose="020B0502040204020203" pitchFamily="34" charset="0"/>
              </a:rPr>
              <a:t> </a:t>
            </a:r>
            <a:r>
              <a:rPr lang="vi-VN" sz="1600" dirty="0" err="1">
                <a:latin typeface="Segoe UI" panose="020B0502040204020203" pitchFamily="34" charset="0"/>
                <a:ea typeface="Open Sans" panose="020B0606030504020204" pitchFamily="34" charset="0"/>
                <a:cs typeface="Segoe UI" panose="020B0502040204020203" pitchFamily="34" charset="0"/>
              </a:rPr>
              <a:t>arc</a:t>
            </a:r>
            <a:r>
              <a:rPr lang="vi-VN" sz="1600" dirty="0">
                <a:latin typeface="Segoe UI" panose="020B0502040204020203" pitchFamily="34" charset="0"/>
                <a:ea typeface="Open Sans" panose="020B0606030504020204" pitchFamily="34" charset="0"/>
                <a:cs typeface="Segoe UI" panose="020B0502040204020203" pitchFamily="34" charset="0"/>
              </a:rPr>
              <a:t> </a:t>
            </a:r>
            <a:r>
              <a:rPr lang="vi-VN" sz="1600" dirty="0" err="1">
                <a:latin typeface="Segoe UI" panose="020B0502040204020203" pitchFamily="34" charset="0"/>
                <a:ea typeface="Open Sans" panose="020B0606030504020204" pitchFamily="34" charset="0"/>
                <a:cs typeface="Segoe UI" panose="020B0502040204020203" pitchFamily="34" charset="0"/>
              </a:rPr>
              <a:t>consistency</a:t>
            </a:r>
            <a:r>
              <a:rPr lang="vi-VN" sz="1600" dirty="0">
                <a:latin typeface="Segoe UI" panose="020B0502040204020203" pitchFamily="34" charset="0"/>
                <a:ea typeface="Open Sans" panose="020B0606030504020204" pitchFamily="34" charset="0"/>
                <a:cs typeface="Segoe UI" panose="020B0502040204020203" pitchFamily="34" charset="0"/>
              </a:rPr>
              <a:t>) </a:t>
            </a:r>
          </a:p>
          <a:p>
            <a:pPr algn="just"/>
            <a:r>
              <a:rPr lang="vi-VN" sz="1600" dirty="0">
                <a:latin typeface="Segoe UI" panose="020B0502040204020203" pitchFamily="34" charset="0"/>
                <a:ea typeface="Open Sans" panose="020B0606030504020204" pitchFamily="34" charset="0"/>
                <a:cs typeface="Segoe UI" panose="020B0502040204020203" pitchFamily="34" charset="0"/>
              </a:rPr>
              <a:t>B4: Đưa ra phép gán giá trị cho các biến và kết thúc</a:t>
            </a:r>
            <a:endParaRPr lang="en-US" sz="1600" b="0" dirty="0">
              <a:effectLst/>
              <a:latin typeface="Segoe UI" panose="020B0502040204020203" pitchFamily="34" charset="0"/>
              <a:cs typeface="Segoe UI" panose="020B0502040204020203" pitchFamily="34" charset="0"/>
            </a:endParaRPr>
          </a:p>
        </p:txBody>
      </p:sp>
      <p:pic>
        <p:nvPicPr>
          <p:cNvPr id="2050" name="Picture 2">
            <a:extLst>
              <a:ext uri="{FF2B5EF4-FFF2-40B4-BE49-F238E27FC236}">
                <a16:creationId xmlns:a16="http://schemas.microsoft.com/office/drawing/2014/main" id="{0DC7EF71-6C81-EAC6-6673-2890AC22FA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971" y="1614346"/>
            <a:ext cx="2936035" cy="293603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CFF2020-611B-59FF-0142-E07487C6C5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3970" y="1614345"/>
            <a:ext cx="2936035" cy="2936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4157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9" name="!!i2">
            <a:extLst>
              <a:ext uri="{FF2B5EF4-FFF2-40B4-BE49-F238E27FC236}">
                <a16:creationId xmlns:a16="http://schemas.microsoft.com/office/drawing/2014/main" id="{43A9318F-9132-92A0-4949-58EE36FAF1CC}"/>
              </a:ext>
            </a:extLst>
          </p:cNvPr>
          <p:cNvSpPr txBox="1">
            <a:spLocks/>
          </p:cNvSpPr>
          <p:nvPr/>
        </p:nvSpPr>
        <p:spPr>
          <a:xfrm>
            <a:off x="0" y="1119164"/>
            <a:ext cx="9144000" cy="2060916"/>
          </a:xfrm>
          <a:prstGeom prst="rect">
            <a:avLst/>
          </a:prstGeom>
          <a:ln>
            <a:noFill/>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6000" b="1" dirty="0">
                <a:solidFill>
                  <a:srgbClr val="5A6FE8"/>
                </a:solidFill>
                <a:latin typeface="Open Sans" panose="020B0606030504020204" pitchFamily="34" charset="0"/>
                <a:ea typeface="Open Sans" panose="020B0606030504020204" pitchFamily="34" charset="0"/>
                <a:cs typeface="Open Sans" panose="020B0606030504020204" pitchFamily="34" charset="0"/>
              </a:rPr>
              <a:t>Cảm ơn thầy và các bạn đã lắng nghe</a:t>
            </a:r>
          </a:p>
        </p:txBody>
      </p:sp>
    </p:spTree>
    <p:extLst>
      <p:ext uri="{BB962C8B-B14F-4D97-AF65-F5344CB8AC3E}">
        <p14:creationId xmlns:p14="http://schemas.microsoft.com/office/powerpoint/2010/main" val="347453211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dk2"/>
            </a:gs>
          </a:gsLst>
          <a:lin ang="5400012" scaled="0"/>
        </a:gradFill>
        <a:effectLst/>
      </p:bgPr>
    </p:bg>
    <p:spTree>
      <p:nvGrpSpPr>
        <p:cNvPr id="1" name="Shape 419"/>
        <p:cNvGrpSpPr/>
        <p:nvPr/>
      </p:nvGrpSpPr>
      <p:grpSpPr>
        <a:xfrm>
          <a:off x="0" y="0"/>
          <a:ext cx="0" cy="0"/>
          <a:chOff x="0" y="0"/>
          <a:chExt cx="0" cy="0"/>
        </a:xfrm>
      </p:grpSpPr>
      <p:sp>
        <p:nvSpPr>
          <p:cNvPr id="420" name="Google Shape;420;p36"/>
          <p:cNvSpPr txBox="1">
            <a:spLocks noGrp="1"/>
          </p:cNvSpPr>
          <p:nvPr>
            <p:ph type="title"/>
          </p:nvPr>
        </p:nvSpPr>
        <p:spPr>
          <a:xfrm>
            <a:off x="546298" y="15128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Nội dung</a:t>
            </a:r>
            <a:endParaRPr dirty="0"/>
          </a:p>
        </p:txBody>
      </p:sp>
      <p:sp>
        <p:nvSpPr>
          <p:cNvPr id="425" name="!! Hình 1"/>
          <p:cNvSpPr txBox="1">
            <a:spLocks noGrp="1"/>
          </p:cNvSpPr>
          <p:nvPr>
            <p:ph type="title" idx="5"/>
          </p:nvPr>
        </p:nvSpPr>
        <p:spPr>
          <a:xfrm>
            <a:off x="734746" y="1077560"/>
            <a:ext cx="9039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26" name="!! Hình 2"/>
          <p:cNvSpPr txBox="1">
            <a:spLocks noGrp="1"/>
          </p:cNvSpPr>
          <p:nvPr>
            <p:ph type="title" idx="7"/>
          </p:nvPr>
        </p:nvSpPr>
        <p:spPr>
          <a:xfrm>
            <a:off x="734746" y="2080075"/>
            <a:ext cx="9039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28" name="!! Hình 3"/>
          <p:cNvSpPr txBox="1">
            <a:spLocks noGrp="1"/>
          </p:cNvSpPr>
          <p:nvPr>
            <p:ph type="title" idx="6"/>
          </p:nvPr>
        </p:nvSpPr>
        <p:spPr>
          <a:xfrm>
            <a:off x="734746" y="3082590"/>
            <a:ext cx="9039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3" name="!! text1">
            <a:extLst>
              <a:ext uri="{FF2B5EF4-FFF2-40B4-BE49-F238E27FC236}">
                <a16:creationId xmlns:a16="http://schemas.microsoft.com/office/drawing/2014/main" id="{0A02BA3D-C01B-F01E-035D-6750FA6F453E}"/>
              </a:ext>
            </a:extLst>
          </p:cNvPr>
          <p:cNvSpPr txBox="1"/>
          <p:nvPr/>
        </p:nvSpPr>
        <p:spPr>
          <a:xfrm>
            <a:off x="1824961" y="1178107"/>
            <a:ext cx="6204783" cy="400110"/>
          </a:xfrm>
          <a:prstGeom prst="rect">
            <a:avLst/>
          </a:prstGeom>
          <a:noFill/>
        </p:spPr>
        <p:txBody>
          <a:bodyPr wrap="square">
            <a:spAutoFit/>
          </a:bodyPr>
          <a:lstStyle/>
          <a:p>
            <a:pPr defTabSz="685800">
              <a:buClr>
                <a:srgbClr val="0F1E50"/>
              </a:buClr>
              <a:buSzPts val="2400"/>
              <a:defRPr/>
            </a:pPr>
            <a:r>
              <a:rPr lang="fr-FR" sz="2000" b="1" dirty="0" err="1">
                <a:latin typeface="Segoe UI" panose="020B0502040204020203" pitchFamily="34" charset="0"/>
                <a:ea typeface="Open Sans" panose="020B0606030504020204" pitchFamily="34" charset="0"/>
                <a:cs typeface="Segoe UI" panose="020B0502040204020203" pitchFamily="34" charset="0"/>
              </a:rPr>
              <a:t>Tổng</a:t>
            </a:r>
            <a:r>
              <a:rPr lang="fr-FR" sz="2000" b="1" dirty="0">
                <a:latin typeface="Segoe UI" panose="020B0502040204020203" pitchFamily="34" charset="0"/>
                <a:ea typeface="Open Sans" panose="020B0606030504020204" pitchFamily="34" charset="0"/>
                <a:cs typeface="Segoe UI" panose="020B0502040204020203" pitchFamily="34" charset="0"/>
              </a:rPr>
              <a:t> </a:t>
            </a:r>
            <a:r>
              <a:rPr lang="fr-FR" sz="2000" b="1" dirty="0" err="1">
                <a:latin typeface="Segoe UI" panose="020B0502040204020203" pitchFamily="34" charset="0"/>
                <a:ea typeface="Open Sans" panose="020B0606030504020204" pitchFamily="34" charset="0"/>
                <a:cs typeface="Segoe UI" panose="020B0502040204020203" pitchFamily="34" charset="0"/>
              </a:rPr>
              <a:t>quan</a:t>
            </a:r>
            <a:r>
              <a:rPr lang="fr-FR" sz="2000" b="1" dirty="0">
                <a:latin typeface="Segoe UI" panose="020B0502040204020203" pitchFamily="34" charset="0"/>
                <a:ea typeface="Open Sans" panose="020B0606030504020204" pitchFamily="34" charset="0"/>
                <a:cs typeface="Segoe UI" panose="020B0502040204020203" pitchFamily="34" charset="0"/>
              </a:rPr>
              <a:t> </a:t>
            </a:r>
            <a:r>
              <a:rPr lang="fr-FR" sz="2000" b="1" dirty="0" err="1">
                <a:latin typeface="Segoe UI" panose="020B0502040204020203" pitchFamily="34" charset="0"/>
                <a:ea typeface="Open Sans" panose="020B0606030504020204" pitchFamily="34" charset="0"/>
                <a:cs typeface="Segoe UI" panose="020B0502040204020203" pitchFamily="34" charset="0"/>
              </a:rPr>
              <a:t>về</a:t>
            </a:r>
            <a:r>
              <a:rPr lang="fr-FR" sz="2000" b="1" dirty="0">
                <a:latin typeface="Segoe UI" panose="020B0502040204020203" pitchFamily="34" charset="0"/>
                <a:ea typeface="Open Sans" panose="020B0606030504020204" pitchFamily="34" charset="0"/>
                <a:cs typeface="Segoe UI" panose="020B0502040204020203" pitchFamily="34" charset="0"/>
              </a:rPr>
              <a:t> </a:t>
            </a:r>
            <a:r>
              <a:rPr lang="fr-FR" sz="2000" b="1" dirty="0" err="1">
                <a:latin typeface="Segoe UI" panose="020B0502040204020203" pitchFamily="34" charset="0"/>
                <a:ea typeface="Open Sans" panose="020B0606030504020204" pitchFamily="34" charset="0"/>
                <a:cs typeface="Segoe UI" panose="020B0502040204020203" pitchFamily="34" charset="0"/>
              </a:rPr>
              <a:t>Constraint</a:t>
            </a:r>
            <a:r>
              <a:rPr lang="fr-FR" sz="2000" b="1" dirty="0">
                <a:latin typeface="Segoe UI" panose="020B0502040204020203" pitchFamily="34" charset="0"/>
                <a:ea typeface="Open Sans" panose="020B0606030504020204" pitchFamily="34" charset="0"/>
                <a:cs typeface="Segoe UI" panose="020B0502040204020203" pitchFamily="34" charset="0"/>
              </a:rPr>
              <a:t> Propagation</a:t>
            </a:r>
            <a:endParaRPr lang="en-US" sz="2000" b="1" dirty="0">
              <a:solidFill>
                <a:srgbClr val="0F1E50"/>
              </a:solidFill>
              <a:latin typeface="Segoe UI" panose="020B0502040204020203" pitchFamily="34" charset="0"/>
              <a:ea typeface="Open Sans" panose="020B0606030504020204" pitchFamily="34" charset="0"/>
              <a:cs typeface="Segoe UI" panose="020B0502040204020203" pitchFamily="34" charset="0"/>
              <a:sym typeface="Open Sans"/>
            </a:endParaRPr>
          </a:p>
        </p:txBody>
      </p:sp>
      <p:sp>
        <p:nvSpPr>
          <p:cNvPr id="24" name="!! text2">
            <a:extLst>
              <a:ext uri="{FF2B5EF4-FFF2-40B4-BE49-F238E27FC236}">
                <a16:creationId xmlns:a16="http://schemas.microsoft.com/office/drawing/2014/main" id="{03FBC630-51AF-A4CF-ED2D-CFE78074B956}"/>
              </a:ext>
            </a:extLst>
          </p:cNvPr>
          <p:cNvSpPr txBox="1"/>
          <p:nvPr/>
        </p:nvSpPr>
        <p:spPr>
          <a:xfrm>
            <a:off x="1824961" y="2147708"/>
            <a:ext cx="6668958" cy="400110"/>
          </a:xfrm>
          <a:prstGeom prst="rect">
            <a:avLst/>
          </a:prstGeom>
          <a:noFill/>
        </p:spPr>
        <p:txBody>
          <a:bodyPr wrap="square">
            <a:spAutoFit/>
          </a:bodyPr>
          <a:lstStyle/>
          <a:p>
            <a:pPr defTabSz="685800">
              <a:buClr>
                <a:srgbClr val="0F1E50"/>
              </a:buClr>
              <a:buSzPts val="2400"/>
              <a:defRPr/>
            </a:pPr>
            <a:r>
              <a:rPr lang="vi-VN" sz="2000" b="1" dirty="0" err="1">
                <a:latin typeface="Segoe UI" panose="020B0502040204020203" pitchFamily="34" charset="0"/>
                <a:ea typeface="Open Sans" panose="020B0606030504020204" pitchFamily="34" charset="0"/>
                <a:cs typeface="Segoe UI" panose="020B0502040204020203" pitchFamily="34" charset="0"/>
              </a:rPr>
              <a:t>Local</a:t>
            </a:r>
            <a:r>
              <a:rPr lang="vi-VN" sz="2000" b="1" dirty="0">
                <a:latin typeface="Segoe UI" panose="020B0502040204020203" pitchFamily="34" charset="0"/>
                <a:ea typeface="Open Sans" panose="020B0606030504020204" pitchFamily="34" charset="0"/>
                <a:cs typeface="Segoe UI" panose="020B0502040204020203" pitchFamily="34" charset="0"/>
              </a:rPr>
              <a:t> </a:t>
            </a:r>
            <a:r>
              <a:rPr lang="vi-VN" sz="2000" b="1" dirty="0" err="1">
                <a:latin typeface="Segoe UI" panose="020B0502040204020203" pitchFamily="34" charset="0"/>
                <a:ea typeface="Open Sans" panose="020B0606030504020204" pitchFamily="34" charset="0"/>
                <a:cs typeface="Segoe UI" panose="020B0502040204020203" pitchFamily="34" charset="0"/>
              </a:rPr>
              <a:t>Consistency</a:t>
            </a:r>
            <a:r>
              <a:rPr lang="vi-VN" sz="2000" b="1" dirty="0">
                <a:latin typeface="Segoe UI" panose="020B0502040204020203" pitchFamily="34" charset="0"/>
                <a:ea typeface="Open Sans" panose="020B0606030504020204" pitchFamily="34" charset="0"/>
                <a:cs typeface="Segoe UI" panose="020B0502040204020203" pitchFamily="34" charset="0"/>
              </a:rPr>
              <a:t> và </a:t>
            </a:r>
            <a:r>
              <a:rPr lang="vi-VN" sz="2000" b="1" dirty="0" err="1">
                <a:latin typeface="Segoe UI" panose="020B0502040204020203" pitchFamily="34" charset="0"/>
                <a:ea typeface="Open Sans" panose="020B0606030504020204" pitchFamily="34" charset="0"/>
                <a:cs typeface="Segoe UI" panose="020B0502040204020203" pitchFamily="34" charset="0"/>
              </a:rPr>
              <a:t>Global</a:t>
            </a:r>
            <a:r>
              <a:rPr lang="vi-VN" sz="2000" b="1" dirty="0">
                <a:latin typeface="Segoe UI" panose="020B0502040204020203" pitchFamily="34" charset="0"/>
                <a:ea typeface="Open Sans" panose="020B0606030504020204" pitchFamily="34" charset="0"/>
                <a:cs typeface="Segoe UI" panose="020B0502040204020203" pitchFamily="34" charset="0"/>
              </a:rPr>
              <a:t> </a:t>
            </a:r>
            <a:r>
              <a:rPr lang="vi-VN" sz="2000" b="1" dirty="0" err="1">
                <a:latin typeface="Segoe UI" panose="020B0502040204020203" pitchFamily="34" charset="0"/>
                <a:ea typeface="Open Sans" panose="020B0606030504020204" pitchFamily="34" charset="0"/>
                <a:cs typeface="Segoe UI" panose="020B0502040204020203" pitchFamily="34" charset="0"/>
              </a:rPr>
              <a:t>constraint</a:t>
            </a:r>
            <a:endParaRPr lang="en-US" sz="2000" b="1" dirty="0">
              <a:solidFill>
                <a:srgbClr val="0F1E50"/>
              </a:solidFill>
              <a:latin typeface="Segoe UI" panose="020B0502040204020203" pitchFamily="34" charset="0"/>
              <a:ea typeface="Open Sans" panose="020B0606030504020204" pitchFamily="34" charset="0"/>
              <a:cs typeface="Segoe UI" panose="020B0502040204020203" pitchFamily="34" charset="0"/>
              <a:sym typeface="Open Sans"/>
            </a:endParaRPr>
          </a:p>
        </p:txBody>
      </p:sp>
      <p:sp>
        <p:nvSpPr>
          <p:cNvPr id="25" name="!! text3">
            <a:extLst>
              <a:ext uri="{FF2B5EF4-FFF2-40B4-BE49-F238E27FC236}">
                <a16:creationId xmlns:a16="http://schemas.microsoft.com/office/drawing/2014/main" id="{CED8C37E-C2D5-7754-CB1A-700479FF992F}"/>
              </a:ext>
            </a:extLst>
          </p:cNvPr>
          <p:cNvSpPr txBox="1"/>
          <p:nvPr/>
        </p:nvSpPr>
        <p:spPr>
          <a:xfrm>
            <a:off x="1824961" y="3202635"/>
            <a:ext cx="7166322" cy="400110"/>
          </a:xfrm>
          <a:prstGeom prst="rect">
            <a:avLst/>
          </a:prstGeom>
          <a:noFill/>
        </p:spPr>
        <p:txBody>
          <a:bodyPr wrap="square">
            <a:spAutoFit/>
          </a:bodyPr>
          <a:lstStyle/>
          <a:p>
            <a:r>
              <a:rPr lang="vi-VN" sz="2000" b="1"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Ưu nhược điểm và ứng dụng của </a:t>
            </a:r>
            <a:r>
              <a:rPr lang="vi-VN" sz="2000" b="1"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Constraint</a:t>
            </a:r>
            <a:r>
              <a:rPr lang="vi-VN" sz="2000" b="1"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vi-VN" sz="2000" b="1"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Propagation</a:t>
            </a:r>
            <a:endParaRPr lang="en-US" sz="2000" dirty="0">
              <a:latin typeface="Segoe UI" panose="020B0502040204020203" pitchFamily="34" charset="0"/>
              <a:ea typeface="Open Sans" panose="020B0606030504020204" pitchFamily="34" charset="0"/>
              <a:cs typeface="Segoe UI" panose="020B0502040204020203" pitchFamily="34" charset="0"/>
            </a:endParaRPr>
          </a:p>
        </p:txBody>
      </p:sp>
      <p:cxnSp>
        <p:nvCxnSpPr>
          <p:cNvPr id="2" name="!!i2">
            <a:extLst>
              <a:ext uri="{FF2B5EF4-FFF2-40B4-BE49-F238E27FC236}">
                <a16:creationId xmlns:a16="http://schemas.microsoft.com/office/drawing/2014/main" id="{4422BB90-DAB5-A88C-0976-00D0DBE42295}"/>
              </a:ext>
            </a:extLst>
          </p:cNvPr>
          <p:cNvCxnSpPr>
            <a:cxnSpLocks/>
          </p:cNvCxnSpPr>
          <p:nvPr/>
        </p:nvCxnSpPr>
        <p:spPr>
          <a:xfrm flipH="1">
            <a:off x="3550805" y="759439"/>
            <a:ext cx="1694986" cy="0"/>
          </a:xfrm>
          <a:prstGeom prst="line">
            <a:avLst/>
          </a:prstGeom>
          <a:ln w="76200" cmpd="sng">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dk2"/>
            </a:gs>
          </a:gsLst>
          <a:lin ang="5400012" scaled="0"/>
        </a:gradFill>
        <a:effectLst/>
      </p:bgPr>
    </p:bg>
    <p:spTree>
      <p:nvGrpSpPr>
        <p:cNvPr id="1" name="Shape 419"/>
        <p:cNvGrpSpPr/>
        <p:nvPr/>
      </p:nvGrpSpPr>
      <p:grpSpPr>
        <a:xfrm>
          <a:off x="0" y="0"/>
          <a:ext cx="0" cy="0"/>
          <a:chOff x="0" y="0"/>
          <a:chExt cx="0" cy="0"/>
        </a:xfrm>
      </p:grpSpPr>
      <p:sp>
        <p:nvSpPr>
          <p:cNvPr id="425" name="!! Hình 1"/>
          <p:cNvSpPr txBox="1">
            <a:spLocks noGrp="1"/>
          </p:cNvSpPr>
          <p:nvPr>
            <p:ph type="title" idx="5"/>
          </p:nvPr>
        </p:nvSpPr>
        <p:spPr>
          <a:xfrm>
            <a:off x="383287" y="213275"/>
            <a:ext cx="1045464" cy="7082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t>01</a:t>
            </a:r>
            <a:endParaRPr sz="3400" dirty="0"/>
          </a:p>
        </p:txBody>
      </p:sp>
      <p:sp>
        <p:nvSpPr>
          <p:cNvPr id="23" name="!! text1">
            <a:extLst>
              <a:ext uri="{FF2B5EF4-FFF2-40B4-BE49-F238E27FC236}">
                <a16:creationId xmlns:a16="http://schemas.microsoft.com/office/drawing/2014/main" id="{0A02BA3D-C01B-F01E-035D-6750FA6F453E}"/>
              </a:ext>
            </a:extLst>
          </p:cNvPr>
          <p:cNvSpPr txBox="1"/>
          <p:nvPr/>
        </p:nvSpPr>
        <p:spPr>
          <a:xfrm>
            <a:off x="1428751" y="351966"/>
            <a:ext cx="5243743" cy="430887"/>
          </a:xfrm>
          <a:prstGeom prst="rect">
            <a:avLst/>
          </a:prstGeom>
          <a:noFill/>
        </p:spPr>
        <p:txBody>
          <a:bodyPr wrap="square">
            <a:spAutoFit/>
          </a:bodyPr>
          <a:lstStyle/>
          <a:p>
            <a:pPr algn="ctr" defTabSz="685800">
              <a:buClr>
                <a:srgbClr val="0F1E50"/>
              </a:buClr>
              <a:buSzPts val="2400"/>
              <a:defRPr/>
            </a:pPr>
            <a:r>
              <a:rPr lang="fr-FR" sz="2200" b="1">
                <a:latin typeface="Segoe UI" panose="020B0502040204020203" pitchFamily="34" charset="0"/>
                <a:ea typeface="Open Sans" panose="020B0606030504020204" pitchFamily="34" charset="0"/>
                <a:cs typeface="Segoe UI" panose="020B0502040204020203" pitchFamily="34" charset="0"/>
              </a:rPr>
              <a:t>Tổng quan về Constraint Propagation</a:t>
            </a:r>
            <a:endParaRPr lang="fr-FR" sz="2200" b="1" dirty="0">
              <a:latin typeface="Segoe UI" panose="020B0502040204020203" pitchFamily="34" charset="0"/>
              <a:ea typeface="Open Sans" panose="020B0606030504020204" pitchFamily="34" charset="0"/>
              <a:cs typeface="Segoe UI" panose="020B0502040204020203" pitchFamily="34" charset="0"/>
            </a:endParaRPr>
          </a:p>
        </p:txBody>
      </p:sp>
      <p:cxnSp>
        <p:nvCxnSpPr>
          <p:cNvPr id="8" name="!!i2">
            <a:extLst>
              <a:ext uri="{FF2B5EF4-FFF2-40B4-BE49-F238E27FC236}">
                <a16:creationId xmlns:a16="http://schemas.microsoft.com/office/drawing/2014/main" id="{3ACD3807-7A2F-913E-83FE-A1AF060FA578}"/>
              </a:ext>
            </a:extLst>
          </p:cNvPr>
          <p:cNvCxnSpPr>
            <a:cxnSpLocks/>
          </p:cNvCxnSpPr>
          <p:nvPr/>
        </p:nvCxnSpPr>
        <p:spPr>
          <a:xfrm flipH="1">
            <a:off x="1594147" y="782853"/>
            <a:ext cx="2849266" cy="0"/>
          </a:xfrm>
          <a:prstGeom prst="line">
            <a:avLst/>
          </a:prstGeom>
          <a:ln w="76200" cmpd="sng">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988BFBD6-2F2D-E737-1EA9-4B187CB124B5}"/>
              </a:ext>
            </a:extLst>
          </p:cNvPr>
          <p:cNvSpPr/>
          <p:nvPr/>
        </p:nvSpPr>
        <p:spPr>
          <a:xfrm>
            <a:off x="356320" y="1203580"/>
            <a:ext cx="8584480" cy="486471"/>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600"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Khái</a:t>
            </a:r>
            <a:r>
              <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niệm</a:t>
            </a:r>
            <a:r>
              <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rPr>
              <a:t> Constraint Propagation </a:t>
            </a:r>
          </a:p>
        </p:txBody>
      </p:sp>
      <p:sp>
        <p:nvSpPr>
          <p:cNvPr id="5" name="Rectangle 4">
            <a:extLst>
              <a:ext uri="{FF2B5EF4-FFF2-40B4-BE49-F238E27FC236}">
                <a16:creationId xmlns:a16="http://schemas.microsoft.com/office/drawing/2014/main" id="{49B41F3B-C653-DDEF-5EE6-1EA312F193B8}"/>
              </a:ext>
            </a:extLst>
          </p:cNvPr>
          <p:cNvSpPr/>
          <p:nvPr/>
        </p:nvSpPr>
        <p:spPr>
          <a:xfrm>
            <a:off x="383286" y="1992406"/>
            <a:ext cx="8557513" cy="486471"/>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600">
                <a:solidFill>
                  <a:srgbClr val="FFFF00"/>
                </a:solidFill>
                <a:latin typeface="Open Sans" panose="020B0606030504020204" pitchFamily="34" charset="0"/>
                <a:ea typeface="Open Sans" panose="020B0606030504020204" pitchFamily="34" charset="0"/>
                <a:cs typeface="Open Sans" panose="020B0606030504020204" pitchFamily="34" charset="0"/>
              </a:rPr>
              <a:t>Kỹ thuật giảm thiểu vấn đề (Problem reduction techniques)</a:t>
            </a:r>
            <a:endParaRPr lang="en-US" sz="1600" dirty="0">
              <a:solidFill>
                <a:srgbClr val="FFFF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BE076DE4-7EFA-F948-46B2-38641A40C3B3}"/>
              </a:ext>
            </a:extLst>
          </p:cNvPr>
          <p:cNvSpPr/>
          <p:nvPr/>
        </p:nvSpPr>
        <p:spPr>
          <a:xfrm>
            <a:off x="383287" y="2771072"/>
            <a:ext cx="8557512" cy="486471"/>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600">
                <a:solidFill>
                  <a:srgbClr val="FFFFFF"/>
                </a:solidFill>
                <a:latin typeface="Open Sans" panose="020B0606030504020204" pitchFamily="34" charset="0"/>
                <a:ea typeface="Open Sans" panose="020B0606030504020204" pitchFamily="34" charset="0"/>
                <a:cs typeface="Open Sans" panose="020B0606030504020204" pitchFamily="34" charset="0"/>
              </a:rPr>
              <a:t>Local consistency</a:t>
            </a:r>
            <a:endPar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4843681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dk2"/>
            </a:gs>
          </a:gsLst>
          <a:lin ang="5400012" scaled="0"/>
        </a:gradFill>
        <a:effectLst/>
      </p:bgPr>
    </p:bg>
    <p:spTree>
      <p:nvGrpSpPr>
        <p:cNvPr id="1" name="Shape 419"/>
        <p:cNvGrpSpPr/>
        <p:nvPr/>
      </p:nvGrpSpPr>
      <p:grpSpPr>
        <a:xfrm>
          <a:off x="0" y="0"/>
          <a:ext cx="0" cy="0"/>
          <a:chOff x="0" y="0"/>
          <a:chExt cx="0" cy="0"/>
        </a:xfrm>
      </p:grpSpPr>
      <p:sp>
        <p:nvSpPr>
          <p:cNvPr id="425" name="!! Hình 1"/>
          <p:cNvSpPr txBox="1">
            <a:spLocks noGrp="1"/>
          </p:cNvSpPr>
          <p:nvPr>
            <p:ph type="title" idx="5"/>
          </p:nvPr>
        </p:nvSpPr>
        <p:spPr>
          <a:xfrm>
            <a:off x="383287" y="213275"/>
            <a:ext cx="1045464" cy="7082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t>01</a:t>
            </a:r>
            <a:endParaRPr sz="3400" dirty="0"/>
          </a:p>
        </p:txBody>
      </p:sp>
      <p:sp>
        <p:nvSpPr>
          <p:cNvPr id="23" name="!! text1">
            <a:extLst>
              <a:ext uri="{FF2B5EF4-FFF2-40B4-BE49-F238E27FC236}">
                <a16:creationId xmlns:a16="http://schemas.microsoft.com/office/drawing/2014/main" id="{0A02BA3D-C01B-F01E-035D-6750FA6F453E}"/>
              </a:ext>
            </a:extLst>
          </p:cNvPr>
          <p:cNvSpPr txBox="1"/>
          <p:nvPr/>
        </p:nvSpPr>
        <p:spPr>
          <a:xfrm>
            <a:off x="1428751" y="351966"/>
            <a:ext cx="5243743" cy="430887"/>
          </a:xfrm>
          <a:prstGeom prst="rect">
            <a:avLst/>
          </a:prstGeom>
          <a:noFill/>
        </p:spPr>
        <p:txBody>
          <a:bodyPr wrap="square">
            <a:spAutoFit/>
          </a:bodyPr>
          <a:lstStyle/>
          <a:p>
            <a:pPr algn="ctr" defTabSz="685800">
              <a:buClr>
                <a:srgbClr val="0F1E50"/>
              </a:buClr>
              <a:buSzPts val="2400"/>
              <a:defRPr/>
            </a:pPr>
            <a:r>
              <a:rPr lang="fr-FR" sz="2200" b="1">
                <a:latin typeface="Segoe UI" panose="020B0502040204020203" pitchFamily="34" charset="0"/>
                <a:ea typeface="Open Sans" panose="020B0606030504020204" pitchFamily="34" charset="0"/>
                <a:cs typeface="Segoe UI" panose="020B0502040204020203" pitchFamily="34" charset="0"/>
              </a:rPr>
              <a:t>Tổng quan về Constraint Propagation</a:t>
            </a:r>
            <a:endParaRPr lang="fr-FR" sz="2200" b="1" dirty="0">
              <a:latin typeface="Segoe UI" panose="020B0502040204020203" pitchFamily="34" charset="0"/>
              <a:ea typeface="Open Sans" panose="020B0606030504020204" pitchFamily="34" charset="0"/>
              <a:cs typeface="Segoe UI" panose="020B0502040204020203" pitchFamily="34" charset="0"/>
            </a:endParaRPr>
          </a:p>
        </p:txBody>
      </p:sp>
      <p:cxnSp>
        <p:nvCxnSpPr>
          <p:cNvPr id="8" name="!!i2">
            <a:extLst>
              <a:ext uri="{FF2B5EF4-FFF2-40B4-BE49-F238E27FC236}">
                <a16:creationId xmlns:a16="http://schemas.microsoft.com/office/drawing/2014/main" id="{3ACD3807-7A2F-913E-83FE-A1AF060FA578}"/>
              </a:ext>
            </a:extLst>
          </p:cNvPr>
          <p:cNvCxnSpPr>
            <a:cxnSpLocks/>
          </p:cNvCxnSpPr>
          <p:nvPr/>
        </p:nvCxnSpPr>
        <p:spPr>
          <a:xfrm flipH="1">
            <a:off x="1594147" y="782853"/>
            <a:ext cx="2849266" cy="0"/>
          </a:xfrm>
          <a:prstGeom prst="line">
            <a:avLst/>
          </a:prstGeom>
          <a:ln w="76200" cmpd="sng">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49B41F3B-C653-DDEF-5EE6-1EA312F193B8}"/>
              </a:ext>
            </a:extLst>
          </p:cNvPr>
          <p:cNvSpPr/>
          <p:nvPr/>
        </p:nvSpPr>
        <p:spPr>
          <a:xfrm>
            <a:off x="354713" y="1047256"/>
            <a:ext cx="5767482" cy="395782"/>
          </a:xfrm>
          <a:prstGeom prst="rect">
            <a:avLst/>
          </a:prstGeom>
          <a:solidFill>
            <a:srgbClr val="E9FCFC"/>
          </a:solidFill>
          <a:ln>
            <a:solidFill>
              <a:srgbClr val="E9FC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600" dirty="0" err="1">
                <a:solidFill>
                  <a:srgbClr val="5C71E8"/>
                </a:solidFill>
                <a:latin typeface="Open Sans" panose="020B0606030504020204" pitchFamily="34" charset="0"/>
                <a:ea typeface="Open Sans" panose="020B0606030504020204" pitchFamily="34" charset="0"/>
                <a:cs typeface="Open Sans" panose="020B0606030504020204" pitchFamily="34" charset="0"/>
              </a:rPr>
              <a:t>Kỹ</a:t>
            </a:r>
            <a:r>
              <a:rPr lang="en-US" sz="1600" dirty="0">
                <a:solidFill>
                  <a:srgbClr val="5C71E8"/>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5C71E8"/>
                </a:solidFill>
                <a:latin typeface="Open Sans" panose="020B0606030504020204" pitchFamily="34" charset="0"/>
                <a:ea typeface="Open Sans" panose="020B0606030504020204" pitchFamily="34" charset="0"/>
                <a:cs typeface="Open Sans" panose="020B0606030504020204" pitchFamily="34" charset="0"/>
              </a:rPr>
              <a:t>thuật</a:t>
            </a:r>
            <a:r>
              <a:rPr lang="en-US" sz="1600" dirty="0">
                <a:solidFill>
                  <a:srgbClr val="5C71E8"/>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5C71E8"/>
                </a:solidFill>
                <a:latin typeface="Open Sans" panose="020B0606030504020204" pitchFamily="34" charset="0"/>
                <a:ea typeface="Open Sans" panose="020B0606030504020204" pitchFamily="34" charset="0"/>
                <a:cs typeface="Open Sans" panose="020B0606030504020204" pitchFamily="34" charset="0"/>
              </a:rPr>
              <a:t>giảm</a:t>
            </a:r>
            <a:r>
              <a:rPr lang="en-US" sz="1600" dirty="0">
                <a:solidFill>
                  <a:srgbClr val="5C71E8"/>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5C71E8"/>
                </a:solidFill>
                <a:latin typeface="Open Sans" panose="020B0606030504020204" pitchFamily="34" charset="0"/>
                <a:ea typeface="Open Sans" panose="020B0606030504020204" pitchFamily="34" charset="0"/>
                <a:cs typeface="Open Sans" panose="020B0606030504020204" pitchFamily="34" charset="0"/>
              </a:rPr>
              <a:t>thiểu</a:t>
            </a:r>
            <a:r>
              <a:rPr lang="en-US" sz="1600" dirty="0">
                <a:solidFill>
                  <a:srgbClr val="5C71E8"/>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5C71E8"/>
                </a:solidFill>
                <a:latin typeface="Open Sans" panose="020B0606030504020204" pitchFamily="34" charset="0"/>
                <a:ea typeface="Open Sans" panose="020B0606030504020204" pitchFamily="34" charset="0"/>
                <a:cs typeface="Open Sans" panose="020B0606030504020204" pitchFamily="34" charset="0"/>
              </a:rPr>
              <a:t>vấn</a:t>
            </a:r>
            <a:r>
              <a:rPr lang="en-US" sz="1600" dirty="0">
                <a:solidFill>
                  <a:srgbClr val="5C71E8"/>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5C71E8"/>
                </a:solidFill>
                <a:latin typeface="Open Sans" panose="020B0606030504020204" pitchFamily="34" charset="0"/>
                <a:ea typeface="Open Sans" panose="020B0606030504020204" pitchFamily="34" charset="0"/>
                <a:cs typeface="Open Sans" panose="020B0606030504020204" pitchFamily="34" charset="0"/>
              </a:rPr>
              <a:t>đề</a:t>
            </a:r>
            <a:r>
              <a:rPr lang="en-US" sz="1600" dirty="0">
                <a:solidFill>
                  <a:srgbClr val="5C71E8"/>
                </a:solidFill>
                <a:latin typeface="Open Sans" panose="020B0606030504020204" pitchFamily="34" charset="0"/>
                <a:ea typeface="Open Sans" panose="020B0606030504020204" pitchFamily="34" charset="0"/>
                <a:cs typeface="Open Sans" panose="020B0606030504020204" pitchFamily="34" charset="0"/>
              </a:rPr>
              <a:t> (Problem reduction techniques)</a:t>
            </a:r>
          </a:p>
        </p:txBody>
      </p:sp>
      <p:sp>
        <p:nvSpPr>
          <p:cNvPr id="2" name="!!t222">
            <a:extLst>
              <a:ext uri="{FF2B5EF4-FFF2-40B4-BE49-F238E27FC236}">
                <a16:creationId xmlns:a16="http://schemas.microsoft.com/office/drawing/2014/main" id="{E559FD0C-0C67-5589-7C06-3FE935082079}"/>
              </a:ext>
            </a:extLst>
          </p:cNvPr>
          <p:cNvSpPr txBox="1"/>
          <p:nvPr/>
        </p:nvSpPr>
        <p:spPr>
          <a:xfrm>
            <a:off x="280530" y="1482491"/>
            <a:ext cx="8495305" cy="830997"/>
          </a:xfrm>
          <a:prstGeom prst="rect">
            <a:avLst/>
          </a:prstGeom>
          <a:noFill/>
        </p:spPr>
        <p:txBody>
          <a:bodyPr wrap="square">
            <a:spAutoFit/>
          </a:bodyPr>
          <a:lstStyle/>
          <a:p>
            <a:pPr algn="just"/>
            <a:r>
              <a:rPr lang="vi-VN" sz="1600">
                <a:latin typeface="Segoe UI" panose="020B0502040204020203" pitchFamily="34" charset="0"/>
                <a:ea typeface="Open Sans" panose="020B0606030504020204" pitchFamily="34" charset="0"/>
                <a:cs typeface="Segoe UI" panose="020B0502040204020203" pitchFamily="34" charset="0"/>
              </a:rPr>
              <a:t>là các kỹ thuật giảm kích thước vấn đề nhằm biến đổi CSP thành các vấn đề tương đương nhưng có thể dễ dàng giải quyết  hơn bằng cách giảm kích thước của miền và ràng buộc trong các CSP</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sp>
        <p:nvSpPr>
          <p:cNvPr id="3" name="!!t222">
            <a:extLst>
              <a:ext uri="{FF2B5EF4-FFF2-40B4-BE49-F238E27FC236}">
                <a16:creationId xmlns:a16="http://schemas.microsoft.com/office/drawing/2014/main" id="{5B61B309-11BB-C542-5005-E34AC5AF05FB}"/>
              </a:ext>
            </a:extLst>
          </p:cNvPr>
          <p:cNvSpPr txBox="1"/>
          <p:nvPr/>
        </p:nvSpPr>
        <p:spPr>
          <a:xfrm>
            <a:off x="280530" y="2306579"/>
            <a:ext cx="8495305" cy="584775"/>
          </a:xfrm>
          <a:prstGeom prst="rect">
            <a:avLst/>
          </a:prstGeom>
          <a:noFill/>
        </p:spPr>
        <p:txBody>
          <a:bodyPr wrap="square">
            <a:spAutoFit/>
          </a:bodyPr>
          <a:lstStyle/>
          <a:p>
            <a:pPr algn="just"/>
            <a:r>
              <a:rPr lang="vi-VN" sz="1600" dirty="0">
                <a:latin typeface="Segoe UI" panose="020B0502040204020203" pitchFamily="34" charset="0"/>
                <a:ea typeface="Open Sans" panose="020B0606030504020204" pitchFamily="34" charset="0"/>
                <a:cs typeface="Segoe UI" panose="020B0502040204020203" pitchFamily="34" charset="0"/>
              </a:rPr>
              <a:t>Hai vấn đề CSP tương đương nếu chúng có các tập hợp biến và giải pháp giống nhau. Một vấn đề CSP P1 được giảm thiểu thành một vấn đề P2 khi:</a:t>
            </a:r>
          </a:p>
        </p:txBody>
      </p:sp>
      <p:sp>
        <p:nvSpPr>
          <p:cNvPr id="10" name="!!t222">
            <a:extLst>
              <a:ext uri="{FF2B5EF4-FFF2-40B4-BE49-F238E27FC236}">
                <a16:creationId xmlns:a16="http://schemas.microsoft.com/office/drawing/2014/main" id="{630C0428-06F8-179B-2A12-2385A2BAF4DE}"/>
              </a:ext>
            </a:extLst>
          </p:cNvPr>
          <p:cNvSpPr txBox="1"/>
          <p:nvPr/>
        </p:nvSpPr>
        <p:spPr>
          <a:xfrm>
            <a:off x="280530" y="2902482"/>
            <a:ext cx="8495305" cy="338554"/>
          </a:xfrm>
          <a:prstGeom prst="rect">
            <a:avLst/>
          </a:prstGeom>
          <a:noFill/>
        </p:spPr>
        <p:txBody>
          <a:bodyPr wrap="square">
            <a:spAutoFit/>
          </a:bodyPr>
          <a:lstStyle/>
          <a:p>
            <a:pPr marL="285750" indent="-285750" algn="just">
              <a:buFont typeface="Arial" panose="020B0604020202020204" pitchFamily="34" charset="0"/>
              <a:buChar char="•"/>
            </a:pPr>
            <a:r>
              <a:rPr lang="vi-VN" sz="1600" dirty="0">
                <a:latin typeface="Segoe UI" panose="020B0502040204020203" pitchFamily="34" charset="0"/>
                <a:ea typeface="Open Sans" panose="020B0606030504020204" pitchFamily="34" charset="0"/>
                <a:cs typeface="Segoe UI" panose="020B0502040204020203" pitchFamily="34" charset="0"/>
              </a:rPr>
              <a:t>P1 tương đương với P2</a:t>
            </a:r>
          </a:p>
        </p:txBody>
      </p:sp>
      <p:sp>
        <p:nvSpPr>
          <p:cNvPr id="11" name="!!t222">
            <a:extLst>
              <a:ext uri="{FF2B5EF4-FFF2-40B4-BE49-F238E27FC236}">
                <a16:creationId xmlns:a16="http://schemas.microsoft.com/office/drawing/2014/main" id="{A19630D2-374C-B9D0-51A8-3BE5B3A1AEC9}"/>
              </a:ext>
            </a:extLst>
          </p:cNvPr>
          <p:cNvSpPr txBox="1"/>
          <p:nvPr/>
        </p:nvSpPr>
        <p:spPr>
          <a:xfrm>
            <a:off x="280529" y="3241036"/>
            <a:ext cx="8495305" cy="338554"/>
          </a:xfrm>
          <a:prstGeom prst="rect">
            <a:avLst/>
          </a:prstGeom>
          <a:noFill/>
        </p:spPr>
        <p:txBody>
          <a:bodyPr wrap="square">
            <a:spAutoFit/>
          </a:bodyPr>
          <a:lstStyle/>
          <a:p>
            <a:pPr marL="285750" indent="-285750" algn="just">
              <a:buFont typeface="Arial" panose="020B0604020202020204" pitchFamily="34" charset="0"/>
              <a:buChar char="•"/>
            </a:pPr>
            <a:r>
              <a:rPr lang="vi-VN" sz="1600" dirty="0">
                <a:latin typeface="Segoe UI" panose="020B0502040204020203" pitchFamily="34" charset="0"/>
                <a:ea typeface="Open Sans" panose="020B0606030504020204" pitchFamily="34" charset="0"/>
                <a:cs typeface="Segoe UI" panose="020B0502040204020203" pitchFamily="34" charset="0"/>
              </a:rPr>
              <a:t>Miền của các biến trong P2 là tập con của các biến trong P1</a:t>
            </a:r>
          </a:p>
        </p:txBody>
      </p:sp>
      <p:sp>
        <p:nvSpPr>
          <p:cNvPr id="14" name="!!t222">
            <a:extLst>
              <a:ext uri="{FF2B5EF4-FFF2-40B4-BE49-F238E27FC236}">
                <a16:creationId xmlns:a16="http://schemas.microsoft.com/office/drawing/2014/main" id="{D2864259-F670-8A10-537F-146DE7A3BF54}"/>
              </a:ext>
            </a:extLst>
          </p:cNvPr>
          <p:cNvSpPr txBox="1"/>
          <p:nvPr/>
        </p:nvSpPr>
        <p:spPr>
          <a:xfrm>
            <a:off x="280529" y="3682474"/>
            <a:ext cx="8495305" cy="338554"/>
          </a:xfrm>
          <a:prstGeom prst="rect">
            <a:avLst/>
          </a:prstGeom>
          <a:noFill/>
        </p:spPr>
        <p:txBody>
          <a:bodyPr wrap="square">
            <a:spAutoFit/>
          </a:bodyPr>
          <a:lstStyle/>
          <a:p>
            <a:pPr marL="285750" indent="-285750" algn="just">
              <a:buFont typeface="Arial" panose="020B0604020202020204" pitchFamily="34" charset="0"/>
              <a:buChar char="•"/>
            </a:pPr>
            <a:r>
              <a:rPr lang="vi-VN" sz="1600" dirty="0">
                <a:latin typeface="Segoe UI" panose="020B0502040204020203" pitchFamily="34" charset="0"/>
                <a:ea typeface="Open Sans" panose="020B0606030504020204" pitchFamily="34" charset="0"/>
                <a:cs typeface="Segoe UI" panose="020B0502040204020203" pitchFamily="34" charset="0"/>
              </a:rPr>
              <a:t>Ràng buộc trong P2 ít nhất cũng phải bằng hoặc hạn chế hơn những ràng buộc trong P1</a:t>
            </a:r>
          </a:p>
        </p:txBody>
      </p:sp>
      <p:sp>
        <p:nvSpPr>
          <p:cNvPr id="4" name="!!t222">
            <a:extLst>
              <a:ext uri="{FF2B5EF4-FFF2-40B4-BE49-F238E27FC236}">
                <a16:creationId xmlns:a16="http://schemas.microsoft.com/office/drawing/2014/main" id="{D5DE2061-4BA5-E0FB-1B2D-98D51A42B2C3}"/>
              </a:ext>
            </a:extLst>
          </p:cNvPr>
          <p:cNvSpPr txBox="1"/>
          <p:nvPr/>
        </p:nvSpPr>
        <p:spPr>
          <a:xfrm>
            <a:off x="9144000" y="1568749"/>
            <a:ext cx="8495305" cy="338554"/>
          </a:xfrm>
          <a:prstGeom prst="rect">
            <a:avLst/>
          </a:prstGeom>
          <a:noFill/>
        </p:spPr>
        <p:txBody>
          <a:bodyPr wrap="square">
            <a:spAutoFit/>
          </a:bodyPr>
          <a:lstStyle/>
          <a:p>
            <a:pPr algn="just"/>
            <a:r>
              <a:rPr lang="en-US" sz="1600" dirty="0">
                <a:latin typeface="Segoe UI" panose="020B0502040204020203" pitchFamily="34" charset="0"/>
                <a:ea typeface="Open Sans" panose="020B0606030504020204" pitchFamily="34" charset="0"/>
                <a:cs typeface="Segoe UI" panose="020B0502040204020203" pitchFamily="34" charset="0"/>
              </a:rPr>
              <a:t>Problem reduction bao </a:t>
            </a:r>
            <a:r>
              <a:rPr lang="en-US" sz="1600" dirty="0" err="1">
                <a:latin typeface="Segoe UI" panose="020B0502040204020203" pitchFamily="34" charset="0"/>
                <a:ea typeface="Open Sans" panose="020B0606030504020204" pitchFamily="34" charset="0"/>
                <a:cs typeface="Segoe UI" panose="020B0502040204020203" pitchFamily="34" charset="0"/>
              </a:rPr>
              <a:t>gồm</a:t>
            </a:r>
            <a:r>
              <a:rPr lang="en-US" sz="1600" dirty="0">
                <a:latin typeface="Segoe UI" panose="020B0502040204020203" pitchFamily="34" charset="0"/>
                <a:ea typeface="Open Sans" panose="020B0606030504020204" pitchFamily="34" charset="0"/>
                <a:cs typeface="Segoe UI" panose="020B0502040204020203" pitchFamily="34" charset="0"/>
              </a:rPr>
              <a:t> </a:t>
            </a:r>
            <a:r>
              <a:rPr lang="en-US" sz="1600" dirty="0" err="1">
                <a:latin typeface="Segoe UI" panose="020B0502040204020203" pitchFamily="34" charset="0"/>
                <a:ea typeface="Open Sans" panose="020B0606030504020204" pitchFamily="34" charset="0"/>
                <a:cs typeface="Segoe UI" panose="020B0502040204020203" pitchFamily="34" charset="0"/>
              </a:rPr>
              <a:t>hai</a:t>
            </a:r>
            <a:r>
              <a:rPr lang="en-US" sz="1600" dirty="0">
                <a:latin typeface="Segoe UI" panose="020B0502040204020203" pitchFamily="34" charset="0"/>
                <a:ea typeface="Open Sans" panose="020B0606030504020204" pitchFamily="34" charset="0"/>
                <a:cs typeface="Segoe UI" panose="020B0502040204020203" pitchFamily="34" charset="0"/>
              </a:rPr>
              <a:t> </a:t>
            </a:r>
            <a:r>
              <a:rPr lang="en-US" sz="1600" dirty="0" err="1">
                <a:latin typeface="Segoe UI" panose="020B0502040204020203" pitchFamily="34" charset="0"/>
                <a:ea typeface="Open Sans" panose="020B0606030504020204" pitchFamily="34" charset="0"/>
                <a:cs typeface="Segoe UI" panose="020B0502040204020203" pitchFamily="34" charset="0"/>
              </a:rPr>
              <a:t>nhiệm</a:t>
            </a:r>
            <a:r>
              <a:rPr lang="en-US" sz="1600" dirty="0">
                <a:latin typeface="Segoe UI" panose="020B0502040204020203" pitchFamily="34" charset="0"/>
                <a:ea typeface="Open Sans" panose="020B0606030504020204" pitchFamily="34" charset="0"/>
                <a:cs typeface="Segoe UI" panose="020B0502040204020203" pitchFamily="34" charset="0"/>
              </a:rPr>
              <a:t> </a:t>
            </a:r>
            <a:r>
              <a:rPr lang="en-US" sz="1600" dirty="0" err="1">
                <a:latin typeface="Segoe UI" panose="020B0502040204020203" pitchFamily="34" charset="0"/>
                <a:ea typeface="Open Sans" panose="020B0606030504020204" pitchFamily="34" charset="0"/>
                <a:cs typeface="Segoe UI" panose="020B0502040204020203" pitchFamily="34" charset="0"/>
              </a:rPr>
              <a:t>vụ</a:t>
            </a:r>
            <a:r>
              <a:rPr lang="en-US" sz="1600" dirty="0">
                <a:latin typeface="Segoe UI" panose="020B0502040204020203" pitchFamily="34" charset="0"/>
                <a:ea typeface="Open Sans" panose="020B0606030504020204" pitchFamily="34" charset="0"/>
                <a:cs typeface="Segoe UI" panose="020B0502040204020203" pitchFamily="34" charset="0"/>
              </a:rPr>
              <a:t> </a:t>
            </a:r>
            <a:r>
              <a:rPr lang="en-US" sz="1600" dirty="0" err="1">
                <a:latin typeface="Segoe UI" panose="020B0502040204020203" pitchFamily="34" charset="0"/>
                <a:ea typeface="Open Sans" panose="020B0606030504020204" pitchFamily="34" charset="0"/>
                <a:cs typeface="Segoe UI" panose="020B0502040204020203" pitchFamily="34" charset="0"/>
              </a:rPr>
              <a:t>có</a:t>
            </a:r>
            <a:r>
              <a:rPr lang="en-US" sz="1600" dirty="0">
                <a:latin typeface="Segoe UI" panose="020B0502040204020203" pitchFamily="34" charset="0"/>
                <a:ea typeface="Open Sans" panose="020B0606030504020204" pitchFamily="34" charset="0"/>
                <a:cs typeface="Segoe UI" panose="020B0502040204020203" pitchFamily="34" charset="0"/>
              </a:rPr>
              <a:t> </a:t>
            </a:r>
            <a:r>
              <a:rPr lang="en-US" sz="1600" dirty="0" err="1">
                <a:latin typeface="Segoe UI" panose="020B0502040204020203" pitchFamily="34" charset="0"/>
                <a:ea typeface="Open Sans" panose="020B0606030504020204" pitchFamily="34" charset="0"/>
                <a:cs typeface="Segoe UI" panose="020B0502040204020203" pitchFamily="34" charset="0"/>
              </a:rPr>
              <a:t>thể</a:t>
            </a:r>
            <a:r>
              <a:rPr lang="en-US" sz="1600" dirty="0">
                <a:latin typeface="Segoe UI" panose="020B0502040204020203" pitchFamily="34" charset="0"/>
                <a:ea typeface="Open Sans" panose="020B0606030504020204" pitchFamily="34" charset="0"/>
                <a:cs typeface="Segoe UI" panose="020B0502040204020203" pitchFamily="34" charset="0"/>
              </a:rPr>
              <a:t> </a:t>
            </a:r>
            <a:r>
              <a:rPr lang="en-US" sz="1600" dirty="0" err="1">
                <a:latin typeface="Segoe UI" panose="020B0502040204020203" pitchFamily="34" charset="0"/>
                <a:ea typeface="Open Sans" panose="020B0606030504020204" pitchFamily="34" charset="0"/>
                <a:cs typeface="Segoe UI" panose="020B0502040204020203" pitchFamily="34" charset="0"/>
              </a:rPr>
              <a:t>thực</a:t>
            </a:r>
            <a:r>
              <a:rPr lang="en-US" sz="1600" dirty="0">
                <a:latin typeface="Segoe UI" panose="020B0502040204020203" pitchFamily="34" charset="0"/>
                <a:ea typeface="Open Sans" panose="020B0606030504020204" pitchFamily="34" charset="0"/>
                <a:cs typeface="Segoe UI" panose="020B0502040204020203" pitchFamily="34" charset="0"/>
              </a:rPr>
              <a:t> </a:t>
            </a:r>
            <a:r>
              <a:rPr lang="en-US" sz="1600" dirty="0" err="1">
                <a:latin typeface="Segoe UI" panose="020B0502040204020203" pitchFamily="34" charset="0"/>
                <a:ea typeface="Open Sans" panose="020B0606030504020204" pitchFamily="34" charset="0"/>
                <a:cs typeface="Segoe UI" panose="020B0502040204020203" pitchFamily="34" charset="0"/>
              </a:rPr>
              <a:t>hiện</a:t>
            </a:r>
            <a:r>
              <a:rPr lang="en-US" sz="1600" dirty="0">
                <a:latin typeface="Segoe UI" panose="020B0502040204020203" pitchFamily="34" charset="0"/>
                <a:ea typeface="Open Sans" panose="020B0606030504020204" pitchFamily="34" charset="0"/>
                <a:cs typeface="Segoe UI" panose="020B0502040204020203" pitchFamily="34" charset="0"/>
              </a:rPr>
              <a:t>:</a:t>
            </a:r>
          </a:p>
        </p:txBody>
      </p:sp>
      <p:sp>
        <p:nvSpPr>
          <p:cNvPr id="6" name="!!t222">
            <a:extLst>
              <a:ext uri="{FF2B5EF4-FFF2-40B4-BE49-F238E27FC236}">
                <a16:creationId xmlns:a16="http://schemas.microsoft.com/office/drawing/2014/main" id="{BDA5ED61-66D1-4DF3-BA6D-EBD5F3E50683}"/>
              </a:ext>
            </a:extLst>
          </p:cNvPr>
          <p:cNvSpPr txBox="1"/>
          <p:nvPr/>
        </p:nvSpPr>
        <p:spPr>
          <a:xfrm>
            <a:off x="9408318" y="1907303"/>
            <a:ext cx="8495305" cy="338554"/>
          </a:xfrm>
          <a:prstGeom prst="rect">
            <a:avLst/>
          </a:prstGeom>
          <a:noFill/>
        </p:spPr>
        <p:txBody>
          <a:bodyPr wrap="square">
            <a:spAutoFit/>
          </a:bodyPr>
          <a:lstStyle/>
          <a:p>
            <a:pPr marL="285750" indent="-285750" algn="just">
              <a:buFont typeface="Arial" panose="020B0604020202020204" pitchFamily="34" charset="0"/>
              <a:buChar char="•"/>
            </a:pPr>
            <a:r>
              <a:rPr lang="vi-VN" sz="1600" dirty="0">
                <a:latin typeface="Segoe UI" panose="020B0502040204020203" pitchFamily="34" charset="0"/>
                <a:ea typeface="Open Sans" panose="020B0606030504020204" pitchFamily="34" charset="0"/>
                <a:cs typeface="Segoe UI" panose="020B0502040204020203" pitchFamily="34" charset="0"/>
              </a:rPr>
              <a:t>Loại bỏ các giá trị dư thừa khỏi các miền của các biến </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sp>
        <p:nvSpPr>
          <p:cNvPr id="7" name="!!t222">
            <a:extLst>
              <a:ext uri="{FF2B5EF4-FFF2-40B4-BE49-F238E27FC236}">
                <a16:creationId xmlns:a16="http://schemas.microsoft.com/office/drawing/2014/main" id="{0FEAF8B0-EBA0-DA56-7C11-2BC1AEA7F6DA}"/>
              </a:ext>
            </a:extLst>
          </p:cNvPr>
          <p:cNvSpPr txBox="1"/>
          <p:nvPr/>
        </p:nvSpPr>
        <p:spPr>
          <a:xfrm>
            <a:off x="9408317" y="2875306"/>
            <a:ext cx="8173688" cy="584775"/>
          </a:xfrm>
          <a:prstGeom prst="rect">
            <a:avLst/>
          </a:prstGeom>
          <a:noFill/>
        </p:spPr>
        <p:txBody>
          <a:bodyPr wrap="square">
            <a:spAutoFit/>
          </a:bodyPr>
          <a:lstStyle/>
          <a:p>
            <a:pPr marL="285750" indent="-285750" algn="just">
              <a:buFont typeface="Arial" panose="020B0604020202020204" pitchFamily="34" charset="0"/>
              <a:buChar char="•"/>
            </a:pPr>
            <a:r>
              <a:rPr lang="vi-VN" sz="1600" dirty="0">
                <a:latin typeface="Segoe UI" panose="020B0502040204020203" pitchFamily="34" charset="0"/>
                <a:ea typeface="Open Sans" panose="020B0606030504020204" pitchFamily="34" charset="0"/>
                <a:cs typeface="Segoe UI" panose="020B0502040204020203" pitchFamily="34" charset="0"/>
              </a:rPr>
              <a:t>Siết chặt các ràng buộc sao cho ít hơn các nhãn kép thỏa mãn chúng, tức là loại bỏ nhãn ghép dư thừa.</a:t>
            </a:r>
          </a:p>
        </p:txBody>
      </p:sp>
      <p:sp>
        <p:nvSpPr>
          <p:cNvPr id="9" name="!!t222">
            <a:extLst>
              <a:ext uri="{FF2B5EF4-FFF2-40B4-BE49-F238E27FC236}">
                <a16:creationId xmlns:a16="http://schemas.microsoft.com/office/drawing/2014/main" id="{FECB2461-4704-C1AC-5748-5D47418D8D9A}"/>
              </a:ext>
            </a:extLst>
          </p:cNvPr>
          <p:cNvSpPr txBox="1"/>
          <p:nvPr/>
        </p:nvSpPr>
        <p:spPr>
          <a:xfrm>
            <a:off x="9672636" y="3482419"/>
            <a:ext cx="7909368" cy="1077218"/>
          </a:xfrm>
          <a:prstGeom prst="rect">
            <a:avLst/>
          </a:prstGeom>
          <a:noFill/>
        </p:spPr>
        <p:txBody>
          <a:bodyPr wrap="square">
            <a:spAutoFit/>
          </a:bodyPr>
          <a:lstStyle/>
          <a:p>
            <a:pPr algn="just"/>
            <a:r>
              <a:rPr lang="vi-VN" sz="1600" dirty="0">
                <a:latin typeface="Segoe UI" panose="020B0502040204020203" pitchFamily="34" charset="0"/>
                <a:ea typeface="Open Sans" panose="020B0606030504020204" pitchFamily="34" charset="0"/>
                <a:cs typeface="Segoe UI" panose="020B0502040204020203" pitchFamily="34" charset="0"/>
              </a:rPr>
              <a:t>Ví dụ: Xét ba biến A, B và C. Giả sử rằng tồn tại các ràng buộc nhị phân giữa các biến. Xét một nhãn ghép (&lt;</a:t>
            </a:r>
            <a:r>
              <a:rPr lang="vi-VN" sz="1600" dirty="0" err="1">
                <a:latin typeface="Segoe UI" panose="020B0502040204020203" pitchFamily="34" charset="0"/>
                <a:ea typeface="Open Sans" panose="020B0606030504020204" pitchFamily="34" charset="0"/>
                <a:cs typeface="Segoe UI" panose="020B0502040204020203" pitchFamily="34" charset="0"/>
              </a:rPr>
              <a:t>A,a</a:t>
            </a:r>
            <a:r>
              <a:rPr lang="vi-VN" sz="1600" dirty="0">
                <a:latin typeface="Segoe UI" panose="020B0502040204020203" pitchFamily="34" charset="0"/>
                <a:ea typeface="Open Sans" panose="020B0606030504020204" pitchFamily="34" charset="0"/>
                <a:cs typeface="Segoe UI" panose="020B0502040204020203" pitchFamily="34" charset="0"/>
              </a:rPr>
              <a:t>&gt;,&lt;</a:t>
            </a:r>
            <a:r>
              <a:rPr lang="vi-VN" sz="1600" dirty="0" err="1">
                <a:latin typeface="Segoe UI" panose="020B0502040204020203" pitchFamily="34" charset="0"/>
                <a:ea typeface="Open Sans" panose="020B0606030504020204" pitchFamily="34" charset="0"/>
                <a:cs typeface="Segoe UI" panose="020B0502040204020203" pitchFamily="34" charset="0"/>
              </a:rPr>
              <a:t>C,c</a:t>
            </a:r>
            <a:r>
              <a:rPr lang="vi-VN" sz="1600" dirty="0">
                <a:latin typeface="Segoe UI" panose="020B0502040204020203" pitchFamily="34" charset="0"/>
                <a:ea typeface="Open Sans" panose="020B0606030504020204" pitchFamily="34" charset="0"/>
                <a:cs typeface="Segoe UI" panose="020B0502040204020203" pitchFamily="34" charset="0"/>
              </a:rPr>
              <a:t>&gt;) thỏa mãn các ràng buộc trên A và C. Đây có thể là nhãn ghép dư thừa, Nếu chúng ta không thể gán bất kỳ giá trị nào b đến B sao cho (&lt;</a:t>
            </a:r>
            <a:r>
              <a:rPr lang="vi-VN" sz="1600" dirty="0" err="1">
                <a:latin typeface="Segoe UI" panose="020B0502040204020203" pitchFamily="34" charset="0"/>
                <a:ea typeface="Open Sans" panose="020B0606030504020204" pitchFamily="34" charset="0"/>
                <a:cs typeface="Segoe UI" panose="020B0502040204020203" pitchFamily="34" charset="0"/>
              </a:rPr>
              <a:t>A,a</a:t>
            </a:r>
            <a:r>
              <a:rPr lang="vi-VN" sz="1600" dirty="0">
                <a:latin typeface="Segoe UI" panose="020B0502040204020203" pitchFamily="34" charset="0"/>
                <a:ea typeface="Open Sans" panose="020B0606030504020204" pitchFamily="34" charset="0"/>
                <a:cs typeface="Segoe UI" panose="020B0502040204020203" pitchFamily="34" charset="0"/>
              </a:rPr>
              <a:t>&gt;,&lt;</a:t>
            </a:r>
            <a:r>
              <a:rPr lang="vi-VN" sz="1600" dirty="0" err="1">
                <a:latin typeface="Segoe UI" panose="020B0502040204020203" pitchFamily="34" charset="0"/>
                <a:ea typeface="Open Sans" panose="020B0606030504020204" pitchFamily="34" charset="0"/>
                <a:cs typeface="Segoe UI" panose="020B0502040204020203" pitchFamily="34" charset="0"/>
              </a:rPr>
              <a:t>B,b</a:t>
            </a:r>
            <a:r>
              <a:rPr lang="vi-VN" sz="1600" dirty="0">
                <a:latin typeface="Segoe UI" panose="020B0502040204020203" pitchFamily="34" charset="0"/>
                <a:ea typeface="Open Sans" panose="020B0606030504020204" pitchFamily="34" charset="0"/>
                <a:cs typeface="Segoe UI" panose="020B0502040204020203" pitchFamily="34" charset="0"/>
              </a:rPr>
              <a:t>&gt;) hoặc (&lt;</a:t>
            </a:r>
            <a:r>
              <a:rPr lang="vi-VN" sz="1600" dirty="0" err="1">
                <a:latin typeface="Segoe UI" panose="020B0502040204020203" pitchFamily="34" charset="0"/>
                <a:ea typeface="Open Sans" panose="020B0606030504020204" pitchFamily="34" charset="0"/>
                <a:cs typeface="Segoe UI" panose="020B0502040204020203" pitchFamily="34" charset="0"/>
              </a:rPr>
              <a:t>B,b</a:t>
            </a:r>
            <a:r>
              <a:rPr lang="vi-VN" sz="1600" dirty="0">
                <a:latin typeface="Segoe UI" panose="020B0502040204020203" pitchFamily="34" charset="0"/>
                <a:ea typeface="Open Sans" panose="020B0606030504020204" pitchFamily="34" charset="0"/>
                <a:cs typeface="Segoe UI" panose="020B0502040204020203" pitchFamily="34" charset="0"/>
              </a:rPr>
              <a:t>&gt;,&lt;</a:t>
            </a:r>
            <a:r>
              <a:rPr lang="vi-VN" sz="1600" dirty="0" err="1">
                <a:latin typeface="Segoe UI" panose="020B0502040204020203" pitchFamily="34" charset="0"/>
                <a:ea typeface="Open Sans" panose="020B0606030504020204" pitchFamily="34" charset="0"/>
                <a:cs typeface="Segoe UI" panose="020B0502040204020203" pitchFamily="34" charset="0"/>
              </a:rPr>
              <a:t>C,c</a:t>
            </a:r>
            <a:r>
              <a:rPr lang="vi-VN" sz="1600" dirty="0">
                <a:latin typeface="Segoe UI" panose="020B0502040204020203" pitchFamily="34" charset="0"/>
                <a:ea typeface="Open Sans" panose="020B0606030504020204" pitchFamily="34" charset="0"/>
                <a:cs typeface="Segoe UI" panose="020B0502040204020203" pitchFamily="34" charset="0"/>
              </a:rPr>
              <a:t>&gt;) thỏa mãn.</a:t>
            </a:r>
          </a:p>
        </p:txBody>
      </p:sp>
      <p:sp>
        <p:nvSpPr>
          <p:cNvPr id="12" name="!!t222">
            <a:extLst>
              <a:ext uri="{FF2B5EF4-FFF2-40B4-BE49-F238E27FC236}">
                <a16:creationId xmlns:a16="http://schemas.microsoft.com/office/drawing/2014/main" id="{49AF3BE1-42E1-E205-05CA-0550B4F657F2}"/>
              </a:ext>
            </a:extLst>
          </p:cNvPr>
          <p:cNvSpPr txBox="1"/>
          <p:nvPr/>
        </p:nvSpPr>
        <p:spPr>
          <a:xfrm>
            <a:off x="9672636" y="2268194"/>
            <a:ext cx="7966669" cy="584775"/>
          </a:xfrm>
          <a:prstGeom prst="rect">
            <a:avLst/>
          </a:prstGeom>
          <a:noFill/>
        </p:spPr>
        <p:txBody>
          <a:bodyPr wrap="square">
            <a:spAutoFit/>
          </a:bodyPr>
          <a:lstStyle/>
          <a:p>
            <a:pPr algn="just"/>
            <a:r>
              <a:rPr lang="vi-VN" sz="1600" dirty="0">
                <a:latin typeface="Segoe UI" panose="020B0502040204020203" pitchFamily="34" charset="0"/>
                <a:ea typeface="Open Sans" panose="020B0606030504020204" pitchFamily="34" charset="0"/>
                <a:cs typeface="Segoe UI" panose="020B0502040204020203" pitchFamily="34" charset="0"/>
              </a:rPr>
              <a:t>Ví dụ: DX={1,2,3,4,5,6}. Nếu các ràng buộc là x &lt; 4 và x &lt; 6. Giá trị 4, 5, 6 là dư thừa.         Ngoài ra, lưu ý rằng Ràng buộc x &lt; 6 là dư thừa.</a:t>
            </a:r>
          </a:p>
        </p:txBody>
      </p:sp>
    </p:spTree>
    <p:extLst>
      <p:ext uri="{BB962C8B-B14F-4D97-AF65-F5344CB8AC3E}">
        <p14:creationId xmlns:p14="http://schemas.microsoft.com/office/powerpoint/2010/main" val="368799435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dk2"/>
            </a:gs>
          </a:gsLst>
          <a:lin ang="5400012" scaled="0"/>
        </a:gradFill>
        <a:effectLst/>
      </p:bgPr>
    </p:bg>
    <p:spTree>
      <p:nvGrpSpPr>
        <p:cNvPr id="1" name="Shape 419"/>
        <p:cNvGrpSpPr/>
        <p:nvPr/>
      </p:nvGrpSpPr>
      <p:grpSpPr>
        <a:xfrm>
          <a:off x="0" y="0"/>
          <a:ext cx="0" cy="0"/>
          <a:chOff x="0" y="0"/>
          <a:chExt cx="0" cy="0"/>
        </a:xfrm>
      </p:grpSpPr>
      <p:sp>
        <p:nvSpPr>
          <p:cNvPr id="425" name="!! Hình 1"/>
          <p:cNvSpPr txBox="1">
            <a:spLocks noGrp="1"/>
          </p:cNvSpPr>
          <p:nvPr>
            <p:ph type="title" idx="5"/>
          </p:nvPr>
        </p:nvSpPr>
        <p:spPr>
          <a:xfrm>
            <a:off x="383287" y="213275"/>
            <a:ext cx="1045464" cy="7082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t>01</a:t>
            </a:r>
            <a:endParaRPr sz="3400" dirty="0"/>
          </a:p>
        </p:txBody>
      </p:sp>
      <p:sp>
        <p:nvSpPr>
          <p:cNvPr id="23" name="!! text1">
            <a:extLst>
              <a:ext uri="{FF2B5EF4-FFF2-40B4-BE49-F238E27FC236}">
                <a16:creationId xmlns:a16="http://schemas.microsoft.com/office/drawing/2014/main" id="{0A02BA3D-C01B-F01E-035D-6750FA6F453E}"/>
              </a:ext>
            </a:extLst>
          </p:cNvPr>
          <p:cNvSpPr txBox="1"/>
          <p:nvPr/>
        </p:nvSpPr>
        <p:spPr>
          <a:xfrm>
            <a:off x="1428751" y="351966"/>
            <a:ext cx="5243743" cy="430887"/>
          </a:xfrm>
          <a:prstGeom prst="rect">
            <a:avLst/>
          </a:prstGeom>
          <a:noFill/>
        </p:spPr>
        <p:txBody>
          <a:bodyPr wrap="square">
            <a:spAutoFit/>
          </a:bodyPr>
          <a:lstStyle/>
          <a:p>
            <a:pPr algn="ctr" defTabSz="685800">
              <a:buClr>
                <a:srgbClr val="0F1E50"/>
              </a:buClr>
              <a:buSzPts val="2400"/>
              <a:defRPr/>
            </a:pPr>
            <a:r>
              <a:rPr lang="fr-FR" sz="2200" b="1">
                <a:latin typeface="Segoe UI" panose="020B0502040204020203" pitchFamily="34" charset="0"/>
                <a:ea typeface="Open Sans" panose="020B0606030504020204" pitchFamily="34" charset="0"/>
                <a:cs typeface="Segoe UI" panose="020B0502040204020203" pitchFamily="34" charset="0"/>
              </a:rPr>
              <a:t>Tổng quan về Constraint Propagation</a:t>
            </a:r>
            <a:endParaRPr lang="fr-FR" sz="2200" b="1" dirty="0">
              <a:latin typeface="Segoe UI" panose="020B0502040204020203" pitchFamily="34" charset="0"/>
              <a:ea typeface="Open Sans" panose="020B0606030504020204" pitchFamily="34" charset="0"/>
              <a:cs typeface="Segoe UI" panose="020B0502040204020203" pitchFamily="34" charset="0"/>
            </a:endParaRPr>
          </a:p>
        </p:txBody>
      </p:sp>
      <p:cxnSp>
        <p:nvCxnSpPr>
          <p:cNvPr id="8" name="!!i2">
            <a:extLst>
              <a:ext uri="{FF2B5EF4-FFF2-40B4-BE49-F238E27FC236}">
                <a16:creationId xmlns:a16="http://schemas.microsoft.com/office/drawing/2014/main" id="{3ACD3807-7A2F-913E-83FE-A1AF060FA578}"/>
              </a:ext>
            </a:extLst>
          </p:cNvPr>
          <p:cNvCxnSpPr>
            <a:cxnSpLocks/>
          </p:cNvCxnSpPr>
          <p:nvPr/>
        </p:nvCxnSpPr>
        <p:spPr>
          <a:xfrm flipH="1">
            <a:off x="1594147" y="782853"/>
            <a:ext cx="2849266" cy="0"/>
          </a:xfrm>
          <a:prstGeom prst="line">
            <a:avLst/>
          </a:prstGeom>
          <a:ln w="76200" cmpd="sng">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49B41F3B-C653-DDEF-5EE6-1EA312F193B8}"/>
              </a:ext>
            </a:extLst>
          </p:cNvPr>
          <p:cNvSpPr/>
          <p:nvPr/>
        </p:nvSpPr>
        <p:spPr>
          <a:xfrm>
            <a:off x="354713" y="1047256"/>
            <a:ext cx="5767482" cy="395782"/>
          </a:xfrm>
          <a:prstGeom prst="rect">
            <a:avLst/>
          </a:prstGeom>
          <a:solidFill>
            <a:srgbClr val="E9FCFC"/>
          </a:solidFill>
          <a:ln>
            <a:solidFill>
              <a:srgbClr val="E9FC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600" dirty="0" err="1">
                <a:solidFill>
                  <a:srgbClr val="5C71E8"/>
                </a:solidFill>
                <a:latin typeface="Open Sans" panose="020B0606030504020204" pitchFamily="34" charset="0"/>
                <a:ea typeface="Open Sans" panose="020B0606030504020204" pitchFamily="34" charset="0"/>
                <a:cs typeface="Open Sans" panose="020B0606030504020204" pitchFamily="34" charset="0"/>
              </a:rPr>
              <a:t>Kỹ</a:t>
            </a:r>
            <a:r>
              <a:rPr lang="en-US" sz="1600" dirty="0">
                <a:solidFill>
                  <a:srgbClr val="5C71E8"/>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5C71E8"/>
                </a:solidFill>
                <a:latin typeface="Open Sans" panose="020B0606030504020204" pitchFamily="34" charset="0"/>
                <a:ea typeface="Open Sans" panose="020B0606030504020204" pitchFamily="34" charset="0"/>
                <a:cs typeface="Open Sans" panose="020B0606030504020204" pitchFamily="34" charset="0"/>
              </a:rPr>
              <a:t>thuật</a:t>
            </a:r>
            <a:r>
              <a:rPr lang="en-US" sz="1600" dirty="0">
                <a:solidFill>
                  <a:srgbClr val="5C71E8"/>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5C71E8"/>
                </a:solidFill>
                <a:latin typeface="Open Sans" panose="020B0606030504020204" pitchFamily="34" charset="0"/>
                <a:ea typeface="Open Sans" panose="020B0606030504020204" pitchFamily="34" charset="0"/>
                <a:cs typeface="Open Sans" panose="020B0606030504020204" pitchFamily="34" charset="0"/>
              </a:rPr>
              <a:t>giảm</a:t>
            </a:r>
            <a:r>
              <a:rPr lang="en-US" sz="1600" dirty="0">
                <a:solidFill>
                  <a:srgbClr val="5C71E8"/>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5C71E8"/>
                </a:solidFill>
                <a:latin typeface="Open Sans" panose="020B0606030504020204" pitchFamily="34" charset="0"/>
                <a:ea typeface="Open Sans" panose="020B0606030504020204" pitchFamily="34" charset="0"/>
                <a:cs typeface="Open Sans" panose="020B0606030504020204" pitchFamily="34" charset="0"/>
              </a:rPr>
              <a:t>thiểu</a:t>
            </a:r>
            <a:r>
              <a:rPr lang="en-US" sz="1600" dirty="0">
                <a:solidFill>
                  <a:srgbClr val="5C71E8"/>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5C71E8"/>
                </a:solidFill>
                <a:latin typeface="Open Sans" panose="020B0606030504020204" pitchFamily="34" charset="0"/>
                <a:ea typeface="Open Sans" panose="020B0606030504020204" pitchFamily="34" charset="0"/>
                <a:cs typeface="Open Sans" panose="020B0606030504020204" pitchFamily="34" charset="0"/>
              </a:rPr>
              <a:t>vấn</a:t>
            </a:r>
            <a:r>
              <a:rPr lang="en-US" sz="1600" dirty="0">
                <a:solidFill>
                  <a:srgbClr val="5C71E8"/>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5C71E8"/>
                </a:solidFill>
                <a:latin typeface="Open Sans" panose="020B0606030504020204" pitchFamily="34" charset="0"/>
                <a:ea typeface="Open Sans" panose="020B0606030504020204" pitchFamily="34" charset="0"/>
                <a:cs typeface="Open Sans" panose="020B0606030504020204" pitchFamily="34" charset="0"/>
              </a:rPr>
              <a:t>đề</a:t>
            </a:r>
            <a:r>
              <a:rPr lang="en-US" sz="1600" dirty="0">
                <a:solidFill>
                  <a:srgbClr val="5C71E8"/>
                </a:solidFill>
                <a:latin typeface="Open Sans" panose="020B0606030504020204" pitchFamily="34" charset="0"/>
                <a:ea typeface="Open Sans" panose="020B0606030504020204" pitchFamily="34" charset="0"/>
                <a:cs typeface="Open Sans" panose="020B0606030504020204" pitchFamily="34" charset="0"/>
              </a:rPr>
              <a:t> (Problem reduction techniques)</a:t>
            </a:r>
          </a:p>
        </p:txBody>
      </p:sp>
      <p:sp>
        <p:nvSpPr>
          <p:cNvPr id="2" name="!!t222">
            <a:extLst>
              <a:ext uri="{FF2B5EF4-FFF2-40B4-BE49-F238E27FC236}">
                <a16:creationId xmlns:a16="http://schemas.microsoft.com/office/drawing/2014/main" id="{E559FD0C-0C67-5589-7C06-3FE935082079}"/>
              </a:ext>
            </a:extLst>
          </p:cNvPr>
          <p:cNvSpPr txBox="1"/>
          <p:nvPr/>
        </p:nvSpPr>
        <p:spPr>
          <a:xfrm>
            <a:off x="383287" y="1537298"/>
            <a:ext cx="8495305" cy="2800767"/>
          </a:xfrm>
          <a:prstGeom prst="rect">
            <a:avLst/>
          </a:prstGeom>
          <a:noFill/>
        </p:spPr>
        <p:txBody>
          <a:bodyPr wrap="square">
            <a:spAutoFit/>
          </a:bodyPr>
          <a:lstStyle/>
          <a:p>
            <a:pPr algn="just"/>
            <a:r>
              <a:rPr lang="vi-VN" sz="1600">
                <a:latin typeface="Segoe UI" panose="020B0502040204020203" pitchFamily="34" charset="0"/>
                <a:ea typeface="Open Sans" panose="020B0606030504020204" pitchFamily="34" charset="0"/>
                <a:cs typeface="Segoe UI" panose="020B0502040204020203" pitchFamily="34" charset="0"/>
              </a:rPr>
              <a:t>Problem reduction bao gồm hai nhiệm vụ có thể thực hiện: </a:t>
            </a:r>
            <a:endParaRPr lang="en-US" sz="1600">
              <a:latin typeface="Segoe UI" panose="020B0502040204020203" pitchFamily="34" charset="0"/>
              <a:ea typeface="Open Sans" panose="020B0606030504020204" pitchFamily="34" charset="0"/>
              <a:cs typeface="Segoe UI" panose="020B0502040204020203" pitchFamily="34" charset="0"/>
            </a:endParaRPr>
          </a:p>
          <a:p>
            <a:pPr algn="just"/>
            <a:endParaRPr lang="vi-VN" sz="1600">
              <a:latin typeface="Segoe UI" panose="020B0502040204020203" pitchFamily="34" charset="0"/>
              <a:ea typeface="Open Sans" panose="020B0606030504020204" pitchFamily="34" charset="0"/>
              <a:cs typeface="Segoe UI" panose="020B0502040204020203" pitchFamily="34" charset="0"/>
            </a:endParaRPr>
          </a:p>
          <a:p>
            <a:pPr algn="just"/>
            <a:r>
              <a:rPr lang="vi-VN" sz="1600">
                <a:latin typeface="Segoe UI" panose="020B0502040204020203" pitchFamily="34" charset="0"/>
                <a:ea typeface="Open Sans" panose="020B0606030504020204" pitchFamily="34" charset="0"/>
                <a:cs typeface="Segoe UI" panose="020B0502040204020203" pitchFamily="34" charset="0"/>
              </a:rPr>
              <a:t>•</a:t>
            </a:r>
            <a:r>
              <a:rPr lang="en-US" sz="1600">
                <a:latin typeface="Segoe UI" panose="020B0502040204020203" pitchFamily="34" charset="0"/>
                <a:ea typeface="Open Sans" panose="020B0606030504020204" pitchFamily="34" charset="0"/>
                <a:cs typeface="Segoe UI" panose="020B0502040204020203" pitchFamily="34" charset="0"/>
              </a:rPr>
              <a:t> </a:t>
            </a:r>
            <a:r>
              <a:rPr lang="vi-VN" sz="1600">
                <a:latin typeface="Segoe UI" panose="020B0502040204020203" pitchFamily="34" charset="0"/>
                <a:ea typeface="Open Sans" panose="020B0606030504020204" pitchFamily="34" charset="0"/>
                <a:cs typeface="Segoe UI" panose="020B0502040204020203" pitchFamily="34" charset="0"/>
              </a:rPr>
              <a:t>Loại bỏ các giá trị dư thừa khỏi các miền của các biến .Ví dụ: DX={1,2,3,4,5,6}. Nếu các ràng buộc là x &lt; 4 và x &lt; 6. Giá trị 4, 5, 6 là dư thừa. Ngoài ra, lưu ý rằng Ràng buộc x &lt; 6 là dư thừa.</a:t>
            </a:r>
          </a:p>
          <a:p>
            <a:pPr algn="just"/>
            <a:r>
              <a:rPr lang="vi-VN" sz="1600">
                <a:latin typeface="Segoe UI" panose="020B0502040204020203" pitchFamily="34" charset="0"/>
                <a:ea typeface="Open Sans" panose="020B0606030504020204" pitchFamily="34" charset="0"/>
                <a:cs typeface="Segoe UI" panose="020B0502040204020203" pitchFamily="34" charset="0"/>
              </a:rPr>
              <a:t>•</a:t>
            </a:r>
            <a:r>
              <a:rPr lang="en-US" sz="1600">
                <a:latin typeface="Segoe UI" panose="020B0502040204020203" pitchFamily="34" charset="0"/>
                <a:ea typeface="Open Sans" panose="020B0606030504020204" pitchFamily="34" charset="0"/>
                <a:cs typeface="Segoe UI" panose="020B0502040204020203" pitchFamily="34" charset="0"/>
              </a:rPr>
              <a:t> </a:t>
            </a:r>
            <a:r>
              <a:rPr lang="vi-VN" sz="1600">
                <a:latin typeface="Segoe UI" panose="020B0502040204020203" pitchFamily="34" charset="0"/>
                <a:ea typeface="Open Sans" panose="020B0606030504020204" pitchFamily="34" charset="0"/>
                <a:cs typeface="Segoe UI" panose="020B0502040204020203" pitchFamily="34" charset="0"/>
              </a:rPr>
              <a:t>Siết chặt các ràng buộc sao cho có ít hơn các nhãn thỏa mãn chúng, tức là loại bỏ nhãn  dư thừa. </a:t>
            </a:r>
            <a:r>
              <a:rPr lang="en-US" sz="1600">
                <a:latin typeface="Segoe UI" panose="020B0502040204020203" pitchFamily="34" charset="0"/>
                <a:ea typeface="Open Sans" panose="020B0606030504020204" pitchFamily="34" charset="0"/>
                <a:cs typeface="Segoe UI" panose="020B0502040204020203" pitchFamily="34" charset="0"/>
              </a:rPr>
              <a:t>Trong đó ta xem </a:t>
            </a:r>
            <a:r>
              <a:rPr lang="vi-VN" sz="1600">
                <a:latin typeface="Segoe UI" panose="020B0502040204020203" pitchFamily="34" charset="0"/>
                <a:ea typeface="Open Sans" panose="020B0606030504020204" pitchFamily="34" charset="0"/>
                <a:cs typeface="Segoe UI" panose="020B0502040204020203" pitchFamily="34" charset="0"/>
              </a:rPr>
              <a:t>các ràng buộc như là tập hợp các nhãn</a:t>
            </a:r>
            <a:r>
              <a:rPr lang="en-US" sz="1600">
                <a:latin typeface="Segoe UI" panose="020B0502040204020203" pitchFamily="34" charset="0"/>
                <a:ea typeface="Open Sans" panose="020B0606030504020204" pitchFamily="34" charset="0"/>
                <a:cs typeface="Segoe UI" panose="020B0502040204020203" pitchFamily="34" charset="0"/>
              </a:rPr>
              <a:t>.</a:t>
            </a:r>
          </a:p>
          <a:p>
            <a:pPr algn="just"/>
            <a:r>
              <a:rPr lang="vi-VN" sz="1600">
                <a:latin typeface="Segoe UI" panose="020B0502040204020203" pitchFamily="34" charset="0"/>
                <a:ea typeface="Open Sans" panose="020B0606030504020204" pitchFamily="34" charset="0"/>
                <a:cs typeface="Segoe UI" panose="020B0502040204020203" pitchFamily="34" charset="0"/>
              </a:rPr>
              <a:t>Ví dụ: Xét ba biến A, B và C. Giả sử rằng tồn tại các ràng buộc nhị phân giữa các biến. Xét một nhãn (&lt;A,a&gt;,&lt;C,c&gt;) thỏa mãn các ràng buộc trên A và C. Đây có thể là nhãn ghép dư thừa, Nếu chúng ta không thể gán bất kỳ giá trị nào b đến B sao cho (&lt;A,a&gt;,&lt;B,b&gt;) hoặc (&lt;B,b&gt;,&lt;C,c&gt;) thỏa mãn</a:t>
            </a:r>
            <a:endParaRPr lang="vi-VN" sz="1600" dirty="0">
              <a:latin typeface="Segoe UI" panose="020B0502040204020203" pitchFamily="34" charset="0"/>
              <a:ea typeface="Open Sans" panose="020B0606030504020204" pitchFamily="34" charset="0"/>
              <a:cs typeface="Segoe UI" panose="020B0502040204020203" pitchFamily="34" charset="0"/>
            </a:endParaRPr>
          </a:p>
        </p:txBody>
      </p:sp>
      <p:sp>
        <p:nvSpPr>
          <p:cNvPr id="7" name="!!t222">
            <a:extLst>
              <a:ext uri="{FF2B5EF4-FFF2-40B4-BE49-F238E27FC236}">
                <a16:creationId xmlns:a16="http://schemas.microsoft.com/office/drawing/2014/main" id="{C2E8E8C5-ACA2-7E2E-815C-01235AA79617}"/>
              </a:ext>
            </a:extLst>
          </p:cNvPr>
          <p:cNvSpPr txBox="1"/>
          <p:nvPr/>
        </p:nvSpPr>
        <p:spPr>
          <a:xfrm>
            <a:off x="-8673898" y="1568749"/>
            <a:ext cx="8495305" cy="584775"/>
          </a:xfrm>
          <a:prstGeom prst="rect">
            <a:avLst/>
          </a:prstGeom>
          <a:noFill/>
        </p:spPr>
        <p:txBody>
          <a:bodyPr wrap="square">
            <a:spAutoFit/>
          </a:bodyPr>
          <a:lstStyle/>
          <a:p>
            <a:pPr algn="just"/>
            <a:r>
              <a:rPr lang="en-US" sz="1600" dirty="0">
                <a:latin typeface="Segoe UI" panose="020B0502040204020203" pitchFamily="34" charset="0"/>
                <a:ea typeface="Open Sans" panose="020B0606030504020204" pitchFamily="34" charset="0"/>
                <a:cs typeface="Segoe UI" panose="020B0502040204020203" pitchFamily="34" charset="0"/>
              </a:rPr>
              <a:t>L</a:t>
            </a:r>
            <a:r>
              <a:rPr lang="vi-VN" sz="1600" dirty="0">
                <a:latin typeface="Segoe UI" panose="020B0502040204020203" pitchFamily="34" charset="0"/>
                <a:ea typeface="Open Sans" panose="020B0606030504020204" pitchFamily="34" charset="0"/>
                <a:cs typeface="Segoe UI" panose="020B0502040204020203" pitchFamily="34" charset="0"/>
              </a:rPr>
              <a:t>à các kỹ thuật giảm kích thước vấn đề biến đổi CSP thành các vấn đề tương đương nhưng có thể dễ dàng hơn bằng cách giảm kích thước của miền và ràng buộc trong các vấn đề.</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sp>
        <p:nvSpPr>
          <p:cNvPr id="9" name="!!t222">
            <a:extLst>
              <a:ext uri="{FF2B5EF4-FFF2-40B4-BE49-F238E27FC236}">
                <a16:creationId xmlns:a16="http://schemas.microsoft.com/office/drawing/2014/main" id="{6346748F-36DB-EB4A-CF22-ACEE7AB92DAE}"/>
              </a:ext>
            </a:extLst>
          </p:cNvPr>
          <p:cNvSpPr txBox="1"/>
          <p:nvPr/>
        </p:nvSpPr>
        <p:spPr>
          <a:xfrm>
            <a:off x="-8673899" y="2153524"/>
            <a:ext cx="8495305" cy="584775"/>
          </a:xfrm>
          <a:prstGeom prst="rect">
            <a:avLst/>
          </a:prstGeom>
          <a:noFill/>
        </p:spPr>
        <p:txBody>
          <a:bodyPr wrap="square">
            <a:spAutoFit/>
          </a:bodyPr>
          <a:lstStyle/>
          <a:p>
            <a:pPr algn="just"/>
            <a:r>
              <a:rPr lang="vi-VN" sz="1600" dirty="0">
                <a:latin typeface="Segoe UI" panose="020B0502040204020203" pitchFamily="34" charset="0"/>
                <a:ea typeface="Open Sans" panose="020B0606030504020204" pitchFamily="34" charset="0"/>
                <a:cs typeface="Segoe UI" panose="020B0502040204020203" pitchFamily="34" charset="0"/>
              </a:rPr>
              <a:t>Hai vấn đề CSP tương đương nếu chúng có các tập hợp biến và giải pháp giống nhau. Một vấn đề CSP P1 được giảm thiểu thành một vấn đề P2 khi:</a:t>
            </a:r>
          </a:p>
        </p:txBody>
      </p:sp>
      <p:sp>
        <p:nvSpPr>
          <p:cNvPr id="12" name="!!t222">
            <a:extLst>
              <a:ext uri="{FF2B5EF4-FFF2-40B4-BE49-F238E27FC236}">
                <a16:creationId xmlns:a16="http://schemas.microsoft.com/office/drawing/2014/main" id="{D514E231-1C0C-FFCF-5576-BE57FB36FEA6}"/>
              </a:ext>
            </a:extLst>
          </p:cNvPr>
          <p:cNvSpPr txBox="1"/>
          <p:nvPr/>
        </p:nvSpPr>
        <p:spPr>
          <a:xfrm>
            <a:off x="-8495305" y="2738299"/>
            <a:ext cx="8495305" cy="338554"/>
          </a:xfrm>
          <a:prstGeom prst="rect">
            <a:avLst/>
          </a:prstGeom>
          <a:noFill/>
        </p:spPr>
        <p:txBody>
          <a:bodyPr wrap="square">
            <a:spAutoFit/>
          </a:bodyPr>
          <a:lstStyle/>
          <a:p>
            <a:pPr marL="285750" indent="-285750" algn="just">
              <a:buFont typeface="Arial" panose="020B0604020202020204" pitchFamily="34" charset="0"/>
              <a:buChar char="•"/>
            </a:pPr>
            <a:r>
              <a:rPr lang="vi-VN" sz="1600" dirty="0">
                <a:latin typeface="Segoe UI" panose="020B0502040204020203" pitchFamily="34" charset="0"/>
                <a:ea typeface="Open Sans" panose="020B0606030504020204" pitchFamily="34" charset="0"/>
                <a:cs typeface="Segoe UI" panose="020B0502040204020203" pitchFamily="34" charset="0"/>
              </a:rPr>
              <a:t>P1 tương đương với P2</a:t>
            </a:r>
          </a:p>
        </p:txBody>
      </p:sp>
      <p:sp>
        <p:nvSpPr>
          <p:cNvPr id="13" name="!!t222">
            <a:extLst>
              <a:ext uri="{FF2B5EF4-FFF2-40B4-BE49-F238E27FC236}">
                <a16:creationId xmlns:a16="http://schemas.microsoft.com/office/drawing/2014/main" id="{57558822-6CD0-AD4E-8A3A-9BA088224BCB}"/>
              </a:ext>
            </a:extLst>
          </p:cNvPr>
          <p:cNvSpPr txBox="1"/>
          <p:nvPr/>
        </p:nvSpPr>
        <p:spPr>
          <a:xfrm>
            <a:off x="-8495306" y="3115325"/>
            <a:ext cx="8495305" cy="338554"/>
          </a:xfrm>
          <a:prstGeom prst="rect">
            <a:avLst/>
          </a:prstGeom>
          <a:noFill/>
        </p:spPr>
        <p:txBody>
          <a:bodyPr wrap="square">
            <a:spAutoFit/>
          </a:bodyPr>
          <a:lstStyle/>
          <a:p>
            <a:pPr marL="285750" indent="-285750" algn="just">
              <a:buFont typeface="Arial" panose="020B0604020202020204" pitchFamily="34" charset="0"/>
              <a:buChar char="•"/>
            </a:pPr>
            <a:r>
              <a:rPr lang="vi-VN" sz="1600" dirty="0">
                <a:latin typeface="Segoe UI" panose="020B0502040204020203" pitchFamily="34" charset="0"/>
                <a:ea typeface="Open Sans" panose="020B0606030504020204" pitchFamily="34" charset="0"/>
                <a:cs typeface="Segoe UI" panose="020B0502040204020203" pitchFamily="34" charset="0"/>
              </a:rPr>
              <a:t>Miền của các biến trong P2 là tập con của các biến trong P1</a:t>
            </a:r>
          </a:p>
        </p:txBody>
      </p:sp>
      <p:sp>
        <p:nvSpPr>
          <p:cNvPr id="15" name="!!t222">
            <a:extLst>
              <a:ext uri="{FF2B5EF4-FFF2-40B4-BE49-F238E27FC236}">
                <a16:creationId xmlns:a16="http://schemas.microsoft.com/office/drawing/2014/main" id="{EE844724-B760-59AE-2046-CFF8332D5928}"/>
              </a:ext>
            </a:extLst>
          </p:cNvPr>
          <p:cNvSpPr txBox="1"/>
          <p:nvPr/>
        </p:nvSpPr>
        <p:spPr>
          <a:xfrm>
            <a:off x="-8495307" y="3492351"/>
            <a:ext cx="8495305" cy="338554"/>
          </a:xfrm>
          <a:prstGeom prst="rect">
            <a:avLst/>
          </a:prstGeom>
          <a:noFill/>
        </p:spPr>
        <p:txBody>
          <a:bodyPr wrap="square">
            <a:spAutoFit/>
          </a:bodyPr>
          <a:lstStyle/>
          <a:p>
            <a:pPr marL="285750" indent="-285750" algn="just">
              <a:buFont typeface="Arial" panose="020B0604020202020204" pitchFamily="34" charset="0"/>
              <a:buChar char="•"/>
            </a:pPr>
            <a:r>
              <a:rPr lang="vi-VN" sz="1600" dirty="0">
                <a:latin typeface="Segoe UI" panose="020B0502040204020203" pitchFamily="34" charset="0"/>
                <a:ea typeface="Open Sans" panose="020B0606030504020204" pitchFamily="34" charset="0"/>
                <a:cs typeface="Segoe UI" panose="020B0502040204020203" pitchFamily="34" charset="0"/>
              </a:rPr>
              <a:t>Ràng buộc trong P2 ít nhất cũng phải bằng hoặc hạn chế hơn những ràng buộc trong P1</a:t>
            </a:r>
          </a:p>
        </p:txBody>
      </p:sp>
    </p:spTree>
    <p:extLst>
      <p:ext uri="{BB962C8B-B14F-4D97-AF65-F5344CB8AC3E}">
        <p14:creationId xmlns:p14="http://schemas.microsoft.com/office/powerpoint/2010/main" val="76803558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dk2"/>
            </a:gs>
          </a:gsLst>
          <a:lin ang="5400012" scaled="0"/>
        </a:gradFill>
        <a:effectLst/>
      </p:bgPr>
    </p:bg>
    <p:spTree>
      <p:nvGrpSpPr>
        <p:cNvPr id="1" name="Shape 419"/>
        <p:cNvGrpSpPr/>
        <p:nvPr/>
      </p:nvGrpSpPr>
      <p:grpSpPr>
        <a:xfrm>
          <a:off x="0" y="0"/>
          <a:ext cx="0" cy="0"/>
          <a:chOff x="0" y="0"/>
          <a:chExt cx="0" cy="0"/>
        </a:xfrm>
      </p:grpSpPr>
      <p:sp>
        <p:nvSpPr>
          <p:cNvPr id="425" name="!! Hình 1"/>
          <p:cNvSpPr txBox="1">
            <a:spLocks noGrp="1"/>
          </p:cNvSpPr>
          <p:nvPr>
            <p:ph type="title" idx="5"/>
          </p:nvPr>
        </p:nvSpPr>
        <p:spPr>
          <a:xfrm>
            <a:off x="383287" y="213275"/>
            <a:ext cx="1045464" cy="7082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t>02</a:t>
            </a:r>
            <a:endParaRPr sz="3400" dirty="0"/>
          </a:p>
        </p:txBody>
      </p:sp>
      <p:sp>
        <p:nvSpPr>
          <p:cNvPr id="23" name="!! text1">
            <a:extLst>
              <a:ext uri="{FF2B5EF4-FFF2-40B4-BE49-F238E27FC236}">
                <a16:creationId xmlns:a16="http://schemas.microsoft.com/office/drawing/2014/main" id="{0A02BA3D-C01B-F01E-035D-6750FA6F453E}"/>
              </a:ext>
            </a:extLst>
          </p:cNvPr>
          <p:cNvSpPr txBox="1"/>
          <p:nvPr/>
        </p:nvSpPr>
        <p:spPr>
          <a:xfrm>
            <a:off x="1485901" y="351966"/>
            <a:ext cx="5243743" cy="430887"/>
          </a:xfrm>
          <a:prstGeom prst="rect">
            <a:avLst/>
          </a:prstGeom>
          <a:noFill/>
        </p:spPr>
        <p:txBody>
          <a:bodyPr wrap="square">
            <a:spAutoFit/>
          </a:bodyPr>
          <a:lstStyle/>
          <a:p>
            <a:pPr algn="ctr" defTabSz="685800">
              <a:buClr>
                <a:srgbClr val="0F1E50"/>
              </a:buClr>
              <a:buSzPts val="2400"/>
              <a:defRPr/>
            </a:pPr>
            <a:r>
              <a:rPr lang="fr-FR" sz="2200" b="1" dirty="0">
                <a:latin typeface="Segoe UI" panose="020B0502040204020203" pitchFamily="34" charset="0"/>
                <a:ea typeface="Open Sans" panose="020B0606030504020204" pitchFamily="34" charset="0"/>
                <a:cs typeface="Segoe UI" panose="020B0502040204020203" pitchFamily="34" charset="0"/>
              </a:rPr>
              <a:t>Local </a:t>
            </a:r>
            <a:r>
              <a:rPr lang="fr-FR" sz="2200" b="1" dirty="0" err="1">
                <a:latin typeface="Segoe UI" panose="020B0502040204020203" pitchFamily="34" charset="0"/>
                <a:ea typeface="Open Sans" panose="020B0606030504020204" pitchFamily="34" charset="0"/>
                <a:cs typeface="Segoe UI" panose="020B0502040204020203" pitchFamily="34" charset="0"/>
              </a:rPr>
              <a:t>Consistency</a:t>
            </a:r>
            <a:r>
              <a:rPr lang="fr-FR" sz="2200" b="1" dirty="0">
                <a:latin typeface="Segoe UI" panose="020B0502040204020203" pitchFamily="34" charset="0"/>
                <a:ea typeface="Open Sans" panose="020B0606030504020204" pitchFamily="34" charset="0"/>
                <a:cs typeface="Segoe UI" panose="020B0502040204020203" pitchFamily="34" charset="0"/>
              </a:rPr>
              <a:t> </a:t>
            </a:r>
            <a:r>
              <a:rPr lang="fr-FR" sz="2200" b="1" dirty="0" err="1">
                <a:latin typeface="Segoe UI" panose="020B0502040204020203" pitchFamily="34" charset="0"/>
                <a:ea typeface="Open Sans" panose="020B0606030504020204" pitchFamily="34" charset="0"/>
                <a:cs typeface="Segoe UI" panose="020B0502040204020203" pitchFamily="34" charset="0"/>
              </a:rPr>
              <a:t>và</a:t>
            </a:r>
            <a:r>
              <a:rPr lang="fr-FR" sz="2200" b="1" dirty="0">
                <a:latin typeface="Segoe UI" panose="020B0502040204020203" pitchFamily="34" charset="0"/>
                <a:ea typeface="Open Sans" panose="020B0606030504020204" pitchFamily="34" charset="0"/>
                <a:cs typeface="Segoe UI" panose="020B0502040204020203" pitchFamily="34" charset="0"/>
              </a:rPr>
              <a:t> Global </a:t>
            </a:r>
            <a:r>
              <a:rPr lang="fr-FR" sz="2200" b="1" dirty="0" err="1">
                <a:latin typeface="Segoe UI" panose="020B0502040204020203" pitchFamily="34" charset="0"/>
                <a:ea typeface="Open Sans" panose="020B0606030504020204" pitchFamily="34" charset="0"/>
                <a:cs typeface="Segoe UI" panose="020B0502040204020203" pitchFamily="34" charset="0"/>
              </a:rPr>
              <a:t>constraint</a:t>
            </a:r>
            <a:endParaRPr lang="fr-FR" sz="2200" b="1" dirty="0">
              <a:latin typeface="Segoe UI" panose="020B0502040204020203" pitchFamily="34" charset="0"/>
              <a:ea typeface="Open Sans" panose="020B0606030504020204" pitchFamily="34" charset="0"/>
              <a:cs typeface="Segoe UI" panose="020B0502040204020203" pitchFamily="34" charset="0"/>
            </a:endParaRPr>
          </a:p>
        </p:txBody>
      </p:sp>
      <p:cxnSp>
        <p:nvCxnSpPr>
          <p:cNvPr id="8" name="!!i2">
            <a:extLst>
              <a:ext uri="{FF2B5EF4-FFF2-40B4-BE49-F238E27FC236}">
                <a16:creationId xmlns:a16="http://schemas.microsoft.com/office/drawing/2014/main" id="{3ACD3807-7A2F-913E-83FE-A1AF060FA578}"/>
              </a:ext>
            </a:extLst>
          </p:cNvPr>
          <p:cNvCxnSpPr>
            <a:cxnSpLocks/>
          </p:cNvCxnSpPr>
          <p:nvPr/>
        </p:nvCxnSpPr>
        <p:spPr>
          <a:xfrm flipH="1">
            <a:off x="1594147" y="782853"/>
            <a:ext cx="2849266" cy="0"/>
          </a:xfrm>
          <a:prstGeom prst="line">
            <a:avLst/>
          </a:prstGeom>
          <a:ln w="76200" cmpd="sng">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988BFBD6-2F2D-E737-1EA9-4B187CB124B5}"/>
              </a:ext>
            </a:extLst>
          </p:cNvPr>
          <p:cNvSpPr/>
          <p:nvPr/>
        </p:nvSpPr>
        <p:spPr>
          <a:xfrm>
            <a:off x="383290" y="1132387"/>
            <a:ext cx="8537193" cy="351266"/>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500" dirty="0">
                <a:solidFill>
                  <a:srgbClr val="FFFFFF"/>
                </a:solidFill>
                <a:latin typeface="Open Sans" panose="020B0606030504020204" pitchFamily="34" charset="0"/>
                <a:ea typeface="Open Sans" panose="020B0606030504020204" pitchFamily="34" charset="0"/>
                <a:cs typeface="Open Sans" panose="020B0606030504020204" pitchFamily="34" charset="0"/>
              </a:rPr>
              <a:t>Node consistency</a:t>
            </a:r>
          </a:p>
        </p:txBody>
      </p:sp>
      <p:sp>
        <p:nvSpPr>
          <p:cNvPr id="5" name="Rectangle 4">
            <a:extLst>
              <a:ext uri="{FF2B5EF4-FFF2-40B4-BE49-F238E27FC236}">
                <a16:creationId xmlns:a16="http://schemas.microsoft.com/office/drawing/2014/main" id="{49B41F3B-C653-DDEF-5EE6-1EA312F193B8}"/>
              </a:ext>
            </a:extLst>
          </p:cNvPr>
          <p:cNvSpPr/>
          <p:nvPr/>
        </p:nvSpPr>
        <p:spPr>
          <a:xfrm>
            <a:off x="383291" y="1556064"/>
            <a:ext cx="8537192" cy="351266"/>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500">
                <a:solidFill>
                  <a:srgbClr val="FFFFFF"/>
                </a:solidFill>
                <a:latin typeface="Open Sans" panose="020B0606030504020204" pitchFamily="34" charset="0"/>
                <a:ea typeface="Open Sans" panose="020B0606030504020204" pitchFamily="34" charset="0"/>
                <a:cs typeface="Open Sans" panose="020B0606030504020204" pitchFamily="34" charset="0"/>
              </a:rPr>
              <a:t>Arc consistency</a:t>
            </a:r>
            <a:endParaRPr lang="en-US" sz="1500"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BE076DE4-7EFA-F948-46B2-38641A40C3B3}"/>
              </a:ext>
            </a:extLst>
          </p:cNvPr>
          <p:cNvSpPr/>
          <p:nvPr/>
        </p:nvSpPr>
        <p:spPr>
          <a:xfrm>
            <a:off x="771525" y="2055714"/>
            <a:ext cx="8148951" cy="351266"/>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500" dirty="0" err="1">
                <a:solidFill>
                  <a:srgbClr val="FFFF00"/>
                </a:solidFill>
                <a:latin typeface="Open Sans" panose="020B0606030504020204" pitchFamily="34" charset="0"/>
                <a:ea typeface="Open Sans" panose="020B0606030504020204" pitchFamily="34" charset="0"/>
                <a:cs typeface="Open Sans" panose="020B0606030504020204" pitchFamily="34" charset="0"/>
              </a:rPr>
              <a:t>Thuật</a:t>
            </a:r>
            <a:r>
              <a:rPr lang="en-US" sz="1500" dirty="0">
                <a:solidFill>
                  <a:srgbClr val="FFFF00"/>
                </a:solidFill>
                <a:latin typeface="Open Sans" panose="020B0606030504020204" pitchFamily="34" charset="0"/>
                <a:ea typeface="Open Sans" panose="020B0606030504020204" pitchFamily="34" charset="0"/>
                <a:cs typeface="Open Sans" panose="020B0606030504020204" pitchFamily="34" charset="0"/>
              </a:rPr>
              <a:t> </a:t>
            </a:r>
            <a:r>
              <a:rPr lang="en-US" sz="1500" dirty="0" err="1">
                <a:solidFill>
                  <a:srgbClr val="FFFF00"/>
                </a:solidFill>
                <a:latin typeface="Open Sans" panose="020B0606030504020204" pitchFamily="34" charset="0"/>
                <a:ea typeface="Open Sans" panose="020B0606030504020204" pitchFamily="34" charset="0"/>
                <a:cs typeface="Open Sans" panose="020B0606030504020204" pitchFamily="34" charset="0"/>
              </a:rPr>
              <a:t>toán</a:t>
            </a:r>
            <a:r>
              <a:rPr lang="en-US" sz="1500" dirty="0">
                <a:solidFill>
                  <a:srgbClr val="FFFF00"/>
                </a:solidFill>
                <a:latin typeface="Open Sans" panose="020B0606030504020204" pitchFamily="34" charset="0"/>
                <a:ea typeface="Open Sans" panose="020B0606030504020204" pitchFamily="34" charset="0"/>
                <a:cs typeface="Open Sans" panose="020B0606030504020204" pitchFamily="34" charset="0"/>
              </a:rPr>
              <a:t> AC-3</a:t>
            </a:r>
          </a:p>
        </p:txBody>
      </p:sp>
      <p:sp>
        <p:nvSpPr>
          <p:cNvPr id="2" name="Rectangle 1">
            <a:extLst>
              <a:ext uri="{FF2B5EF4-FFF2-40B4-BE49-F238E27FC236}">
                <a16:creationId xmlns:a16="http://schemas.microsoft.com/office/drawing/2014/main" id="{3EB8CB4A-DBB1-64B3-3345-76FE441879B6}"/>
              </a:ext>
            </a:extLst>
          </p:cNvPr>
          <p:cNvSpPr/>
          <p:nvPr/>
        </p:nvSpPr>
        <p:spPr>
          <a:xfrm>
            <a:off x="383285" y="3571253"/>
            <a:ext cx="8537191" cy="351266"/>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500" dirty="0">
                <a:solidFill>
                  <a:srgbClr val="FFFFFF"/>
                </a:solidFill>
                <a:latin typeface="Open Sans" panose="020B0606030504020204" pitchFamily="34" charset="0"/>
                <a:ea typeface="Open Sans" panose="020B0606030504020204" pitchFamily="34" charset="0"/>
                <a:cs typeface="Open Sans" panose="020B0606030504020204" pitchFamily="34" charset="0"/>
              </a:rPr>
              <a:t>Path consistency</a:t>
            </a:r>
          </a:p>
        </p:txBody>
      </p:sp>
      <p:sp>
        <p:nvSpPr>
          <p:cNvPr id="3" name="Rectangle 2">
            <a:extLst>
              <a:ext uri="{FF2B5EF4-FFF2-40B4-BE49-F238E27FC236}">
                <a16:creationId xmlns:a16="http://schemas.microsoft.com/office/drawing/2014/main" id="{12C80C9F-F018-0392-BDF1-7D588D8B0705}"/>
              </a:ext>
            </a:extLst>
          </p:cNvPr>
          <p:cNvSpPr/>
          <p:nvPr/>
        </p:nvSpPr>
        <p:spPr>
          <a:xfrm>
            <a:off x="383285" y="4088996"/>
            <a:ext cx="8537191" cy="351266"/>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500">
                <a:solidFill>
                  <a:srgbClr val="FFFFFF"/>
                </a:solidFill>
                <a:latin typeface="Open Sans" panose="020B0606030504020204" pitchFamily="34" charset="0"/>
                <a:ea typeface="Open Sans" panose="020B0606030504020204" pitchFamily="34" charset="0"/>
                <a:cs typeface="Open Sans" panose="020B0606030504020204" pitchFamily="34" charset="0"/>
              </a:rPr>
              <a:t> K-consistency</a:t>
            </a:r>
            <a:endParaRPr lang="en-US" sz="1500"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BB59669E-8D3E-6E17-15E0-EB76863CBC37}"/>
              </a:ext>
            </a:extLst>
          </p:cNvPr>
          <p:cNvSpPr/>
          <p:nvPr/>
        </p:nvSpPr>
        <p:spPr>
          <a:xfrm>
            <a:off x="383287" y="4578959"/>
            <a:ext cx="8537191" cy="351266"/>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500" dirty="0">
                <a:solidFill>
                  <a:srgbClr val="FFFF00"/>
                </a:solidFill>
                <a:latin typeface="Open Sans" panose="020B0606030504020204" pitchFamily="34" charset="0"/>
                <a:ea typeface="Open Sans" panose="020B0606030504020204" pitchFamily="34" charset="0"/>
                <a:cs typeface="Open Sans" panose="020B0606030504020204" pitchFamily="34" charset="0"/>
              </a:rPr>
              <a:t>Global constraints</a:t>
            </a:r>
          </a:p>
        </p:txBody>
      </p:sp>
      <p:sp>
        <p:nvSpPr>
          <p:cNvPr id="9" name="Rectangle 8">
            <a:extLst>
              <a:ext uri="{FF2B5EF4-FFF2-40B4-BE49-F238E27FC236}">
                <a16:creationId xmlns:a16="http://schemas.microsoft.com/office/drawing/2014/main" id="{905254E8-459C-D933-6C50-6CB0483773D5}"/>
              </a:ext>
            </a:extLst>
          </p:cNvPr>
          <p:cNvSpPr/>
          <p:nvPr/>
        </p:nvSpPr>
        <p:spPr>
          <a:xfrm>
            <a:off x="771525" y="2545677"/>
            <a:ext cx="8148951" cy="351266"/>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500" dirty="0">
                <a:solidFill>
                  <a:srgbClr val="FFFF00"/>
                </a:solidFill>
                <a:latin typeface="Open Sans" panose="020B0606030504020204" pitchFamily="34" charset="0"/>
                <a:ea typeface="Open Sans" panose="020B0606030504020204" pitchFamily="34" charset="0"/>
                <a:cs typeface="Open Sans" panose="020B0606030504020204" pitchFamily="34" charset="0"/>
              </a:rPr>
              <a:t>Directional arc consistency (DAC)</a:t>
            </a:r>
          </a:p>
        </p:txBody>
      </p:sp>
      <p:sp>
        <p:nvSpPr>
          <p:cNvPr id="10" name="Rectangle 9">
            <a:extLst>
              <a:ext uri="{FF2B5EF4-FFF2-40B4-BE49-F238E27FC236}">
                <a16:creationId xmlns:a16="http://schemas.microsoft.com/office/drawing/2014/main" id="{C8971BC6-DB2A-85BB-DB43-72FB95AE7D47}"/>
              </a:ext>
            </a:extLst>
          </p:cNvPr>
          <p:cNvSpPr/>
          <p:nvPr/>
        </p:nvSpPr>
        <p:spPr>
          <a:xfrm>
            <a:off x="771525" y="3072818"/>
            <a:ext cx="8148951" cy="351266"/>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500">
                <a:solidFill>
                  <a:srgbClr val="FFFF00"/>
                </a:solidFill>
                <a:latin typeface="Open Sans" panose="020B0606030504020204" pitchFamily="34" charset="0"/>
                <a:ea typeface="Open Sans" panose="020B0606030504020204" pitchFamily="34" charset="0"/>
                <a:cs typeface="Open Sans" panose="020B0606030504020204" pitchFamily="34" charset="0"/>
              </a:rPr>
              <a:t>Generalized arc consistency (GAC)</a:t>
            </a:r>
            <a:endParaRPr lang="en-US" sz="1500" dirty="0">
              <a:solidFill>
                <a:srgbClr val="FFFF00"/>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655949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dk2"/>
            </a:gs>
          </a:gsLst>
          <a:lin ang="5400012" scaled="0"/>
        </a:gradFill>
        <a:effectLst/>
      </p:bgPr>
    </p:bg>
    <p:spTree>
      <p:nvGrpSpPr>
        <p:cNvPr id="1" name="Shape 419"/>
        <p:cNvGrpSpPr/>
        <p:nvPr/>
      </p:nvGrpSpPr>
      <p:grpSpPr>
        <a:xfrm>
          <a:off x="0" y="0"/>
          <a:ext cx="0" cy="0"/>
          <a:chOff x="0" y="0"/>
          <a:chExt cx="0" cy="0"/>
        </a:xfrm>
      </p:grpSpPr>
      <p:sp>
        <p:nvSpPr>
          <p:cNvPr id="425" name="!! Hình 1"/>
          <p:cNvSpPr txBox="1">
            <a:spLocks noGrp="1"/>
          </p:cNvSpPr>
          <p:nvPr>
            <p:ph type="title" idx="5"/>
          </p:nvPr>
        </p:nvSpPr>
        <p:spPr>
          <a:xfrm>
            <a:off x="383287" y="213275"/>
            <a:ext cx="1045464" cy="7082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t>02</a:t>
            </a:r>
            <a:endParaRPr sz="3400" dirty="0"/>
          </a:p>
        </p:txBody>
      </p:sp>
      <p:sp>
        <p:nvSpPr>
          <p:cNvPr id="23" name="!! text1">
            <a:extLst>
              <a:ext uri="{FF2B5EF4-FFF2-40B4-BE49-F238E27FC236}">
                <a16:creationId xmlns:a16="http://schemas.microsoft.com/office/drawing/2014/main" id="{0A02BA3D-C01B-F01E-035D-6750FA6F453E}"/>
              </a:ext>
            </a:extLst>
          </p:cNvPr>
          <p:cNvSpPr txBox="1"/>
          <p:nvPr/>
        </p:nvSpPr>
        <p:spPr>
          <a:xfrm>
            <a:off x="1485901" y="351966"/>
            <a:ext cx="5243743" cy="430887"/>
          </a:xfrm>
          <a:prstGeom prst="rect">
            <a:avLst/>
          </a:prstGeom>
          <a:noFill/>
        </p:spPr>
        <p:txBody>
          <a:bodyPr wrap="square">
            <a:spAutoFit/>
          </a:bodyPr>
          <a:lstStyle/>
          <a:p>
            <a:pPr algn="ctr" defTabSz="685800">
              <a:buClr>
                <a:srgbClr val="0F1E50"/>
              </a:buClr>
              <a:buSzPts val="2400"/>
              <a:defRPr/>
            </a:pPr>
            <a:r>
              <a:rPr lang="fr-FR" sz="2200" b="1" dirty="0">
                <a:latin typeface="Segoe UI" panose="020B0502040204020203" pitchFamily="34" charset="0"/>
                <a:ea typeface="Open Sans" panose="020B0606030504020204" pitchFamily="34" charset="0"/>
                <a:cs typeface="Segoe UI" panose="020B0502040204020203" pitchFamily="34" charset="0"/>
              </a:rPr>
              <a:t>Local </a:t>
            </a:r>
            <a:r>
              <a:rPr lang="fr-FR" sz="2200" b="1" dirty="0" err="1">
                <a:latin typeface="Segoe UI" panose="020B0502040204020203" pitchFamily="34" charset="0"/>
                <a:ea typeface="Open Sans" panose="020B0606030504020204" pitchFamily="34" charset="0"/>
                <a:cs typeface="Segoe UI" panose="020B0502040204020203" pitchFamily="34" charset="0"/>
              </a:rPr>
              <a:t>Consistency</a:t>
            </a:r>
            <a:r>
              <a:rPr lang="fr-FR" sz="2200" b="1" dirty="0">
                <a:latin typeface="Segoe UI" panose="020B0502040204020203" pitchFamily="34" charset="0"/>
                <a:ea typeface="Open Sans" panose="020B0606030504020204" pitchFamily="34" charset="0"/>
                <a:cs typeface="Segoe UI" panose="020B0502040204020203" pitchFamily="34" charset="0"/>
              </a:rPr>
              <a:t> </a:t>
            </a:r>
            <a:r>
              <a:rPr lang="fr-FR" sz="2200" b="1" dirty="0" err="1">
                <a:latin typeface="Segoe UI" panose="020B0502040204020203" pitchFamily="34" charset="0"/>
                <a:ea typeface="Open Sans" panose="020B0606030504020204" pitchFamily="34" charset="0"/>
                <a:cs typeface="Segoe UI" panose="020B0502040204020203" pitchFamily="34" charset="0"/>
              </a:rPr>
              <a:t>và</a:t>
            </a:r>
            <a:r>
              <a:rPr lang="fr-FR" sz="2200" b="1" dirty="0">
                <a:latin typeface="Segoe UI" panose="020B0502040204020203" pitchFamily="34" charset="0"/>
                <a:ea typeface="Open Sans" panose="020B0606030504020204" pitchFamily="34" charset="0"/>
                <a:cs typeface="Segoe UI" panose="020B0502040204020203" pitchFamily="34" charset="0"/>
              </a:rPr>
              <a:t> Global </a:t>
            </a:r>
            <a:r>
              <a:rPr lang="fr-FR" sz="2200" b="1" dirty="0" err="1">
                <a:latin typeface="Segoe UI" panose="020B0502040204020203" pitchFamily="34" charset="0"/>
                <a:ea typeface="Open Sans" panose="020B0606030504020204" pitchFamily="34" charset="0"/>
                <a:cs typeface="Segoe UI" panose="020B0502040204020203" pitchFamily="34" charset="0"/>
              </a:rPr>
              <a:t>constraint</a:t>
            </a:r>
            <a:endParaRPr lang="fr-FR" sz="2200" b="1" dirty="0">
              <a:latin typeface="Segoe UI" panose="020B0502040204020203" pitchFamily="34" charset="0"/>
              <a:ea typeface="Open Sans" panose="020B0606030504020204" pitchFamily="34" charset="0"/>
              <a:cs typeface="Segoe UI" panose="020B0502040204020203" pitchFamily="34" charset="0"/>
            </a:endParaRPr>
          </a:p>
        </p:txBody>
      </p:sp>
      <p:cxnSp>
        <p:nvCxnSpPr>
          <p:cNvPr id="8" name="!!i2">
            <a:extLst>
              <a:ext uri="{FF2B5EF4-FFF2-40B4-BE49-F238E27FC236}">
                <a16:creationId xmlns:a16="http://schemas.microsoft.com/office/drawing/2014/main" id="{3ACD3807-7A2F-913E-83FE-A1AF060FA578}"/>
              </a:ext>
            </a:extLst>
          </p:cNvPr>
          <p:cNvCxnSpPr>
            <a:cxnSpLocks/>
          </p:cNvCxnSpPr>
          <p:nvPr/>
        </p:nvCxnSpPr>
        <p:spPr>
          <a:xfrm flipH="1">
            <a:off x="1594147" y="782853"/>
            <a:ext cx="2849266" cy="0"/>
          </a:xfrm>
          <a:prstGeom prst="line">
            <a:avLst/>
          </a:prstGeom>
          <a:ln w="76200" cmpd="sng">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BE076DE4-7EFA-F948-46B2-38641A40C3B3}"/>
              </a:ext>
            </a:extLst>
          </p:cNvPr>
          <p:cNvSpPr/>
          <p:nvPr/>
        </p:nvSpPr>
        <p:spPr>
          <a:xfrm>
            <a:off x="383287" y="1042285"/>
            <a:ext cx="1852707" cy="372177"/>
          </a:xfrm>
          <a:prstGeom prst="rect">
            <a:avLst/>
          </a:prstGeom>
          <a:solidFill>
            <a:srgbClr val="E9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600" dirty="0" err="1">
                <a:solidFill>
                  <a:schemeClr val="tx1"/>
                </a:solidFill>
                <a:latin typeface="S"/>
                <a:ea typeface="Open Sans" panose="020B0606030504020204" pitchFamily="34" charset="0"/>
                <a:cs typeface="Open Sans" panose="020B0606030504020204" pitchFamily="34" charset="0"/>
              </a:rPr>
              <a:t>Thuật</a:t>
            </a:r>
            <a:r>
              <a:rPr lang="en-US" sz="1600" dirty="0">
                <a:solidFill>
                  <a:schemeClr val="tx1"/>
                </a:solidFill>
                <a:latin typeface="S"/>
                <a:ea typeface="Open Sans" panose="020B0606030504020204" pitchFamily="34" charset="0"/>
                <a:cs typeface="Open Sans" panose="020B0606030504020204" pitchFamily="34" charset="0"/>
              </a:rPr>
              <a:t> </a:t>
            </a:r>
            <a:r>
              <a:rPr lang="en-US" sz="1600" dirty="0" err="1">
                <a:solidFill>
                  <a:schemeClr val="tx1"/>
                </a:solidFill>
                <a:latin typeface="Segoe UI" panose="020B0502040204020203" pitchFamily="34" charset="0"/>
                <a:ea typeface="Open Sans" panose="020B0606030504020204" pitchFamily="34" charset="0"/>
                <a:cs typeface="Segoe UI" panose="020B0502040204020203" pitchFamily="34" charset="0"/>
              </a:rPr>
              <a:t>toán</a:t>
            </a:r>
            <a:r>
              <a:rPr lang="en-US" sz="1600" dirty="0">
                <a:solidFill>
                  <a:schemeClr val="tx1"/>
                </a:solidFill>
                <a:latin typeface="S"/>
                <a:ea typeface="Open Sans" panose="020B0606030504020204" pitchFamily="34" charset="0"/>
                <a:cs typeface="Open Sans" panose="020B0606030504020204" pitchFamily="34" charset="0"/>
              </a:rPr>
              <a:t> AC-3</a:t>
            </a:r>
          </a:p>
        </p:txBody>
      </p:sp>
      <p:sp>
        <p:nvSpPr>
          <p:cNvPr id="2" name="!!t222">
            <a:extLst>
              <a:ext uri="{FF2B5EF4-FFF2-40B4-BE49-F238E27FC236}">
                <a16:creationId xmlns:a16="http://schemas.microsoft.com/office/drawing/2014/main" id="{F98CCAE6-76C8-1B3F-6AAA-22B0E0E849C8}"/>
              </a:ext>
            </a:extLst>
          </p:cNvPr>
          <p:cNvSpPr txBox="1"/>
          <p:nvPr/>
        </p:nvSpPr>
        <p:spPr>
          <a:xfrm>
            <a:off x="341515" y="1535202"/>
            <a:ext cx="8495304" cy="338554"/>
          </a:xfrm>
          <a:prstGeom prst="rect">
            <a:avLst/>
          </a:prstGeom>
          <a:noFill/>
        </p:spPr>
        <p:txBody>
          <a:bodyPr wrap="square">
            <a:spAutoFit/>
          </a:bodyPr>
          <a:lstStyle/>
          <a:p>
            <a:pPr algn="just"/>
            <a:r>
              <a:rPr lang="en-US" sz="1600" b="1" dirty="0" err="1">
                <a:solidFill>
                  <a:schemeClr val="tx1"/>
                </a:solidFill>
                <a:latin typeface="Segoe UI" panose="020B0502040204020203" pitchFamily="34" charset="0"/>
                <a:ea typeface="Open Sans" panose="020B0606030504020204" pitchFamily="34" charset="0"/>
                <a:cs typeface="Segoe UI" panose="020B0502040204020203" pitchFamily="34" charset="0"/>
              </a:rPr>
              <a:t>Đánh</a:t>
            </a:r>
            <a:r>
              <a:rPr lang="en-US" sz="1600" b="1" dirty="0">
                <a:solidFill>
                  <a:schemeClr val="tx1"/>
                </a:solidFill>
                <a:latin typeface="Segoe UI" panose="020B0502040204020203" pitchFamily="34" charset="0"/>
                <a:ea typeface="Open Sans" panose="020B0606030504020204" pitchFamily="34" charset="0"/>
                <a:cs typeface="Segoe UI" panose="020B0502040204020203" pitchFamily="34" charset="0"/>
              </a:rPr>
              <a:t> </a:t>
            </a:r>
            <a:r>
              <a:rPr lang="en-US" sz="1600" b="1" dirty="0" err="1">
                <a:solidFill>
                  <a:schemeClr val="tx1"/>
                </a:solidFill>
                <a:latin typeface="Segoe UI" panose="020B0502040204020203" pitchFamily="34" charset="0"/>
                <a:ea typeface="Open Sans" panose="020B0606030504020204" pitchFamily="34" charset="0"/>
                <a:cs typeface="Segoe UI" panose="020B0502040204020203" pitchFamily="34" charset="0"/>
              </a:rPr>
              <a:t>giá</a:t>
            </a:r>
            <a:r>
              <a:rPr lang="en-US" sz="1600" b="1" dirty="0">
                <a:solidFill>
                  <a:schemeClr val="tx1"/>
                </a:solidFill>
                <a:latin typeface="Segoe UI" panose="020B0502040204020203" pitchFamily="34" charset="0"/>
                <a:ea typeface="Open Sans" panose="020B0606030504020204" pitchFamily="34" charset="0"/>
                <a:cs typeface="Segoe UI" panose="020B0502040204020203" pitchFamily="34" charset="0"/>
              </a:rPr>
              <a:t>:</a:t>
            </a:r>
          </a:p>
        </p:txBody>
      </p:sp>
      <p:sp>
        <p:nvSpPr>
          <p:cNvPr id="3" name="!!t222">
            <a:extLst>
              <a:ext uri="{FF2B5EF4-FFF2-40B4-BE49-F238E27FC236}">
                <a16:creationId xmlns:a16="http://schemas.microsoft.com/office/drawing/2014/main" id="{CEC2DB4F-C8B3-7A16-F305-12E15714B5D8}"/>
              </a:ext>
            </a:extLst>
          </p:cNvPr>
          <p:cNvSpPr txBox="1"/>
          <p:nvPr/>
        </p:nvSpPr>
        <p:spPr>
          <a:xfrm>
            <a:off x="341515" y="2691564"/>
            <a:ext cx="8495304" cy="615553"/>
          </a:xfrm>
          <a:prstGeom prst="rect">
            <a:avLst/>
          </a:prstGeom>
          <a:noFill/>
        </p:spPr>
        <p:txBody>
          <a:bodyPr wrap="square">
            <a:spAutoFit/>
          </a:bodyPr>
          <a:lstStyle/>
          <a:p>
            <a:pPr algn="just"/>
            <a:r>
              <a:rPr lang="vi-VN" sz="1600" b="1" err="1">
                <a:solidFill>
                  <a:schemeClr val="tx1"/>
                </a:solidFill>
                <a:latin typeface="Segoe UI" panose="020B0502040204020203" pitchFamily="34" charset="0"/>
                <a:ea typeface="Open Sans" panose="020B0606030504020204" pitchFamily="34" charset="0"/>
                <a:cs typeface="Segoe UI" panose="020B0502040204020203" pitchFamily="34" charset="0"/>
              </a:rPr>
              <a:t>Output</a:t>
            </a:r>
            <a:r>
              <a:rPr lang="vi-VN" sz="1600" b="1">
                <a:solidFill>
                  <a:schemeClr val="tx1"/>
                </a:solidFill>
                <a:latin typeface="Segoe UI" panose="020B0502040204020203" pitchFamily="34" charset="0"/>
                <a:ea typeface="Open Sans" panose="020B0606030504020204" pitchFamily="34" charset="0"/>
                <a:cs typeface="Segoe UI" panose="020B0502040204020203" pitchFamily="34" charset="0"/>
              </a:rPr>
              <a:t>:</a:t>
            </a:r>
            <a:r>
              <a:rPr lang="en-US" sz="1600" b="1">
                <a:solidFill>
                  <a:schemeClr val="tx1"/>
                </a:solidFill>
                <a:latin typeface="Segoe UI" panose="020B0502040204020203" pitchFamily="34" charset="0"/>
                <a:ea typeface="Open Sans" panose="020B0606030504020204" pitchFamily="34" charset="0"/>
                <a:cs typeface="Segoe UI" panose="020B0502040204020203" pitchFamily="34" charset="0"/>
              </a:rPr>
              <a:t> </a:t>
            </a:r>
            <a:r>
              <a:rPr lang="en-US" sz="18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False nếu phát hiện 1 sự không tương thích và True nếu ngược lại</a:t>
            </a:r>
            <a:endParaRPr lang="en-US" sz="1800">
              <a:effectLst/>
              <a:latin typeface="Calibri" panose="020F0502020204030204" pitchFamily="34" charset="0"/>
              <a:ea typeface="Calibri" panose="020F0502020204030204" pitchFamily="34" charset="0"/>
              <a:cs typeface="Arial" panose="020B0604020202020204" pitchFamily="34" charset="0"/>
            </a:endParaRPr>
          </a:p>
          <a:p>
            <a:pPr algn="just"/>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sp>
        <p:nvSpPr>
          <p:cNvPr id="11" name="!!t222">
            <a:extLst>
              <a:ext uri="{FF2B5EF4-FFF2-40B4-BE49-F238E27FC236}">
                <a16:creationId xmlns:a16="http://schemas.microsoft.com/office/drawing/2014/main" id="{A6D57DED-439E-0AFC-CFD3-43290161B306}"/>
              </a:ext>
            </a:extLst>
          </p:cNvPr>
          <p:cNvSpPr txBox="1"/>
          <p:nvPr/>
        </p:nvSpPr>
        <p:spPr>
          <a:xfrm>
            <a:off x="341515" y="2113383"/>
            <a:ext cx="8495304" cy="338554"/>
          </a:xfrm>
          <a:prstGeom prst="rect">
            <a:avLst/>
          </a:prstGeom>
          <a:noFill/>
        </p:spPr>
        <p:txBody>
          <a:bodyPr wrap="square">
            <a:spAutoFit/>
          </a:bodyPr>
          <a:lstStyle/>
          <a:p>
            <a:pPr algn="just"/>
            <a:r>
              <a:rPr lang="vi-VN" sz="1600" b="1" dirty="0" err="1">
                <a:solidFill>
                  <a:schemeClr val="tx1"/>
                </a:solidFill>
                <a:latin typeface="Segoe UI" panose="020B0502040204020203" pitchFamily="34" charset="0"/>
                <a:ea typeface="Open Sans" panose="020B0606030504020204" pitchFamily="34" charset="0"/>
                <a:cs typeface="Segoe UI" panose="020B0502040204020203" pitchFamily="34" charset="0"/>
              </a:rPr>
              <a:t>Input</a:t>
            </a:r>
            <a:r>
              <a:rPr lang="vi-VN" sz="1600" b="1" dirty="0">
                <a:solidFill>
                  <a:schemeClr val="tx1"/>
                </a:solidFill>
                <a:latin typeface="Segoe UI" panose="020B0502040204020203" pitchFamily="34" charset="0"/>
                <a:ea typeface="Open Sans" panose="020B0606030504020204" pitchFamily="34" charset="0"/>
                <a:cs typeface="Segoe UI" panose="020B0502040204020203" pitchFamily="34" charset="0"/>
              </a:rPr>
              <a:t>: </a:t>
            </a:r>
            <a:r>
              <a:rPr lang="vi-VN" sz="1600" dirty="0" err="1">
                <a:latin typeface="Segoe UI" panose="020B0502040204020203" pitchFamily="34" charset="0"/>
                <a:ea typeface="Open Sans" panose="020B0606030504020204" pitchFamily="34" charset="0"/>
                <a:cs typeface="Segoe UI" panose="020B0502040204020203" pitchFamily="34" charset="0"/>
              </a:rPr>
              <a:t>csp</a:t>
            </a:r>
            <a:r>
              <a:rPr lang="vi-VN" sz="1600" dirty="0">
                <a:latin typeface="Segoe UI" panose="020B0502040204020203" pitchFamily="34" charset="0"/>
                <a:ea typeface="Open Sans" panose="020B0606030504020204" pitchFamily="34" charset="0"/>
                <a:cs typeface="Segoe UI" panose="020B0502040204020203" pitchFamily="34" charset="0"/>
              </a:rPr>
              <a:t> nhị phân với các thành phần X, D, C	</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sp>
        <p:nvSpPr>
          <p:cNvPr id="12" name="!!t222">
            <a:extLst>
              <a:ext uri="{FF2B5EF4-FFF2-40B4-BE49-F238E27FC236}">
                <a16:creationId xmlns:a16="http://schemas.microsoft.com/office/drawing/2014/main" id="{61556485-0E28-EF1E-6140-8B35F0125FE6}"/>
              </a:ext>
            </a:extLst>
          </p:cNvPr>
          <p:cNvSpPr txBox="1"/>
          <p:nvPr/>
        </p:nvSpPr>
        <p:spPr>
          <a:xfrm>
            <a:off x="341514" y="3269745"/>
            <a:ext cx="8495305" cy="584775"/>
          </a:xfrm>
          <a:prstGeom prst="rect">
            <a:avLst/>
          </a:prstGeom>
          <a:noFill/>
        </p:spPr>
        <p:txBody>
          <a:bodyPr wrap="square">
            <a:spAutoFit/>
          </a:bodyPr>
          <a:lstStyle/>
          <a:p>
            <a:pPr algn="just"/>
            <a:r>
              <a:rPr lang="vi-VN" sz="1600" b="1" dirty="0" err="1">
                <a:solidFill>
                  <a:schemeClr val="tx1"/>
                </a:solidFill>
                <a:latin typeface="Segoe UI" panose="020B0502040204020203" pitchFamily="34" charset="0"/>
                <a:ea typeface="Open Sans" panose="020B0606030504020204" pitchFamily="34" charset="0"/>
                <a:cs typeface="Segoe UI" panose="020B0502040204020203" pitchFamily="34" charset="0"/>
              </a:rPr>
              <a:t>Complexity</a:t>
            </a:r>
            <a:r>
              <a:rPr lang="vi-VN" sz="1600" b="1" dirty="0">
                <a:solidFill>
                  <a:schemeClr val="tx1"/>
                </a:solidFill>
                <a:latin typeface="Segoe UI" panose="020B0502040204020203" pitchFamily="34" charset="0"/>
                <a:ea typeface="Open Sans" panose="020B0606030504020204" pitchFamily="34" charset="0"/>
                <a:cs typeface="Segoe UI" panose="020B0502040204020203" pitchFamily="34" charset="0"/>
              </a:rPr>
              <a:t>: </a:t>
            </a:r>
            <a:r>
              <a:rPr lang="vi-VN" sz="1600" dirty="0">
                <a:latin typeface="Segoe UI" panose="020B0502040204020203" pitchFamily="34" charset="0"/>
                <a:ea typeface="Open Sans" panose="020B0606030504020204" pitchFamily="34" charset="0"/>
                <a:cs typeface="Segoe UI" panose="020B0502040204020203" pitchFamily="34" charset="0"/>
              </a:rPr>
              <a:t>Độ phức tạp không gian là O(c) bởi vì thuật toán chỉ lưu trữ các cạnh trên đồ thị ràng buộc. Còn đối với độ phức tạp thời gian trong trường hợp xấu nhất là O(c*d^3)</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spTree>
    <p:extLst>
      <p:ext uri="{BB962C8B-B14F-4D97-AF65-F5344CB8AC3E}">
        <p14:creationId xmlns:p14="http://schemas.microsoft.com/office/powerpoint/2010/main" val="135311955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dk2"/>
            </a:gs>
          </a:gsLst>
          <a:lin ang="5400012" scaled="0"/>
        </a:gradFill>
        <a:effectLst/>
      </p:bgPr>
    </p:bg>
    <p:spTree>
      <p:nvGrpSpPr>
        <p:cNvPr id="1" name="Shape 419"/>
        <p:cNvGrpSpPr/>
        <p:nvPr/>
      </p:nvGrpSpPr>
      <p:grpSpPr>
        <a:xfrm>
          <a:off x="0" y="0"/>
          <a:ext cx="0" cy="0"/>
          <a:chOff x="0" y="0"/>
          <a:chExt cx="0" cy="0"/>
        </a:xfrm>
      </p:grpSpPr>
      <p:sp>
        <p:nvSpPr>
          <p:cNvPr id="425" name="!! Hình 1"/>
          <p:cNvSpPr txBox="1">
            <a:spLocks noGrp="1"/>
          </p:cNvSpPr>
          <p:nvPr>
            <p:ph type="title" idx="5"/>
          </p:nvPr>
        </p:nvSpPr>
        <p:spPr>
          <a:xfrm>
            <a:off x="341514" y="-985605"/>
            <a:ext cx="1045464" cy="7082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t>02</a:t>
            </a:r>
            <a:endParaRPr sz="3400" dirty="0"/>
          </a:p>
        </p:txBody>
      </p:sp>
      <p:sp>
        <p:nvSpPr>
          <p:cNvPr id="23" name="!! text1">
            <a:extLst>
              <a:ext uri="{FF2B5EF4-FFF2-40B4-BE49-F238E27FC236}">
                <a16:creationId xmlns:a16="http://schemas.microsoft.com/office/drawing/2014/main" id="{0A02BA3D-C01B-F01E-035D-6750FA6F453E}"/>
              </a:ext>
            </a:extLst>
          </p:cNvPr>
          <p:cNvSpPr txBox="1"/>
          <p:nvPr/>
        </p:nvSpPr>
        <p:spPr>
          <a:xfrm>
            <a:off x="1444128" y="-846914"/>
            <a:ext cx="5243743" cy="430887"/>
          </a:xfrm>
          <a:prstGeom prst="rect">
            <a:avLst/>
          </a:prstGeom>
          <a:noFill/>
        </p:spPr>
        <p:txBody>
          <a:bodyPr wrap="square">
            <a:spAutoFit/>
          </a:bodyPr>
          <a:lstStyle/>
          <a:p>
            <a:pPr algn="ctr" defTabSz="685800">
              <a:buClr>
                <a:srgbClr val="0F1E50"/>
              </a:buClr>
              <a:buSzPts val="2400"/>
              <a:defRPr/>
            </a:pPr>
            <a:r>
              <a:rPr lang="fr-FR" sz="2200" b="1" dirty="0">
                <a:latin typeface="Segoe UI" panose="020B0502040204020203" pitchFamily="34" charset="0"/>
                <a:ea typeface="Open Sans" panose="020B0606030504020204" pitchFamily="34" charset="0"/>
                <a:cs typeface="Segoe UI" panose="020B0502040204020203" pitchFamily="34" charset="0"/>
              </a:rPr>
              <a:t>Local </a:t>
            </a:r>
            <a:r>
              <a:rPr lang="fr-FR" sz="2200" b="1" dirty="0" err="1">
                <a:latin typeface="Segoe UI" panose="020B0502040204020203" pitchFamily="34" charset="0"/>
                <a:ea typeface="Open Sans" panose="020B0606030504020204" pitchFamily="34" charset="0"/>
                <a:cs typeface="Segoe UI" panose="020B0502040204020203" pitchFamily="34" charset="0"/>
              </a:rPr>
              <a:t>Consistency</a:t>
            </a:r>
            <a:r>
              <a:rPr lang="fr-FR" sz="2200" b="1" dirty="0">
                <a:latin typeface="Segoe UI" panose="020B0502040204020203" pitchFamily="34" charset="0"/>
                <a:ea typeface="Open Sans" panose="020B0606030504020204" pitchFamily="34" charset="0"/>
                <a:cs typeface="Segoe UI" panose="020B0502040204020203" pitchFamily="34" charset="0"/>
              </a:rPr>
              <a:t> </a:t>
            </a:r>
            <a:r>
              <a:rPr lang="fr-FR" sz="2200" b="1" dirty="0" err="1">
                <a:latin typeface="Segoe UI" panose="020B0502040204020203" pitchFamily="34" charset="0"/>
                <a:ea typeface="Open Sans" panose="020B0606030504020204" pitchFamily="34" charset="0"/>
                <a:cs typeface="Segoe UI" panose="020B0502040204020203" pitchFamily="34" charset="0"/>
              </a:rPr>
              <a:t>và</a:t>
            </a:r>
            <a:r>
              <a:rPr lang="fr-FR" sz="2200" b="1" dirty="0">
                <a:latin typeface="Segoe UI" panose="020B0502040204020203" pitchFamily="34" charset="0"/>
                <a:ea typeface="Open Sans" panose="020B0606030504020204" pitchFamily="34" charset="0"/>
                <a:cs typeface="Segoe UI" panose="020B0502040204020203" pitchFamily="34" charset="0"/>
              </a:rPr>
              <a:t> Global </a:t>
            </a:r>
            <a:r>
              <a:rPr lang="fr-FR" sz="2200" b="1" dirty="0" err="1">
                <a:latin typeface="Segoe UI" panose="020B0502040204020203" pitchFamily="34" charset="0"/>
                <a:ea typeface="Open Sans" panose="020B0606030504020204" pitchFamily="34" charset="0"/>
                <a:cs typeface="Segoe UI" panose="020B0502040204020203" pitchFamily="34" charset="0"/>
              </a:rPr>
              <a:t>constraint</a:t>
            </a:r>
            <a:endParaRPr lang="fr-FR" sz="2200" b="1" dirty="0">
              <a:latin typeface="Segoe UI" panose="020B0502040204020203" pitchFamily="34" charset="0"/>
              <a:ea typeface="Open Sans" panose="020B0606030504020204" pitchFamily="34" charset="0"/>
              <a:cs typeface="Segoe UI" panose="020B0502040204020203" pitchFamily="34" charset="0"/>
            </a:endParaRPr>
          </a:p>
        </p:txBody>
      </p:sp>
      <p:cxnSp>
        <p:nvCxnSpPr>
          <p:cNvPr id="8" name="!!i2">
            <a:extLst>
              <a:ext uri="{FF2B5EF4-FFF2-40B4-BE49-F238E27FC236}">
                <a16:creationId xmlns:a16="http://schemas.microsoft.com/office/drawing/2014/main" id="{3ACD3807-7A2F-913E-83FE-A1AF060FA578}"/>
              </a:ext>
            </a:extLst>
          </p:cNvPr>
          <p:cNvCxnSpPr>
            <a:cxnSpLocks/>
          </p:cNvCxnSpPr>
          <p:nvPr/>
        </p:nvCxnSpPr>
        <p:spPr>
          <a:xfrm flipH="1">
            <a:off x="1552374" y="-416027"/>
            <a:ext cx="2849266" cy="0"/>
          </a:xfrm>
          <a:prstGeom prst="line">
            <a:avLst/>
          </a:prstGeom>
          <a:ln w="76200" cmpd="sng">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BE076DE4-7EFA-F948-46B2-38641A40C3B3}"/>
              </a:ext>
            </a:extLst>
          </p:cNvPr>
          <p:cNvSpPr/>
          <p:nvPr/>
        </p:nvSpPr>
        <p:spPr>
          <a:xfrm>
            <a:off x="341514" y="215692"/>
            <a:ext cx="4738486" cy="430885"/>
          </a:xfrm>
          <a:prstGeom prst="rect">
            <a:avLst/>
          </a:prstGeom>
          <a:solidFill>
            <a:srgbClr val="E9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600" dirty="0" err="1">
                <a:solidFill>
                  <a:schemeClr val="tx1"/>
                </a:solidFill>
                <a:latin typeface="Segoe UI" panose="020B0502040204020203" pitchFamily="34" charset="0"/>
                <a:ea typeface="Open Sans" panose="020B0606030504020204" pitchFamily="34" charset="0"/>
                <a:cs typeface="Segoe UI" panose="020B0502040204020203" pitchFamily="34" charset="0"/>
              </a:rPr>
              <a:t>Các</a:t>
            </a:r>
            <a:r>
              <a:rPr lang="en-US" sz="1600" dirty="0">
                <a:solidFill>
                  <a:schemeClr val="tx1"/>
                </a:solidFill>
                <a:latin typeface="Segoe UI" panose="020B0502040204020203" pitchFamily="34" charset="0"/>
                <a:ea typeface="Open Sans" panose="020B0606030504020204" pitchFamily="34" charset="0"/>
                <a:cs typeface="Segoe UI" panose="020B0502040204020203" pitchFamily="34" charset="0"/>
              </a:rPr>
              <a:t> </a:t>
            </a:r>
            <a:r>
              <a:rPr lang="en-US" sz="1600" dirty="0" err="1">
                <a:solidFill>
                  <a:schemeClr val="tx1"/>
                </a:solidFill>
                <a:latin typeface="Segoe UI" panose="020B0502040204020203" pitchFamily="34" charset="0"/>
                <a:ea typeface="Open Sans" panose="020B0606030504020204" pitchFamily="34" charset="0"/>
                <a:cs typeface="Segoe UI" panose="020B0502040204020203" pitchFamily="34" charset="0"/>
              </a:rPr>
              <a:t>phiên</a:t>
            </a:r>
            <a:r>
              <a:rPr lang="en-US" sz="1600" dirty="0">
                <a:solidFill>
                  <a:schemeClr val="tx1"/>
                </a:solidFill>
                <a:latin typeface="Segoe UI" panose="020B0502040204020203" pitchFamily="34" charset="0"/>
                <a:ea typeface="Open Sans" panose="020B0606030504020204" pitchFamily="34" charset="0"/>
                <a:cs typeface="Segoe UI" panose="020B0502040204020203" pitchFamily="34" charset="0"/>
              </a:rPr>
              <a:t> </a:t>
            </a:r>
            <a:r>
              <a:rPr lang="en-US" sz="1600" dirty="0" err="1">
                <a:solidFill>
                  <a:schemeClr val="tx1"/>
                </a:solidFill>
                <a:latin typeface="Segoe UI" panose="020B0502040204020203" pitchFamily="34" charset="0"/>
                <a:ea typeface="Open Sans" panose="020B0606030504020204" pitchFamily="34" charset="0"/>
                <a:cs typeface="Segoe UI" panose="020B0502040204020203" pitchFamily="34" charset="0"/>
              </a:rPr>
              <a:t>bản</a:t>
            </a:r>
            <a:r>
              <a:rPr lang="en-US" sz="1600" dirty="0">
                <a:solidFill>
                  <a:schemeClr val="tx1"/>
                </a:solidFill>
                <a:latin typeface="Segoe UI" panose="020B0502040204020203" pitchFamily="34" charset="0"/>
                <a:ea typeface="Open Sans" panose="020B0606030504020204" pitchFamily="34" charset="0"/>
                <a:cs typeface="Segoe UI" panose="020B0502040204020203" pitchFamily="34" charset="0"/>
              </a:rPr>
              <a:t> </a:t>
            </a:r>
            <a:r>
              <a:rPr lang="en-US" sz="1600" dirty="0" err="1">
                <a:solidFill>
                  <a:schemeClr val="tx1"/>
                </a:solidFill>
                <a:latin typeface="Segoe UI" panose="020B0502040204020203" pitchFamily="34" charset="0"/>
                <a:ea typeface="Open Sans" panose="020B0606030504020204" pitchFamily="34" charset="0"/>
                <a:cs typeface="Segoe UI" panose="020B0502040204020203" pitchFamily="34" charset="0"/>
              </a:rPr>
              <a:t>cải</a:t>
            </a:r>
            <a:r>
              <a:rPr lang="en-US" sz="1600" dirty="0">
                <a:solidFill>
                  <a:schemeClr val="tx1"/>
                </a:solidFill>
                <a:latin typeface="Segoe UI" panose="020B0502040204020203" pitchFamily="34" charset="0"/>
                <a:ea typeface="Open Sans" panose="020B0606030504020204" pitchFamily="34" charset="0"/>
                <a:cs typeface="Segoe UI" panose="020B0502040204020203" pitchFamily="34" charset="0"/>
              </a:rPr>
              <a:t> </a:t>
            </a:r>
            <a:r>
              <a:rPr lang="en-US" sz="1600" dirty="0" err="1">
                <a:solidFill>
                  <a:schemeClr val="tx1"/>
                </a:solidFill>
                <a:latin typeface="Segoe UI" panose="020B0502040204020203" pitchFamily="34" charset="0"/>
                <a:ea typeface="Open Sans" panose="020B0606030504020204" pitchFamily="34" charset="0"/>
                <a:cs typeface="Segoe UI" panose="020B0502040204020203" pitchFamily="34" charset="0"/>
              </a:rPr>
              <a:t>tiến</a:t>
            </a:r>
            <a:r>
              <a:rPr lang="en-US" sz="1600" dirty="0">
                <a:solidFill>
                  <a:schemeClr val="tx1"/>
                </a:solidFill>
                <a:latin typeface="Segoe UI" panose="020B0502040204020203" pitchFamily="34" charset="0"/>
                <a:ea typeface="Open Sans" panose="020B0606030504020204" pitchFamily="34" charset="0"/>
                <a:cs typeface="Segoe UI" panose="020B0502040204020203" pitchFamily="34" charset="0"/>
              </a:rPr>
              <a:t> </a:t>
            </a:r>
            <a:r>
              <a:rPr lang="en-US" sz="1600" dirty="0" err="1">
                <a:solidFill>
                  <a:schemeClr val="tx1"/>
                </a:solidFill>
                <a:latin typeface="Segoe UI" panose="020B0502040204020203" pitchFamily="34" charset="0"/>
                <a:ea typeface="Open Sans" panose="020B0606030504020204" pitchFamily="34" charset="0"/>
                <a:cs typeface="Segoe UI" panose="020B0502040204020203" pitchFamily="34" charset="0"/>
              </a:rPr>
              <a:t>của</a:t>
            </a:r>
            <a:r>
              <a:rPr lang="en-US" sz="1600" dirty="0">
                <a:solidFill>
                  <a:schemeClr val="tx1"/>
                </a:solidFill>
                <a:latin typeface="Segoe UI" panose="020B0502040204020203" pitchFamily="34" charset="0"/>
                <a:ea typeface="Open Sans" panose="020B0606030504020204" pitchFamily="34" charset="0"/>
                <a:cs typeface="Segoe UI" panose="020B0502040204020203" pitchFamily="34" charset="0"/>
              </a:rPr>
              <a:t> </a:t>
            </a:r>
            <a:r>
              <a:rPr lang="en-US" sz="1600" dirty="0" err="1">
                <a:solidFill>
                  <a:schemeClr val="tx1"/>
                </a:solidFill>
                <a:latin typeface="Segoe UI" panose="020B0502040204020203" pitchFamily="34" charset="0"/>
                <a:ea typeface="Open Sans" panose="020B0606030504020204" pitchFamily="34" charset="0"/>
                <a:cs typeface="Segoe UI" panose="020B0502040204020203" pitchFamily="34" charset="0"/>
              </a:rPr>
              <a:t>thuật</a:t>
            </a:r>
            <a:r>
              <a:rPr lang="en-US" sz="1600" dirty="0">
                <a:solidFill>
                  <a:schemeClr val="tx1"/>
                </a:solidFill>
                <a:latin typeface="Segoe UI" panose="020B0502040204020203" pitchFamily="34" charset="0"/>
                <a:ea typeface="Open Sans" panose="020B0606030504020204" pitchFamily="34" charset="0"/>
                <a:cs typeface="Segoe UI" panose="020B0502040204020203" pitchFamily="34" charset="0"/>
              </a:rPr>
              <a:t> </a:t>
            </a:r>
            <a:r>
              <a:rPr lang="en-US" sz="1600" dirty="0" err="1">
                <a:solidFill>
                  <a:schemeClr val="tx1"/>
                </a:solidFill>
                <a:latin typeface="Segoe UI" panose="020B0502040204020203" pitchFamily="34" charset="0"/>
                <a:ea typeface="Open Sans" panose="020B0606030504020204" pitchFamily="34" charset="0"/>
                <a:cs typeface="Segoe UI" panose="020B0502040204020203" pitchFamily="34" charset="0"/>
              </a:rPr>
              <a:t>toán</a:t>
            </a:r>
            <a:r>
              <a:rPr lang="en-US" sz="1600" dirty="0">
                <a:solidFill>
                  <a:schemeClr val="tx1"/>
                </a:solidFill>
                <a:latin typeface="Segoe UI" panose="020B0502040204020203" pitchFamily="34" charset="0"/>
                <a:ea typeface="Open Sans" panose="020B0606030504020204" pitchFamily="34" charset="0"/>
                <a:cs typeface="Segoe UI" panose="020B0502040204020203" pitchFamily="34" charset="0"/>
              </a:rPr>
              <a:t> AC-3</a:t>
            </a:r>
          </a:p>
        </p:txBody>
      </p:sp>
      <p:sp>
        <p:nvSpPr>
          <p:cNvPr id="5" name="TextBox 4">
            <a:extLst>
              <a:ext uri="{FF2B5EF4-FFF2-40B4-BE49-F238E27FC236}">
                <a16:creationId xmlns:a16="http://schemas.microsoft.com/office/drawing/2014/main" id="{DC176E75-21AB-BDA9-0AA4-B6783785BE71}"/>
              </a:ext>
            </a:extLst>
          </p:cNvPr>
          <p:cNvSpPr txBox="1"/>
          <p:nvPr/>
        </p:nvSpPr>
        <p:spPr>
          <a:xfrm>
            <a:off x="341513" y="831827"/>
            <a:ext cx="8253847" cy="338554"/>
          </a:xfrm>
          <a:prstGeom prst="rect">
            <a:avLst/>
          </a:prstGeom>
          <a:noFill/>
        </p:spPr>
        <p:txBody>
          <a:bodyPr wrap="square">
            <a:spAutoFit/>
          </a:bodyPr>
          <a:lstStyle/>
          <a:p>
            <a:r>
              <a:rPr lang="en-US" sz="1600" b="1" i="0" u="none" strike="noStrike" dirty="0">
                <a:solidFill>
                  <a:srgbClr val="000000"/>
                </a:solidFill>
                <a:effectLst/>
                <a:latin typeface="Segoe UI" panose="020B0502040204020203" pitchFamily="34" charset="0"/>
                <a:cs typeface="Segoe UI" panose="020B0502040204020203" pitchFamily="34" charset="0"/>
              </a:rPr>
              <a:t>AC-4:</a:t>
            </a:r>
            <a:endParaRPr lang="en-US" sz="1600" dirty="0">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18B5EA8B-ED90-EC24-F19D-3EC1A0BAA2C5}"/>
              </a:ext>
            </a:extLst>
          </p:cNvPr>
          <p:cNvSpPr txBox="1"/>
          <p:nvPr/>
        </p:nvSpPr>
        <p:spPr>
          <a:xfrm>
            <a:off x="341512" y="1308582"/>
            <a:ext cx="8253846" cy="1323439"/>
          </a:xfrm>
          <a:prstGeom prst="rect">
            <a:avLst/>
          </a:prstGeom>
          <a:noFill/>
        </p:spPr>
        <p:txBody>
          <a:bodyPr wrap="square">
            <a:spAutoFit/>
          </a:bodyPr>
          <a:lstStyle/>
          <a:p>
            <a:r>
              <a:rPr lang="vi-VN" sz="1600" b="0" i="0" u="none" strike="noStrike" dirty="0">
                <a:solidFill>
                  <a:srgbClr val="000000"/>
                </a:solidFill>
                <a:effectLst/>
                <a:latin typeface="Segoe UI" panose="020B0502040204020203" pitchFamily="34" charset="0"/>
                <a:cs typeface="Segoe UI" panose="020B0502040204020203" pitchFamily="34" charset="0"/>
              </a:rPr>
              <a:t>Ý tưởng phát triển của AC-4 rất khác so với AC-3 vì nó được dùng để lưu trữ nhiều thông tin hơn. Nếu AC-3 chỉ thực hiện được số lượng công việc tối thiểu trong một lần gọi hàm REVISE, thì bây giờ AC-4 chỉ cần đảm bảo được rằng tất cả các giá trị còn lại của xi đều tương thích với c trong đó c được coi là một ràng buộc đối với các biến liên kết với nhau và sẽ </a:t>
            </a:r>
            <a:r>
              <a:rPr lang="vi-VN" sz="1600" b="0" i="0" u="none" strike="noStrike">
                <a:solidFill>
                  <a:srgbClr val="000000"/>
                </a:solidFill>
                <a:effectLst/>
                <a:latin typeface="Segoe UI" panose="020B0502040204020203" pitchFamily="34" charset="0"/>
                <a:cs typeface="Segoe UI" panose="020B0502040204020203" pitchFamily="34" charset="0"/>
              </a:rPr>
              <a:t>không </a:t>
            </a:r>
            <a:r>
              <a:rPr lang="en-US" sz="1600">
                <a:latin typeface="Segoe UI" panose="020B0502040204020203" pitchFamily="34" charset="0"/>
                <a:cs typeface="Segoe UI" panose="020B0502040204020203" pitchFamily="34" charset="0"/>
              </a:rPr>
              <a:t>lưu </a:t>
            </a:r>
            <a:r>
              <a:rPr lang="vi-VN" sz="1600" b="0" i="0" u="none" strike="noStrike">
                <a:solidFill>
                  <a:srgbClr val="000000"/>
                </a:solidFill>
                <a:effectLst/>
                <a:latin typeface="Segoe UI" panose="020B0502040204020203" pitchFamily="34" charset="0"/>
                <a:cs typeface="Segoe UI" panose="020B0502040204020203" pitchFamily="34" charset="0"/>
              </a:rPr>
              <a:t>bất </a:t>
            </a:r>
            <a:r>
              <a:rPr lang="vi-VN" sz="1600" b="0" i="0" u="none" strike="noStrike" dirty="0">
                <a:solidFill>
                  <a:srgbClr val="000000"/>
                </a:solidFill>
                <a:effectLst/>
                <a:latin typeface="Segoe UI" panose="020B0502040204020203" pitchFamily="34" charset="0"/>
                <a:cs typeface="Segoe UI" panose="020B0502040204020203" pitchFamily="34" charset="0"/>
              </a:rPr>
              <a:t>cứ điều gì lại cả.</a:t>
            </a:r>
            <a:endParaRPr lang="en-US" sz="1600" dirty="0">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846C9AAE-6637-EF23-C81F-8CC71535478C}"/>
              </a:ext>
            </a:extLst>
          </p:cNvPr>
          <p:cNvSpPr txBox="1"/>
          <p:nvPr/>
        </p:nvSpPr>
        <p:spPr>
          <a:xfrm>
            <a:off x="341513" y="2731480"/>
            <a:ext cx="8253845" cy="338554"/>
          </a:xfrm>
          <a:prstGeom prst="rect">
            <a:avLst/>
          </a:prstGeom>
          <a:noFill/>
        </p:spPr>
        <p:txBody>
          <a:bodyPr wrap="square">
            <a:spAutoFit/>
          </a:bodyPr>
          <a:lstStyle/>
          <a:p>
            <a:pPr algn="just" rtl="0">
              <a:spcBef>
                <a:spcPts val="1200"/>
              </a:spcBef>
              <a:spcAft>
                <a:spcPts val="1200"/>
              </a:spcAft>
            </a:pPr>
            <a:r>
              <a:rPr lang="en-US" sz="1600" b="0" i="0" u="none" strike="noStrike" dirty="0" err="1">
                <a:solidFill>
                  <a:srgbClr val="000000"/>
                </a:solidFill>
                <a:effectLst/>
                <a:latin typeface="Segoe UI" panose="020B0502040204020203" pitchFamily="34" charset="0"/>
                <a:cs typeface="Segoe UI" panose="020B0502040204020203" pitchFamily="34" charset="0"/>
              </a:rPr>
              <a:t>Độ</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phức</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tạp</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thời</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gian</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là</a:t>
            </a:r>
            <a:r>
              <a:rPr lang="en-US" sz="1600" b="0" i="0" u="none" strike="noStrike" dirty="0">
                <a:solidFill>
                  <a:srgbClr val="000000"/>
                </a:solidFill>
                <a:effectLst/>
                <a:latin typeface="Segoe UI" panose="020B0502040204020203" pitchFamily="34" charset="0"/>
                <a:cs typeface="Segoe UI" panose="020B0502040204020203" pitchFamily="34" charset="0"/>
              </a:rPr>
              <a:t> O(ed^2) </a:t>
            </a:r>
            <a:r>
              <a:rPr lang="en-US" sz="1600" b="0" i="0" u="none" strike="noStrike" dirty="0" err="1">
                <a:solidFill>
                  <a:srgbClr val="000000"/>
                </a:solidFill>
                <a:effectLst/>
                <a:latin typeface="Segoe UI" panose="020B0502040204020203" pitchFamily="34" charset="0"/>
                <a:cs typeface="Segoe UI" panose="020B0502040204020203" pitchFamily="34" charset="0"/>
              </a:rPr>
              <a:t>và</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độ</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phức</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tạp</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không</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gian</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là</a:t>
            </a:r>
            <a:r>
              <a:rPr lang="en-US" sz="1600" b="0" i="0" u="none" strike="noStrike" dirty="0">
                <a:solidFill>
                  <a:srgbClr val="000000"/>
                </a:solidFill>
                <a:effectLst/>
                <a:latin typeface="Segoe UI" panose="020B0502040204020203" pitchFamily="34" charset="0"/>
                <a:cs typeface="Segoe UI" panose="020B0502040204020203" pitchFamily="34" charset="0"/>
              </a:rPr>
              <a:t> O(ed^2).</a:t>
            </a:r>
            <a:endParaRPr lang="en-US" sz="1600" b="0" dirty="0">
              <a:effectLst/>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7352C66A-EAAE-33A9-4433-87FB360F2B55}"/>
              </a:ext>
            </a:extLst>
          </p:cNvPr>
          <p:cNvSpPr txBox="1"/>
          <p:nvPr/>
        </p:nvSpPr>
        <p:spPr>
          <a:xfrm>
            <a:off x="9373753" y="831827"/>
            <a:ext cx="8253847" cy="338554"/>
          </a:xfrm>
          <a:prstGeom prst="rect">
            <a:avLst/>
          </a:prstGeom>
          <a:noFill/>
        </p:spPr>
        <p:txBody>
          <a:bodyPr wrap="square">
            <a:spAutoFit/>
          </a:bodyPr>
          <a:lstStyle/>
          <a:p>
            <a:r>
              <a:rPr lang="en-US" sz="1600" b="1" i="0" u="none" strike="noStrike">
                <a:solidFill>
                  <a:srgbClr val="000000"/>
                </a:solidFill>
                <a:effectLst/>
                <a:latin typeface="Segoe UI" panose="020B0502040204020203" pitchFamily="34" charset="0"/>
                <a:cs typeface="Segoe UI" panose="020B0502040204020203" pitchFamily="34" charset="0"/>
              </a:rPr>
              <a:t>AC-6:</a:t>
            </a:r>
            <a:endParaRPr lang="en-US" sz="1600" dirty="0">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AB1E8633-9509-291A-2C36-5291B539A724}"/>
              </a:ext>
            </a:extLst>
          </p:cNvPr>
          <p:cNvSpPr txBox="1"/>
          <p:nvPr/>
        </p:nvSpPr>
        <p:spPr>
          <a:xfrm>
            <a:off x="9373752" y="1308582"/>
            <a:ext cx="8253846" cy="338554"/>
          </a:xfrm>
          <a:prstGeom prst="rect">
            <a:avLst/>
          </a:prstGeom>
          <a:noFill/>
        </p:spPr>
        <p:txBody>
          <a:bodyPr wrap="square">
            <a:spAutoFit/>
          </a:bodyPr>
          <a:lstStyle/>
          <a:p>
            <a:r>
              <a:rPr lang="en-US" sz="1600" b="0" i="0" u="none" strike="noStrike" dirty="0" err="1">
                <a:solidFill>
                  <a:srgbClr val="000000"/>
                </a:solidFill>
                <a:effectLst/>
                <a:latin typeface="Segoe UI" panose="020B0502040204020203" pitchFamily="34" charset="0"/>
                <a:cs typeface="Segoe UI" panose="020B0502040204020203" pitchFamily="34" charset="0"/>
              </a:rPr>
              <a:t>Là</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sự</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kết</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hợp</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giữa</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tính</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lười</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của</a:t>
            </a:r>
            <a:r>
              <a:rPr lang="en-US" sz="1600" b="0" i="0" u="none" strike="noStrike" dirty="0">
                <a:solidFill>
                  <a:srgbClr val="000000"/>
                </a:solidFill>
                <a:effectLst/>
                <a:latin typeface="Segoe UI" panose="020B0502040204020203" pitchFamily="34" charset="0"/>
                <a:cs typeface="Segoe UI" panose="020B0502040204020203" pitchFamily="34" charset="0"/>
              </a:rPr>
              <a:t> AC-3 </a:t>
            </a:r>
            <a:r>
              <a:rPr lang="en-US" sz="1600" b="0" i="0" u="none" strike="noStrike" dirty="0" err="1">
                <a:solidFill>
                  <a:srgbClr val="000000"/>
                </a:solidFill>
                <a:effectLst/>
                <a:latin typeface="Segoe UI" panose="020B0502040204020203" pitchFamily="34" charset="0"/>
                <a:cs typeface="Segoe UI" panose="020B0502040204020203" pitchFamily="34" charset="0"/>
              </a:rPr>
              <a:t>và</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tính</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đầy</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đủ</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thông</a:t>
            </a:r>
            <a:r>
              <a:rPr lang="en-US" sz="1600" b="0" i="0" u="none" strike="noStrike" dirty="0">
                <a:solidFill>
                  <a:srgbClr val="000000"/>
                </a:solidFill>
                <a:effectLst/>
                <a:latin typeface="Segoe UI" panose="020B0502040204020203" pitchFamily="34" charset="0"/>
                <a:cs typeface="Segoe UI" panose="020B0502040204020203" pitchFamily="34" charset="0"/>
              </a:rPr>
              <a:t> tin </a:t>
            </a:r>
            <a:r>
              <a:rPr lang="en-US" sz="1600" b="0" i="0" u="none" strike="noStrike" dirty="0" err="1">
                <a:solidFill>
                  <a:srgbClr val="000000"/>
                </a:solidFill>
                <a:effectLst/>
                <a:latin typeface="Segoe UI" panose="020B0502040204020203" pitchFamily="34" charset="0"/>
                <a:cs typeface="Segoe UI" panose="020B0502040204020203" pitchFamily="34" charset="0"/>
              </a:rPr>
              <a:t>của</a:t>
            </a:r>
            <a:r>
              <a:rPr lang="en-US" sz="1600" b="0" i="0" u="none" strike="noStrike" dirty="0">
                <a:solidFill>
                  <a:srgbClr val="000000"/>
                </a:solidFill>
                <a:effectLst/>
                <a:latin typeface="Segoe UI" panose="020B0502040204020203" pitchFamily="34" charset="0"/>
                <a:cs typeface="Segoe UI" panose="020B0502040204020203" pitchFamily="34" charset="0"/>
              </a:rPr>
              <a:t> AC-4 </a:t>
            </a:r>
            <a:endParaRPr lang="en-US" sz="1600" dirty="0">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9C485D1B-E0F4-2826-D12E-212F2EFA085F}"/>
              </a:ext>
            </a:extLst>
          </p:cNvPr>
          <p:cNvSpPr txBox="1"/>
          <p:nvPr/>
        </p:nvSpPr>
        <p:spPr>
          <a:xfrm>
            <a:off x="9373752" y="1902289"/>
            <a:ext cx="8253845" cy="338554"/>
          </a:xfrm>
          <a:prstGeom prst="rect">
            <a:avLst/>
          </a:prstGeom>
          <a:noFill/>
        </p:spPr>
        <p:txBody>
          <a:bodyPr wrap="square">
            <a:spAutoFit/>
          </a:bodyPr>
          <a:lstStyle/>
          <a:p>
            <a:pPr algn="just" rtl="0">
              <a:spcBef>
                <a:spcPts val="1200"/>
              </a:spcBef>
              <a:spcAft>
                <a:spcPts val="1200"/>
              </a:spcAft>
            </a:pPr>
            <a:r>
              <a:rPr lang="en-US" sz="1600" dirty="0">
                <a:latin typeface="Segoe UI" panose="020B0502040204020203" pitchFamily="34" charset="0"/>
                <a:cs typeface="Segoe UI" panose="020B0502040204020203" pitchFamily="34" charset="0"/>
              </a:rPr>
              <a:t>D</a:t>
            </a:r>
            <a:r>
              <a:rPr lang="vi-VN" sz="1600" b="0" i="0" u="none" strike="noStrike" dirty="0">
                <a:solidFill>
                  <a:srgbClr val="000000"/>
                </a:solidFill>
                <a:effectLst/>
                <a:latin typeface="Segoe UI" panose="020B0502040204020203" pitchFamily="34" charset="0"/>
                <a:cs typeface="Segoe UI" panose="020B0502040204020203" pitchFamily="34" charset="0"/>
              </a:rPr>
              <a:t>uy trì một cấu trúc dữ liệu nhẹ hơn so với AC-4.</a:t>
            </a:r>
            <a:endParaRPr lang="en-US" sz="1600" b="0" dirty="0">
              <a:effectLst/>
              <a:latin typeface="Segoe UI" panose="020B0502040204020203" pitchFamily="34" charset="0"/>
              <a:cs typeface="Segoe UI" panose="020B0502040204020203" pitchFamily="34" charset="0"/>
            </a:endParaRPr>
          </a:p>
        </p:txBody>
      </p:sp>
      <p:sp>
        <p:nvSpPr>
          <p:cNvPr id="17" name="TextBox 16">
            <a:extLst>
              <a:ext uri="{FF2B5EF4-FFF2-40B4-BE49-F238E27FC236}">
                <a16:creationId xmlns:a16="http://schemas.microsoft.com/office/drawing/2014/main" id="{A2688DDF-5C5E-117D-FB7C-01634C1463C9}"/>
              </a:ext>
            </a:extLst>
          </p:cNvPr>
          <p:cNvSpPr txBox="1"/>
          <p:nvPr/>
        </p:nvSpPr>
        <p:spPr>
          <a:xfrm>
            <a:off x="9373752" y="2402473"/>
            <a:ext cx="8253845" cy="338554"/>
          </a:xfrm>
          <a:prstGeom prst="rect">
            <a:avLst/>
          </a:prstGeom>
          <a:noFill/>
        </p:spPr>
        <p:txBody>
          <a:bodyPr wrap="square">
            <a:spAutoFit/>
          </a:bodyPr>
          <a:lstStyle/>
          <a:p>
            <a:pPr algn="just" rtl="0">
              <a:spcBef>
                <a:spcPts val="1200"/>
              </a:spcBef>
              <a:spcAft>
                <a:spcPts val="1200"/>
              </a:spcAft>
            </a:pPr>
            <a:r>
              <a:rPr lang="en-US" sz="1600" dirty="0" err="1">
                <a:latin typeface="Segoe UI" panose="020B0502040204020203" pitchFamily="34" charset="0"/>
                <a:cs typeface="Segoe UI" panose="020B0502040204020203" pitchFamily="34" charset="0"/>
              </a:rPr>
              <a:t>Độ</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phức</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tạp</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thời</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gian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là</a:t>
            </a:r>
            <a:r>
              <a:rPr lang="en-US" sz="1600" dirty="0">
                <a:latin typeface="Segoe UI" panose="020B0502040204020203" pitchFamily="34" charset="0"/>
                <a:cs typeface="Segoe UI" panose="020B0502040204020203" pitchFamily="34" charset="0"/>
              </a:rPr>
              <a:t> O(c*d^2) </a:t>
            </a:r>
            <a:r>
              <a:rPr lang="en-US" sz="1600" dirty="0" err="1">
                <a:latin typeface="Segoe UI" panose="020B0502040204020203" pitchFamily="34" charset="0"/>
                <a:cs typeface="Segoe UI" panose="020B0502040204020203" pitchFamily="34" charset="0"/>
              </a:rPr>
              <a:t>và</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độ</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phức</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tạp</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không</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gian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là</a:t>
            </a:r>
            <a:r>
              <a:rPr lang="en-US" sz="1600" dirty="0">
                <a:latin typeface="Segoe UI" panose="020B0502040204020203" pitchFamily="34" charset="0"/>
                <a:cs typeface="Segoe UI" panose="020B0502040204020203" pitchFamily="34" charset="0"/>
              </a:rPr>
              <a:t> O(c*d).</a:t>
            </a:r>
          </a:p>
        </p:txBody>
      </p:sp>
    </p:spTree>
    <p:extLst>
      <p:ext uri="{BB962C8B-B14F-4D97-AF65-F5344CB8AC3E}">
        <p14:creationId xmlns:p14="http://schemas.microsoft.com/office/powerpoint/2010/main" val="93716740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Flight Attendant Workshop by Slidesgo">
  <a:themeElements>
    <a:clrScheme name="Simple Light">
      <a:dk1>
        <a:srgbClr val="0F1E50"/>
      </a:dk1>
      <a:lt1>
        <a:srgbClr val="E9FCFC"/>
      </a:lt1>
      <a:dk2>
        <a:srgbClr val="BED3FC"/>
      </a:dk2>
      <a:lt2>
        <a:srgbClr val="D2E2FD"/>
      </a:lt2>
      <a:accent1>
        <a:srgbClr val="7BC6EF"/>
      </a:accent1>
      <a:accent2>
        <a:srgbClr val="253D92"/>
      </a:accent2>
      <a:accent3>
        <a:srgbClr val="F4A72C"/>
      </a:accent3>
      <a:accent4>
        <a:srgbClr val="FFFFFF"/>
      </a:accent4>
      <a:accent5>
        <a:srgbClr val="5C71E8"/>
      </a:accent5>
      <a:accent6>
        <a:srgbClr val="FFFFFF"/>
      </a:accent6>
      <a:hlink>
        <a:srgbClr val="0F1E5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2172</TotalTime>
  <Words>4017</Words>
  <Application>Microsoft Office PowerPoint</Application>
  <PresentationFormat>On-screen Show (16:9)</PresentationFormat>
  <Paragraphs>185</Paragraphs>
  <Slides>22</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Open Sans</vt:lpstr>
      <vt:lpstr>Times New Roman</vt:lpstr>
      <vt:lpstr>S</vt:lpstr>
      <vt:lpstr>Bebas Neue</vt:lpstr>
      <vt:lpstr>Segoe UI</vt:lpstr>
      <vt:lpstr>DM Sans Medium</vt:lpstr>
      <vt:lpstr>Arial</vt:lpstr>
      <vt:lpstr>Oxygen</vt:lpstr>
      <vt:lpstr>Calibri</vt:lpstr>
      <vt:lpstr>Roboto Condensed Light</vt:lpstr>
      <vt:lpstr>Flight Attendant Workshop by Slidesgo</vt:lpstr>
      <vt:lpstr>PowerPoint Presentation</vt:lpstr>
      <vt:lpstr>Thành viên nhóm</vt:lpstr>
      <vt:lpstr>Nội dung</vt:lpstr>
      <vt:lpstr>01</vt:lpstr>
      <vt:lpstr>01</vt:lpstr>
      <vt:lpstr>01</vt:lpstr>
      <vt:lpstr>02</vt:lpstr>
      <vt:lpstr>02</vt:lpstr>
      <vt:lpstr>02</vt:lpstr>
      <vt:lpstr>02</vt:lpstr>
      <vt:lpstr>02</vt:lpstr>
      <vt:lpstr>02</vt:lpstr>
      <vt:lpstr>02</vt:lpstr>
      <vt:lpstr>02</vt:lpstr>
      <vt:lpstr>02</vt:lpstr>
      <vt:lpstr>02</vt:lpstr>
      <vt:lpstr>02</vt:lpstr>
      <vt:lpstr>02</vt:lpstr>
      <vt:lpstr>03</vt:lpstr>
      <vt:lpstr>03</vt:lpstr>
      <vt:lpstr>03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Thanh Nguyễn Chí</dc:creator>
  <cp:lastModifiedBy>phientrungnguyen@gmail.com</cp:lastModifiedBy>
  <cp:revision>19</cp:revision>
  <dcterms:modified xsi:type="dcterms:W3CDTF">2023-05-03T14:26:33Z</dcterms:modified>
</cp:coreProperties>
</file>