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7"/>
  </p:notesMasterIdLst>
  <p:sldIdLst>
    <p:sldId id="293" r:id="rId2"/>
    <p:sldId id="294" r:id="rId3"/>
    <p:sldId id="258" r:id="rId4"/>
    <p:sldId id="309" r:id="rId5"/>
    <p:sldId id="297" r:id="rId6"/>
    <p:sldId id="311" r:id="rId7"/>
    <p:sldId id="317" r:id="rId8"/>
    <p:sldId id="322" r:id="rId9"/>
    <p:sldId id="323" r:id="rId10"/>
    <p:sldId id="359" r:id="rId11"/>
    <p:sldId id="360" r:id="rId12"/>
    <p:sldId id="306" r:id="rId13"/>
    <p:sldId id="260" r:id="rId14"/>
    <p:sldId id="318" r:id="rId15"/>
    <p:sldId id="324" r:id="rId16"/>
    <p:sldId id="325" r:id="rId17"/>
    <p:sldId id="327" r:id="rId18"/>
    <p:sldId id="328" r:id="rId19"/>
    <p:sldId id="329" r:id="rId20"/>
    <p:sldId id="330" r:id="rId21"/>
    <p:sldId id="333" r:id="rId22"/>
    <p:sldId id="358" r:id="rId23"/>
    <p:sldId id="332" r:id="rId24"/>
    <p:sldId id="335" r:id="rId25"/>
    <p:sldId id="336" r:id="rId26"/>
    <p:sldId id="337" r:id="rId27"/>
    <p:sldId id="339" r:id="rId28"/>
    <p:sldId id="340" r:id="rId29"/>
    <p:sldId id="344" r:id="rId30"/>
    <p:sldId id="345" r:id="rId31"/>
    <p:sldId id="361" r:id="rId32"/>
    <p:sldId id="363" r:id="rId33"/>
    <p:sldId id="364" r:id="rId34"/>
    <p:sldId id="366" r:id="rId35"/>
    <p:sldId id="367" r:id="rId36"/>
    <p:sldId id="368" r:id="rId37"/>
    <p:sldId id="369" r:id="rId38"/>
    <p:sldId id="370" r:id="rId39"/>
    <p:sldId id="372" r:id="rId40"/>
    <p:sldId id="343" r:id="rId41"/>
    <p:sldId id="373" r:id="rId42"/>
    <p:sldId id="374" r:id="rId43"/>
    <p:sldId id="375" r:id="rId44"/>
    <p:sldId id="376" r:id="rId45"/>
    <p:sldId id="346" r:id="rId46"/>
    <p:sldId id="349" r:id="rId47"/>
    <p:sldId id="350" r:id="rId48"/>
    <p:sldId id="351" r:id="rId49"/>
    <p:sldId id="352" r:id="rId50"/>
    <p:sldId id="378" r:id="rId51"/>
    <p:sldId id="377" r:id="rId52"/>
    <p:sldId id="379" r:id="rId53"/>
    <p:sldId id="380" r:id="rId54"/>
    <p:sldId id="356" r:id="rId55"/>
    <p:sldId id="357" r:id="rId56"/>
  </p:sldIdLst>
  <p:sldSz cx="9144000" cy="5143500" type="screen16x9"/>
  <p:notesSz cx="6858000" cy="9144000"/>
  <p:embeddedFontLst>
    <p:embeddedFont>
      <p:font typeface="Bebas Neue" panose="020B0606020202050201" pitchFamily="34" charset="0"/>
      <p:regular r:id="rId58"/>
    </p:embeddedFont>
    <p:embeddedFont>
      <p:font typeface="DM Sans Medium" pitchFamily="2" charset="0"/>
      <p:regular r:id="rId59"/>
      <p:italic r:id="rId60"/>
    </p:embeddedFont>
    <p:embeddedFont>
      <p:font typeface="Open Sans" panose="020B0606030504020204" pitchFamily="34" charset="0"/>
      <p:regular r:id="rId61"/>
      <p:bold r:id="rId62"/>
      <p:italic r:id="rId63"/>
      <p:boldItalic r:id="rId64"/>
    </p:embeddedFont>
    <p:embeddedFont>
      <p:font typeface="Oxygen" panose="02000503000000000000" pitchFamily="2" charset="0"/>
      <p:regular r:id="rId65"/>
      <p:bold r:id="rId66"/>
    </p:embeddedFont>
    <p:embeddedFont>
      <p:font typeface="Roboto Condensed Light" panose="02000000000000000000" pitchFamily="2" charset="0"/>
      <p:regular r:id="rId67"/>
      <p:italic r:id="rId68"/>
    </p:embeddedFont>
    <p:embeddedFont>
      <p:font typeface="Segoe UI" panose="020B0502040204020203"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39BE5"/>
    <a:srgbClr val="7BC6EF"/>
    <a:srgbClr val="DEF1FC"/>
    <a:srgbClr val="336DDC"/>
    <a:srgbClr val="FFFFFF"/>
    <a:srgbClr val="0A4ED3"/>
    <a:srgbClr val="3EAEEC"/>
    <a:srgbClr val="146FA1"/>
    <a:srgbClr val="253D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5" autoAdjust="0"/>
    <p:restoredTop sz="95165" autoAdjust="0"/>
  </p:normalViewPr>
  <p:slideViewPr>
    <p:cSldViewPr snapToGrid="0">
      <p:cViewPr varScale="1">
        <p:scale>
          <a:sx n="107" d="100"/>
          <a:sy n="107" d="100"/>
        </p:scale>
        <p:origin x="98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9792cde5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9792cde5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dae0880b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dae0880b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720000" y="445025"/>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9" name="Google Shape;39;p4"/>
          <p:cNvSpPr txBox="1">
            <a:spLocks noGrp="1"/>
          </p:cNvSpPr>
          <p:nvPr>
            <p:ph type="body" idx="1"/>
          </p:nvPr>
        </p:nvSpPr>
        <p:spPr>
          <a:xfrm>
            <a:off x="720000" y="1110322"/>
            <a:ext cx="7704000" cy="3594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434343"/>
              </a:buClr>
              <a:buSzPts val="1200"/>
              <a:buChar char="●"/>
              <a:defRPr>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panose="02000000000000000000"/>
              <a:buChar char="○"/>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panose="02000000000000000000"/>
              <a:buChar char="■"/>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panose="02000000000000000000"/>
              <a:buChar char="●"/>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panose="02000000000000000000"/>
              <a:buChar char="○"/>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panose="02000000000000000000"/>
              <a:buChar char="■"/>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panose="02000000000000000000"/>
              <a:buChar char="●"/>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panose="02000000000000000000"/>
              <a:buChar char="○"/>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panose="02000000000000000000"/>
              <a:buChar char="■"/>
              <a:defRPr>
                <a:solidFill>
                  <a:srgbClr val="434343"/>
                </a:solidFill>
              </a:defRPr>
            </a:lvl9pPr>
          </a:lstStyle>
          <a:p>
            <a:endParaRPr/>
          </a:p>
        </p:txBody>
      </p:sp>
      <p:sp>
        <p:nvSpPr>
          <p:cNvPr id="40" name="Google Shape;40;p4"/>
          <p:cNvSpPr/>
          <p:nvPr/>
        </p:nvSpPr>
        <p:spPr>
          <a:xfrm>
            <a:off x="-781050" y="4102563"/>
            <a:ext cx="2743286" cy="1538135"/>
          </a:xfrm>
          <a:custGeom>
            <a:avLst/>
            <a:gdLst/>
            <a:ahLst/>
            <a:cxnLst/>
            <a:rect l="l" t="t" r="r" b="b"/>
            <a:pathLst>
              <a:path w="154966" h="86888" extrusionOk="0">
                <a:moveTo>
                  <a:pt x="20443" y="0"/>
                </a:moveTo>
                <a:cubicBezTo>
                  <a:pt x="8579" y="0"/>
                  <a:pt x="0" y="2684"/>
                  <a:pt x="0" y="2684"/>
                </a:cubicBezTo>
                <a:lnTo>
                  <a:pt x="531" y="86888"/>
                </a:lnTo>
                <a:lnTo>
                  <a:pt x="153360" y="86888"/>
                </a:lnTo>
                <a:cubicBezTo>
                  <a:pt x="154965" y="68800"/>
                  <a:pt x="149232" y="52318"/>
                  <a:pt x="125225" y="48376"/>
                </a:cubicBezTo>
                <a:cubicBezTo>
                  <a:pt x="121654" y="47790"/>
                  <a:pt x="118524" y="47608"/>
                  <a:pt x="115694" y="47608"/>
                </a:cubicBezTo>
                <a:cubicBezTo>
                  <a:pt x="111060" y="47608"/>
                  <a:pt x="107232" y="48096"/>
                  <a:pt x="103601" y="48096"/>
                </a:cubicBezTo>
                <a:cubicBezTo>
                  <a:pt x="94542" y="48096"/>
                  <a:pt x="86701" y="45058"/>
                  <a:pt x="70589" y="23824"/>
                </a:cubicBezTo>
                <a:cubicBezTo>
                  <a:pt x="55771" y="4306"/>
                  <a:pt x="35471" y="0"/>
                  <a:pt x="20443" y="0"/>
                </a:cubicBez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6798555" y="-225919"/>
            <a:ext cx="2596843" cy="1456109"/>
          </a:xfrm>
          <a:custGeom>
            <a:avLst/>
            <a:gdLst/>
            <a:ahLst/>
            <a:cxnLst/>
            <a:rect l="l" t="t" r="r" b="b"/>
            <a:pathLst>
              <a:path w="154966" h="86893" extrusionOk="0">
                <a:moveTo>
                  <a:pt x="1606" y="0"/>
                </a:moveTo>
                <a:cubicBezTo>
                  <a:pt x="0" y="18102"/>
                  <a:pt x="5734" y="34585"/>
                  <a:pt x="29741" y="38526"/>
                </a:cubicBezTo>
                <a:cubicBezTo>
                  <a:pt x="33311" y="39112"/>
                  <a:pt x="36441" y="39295"/>
                  <a:pt x="39270" y="39295"/>
                </a:cubicBezTo>
                <a:cubicBezTo>
                  <a:pt x="43908" y="39295"/>
                  <a:pt x="47737" y="38805"/>
                  <a:pt x="51371" y="38805"/>
                </a:cubicBezTo>
                <a:cubicBezTo>
                  <a:pt x="60427" y="38805"/>
                  <a:pt x="68268" y="41844"/>
                  <a:pt x="84377" y="63064"/>
                </a:cubicBezTo>
                <a:cubicBezTo>
                  <a:pt x="99190" y="82585"/>
                  <a:pt x="119483" y="86893"/>
                  <a:pt x="134510" y="86893"/>
                </a:cubicBezTo>
                <a:cubicBezTo>
                  <a:pt x="146381" y="86893"/>
                  <a:pt x="154965" y="84204"/>
                  <a:pt x="154965" y="84204"/>
                </a:cubicBezTo>
                <a:lnTo>
                  <a:pt x="154435" y="0"/>
                </a:ln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5377413" y="4782680"/>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755071" y="4342107"/>
            <a:ext cx="2113775" cy="1166250"/>
          </a:xfrm>
          <a:custGeom>
            <a:avLst/>
            <a:gdLst/>
            <a:ahLst/>
            <a:cxnLst/>
            <a:rect l="l" t="t" r="r" b="b"/>
            <a:pathLst>
              <a:path w="84551" h="46650" extrusionOk="0">
                <a:moveTo>
                  <a:pt x="3779" y="46650"/>
                </a:moveTo>
                <a:cubicBezTo>
                  <a:pt x="-4134" y="36099"/>
                  <a:pt x="1935" y="12721"/>
                  <a:pt x="14447" y="8550"/>
                </a:cubicBezTo>
                <a:cubicBezTo>
                  <a:pt x="23058" y="5680"/>
                  <a:pt x="34909" y="9671"/>
                  <a:pt x="40355" y="16932"/>
                </a:cubicBezTo>
                <a:cubicBezTo>
                  <a:pt x="43255" y="20798"/>
                  <a:pt x="44534" y="27993"/>
                  <a:pt x="41117" y="31410"/>
                </a:cubicBezTo>
                <a:cubicBezTo>
                  <a:pt x="38782" y="33745"/>
                  <a:pt x="32621" y="30838"/>
                  <a:pt x="31973" y="27600"/>
                </a:cubicBezTo>
                <a:cubicBezTo>
                  <a:pt x="30555" y="20511"/>
                  <a:pt x="33719" y="12138"/>
                  <a:pt x="38831" y="7026"/>
                </a:cubicBezTo>
                <a:cubicBezTo>
                  <a:pt x="49631" y="-3774"/>
                  <a:pt x="69733" y="274"/>
                  <a:pt x="84551" y="3978"/>
                </a:cubicBezTo>
              </a:path>
            </a:pathLst>
          </a:custGeom>
          <a:noFill/>
          <a:ln w="19050" cap="flat" cmpd="sng">
            <a:solidFill>
              <a:schemeClr val="dk1"/>
            </a:solidFill>
            <a:prstDash val="dot"/>
            <a:round/>
            <a:headEnd type="none" w="med" len="med"/>
            <a:tailEnd type="none" w="med" len="med"/>
          </a:ln>
        </p:spPr>
      </p:sp>
      <p:sp>
        <p:nvSpPr>
          <p:cNvPr id="44" name="Google Shape;44;p4"/>
          <p:cNvSpPr/>
          <p:nvPr/>
        </p:nvSpPr>
        <p:spPr>
          <a:xfrm>
            <a:off x="6616600" y="-387125"/>
            <a:ext cx="2960618" cy="1406065"/>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45" name="Google Shape;45;p4"/>
          <p:cNvSpPr/>
          <p:nvPr/>
        </p:nvSpPr>
        <p:spPr>
          <a:xfrm rot="10800000">
            <a:off x="-1338332" y="4154727"/>
            <a:ext cx="3433831" cy="1617298"/>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46" name="Google Shape;46;p4"/>
          <p:cNvSpPr/>
          <p:nvPr/>
        </p:nvSpPr>
        <p:spPr>
          <a:xfrm flipH="1">
            <a:off x="-308412" y="292243"/>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7"/>
          <p:cNvSpPr/>
          <p:nvPr/>
        </p:nvSpPr>
        <p:spPr>
          <a:xfrm>
            <a:off x="362875" y="734068"/>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flipH="1">
            <a:off x="8062590" y="2957713"/>
            <a:ext cx="1136375" cy="402306"/>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flipH="1">
            <a:off x="7280926" y="4143311"/>
            <a:ext cx="2040127" cy="1143881"/>
          </a:xfrm>
          <a:custGeom>
            <a:avLst/>
            <a:gdLst/>
            <a:ahLst/>
            <a:cxnLst/>
            <a:rect l="l" t="t" r="r" b="b"/>
            <a:pathLst>
              <a:path w="154966" h="86888" extrusionOk="0">
                <a:moveTo>
                  <a:pt x="20443" y="0"/>
                </a:moveTo>
                <a:cubicBezTo>
                  <a:pt x="8579" y="0"/>
                  <a:pt x="0" y="2684"/>
                  <a:pt x="0" y="2684"/>
                </a:cubicBezTo>
                <a:lnTo>
                  <a:pt x="531" y="86888"/>
                </a:lnTo>
                <a:lnTo>
                  <a:pt x="153360" y="86888"/>
                </a:lnTo>
                <a:cubicBezTo>
                  <a:pt x="154965" y="68800"/>
                  <a:pt x="149232" y="52318"/>
                  <a:pt x="125225" y="48376"/>
                </a:cubicBezTo>
                <a:cubicBezTo>
                  <a:pt x="121654" y="47790"/>
                  <a:pt x="118524" y="47608"/>
                  <a:pt x="115694" y="47608"/>
                </a:cubicBezTo>
                <a:cubicBezTo>
                  <a:pt x="111060" y="47608"/>
                  <a:pt x="107232" y="48096"/>
                  <a:pt x="103601" y="48096"/>
                </a:cubicBezTo>
                <a:cubicBezTo>
                  <a:pt x="94542" y="48096"/>
                  <a:pt x="86701" y="45058"/>
                  <a:pt x="70589" y="23824"/>
                </a:cubicBezTo>
                <a:cubicBezTo>
                  <a:pt x="55771" y="4306"/>
                  <a:pt x="35471" y="0"/>
                  <a:pt x="20443" y="0"/>
                </a:cubicBez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flipH="1">
            <a:off x="-428273" y="2786374"/>
            <a:ext cx="961673" cy="340442"/>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10800000" flipH="1">
            <a:off x="7280914" y="4237694"/>
            <a:ext cx="2553760" cy="1202754"/>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79" name="Google Shape;79;p7"/>
          <p:cNvSpPr/>
          <p:nvPr/>
        </p:nvSpPr>
        <p:spPr>
          <a:xfrm>
            <a:off x="-130266" y="4143311"/>
            <a:ext cx="2040127" cy="1143881"/>
          </a:xfrm>
          <a:custGeom>
            <a:avLst/>
            <a:gdLst/>
            <a:ahLst/>
            <a:cxnLst/>
            <a:rect l="l" t="t" r="r" b="b"/>
            <a:pathLst>
              <a:path w="154966" h="86888" extrusionOk="0">
                <a:moveTo>
                  <a:pt x="20443" y="0"/>
                </a:moveTo>
                <a:cubicBezTo>
                  <a:pt x="8579" y="0"/>
                  <a:pt x="0" y="2684"/>
                  <a:pt x="0" y="2684"/>
                </a:cubicBezTo>
                <a:lnTo>
                  <a:pt x="531" y="86888"/>
                </a:lnTo>
                <a:lnTo>
                  <a:pt x="153360" y="86888"/>
                </a:lnTo>
                <a:cubicBezTo>
                  <a:pt x="154965" y="68800"/>
                  <a:pt x="149232" y="52318"/>
                  <a:pt x="125225" y="48376"/>
                </a:cubicBezTo>
                <a:cubicBezTo>
                  <a:pt x="121654" y="47790"/>
                  <a:pt x="118524" y="47608"/>
                  <a:pt x="115694" y="47608"/>
                </a:cubicBezTo>
                <a:cubicBezTo>
                  <a:pt x="111060" y="47608"/>
                  <a:pt x="107232" y="48096"/>
                  <a:pt x="103601" y="48096"/>
                </a:cubicBezTo>
                <a:cubicBezTo>
                  <a:pt x="94542" y="48096"/>
                  <a:pt x="86701" y="45058"/>
                  <a:pt x="70589" y="23824"/>
                </a:cubicBezTo>
                <a:cubicBezTo>
                  <a:pt x="55771" y="4306"/>
                  <a:pt x="35471" y="0"/>
                  <a:pt x="20443" y="0"/>
                </a:cubicBez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rot="10800000">
            <a:off x="-643887" y="4237694"/>
            <a:ext cx="2553760" cy="1202754"/>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81" name="Google Shape;81;p7"/>
          <p:cNvSpPr/>
          <p:nvPr/>
        </p:nvSpPr>
        <p:spPr>
          <a:xfrm rot="10800000" flipH="1">
            <a:off x="6324813" y="-79399"/>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rot="10800000">
            <a:off x="7213101" y="-133414"/>
            <a:ext cx="2040127" cy="1143881"/>
          </a:xfrm>
          <a:custGeom>
            <a:avLst/>
            <a:gdLst/>
            <a:ahLst/>
            <a:cxnLst/>
            <a:rect l="l" t="t" r="r" b="b"/>
            <a:pathLst>
              <a:path w="154966" h="86888" extrusionOk="0">
                <a:moveTo>
                  <a:pt x="20443" y="0"/>
                </a:moveTo>
                <a:cubicBezTo>
                  <a:pt x="8579" y="0"/>
                  <a:pt x="0" y="2684"/>
                  <a:pt x="0" y="2684"/>
                </a:cubicBezTo>
                <a:lnTo>
                  <a:pt x="531" y="86888"/>
                </a:lnTo>
                <a:lnTo>
                  <a:pt x="153360" y="86888"/>
                </a:lnTo>
                <a:cubicBezTo>
                  <a:pt x="154965" y="68800"/>
                  <a:pt x="149232" y="52318"/>
                  <a:pt x="125225" y="48376"/>
                </a:cubicBezTo>
                <a:cubicBezTo>
                  <a:pt x="121654" y="47790"/>
                  <a:pt x="118524" y="47608"/>
                  <a:pt x="115694" y="47608"/>
                </a:cubicBezTo>
                <a:cubicBezTo>
                  <a:pt x="111060" y="47608"/>
                  <a:pt x="107232" y="48096"/>
                  <a:pt x="103601" y="48096"/>
                </a:cubicBezTo>
                <a:cubicBezTo>
                  <a:pt x="94542" y="48096"/>
                  <a:pt x="86701" y="45058"/>
                  <a:pt x="70589" y="23824"/>
                </a:cubicBezTo>
                <a:cubicBezTo>
                  <a:pt x="55771" y="4306"/>
                  <a:pt x="35471" y="0"/>
                  <a:pt x="20443" y="0"/>
                </a:cubicBez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rot="-9407453">
            <a:off x="7176242" y="-801545"/>
            <a:ext cx="2113838" cy="1166285"/>
          </a:xfrm>
          <a:custGeom>
            <a:avLst/>
            <a:gdLst/>
            <a:ahLst/>
            <a:cxnLst/>
            <a:rect l="l" t="t" r="r" b="b"/>
            <a:pathLst>
              <a:path w="84551" h="46650" extrusionOk="0">
                <a:moveTo>
                  <a:pt x="3779" y="46650"/>
                </a:moveTo>
                <a:cubicBezTo>
                  <a:pt x="-4134" y="36099"/>
                  <a:pt x="1935" y="12721"/>
                  <a:pt x="14447" y="8550"/>
                </a:cubicBezTo>
                <a:cubicBezTo>
                  <a:pt x="23058" y="5680"/>
                  <a:pt x="34909" y="9671"/>
                  <a:pt x="40355" y="16932"/>
                </a:cubicBezTo>
                <a:cubicBezTo>
                  <a:pt x="43255" y="20798"/>
                  <a:pt x="44534" y="27993"/>
                  <a:pt x="41117" y="31410"/>
                </a:cubicBezTo>
                <a:cubicBezTo>
                  <a:pt x="38782" y="33745"/>
                  <a:pt x="32621" y="30838"/>
                  <a:pt x="31973" y="27600"/>
                </a:cubicBezTo>
                <a:cubicBezTo>
                  <a:pt x="30555" y="20511"/>
                  <a:pt x="33719" y="12138"/>
                  <a:pt x="38831" y="7026"/>
                </a:cubicBezTo>
                <a:cubicBezTo>
                  <a:pt x="49631" y="-3774"/>
                  <a:pt x="69733" y="274"/>
                  <a:pt x="84551" y="3978"/>
                </a:cubicBezTo>
              </a:path>
            </a:pathLst>
          </a:custGeom>
          <a:noFill/>
          <a:ln w="19050" cap="flat" cmpd="sng">
            <a:solidFill>
              <a:schemeClr val="dk1"/>
            </a:solidFill>
            <a:prstDash val="dot"/>
            <a:round/>
            <a:headEnd type="none" w="med" len="med"/>
            <a:tailEnd type="none" w="med" len="med"/>
          </a:ln>
        </p:spPr>
      </p:sp>
      <p:sp>
        <p:nvSpPr>
          <p:cNvPr id="84" name="Google Shape;84;p7"/>
          <p:cNvSpPr txBox="1">
            <a:spLocks noGrp="1"/>
          </p:cNvSpPr>
          <p:nvPr>
            <p:ph type="subTitle" idx="1"/>
          </p:nvPr>
        </p:nvSpPr>
        <p:spPr>
          <a:xfrm>
            <a:off x="4614275" y="1517050"/>
            <a:ext cx="3622200" cy="287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800"/>
              <a:buFont typeface="Open Sans" panose="020B0606030504020204"/>
              <a:buChar char="●"/>
              <a:defRPr sz="1400"/>
            </a:lvl1pPr>
            <a:lvl2pPr lvl="1" algn="ctr" rtl="0">
              <a:lnSpc>
                <a:spcPct val="100000"/>
              </a:lnSpc>
              <a:spcBef>
                <a:spcPts val="0"/>
              </a:spcBef>
              <a:spcAft>
                <a:spcPts val="0"/>
              </a:spcAft>
              <a:buClr>
                <a:srgbClr val="999999"/>
              </a:buClr>
              <a:buSzPts val="800"/>
              <a:buFont typeface="Open Sans" panose="020B0606030504020204"/>
              <a:buChar char="○"/>
              <a:defRPr/>
            </a:lvl2pPr>
            <a:lvl3pPr lvl="2" algn="ctr" rtl="0">
              <a:lnSpc>
                <a:spcPct val="100000"/>
              </a:lnSpc>
              <a:spcBef>
                <a:spcPts val="1600"/>
              </a:spcBef>
              <a:spcAft>
                <a:spcPts val="0"/>
              </a:spcAft>
              <a:buClr>
                <a:srgbClr val="999999"/>
              </a:buClr>
              <a:buSzPts val="800"/>
              <a:buFont typeface="Open Sans" panose="020B0606030504020204"/>
              <a:buChar char="■"/>
              <a:defRPr/>
            </a:lvl3pPr>
            <a:lvl4pPr lvl="3" algn="ctr" rtl="0">
              <a:lnSpc>
                <a:spcPct val="100000"/>
              </a:lnSpc>
              <a:spcBef>
                <a:spcPts val="1600"/>
              </a:spcBef>
              <a:spcAft>
                <a:spcPts val="0"/>
              </a:spcAft>
              <a:buClr>
                <a:srgbClr val="999999"/>
              </a:buClr>
              <a:buSzPts val="800"/>
              <a:buFont typeface="Open Sans" panose="020B0606030504020204"/>
              <a:buChar char="●"/>
              <a:defRPr/>
            </a:lvl4pPr>
            <a:lvl5pPr lvl="4" algn="ctr" rtl="0">
              <a:lnSpc>
                <a:spcPct val="100000"/>
              </a:lnSpc>
              <a:spcBef>
                <a:spcPts val="1600"/>
              </a:spcBef>
              <a:spcAft>
                <a:spcPts val="0"/>
              </a:spcAft>
              <a:buClr>
                <a:srgbClr val="999999"/>
              </a:buClr>
              <a:buSzPts val="1200"/>
              <a:buFont typeface="Open Sans" panose="020B0606030504020204"/>
              <a:buChar char="○"/>
              <a:defRPr/>
            </a:lvl5pPr>
            <a:lvl6pPr lvl="5" algn="ctr" rtl="0">
              <a:lnSpc>
                <a:spcPct val="100000"/>
              </a:lnSpc>
              <a:spcBef>
                <a:spcPts val="1600"/>
              </a:spcBef>
              <a:spcAft>
                <a:spcPts val="0"/>
              </a:spcAft>
              <a:buClr>
                <a:srgbClr val="999999"/>
              </a:buClr>
              <a:buSzPts val="1200"/>
              <a:buFont typeface="Open Sans" panose="020B0606030504020204"/>
              <a:buChar char="■"/>
              <a:defRPr/>
            </a:lvl6pPr>
            <a:lvl7pPr lvl="6" algn="ctr" rtl="0">
              <a:lnSpc>
                <a:spcPct val="100000"/>
              </a:lnSpc>
              <a:spcBef>
                <a:spcPts val="1600"/>
              </a:spcBef>
              <a:spcAft>
                <a:spcPts val="0"/>
              </a:spcAft>
              <a:buClr>
                <a:srgbClr val="999999"/>
              </a:buClr>
              <a:buSzPts val="700"/>
              <a:buFont typeface="Open Sans" panose="020B0606030504020204"/>
              <a:buChar char="●"/>
              <a:defRPr/>
            </a:lvl7pPr>
            <a:lvl8pPr lvl="7" algn="ctr" rtl="0">
              <a:lnSpc>
                <a:spcPct val="100000"/>
              </a:lnSpc>
              <a:spcBef>
                <a:spcPts val="1600"/>
              </a:spcBef>
              <a:spcAft>
                <a:spcPts val="0"/>
              </a:spcAft>
              <a:buClr>
                <a:srgbClr val="999999"/>
              </a:buClr>
              <a:buSzPts val="700"/>
              <a:buFont typeface="Open Sans" panose="020B0606030504020204"/>
              <a:buChar char="○"/>
              <a:defRPr/>
            </a:lvl8pPr>
            <a:lvl9pPr lvl="8" algn="ctr" rtl="0">
              <a:lnSpc>
                <a:spcPct val="100000"/>
              </a:lnSpc>
              <a:spcBef>
                <a:spcPts val="1600"/>
              </a:spcBef>
              <a:spcAft>
                <a:spcPts val="1600"/>
              </a:spcAft>
              <a:buClr>
                <a:srgbClr val="999999"/>
              </a:buClr>
              <a:buSzPts val="600"/>
              <a:buFont typeface="Open Sans" panose="020B0606030504020204"/>
              <a:buChar char="■"/>
              <a:defRPr/>
            </a:lvl9pPr>
          </a:lstStyle>
          <a:p>
            <a:endParaRPr/>
          </a:p>
        </p:txBody>
      </p:sp>
      <p:sp>
        <p:nvSpPr>
          <p:cNvPr id="85" name="Google Shape;85;p7"/>
          <p:cNvSpPr txBox="1">
            <a:spLocks noGrp="1"/>
          </p:cNvSpPr>
          <p:nvPr>
            <p:ph type="title"/>
          </p:nvPr>
        </p:nvSpPr>
        <p:spPr>
          <a:xfrm>
            <a:off x="4614275" y="747650"/>
            <a:ext cx="36222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6" name="Google Shape;86;p7"/>
          <p:cNvSpPr>
            <a:spLocks noGrp="1"/>
          </p:cNvSpPr>
          <p:nvPr>
            <p:ph type="pic" idx="2"/>
          </p:nvPr>
        </p:nvSpPr>
        <p:spPr>
          <a:xfrm>
            <a:off x="907525" y="598050"/>
            <a:ext cx="3449100" cy="3947400"/>
          </a:xfrm>
          <a:prstGeom prst="roundRect">
            <a:avLst>
              <a:gd name="adj" fmla="val 16667"/>
            </a:avLst>
          </a:prstGeom>
          <a:noFill/>
          <a:ln>
            <a:noFill/>
          </a:ln>
        </p:spPr>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34"/>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5"/>
        <p:cNvGrpSpPr/>
        <p:nvPr/>
      </p:nvGrpSpPr>
      <p:grpSpPr>
        <a:xfrm>
          <a:off x="0" y="0"/>
          <a:ext cx="0" cy="0"/>
          <a:chOff x="0" y="0"/>
          <a:chExt cx="0" cy="0"/>
        </a:xfrm>
      </p:grpSpPr>
      <p:sp>
        <p:nvSpPr>
          <p:cNvPr id="136" name="Google Shape;136;p13"/>
          <p:cNvSpPr/>
          <p:nvPr/>
        </p:nvSpPr>
        <p:spPr>
          <a:xfrm rot="10800000">
            <a:off x="-184947" y="4140088"/>
            <a:ext cx="2050975" cy="1150029"/>
          </a:xfrm>
          <a:custGeom>
            <a:avLst/>
            <a:gdLst/>
            <a:ahLst/>
            <a:cxnLst/>
            <a:rect l="l" t="t" r="r" b="b"/>
            <a:pathLst>
              <a:path w="154966" h="86893" extrusionOk="0">
                <a:moveTo>
                  <a:pt x="1606" y="0"/>
                </a:moveTo>
                <a:cubicBezTo>
                  <a:pt x="0" y="18102"/>
                  <a:pt x="5734" y="34585"/>
                  <a:pt x="29741" y="38526"/>
                </a:cubicBezTo>
                <a:cubicBezTo>
                  <a:pt x="33311" y="39112"/>
                  <a:pt x="36441" y="39295"/>
                  <a:pt x="39270" y="39295"/>
                </a:cubicBezTo>
                <a:cubicBezTo>
                  <a:pt x="43908" y="39295"/>
                  <a:pt x="47737" y="38805"/>
                  <a:pt x="51371" y="38805"/>
                </a:cubicBezTo>
                <a:cubicBezTo>
                  <a:pt x="60427" y="38805"/>
                  <a:pt x="68268" y="41844"/>
                  <a:pt x="84377" y="63064"/>
                </a:cubicBezTo>
                <a:cubicBezTo>
                  <a:pt x="99190" y="82585"/>
                  <a:pt x="119483" y="86893"/>
                  <a:pt x="134510" y="86893"/>
                </a:cubicBezTo>
                <a:cubicBezTo>
                  <a:pt x="146381" y="86893"/>
                  <a:pt x="154965" y="84204"/>
                  <a:pt x="154965" y="84204"/>
                </a:cubicBezTo>
                <a:lnTo>
                  <a:pt x="154435" y="0"/>
                </a:ln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rot="10800000">
            <a:off x="-328611" y="4272749"/>
            <a:ext cx="2338388" cy="1110553"/>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138" name="Google Shape;138;p13"/>
          <p:cNvSpPr/>
          <p:nvPr/>
        </p:nvSpPr>
        <p:spPr>
          <a:xfrm flipH="1">
            <a:off x="-335527" y="1928287"/>
            <a:ext cx="1136375" cy="402323"/>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10800000">
            <a:off x="-557282" y="-331376"/>
            <a:ext cx="2113775" cy="1166250"/>
          </a:xfrm>
          <a:custGeom>
            <a:avLst/>
            <a:gdLst/>
            <a:ahLst/>
            <a:cxnLst/>
            <a:rect l="l" t="t" r="r" b="b"/>
            <a:pathLst>
              <a:path w="84551" h="46650" extrusionOk="0">
                <a:moveTo>
                  <a:pt x="3779" y="46650"/>
                </a:moveTo>
                <a:cubicBezTo>
                  <a:pt x="-4134" y="36099"/>
                  <a:pt x="1935" y="12721"/>
                  <a:pt x="14447" y="8550"/>
                </a:cubicBezTo>
                <a:cubicBezTo>
                  <a:pt x="23058" y="5680"/>
                  <a:pt x="34909" y="9671"/>
                  <a:pt x="40355" y="16932"/>
                </a:cubicBezTo>
                <a:cubicBezTo>
                  <a:pt x="43255" y="20798"/>
                  <a:pt x="44534" y="27993"/>
                  <a:pt x="41117" y="31410"/>
                </a:cubicBezTo>
                <a:cubicBezTo>
                  <a:pt x="38782" y="33745"/>
                  <a:pt x="32621" y="30838"/>
                  <a:pt x="31973" y="27600"/>
                </a:cubicBezTo>
                <a:cubicBezTo>
                  <a:pt x="30555" y="20511"/>
                  <a:pt x="33719" y="12138"/>
                  <a:pt x="38831" y="7026"/>
                </a:cubicBezTo>
                <a:cubicBezTo>
                  <a:pt x="49631" y="-3774"/>
                  <a:pt x="69733" y="274"/>
                  <a:pt x="84551" y="3978"/>
                </a:cubicBezTo>
              </a:path>
            </a:pathLst>
          </a:custGeom>
          <a:noFill/>
          <a:ln w="19050" cap="flat" cmpd="sng">
            <a:solidFill>
              <a:schemeClr val="dk1"/>
            </a:solidFill>
            <a:prstDash val="dot"/>
            <a:round/>
            <a:headEnd type="none" w="med" len="med"/>
            <a:tailEnd type="none" w="med" len="med"/>
          </a:ln>
        </p:spPr>
      </p:sp>
      <p:sp>
        <p:nvSpPr>
          <p:cNvPr id="140" name="Google Shape;140;p13"/>
          <p:cNvSpPr/>
          <p:nvPr/>
        </p:nvSpPr>
        <p:spPr>
          <a:xfrm flipH="1">
            <a:off x="8317274" y="3965012"/>
            <a:ext cx="1136375" cy="402306"/>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6591601" y="-143000"/>
            <a:ext cx="2633260" cy="1476529"/>
          </a:xfrm>
          <a:custGeom>
            <a:avLst/>
            <a:gdLst/>
            <a:ahLst/>
            <a:cxnLst/>
            <a:rect l="l" t="t" r="r" b="b"/>
            <a:pathLst>
              <a:path w="154966" h="86893" extrusionOk="0">
                <a:moveTo>
                  <a:pt x="1606" y="0"/>
                </a:moveTo>
                <a:cubicBezTo>
                  <a:pt x="0" y="18102"/>
                  <a:pt x="5734" y="34585"/>
                  <a:pt x="29741" y="38526"/>
                </a:cubicBezTo>
                <a:cubicBezTo>
                  <a:pt x="33311" y="39112"/>
                  <a:pt x="36441" y="39295"/>
                  <a:pt x="39270" y="39295"/>
                </a:cubicBezTo>
                <a:cubicBezTo>
                  <a:pt x="43908" y="39295"/>
                  <a:pt x="47737" y="38805"/>
                  <a:pt x="51371" y="38805"/>
                </a:cubicBezTo>
                <a:cubicBezTo>
                  <a:pt x="60427" y="38805"/>
                  <a:pt x="68268" y="41844"/>
                  <a:pt x="84377" y="63064"/>
                </a:cubicBezTo>
                <a:cubicBezTo>
                  <a:pt x="99190" y="82585"/>
                  <a:pt x="119483" y="86893"/>
                  <a:pt x="134510" y="86893"/>
                </a:cubicBezTo>
                <a:cubicBezTo>
                  <a:pt x="146381" y="86893"/>
                  <a:pt x="154965" y="84204"/>
                  <a:pt x="154965" y="84204"/>
                </a:cubicBezTo>
                <a:lnTo>
                  <a:pt x="154435" y="0"/>
                </a:ln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rot="1105685">
            <a:off x="6530888" y="-281662"/>
            <a:ext cx="3002338" cy="1425878"/>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143" name="Google Shape;14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4" name="Google Shape;144;p13"/>
          <p:cNvSpPr txBox="1">
            <a:spLocks noGrp="1"/>
          </p:cNvSpPr>
          <p:nvPr>
            <p:ph type="subTitle" idx="1"/>
          </p:nvPr>
        </p:nvSpPr>
        <p:spPr>
          <a:xfrm>
            <a:off x="2114635" y="2174275"/>
            <a:ext cx="2300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13"/>
          <p:cNvSpPr txBox="1">
            <a:spLocks noGrp="1"/>
          </p:cNvSpPr>
          <p:nvPr>
            <p:ph type="subTitle" idx="2"/>
          </p:nvPr>
        </p:nvSpPr>
        <p:spPr>
          <a:xfrm>
            <a:off x="5728507" y="2174275"/>
            <a:ext cx="2300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13"/>
          <p:cNvSpPr txBox="1">
            <a:spLocks noGrp="1"/>
          </p:cNvSpPr>
          <p:nvPr>
            <p:ph type="subTitle" idx="3"/>
          </p:nvPr>
        </p:nvSpPr>
        <p:spPr>
          <a:xfrm>
            <a:off x="2114635" y="3811500"/>
            <a:ext cx="2300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7" name="Google Shape;147;p13"/>
          <p:cNvSpPr txBox="1">
            <a:spLocks noGrp="1"/>
          </p:cNvSpPr>
          <p:nvPr>
            <p:ph type="subTitle" idx="4"/>
          </p:nvPr>
        </p:nvSpPr>
        <p:spPr>
          <a:xfrm>
            <a:off x="5728507" y="3811500"/>
            <a:ext cx="2300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8" name="Google Shape;148;p13"/>
          <p:cNvSpPr txBox="1">
            <a:spLocks noGrp="1"/>
          </p:cNvSpPr>
          <p:nvPr>
            <p:ph type="title" idx="5" hasCustomPrompt="1"/>
          </p:nvPr>
        </p:nvSpPr>
        <p:spPr>
          <a:xfrm>
            <a:off x="1115390" y="1411075"/>
            <a:ext cx="903900" cy="640200"/>
          </a:xfrm>
          <a:prstGeom prst="rect">
            <a:avLst/>
          </a:prstGeom>
          <a:solidFill>
            <a:schemeClr val="lt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42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a:spLocks noGrp="1"/>
          </p:cNvSpPr>
          <p:nvPr>
            <p:ph type="title" idx="6" hasCustomPrompt="1"/>
          </p:nvPr>
        </p:nvSpPr>
        <p:spPr>
          <a:xfrm>
            <a:off x="1115390" y="3053850"/>
            <a:ext cx="903900" cy="640200"/>
          </a:xfrm>
          <a:prstGeom prst="rect">
            <a:avLst/>
          </a:prstGeom>
          <a:solidFill>
            <a:schemeClr val="lt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42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title" idx="7" hasCustomPrompt="1"/>
          </p:nvPr>
        </p:nvSpPr>
        <p:spPr>
          <a:xfrm>
            <a:off x="4764116" y="1411075"/>
            <a:ext cx="903900" cy="640200"/>
          </a:xfrm>
          <a:prstGeom prst="rect">
            <a:avLst/>
          </a:prstGeom>
          <a:solidFill>
            <a:schemeClr val="lt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42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title" idx="8" hasCustomPrompt="1"/>
          </p:nvPr>
        </p:nvSpPr>
        <p:spPr>
          <a:xfrm>
            <a:off x="4764116" y="3053850"/>
            <a:ext cx="903900" cy="640200"/>
          </a:xfrm>
          <a:prstGeom prst="rect">
            <a:avLst/>
          </a:prstGeom>
          <a:solidFill>
            <a:schemeClr val="lt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42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a:spLocks noGrp="1"/>
          </p:cNvSpPr>
          <p:nvPr>
            <p:ph type="subTitle" idx="9"/>
          </p:nvPr>
        </p:nvSpPr>
        <p:spPr>
          <a:xfrm>
            <a:off x="2114635" y="1288075"/>
            <a:ext cx="2300100" cy="88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Medium"/>
              <a:buNone/>
              <a:defRPr sz="2400" b="1">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SzPts val="2400"/>
              <a:buFont typeface="DM Sans Medium"/>
              <a:buNone/>
              <a:defRPr sz="2400">
                <a:latin typeface="DM Sans Medium"/>
                <a:ea typeface="DM Sans Medium"/>
                <a:cs typeface="DM Sans Medium"/>
                <a:sym typeface="DM Sans Medium"/>
              </a:defRPr>
            </a:lvl2pPr>
            <a:lvl3pPr lvl="2"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3pPr>
            <a:lvl4pPr lvl="3"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4pPr>
            <a:lvl5pPr lvl="4"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5pPr>
            <a:lvl6pPr lvl="5"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6pPr>
            <a:lvl7pPr lvl="6"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7pPr>
            <a:lvl8pPr lvl="7"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8pPr>
            <a:lvl9pPr lvl="8" algn="ctr" rtl="0">
              <a:lnSpc>
                <a:spcPct val="100000"/>
              </a:lnSpc>
              <a:spcBef>
                <a:spcPts val="1600"/>
              </a:spcBef>
              <a:spcAft>
                <a:spcPts val="1600"/>
              </a:spcAft>
              <a:buSzPts val="2400"/>
              <a:buFont typeface="DM Sans Medium"/>
              <a:buNone/>
              <a:defRPr sz="2400">
                <a:latin typeface="DM Sans Medium"/>
                <a:ea typeface="DM Sans Medium"/>
                <a:cs typeface="DM Sans Medium"/>
                <a:sym typeface="DM Sans Medium"/>
              </a:defRPr>
            </a:lvl9pPr>
          </a:lstStyle>
          <a:p>
            <a:endParaRPr/>
          </a:p>
        </p:txBody>
      </p:sp>
      <p:sp>
        <p:nvSpPr>
          <p:cNvPr id="153" name="Google Shape;153;p13"/>
          <p:cNvSpPr txBox="1">
            <a:spLocks noGrp="1"/>
          </p:cNvSpPr>
          <p:nvPr>
            <p:ph type="subTitle" idx="13"/>
          </p:nvPr>
        </p:nvSpPr>
        <p:spPr>
          <a:xfrm>
            <a:off x="5728510" y="1288075"/>
            <a:ext cx="2300100" cy="88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Medium"/>
              <a:buNone/>
              <a:defRPr sz="2400" b="1">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SzPts val="2400"/>
              <a:buFont typeface="DM Sans Medium"/>
              <a:buNone/>
              <a:defRPr sz="2400">
                <a:latin typeface="DM Sans Medium"/>
                <a:ea typeface="DM Sans Medium"/>
                <a:cs typeface="DM Sans Medium"/>
                <a:sym typeface="DM Sans Medium"/>
              </a:defRPr>
            </a:lvl2pPr>
            <a:lvl3pPr lvl="2"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3pPr>
            <a:lvl4pPr lvl="3"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4pPr>
            <a:lvl5pPr lvl="4"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5pPr>
            <a:lvl6pPr lvl="5"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6pPr>
            <a:lvl7pPr lvl="6"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7pPr>
            <a:lvl8pPr lvl="7"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8pPr>
            <a:lvl9pPr lvl="8" algn="ctr" rtl="0">
              <a:lnSpc>
                <a:spcPct val="100000"/>
              </a:lnSpc>
              <a:spcBef>
                <a:spcPts val="1600"/>
              </a:spcBef>
              <a:spcAft>
                <a:spcPts val="1600"/>
              </a:spcAft>
              <a:buSzPts val="2400"/>
              <a:buFont typeface="DM Sans Medium"/>
              <a:buNone/>
              <a:defRPr sz="2400">
                <a:latin typeface="DM Sans Medium"/>
                <a:ea typeface="DM Sans Medium"/>
                <a:cs typeface="DM Sans Medium"/>
                <a:sym typeface="DM Sans Medium"/>
              </a:defRPr>
            </a:lvl9pPr>
          </a:lstStyle>
          <a:p>
            <a:endParaRPr/>
          </a:p>
        </p:txBody>
      </p:sp>
      <p:sp>
        <p:nvSpPr>
          <p:cNvPr id="154" name="Google Shape;154;p13"/>
          <p:cNvSpPr txBox="1">
            <a:spLocks noGrp="1"/>
          </p:cNvSpPr>
          <p:nvPr>
            <p:ph type="subTitle" idx="14"/>
          </p:nvPr>
        </p:nvSpPr>
        <p:spPr>
          <a:xfrm>
            <a:off x="2114635" y="2930850"/>
            <a:ext cx="2300100" cy="88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Medium"/>
              <a:buNone/>
              <a:defRPr sz="2400" b="1">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SzPts val="2400"/>
              <a:buFont typeface="DM Sans Medium"/>
              <a:buNone/>
              <a:defRPr sz="2400">
                <a:latin typeface="DM Sans Medium"/>
                <a:ea typeface="DM Sans Medium"/>
                <a:cs typeface="DM Sans Medium"/>
                <a:sym typeface="DM Sans Medium"/>
              </a:defRPr>
            </a:lvl2pPr>
            <a:lvl3pPr lvl="2"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3pPr>
            <a:lvl4pPr lvl="3"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4pPr>
            <a:lvl5pPr lvl="4"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5pPr>
            <a:lvl6pPr lvl="5"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6pPr>
            <a:lvl7pPr lvl="6"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7pPr>
            <a:lvl8pPr lvl="7" algn="ctr" rtl="0">
              <a:lnSpc>
                <a:spcPct val="100000"/>
              </a:lnSpc>
              <a:spcBef>
                <a:spcPts val="1600"/>
              </a:spcBef>
              <a:spcAft>
                <a:spcPts val="0"/>
              </a:spcAft>
              <a:buSzPts val="2400"/>
              <a:buFont typeface="DM Sans Medium"/>
              <a:buNone/>
              <a:defRPr sz="2400">
                <a:latin typeface="DM Sans Medium"/>
                <a:ea typeface="DM Sans Medium"/>
                <a:cs typeface="DM Sans Medium"/>
                <a:sym typeface="DM Sans Medium"/>
              </a:defRPr>
            </a:lvl8pPr>
            <a:lvl9pPr lvl="8" algn="ctr" rtl="0">
              <a:lnSpc>
                <a:spcPct val="100000"/>
              </a:lnSpc>
              <a:spcBef>
                <a:spcPts val="1600"/>
              </a:spcBef>
              <a:spcAft>
                <a:spcPts val="1600"/>
              </a:spcAft>
              <a:buSzPts val="2400"/>
              <a:buFont typeface="DM Sans Medium"/>
              <a:buNone/>
              <a:defRPr sz="2400">
                <a:latin typeface="DM Sans Medium"/>
                <a:ea typeface="DM Sans Medium"/>
                <a:cs typeface="DM Sans Medium"/>
                <a:sym typeface="DM Sans Medium"/>
              </a:defRPr>
            </a:lvl9pPr>
          </a:lstStyle>
          <a:p>
            <a:endParaRPr/>
          </a:p>
        </p:txBody>
      </p:sp>
      <p:sp>
        <p:nvSpPr>
          <p:cNvPr id="155" name="Google Shape;155;p13"/>
          <p:cNvSpPr txBox="1">
            <a:spLocks noGrp="1"/>
          </p:cNvSpPr>
          <p:nvPr>
            <p:ph type="subTitle" idx="15"/>
          </p:nvPr>
        </p:nvSpPr>
        <p:spPr>
          <a:xfrm>
            <a:off x="5728510" y="2930850"/>
            <a:ext cx="2300100" cy="88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Medium"/>
              <a:buNone/>
              <a:defRPr sz="2400" b="1">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72"/>
        <p:cNvGrpSpPr/>
        <p:nvPr/>
      </p:nvGrpSpPr>
      <p:grpSpPr>
        <a:xfrm>
          <a:off x="0" y="0"/>
          <a:ext cx="0" cy="0"/>
          <a:chOff x="0" y="0"/>
          <a:chExt cx="0" cy="0"/>
        </a:xfrm>
      </p:grpSpPr>
      <p:sp>
        <p:nvSpPr>
          <p:cNvPr id="373" name="Google Shape;373;p29"/>
          <p:cNvSpPr/>
          <p:nvPr/>
        </p:nvSpPr>
        <p:spPr>
          <a:xfrm flipH="1">
            <a:off x="5991760" y="3374150"/>
            <a:ext cx="3235303" cy="1814004"/>
          </a:xfrm>
          <a:custGeom>
            <a:avLst/>
            <a:gdLst/>
            <a:ahLst/>
            <a:cxnLst/>
            <a:rect l="l" t="t" r="r" b="b"/>
            <a:pathLst>
              <a:path w="154966" h="86888" extrusionOk="0">
                <a:moveTo>
                  <a:pt x="20443" y="0"/>
                </a:moveTo>
                <a:cubicBezTo>
                  <a:pt x="8579" y="0"/>
                  <a:pt x="0" y="2684"/>
                  <a:pt x="0" y="2684"/>
                </a:cubicBezTo>
                <a:lnTo>
                  <a:pt x="531" y="86888"/>
                </a:lnTo>
                <a:lnTo>
                  <a:pt x="153360" y="86888"/>
                </a:lnTo>
                <a:cubicBezTo>
                  <a:pt x="154965" y="68800"/>
                  <a:pt x="149232" y="52318"/>
                  <a:pt x="125225" y="48376"/>
                </a:cubicBezTo>
                <a:cubicBezTo>
                  <a:pt x="121654" y="47790"/>
                  <a:pt x="118524" y="47608"/>
                  <a:pt x="115694" y="47608"/>
                </a:cubicBezTo>
                <a:cubicBezTo>
                  <a:pt x="111060" y="47608"/>
                  <a:pt x="107232" y="48096"/>
                  <a:pt x="103601" y="48096"/>
                </a:cubicBezTo>
                <a:cubicBezTo>
                  <a:pt x="94542" y="48096"/>
                  <a:pt x="86701" y="45058"/>
                  <a:pt x="70589" y="23824"/>
                </a:cubicBezTo>
                <a:cubicBezTo>
                  <a:pt x="55771" y="4306"/>
                  <a:pt x="35471" y="0"/>
                  <a:pt x="204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rot="10800000" flipH="1">
            <a:off x="5834730" y="3435723"/>
            <a:ext cx="4049616" cy="1907227"/>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375" name="Google Shape;375;p29"/>
          <p:cNvSpPr/>
          <p:nvPr/>
        </p:nvSpPr>
        <p:spPr>
          <a:xfrm flipH="1">
            <a:off x="8146910" y="1453868"/>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8467" y="3155599"/>
            <a:ext cx="1040876" cy="368498"/>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flipH="1">
            <a:off x="-827103" y="4217057"/>
            <a:ext cx="2113775" cy="1166250"/>
          </a:xfrm>
          <a:custGeom>
            <a:avLst/>
            <a:gdLst/>
            <a:ahLst/>
            <a:cxnLst/>
            <a:rect l="l" t="t" r="r" b="b"/>
            <a:pathLst>
              <a:path w="84551" h="46650" extrusionOk="0">
                <a:moveTo>
                  <a:pt x="3779" y="46650"/>
                </a:moveTo>
                <a:cubicBezTo>
                  <a:pt x="-4134" y="36099"/>
                  <a:pt x="1935" y="12721"/>
                  <a:pt x="14447" y="8550"/>
                </a:cubicBezTo>
                <a:cubicBezTo>
                  <a:pt x="23058" y="5680"/>
                  <a:pt x="34909" y="9671"/>
                  <a:pt x="40355" y="16932"/>
                </a:cubicBezTo>
                <a:cubicBezTo>
                  <a:pt x="43255" y="20798"/>
                  <a:pt x="44534" y="27993"/>
                  <a:pt x="41117" y="31410"/>
                </a:cubicBezTo>
                <a:cubicBezTo>
                  <a:pt x="38782" y="33745"/>
                  <a:pt x="32621" y="30838"/>
                  <a:pt x="31973" y="27600"/>
                </a:cubicBezTo>
                <a:cubicBezTo>
                  <a:pt x="30555" y="20511"/>
                  <a:pt x="33719" y="12138"/>
                  <a:pt x="38831" y="7026"/>
                </a:cubicBezTo>
                <a:cubicBezTo>
                  <a:pt x="49631" y="-3774"/>
                  <a:pt x="69733" y="274"/>
                  <a:pt x="84551" y="3978"/>
                </a:cubicBezTo>
              </a:path>
            </a:pathLst>
          </a:custGeom>
          <a:noFill/>
          <a:ln w="19050" cap="flat" cmpd="sng">
            <a:solidFill>
              <a:schemeClr val="dk1"/>
            </a:solidFill>
            <a:prstDash val="dot"/>
            <a:round/>
            <a:headEnd type="none" w="med" len="med"/>
            <a:tailEnd type="none" w="med" len="med"/>
          </a:ln>
        </p:spPr>
      </p:sp>
      <p:sp>
        <p:nvSpPr>
          <p:cNvPr id="378" name="Google Shape;378;p29"/>
          <p:cNvSpPr/>
          <p:nvPr/>
        </p:nvSpPr>
        <p:spPr>
          <a:xfrm>
            <a:off x="407378" y="841863"/>
            <a:ext cx="1136375" cy="402306"/>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flipH="1">
            <a:off x="-530314" y="-194536"/>
            <a:ext cx="3011764" cy="1688765"/>
          </a:xfrm>
          <a:custGeom>
            <a:avLst/>
            <a:gdLst/>
            <a:ahLst/>
            <a:cxnLst/>
            <a:rect l="l" t="t" r="r" b="b"/>
            <a:pathLst>
              <a:path w="154966" h="86893" extrusionOk="0">
                <a:moveTo>
                  <a:pt x="1606" y="0"/>
                </a:moveTo>
                <a:cubicBezTo>
                  <a:pt x="0" y="18102"/>
                  <a:pt x="5734" y="34585"/>
                  <a:pt x="29741" y="38526"/>
                </a:cubicBezTo>
                <a:cubicBezTo>
                  <a:pt x="33311" y="39112"/>
                  <a:pt x="36441" y="39295"/>
                  <a:pt x="39270" y="39295"/>
                </a:cubicBezTo>
                <a:cubicBezTo>
                  <a:pt x="43908" y="39295"/>
                  <a:pt x="47737" y="38805"/>
                  <a:pt x="51371" y="38805"/>
                </a:cubicBezTo>
                <a:cubicBezTo>
                  <a:pt x="60427" y="38805"/>
                  <a:pt x="68268" y="41844"/>
                  <a:pt x="84377" y="63064"/>
                </a:cubicBezTo>
                <a:cubicBezTo>
                  <a:pt x="99190" y="82585"/>
                  <a:pt x="119483" y="86893"/>
                  <a:pt x="134510" y="86893"/>
                </a:cubicBezTo>
                <a:cubicBezTo>
                  <a:pt x="146381" y="86893"/>
                  <a:pt x="154965" y="84204"/>
                  <a:pt x="154965" y="84204"/>
                </a:cubicBezTo>
                <a:lnTo>
                  <a:pt x="154435" y="0"/>
                </a:ln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flipH="1">
            <a:off x="-741289" y="-331376"/>
            <a:ext cx="3433831" cy="1630804"/>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381" name="Google Shape;381;p29"/>
          <p:cNvSpPr/>
          <p:nvPr/>
        </p:nvSpPr>
        <p:spPr>
          <a:xfrm>
            <a:off x="7101108" y="-199434"/>
            <a:ext cx="2293884" cy="1286234"/>
          </a:xfrm>
          <a:custGeom>
            <a:avLst/>
            <a:gdLst/>
            <a:ahLst/>
            <a:cxnLst/>
            <a:rect l="l" t="t" r="r" b="b"/>
            <a:pathLst>
              <a:path w="154966" h="86893" extrusionOk="0">
                <a:moveTo>
                  <a:pt x="1606" y="0"/>
                </a:moveTo>
                <a:cubicBezTo>
                  <a:pt x="0" y="18102"/>
                  <a:pt x="5734" y="34585"/>
                  <a:pt x="29741" y="38526"/>
                </a:cubicBezTo>
                <a:cubicBezTo>
                  <a:pt x="33311" y="39112"/>
                  <a:pt x="36441" y="39295"/>
                  <a:pt x="39270" y="39295"/>
                </a:cubicBezTo>
                <a:cubicBezTo>
                  <a:pt x="43908" y="39295"/>
                  <a:pt x="47737" y="38805"/>
                  <a:pt x="51371" y="38805"/>
                </a:cubicBezTo>
                <a:cubicBezTo>
                  <a:pt x="60427" y="38805"/>
                  <a:pt x="68268" y="41844"/>
                  <a:pt x="84377" y="63064"/>
                </a:cubicBezTo>
                <a:cubicBezTo>
                  <a:pt x="99190" y="82585"/>
                  <a:pt x="119483" y="86893"/>
                  <a:pt x="134510" y="86893"/>
                </a:cubicBezTo>
                <a:cubicBezTo>
                  <a:pt x="146381" y="86893"/>
                  <a:pt x="154965" y="84204"/>
                  <a:pt x="154965" y="84204"/>
                </a:cubicBezTo>
                <a:lnTo>
                  <a:pt x="154435" y="0"/>
                </a:ln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rot="10800000" flipH="1">
            <a:off x="6180683" y="-166136"/>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2"/>
        </a:solidFill>
        <a:effectLst/>
      </p:bgPr>
    </p:bg>
    <p:spTree>
      <p:nvGrpSpPr>
        <p:cNvPr id="1" name="Shape 383"/>
        <p:cNvGrpSpPr/>
        <p:nvPr/>
      </p:nvGrpSpPr>
      <p:grpSpPr>
        <a:xfrm>
          <a:off x="0" y="0"/>
          <a:ext cx="0" cy="0"/>
          <a:chOff x="0" y="0"/>
          <a:chExt cx="0" cy="0"/>
        </a:xfrm>
      </p:grpSpPr>
      <p:sp>
        <p:nvSpPr>
          <p:cNvPr id="384" name="Google Shape;384;p30"/>
          <p:cNvSpPr/>
          <p:nvPr/>
        </p:nvSpPr>
        <p:spPr>
          <a:xfrm>
            <a:off x="-306946" y="3825250"/>
            <a:ext cx="2560426" cy="1435607"/>
          </a:xfrm>
          <a:custGeom>
            <a:avLst/>
            <a:gdLst/>
            <a:ahLst/>
            <a:cxnLst/>
            <a:rect l="l" t="t" r="r" b="b"/>
            <a:pathLst>
              <a:path w="154966" h="86888" extrusionOk="0">
                <a:moveTo>
                  <a:pt x="20443" y="0"/>
                </a:moveTo>
                <a:cubicBezTo>
                  <a:pt x="8579" y="0"/>
                  <a:pt x="0" y="2684"/>
                  <a:pt x="0" y="2684"/>
                </a:cubicBezTo>
                <a:lnTo>
                  <a:pt x="531" y="86888"/>
                </a:lnTo>
                <a:lnTo>
                  <a:pt x="153360" y="86888"/>
                </a:lnTo>
                <a:cubicBezTo>
                  <a:pt x="154965" y="68800"/>
                  <a:pt x="149232" y="52318"/>
                  <a:pt x="125225" y="48376"/>
                </a:cubicBezTo>
                <a:cubicBezTo>
                  <a:pt x="121654" y="47790"/>
                  <a:pt x="118524" y="47608"/>
                  <a:pt x="115694" y="47608"/>
                </a:cubicBezTo>
                <a:cubicBezTo>
                  <a:pt x="111060" y="47608"/>
                  <a:pt x="107232" y="48096"/>
                  <a:pt x="103601" y="48096"/>
                </a:cubicBezTo>
                <a:cubicBezTo>
                  <a:pt x="94542" y="48096"/>
                  <a:pt x="86701" y="45058"/>
                  <a:pt x="70589" y="23824"/>
                </a:cubicBezTo>
                <a:cubicBezTo>
                  <a:pt x="55771" y="4306"/>
                  <a:pt x="35471" y="0"/>
                  <a:pt x="204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rot="10800000">
            <a:off x="-827159" y="3874050"/>
            <a:ext cx="3204808" cy="1509250"/>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386" name="Google Shape;386;p30"/>
          <p:cNvSpPr/>
          <p:nvPr/>
        </p:nvSpPr>
        <p:spPr>
          <a:xfrm>
            <a:off x="-247650" y="2177768"/>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flipH="1">
            <a:off x="7850315" y="465388"/>
            <a:ext cx="1136375" cy="402306"/>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6582625" y="-549326"/>
            <a:ext cx="3433831" cy="1630804"/>
          </a:xfrm>
          <a:custGeom>
            <a:avLst/>
            <a:gdLst/>
            <a:ahLst/>
            <a:cxnLst/>
            <a:rect l="l" t="t" r="r" b="b"/>
            <a:pathLst>
              <a:path w="151671" h="72032" extrusionOk="0">
                <a:moveTo>
                  <a:pt x="2319" y="0"/>
                </a:moveTo>
                <a:cubicBezTo>
                  <a:pt x="-3572" y="11783"/>
                  <a:pt x="2493" y="34143"/>
                  <a:pt x="15273" y="37338"/>
                </a:cubicBezTo>
                <a:cubicBezTo>
                  <a:pt x="23193" y="39318"/>
                  <a:pt x="31604" y="40966"/>
                  <a:pt x="39657" y="39624"/>
                </a:cubicBezTo>
                <a:cubicBezTo>
                  <a:pt x="50726" y="37779"/>
                  <a:pt x="62298" y="33854"/>
                  <a:pt x="73185" y="36576"/>
                </a:cubicBezTo>
                <a:cubicBezTo>
                  <a:pt x="79467" y="38147"/>
                  <a:pt x="82254" y="45873"/>
                  <a:pt x="86139" y="51054"/>
                </a:cubicBezTo>
                <a:cubicBezTo>
                  <a:pt x="90784" y="57247"/>
                  <a:pt x="97223" y="62000"/>
                  <a:pt x="103665" y="66294"/>
                </a:cubicBezTo>
                <a:cubicBezTo>
                  <a:pt x="117040" y="75210"/>
                  <a:pt x="140305" y="73088"/>
                  <a:pt x="151671" y="61722"/>
                </a:cubicBezTo>
              </a:path>
            </a:pathLst>
          </a:custGeom>
          <a:noFill/>
          <a:ln w="19050" cap="flat" cmpd="sng">
            <a:solidFill>
              <a:schemeClr val="dk1"/>
            </a:solidFill>
            <a:prstDash val="dot"/>
            <a:round/>
            <a:headEnd type="none" w="med" len="med"/>
            <a:tailEnd type="none" w="med" len="med"/>
          </a:ln>
        </p:spPr>
      </p:sp>
      <p:sp>
        <p:nvSpPr>
          <p:cNvPr id="389" name="Google Shape;389;p30"/>
          <p:cNvSpPr/>
          <p:nvPr/>
        </p:nvSpPr>
        <p:spPr>
          <a:xfrm rot="10800000" flipH="1">
            <a:off x="6978000" y="3899928"/>
            <a:ext cx="2293884" cy="1286234"/>
          </a:xfrm>
          <a:custGeom>
            <a:avLst/>
            <a:gdLst/>
            <a:ahLst/>
            <a:cxnLst/>
            <a:rect l="l" t="t" r="r" b="b"/>
            <a:pathLst>
              <a:path w="154966" h="86893" extrusionOk="0">
                <a:moveTo>
                  <a:pt x="1606" y="0"/>
                </a:moveTo>
                <a:cubicBezTo>
                  <a:pt x="0" y="18102"/>
                  <a:pt x="5734" y="34585"/>
                  <a:pt x="29741" y="38526"/>
                </a:cubicBezTo>
                <a:cubicBezTo>
                  <a:pt x="33311" y="39112"/>
                  <a:pt x="36441" y="39295"/>
                  <a:pt x="39270" y="39295"/>
                </a:cubicBezTo>
                <a:cubicBezTo>
                  <a:pt x="43908" y="39295"/>
                  <a:pt x="47737" y="38805"/>
                  <a:pt x="51371" y="38805"/>
                </a:cubicBezTo>
                <a:cubicBezTo>
                  <a:pt x="60427" y="38805"/>
                  <a:pt x="68268" y="41844"/>
                  <a:pt x="84377" y="63064"/>
                </a:cubicBezTo>
                <a:cubicBezTo>
                  <a:pt x="99190" y="82585"/>
                  <a:pt x="119483" y="86893"/>
                  <a:pt x="134510" y="86893"/>
                </a:cubicBezTo>
                <a:cubicBezTo>
                  <a:pt x="146381" y="86893"/>
                  <a:pt x="154965" y="84204"/>
                  <a:pt x="154965" y="84204"/>
                </a:cubicBezTo>
                <a:lnTo>
                  <a:pt x="154435" y="0"/>
                </a:lnTo>
                <a:close/>
              </a:path>
            </a:pathLst>
          </a:custGeom>
          <a:gradFill>
            <a:gsLst>
              <a:gs pos="0">
                <a:schemeClr val="lt1"/>
              </a:gs>
              <a:gs pos="100000">
                <a:srgbClr val="FFFFFF">
                  <a:alpha val="54901"/>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6057575" y="4666443"/>
            <a:ext cx="1373982" cy="486421"/>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203575" y="821974"/>
            <a:ext cx="895647" cy="317068"/>
          </a:xfrm>
          <a:custGeom>
            <a:avLst/>
            <a:gdLst/>
            <a:ahLst/>
            <a:cxnLst/>
            <a:rect l="l" t="t" r="r" b="b"/>
            <a:pathLst>
              <a:path w="19813" h="7014" extrusionOk="0">
                <a:moveTo>
                  <a:pt x="10340" y="1"/>
                </a:moveTo>
                <a:cubicBezTo>
                  <a:pt x="7256" y="1"/>
                  <a:pt x="6597" y="3001"/>
                  <a:pt x="6597" y="3001"/>
                </a:cubicBezTo>
                <a:cubicBezTo>
                  <a:pt x="6597" y="3001"/>
                  <a:pt x="5855" y="2104"/>
                  <a:pt x="4768" y="2104"/>
                </a:cubicBezTo>
                <a:cubicBezTo>
                  <a:pt x="4353" y="2104"/>
                  <a:pt x="3888" y="2234"/>
                  <a:pt x="3394" y="2596"/>
                </a:cubicBezTo>
                <a:cubicBezTo>
                  <a:pt x="2299" y="3418"/>
                  <a:pt x="2406" y="4763"/>
                  <a:pt x="2406" y="4763"/>
                </a:cubicBezTo>
                <a:cubicBezTo>
                  <a:pt x="2406" y="4763"/>
                  <a:pt x="2361" y="4761"/>
                  <a:pt x="2285" y="4761"/>
                </a:cubicBezTo>
                <a:cubicBezTo>
                  <a:pt x="1889" y="4761"/>
                  <a:pt x="636" y="4828"/>
                  <a:pt x="287" y="5656"/>
                </a:cubicBezTo>
                <a:cubicBezTo>
                  <a:pt x="1" y="6299"/>
                  <a:pt x="525" y="7014"/>
                  <a:pt x="1227" y="7014"/>
                </a:cubicBezTo>
                <a:lnTo>
                  <a:pt x="17670" y="7014"/>
                </a:lnTo>
                <a:cubicBezTo>
                  <a:pt x="18182" y="7014"/>
                  <a:pt x="18670" y="6871"/>
                  <a:pt x="19075" y="6549"/>
                </a:cubicBezTo>
                <a:cubicBezTo>
                  <a:pt x="19491" y="6216"/>
                  <a:pt x="19813" y="5644"/>
                  <a:pt x="19468" y="4787"/>
                </a:cubicBezTo>
                <a:cubicBezTo>
                  <a:pt x="19096" y="3830"/>
                  <a:pt x="18442" y="3571"/>
                  <a:pt x="17845" y="3571"/>
                </a:cubicBezTo>
                <a:cubicBezTo>
                  <a:pt x="17141" y="3571"/>
                  <a:pt x="16515" y="3930"/>
                  <a:pt x="16515" y="3930"/>
                </a:cubicBezTo>
                <a:cubicBezTo>
                  <a:pt x="16515" y="3930"/>
                  <a:pt x="16185" y="2712"/>
                  <a:pt x="15064" y="2712"/>
                </a:cubicBezTo>
                <a:cubicBezTo>
                  <a:pt x="14757" y="2712"/>
                  <a:pt x="14390" y="2804"/>
                  <a:pt x="13955" y="3037"/>
                </a:cubicBezTo>
                <a:cubicBezTo>
                  <a:pt x="13955" y="3037"/>
                  <a:pt x="13514" y="49"/>
                  <a:pt x="10395" y="1"/>
                </a:cubicBezTo>
                <a:cubicBezTo>
                  <a:pt x="10377" y="1"/>
                  <a:pt x="10358" y="1"/>
                  <a:pt x="10340" y="1"/>
                </a:cubicBezTo>
                <a:close/>
              </a:path>
            </a:pathLst>
          </a:custGeom>
          <a:gradFill>
            <a:gsLst>
              <a:gs pos="0">
                <a:schemeClr val="lt1"/>
              </a:gs>
              <a:gs pos="100000">
                <a:srgbClr val="FFFFFF">
                  <a:alpha val="54901"/>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EC6820-5F45-4DBF-B162-09B0CBDC8FC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653A5-06E1-4B57-8C2A-17D6818A5DD1}"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pen Sans" panose="020B0606030504020204"/>
              <a:buNone/>
              <a:defRPr sz="3000" b="1">
                <a:solidFill>
                  <a:schemeClr val="dk1"/>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3000"/>
              <a:buFont typeface="Open Sans" panose="020B0606030504020204"/>
              <a:buNone/>
              <a:defRPr sz="3000" b="1">
                <a:solidFill>
                  <a:schemeClr val="dk1"/>
                </a:solidFill>
                <a:latin typeface="Open Sans" panose="020B0606030504020204"/>
                <a:ea typeface="Open Sans" panose="020B0606030504020204"/>
                <a:cs typeface="Open Sans" panose="020B0606030504020204"/>
                <a:sym typeface="Open Sans" panose="020B0606030504020204"/>
              </a:defRPr>
            </a:lvl2pPr>
            <a:lvl3pPr lvl="2" rtl="0">
              <a:spcBef>
                <a:spcPts val="0"/>
              </a:spcBef>
              <a:spcAft>
                <a:spcPts val="0"/>
              </a:spcAft>
              <a:buClr>
                <a:schemeClr val="dk1"/>
              </a:buClr>
              <a:buSzPts val="3000"/>
              <a:buFont typeface="Open Sans" panose="020B0606030504020204"/>
              <a:buNone/>
              <a:defRPr sz="3000" b="1">
                <a:solidFill>
                  <a:schemeClr val="dk1"/>
                </a:solidFill>
                <a:latin typeface="Open Sans" panose="020B0606030504020204"/>
                <a:ea typeface="Open Sans" panose="020B0606030504020204"/>
                <a:cs typeface="Open Sans" panose="020B0606030504020204"/>
                <a:sym typeface="Open Sans" panose="020B0606030504020204"/>
              </a:defRPr>
            </a:lvl3pPr>
            <a:lvl4pPr lvl="3" rtl="0">
              <a:spcBef>
                <a:spcPts val="0"/>
              </a:spcBef>
              <a:spcAft>
                <a:spcPts val="0"/>
              </a:spcAft>
              <a:buClr>
                <a:schemeClr val="dk1"/>
              </a:buClr>
              <a:buSzPts val="3000"/>
              <a:buFont typeface="Open Sans" panose="020B0606030504020204"/>
              <a:buNone/>
              <a:defRPr sz="3000" b="1">
                <a:solidFill>
                  <a:schemeClr val="dk1"/>
                </a:solidFill>
                <a:latin typeface="Open Sans" panose="020B0606030504020204"/>
                <a:ea typeface="Open Sans" panose="020B0606030504020204"/>
                <a:cs typeface="Open Sans" panose="020B0606030504020204"/>
                <a:sym typeface="Open Sans" panose="020B0606030504020204"/>
              </a:defRPr>
            </a:lvl4pPr>
            <a:lvl5pPr lvl="4" rtl="0">
              <a:spcBef>
                <a:spcPts val="0"/>
              </a:spcBef>
              <a:spcAft>
                <a:spcPts val="0"/>
              </a:spcAft>
              <a:buClr>
                <a:schemeClr val="dk1"/>
              </a:buClr>
              <a:buSzPts val="3000"/>
              <a:buFont typeface="Open Sans" panose="020B0606030504020204"/>
              <a:buNone/>
              <a:defRPr sz="3000" b="1">
                <a:solidFill>
                  <a:schemeClr val="dk1"/>
                </a:solidFill>
                <a:latin typeface="Open Sans" panose="020B0606030504020204"/>
                <a:ea typeface="Open Sans" panose="020B0606030504020204"/>
                <a:cs typeface="Open Sans" panose="020B0606030504020204"/>
                <a:sym typeface="Open Sans" panose="020B0606030504020204"/>
              </a:defRPr>
            </a:lvl5pPr>
            <a:lvl6pPr lvl="5" rtl="0">
              <a:spcBef>
                <a:spcPts val="0"/>
              </a:spcBef>
              <a:spcAft>
                <a:spcPts val="0"/>
              </a:spcAft>
              <a:buClr>
                <a:schemeClr val="dk1"/>
              </a:buClr>
              <a:buSzPts val="3000"/>
              <a:buFont typeface="Open Sans" panose="020B0606030504020204"/>
              <a:buNone/>
              <a:defRPr sz="3000" b="1">
                <a:solidFill>
                  <a:schemeClr val="dk1"/>
                </a:solidFill>
                <a:latin typeface="Open Sans" panose="020B0606030504020204"/>
                <a:ea typeface="Open Sans" panose="020B0606030504020204"/>
                <a:cs typeface="Open Sans" panose="020B0606030504020204"/>
                <a:sym typeface="Open Sans" panose="020B0606030504020204"/>
              </a:defRPr>
            </a:lvl6pPr>
            <a:lvl7pPr lvl="6" rtl="0">
              <a:spcBef>
                <a:spcPts val="0"/>
              </a:spcBef>
              <a:spcAft>
                <a:spcPts val="0"/>
              </a:spcAft>
              <a:buClr>
                <a:schemeClr val="dk1"/>
              </a:buClr>
              <a:buSzPts val="3000"/>
              <a:buFont typeface="Open Sans" panose="020B0606030504020204"/>
              <a:buNone/>
              <a:defRPr sz="3000" b="1">
                <a:solidFill>
                  <a:schemeClr val="dk1"/>
                </a:solidFill>
                <a:latin typeface="Open Sans" panose="020B0606030504020204"/>
                <a:ea typeface="Open Sans" panose="020B0606030504020204"/>
                <a:cs typeface="Open Sans" panose="020B0606030504020204"/>
                <a:sym typeface="Open Sans" panose="020B0606030504020204"/>
              </a:defRPr>
            </a:lvl7pPr>
            <a:lvl8pPr lvl="7" rtl="0">
              <a:spcBef>
                <a:spcPts val="0"/>
              </a:spcBef>
              <a:spcAft>
                <a:spcPts val="0"/>
              </a:spcAft>
              <a:buClr>
                <a:schemeClr val="dk1"/>
              </a:buClr>
              <a:buSzPts val="3000"/>
              <a:buFont typeface="Open Sans" panose="020B0606030504020204"/>
              <a:buNone/>
              <a:defRPr sz="3000" b="1">
                <a:solidFill>
                  <a:schemeClr val="dk1"/>
                </a:solidFill>
                <a:latin typeface="Open Sans" panose="020B0606030504020204"/>
                <a:ea typeface="Open Sans" panose="020B0606030504020204"/>
                <a:cs typeface="Open Sans" panose="020B0606030504020204"/>
                <a:sym typeface="Open Sans" panose="020B0606030504020204"/>
              </a:defRPr>
            </a:lvl8pPr>
            <a:lvl9pPr lvl="8" rtl="0">
              <a:spcBef>
                <a:spcPts val="0"/>
              </a:spcBef>
              <a:spcAft>
                <a:spcPts val="0"/>
              </a:spcAft>
              <a:buClr>
                <a:schemeClr val="dk1"/>
              </a:buClr>
              <a:buSzPts val="3000"/>
              <a:buFont typeface="Open Sans" panose="020B0606030504020204"/>
              <a:buNone/>
              <a:defRPr sz="3000" b="1">
                <a:solidFill>
                  <a:schemeClr val="dk1"/>
                </a:solidFill>
                <a:latin typeface="Open Sans" panose="020B0606030504020204"/>
                <a:ea typeface="Open Sans" panose="020B0606030504020204"/>
                <a:cs typeface="Open Sans" panose="020B0606030504020204"/>
                <a:sym typeface="Open Sans" panose="020B0606030504020204"/>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xygen" panose="02000503000000000000"/>
              <a:buChar char="●"/>
              <a:defRPr>
                <a:solidFill>
                  <a:schemeClr val="dk1"/>
                </a:solidFill>
                <a:latin typeface="Oxygen" panose="02000503000000000000"/>
                <a:ea typeface="Oxygen" panose="02000503000000000000"/>
                <a:cs typeface="Oxygen" panose="02000503000000000000"/>
                <a:sym typeface="Oxygen" panose="02000503000000000000"/>
              </a:defRPr>
            </a:lvl1pPr>
            <a:lvl2pPr marL="914400" lvl="1" indent="-317500">
              <a:lnSpc>
                <a:spcPct val="115000"/>
              </a:lnSpc>
              <a:spcBef>
                <a:spcPts val="1600"/>
              </a:spcBef>
              <a:spcAft>
                <a:spcPts val="0"/>
              </a:spcAft>
              <a:buClr>
                <a:schemeClr val="dk1"/>
              </a:buClr>
              <a:buSzPts val="1400"/>
              <a:buFont typeface="Oxygen" panose="02000503000000000000"/>
              <a:buChar char="○"/>
              <a:defRPr>
                <a:solidFill>
                  <a:schemeClr val="dk1"/>
                </a:solidFill>
                <a:latin typeface="Oxygen" panose="02000503000000000000"/>
                <a:ea typeface="Oxygen" panose="02000503000000000000"/>
                <a:cs typeface="Oxygen" panose="02000503000000000000"/>
                <a:sym typeface="Oxygen" panose="02000503000000000000"/>
              </a:defRPr>
            </a:lvl2pPr>
            <a:lvl3pPr marL="1371600" lvl="2" indent="-317500">
              <a:lnSpc>
                <a:spcPct val="115000"/>
              </a:lnSpc>
              <a:spcBef>
                <a:spcPts val="1600"/>
              </a:spcBef>
              <a:spcAft>
                <a:spcPts val="0"/>
              </a:spcAft>
              <a:buClr>
                <a:schemeClr val="dk1"/>
              </a:buClr>
              <a:buSzPts val="1400"/>
              <a:buFont typeface="Oxygen" panose="02000503000000000000"/>
              <a:buChar char="■"/>
              <a:defRPr>
                <a:solidFill>
                  <a:schemeClr val="dk1"/>
                </a:solidFill>
                <a:latin typeface="Oxygen" panose="02000503000000000000"/>
                <a:ea typeface="Oxygen" panose="02000503000000000000"/>
                <a:cs typeface="Oxygen" panose="02000503000000000000"/>
                <a:sym typeface="Oxygen" panose="02000503000000000000"/>
              </a:defRPr>
            </a:lvl3pPr>
            <a:lvl4pPr marL="1828800" lvl="3" indent="-317500">
              <a:lnSpc>
                <a:spcPct val="115000"/>
              </a:lnSpc>
              <a:spcBef>
                <a:spcPts val="1600"/>
              </a:spcBef>
              <a:spcAft>
                <a:spcPts val="0"/>
              </a:spcAft>
              <a:buClr>
                <a:schemeClr val="dk1"/>
              </a:buClr>
              <a:buSzPts val="1400"/>
              <a:buFont typeface="Oxygen" panose="02000503000000000000"/>
              <a:buChar char="●"/>
              <a:defRPr>
                <a:solidFill>
                  <a:schemeClr val="dk1"/>
                </a:solidFill>
                <a:latin typeface="Oxygen" panose="02000503000000000000"/>
                <a:ea typeface="Oxygen" panose="02000503000000000000"/>
                <a:cs typeface="Oxygen" panose="02000503000000000000"/>
                <a:sym typeface="Oxygen" panose="02000503000000000000"/>
              </a:defRPr>
            </a:lvl4pPr>
            <a:lvl5pPr marL="2286000" lvl="4" indent="-317500">
              <a:lnSpc>
                <a:spcPct val="115000"/>
              </a:lnSpc>
              <a:spcBef>
                <a:spcPts val="1600"/>
              </a:spcBef>
              <a:spcAft>
                <a:spcPts val="0"/>
              </a:spcAft>
              <a:buClr>
                <a:schemeClr val="dk1"/>
              </a:buClr>
              <a:buSzPts val="1400"/>
              <a:buFont typeface="Oxygen" panose="02000503000000000000"/>
              <a:buChar char="○"/>
              <a:defRPr>
                <a:solidFill>
                  <a:schemeClr val="dk1"/>
                </a:solidFill>
                <a:latin typeface="Oxygen" panose="02000503000000000000"/>
                <a:ea typeface="Oxygen" panose="02000503000000000000"/>
                <a:cs typeface="Oxygen" panose="02000503000000000000"/>
                <a:sym typeface="Oxygen" panose="02000503000000000000"/>
              </a:defRPr>
            </a:lvl5pPr>
            <a:lvl6pPr marL="2743200" lvl="5" indent="-317500">
              <a:lnSpc>
                <a:spcPct val="115000"/>
              </a:lnSpc>
              <a:spcBef>
                <a:spcPts val="1600"/>
              </a:spcBef>
              <a:spcAft>
                <a:spcPts val="0"/>
              </a:spcAft>
              <a:buClr>
                <a:schemeClr val="dk1"/>
              </a:buClr>
              <a:buSzPts val="1400"/>
              <a:buFont typeface="Oxygen" panose="02000503000000000000"/>
              <a:buChar char="■"/>
              <a:defRPr>
                <a:solidFill>
                  <a:schemeClr val="dk1"/>
                </a:solidFill>
                <a:latin typeface="Oxygen" panose="02000503000000000000"/>
                <a:ea typeface="Oxygen" panose="02000503000000000000"/>
                <a:cs typeface="Oxygen" panose="02000503000000000000"/>
                <a:sym typeface="Oxygen" panose="02000503000000000000"/>
              </a:defRPr>
            </a:lvl6pPr>
            <a:lvl7pPr marL="3200400" lvl="6" indent="-317500">
              <a:lnSpc>
                <a:spcPct val="115000"/>
              </a:lnSpc>
              <a:spcBef>
                <a:spcPts val="1600"/>
              </a:spcBef>
              <a:spcAft>
                <a:spcPts val="0"/>
              </a:spcAft>
              <a:buClr>
                <a:schemeClr val="dk1"/>
              </a:buClr>
              <a:buSzPts val="1400"/>
              <a:buFont typeface="Oxygen" panose="02000503000000000000"/>
              <a:buChar char="●"/>
              <a:defRPr>
                <a:solidFill>
                  <a:schemeClr val="dk1"/>
                </a:solidFill>
                <a:latin typeface="Oxygen" panose="02000503000000000000"/>
                <a:ea typeface="Oxygen" panose="02000503000000000000"/>
                <a:cs typeface="Oxygen" panose="02000503000000000000"/>
                <a:sym typeface="Oxygen" panose="02000503000000000000"/>
              </a:defRPr>
            </a:lvl7pPr>
            <a:lvl8pPr marL="3657600" lvl="7" indent="-317500">
              <a:lnSpc>
                <a:spcPct val="115000"/>
              </a:lnSpc>
              <a:spcBef>
                <a:spcPts val="1600"/>
              </a:spcBef>
              <a:spcAft>
                <a:spcPts val="0"/>
              </a:spcAft>
              <a:buClr>
                <a:schemeClr val="dk1"/>
              </a:buClr>
              <a:buSzPts val="1400"/>
              <a:buFont typeface="Oxygen" panose="02000503000000000000"/>
              <a:buChar char="○"/>
              <a:defRPr>
                <a:solidFill>
                  <a:schemeClr val="dk1"/>
                </a:solidFill>
                <a:latin typeface="Oxygen" panose="02000503000000000000"/>
                <a:ea typeface="Oxygen" panose="02000503000000000000"/>
                <a:cs typeface="Oxygen" panose="02000503000000000000"/>
                <a:sym typeface="Oxygen" panose="02000503000000000000"/>
              </a:defRPr>
            </a:lvl8pPr>
            <a:lvl9pPr marL="4114800" lvl="8" indent="-317500">
              <a:lnSpc>
                <a:spcPct val="115000"/>
              </a:lnSpc>
              <a:spcBef>
                <a:spcPts val="1600"/>
              </a:spcBef>
              <a:spcAft>
                <a:spcPts val="1600"/>
              </a:spcAft>
              <a:buClr>
                <a:schemeClr val="dk1"/>
              </a:buClr>
              <a:buSzPts val="1400"/>
              <a:buFont typeface="Oxygen" panose="02000503000000000000"/>
              <a:buChar char="■"/>
              <a:defRPr>
                <a:solidFill>
                  <a:schemeClr val="dk1"/>
                </a:solidFill>
                <a:latin typeface="Oxygen" panose="02000503000000000000"/>
                <a:ea typeface="Oxygen" panose="02000503000000000000"/>
                <a:cs typeface="Oxygen" panose="02000503000000000000"/>
                <a:sym typeface="Oxygen"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5143499"/>
          </a:xfrm>
          <a:prstGeom prst="rect">
            <a:avLst/>
          </a:prstGeom>
        </p:spPr>
      </p:pic>
      <p:sp>
        <p:nvSpPr>
          <p:cNvPr id="11" name="TextBox 10"/>
          <p:cNvSpPr txBox="1"/>
          <p:nvPr/>
        </p:nvSpPr>
        <p:spPr>
          <a:xfrm>
            <a:off x="83820" y="172954"/>
            <a:ext cx="8976360" cy="1323439"/>
          </a:xfrm>
          <a:prstGeom prst="rect">
            <a:avLst/>
          </a:prstGeom>
          <a:noFill/>
        </p:spPr>
        <p:txBody>
          <a:bodyPr wrap="square">
            <a:spAutoFit/>
          </a:bodyPr>
          <a:lstStyle/>
          <a:p>
            <a:pPr algn="ctr"/>
            <a:r>
              <a:rPr lang="en-US" sz="4000" b="1" dirty="0">
                <a:solidFill>
                  <a:schemeClr val="bg1"/>
                </a:solidFill>
                <a:latin typeface="Segoe UI" panose="020B0502040204020203" pitchFamily="34" charset="0"/>
                <a:cs typeface="Segoe UI" panose="020B0502040204020203" pitchFamily="34" charset="0"/>
              </a:rPr>
              <a:t>Definition of a Constraint Satisfaction Problem</a:t>
            </a:r>
          </a:p>
        </p:txBody>
      </p:sp>
      <p:sp>
        <p:nvSpPr>
          <p:cNvPr id="13" name="TextBox 12"/>
          <p:cNvSpPr txBox="1"/>
          <p:nvPr/>
        </p:nvSpPr>
        <p:spPr>
          <a:xfrm>
            <a:off x="2026920" y="1621694"/>
            <a:ext cx="5090160" cy="323165"/>
          </a:xfrm>
          <a:prstGeom prst="rect">
            <a:avLst/>
          </a:prstGeom>
          <a:noFill/>
        </p:spPr>
        <p:txBody>
          <a:bodyPr wrap="square">
            <a:spAutoFit/>
          </a:bodyPr>
          <a:lstStyle/>
          <a:p>
            <a:pPr algn="ctr"/>
            <a:r>
              <a:rPr lang="vi-VN" altLang="zh-CN" sz="1500" b="1" spc="150" dirty="0">
                <a:solidFill>
                  <a:schemeClr val="bg1"/>
                </a:solidFill>
              </a:rPr>
              <a:t>GVHD: </a:t>
            </a:r>
            <a:r>
              <a:rPr lang="vi-VN" altLang="zh-CN" sz="1500" b="1" spc="150" dirty="0" err="1">
                <a:solidFill>
                  <a:schemeClr val="bg1"/>
                </a:solidFill>
              </a:rPr>
              <a:t>Ths</a:t>
            </a:r>
            <a:r>
              <a:rPr lang="vi-VN" altLang="zh-CN" sz="1500" b="1" spc="150" dirty="0">
                <a:solidFill>
                  <a:schemeClr val="bg1"/>
                </a:solidFill>
              </a:rPr>
              <a:t>. Lê Minh Tân</a:t>
            </a:r>
          </a:p>
        </p:txBody>
      </p:sp>
      <p:cxnSp>
        <p:nvCxnSpPr>
          <p:cNvPr id="15" name="Straight Connector 14"/>
          <p:cNvCxnSpPr/>
          <p:nvPr/>
        </p:nvCxnSpPr>
        <p:spPr>
          <a:xfrm>
            <a:off x="2758440" y="1496393"/>
            <a:ext cx="3627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33" name="!!i6"/>
          <p:cNvSpPr/>
          <p:nvPr/>
        </p:nvSpPr>
        <p:spPr>
          <a:xfrm>
            <a:off x="1716123" y="674881"/>
            <a:ext cx="5660819" cy="658619"/>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222"/>
          <p:cNvSpPr txBox="1"/>
          <p:nvPr/>
        </p:nvSpPr>
        <p:spPr>
          <a:xfrm>
            <a:off x="1209387" y="-1623389"/>
            <a:ext cx="1858609" cy="830997"/>
          </a:xfrm>
          <a:prstGeom prst="rect">
            <a:avLst/>
          </a:prstGeom>
          <a:noFill/>
        </p:spPr>
        <p:txBody>
          <a:bodyPr wrap="square">
            <a:spAutoFit/>
          </a:bodyPr>
          <a:lstStyle/>
          <a:p>
            <a:pPr algn="just"/>
            <a:r>
              <a:rPr lang="en-US" sz="1600" dirty="0">
                <a:latin typeface="Segoe UI" panose="020B0502040204020203" pitchFamily="34" charset="0"/>
                <a:ea typeface="Open Sans" panose="020B0606030504020204" pitchFamily="34" charset="0"/>
                <a:cs typeface="Segoe UI" panose="020B0502040204020203" pitchFamily="34" charset="0"/>
              </a:rPr>
              <a:t>P</a:t>
            </a:r>
            <a:r>
              <a:rPr lang="vi-VN"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gán không vi phạm bất kỳ ràng buộc nào</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41" name="!!t322"/>
          <p:cNvSpPr txBox="1"/>
          <p:nvPr/>
        </p:nvSpPr>
        <p:spPr>
          <a:xfrm>
            <a:off x="3608513" y="-1623389"/>
            <a:ext cx="1942819" cy="830997"/>
          </a:xfrm>
          <a:prstGeom prst="rect">
            <a:avLst/>
          </a:prstGeom>
          <a:noFill/>
        </p:spPr>
        <p:txBody>
          <a:bodyPr wrap="square">
            <a:spAutoFit/>
          </a:bodyPr>
          <a:lstStyle/>
          <a:p>
            <a:r>
              <a:rPr lang="en-US" sz="1600" dirty="0">
                <a:latin typeface="Segoe UI" panose="020B0502040204020203" pitchFamily="34" charset="0"/>
                <a:ea typeface="Open Sans" panose="020B0606030504020204" pitchFamily="34" charset="0"/>
                <a:cs typeface="Segoe UI" panose="020B0502040204020203" pitchFamily="34" charset="0"/>
              </a:rPr>
              <a:t>P</a:t>
            </a:r>
            <a:r>
              <a:rPr lang="vi-VN"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gán trong đó mỗi biến được gán một </a:t>
            </a:r>
            <a:r>
              <a:rPr lang="vi-VN" sz="1600" b="0" i="0" u="none" strike="noStrike">
                <a:solidFill>
                  <a:srgbClr val="000000"/>
                </a:solidFill>
                <a:effectLst/>
                <a:latin typeface="Segoe UI" panose="020B0502040204020203" pitchFamily="34" charset="0"/>
                <a:ea typeface="Open Sans" panose="020B0606030504020204" pitchFamily="34" charset="0"/>
                <a:cs typeface="Segoe UI" panose="020B0502040204020203" pitchFamily="34" charset="0"/>
              </a:rPr>
              <a:t>giá trị</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43" name="!!t422"/>
          <p:cNvSpPr txBox="1"/>
          <p:nvPr/>
        </p:nvSpPr>
        <p:spPr>
          <a:xfrm>
            <a:off x="6091848" y="-1623389"/>
            <a:ext cx="1767696" cy="1077218"/>
          </a:xfrm>
          <a:prstGeom prst="rect">
            <a:avLst/>
          </a:prstGeom>
          <a:noFill/>
        </p:spPr>
        <p:txBody>
          <a:bodyPr wrap="square">
            <a:spAutoFit/>
          </a:bodyPr>
          <a:lstStyle/>
          <a:p>
            <a:pPr algn="just"/>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Phép gán một phần là phép gán mà một số biến không </a:t>
            </a:r>
            <a:r>
              <a:rPr lang="vi-VN" sz="1600" b="0" i="0" u="none" strike="noStrike">
                <a:solidFill>
                  <a:srgbClr val="000000"/>
                </a:solidFill>
                <a:effectLst/>
                <a:latin typeface="Segoe UI" panose="020B0502040204020203" pitchFamily="34" charset="0"/>
                <a:ea typeface="Open Sans" panose="020B0606030504020204" pitchFamily="34" charset="0"/>
                <a:cs typeface="Segoe UI" panose="020B0502040204020203" pitchFamily="34" charset="0"/>
              </a:rPr>
              <a:t>được gán</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22" name="TextBox 21"/>
          <p:cNvSpPr txBox="1"/>
          <p:nvPr/>
        </p:nvSpPr>
        <p:spPr>
          <a:xfrm>
            <a:off x="1209388" y="-2577819"/>
            <a:ext cx="1858609" cy="584775"/>
          </a:xfrm>
          <a:prstGeom prst="rect">
            <a:avLst/>
          </a:prstGeom>
          <a:noFill/>
        </p:spPr>
        <p:txBody>
          <a:bodyPr wrap="square">
            <a:spAutoFit/>
          </a:bodyPr>
          <a:lstStyle/>
          <a:p>
            <a:pPr algn="just"/>
            <a:r>
              <a:rPr lang="en-US" sz="1600" b="1" i="0" u="none" strike="noStrike" dirty="0">
                <a:solidFill>
                  <a:schemeClr val="tx1"/>
                </a:solidFill>
                <a:effectLst/>
                <a:latin typeface="Segoe UI" panose="020B0502040204020203" pitchFamily="34" charset="0"/>
                <a:ea typeface="Open Sans" panose="020B0606030504020204" pitchFamily="34" charset="0"/>
                <a:cs typeface="Segoe UI" panose="020B0502040204020203" pitchFamily="34" charset="0"/>
              </a:rPr>
              <a:t>P</a:t>
            </a:r>
            <a:r>
              <a:rPr lang="vi-VN" sz="1600" b="1" i="0" u="none" strike="noStrike" dirty="0" err="1">
                <a:solidFill>
                  <a:schemeClr val="tx1"/>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1" i="0" u="none" strike="noStrike" dirty="0">
                <a:solidFill>
                  <a:schemeClr val="tx1"/>
                </a:solidFill>
                <a:effectLst/>
                <a:latin typeface="Segoe UI" panose="020B0502040204020203" pitchFamily="34" charset="0"/>
                <a:ea typeface="Open Sans" panose="020B0606030504020204" pitchFamily="34" charset="0"/>
                <a:cs typeface="Segoe UI" panose="020B0502040204020203" pitchFamily="34" charset="0"/>
              </a:rPr>
              <a:t> gán nhất quán hoặc hợp lệ</a:t>
            </a:r>
            <a:endParaRPr lang="en-US" sz="1600" b="1" dirty="0">
              <a:solidFill>
                <a:schemeClr val="tx1"/>
              </a:solidFill>
              <a:latin typeface="Segoe UI" panose="020B0502040204020203" pitchFamily="34" charset="0"/>
              <a:cs typeface="Segoe UI" panose="020B0502040204020203" pitchFamily="34" charset="0"/>
            </a:endParaRPr>
          </a:p>
        </p:txBody>
      </p:sp>
      <p:sp>
        <p:nvSpPr>
          <p:cNvPr id="25" name="TextBox 24"/>
          <p:cNvSpPr txBox="1"/>
          <p:nvPr/>
        </p:nvSpPr>
        <p:spPr>
          <a:xfrm>
            <a:off x="3608513" y="-2608781"/>
            <a:ext cx="1942819" cy="584775"/>
          </a:xfrm>
          <a:prstGeom prst="rect">
            <a:avLst/>
          </a:prstGeom>
          <a:noFill/>
        </p:spPr>
        <p:txBody>
          <a:bodyPr wrap="square">
            <a:spAutoFit/>
          </a:bodyPr>
          <a:lstStyle/>
          <a:p>
            <a:r>
              <a:rPr lang="en-US" sz="1600" b="1" dirty="0">
                <a:latin typeface="Segoe UI" panose="020B0502040204020203" pitchFamily="34" charset="0"/>
                <a:ea typeface="Open Sans" panose="020B0606030504020204" pitchFamily="34" charset="0"/>
                <a:cs typeface="Segoe UI" panose="020B0502040204020203" pitchFamily="34" charset="0"/>
              </a:rPr>
              <a:t>P</a:t>
            </a:r>
            <a:r>
              <a:rPr lang="vi-VN" sz="16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gán hoàn chỉnh, nhất quán</a:t>
            </a:r>
            <a:endParaRPr lang="en-US" sz="1600" b="1" dirty="0">
              <a:latin typeface="Segoe UI" panose="020B0502040204020203" pitchFamily="34" charset="0"/>
              <a:cs typeface="Segoe UI" panose="020B0502040204020203" pitchFamily="34" charset="0"/>
            </a:endParaRPr>
          </a:p>
        </p:txBody>
      </p:sp>
      <p:sp>
        <p:nvSpPr>
          <p:cNvPr id="28" name="TextBox 27"/>
          <p:cNvSpPr txBox="1"/>
          <p:nvPr/>
        </p:nvSpPr>
        <p:spPr>
          <a:xfrm>
            <a:off x="6091848" y="-2577819"/>
            <a:ext cx="1781568" cy="584775"/>
          </a:xfrm>
          <a:prstGeom prst="rect">
            <a:avLst/>
          </a:prstGeom>
          <a:noFill/>
        </p:spPr>
        <p:txBody>
          <a:bodyPr wrap="square">
            <a:spAutoFit/>
          </a:bodyPr>
          <a:lstStyle/>
          <a:p>
            <a:pPr algn="just"/>
            <a:r>
              <a:rPr lang="en-US" sz="1600" b="1" dirty="0">
                <a:solidFill>
                  <a:schemeClr val="accent1">
                    <a:lumMod val="50000"/>
                  </a:schemeClr>
                </a:solidFill>
                <a:latin typeface="Segoe UI" panose="020B0502040204020203" pitchFamily="34" charset="0"/>
                <a:ea typeface="Open Sans" panose="020B0606030504020204" pitchFamily="34" charset="0"/>
                <a:cs typeface="Segoe UI" panose="020B0502040204020203" pitchFamily="34" charset="0"/>
              </a:rPr>
              <a:t>P</a:t>
            </a:r>
            <a:r>
              <a:rPr lang="vi-VN" sz="1600" b="1" i="0" u="none" strike="noStrike" dirty="0" err="1">
                <a:solidFill>
                  <a:schemeClr val="accent1">
                    <a:lumMod val="50000"/>
                  </a:schemeClr>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1" i="0" u="none" strike="noStrike" dirty="0">
                <a:solidFill>
                  <a:schemeClr val="accent1">
                    <a:lumMod val="50000"/>
                  </a:schemeClr>
                </a:solidFill>
                <a:effectLst/>
                <a:latin typeface="Segoe UI" panose="020B0502040204020203" pitchFamily="34" charset="0"/>
                <a:ea typeface="Open Sans" panose="020B0606030504020204" pitchFamily="34" charset="0"/>
                <a:cs typeface="Segoe UI" panose="020B0502040204020203" pitchFamily="34" charset="0"/>
              </a:rPr>
              <a:t> gán một phần nhất quán.</a:t>
            </a:r>
            <a:endParaRPr lang="en-US" sz="1600" b="1" dirty="0">
              <a:solidFill>
                <a:schemeClr val="accent1">
                  <a:lumMod val="50000"/>
                </a:schemeClr>
              </a:solidFill>
              <a:latin typeface="Segoe UI" panose="020B0502040204020203" pitchFamily="34" charset="0"/>
              <a:cs typeface="Segoe UI" panose="020B0502040204020203" pitchFamily="34" charset="0"/>
            </a:endParaRPr>
          </a:p>
        </p:txBody>
      </p:sp>
      <p:sp>
        <p:nvSpPr>
          <p:cNvPr id="9" name="!!i1"/>
          <p:cNvSpPr/>
          <p:nvPr/>
        </p:nvSpPr>
        <p:spPr>
          <a:xfrm>
            <a:off x="2164158" y="-3737242"/>
            <a:ext cx="5212784" cy="495240"/>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Gán</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giá</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trị</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cho</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biến</a:t>
            </a:r>
            <a:endPar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5" name="Straight Connector 34"/>
          <p:cNvCxnSpPr/>
          <p:nvPr/>
        </p:nvCxnSpPr>
        <p:spPr>
          <a:xfrm>
            <a:off x="3338488" y="-2638698"/>
            <a:ext cx="0" cy="24765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91848" y="-3015821"/>
            <a:ext cx="0" cy="24765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209387" y="-1777571"/>
            <a:ext cx="6650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810723" y="752068"/>
            <a:ext cx="5404793" cy="369332"/>
          </a:xfrm>
          <a:prstGeom prst="rect">
            <a:avLst/>
          </a:prstGeom>
          <a:noFill/>
        </p:spPr>
        <p:txBody>
          <a:bodyPr wrap="square">
            <a:spAutoFit/>
          </a:bodyPr>
          <a:lstStyle/>
          <a:p>
            <a:r>
              <a:rPr lang="en-US" sz="1800" b="1" i="0" u="none" strike="noStrike">
                <a:solidFill>
                  <a:srgbClr val="146FA1"/>
                </a:solidFill>
                <a:effectLst/>
                <a:latin typeface="Segoe UI" panose="020B0502040204020203" pitchFamily="34" charset="0"/>
                <a:cs typeface="Segoe UI" panose="020B0502040204020203" pitchFamily="34" charset="0"/>
              </a:rPr>
              <a:t>Giải pháp cho một bài toán thỏa mãn ràng buộc</a:t>
            </a:r>
            <a:endParaRPr lang="en-US" sz="1800" b="1">
              <a:solidFill>
                <a:srgbClr val="146FA1"/>
              </a:solidFill>
              <a:latin typeface="Segoe UI" panose="020B0502040204020203" pitchFamily="34" charset="0"/>
              <a:cs typeface="Segoe UI" panose="020B0502040204020203" pitchFamily="34" charset="0"/>
            </a:endParaRPr>
          </a:p>
        </p:txBody>
      </p:sp>
      <p:sp>
        <p:nvSpPr>
          <p:cNvPr id="5" name="TextBox 4"/>
          <p:cNvSpPr txBox="1"/>
          <p:nvPr/>
        </p:nvSpPr>
        <p:spPr>
          <a:xfrm>
            <a:off x="2731664" y="1410687"/>
            <a:ext cx="3562910" cy="369332"/>
          </a:xfrm>
          <a:prstGeom prst="rect">
            <a:avLst/>
          </a:prstGeom>
          <a:noFill/>
        </p:spPr>
        <p:txBody>
          <a:bodyPr wrap="square">
            <a:spAutoFit/>
          </a:bodyPr>
          <a:lstStyle/>
          <a:p>
            <a:r>
              <a:rPr lang="en-US" sz="1800" b="1" i="0" u="none" strike="noStrike">
                <a:solidFill>
                  <a:srgbClr val="000000"/>
                </a:solidFill>
                <a:effectLst/>
                <a:latin typeface="Segoe UI" panose="020B0502040204020203" pitchFamily="34" charset="0"/>
                <a:cs typeface="Segoe UI" panose="020B0502040204020203" pitchFamily="34" charset="0"/>
              </a:rPr>
              <a:t>Phép gán</a:t>
            </a:r>
            <a:r>
              <a:rPr lang="en-US" sz="1800" b="1">
                <a:latin typeface="Segoe UI" panose="020B0502040204020203" pitchFamily="34" charset="0"/>
                <a:cs typeface="Segoe UI" panose="020B0502040204020203" pitchFamily="34" charset="0"/>
              </a:rPr>
              <a:t> h</a:t>
            </a:r>
            <a:r>
              <a:rPr lang="en-US" sz="1800" b="1" i="0" u="none" strike="noStrike">
                <a:solidFill>
                  <a:srgbClr val="000000"/>
                </a:solidFill>
                <a:effectLst/>
                <a:latin typeface="Segoe UI" panose="020B0502040204020203" pitchFamily="34" charset="0"/>
                <a:cs typeface="Segoe UI" panose="020B0502040204020203" pitchFamily="34" charset="0"/>
              </a:rPr>
              <a:t>oàn chỉnh và hợp lệ</a:t>
            </a:r>
            <a:endParaRPr lang="en-US" sz="1800" b="1">
              <a:latin typeface="Segoe UI" panose="020B0502040204020203" pitchFamily="34" charset="0"/>
              <a:cs typeface="Segoe UI" panose="020B0502040204020203" pitchFamily="34" charset="0"/>
            </a:endParaRPr>
          </a:p>
        </p:txBody>
      </p:sp>
      <p:sp>
        <p:nvSpPr>
          <p:cNvPr id="6" name="!!i45"/>
          <p:cNvSpPr/>
          <p:nvPr/>
        </p:nvSpPr>
        <p:spPr>
          <a:xfrm>
            <a:off x="1716123" y="6269329"/>
            <a:ext cx="5660819" cy="658619"/>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10723" y="6404577"/>
            <a:ext cx="5404793" cy="369332"/>
          </a:xfrm>
          <a:prstGeom prst="rect">
            <a:avLst/>
          </a:prstGeom>
          <a:noFill/>
        </p:spPr>
        <p:txBody>
          <a:bodyPr wrap="square">
            <a:spAutoFit/>
          </a:bodyPr>
          <a:lstStyle/>
          <a:p>
            <a:pPr algn="ctr"/>
            <a:r>
              <a:rPr lang="en-US" sz="1800" b="1">
                <a:solidFill>
                  <a:srgbClr val="146FA1"/>
                </a:solidFill>
                <a:latin typeface="Segoe UI" panose="020B0502040204020203" pitchFamily="34" charset="0"/>
                <a:cs typeface="Segoe UI" panose="020B0502040204020203" pitchFamily="34" charset="0"/>
              </a:rPr>
              <a:t>G</a:t>
            </a:r>
            <a:r>
              <a:rPr lang="en-US" sz="1800" b="1" i="0" u="none" strike="noStrike">
                <a:solidFill>
                  <a:srgbClr val="146FA1"/>
                </a:solidFill>
                <a:effectLst/>
                <a:latin typeface="Segoe UI" panose="020B0502040204020203" pitchFamily="34" charset="0"/>
                <a:cs typeface="Segoe UI" panose="020B0502040204020203" pitchFamily="34" charset="0"/>
              </a:rPr>
              <a:t>iải pháp một phần cho bài toán</a:t>
            </a:r>
            <a:endParaRPr lang="en-US" sz="1800" b="1">
              <a:solidFill>
                <a:srgbClr val="146FA1"/>
              </a:solidFill>
              <a:latin typeface="Segoe UI" panose="020B0502040204020203" pitchFamily="34" charset="0"/>
              <a:cs typeface="Segoe UI" panose="020B0502040204020203" pitchFamily="34" charset="0"/>
            </a:endParaRPr>
          </a:p>
        </p:txBody>
      </p:sp>
      <p:sp>
        <p:nvSpPr>
          <p:cNvPr id="8" name="TextBox 7"/>
          <p:cNvSpPr txBox="1"/>
          <p:nvPr/>
        </p:nvSpPr>
        <p:spPr>
          <a:xfrm>
            <a:off x="2790545" y="7203808"/>
            <a:ext cx="3562910" cy="369332"/>
          </a:xfrm>
          <a:prstGeom prst="rect">
            <a:avLst/>
          </a:prstGeom>
          <a:noFill/>
        </p:spPr>
        <p:txBody>
          <a:bodyPr wrap="square">
            <a:spAutoFit/>
          </a:bodyPr>
          <a:lstStyle/>
          <a:p>
            <a:r>
              <a:rPr lang="en-US" sz="1800" b="1" dirty="0" err="1">
                <a:latin typeface="Segoe UI" panose="020B0502040204020203" pitchFamily="34" charset="0"/>
                <a:cs typeface="Segoe UI" panose="020B0502040204020203" pitchFamily="34" charset="0"/>
              </a:rPr>
              <a:t>P</a:t>
            </a:r>
            <a:r>
              <a:rPr lang="en-US" sz="1800" b="1" i="0" u="none" strike="noStrike" dirty="0" err="1">
                <a:solidFill>
                  <a:srgbClr val="000000"/>
                </a:solidFill>
                <a:effectLst/>
                <a:latin typeface="Segoe UI" panose="020B0502040204020203" pitchFamily="34" charset="0"/>
                <a:cs typeface="Segoe UI" panose="020B0502040204020203" pitchFamily="34" charset="0"/>
              </a:rPr>
              <a:t>hép</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gán</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một</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phần</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và</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hợp</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lệ</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33" name="!!i6"/>
          <p:cNvSpPr/>
          <p:nvPr/>
        </p:nvSpPr>
        <p:spPr>
          <a:xfrm>
            <a:off x="1716123" y="674881"/>
            <a:ext cx="5660819" cy="658619"/>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10723" y="752068"/>
            <a:ext cx="5404793" cy="369332"/>
          </a:xfrm>
          <a:prstGeom prst="rect">
            <a:avLst/>
          </a:prstGeom>
          <a:noFill/>
        </p:spPr>
        <p:txBody>
          <a:bodyPr wrap="square">
            <a:spAutoFit/>
          </a:bodyPr>
          <a:lstStyle/>
          <a:p>
            <a:r>
              <a:rPr lang="en-US" sz="1800" b="1" i="0" u="none" strike="noStrike">
                <a:solidFill>
                  <a:srgbClr val="146FA1"/>
                </a:solidFill>
                <a:effectLst/>
                <a:latin typeface="Segoe UI" panose="020B0502040204020203" pitchFamily="34" charset="0"/>
                <a:cs typeface="Segoe UI" panose="020B0502040204020203" pitchFamily="34" charset="0"/>
              </a:rPr>
              <a:t>Giải pháp cho một bài toán thỏa mãn ràng buộc</a:t>
            </a:r>
            <a:endParaRPr lang="en-US" sz="1800" b="1">
              <a:solidFill>
                <a:srgbClr val="146FA1"/>
              </a:solidFill>
              <a:latin typeface="Segoe UI" panose="020B0502040204020203" pitchFamily="34" charset="0"/>
              <a:cs typeface="Segoe UI" panose="020B0502040204020203" pitchFamily="34" charset="0"/>
            </a:endParaRPr>
          </a:p>
        </p:txBody>
      </p:sp>
      <p:sp>
        <p:nvSpPr>
          <p:cNvPr id="5" name="TextBox 4"/>
          <p:cNvSpPr txBox="1"/>
          <p:nvPr/>
        </p:nvSpPr>
        <p:spPr>
          <a:xfrm>
            <a:off x="2731664" y="1410687"/>
            <a:ext cx="3562910" cy="369332"/>
          </a:xfrm>
          <a:prstGeom prst="rect">
            <a:avLst/>
          </a:prstGeom>
          <a:noFill/>
        </p:spPr>
        <p:txBody>
          <a:bodyPr wrap="square">
            <a:spAutoFit/>
          </a:bodyPr>
          <a:lstStyle/>
          <a:p>
            <a:r>
              <a:rPr lang="en-US" sz="1800" b="1" i="0" u="none" strike="noStrike">
                <a:solidFill>
                  <a:srgbClr val="000000"/>
                </a:solidFill>
                <a:effectLst/>
                <a:latin typeface="Segoe UI" panose="020B0502040204020203" pitchFamily="34" charset="0"/>
                <a:cs typeface="Segoe UI" panose="020B0502040204020203" pitchFamily="34" charset="0"/>
              </a:rPr>
              <a:t>Phép gán</a:t>
            </a:r>
            <a:r>
              <a:rPr lang="en-US" sz="1800" b="1">
                <a:latin typeface="Segoe UI" panose="020B0502040204020203" pitchFamily="34" charset="0"/>
                <a:cs typeface="Segoe UI" panose="020B0502040204020203" pitchFamily="34" charset="0"/>
              </a:rPr>
              <a:t> h</a:t>
            </a:r>
            <a:r>
              <a:rPr lang="en-US" sz="1800" b="1" i="0" u="none" strike="noStrike">
                <a:solidFill>
                  <a:srgbClr val="000000"/>
                </a:solidFill>
                <a:effectLst/>
                <a:latin typeface="Segoe UI" panose="020B0502040204020203" pitchFamily="34" charset="0"/>
                <a:cs typeface="Segoe UI" panose="020B0502040204020203" pitchFamily="34" charset="0"/>
              </a:rPr>
              <a:t>oàn chỉnh và hợp lệ</a:t>
            </a:r>
            <a:endParaRPr lang="en-US" sz="1800" b="1">
              <a:latin typeface="Segoe UI" panose="020B0502040204020203" pitchFamily="34" charset="0"/>
              <a:cs typeface="Segoe UI" panose="020B0502040204020203" pitchFamily="34" charset="0"/>
            </a:endParaRPr>
          </a:p>
        </p:txBody>
      </p:sp>
      <p:sp>
        <p:nvSpPr>
          <p:cNvPr id="6" name="!!i45"/>
          <p:cNvSpPr/>
          <p:nvPr/>
        </p:nvSpPr>
        <p:spPr>
          <a:xfrm>
            <a:off x="1716123" y="2118107"/>
            <a:ext cx="5660819" cy="658619"/>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10723" y="2253355"/>
            <a:ext cx="5404793" cy="369332"/>
          </a:xfrm>
          <a:prstGeom prst="rect">
            <a:avLst/>
          </a:prstGeom>
          <a:noFill/>
        </p:spPr>
        <p:txBody>
          <a:bodyPr wrap="square">
            <a:spAutoFit/>
          </a:bodyPr>
          <a:lstStyle/>
          <a:p>
            <a:pPr algn="ctr"/>
            <a:r>
              <a:rPr lang="en-US" sz="1800" b="1">
                <a:solidFill>
                  <a:srgbClr val="146FA1"/>
                </a:solidFill>
                <a:latin typeface="Segoe UI" panose="020B0502040204020203" pitchFamily="34" charset="0"/>
                <a:cs typeface="Segoe UI" panose="020B0502040204020203" pitchFamily="34" charset="0"/>
              </a:rPr>
              <a:t>G</a:t>
            </a:r>
            <a:r>
              <a:rPr lang="en-US" sz="1800" b="1" i="0" u="none" strike="noStrike">
                <a:solidFill>
                  <a:srgbClr val="146FA1"/>
                </a:solidFill>
                <a:effectLst/>
                <a:latin typeface="Segoe UI" panose="020B0502040204020203" pitchFamily="34" charset="0"/>
                <a:cs typeface="Segoe UI" panose="020B0502040204020203" pitchFamily="34" charset="0"/>
              </a:rPr>
              <a:t>iải pháp một phần cho bài toán</a:t>
            </a:r>
            <a:endParaRPr lang="en-US" sz="1800" b="1">
              <a:solidFill>
                <a:srgbClr val="146FA1"/>
              </a:solidFill>
              <a:latin typeface="Segoe UI" panose="020B0502040204020203" pitchFamily="34" charset="0"/>
              <a:cs typeface="Segoe UI" panose="020B0502040204020203" pitchFamily="34" charset="0"/>
            </a:endParaRPr>
          </a:p>
        </p:txBody>
      </p:sp>
      <p:sp>
        <p:nvSpPr>
          <p:cNvPr id="8" name="TextBox 7"/>
          <p:cNvSpPr txBox="1"/>
          <p:nvPr/>
        </p:nvSpPr>
        <p:spPr>
          <a:xfrm>
            <a:off x="2790545" y="3052586"/>
            <a:ext cx="3562910" cy="369332"/>
          </a:xfrm>
          <a:prstGeom prst="rect">
            <a:avLst/>
          </a:prstGeom>
          <a:noFill/>
        </p:spPr>
        <p:txBody>
          <a:bodyPr wrap="square">
            <a:spAutoFit/>
          </a:bodyPr>
          <a:lstStyle/>
          <a:p>
            <a:r>
              <a:rPr lang="en-US" sz="1800" b="1">
                <a:latin typeface="Segoe UI" panose="020B0502040204020203" pitchFamily="34" charset="0"/>
                <a:cs typeface="Segoe UI" panose="020B0502040204020203" pitchFamily="34" charset="0"/>
              </a:rPr>
              <a:t>P</a:t>
            </a:r>
            <a:r>
              <a:rPr lang="en-US" sz="1800" b="1" i="0" u="none" strike="noStrike">
                <a:solidFill>
                  <a:srgbClr val="000000"/>
                </a:solidFill>
                <a:effectLst/>
                <a:latin typeface="Segoe UI" panose="020B0502040204020203" pitchFamily="34" charset="0"/>
                <a:cs typeface="Segoe UI" panose="020B0502040204020203" pitchFamily="34" charset="0"/>
              </a:rPr>
              <a:t>hép gán một phần và hợp lệ.</a:t>
            </a:r>
            <a:endParaRPr lang="en-US" sz="1800" b="1">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 name="!!i2"/>
          <p:cNvSpPr/>
          <p:nvPr/>
        </p:nvSpPr>
        <p:spPr>
          <a:xfrm>
            <a:off x="2470894" y="2635642"/>
            <a:ext cx="5668307" cy="45719"/>
          </a:xfrm>
          <a:prstGeom prst="rect">
            <a:avLst/>
          </a:prstGeom>
          <a:solidFill>
            <a:srgbClr val="5A6F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 text1"/>
          <p:cNvSpPr txBox="1"/>
          <p:nvPr/>
        </p:nvSpPr>
        <p:spPr>
          <a:xfrm>
            <a:off x="2232045" y="1852256"/>
            <a:ext cx="6146006" cy="769441"/>
          </a:xfrm>
          <a:prstGeom prst="rect">
            <a:avLst/>
          </a:prstGeom>
          <a:noFill/>
        </p:spPr>
        <p:txBody>
          <a:bodyPr wrap="square">
            <a:spAutoFit/>
          </a:bodyPr>
          <a:lstStyle/>
          <a:p>
            <a:pPr algn="ctr" defTabSz="685800">
              <a:buClr>
                <a:srgbClr val="0F1E50"/>
              </a:buClr>
              <a:buSzPts val="2400"/>
              <a:defRPr/>
            </a:pPr>
            <a:r>
              <a:rPr lang="vi-VN" sz="2200" b="1" dirty="0">
                <a:latin typeface="Segoe UI" panose="020B0502040204020203" pitchFamily="34" charset="0"/>
                <a:ea typeface="Open Sans" panose="020B0606030504020204" pitchFamily="34" charset="0"/>
                <a:cs typeface="Segoe UI" panose="020B0502040204020203" pitchFamily="34" charset="0"/>
              </a:rPr>
              <a:t>MỘT SỐ VÍ DỤ VỀ </a:t>
            </a:r>
            <a:r>
              <a:rPr lang="vi-VN" sz="2200" b="1">
                <a:latin typeface="Segoe UI" panose="020B0502040204020203" pitchFamily="34" charset="0"/>
                <a:ea typeface="Open Sans" panose="020B0606030504020204" pitchFamily="34" charset="0"/>
                <a:cs typeface="Segoe UI" panose="020B0502040204020203" pitchFamily="34" charset="0"/>
              </a:rPr>
              <a:t>CÁC </a:t>
            </a:r>
            <a:r>
              <a:rPr lang="en-US" sz="2200" b="1">
                <a:latin typeface="Segoe UI" panose="020B0502040204020203" pitchFamily="34" charset="0"/>
                <a:ea typeface="Open Sans" panose="020B0606030504020204" pitchFamily="34" charset="0"/>
                <a:cs typeface="Segoe UI" panose="020B0502040204020203" pitchFamily="34" charset="0"/>
              </a:rPr>
              <a:t>BÀI TOÁN THỎA MÃN RÀNG BUỘC</a:t>
            </a:r>
            <a:endParaRPr lang="en-US" sz="2200" b="1" dirty="0">
              <a:solidFill>
                <a:srgbClr val="0F1E50"/>
              </a:solidFill>
              <a:latin typeface="Segoe UI" panose="020B0502040204020203" pitchFamily="34" charset="0"/>
              <a:ea typeface="Open Sans" panose="020B0606030504020204" pitchFamily="34" charset="0"/>
              <a:cs typeface="Segoe UI" panose="020B0502040204020203" pitchFamily="34" charset="0"/>
              <a:sym typeface="Open Sans" panose="020B0606030504020204"/>
            </a:endParaRPr>
          </a:p>
        </p:txBody>
      </p:sp>
      <p:sp>
        <p:nvSpPr>
          <p:cNvPr id="3" name="!!i45"/>
          <p:cNvSpPr txBox="1"/>
          <p:nvPr/>
        </p:nvSpPr>
        <p:spPr>
          <a:xfrm>
            <a:off x="765949" y="1633031"/>
            <a:ext cx="1590908" cy="1107995"/>
          </a:xfrm>
          <a:prstGeom prst="rect">
            <a:avLst/>
          </a:prstGeom>
          <a:ln>
            <a:no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GB" sz="6000" b="1" dirty="0">
                <a:solidFill>
                  <a:srgbClr val="5A6FE8"/>
                </a:solidFill>
                <a:latin typeface="Open Sans" panose="020B0606030504020204" pitchFamily="34" charset="0"/>
                <a:ea typeface="Open Sans" panose="020B0606030504020204" pitchFamily="34" charset="0"/>
                <a:cs typeface="Open Sans" panose="020B0606030504020204" pitchFamily="34" charset="0"/>
              </a:rPr>
              <a:t>02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9" name="!!i2"/>
          <p:cNvSpPr/>
          <p:nvPr/>
        </p:nvSpPr>
        <p:spPr>
          <a:xfrm>
            <a:off x="644031" y="1110143"/>
            <a:ext cx="7856116" cy="2468923"/>
          </a:xfrm>
          <a:prstGeom prst="rect">
            <a:avLst/>
          </a:prstGeom>
          <a:noFill/>
          <a:ln w="25400">
            <a:solidFill>
              <a:srgbClr val="FFF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p:cNvSpPr txBox="1"/>
          <p:nvPr/>
        </p:nvSpPr>
        <p:spPr>
          <a:xfrm>
            <a:off x="821966" y="3631104"/>
            <a:ext cx="2311937" cy="523220"/>
          </a:xfrm>
          <a:prstGeom prst="rect">
            <a:avLst/>
          </a:prstGeom>
          <a:noFill/>
        </p:spPr>
        <p:txBody>
          <a:bodyPr wrap="square">
            <a:spAutoFit/>
          </a:bodyPr>
          <a:lstStyle/>
          <a:p>
            <a:pPr algn="ctr"/>
            <a:r>
              <a:rPr lang="en-US" sz="1400" b="1" i="0" u="none" strike="noStrike" dirty="0">
                <a:effectLst/>
                <a:latin typeface="Open Sans" panose="020B0606030504020204" pitchFamily="34" charset="0"/>
                <a:ea typeface="Open Sans" panose="020B0606030504020204" pitchFamily="34" charset="0"/>
                <a:cs typeface="Open Sans" panose="020B0606030504020204" pitchFamily="34" charset="0"/>
              </a:rPr>
              <a:t>2.1.Bài </a:t>
            </a:r>
            <a:r>
              <a:rPr lang="en-US" sz="1400" b="1" i="0" u="none" strike="noStrike" dirty="0" err="1">
                <a:effectLst/>
                <a:latin typeface="Open Sans" panose="020B0606030504020204" pitchFamily="34" charset="0"/>
                <a:ea typeface="Open Sans" panose="020B0606030504020204" pitchFamily="34" charset="0"/>
                <a:cs typeface="Open Sans" panose="020B0606030504020204" pitchFamily="34" charset="0"/>
              </a:rPr>
              <a:t>toán</a:t>
            </a:r>
            <a:r>
              <a:rPr lang="en-US" sz="1400" b="1"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sz="1400" b="1" i="0" u="none" strike="noStrike" dirty="0" err="1">
                <a:effectLst/>
                <a:latin typeface="Open Sans" panose="020B0606030504020204" pitchFamily="34" charset="0"/>
                <a:ea typeface="Open Sans" panose="020B0606030504020204" pitchFamily="34" charset="0"/>
                <a:cs typeface="Open Sans" panose="020B0606030504020204" pitchFamily="34" charset="0"/>
              </a:rPr>
              <a:t>tô</a:t>
            </a:r>
            <a:r>
              <a:rPr lang="en-US" sz="1400" b="1"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sz="1400" b="1" i="0" u="none" strike="noStrike" dirty="0" err="1">
                <a:effectLst/>
                <a:latin typeface="Open Sans" panose="020B0606030504020204" pitchFamily="34" charset="0"/>
                <a:ea typeface="Open Sans" panose="020B0606030504020204" pitchFamily="34" charset="0"/>
                <a:cs typeface="Open Sans" panose="020B0606030504020204" pitchFamily="34" charset="0"/>
              </a:rPr>
              <a:t>màu</a:t>
            </a:r>
            <a:r>
              <a:rPr lang="en-US" sz="1400" b="1"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sz="1400" b="1" i="0" u="none" strike="noStrike" dirty="0" err="1">
                <a:effectLst/>
                <a:latin typeface="Open Sans" panose="020B0606030504020204" pitchFamily="34" charset="0"/>
                <a:ea typeface="Open Sans" panose="020B0606030504020204" pitchFamily="34" charset="0"/>
                <a:cs typeface="Open Sans" panose="020B0606030504020204" pitchFamily="34" charset="0"/>
              </a:rPr>
              <a:t>đồ</a:t>
            </a:r>
            <a:r>
              <a:rPr lang="en-US" sz="1400" b="1"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sz="1400" b="1" i="0" u="none" strike="noStrike" dirty="0" err="1">
                <a:effectLst/>
                <a:latin typeface="Open Sans" panose="020B0606030504020204" pitchFamily="34" charset="0"/>
                <a:ea typeface="Open Sans" panose="020B0606030504020204" pitchFamily="34" charset="0"/>
                <a:cs typeface="Open Sans" panose="020B0606030504020204" pitchFamily="34" charset="0"/>
              </a:rPr>
              <a:t>thị</a:t>
            </a:r>
            <a:r>
              <a:rPr lang="en-US" sz="1400" b="1" i="0" u="none" strike="noStrike" dirty="0">
                <a:effectLst/>
                <a:latin typeface="Open Sans" panose="020B0606030504020204" pitchFamily="34" charset="0"/>
                <a:ea typeface="Open Sans" panose="020B0606030504020204" pitchFamily="34" charset="0"/>
                <a:cs typeface="Open Sans" panose="020B0606030504020204" pitchFamily="34" charset="0"/>
              </a:rPr>
              <a:t> (Map Coloring)</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pic>
        <p:nvPicPr>
          <p:cNvPr id="13" name="!!i3" descr="FIEE UN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7698" y="1263698"/>
            <a:ext cx="2311937" cy="216181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457698" y="3631104"/>
            <a:ext cx="2311937" cy="523220"/>
          </a:xfrm>
          <a:prstGeom prst="rect">
            <a:avLst/>
          </a:prstGeom>
          <a:noFill/>
        </p:spPr>
        <p:txBody>
          <a:bodyPr wrap="square">
            <a:spAutoFit/>
          </a:bodyPr>
          <a:lstStyle/>
          <a:p>
            <a:pPr algn="ct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2.2.Lập </a:t>
            </a:r>
            <a:r>
              <a:rPr lang="en-US" sz="14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lịch</a:t>
            </a: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1"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sản</a:t>
            </a: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1"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xuất</a:t>
            </a:r>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(Job-Shop Scheduling)</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pic>
        <p:nvPicPr>
          <p:cNvPr id="17" name="Picture 16"/>
          <p:cNvPicPr>
            <a:picLocks noChangeAspect="1"/>
          </p:cNvPicPr>
          <p:nvPr/>
        </p:nvPicPr>
        <p:blipFill>
          <a:blip r:embed="rId4"/>
          <a:stretch>
            <a:fillRect/>
          </a:stretch>
        </p:blipFill>
        <p:spPr>
          <a:xfrm>
            <a:off x="821966" y="1250785"/>
            <a:ext cx="2311937" cy="2161811"/>
          </a:xfrm>
          <a:prstGeom prst="rect">
            <a:avLst/>
          </a:prstGeom>
        </p:spPr>
      </p:pic>
      <p:sp>
        <p:nvSpPr>
          <p:cNvPr id="18" name="!!i45"/>
          <p:cNvSpPr txBox="1"/>
          <p:nvPr/>
        </p:nvSpPr>
        <p:spPr>
          <a:xfrm>
            <a:off x="373483" y="224267"/>
            <a:ext cx="1025912" cy="833839"/>
          </a:xfrm>
          <a:prstGeom prst="rect">
            <a:avLst/>
          </a:prstGeom>
          <a:ln>
            <a:no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GB" sz="4000" b="1" dirty="0">
                <a:solidFill>
                  <a:srgbClr val="5A6FE8"/>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20" name="!! text1"/>
          <p:cNvSpPr txBox="1"/>
          <p:nvPr/>
        </p:nvSpPr>
        <p:spPr>
          <a:xfrm>
            <a:off x="1246995" y="458769"/>
            <a:ext cx="6153930" cy="338554"/>
          </a:xfrm>
          <a:prstGeom prst="rect">
            <a:avLst/>
          </a:prstGeom>
          <a:noFill/>
        </p:spPr>
        <p:txBody>
          <a:bodyPr wrap="square">
            <a:spAutoFit/>
          </a:bodyPr>
          <a:lstStyle/>
          <a:p>
            <a:pPr algn="ctr" defTabSz="685800">
              <a:buClr>
                <a:srgbClr val="0F1E50"/>
              </a:buClr>
              <a:buSzPts val="2400"/>
              <a:defRPr/>
            </a:pPr>
            <a:r>
              <a:rPr lang="vi-VN" sz="1600" b="1" dirty="0">
                <a:latin typeface="Segoe UI" panose="020B0502040204020203" pitchFamily="34" charset="0"/>
                <a:ea typeface="Open Sans" panose="020B0606030504020204" pitchFamily="34" charset="0"/>
                <a:cs typeface="Segoe UI" panose="020B0502040204020203" pitchFamily="34" charset="0"/>
              </a:rPr>
              <a:t>MỘT SỐ VÍ DỤ VỀ </a:t>
            </a:r>
            <a:r>
              <a:rPr lang="vi-VN" sz="1600" b="1">
                <a:latin typeface="Segoe UI" panose="020B0502040204020203" pitchFamily="34" charset="0"/>
                <a:ea typeface="Open Sans" panose="020B0606030504020204" pitchFamily="34" charset="0"/>
                <a:cs typeface="Segoe UI" panose="020B0502040204020203" pitchFamily="34" charset="0"/>
              </a:rPr>
              <a:t>CÁC </a:t>
            </a:r>
            <a:r>
              <a:rPr lang="en-US" sz="1600" b="1">
                <a:latin typeface="Segoe UI" panose="020B0502040204020203" pitchFamily="34" charset="0"/>
                <a:ea typeface="Open Sans" panose="020B0606030504020204" pitchFamily="34" charset="0"/>
                <a:cs typeface="Segoe UI" panose="020B0502040204020203" pitchFamily="34" charset="0"/>
              </a:rPr>
              <a:t>BÀI TOÁN THỎA MÃN RÀNG BUỘC</a:t>
            </a:r>
            <a:endParaRPr lang="en-US" sz="1600" b="1" dirty="0">
              <a:solidFill>
                <a:srgbClr val="0F1E50"/>
              </a:solidFill>
              <a:latin typeface="Segoe UI" panose="020B0502040204020203" pitchFamily="34" charset="0"/>
              <a:ea typeface="Open Sans" panose="020B0606030504020204" pitchFamily="34" charset="0"/>
              <a:cs typeface="Segoe UI" panose="020B0502040204020203" pitchFamily="34" charset="0"/>
              <a:sym typeface="Open Sans" panose="020B0606030504020204"/>
            </a:endParaRPr>
          </a:p>
        </p:txBody>
      </p:sp>
      <p:pic>
        <p:nvPicPr>
          <p:cNvPr id="3" name="Picture 2"/>
          <p:cNvPicPr>
            <a:picLocks noChangeAspect="1"/>
          </p:cNvPicPr>
          <p:nvPr/>
        </p:nvPicPr>
        <p:blipFill>
          <a:blip r:embed="rId5"/>
          <a:stretch>
            <a:fillRect/>
          </a:stretch>
        </p:blipFill>
        <p:spPr>
          <a:xfrm>
            <a:off x="6093431" y="1250786"/>
            <a:ext cx="2171888" cy="2161810"/>
          </a:xfrm>
          <a:prstGeom prst="rect">
            <a:avLst/>
          </a:prstGeom>
        </p:spPr>
      </p:pic>
      <p:sp>
        <p:nvSpPr>
          <p:cNvPr id="4" name="TextBox 3"/>
          <p:cNvSpPr txBox="1"/>
          <p:nvPr/>
        </p:nvSpPr>
        <p:spPr>
          <a:xfrm>
            <a:off x="5940970" y="3630276"/>
            <a:ext cx="2476809" cy="523220"/>
          </a:xfrm>
          <a:prstGeom prst="rect">
            <a:avLst/>
          </a:prstGeom>
          <a:noFill/>
        </p:spPr>
        <p:txBody>
          <a:bodyPr wrap="square">
            <a:spAutoFit/>
          </a:bodyPr>
          <a:lstStyle/>
          <a:p>
            <a:pPr algn="ctr"/>
            <a:r>
              <a:rPr lang="en-US" sz="1400" b="1"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2.3.Bài toán giải mã     </a:t>
            </a:r>
          </a:p>
          <a:p>
            <a:pPr algn="ctr"/>
            <a:r>
              <a:rPr lang="en-US" sz="1400" b="1"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(cryptarithmetic puzzles)</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9" name="!!i2"/>
          <p:cNvSpPr/>
          <p:nvPr/>
        </p:nvSpPr>
        <p:spPr>
          <a:xfrm>
            <a:off x="0" y="0"/>
            <a:ext cx="3665220" cy="5143500"/>
          </a:xfrm>
          <a:prstGeom prst="rect">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p:cNvSpPr txBox="1"/>
          <p:nvPr/>
        </p:nvSpPr>
        <p:spPr>
          <a:xfrm>
            <a:off x="-1" y="589811"/>
            <a:ext cx="3665220" cy="584775"/>
          </a:xfrm>
          <a:prstGeom prst="rect">
            <a:avLst/>
          </a:prstGeom>
          <a:noFill/>
        </p:spPr>
        <p:txBody>
          <a:bodyPr wrap="square">
            <a:spAutoFit/>
          </a:bodyPr>
          <a:lstStyle/>
          <a:p>
            <a:pPr algn="ct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2.1.Bài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toán</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tô</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màu</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đồ</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thị</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(Map Coloring)</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pic>
        <p:nvPicPr>
          <p:cNvPr id="2" name="!!i3"/>
          <p:cNvPicPr>
            <a:picLocks noChangeAspect="1"/>
          </p:cNvPicPr>
          <p:nvPr/>
        </p:nvPicPr>
        <p:blipFill>
          <a:blip r:embed="rId3"/>
          <a:stretch>
            <a:fillRect/>
          </a:stretch>
        </p:blipFill>
        <p:spPr>
          <a:xfrm>
            <a:off x="4200842" y="2499055"/>
            <a:ext cx="2555880" cy="2389914"/>
          </a:xfrm>
          <a:prstGeom prst="rect">
            <a:avLst/>
          </a:prstGeom>
        </p:spPr>
      </p:pic>
      <p:pic>
        <p:nvPicPr>
          <p:cNvPr id="17" name="Picture 16"/>
          <p:cNvPicPr>
            <a:picLocks noChangeAspect="1"/>
          </p:cNvPicPr>
          <p:nvPr/>
        </p:nvPicPr>
        <p:blipFill>
          <a:blip r:embed="rId4"/>
          <a:stretch>
            <a:fillRect/>
          </a:stretch>
        </p:blipFill>
        <p:spPr>
          <a:xfrm>
            <a:off x="6413822" y="494257"/>
            <a:ext cx="2555880" cy="2389913"/>
          </a:xfrm>
          <a:prstGeom prst="rect">
            <a:avLst/>
          </a:prstGeom>
        </p:spPr>
      </p:pic>
      <p:sp>
        <p:nvSpPr>
          <p:cNvPr id="3" name="TextBox 2"/>
          <p:cNvSpPr txBox="1"/>
          <p:nvPr/>
        </p:nvSpPr>
        <p:spPr>
          <a:xfrm>
            <a:off x="247281" y="1360355"/>
            <a:ext cx="3170657" cy="1893147"/>
          </a:xfrm>
          <a:prstGeom prst="rect">
            <a:avLst/>
          </a:prstGeom>
          <a:noFill/>
        </p:spPr>
        <p:txBody>
          <a:bodyPr wrap="square">
            <a:spAutoFit/>
          </a:bodyPr>
          <a:lstStyle/>
          <a:p>
            <a:pPr algn="just">
              <a:lnSpc>
                <a:spcPct val="150000"/>
              </a:lnSpc>
            </a:pPr>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Bài toán </a:t>
            </a:r>
            <a:r>
              <a:rPr lang="vi-VN"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map</a:t>
            </a:r>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vi-VN" sz="1600" b="0" i="0" u="none" strike="noStrike"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coloring</a:t>
            </a:r>
            <a:r>
              <a:rPr lang="vi-VN" sz="1600" b="0" i="0" u="none" strike="noStrike">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a:solidFill>
                  <a:srgbClr val="000000"/>
                </a:solidFill>
                <a:effectLst/>
                <a:latin typeface="Segoe UI" panose="020B0502040204020203" pitchFamily="34" charset="0"/>
                <a:ea typeface="Open Sans" panose="020B0606030504020204" pitchFamily="34" charset="0"/>
                <a:cs typeface="Segoe UI" panose="020B0502040204020203" pitchFamily="34" charset="0"/>
              </a:rPr>
              <a:t>yêu cầu</a:t>
            </a:r>
            <a:r>
              <a:rPr lang="en-US" sz="1600">
                <a:latin typeface="Segoe UI" panose="020B0502040204020203" pitchFamily="34" charset="0"/>
                <a:ea typeface="Open Sans" panose="020B0606030504020204" pitchFamily="34" charset="0"/>
                <a:cs typeface="Segoe UI" panose="020B0502040204020203" pitchFamily="34" charset="0"/>
              </a:rPr>
              <a:t> phải tô </a:t>
            </a:r>
            <a:r>
              <a:rPr lang="vi-VN" sz="1600" b="0" i="0" u="none" strike="noStrike">
                <a:solidFill>
                  <a:srgbClr val="000000"/>
                </a:solidFill>
                <a:effectLst/>
                <a:latin typeface="Segoe UI" panose="020B0502040204020203" pitchFamily="34" charset="0"/>
                <a:ea typeface="Open Sans" panose="020B0606030504020204" pitchFamily="34" charset="0"/>
                <a:cs typeface="Segoe UI" panose="020B0502040204020203" pitchFamily="34" charset="0"/>
              </a:rPr>
              <a:t>một màu cho từng vùng của bản đồ sao cho không có bất kỳ vùng liền kề nào có hai màu giống nhau.</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9" name="!!i2"/>
          <p:cNvSpPr/>
          <p:nvPr/>
        </p:nvSpPr>
        <p:spPr>
          <a:xfrm>
            <a:off x="-685801" y="784811"/>
            <a:ext cx="2849881" cy="891114"/>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039BE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 name="Picture 16"/>
          <p:cNvPicPr>
            <a:picLocks noChangeAspect="1"/>
          </p:cNvPicPr>
          <p:nvPr/>
        </p:nvPicPr>
        <p:blipFill>
          <a:blip r:embed="rId3"/>
          <a:stretch>
            <a:fillRect/>
          </a:stretch>
        </p:blipFill>
        <p:spPr>
          <a:xfrm>
            <a:off x="3147059" y="1920313"/>
            <a:ext cx="2849881" cy="2664823"/>
          </a:xfrm>
          <a:prstGeom prst="rect">
            <a:avLst/>
          </a:prstGeom>
        </p:spPr>
      </p:pic>
      <p:sp>
        <p:nvSpPr>
          <p:cNvPr id="3" name="TextBox 2"/>
          <p:cNvSpPr txBox="1"/>
          <p:nvPr/>
        </p:nvSpPr>
        <p:spPr>
          <a:xfrm>
            <a:off x="439869" y="891065"/>
            <a:ext cx="1177659" cy="496674"/>
          </a:xfrm>
          <a:prstGeom prst="rect">
            <a:avLst/>
          </a:prstGeom>
          <a:noFill/>
        </p:spPr>
        <p:txBody>
          <a:bodyPr wrap="square">
            <a:spAutoFit/>
          </a:bodyPr>
          <a:lstStyle/>
          <a:p>
            <a:pPr algn="just">
              <a:lnSpc>
                <a:spcPct val="150000"/>
              </a:lnSpc>
            </a:pP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Variable</a:t>
            </a:r>
            <a:endParaRPr lang="en-US" sz="2000" b="1" dirty="0">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201869"/>
            <a:ext cx="4328160" cy="338554"/>
          </a:xfrm>
          <a:prstGeom prst="rect">
            <a:avLst/>
          </a:prstGeom>
          <a:noFill/>
        </p:spPr>
        <p:txBody>
          <a:bodyPr wrap="square">
            <a:spAutoFit/>
          </a:bodyPr>
          <a:lstStyle/>
          <a:p>
            <a:pPr algn="ct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2.1.Bài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toán</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tô</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màu</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đồ</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thị</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(Map Coloring)</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pic>
        <p:nvPicPr>
          <p:cNvPr id="7" name="!!i3"/>
          <p:cNvPicPr>
            <a:picLocks noChangeAspect="1"/>
          </p:cNvPicPr>
          <p:nvPr/>
        </p:nvPicPr>
        <p:blipFill>
          <a:blip r:embed="rId4"/>
          <a:stretch>
            <a:fillRect/>
          </a:stretch>
        </p:blipFill>
        <p:spPr>
          <a:xfrm>
            <a:off x="10251122" y="5143500"/>
            <a:ext cx="2555880" cy="2389914"/>
          </a:xfrm>
          <a:prstGeom prst="rect">
            <a:avLst/>
          </a:prstGeom>
        </p:spPr>
      </p:pic>
      <p:sp>
        <p:nvSpPr>
          <p:cNvPr id="8" name="!!i2"/>
          <p:cNvSpPr/>
          <p:nvPr/>
        </p:nvSpPr>
        <p:spPr>
          <a:xfrm>
            <a:off x="2164080" y="784811"/>
            <a:ext cx="6979920" cy="891114"/>
          </a:xfrm>
          <a:prstGeom prst="rect">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rgbClr val="000000"/>
                </a:solidFill>
                <a:latin typeface="Segoe UI" panose="020B0502040204020203" pitchFamily="34" charset="0"/>
                <a:ea typeface="Open Sans" panose="020B0606030504020204" pitchFamily="34" charset="0"/>
                <a:cs typeface="Segoe UI" panose="020B0502040204020203" pitchFamily="34" charset="0"/>
              </a:rPr>
              <a:t>Mỗi biến trong CSP dùng để đại diện cho từng vùng khác nhau trên bản đồ.</a:t>
            </a:r>
            <a:endParaRPr lang="en-US" sz="16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9" name="!!i2"/>
          <p:cNvSpPr/>
          <p:nvPr/>
        </p:nvSpPr>
        <p:spPr>
          <a:xfrm>
            <a:off x="-685801" y="784811"/>
            <a:ext cx="2849881" cy="891114"/>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039BE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 name="Picture 16"/>
          <p:cNvPicPr>
            <a:picLocks noChangeAspect="1"/>
          </p:cNvPicPr>
          <p:nvPr/>
        </p:nvPicPr>
        <p:blipFill>
          <a:blip r:embed="rId3"/>
          <a:stretch>
            <a:fillRect/>
          </a:stretch>
        </p:blipFill>
        <p:spPr>
          <a:xfrm>
            <a:off x="3563747" y="1139402"/>
            <a:ext cx="2849881" cy="2664823"/>
          </a:xfrm>
          <a:prstGeom prst="rect">
            <a:avLst/>
          </a:prstGeom>
        </p:spPr>
      </p:pic>
      <p:sp>
        <p:nvSpPr>
          <p:cNvPr id="3" name="TextBox 2"/>
          <p:cNvSpPr txBox="1"/>
          <p:nvPr/>
        </p:nvSpPr>
        <p:spPr>
          <a:xfrm>
            <a:off x="439869" y="891065"/>
            <a:ext cx="1177659" cy="496674"/>
          </a:xfrm>
          <a:prstGeom prst="rect">
            <a:avLst/>
          </a:prstGeom>
          <a:noFill/>
        </p:spPr>
        <p:txBody>
          <a:bodyPr wrap="square">
            <a:spAutoFit/>
          </a:bodyPr>
          <a:lstStyle/>
          <a:p>
            <a:pPr algn="just">
              <a:lnSpc>
                <a:spcPct val="150000"/>
              </a:lnSpc>
            </a:pP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Variable</a:t>
            </a:r>
            <a:endParaRPr lang="en-US" sz="2000" b="1" dirty="0">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201869"/>
            <a:ext cx="4328160" cy="338554"/>
          </a:xfrm>
          <a:prstGeom prst="rect">
            <a:avLst/>
          </a:prstGeom>
          <a:noFill/>
        </p:spPr>
        <p:txBody>
          <a:bodyPr wrap="square">
            <a:spAutoFit/>
          </a:bodyPr>
          <a:lstStyle/>
          <a:p>
            <a:pPr algn="ct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2.1.Bài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toán</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tô</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màu</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đồ</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thị</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(Map Coloring)</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8" name="!!i2"/>
          <p:cNvSpPr/>
          <p:nvPr/>
        </p:nvSpPr>
        <p:spPr>
          <a:xfrm>
            <a:off x="9601685" y="654282"/>
            <a:ext cx="6979920" cy="891114"/>
          </a:xfrm>
          <a:prstGeom prst="rect">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rgbClr val="000000"/>
                </a:solidFill>
                <a:latin typeface="Segoe UI" panose="020B0502040204020203" pitchFamily="34" charset="0"/>
                <a:ea typeface="Open Sans" panose="020B0606030504020204" pitchFamily="34" charset="0"/>
                <a:cs typeface="Segoe UI" panose="020B0502040204020203" pitchFamily="34" charset="0"/>
              </a:rPr>
              <a:t>Mỗi biến trong CSP dùng để đại diện cho từng vùng khác nhau trên bản đồ.</a:t>
            </a:r>
            <a:endParaRPr lang="en-US" sz="1600" dirty="0">
              <a:latin typeface="Segoe UI" panose="020B0502040204020203" pitchFamily="34" charset="0"/>
              <a:cs typeface="Segoe UI" panose="020B0502040204020203" pitchFamily="34" charset="0"/>
            </a:endParaRPr>
          </a:p>
        </p:txBody>
      </p:sp>
      <p:cxnSp>
        <p:nvCxnSpPr>
          <p:cNvPr id="2" name="Google Shape;828;p49"/>
          <p:cNvCxnSpPr/>
          <p:nvPr/>
        </p:nvCxnSpPr>
        <p:spPr>
          <a:xfrm flipV="1">
            <a:off x="1932975" y="2678729"/>
            <a:ext cx="2295777" cy="319114"/>
          </a:xfrm>
          <a:prstGeom prst="bentConnector3">
            <a:avLst>
              <a:gd name="adj1" fmla="val 99913"/>
            </a:avLst>
          </a:prstGeom>
          <a:noFill/>
          <a:ln w="12700" cap="flat" cmpd="sng">
            <a:solidFill>
              <a:schemeClr val="accent2"/>
            </a:solidFill>
            <a:prstDash val="solid"/>
            <a:round/>
            <a:headEnd type="none" w="med" len="med"/>
            <a:tailEnd type="none" w="med" len="med"/>
          </a:ln>
        </p:spPr>
      </p:cxnSp>
      <p:cxnSp>
        <p:nvCxnSpPr>
          <p:cNvPr id="11" name="Google Shape;1108;p64"/>
          <p:cNvCxnSpPr/>
          <p:nvPr/>
        </p:nvCxnSpPr>
        <p:spPr>
          <a:xfrm flipV="1">
            <a:off x="4228752" y="2634615"/>
            <a:ext cx="0" cy="26112"/>
          </a:xfrm>
          <a:prstGeom prst="straightConnector1">
            <a:avLst/>
          </a:prstGeom>
          <a:noFill/>
          <a:ln w="19050" cap="flat" cmpd="sng">
            <a:solidFill>
              <a:schemeClr val="accent2"/>
            </a:solidFill>
            <a:prstDash val="solid"/>
            <a:round/>
            <a:headEnd type="oval" w="med" len="med"/>
            <a:tailEnd type="none" w="med" len="med"/>
          </a:ln>
        </p:spPr>
      </p:cxnSp>
      <p:sp>
        <p:nvSpPr>
          <p:cNvPr id="14" name="TextBox 13"/>
          <p:cNvSpPr txBox="1"/>
          <p:nvPr/>
        </p:nvSpPr>
        <p:spPr>
          <a:xfrm>
            <a:off x="1870066" y="2515573"/>
            <a:ext cx="662565" cy="496674"/>
          </a:xfrm>
          <a:prstGeom prst="rect">
            <a:avLst/>
          </a:prstGeom>
          <a:noFill/>
        </p:spPr>
        <p:txBody>
          <a:bodyPr wrap="square">
            <a:spAutoFit/>
          </a:bodyPr>
          <a:lstStyle/>
          <a:p>
            <a:pPr algn="just">
              <a:lnSpc>
                <a:spcPct val="150000"/>
              </a:lnSpc>
            </a:pPr>
            <a:r>
              <a:rPr lang="en-US" sz="2000" b="1" dirty="0">
                <a:latin typeface="Segoe UI" panose="020B0502040204020203" pitchFamily="34" charset="0"/>
                <a:ea typeface="Open Sans" panose="020B0606030504020204" pitchFamily="34" charset="0"/>
                <a:cs typeface="Segoe UI" panose="020B0502040204020203" pitchFamily="34" charset="0"/>
              </a:rPr>
              <a:t>WA</a:t>
            </a:r>
          </a:p>
        </p:txBody>
      </p:sp>
      <p:cxnSp>
        <p:nvCxnSpPr>
          <p:cNvPr id="15" name="Google Shape;828;p49"/>
          <p:cNvCxnSpPr/>
          <p:nvPr/>
        </p:nvCxnSpPr>
        <p:spPr>
          <a:xfrm flipV="1">
            <a:off x="5735028" y="1516368"/>
            <a:ext cx="2295777" cy="319114"/>
          </a:xfrm>
          <a:prstGeom prst="bentConnector3">
            <a:avLst>
              <a:gd name="adj1" fmla="val -147"/>
            </a:avLst>
          </a:prstGeom>
          <a:noFill/>
          <a:ln w="12700" cap="flat" cmpd="sng">
            <a:solidFill>
              <a:schemeClr val="accent2"/>
            </a:solidFill>
            <a:prstDash val="solid"/>
            <a:round/>
            <a:headEnd type="none" w="med" len="med"/>
            <a:tailEnd type="none" w="med" len="med"/>
          </a:ln>
        </p:spPr>
      </p:cxnSp>
      <p:cxnSp>
        <p:nvCxnSpPr>
          <p:cNvPr id="20" name="Google Shape;1108;p64"/>
          <p:cNvCxnSpPr/>
          <p:nvPr/>
        </p:nvCxnSpPr>
        <p:spPr>
          <a:xfrm flipV="1">
            <a:off x="5735028" y="1835482"/>
            <a:ext cx="0" cy="26112"/>
          </a:xfrm>
          <a:prstGeom prst="straightConnector1">
            <a:avLst/>
          </a:prstGeom>
          <a:noFill/>
          <a:ln w="19050" cap="flat" cmpd="sng">
            <a:solidFill>
              <a:schemeClr val="accent2"/>
            </a:solidFill>
            <a:prstDash val="solid"/>
            <a:round/>
            <a:headEnd type="oval" w="med" len="med"/>
            <a:tailEnd type="none" w="med" len="med"/>
          </a:ln>
        </p:spPr>
      </p:cxnSp>
      <p:sp>
        <p:nvSpPr>
          <p:cNvPr id="24" name="TextBox 23"/>
          <p:cNvSpPr txBox="1"/>
          <p:nvPr/>
        </p:nvSpPr>
        <p:spPr>
          <a:xfrm>
            <a:off x="7619700" y="1045536"/>
            <a:ext cx="662565" cy="496674"/>
          </a:xfrm>
          <a:prstGeom prst="rect">
            <a:avLst/>
          </a:prstGeom>
          <a:noFill/>
        </p:spPr>
        <p:txBody>
          <a:bodyPr wrap="square">
            <a:spAutoFit/>
          </a:bodyPr>
          <a:lstStyle/>
          <a:p>
            <a:pPr algn="just">
              <a:lnSpc>
                <a:spcPct val="150000"/>
              </a:lnSpc>
            </a:pPr>
            <a:r>
              <a:rPr lang="en-US" sz="2000" b="1" dirty="0">
                <a:latin typeface="Segoe UI" panose="020B0502040204020203" pitchFamily="34" charset="0"/>
                <a:ea typeface="Open Sans" panose="020B0606030504020204" pitchFamily="34" charset="0"/>
                <a:cs typeface="Segoe UI" panose="020B0502040204020203" pitchFamily="34" charset="0"/>
              </a:rPr>
              <a:t>Q</a:t>
            </a:r>
          </a:p>
        </p:txBody>
      </p:sp>
      <p:cxnSp>
        <p:nvCxnSpPr>
          <p:cNvPr id="25" name="Google Shape;828;p49"/>
          <p:cNvCxnSpPr/>
          <p:nvPr/>
        </p:nvCxnSpPr>
        <p:spPr>
          <a:xfrm>
            <a:off x="5735028" y="3308019"/>
            <a:ext cx="2384385" cy="313819"/>
          </a:xfrm>
          <a:prstGeom prst="bentConnector3">
            <a:avLst>
              <a:gd name="adj1" fmla="val 785"/>
            </a:avLst>
          </a:prstGeom>
          <a:noFill/>
          <a:ln w="12700" cap="flat" cmpd="sng">
            <a:solidFill>
              <a:schemeClr val="accent2"/>
            </a:solidFill>
            <a:prstDash val="solid"/>
            <a:round/>
            <a:headEnd type="none" w="med" len="med"/>
            <a:tailEnd type="none" w="med" len="med"/>
          </a:ln>
        </p:spPr>
      </p:cxnSp>
      <p:sp>
        <p:nvSpPr>
          <p:cNvPr id="30" name="TextBox 29"/>
          <p:cNvSpPr txBox="1"/>
          <p:nvPr/>
        </p:nvSpPr>
        <p:spPr>
          <a:xfrm>
            <a:off x="7813295" y="3125164"/>
            <a:ext cx="662565" cy="496674"/>
          </a:xfrm>
          <a:prstGeom prst="rect">
            <a:avLst/>
          </a:prstGeom>
          <a:noFill/>
        </p:spPr>
        <p:txBody>
          <a:bodyPr wrap="square">
            <a:spAutoFit/>
          </a:bodyPr>
          <a:lstStyle/>
          <a:p>
            <a:pPr algn="just">
              <a:lnSpc>
                <a:spcPct val="150000"/>
              </a:lnSpc>
            </a:pPr>
            <a:r>
              <a:rPr lang="en-US" sz="2000" b="1" dirty="0">
                <a:latin typeface="Segoe UI" panose="020B0502040204020203" pitchFamily="34" charset="0"/>
                <a:ea typeface="Open Sans" panose="020B0606030504020204" pitchFamily="34" charset="0"/>
                <a:cs typeface="Segoe UI" panose="020B0502040204020203" pitchFamily="34" charset="0"/>
              </a:rPr>
              <a:t>T</a:t>
            </a:r>
          </a:p>
        </p:txBody>
      </p:sp>
      <p:cxnSp>
        <p:nvCxnSpPr>
          <p:cNvPr id="31" name="Google Shape;828;p49"/>
          <p:cNvCxnSpPr/>
          <p:nvPr/>
        </p:nvCxnSpPr>
        <p:spPr>
          <a:xfrm>
            <a:off x="6070565" y="2575530"/>
            <a:ext cx="2373353" cy="19053"/>
          </a:xfrm>
          <a:prstGeom prst="bentConnector3">
            <a:avLst>
              <a:gd name="adj1" fmla="val 556"/>
            </a:avLst>
          </a:prstGeom>
          <a:noFill/>
          <a:ln w="12700" cap="flat" cmpd="sng">
            <a:solidFill>
              <a:schemeClr val="accent2"/>
            </a:solidFill>
            <a:prstDash val="solid"/>
            <a:round/>
            <a:headEnd type="none" w="med" len="med"/>
            <a:tailEnd type="none" w="med" len="med"/>
          </a:ln>
        </p:spPr>
      </p:cxnSp>
      <p:cxnSp>
        <p:nvCxnSpPr>
          <p:cNvPr id="35" name="Google Shape;828;p49"/>
          <p:cNvCxnSpPr/>
          <p:nvPr/>
        </p:nvCxnSpPr>
        <p:spPr>
          <a:xfrm rot="5400000" flipH="1" flipV="1">
            <a:off x="4106358" y="3282243"/>
            <a:ext cx="1768588" cy="473335"/>
          </a:xfrm>
          <a:prstGeom prst="bentConnector3">
            <a:avLst>
              <a:gd name="adj1" fmla="val 452"/>
            </a:avLst>
          </a:prstGeom>
          <a:noFill/>
          <a:ln w="12700" cap="flat" cmpd="sng">
            <a:solidFill>
              <a:schemeClr val="accent2"/>
            </a:solidFill>
            <a:prstDash val="solid"/>
            <a:round/>
            <a:headEnd type="none" w="med" len="med"/>
            <a:tailEnd type="none" w="med" len="med"/>
          </a:ln>
        </p:spPr>
      </p:cxnSp>
      <p:cxnSp>
        <p:nvCxnSpPr>
          <p:cNvPr id="41" name="Google Shape;828;p49"/>
          <p:cNvCxnSpPr/>
          <p:nvPr/>
        </p:nvCxnSpPr>
        <p:spPr>
          <a:xfrm rot="5400000" flipH="1" flipV="1">
            <a:off x="4650324" y="1071993"/>
            <a:ext cx="864177" cy="289815"/>
          </a:xfrm>
          <a:prstGeom prst="bentConnector3">
            <a:avLst>
              <a:gd name="adj1" fmla="val 99379"/>
            </a:avLst>
          </a:prstGeom>
          <a:noFill/>
          <a:ln w="12700" cap="flat" cmpd="sng">
            <a:solidFill>
              <a:schemeClr val="accent2"/>
            </a:solidFill>
            <a:prstDash val="solid"/>
            <a:round/>
            <a:headEnd type="none" w="med" len="med"/>
            <a:tailEnd type="none" w="med" len="med"/>
          </a:ln>
        </p:spPr>
      </p:cxnSp>
      <p:sp>
        <p:nvSpPr>
          <p:cNvPr id="54" name="TextBox 53"/>
          <p:cNvSpPr txBox="1"/>
          <p:nvPr/>
        </p:nvSpPr>
        <p:spPr>
          <a:xfrm>
            <a:off x="4758097" y="3981136"/>
            <a:ext cx="1325657" cy="400110"/>
          </a:xfrm>
          <a:prstGeom prst="rect">
            <a:avLst/>
          </a:prstGeom>
          <a:noFill/>
        </p:spPr>
        <p:txBody>
          <a:bodyPr wrap="square">
            <a:spAutoFit/>
          </a:bodyPr>
          <a:lstStyle/>
          <a:p>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SA</a:t>
            </a:r>
            <a:endParaRPr lang="en-US" sz="2000" dirty="0">
              <a:latin typeface="Segoe UI" panose="020B0502040204020203" pitchFamily="34" charset="0"/>
              <a:cs typeface="Segoe UI" panose="020B0502040204020203" pitchFamily="34" charset="0"/>
            </a:endParaRPr>
          </a:p>
        </p:txBody>
      </p:sp>
      <p:sp>
        <p:nvSpPr>
          <p:cNvPr id="55" name="TextBox 54"/>
          <p:cNvSpPr txBox="1"/>
          <p:nvPr/>
        </p:nvSpPr>
        <p:spPr>
          <a:xfrm>
            <a:off x="7781089" y="2206750"/>
            <a:ext cx="1325657" cy="400110"/>
          </a:xfrm>
          <a:prstGeom prst="rect">
            <a:avLst/>
          </a:prstGeom>
          <a:noFill/>
        </p:spPr>
        <p:txBody>
          <a:bodyPr wrap="square">
            <a:spAutoFit/>
          </a:bodyPr>
          <a:lstStyle/>
          <a:p>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NSW</a:t>
            </a:r>
            <a:endParaRPr lang="en-US" sz="2000" dirty="0">
              <a:latin typeface="Segoe UI" panose="020B0502040204020203" pitchFamily="34" charset="0"/>
              <a:cs typeface="Segoe UI" panose="020B0502040204020203" pitchFamily="34" charset="0"/>
            </a:endParaRPr>
          </a:p>
        </p:txBody>
      </p:sp>
      <p:sp>
        <p:nvSpPr>
          <p:cNvPr id="56" name="TextBox 55"/>
          <p:cNvSpPr txBox="1"/>
          <p:nvPr/>
        </p:nvSpPr>
        <p:spPr>
          <a:xfrm>
            <a:off x="4823334" y="379680"/>
            <a:ext cx="1325657" cy="400110"/>
          </a:xfrm>
          <a:prstGeom prst="rect">
            <a:avLst/>
          </a:prstGeom>
          <a:noFill/>
        </p:spPr>
        <p:txBody>
          <a:bodyPr wrap="square">
            <a:spAutoFit/>
          </a:bodyPr>
          <a:lstStyle/>
          <a:p>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NT</a:t>
            </a:r>
            <a:endParaRPr lang="en-US" sz="2000" dirty="0">
              <a:latin typeface="Segoe UI" panose="020B0502040204020203" pitchFamily="34" charset="0"/>
              <a:cs typeface="Segoe UI" panose="020B0502040204020203" pitchFamily="34" charset="0"/>
            </a:endParaRPr>
          </a:p>
        </p:txBody>
      </p:sp>
      <p:sp>
        <p:nvSpPr>
          <p:cNvPr id="63" name="TextBox 62"/>
          <p:cNvSpPr txBox="1"/>
          <p:nvPr/>
        </p:nvSpPr>
        <p:spPr>
          <a:xfrm>
            <a:off x="5072367" y="1925569"/>
            <a:ext cx="375002" cy="901016"/>
          </a:xfrm>
          <a:prstGeom prst="rect">
            <a:avLst/>
          </a:prstGeom>
          <a:noFill/>
        </p:spPr>
        <p:txBody>
          <a:bodyPr wrap="square">
            <a:spAutoFit/>
          </a:bodyPr>
          <a:lstStyle/>
          <a:p>
            <a:pPr algn="just">
              <a:lnSpc>
                <a:spcPct val="150000"/>
              </a:lnSpc>
            </a:pPr>
            <a:r>
              <a:rPr lang="en-US" sz="4000" b="1" dirty="0">
                <a:solidFill>
                  <a:srgbClr val="253D92"/>
                </a:solidFill>
                <a:latin typeface="Segoe UI" panose="020B0502040204020203" pitchFamily="34" charset="0"/>
                <a:ea typeface="Open Sans" panose="020B0606030504020204" pitchFamily="34" charset="0"/>
                <a:cs typeface="Segoe UI" panose="020B0502040204020203" pitchFamily="34" charset="0"/>
              </a:rPr>
              <a:t>.</a:t>
            </a:r>
          </a:p>
        </p:txBody>
      </p:sp>
      <p:sp>
        <p:nvSpPr>
          <p:cNvPr id="64" name="TextBox 63"/>
          <p:cNvSpPr txBox="1"/>
          <p:nvPr/>
        </p:nvSpPr>
        <p:spPr>
          <a:xfrm>
            <a:off x="5773989" y="2358770"/>
            <a:ext cx="375002" cy="901016"/>
          </a:xfrm>
          <a:prstGeom prst="rect">
            <a:avLst/>
          </a:prstGeom>
          <a:noFill/>
        </p:spPr>
        <p:txBody>
          <a:bodyPr wrap="square">
            <a:spAutoFit/>
          </a:bodyPr>
          <a:lstStyle/>
          <a:p>
            <a:pPr algn="just">
              <a:lnSpc>
                <a:spcPct val="150000"/>
              </a:lnSpc>
            </a:pPr>
            <a:r>
              <a:rPr lang="en-US" sz="4000" b="1" dirty="0">
                <a:solidFill>
                  <a:srgbClr val="253D92"/>
                </a:solidFill>
                <a:latin typeface="Segoe UI" panose="020B0502040204020203" pitchFamily="34" charset="0"/>
                <a:ea typeface="Open Sans" panose="020B0606030504020204" pitchFamily="34" charset="0"/>
                <a:cs typeface="Segoe UI" panose="020B0502040204020203" pitchFamily="34" charset="0"/>
              </a:rPr>
              <a:t>.</a:t>
            </a:r>
          </a:p>
        </p:txBody>
      </p:sp>
      <p:sp>
        <p:nvSpPr>
          <p:cNvPr id="65" name="TextBox 64"/>
          <p:cNvSpPr txBox="1"/>
          <p:nvPr/>
        </p:nvSpPr>
        <p:spPr>
          <a:xfrm>
            <a:off x="5911861" y="1882071"/>
            <a:ext cx="375002" cy="901016"/>
          </a:xfrm>
          <a:prstGeom prst="rect">
            <a:avLst/>
          </a:prstGeom>
          <a:noFill/>
        </p:spPr>
        <p:txBody>
          <a:bodyPr wrap="square">
            <a:spAutoFit/>
          </a:bodyPr>
          <a:lstStyle/>
          <a:p>
            <a:pPr algn="just">
              <a:lnSpc>
                <a:spcPct val="150000"/>
              </a:lnSpc>
            </a:pPr>
            <a:r>
              <a:rPr lang="en-US" sz="4000" b="1" dirty="0">
                <a:solidFill>
                  <a:srgbClr val="253D92"/>
                </a:solidFill>
                <a:latin typeface="Segoe UI" panose="020B0502040204020203" pitchFamily="34" charset="0"/>
                <a:ea typeface="Open Sans" panose="020B0606030504020204" pitchFamily="34" charset="0"/>
                <a:cs typeface="Segoe UI" panose="020B0502040204020203" pitchFamily="34" charset="0"/>
              </a:rPr>
              <a:t>.</a:t>
            </a:r>
          </a:p>
        </p:txBody>
      </p:sp>
      <p:cxnSp>
        <p:nvCxnSpPr>
          <p:cNvPr id="66" name="Google Shape;828;p49"/>
          <p:cNvCxnSpPr/>
          <p:nvPr/>
        </p:nvCxnSpPr>
        <p:spPr>
          <a:xfrm>
            <a:off x="5923135" y="3035486"/>
            <a:ext cx="1488695" cy="12700"/>
          </a:xfrm>
          <a:prstGeom prst="bentConnector3">
            <a:avLst>
              <a:gd name="adj1" fmla="val 520"/>
            </a:avLst>
          </a:prstGeom>
          <a:noFill/>
          <a:ln w="12700" cap="flat" cmpd="sng">
            <a:solidFill>
              <a:schemeClr val="accent2"/>
            </a:solidFill>
            <a:prstDash val="solid"/>
            <a:round/>
            <a:headEnd type="none" w="med" len="med"/>
            <a:tailEnd type="none" w="med" len="med"/>
          </a:ln>
        </p:spPr>
      </p:cxnSp>
      <p:sp>
        <p:nvSpPr>
          <p:cNvPr id="70" name="TextBox 69"/>
          <p:cNvSpPr txBox="1"/>
          <p:nvPr/>
        </p:nvSpPr>
        <p:spPr>
          <a:xfrm>
            <a:off x="7150203" y="2728020"/>
            <a:ext cx="1325657" cy="400110"/>
          </a:xfrm>
          <a:prstGeom prst="rect">
            <a:avLst/>
          </a:prstGeom>
          <a:noFill/>
        </p:spPr>
        <p:txBody>
          <a:bodyPr wrap="square">
            <a:spAutoFit/>
          </a:bodyPr>
          <a:lstStyle/>
          <a:p>
            <a:r>
              <a:rPr lang="en-US" sz="2000" b="1" dirty="0">
                <a:solidFill>
                  <a:schemeClr val="accent2">
                    <a:lumMod val="50000"/>
                  </a:schemeClr>
                </a:solidFill>
                <a:latin typeface="Segoe UI" panose="020B0502040204020203" pitchFamily="34" charset="0"/>
                <a:ea typeface="Open Sans" panose="020B0606030504020204" pitchFamily="34" charset="0"/>
                <a:cs typeface="Segoe UI" panose="020B0502040204020203" pitchFamily="34" charset="0"/>
              </a:rPr>
              <a:t>V</a:t>
            </a:r>
            <a:endParaRPr lang="en-US" sz="2000" dirty="0">
              <a:solidFill>
                <a:schemeClr val="accent2">
                  <a:lumMod val="50000"/>
                </a:schemeClr>
              </a:solidFill>
              <a:latin typeface="Segoe UI" panose="020B0502040204020203" pitchFamily="34" charset="0"/>
              <a:cs typeface="Segoe UI" panose="020B0502040204020203" pitchFamily="34" charset="0"/>
            </a:endParaRPr>
          </a:p>
        </p:txBody>
      </p:sp>
      <p:sp>
        <p:nvSpPr>
          <p:cNvPr id="71" name="TextBox 70"/>
          <p:cNvSpPr txBox="1"/>
          <p:nvPr/>
        </p:nvSpPr>
        <p:spPr>
          <a:xfrm>
            <a:off x="4787296" y="936098"/>
            <a:ext cx="375002" cy="901016"/>
          </a:xfrm>
          <a:prstGeom prst="rect">
            <a:avLst/>
          </a:prstGeom>
          <a:noFill/>
        </p:spPr>
        <p:txBody>
          <a:bodyPr wrap="square">
            <a:spAutoFit/>
          </a:bodyPr>
          <a:lstStyle/>
          <a:p>
            <a:pPr algn="just">
              <a:lnSpc>
                <a:spcPct val="150000"/>
              </a:lnSpc>
            </a:pPr>
            <a:r>
              <a:rPr lang="en-US" sz="4000" b="1" dirty="0">
                <a:solidFill>
                  <a:srgbClr val="253D92"/>
                </a:solidFill>
                <a:latin typeface="Segoe UI" panose="020B0502040204020203" pitchFamily="34" charset="0"/>
                <a:ea typeface="Open Sans" panose="020B0606030504020204" pitchFamily="34" charset="0"/>
                <a:cs typeface="Segoe UI" panose="020B0502040204020203" pitchFamily="34" charset="0"/>
              </a:rPr>
              <a:t>.</a:t>
            </a:r>
          </a:p>
        </p:txBody>
      </p:sp>
      <p:sp>
        <p:nvSpPr>
          <p:cNvPr id="72" name="TextBox 71"/>
          <p:cNvSpPr txBox="1"/>
          <p:nvPr/>
        </p:nvSpPr>
        <p:spPr>
          <a:xfrm>
            <a:off x="5587697" y="2617894"/>
            <a:ext cx="375002" cy="901016"/>
          </a:xfrm>
          <a:prstGeom prst="rect">
            <a:avLst/>
          </a:prstGeom>
          <a:noFill/>
        </p:spPr>
        <p:txBody>
          <a:bodyPr wrap="square">
            <a:spAutoFit/>
          </a:bodyPr>
          <a:lstStyle/>
          <a:p>
            <a:pPr algn="just">
              <a:lnSpc>
                <a:spcPct val="150000"/>
              </a:lnSpc>
            </a:pPr>
            <a:r>
              <a:rPr lang="en-US" sz="4000" b="1" dirty="0">
                <a:solidFill>
                  <a:srgbClr val="253D92"/>
                </a:solidFill>
                <a:latin typeface="Segoe UI" panose="020B0502040204020203" pitchFamily="34" charset="0"/>
                <a:ea typeface="Open Sans" panose="020B0606030504020204" pitchFamily="34" charset="0"/>
                <a:cs typeface="Segoe UI" panose="020B0502040204020203" pitchFamily="34" charset="0"/>
              </a:rPr>
              <a:t>.</a:t>
            </a:r>
          </a:p>
        </p:txBody>
      </p:sp>
      <p:pic>
        <p:nvPicPr>
          <p:cNvPr id="73" name="!!i3"/>
          <p:cNvPicPr>
            <a:picLocks noChangeAspect="1"/>
          </p:cNvPicPr>
          <p:nvPr/>
        </p:nvPicPr>
        <p:blipFill>
          <a:blip r:embed="rId4"/>
          <a:stretch>
            <a:fillRect/>
          </a:stretch>
        </p:blipFill>
        <p:spPr>
          <a:xfrm>
            <a:off x="11498451" y="1256507"/>
            <a:ext cx="2888254" cy="27007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anim calcmode="lin" valueType="num">
                                      <p:cBhvr>
                                        <p:cTn id="8" dur="1000" fill="hold"/>
                                        <p:tgtEl>
                                          <p:spTgt spid="70"/>
                                        </p:tgtEl>
                                        <p:attrNameLst>
                                          <p:attrName>ppt_x</p:attrName>
                                        </p:attrNameLst>
                                      </p:cBhvr>
                                      <p:tavLst>
                                        <p:tav tm="0">
                                          <p:val>
                                            <p:strVal val="#ppt_x"/>
                                          </p:val>
                                        </p:tav>
                                        <p:tav tm="100000">
                                          <p:val>
                                            <p:strVal val="#ppt_x"/>
                                          </p:val>
                                        </p:tav>
                                      </p:tavLst>
                                    </p:anim>
                                    <p:anim calcmode="lin" valueType="num">
                                      <p:cBhvr>
                                        <p:cTn id="9" dur="1000" fill="hold"/>
                                        <p:tgtEl>
                                          <p:spTgt spid="7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1000"/>
                                        <p:tgtEl>
                                          <p:spTgt spid="66"/>
                                        </p:tgtEl>
                                      </p:cBhvr>
                                    </p:animEffect>
                                    <p:anim calcmode="lin" valueType="num">
                                      <p:cBhvr>
                                        <p:cTn id="13" dur="1000" fill="hold"/>
                                        <p:tgtEl>
                                          <p:spTgt spid="66"/>
                                        </p:tgtEl>
                                        <p:attrNameLst>
                                          <p:attrName>ppt_x</p:attrName>
                                        </p:attrNameLst>
                                      </p:cBhvr>
                                      <p:tavLst>
                                        <p:tav tm="0">
                                          <p:val>
                                            <p:strVal val="#ppt_x"/>
                                          </p:val>
                                        </p:tav>
                                        <p:tav tm="100000">
                                          <p:val>
                                            <p:strVal val="#ppt_x"/>
                                          </p:val>
                                        </p:tav>
                                      </p:tavLst>
                                    </p:anim>
                                    <p:anim calcmode="lin" valueType="num">
                                      <p:cBhvr>
                                        <p:cTn id="14" dur="1000" fill="hold"/>
                                        <p:tgtEl>
                                          <p:spTgt spid="6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1000"/>
                                        <p:tgtEl>
                                          <p:spTgt spid="63"/>
                                        </p:tgtEl>
                                      </p:cBhvr>
                                    </p:animEffect>
                                    <p:anim calcmode="lin" valueType="num">
                                      <p:cBhvr>
                                        <p:cTn id="28" dur="1000" fill="hold"/>
                                        <p:tgtEl>
                                          <p:spTgt spid="63"/>
                                        </p:tgtEl>
                                        <p:attrNameLst>
                                          <p:attrName>ppt_x</p:attrName>
                                        </p:attrNameLst>
                                      </p:cBhvr>
                                      <p:tavLst>
                                        <p:tav tm="0">
                                          <p:val>
                                            <p:strVal val="#ppt_x"/>
                                          </p:val>
                                        </p:tav>
                                        <p:tav tm="100000">
                                          <p:val>
                                            <p:strVal val="#ppt_x"/>
                                          </p:val>
                                        </p:tav>
                                      </p:tavLst>
                                    </p:anim>
                                    <p:anim calcmode="lin" valueType="num">
                                      <p:cBhvr>
                                        <p:cTn id="29" dur="1000" fill="hold"/>
                                        <p:tgtEl>
                                          <p:spTgt spid="6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1000"/>
                                        <p:tgtEl>
                                          <p:spTgt spid="56"/>
                                        </p:tgtEl>
                                      </p:cBhvr>
                                    </p:animEffect>
                                    <p:anim calcmode="lin" valueType="num">
                                      <p:cBhvr>
                                        <p:cTn id="33" dur="1000" fill="hold"/>
                                        <p:tgtEl>
                                          <p:spTgt spid="56"/>
                                        </p:tgtEl>
                                        <p:attrNameLst>
                                          <p:attrName>ppt_x</p:attrName>
                                        </p:attrNameLst>
                                      </p:cBhvr>
                                      <p:tavLst>
                                        <p:tav tm="0">
                                          <p:val>
                                            <p:strVal val="#ppt_x"/>
                                          </p:val>
                                        </p:tav>
                                        <p:tav tm="100000">
                                          <p:val>
                                            <p:strVal val="#ppt_x"/>
                                          </p:val>
                                        </p:tav>
                                      </p:tavLst>
                                    </p:anim>
                                    <p:anim calcmode="lin" valueType="num">
                                      <p:cBhvr>
                                        <p:cTn id="34" dur="1000" fill="hold"/>
                                        <p:tgtEl>
                                          <p:spTgt spid="5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1000"/>
                                        <p:tgtEl>
                                          <p:spTgt spid="55"/>
                                        </p:tgtEl>
                                      </p:cBhvr>
                                    </p:animEffect>
                                    <p:anim calcmode="lin" valueType="num">
                                      <p:cBhvr>
                                        <p:cTn id="38" dur="1000" fill="hold"/>
                                        <p:tgtEl>
                                          <p:spTgt spid="55"/>
                                        </p:tgtEl>
                                        <p:attrNameLst>
                                          <p:attrName>ppt_x</p:attrName>
                                        </p:attrNameLst>
                                      </p:cBhvr>
                                      <p:tavLst>
                                        <p:tav tm="0">
                                          <p:val>
                                            <p:strVal val="#ppt_x"/>
                                          </p:val>
                                        </p:tav>
                                        <p:tav tm="100000">
                                          <p:val>
                                            <p:strVal val="#ppt_x"/>
                                          </p:val>
                                        </p:tav>
                                      </p:tavLst>
                                    </p:anim>
                                    <p:anim calcmode="lin" valueType="num">
                                      <p:cBhvr>
                                        <p:cTn id="39" dur="1000" fill="hold"/>
                                        <p:tgtEl>
                                          <p:spTgt spid="5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1000"/>
                                        <p:tgtEl>
                                          <p:spTgt spid="54"/>
                                        </p:tgtEl>
                                      </p:cBhvr>
                                    </p:animEffect>
                                    <p:anim calcmode="lin" valueType="num">
                                      <p:cBhvr>
                                        <p:cTn id="43" dur="1000" fill="hold"/>
                                        <p:tgtEl>
                                          <p:spTgt spid="54"/>
                                        </p:tgtEl>
                                        <p:attrNameLst>
                                          <p:attrName>ppt_x</p:attrName>
                                        </p:attrNameLst>
                                      </p:cBhvr>
                                      <p:tavLst>
                                        <p:tav tm="0">
                                          <p:val>
                                            <p:strVal val="#ppt_x"/>
                                          </p:val>
                                        </p:tav>
                                        <p:tav tm="100000">
                                          <p:val>
                                            <p:strVal val="#ppt_x"/>
                                          </p:val>
                                        </p:tav>
                                      </p:tavLst>
                                    </p:anim>
                                    <p:anim calcmode="lin" valueType="num">
                                      <p:cBhvr>
                                        <p:cTn id="44" dur="1000" fill="hold"/>
                                        <p:tgtEl>
                                          <p:spTgt spid="5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1000"/>
                                        <p:tgtEl>
                                          <p:spTgt spid="41"/>
                                        </p:tgtEl>
                                      </p:cBhvr>
                                    </p:animEffect>
                                    <p:anim calcmode="lin" valueType="num">
                                      <p:cBhvr>
                                        <p:cTn id="48" dur="1000" fill="hold"/>
                                        <p:tgtEl>
                                          <p:spTgt spid="41"/>
                                        </p:tgtEl>
                                        <p:attrNameLst>
                                          <p:attrName>ppt_x</p:attrName>
                                        </p:attrNameLst>
                                      </p:cBhvr>
                                      <p:tavLst>
                                        <p:tav tm="0">
                                          <p:val>
                                            <p:strVal val="#ppt_x"/>
                                          </p:val>
                                        </p:tav>
                                        <p:tav tm="100000">
                                          <p:val>
                                            <p:strVal val="#ppt_x"/>
                                          </p:val>
                                        </p:tav>
                                      </p:tavLst>
                                    </p:anim>
                                    <p:anim calcmode="lin" valueType="num">
                                      <p:cBhvr>
                                        <p:cTn id="49" dur="1000" fill="hold"/>
                                        <p:tgtEl>
                                          <p:spTgt spid="4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1000"/>
                                        <p:tgtEl>
                                          <p:spTgt spid="35"/>
                                        </p:tgtEl>
                                      </p:cBhvr>
                                    </p:animEffect>
                                    <p:anim calcmode="lin" valueType="num">
                                      <p:cBhvr>
                                        <p:cTn id="53" dur="1000" fill="hold"/>
                                        <p:tgtEl>
                                          <p:spTgt spid="35"/>
                                        </p:tgtEl>
                                        <p:attrNameLst>
                                          <p:attrName>ppt_x</p:attrName>
                                        </p:attrNameLst>
                                      </p:cBhvr>
                                      <p:tavLst>
                                        <p:tav tm="0">
                                          <p:val>
                                            <p:strVal val="#ppt_x"/>
                                          </p:val>
                                        </p:tav>
                                        <p:tav tm="100000">
                                          <p:val>
                                            <p:strVal val="#ppt_x"/>
                                          </p:val>
                                        </p:tav>
                                      </p:tavLst>
                                    </p:anim>
                                    <p:anim calcmode="lin" valueType="num">
                                      <p:cBhvr>
                                        <p:cTn id="54" dur="1000" fill="hold"/>
                                        <p:tgtEl>
                                          <p:spTgt spid="35"/>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anim calcmode="lin" valueType="num">
                                      <p:cBhvr>
                                        <p:cTn id="73" dur="1000" fill="hold"/>
                                        <p:tgtEl>
                                          <p:spTgt spid="20"/>
                                        </p:tgtEl>
                                        <p:attrNameLst>
                                          <p:attrName>ppt_x</p:attrName>
                                        </p:attrNameLst>
                                      </p:cBhvr>
                                      <p:tavLst>
                                        <p:tav tm="0">
                                          <p:val>
                                            <p:strVal val="#ppt_x"/>
                                          </p:val>
                                        </p:tav>
                                        <p:tav tm="100000">
                                          <p:val>
                                            <p:strVal val="#ppt_x"/>
                                          </p:val>
                                        </p:tav>
                                      </p:tavLst>
                                    </p:anim>
                                    <p:anim calcmode="lin" valueType="num">
                                      <p:cBhvr>
                                        <p:cTn id="74" dur="1000" fill="hold"/>
                                        <p:tgtEl>
                                          <p:spTgt spid="2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anim calcmode="lin" valueType="num">
                                      <p:cBhvr>
                                        <p:cTn id="78" dur="1000" fill="hold"/>
                                        <p:tgtEl>
                                          <p:spTgt spid="24"/>
                                        </p:tgtEl>
                                        <p:attrNameLst>
                                          <p:attrName>ppt_x</p:attrName>
                                        </p:attrNameLst>
                                      </p:cBhvr>
                                      <p:tavLst>
                                        <p:tav tm="0">
                                          <p:val>
                                            <p:strVal val="#ppt_x"/>
                                          </p:val>
                                        </p:tav>
                                        <p:tav tm="100000">
                                          <p:val>
                                            <p:strVal val="#ppt_x"/>
                                          </p:val>
                                        </p:tav>
                                      </p:tavLst>
                                    </p:anim>
                                    <p:anim calcmode="lin" valueType="num">
                                      <p:cBhvr>
                                        <p:cTn id="79" dur="1000" fill="hold"/>
                                        <p:tgtEl>
                                          <p:spTgt spid="24"/>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fade">
                                      <p:cBhvr>
                                        <p:cTn id="82" dur="1000"/>
                                        <p:tgtEl>
                                          <p:spTgt spid="15"/>
                                        </p:tgtEl>
                                      </p:cBhvr>
                                    </p:animEffect>
                                    <p:anim calcmode="lin" valueType="num">
                                      <p:cBhvr>
                                        <p:cTn id="83" dur="1000" fill="hold"/>
                                        <p:tgtEl>
                                          <p:spTgt spid="15"/>
                                        </p:tgtEl>
                                        <p:attrNameLst>
                                          <p:attrName>ppt_x</p:attrName>
                                        </p:attrNameLst>
                                      </p:cBhvr>
                                      <p:tavLst>
                                        <p:tav tm="0">
                                          <p:val>
                                            <p:strVal val="#ppt_x"/>
                                          </p:val>
                                        </p:tav>
                                        <p:tav tm="100000">
                                          <p:val>
                                            <p:strVal val="#ppt_x"/>
                                          </p:val>
                                        </p:tav>
                                      </p:tavLst>
                                    </p:anim>
                                    <p:anim calcmode="lin" valueType="num">
                                      <p:cBhvr>
                                        <p:cTn id="84" dur="1000" fill="hold"/>
                                        <p:tgtEl>
                                          <p:spTgt spid="1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1000"/>
                                        <p:tgtEl>
                                          <p:spTgt spid="14"/>
                                        </p:tgtEl>
                                      </p:cBhvr>
                                    </p:animEffect>
                                    <p:anim calcmode="lin" valueType="num">
                                      <p:cBhvr>
                                        <p:cTn id="88" dur="1000" fill="hold"/>
                                        <p:tgtEl>
                                          <p:spTgt spid="14"/>
                                        </p:tgtEl>
                                        <p:attrNameLst>
                                          <p:attrName>ppt_x</p:attrName>
                                        </p:attrNameLst>
                                      </p:cBhvr>
                                      <p:tavLst>
                                        <p:tav tm="0">
                                          <p:val>
                                            <p:strVal val="#ppt_x"/>
                                          </p:val>
                                        </p:tav>
                                        <p:tav tm="100000">
                                          <p:val>
                                            <p:strVal val="#ppt_x"/>
                                          </p:val>
                                        </p:tav>
                                      </p:tavLst>
                                    </p:anim>
                                    <p:anim calcmode="lin" valueType="num">
                                      <p:cBhvr>
                                        <p:cTn id="89" dur="1000" fill="hold"/>
                                        <p:tgtEl>
                                          <p:spTgt spid="14"/>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1000"/>
                                        <p:tgtEl>
                                          <p:spTgt spid="11"/>
                                        </p:tgtEl>
                                      </p:cBhvr>
                                    </p:animEffect>
                                    <p:anim calcmode="lin" valueType="num">
                                      <p:cBhvr>
                                        <p:cTn id="93" dur="1000" fill="hold"/>
                                        <p:tgtEl>
                                          <p:spTgt spid="11"/>
                                        </p:tgtEl>
                                        <p:attrNameLst>
                                          <p:attrName>ppt_x</p:attrName>
                                        </p:attrNameLst>
                                      </p:cBhvr>
                                      <p:tavLst>
                                        <p:tav tm="0">
                                          <p:val>
                                            <p:strVal val="#ppt_x"/>
                                          </p:val>
                                        </p:tav>
                                        <p:tav tm="100000">
                                          <p:val>
                                            <p:strVal val="#ppt_x"/>
                                          </p:val>
                                        </p:tav>
                                      </p:tavLst>
                                    </p:anim>
                                    <p:anim calcmode="lin" valueType="num">
                                      <p:cBhvr>
                                        <p:cTn id="94" dur="1000" fill="hold"/>
                                        <p:tgtEl>
                                          <p:spTgt spid="1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fade">
                                      <p:cBhvr>
                                        <p:cTn id="97" dur="1000"/>
                                        <p:tgtEl>
                                          <p:spTgt spid="2"/>
                                        </p:tgtEl>
                                      </p:cBhvr>
                                    </p:animEffect>
                                    <p:anim calcmode="lin" valueType="num">
                                      <p:cBhvr>
                                        <p:cTn id="98" dur="1000" fill="hold"/>
                                        <p:tgtEl>
                                          <p:spTgt spid="2"/>
                                        </p:tgtEl>
                                        <p:attrNameLst>
                                          <p:attrName>ppt_x</p:attrName>
                                        </p:attrNameLst>
                                      </p:cBhvr>
                                      <p:tavLst>
                                        <p:tav tm="0">
                                          <p:val>
                                            <p:strVal val="#ppt_x"/>
                                          </p:val>
                                        </p:tav>
                                        <p:tav tm="100000">
                                          <p:val>
                                            <p:strVal val="#ppt_x"/>
                                          </p:val>
                                        </p:tav>
                                      </p:tavLst>
                                    </p:anim>
                                    <p:anim calcmode="lin" valueType="num">
                                      <p:cBhvr>
                                        <p:cTn id="99" dur="1000" fill="hold"/>
                                        <p:tgtEl>
                                          <p:spTgt spid="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fade">
                                      <p:cBhvr>
                                        <p:cTn id="102" dur="1000"/>
                                        <p:tgtEl>
                                          <p:spTgt spid="71"/>
                                        </p:tgtEl>
                                      </p:cBhvr>
                                    </p:animEffect>
                                    <p:anim calcmode="lin" valueType="num">
                                      <p:cBhvr>
                                        <p:cTn id="103" dur="1000" fill="hold"/>
                                        <p:tgtEl>
                                          <p:spTgt spid="71"/>
                                        </p:tgtEl>
                                        <p:attrNameLst>
                                          <p:attrName>ppt_x</p:attrName>
                                        </p:attrNameLst>
                                      </p:cBhvr>
                                      <p:tavLst>
                                        <p:tav tm="0">
                                          <p:val>
                                            <p:strVal val="#ppt_x"/>
                                          </p:val>
                                        </p:tav>
                                        <p:tav tm="100000">
                                          <p:val>
                                            <p:strVal val="#ppt_x"/>
                                          </p:val>
                                        </p:tav>
                                      </p:tavLst>
                                    </p:anim>
                                    <p:anim calcmode="lin" valueType="num">
                                      <p:cBhvr>
                                        <p:cTn id="104" dur="1000" fill="hold"/>
                                        <p:tgtEl>
                                          <p:spTgt spid="7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72"/>
                                        </p:tgtEl>
                                        <p:attrNameLst>
                                          <p:attrName>style.visibility</p:attrName>
                                        </p:attrNameLst>
                                      </p:cBhvr>
                                      <p:to>
                                        <p:strVal val="visible"/>
                                      </p:to>
                                    </p:set>
                                    <p:animEffect transition="in" filter="fade">
                                      <p:cBhvr>
                                        <p:cTn id="107" dur="1000"/>
                                        <p:tgtEl>
                                          <p:spTgt spid="72"/>
                                        </p:tgtEl>
                                      </p:cBhvr>
                                    </p:animEffect>
                                    <p:anim calcmode="lin" valueType="num">
                                      <p:cBhvr>
                                        <p:cTn id="108" dur="1000" fill="hold"/>
                                        <p:tgtEl>
                                          <p:spTgt spid="72"/>
                                        </p:tgtEl>
                                        <p:attrNameLst>
                                          <p:attrName>ppt_x</p:attrName>
                                        </p:attrNameLst>
                                      </p:cBhvr>
                                      <p:tavLst>
                                        <p:tav tm="0">
                                          <p:val>
                                            <p:strVal val="#ppt_x"/>
                                          </p:val>
                                        </p:tav>
                                        <p:tav tm="100000">
                                          <p:val>
                                            <p:strVal val="#ppt_x"/>
                                          </p:val>
                                        </p:tav>
                                      </p:tavLst>
                                    </p:anim>
                                    <p:anim calcmode="lin" valueType="num">
                                      <p:cBhvr>
                                        <p:cTn id="10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30" grpId="0"/>
      <p:bldP spid="54" grpId="0"/>
      <p:bldP spid="55" grpId="0"/>
      <p:bldP spid="56" grpId="0"/>
      <p:bldP spid="63" grpId="0"/>
      <p:bldP spid="64" grpId="0"/>
      <p:bldP spid="65" grpId="0"/>
      <p:bldP spid="70" grpId="0"/>
      <p:bldP spid="71" grpId="0"/>
      <p:bldP spid="7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9" name="!!i2"/>
          <p:cNvSpPr/>
          <p:nvPr/>
        </p:nvSpPr>
        <p:spPr>
          <a:xfrm>
            <a:off x="3147060" y="663545"/>
            <a:ext cx="2849881" cy="891114"/>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039BE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 name="Picture 16"/>
          <p:cNvPicPr>
            <a:picLocks noChangeAspect="1"/>
          </p:cNvPicPr>
          <p:nvPr/>
        </p:nvPicPr>
        <p:blipFill>
          <a:blip r:embed="rId3"/>
          <a:stretch>
            <a:fillRect/>
          </a:stretch>
        </p:blipFill>
        <p:spPr>
          <a:xfrm>
            <a:off x="1288648" y="1677781"/>
            <a:ext cx="2639028" cy="2467662"/>
          </a:xfrm>
          <a:prstGeom prst="rect">
            <a:avLst/>
          </a:prstGeom>
        </p:spPr>
      </p:pic>
      <p:sp>
        <p:nvSpPr>
          <p:cNvPr id="3" name="TextBox 2"/>
          <p:cNvSpPr txBox="1"/>
          <p:nvPr/>
        </p:nvSpPr>
        <p:spPr>
          <a:xfrm>
            <a:off x="3983171" y="827050"/>
            <a:ext cx="1177659" cy="496674"/>
          </a:xfrm>
          <a:prstGeom prst="rect">
            <a:avLst/>
          </a:prstGeom>
          <a:noFill/>
        </p:spPr>
        <p:txBody>
          <a:bodyPr wrap="square">
            <a:spAutoFit/>
          </a:bodyPr>
          <a:lstStyle/>
          <a:p>
            <a:pPr algn="just">
              <a:lnSpc>
                <a:spcPct val="150000"/>
              </a:lnSpc>
            </a:pP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Variable</a:t>
            </a:r>
            <a:endParaRPr lang="en-US" sz="2000" b="1" dirty="0">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201869"/>
            <a:ext cx="4328160" cy="338554"/>
          </a:xfrm>
          <a:prstGeom prst="rect">
            <a:avLst/>
          </a:prstGeom>
          <a:noFill/>
        </p:spPr>
        <p:txBody>
          <a:bodyPr wrap="square">
            <a:spAutoFit/>
          </a:bodyPr>
          <a:lstStyle/>
          <a:p>
            <a:pPr algn="ct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2.1.Bài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toán</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tô</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màu</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đồ</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thị</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(Map Coloring)</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pic>
        <p:nvPicPr>
          <p:cNvPr id="7" name="!!i3"/>
          <p:cNvPicPr>
            <a:picLocks noChangeAspect="1"/>
          </p:cNvPicPr>
          <p:nvPr/>
        </p:nvPicPr>
        <p:blipFill>
          <a:blip r:embed="rId4"/>
          <a:stretch>
            <a:fillRect/>
          </a:stretch>
        </p:blipFill>
        <p:spPr>
          <a:xfrm>
            <a:off x="5216324" y="1677781"/>
            <a:ext cx="2639028" cy="2467662"/>
          </a:xfrm>
          <a:prstGeom prst="rect">
            <a:avLst/>
          </a:prstGeom>
        </p:spPr>
      </p:pic>
      <p:sp>
        <p:nvSpPr>
          <p:cNvPr id="6" name="TextBox 5"/>
          <p:cNvSpPr txBox="1"/>
          <p:nvPr/>
        </p:nvSpPr>
        <p:spPr>
          <a:xfrm>
            <a:off x="2828484" y="4473402"/>
            <a:ext cx="3487033" cy="400110"/>
          </a:xfrm>
          <a:prstGeom prst="rect">
            <a:avLst/>
          </a:prstGeom>
          <a:noFill/>
        </p:spPr>
        <p:txBody>
          <a:bodyPr wrap="square">
            <a:spAutoFit/>
          </a:bodyPr>
          <a:lstStyle/>
          <a:p>
            <a:pPr algn="ct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 X={WA,NT,Q,NSW,V,SA,T}</a:t>
            </a:r>
            <a:endParaRPr lang="en-US" sz="2000" dirty="0">
              <a:latin typeface="Segoe UI" panose="020B0502040204020203" pitchFamily="34" charset="0"/>
              <a:cs typeface="Segoe UI" panose="020B0502040204020203" pitchFamily="34" charset="0"/>
            </a:endParaRPr>
          </a:p>
        </p:txBody>
      </p:sp>
      <p:sp>
        <p:nvSpPr>
          <p:cNvPr id="9" name="TextBox 8"/>
          <p:cNvSpPr txBox="1"/>
          <p:nvPr/>
        </p:nvSpPr>
        <p:spPr>
          <a:xfrm>
            <a:off x="212605" y="5432970"/>
            <a:ext cx="3487033" cy="1323439"/>
          </a:xfrm>
          <a:prstGeom prst="rect">
            <a:avLst/>
          </a:prstGeom>
          <a:noFill/>
        </p:spPr>
        <p:txBody>
          <a:bodyPr wrap="square">
            <a:spAutoFit/>
          </a:bodyPr>
          <a:lstStyle/>
          <a:p>
            <a:pPr marL="139700" indent="0">
              <a:buNone/>
            </a:pPr>
            <a:r>
              <a:rPr lang="vi-VN" sz="2000" dirty="0">
                <a:solidFill>
                  <a:srgbClr val="000000"/>
                </a:solidFill>
                <a:latin typeface="Segoe UI" panose="020B0502040204020203" pitchFamily="34" charset="0"/>
                <a:ea typeface="Open Sans" panose="020B0606030504020204" pitchFamily="34" charset="0"/>
                <a:cs typeface="Segoe UI" panose="020B0502040204020203" pitchFamily="34" charset="0"/>
              </a:rPr>
              <a:t>Tên miền của một biến bao gồm nhiều màu sắc khác nhau mà vùng tương ứng đó có thể được tô màu.</a:t>
            </a:r>
            <a:endParaRPr lang="en-US" sz="2000" dirty="0">
              <a:solidFill>
                <a:srgbClr val="000000"/>
              </a:solidFill>
              <a:latin typeface="Segoe UI" panose="020B0502040204020203" pitchFamily="34" charset="0"/>
              <a:ea typeface="Open Sans" panose="020B0606030504020204" pitchFamily="34" charset="0"/>
              <a:cs typeface="Segoe UI" panose="020B0502040204020203" pitchFamily="34" charset="0"/>
            </a:endParaRPr>
          </a:p>
        </p:txBody>
      </p:sp>
      <p:sp>
        <p:nvSpPr>
          <p:cNvPr id="12" name="TextBox 11"/>
          <p:cNvSpPr txBox="1"/>
          <p:nvPr/>
        </p:nvSpPr>
        <p:spPr>
          <a:xfrm>
            <a:off x="201031" y="6910297"/>
            <a:ext cx="5254906" cy="400110"/>
          </a:xfrm>
          <a:prstGeom prst="rect">
            <a:avLst/>
          </a:prstGeom>
          <a:noFill/>
        </p:spPr>
        <p:txBody>
          <a:bodyPr wrap="square">
            <a:spAutoFit/>
          </a:bodyPr>
          <a:lstStyle/>
          <a:p>
            <a:pPr marL="139700" indent="0">
              <a:buNone/>
            </a:pP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D</a:t>
            </a:r>
            <a:r>
              <a:rPr lang="en-US" sz="2000" b="1" baseline="-25000" dirty="0">
                <a:solidFill>
                  <a:srgbClr val="000000"/>
                </a:solidFill>
                <a:latin typeface="Segoe UI" panose="020B0502040204020203" pitchFamily="34" charset="0"/>
                <a:ea typeface="Open Sans" panose="020B0606030504020204" pitchFamily="34" charset="0"/>
                <a:cs typeface="Segoe UI" panose="020B0502040204020203" pitchFamily="34" charset="0"/>
              </a:rPr>
              <a:t>i</a:t>
            </a: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 = {</a:t>
            </a:r>
            <a:r>
              <a:rPr lang="en-US" sz="2000" b="1" dirty="0" err="1">
                <a:solidFill>
                  <a:srgbClr val="000000"/>
                </a:solidFill>
                <a:latin typeface="Segoe UI" panose="020B0502040204020203" pitchFamily="34" charset="0"/>
                <a:ea typeface="Open Sans" panose="020B0606030504020204" pitchFamily="34" charset="0"/>
                <a:cs typeface="Segoe UI" panose="020B0502040204020203" pitchFamily="34" charset="0"/>
              </a:rPr>
              <a:t>red,green,blue</a:t>
            </a: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 </a:t>
            </a:r>
            <a:r>
              <a:rPr lang="en-US" sz="2000" b="1" dirty="0" err="1">
                <a:solidFill>
                  <a:srgbClr val="000000"/>
                </a:solidFill>
                <a:latin typeface="Segoe UI" panose="020B0502040204020203" pitchFamily="34" charset="0"/>
                <a:ea typeface="Open Sans" panose="020B0606030504020204" pitchFamily="34" charset="0"/>
                <a:cs typeface="Segoe UI" panose="020B0502040204020203" pitchFamily="34" charset="0"/>
              </a:rPr>
              <a:t>với</a:t>
            </a: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 </a:t>
            </a:r>
            <a:r>
              <a:rPr lang="en-US" sz="2000" b="1" dirty="0" err="1">
                <a:solidFill>
                  <a:srgbClr val="000000"/>
                </a:solidFill>
                <a:latin typeface="Segoe UI" panose="020B0502040204020203" pitchFamily="34" charset="0"/>
                <a:ea typeface="Open Sans" panose="020B0606030504020204" pitchFamily="34" charset="0"/>
                <a:cs typeface="Segoe UI" panose="020B0502040204020203" pitchFamily="34" charset="0"/>
              </a:rPr>
              <a:t>i</a:t>
            </a: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=1,2,…,7.</a:t>
            </a:r>
            <a:endParaRPr lang="en-US" sz="2000" dirty="0">
              <a:solidFill>
                <a:srgbClr val="000000"/>
              </a:solidFill>
              <a:latin typeface="Segoe UI" panose="020B0502040204020203" pitchFamily="34" charset="0"/>
              <a:ea typeface="Open Sans" panose="020B0606030504020204"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9" name="!!i2"/>
          <p:cNvSpPr/>
          <p:nvPr/>
        </p:nvSpPr>
        <p:spPr>
          <a:xfrm>
            <a:off x="-685801" y="784811"/>
            <a:ext cx="2849881" cy="891114"/>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039BE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 name="Picture 16"/>
          <p:cNvPicPr>
            <a:picLocks noChangeAspect="1"/>
          </p:cNvPicPr>
          <p:nvPr/>
        </p:nvPicPr>
        <p:blipFill>
          <a:blip r:embed="rId3"/>
          <a:stretch>
            <a:fillRect/>
          </a:stretch>
        </p:blipFill>
        <p:spPr>
          <a:xfrm>
            <a:off x="5575786" y="197168"/>
            <a:ext cx="2538068" cy="2373258"/>
          </a:xfrm>
          <a:prstGeom prst="rect">
            <a:avLst/>
          </a:prstGeom>
        </p:spPr>
      </p:pic>
      <p:sp>
        <p:nvSpPr>
          <p:cNvPr id="3" name="TextBox 2"/>
          <p:cNvSpPr txBox="1"/>
          <p:nvPr/>
        </p:nvSpPr>
        <p:spPr>
          <a:xfrm>
            <a:off x="289398" y="891065"/>
            <a:ext cx="1724210" cy="503086"/>
          </a:xfrm>
          <a:prstGeom prst="rect">
            <a:avLst/>
          </a:prstGeom>
          <a:noFill/>
        </p:spPr>
        <p:txBody>
          <a:bodyPr wrap="square">
            <a:spAutoFit/>
          </a:bodyPr>
          <a:lstStyle/>
          <a:p>
            <a:pPr algn="just">
              <a:lnSpc>
                <a:spcPct val="150000"/>
              </a:lnSpc>
            </a:pPr>
            <a:r>
              <a:rPr lang="vi-VN" sz="2000" b="1"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Domains</a:t>
            </a:r>
            <a:endParaRPr lang="en-US" sz="2000" b="1" dirty="0">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201869"/>
            <a:ext cx="4328160" cy="338554"/>
          </a:xfrm>
          <a:prstGeom prst="rect">
            <a:avLst/>
          </a:prstGeom>
          <a:noFill/>
        </p:spPr>
        <p:txBody>
          <a:bodyPr wrap="square">
            <a:spAutoFit/>
          </a:bodyPr>
          <a:lstStyle/>
          <a:p>
            <a:pPr algn="ct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2.1.Bài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toán</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tô</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màu</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đồ</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thị</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(Map Coloring)</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pic>
        <p:nvPicPr>
          <p:cNvPr id="7" name="!!i3"/>
          <p:cNvPicPr>
            <a:picLocks noChangeAspect="1"/>
          </p:cNvPicPr>
          <p:nvPr/>
        </p:nvPicPr>
        <p:blipFill>
          <a:blip r:embed="rId4"/>
          <a:stretch>
            <a:fillRect/>
          </a:stretch>
        </p:blipFill>
        <p:spPr>
          <a:xfrm>
            <a:off x="5575786" y="2570426"/>
            <a:ext cx="2538067" cy="2373257"/>
          </a:xfrm>
          <a:prstGeom prst="rect">
            <a:avLst/>
          </a:prstGeom>
        </p:spPr>
      </p:pic>
      <p:sp>
        <p:nvSpPr>
          <p:cNvPr id="2" name="TextBox 1"/>
          <p:cNvSpPr txBox="1"/>
          <p:nvPr/>
        </p:nvSpPr>
        <p:spPr>
          <a:xfrm>
            <a:off x="223162" y="1920313"/>
            <a:ext cx="4926942" cy="1015663"/>
          </a:xfrm>
          <a:prstGeom prst="rect">
            <a:avLst/>
          </a:prstGeom>
          <a:noFill/>
        </p:spPr>
        <p:txBody>
          <a:bodyPr wrap="square">
            <a:spAutoFit/>
          </a:bodyPr>
          <a:lstStyle/>
          <a:p>
            <a:pPr marL="139700" indent="0">
              <a:buNone/>
            </a:pPr>
            <a:r>
              <a:rPr lang="vi-VN" sz="2000" dirty="0">
                <a:solidFill>
                  <a:srgbClr val="000000"/>
                </a:solidFill>
                <a:latin typeface="Segoe UI" panose="020B0502040204020203" pitchFamily="34" charset="0"/>
                <a:ea typeface="Open Sans" panose="020B0606030504020204" pitchFamily="34" charset="0"/>
                <a:cs typeface="Segoe UI" panose="020B0502040204020203" pitchFamily="34" charset="0"/>
              </a:rPr>
              <a:t>Tên miền của một biến bao gồm nhiều màu sắc khác nhau mà vùng tương ứng đó có thể được tô màu.</a:t>
            </a:r>
            <a:endParaRPr lang="en-US" sz="2000" dirty="0">
              <a:solidFill>
                <a:srgbClr val="000000"/>
              </a:solidFill>
              <a:latin typeface="Segoe UI" panose="020B0502040204020203" pitchFamily="34" charset="0"/>
              <a:ea typeface="Open Sans" panose="020B0606030504020204" pitchFamily="34" charset="0"/>
              <a:cs typeface="Segoe UI" panose="020B0502040204020203" pitchFamily="34" charset="0"/>
            </a:endParaRPr>
          </a:p>
        </p:txBody>
      </p:sp>
      <p:sp>
        <p:nvSpPr>
          <p:cNvPr id="5" name="TextBox 4"/>
          <p:cNvSpPr txBox="1"/>
          <p:nvPr/>
        </p:nvSpPr>
        <p:spPr>
          <a:xfrm>
            <a:off x="223162" y="3180364"/>
            <a:ext cx="5254906" cy="400110"/>
          </a:xfrm>
          <a:prstGeom prst="rect">
            <a:avLst/>
          </a:prstGeom>
          <a:noFill/>
        </p:spPr>
        <p:txBody>
          <a:bodyPr wrap="square">
            <a:spAutoFit/>
          </a:bodyPr>
          <a:lstStyle/>
          <a:p>
            <a:pPr marL="139700" indent="0">
              <a:buNone/>
            </a:pP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D</a:t>
            </a:r>
            <a:r>
              <a:rPr lang="en-US" sz="2000" b="1" baseline="-25000" dirty="0">
                <a:solidFill>
                  <a:srgbClr val="000000"/>
                </a:solidFill>
                <a:latin typeface="Segoe UI" panose="020B0502040204020203" pitchFamily="34" charset="0"/>
                <a:ea typeface="Open Sans" panose="020B0606030504020204" pitchFamily="34" charset="0"/>
                <a:cs typeface="Segoe UI" panose="020B0502040204020203" pitchFamily="34" charset="0"/>
              </a:rPr>
              <a:t>i</a:t>
            </a: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 = {</a:t>
            </a:r>
            <a:r>
              <a:rPr lang="en-US" sz="2000" b="1" dirty="0" err="1">
                <a:solidFill>
                  <a:srgbClr val="000000"/>
                </a:solidFill>
                <a:latin typeface="Segoe UI" panose="020B0502040204020203" pitchFamily="34" charset="0"/>
                <a:ea typeface="Open Sans" panose="020B0606030504020204" pitchFamily="34" charset="0"/>
                <a:cs typeface="Segoe UI" panose="020B0502040204020203" pitchFamily="34" charset="0"/>
              </a:rPr>
              <a:t>red,green,blue</a:t>
            </a: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 </a:t>
            </a:r>
            <a:r>
              <a:rPr lang="en-US" sz="2000" b="1" dirty="0" err="1">
                <a:solidFill>
                  <a:srgbClr val="000000"/>
                </a:solidFill>
                <a:latin typeface="Segoe UI" panose="020B0502040204020203" pitchFamily="34" charset="0"/>
                <a:ea typeface="Open Sans" panose="020B0606030504020204" pitchFamily="34" charset="0"/>
                <a:cs typeface="Segoe UI" panose="020B0502040204020203" pitchFamily="34" charset="0"/>
              </a:rPr>
              <a:t>với</a:t>
            </a: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 </a:t>
            </a:r>
            <a:r>
              <a:rPr lang="en-US" sz="2000" b="1" dirty="0" err="1">
                <a:solidFill>
                  <a:srgbClr val="000000"/>
                </a:solidFill>
                <a:latin typeface="Segoe UI" panose="020B0502040204020203" pitchFamily="34" charset="0"/>
                <a:ea typeface="Open Sans" panose="020B0606030504020204" pitchFamily="34" charset="0"/>
                <a:cs typeface="Segoe UI" panose="020B0502040204020203" pitchFamily="34" charset="0"/>
              </a:rPr>
              <a:t>i</a:t>
            </a:r>
            <a:r>
              <a:rPr lang="en-US" sz="2000" b="1" dirty="0">
                <a:solidFill>
                  <a:srgbClr val="000000"/>
                </a:solidFill>
                <a:latin typeface="Segoe UI" panose="020B0502040204020203" pitchFamily="34" charset="0"/>
                <a:ea typeface="Open Sans" panose="020B0606030504020204" pitchFamily="34" charset="0"/>
                <a:cs typeface="Segoe UI" panose="020B0502040204020203" pitchFamily="34" charset="0"/>
              </a:rPr>
              <a:t>=1,2,…,7.</a:t>
            </a:r>
            <a:endParaRPr lang="en-US" sz="2000" dirty="0">
              <a:solidFill>
                <a:srgbClr val="000000"/>
              </a:solidFill>
              <a:latin typeface="Segoe UI" panose="020B0502040204020203" pitchFamily="34" charset="0"/>
              <a:ea typeface="Open Sans" panose="020B0606030504020204" pitchFamily="34" charset="0"/>
              <a:cs typeface="Segoe UI" panose="020B0502040204020203" pitchFamily="34" charset="0"/>
            </a:endParaRPr>
          </a:p>
        </p:txBody>
      </p:sp>
      <p:sp>
        <p:nvSpPr>
          <p:cNvPr id="10" name="TextBox 9"/>
          <p:cNvSpPr txBox="1"/>
          <p:nvPr/>
        </p:nvSpPr>
        <p:spPr>
          <a:xfrm>
            <a:off x="437311" y="5258488"/>
            <a:ext cx="4699291" cy="707886"/>
          </a:xfrm>
          <a:prstGeom prst="rect">
            <a:avLst/>
          </a:prstGeom>
          <a:noFill/>
        </p:spPr>
        <p:txBody>
          <a:bodyPr wrap="square">
            <a:spAutoFit/>
          </a:bodyPr>
          <a:lstStyle/>
          <a:p>
            <a:r>
              <a:rPr lang="vi-VN" sz="2000" dirty="0">
                <a:solidFill>
                  <a:srgbClr val="000000"/>
                </a:solidFill>
                <a:latin typeface="Segoe UI" panose="020B0502040204020203" pitchFamily="34" charset="0"/>
                <a:ea typeface="Open Sans" panose="020B0606030504020204" pitchFamily="34" charset="0"/>
                <a:cs typeface="Segoe UI" panose="020B0502040204020203" pitchFamily="34" charset="0"/>
              </a:rPr>
              <a:t>Các khu vực liền kề phải được tô màu khác nhau</a:t>
            </a:r>
            <a:endParaRPr lang="en-US" sz="2000" dirty="0">
              <a:latin typeface="Segoe UI" panose="020B0502040204020203" pitchFamily="34" charset="0"/>
              <a:cs typeface="Segoe UI" panose="020B0502040204020203" pitchFamily="34" charset="0"/>
            </a:endParaRPr>
          </a:p>
        </p:txBody>
      </p:sp>
      <p:sp>
        <p:nvSpPr>
          <p:cNvPr id="11" name="TextBox 10"/>
          <p:cNvSpPr txBox="1"/>
          <p:nvPr/>
        </p:nvSpPr>
        <p:spPr>
          <a:xfrm>
            <a:off x="289398" y="5976565"/>
            <a:ext cx="4847204" cy="923330"/>
          </a:xfrm>
          <a:prstGeom prst="rect">
            <a:avLst/>
          </a:prstGeom>
          <a:noFill/>
        </p:spPr>
        <p:txBody>
          <a:bodyPr wrap="square">
            <a:spAutoFit/>
          </a:bodyPr>
          <a:lstStyle/>
          <a:p>
            <a:pPr marL="139700" indent="0">
              <a:buNone/>
            </a:pP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C = {SA ≠ WA, SA ≠ NT, SA ≠ Q, SA ≠ NSW, SA ≠ V , WA ≠ NT, NT ≠ Q, Q ≠ NSW, NSW ≠ V }.</a:t>
            </a:r>
            <a:endParaRPr lang="en-US" sz="1800" b="1"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9" name="!!i2"/>
          <p:cNvSpPr/>
          <p:nvPr/>
        </p:nvSpPr>
        <p:spPr>
          <a:xfrm>
            <a:off x="-685801" y="784811"/>
            <a:ext cx="2849881" cy="891114"/>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039BE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 name="Picture 16"/>
          <p:cNvPicPr>
            <a:picLocks noChangeAspect="1"/>
          </p:cNvPicPr>
          <p:nvPr/>
        </p:nvPicPr>
        <p:blipFill>
          <a:blip r:embed="rId3"/>
          <a:stretch>
            <a:fillRect/>
          </a:stretch>
        </p:blipFill>
        <p:spPr>
          <a:xfrm>
            <a:off x="5575786" y="197168"/>
            <a:ext cx="2538068" cy="2373258"/>
          </a:xfrm>
          <a:prstGeom prst="rect">
            <a:avLst/>
          </a:prstGeom>
        </p:spPr>
      </p:pic>
      <p:sp>
        <p:nvSpPr>
          <p:cNvPr id="3" name="TextBox 2"/>
          <p:cNvSpPr txBox="1"/>
          <p:nvPr/>
        </p:nvSpPr>
        <p:spPr>
          <a:xfrm>
            <a:off x="289398" y="891065"/>
            <a:ext cx="1724210" cy="503086"/>
          </a:xfrm>
          <a:prstGeom prst="rect">
            <a:avLst/>
          </a:prstGeom>
          <a:noFill/>
        </p:spPr>
        <p:txBody>
          <a:bodyPr wrap="square">
            <a:spAutoFit/>
          </a:bodyPr>
          <a:lstStyle/>
          <a:p>
            <a:pPr algn="just">
              <a:lnSpc>
                <a:spcPct val="150000"/>
              </a:lnSpc>
            </a:pPr>
            <a:r>
              <a:rPr lang="vi-VN" sz="2000" b="1" dirty="0" err="1">
                <a:solidFill>
                  <a:srgbClr val="000000"/>
                </a:solidFill>
                <a:latin typeface="Segoe UI" panose="020B0502040204020203" pitchFamily="34" charset="0"/>
                <a:ea typeface="Open Sans" panose="020B0606030504020204" pitchFamily="34" charset="0"/>
                <a:cs typeface="Segoe UI" panose="020B0502040204020203" pitchFamily="34" charset="0"/>
              </a:rPr>
              <a:t>Constraints</a:t>
            </a:r>
            <a:endParaRPr lang="en-US" sz="2000" b="1" dirty="0">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201869"/>
            <a:ext cx="4328160" cy="338554"/>
          </a:xfrm>
          <a:prstGeom prst="rect">
            <a:avLst/>
          </a:prstGeom>
          <a:noFill/>
        </p:spPr>
        <p:txBody>
          <a:bodyPr wrap="square">
            <a:spAutoFit/>
          </a:bodyPr>
          <a:lstStyle/>
          <a:p>
            <a:pPr algn="ct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2.1.Bài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toán</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tô</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màu</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đồ</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thị</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(Map Coloring)</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pic>
        <p:nvPicPr>
          <p:cNvPr id="7" name="!!i3"/>
          <p:cNvPicPr>
            <a:picLocks noChangeAspect="1"/>
          </p:cNvPicPr>
          <p:nvPr/>
        </p:nvPicPr>
        <p:blipFill>
          <a:blip r:embed="rId4"/>
          <a:stretch>
            <a:fillRect/>
          </a:stretch>
        </p:blipFill>
        <p:spPr>
          <a:xfrm>
            <a:off x="5575786" y="2570426"/>
            <a:ext cx="2538067" cy="2373257"/>
          </a:xfrm>
          <a:prstGeom prst="rect">
            <a:avLst/>
          </a:prstGeom>
        </p:spPr>
      </p:pic>
      <p:sp>
        <p:nvSpPr>
          <p:cNvPr id="8" name="TextBox 7"/>
          <p:cNvSpPr txBox="1"/>
          <p:nvPr/>
        </p:nvSpPr>
        <p:spPr>
          <a:xfrm>
            <a:off x="289398" y="1862540"/>
            <a:ext cx="4699291" cy="707886"/>
          </a:xfrm>
          <a:prstGeom prst="rect">
            <a:avLst/>
          </a:prstGeom>
          <a:noFill/>
        </p:spPr>
        <p:txBody>
          <a:bodyPr wrap="square">
            <a:spAutoFit/>
          </a:bodyPr>
          <a:lstStyle/>
          <a:p>
            <a:r>
              <a:rPr lang="vi-VN" sz="2000" dirty="0">
                <a:solidFill>
                  <a:srgbClr val="000000"/>
                </a:solidFill>
                <a:latin typeface="Segoe UI" panose="020B0502040204020203" pitchFamily="34" charset="0"/>
                <a:ea typeface="Open Sans" panose="020B0606030504020204" pitchFamily="34" charset="0"/>
                <a:cs typeface="Segoe UI" panose="020B0502040204020203" pitchFamily="34" charset="0"/>
              </a:rPr>
              <a:t>Các khu vực liền kề phải được tô màu khác nhau</a:t>
            </a:r>
            <a:endParaRPr lang="en-US" sz="2000" dirty="0">
              <a:latin typeface="Segoe UI" panose="020B0502040204020203" pitchFamily="34" charset="0"/>
              <a:cs typeface="Segoe UI" panose="020B0502040204020203" pitchFamily="34" charset="0"/>
            </a:endParaRPr>
          </a:p>
        </p:txBody>
      </p:sp>
      <p:sp>
        <p:nvSpPr>
          <p:cNvPr id="9" name="TextBox 8"/>
          <p:cNvSpPr txBox="1"/>
          <p:nvPr/>
        </p:nvSpPr>
        <p:spPr>
          <a:xfrm>
            <a:off x="141485" y="2580617"/>
            <a:ext cx="4847204" cy="923330"/>
          </a:xfrm>
          <a:prstGeom prst="rect">
            <a:avLst/>
          </a:prstGeom>
          <a:noFill/>
        </p:spPr>
        <p:txBody>
          <a:bodyPr wrap="square">
            <a:spAutoFit/>
          </a:bodyPr>
          <a:lstStyle/>
          <a:p>
            <a:pPr marL="139700" indent="0">
              <a:buNone/>
            </a:pP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C = {SA ≠ WA, SA ≠ NT, SA ≠ Q, SA ≠ NSW, SA ≠ V , WA ≠ NT, NT ≠ Q, Q ≠ NSW, NSW ≠ V }.</a:t>
            </a:r>
            <a:endParaRPr lang="en-US" sz="1800" b="1"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7" name="TextBox 6"/>
          <p:cNvSpPr txBox="1"/>
          <p:nvPr/>
        </p:nvSpPr>
        <p:spPr>
          <a:xfrm>
            <a:off x="2193473" y="2618340"/>
            <a:ext cx="4633684" cy="307777"/>
          </a:xfrm>
          <a:prstGeom prst="rect">
            <a:avLst/>
          </a:prstGeom>
          <a:noFill/>
        </p:spPr>
        <p:txBody>
          <a:bodyPr wrap="square">
            <a:spAutoFit/>
          </a:bodyPr>
          <a:lstStyle/>
          <a:p>
            <a:pPr defTabSz="914400"/>
            <a:endParaRPr lang="en-US" dirty="0"/>
          </a:p>
        </p:txBody>
      </p:sp>
      <p:sp>
        <p:nvSpPr>
          <p:cNvPr id="3" name="!! text3"/>
          <p:cNvSpPr txBox="1"/>
          <p:nvPr/>
        </p:nvSpPr>
        <p:spPr>
          <a:xfrm>
            <a:off x="5482198" y="3005111"/>
            <a:ext cx="3123485" cy="323165"/>
          </a:xfrm>
          <a:prstGeom prst="rect">
            <a:avLst/>
          </a:prstGeom>
          <a:noFill/>
        </p:spPr>
        <p:txBody>
          <a:bodyPr wrap="square" anchor="ctr">
            <a:spAutoFit/>
          </a:bodyPr>
          <a:lstStyle/>
          <a:p>
            <a:r>
              <a:rPr lang="vi-VN" sz="1500" dirty="0">
                <a:solidFill>
                  <a:srgbClr val="050505"/>
                </a:solidFill>
                <a:latin typeface="Segoe UI" panose="020B0502040204020203" pitchFamily="34" charset="0"/>
                <a:cs typeface="Segoe UI" panose="020B0502040204020203" pitchFamily="34" charset="0"/>
              </a:rPr>
              <a:t>Nguyễn Chí Thanh</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21110644</a:t>
            </a:r>
          </a:p>
        </p:txBody>
      </p:sp>
      <p:sp>
        <p:nvSpPr>
          <p:cNvPr id="4" name="!!t5"/>
          <p:cNvSpPr txBox="1"/>
          <p:nvPr/>
        </p:nvSpPr>
        <p:spPr>
          <a:xfrm>
            <a:off x="5482198" y="3863763"/>
            <a:ext cx="4572000" cy="323165"/>
          </a:xfrm>
          <a:prstGeom prst="rect">
            <a:avLst/>
          </a:prstGeom>
          <a:noFill/>
        </p:spPr>
        <p:txBody>
          <a:bodyPr wrap="square" anchor="ctr">
            <a:spAutoFit/>
          </a:bodyPr>
          <a:lstStyle/>
          <a:p>
            <a:r>
              <a:rPr lang="vi-VN" sz="1500" dirty="0">
                <a:solidFill>
                  <a:srgbClr val="050505"/>
                </a:solidFill>
                <a:latin typeface="Segoe UI" panose="020B0502040204020203" pitchFamily="34" charset="0"/>
                <a:cs typeface="Segoe UI" panose="020B0502040204020203" pitchFamily="34" charset="0"/>
              </a:rPr>
              <a:t>Lê Văn Vũ</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21110943</a:t>
            </a:r>
          </a:p>
        </p:txBody>
      </p:sp>
      <p:sp>
        <p:nvSpPr>
          <p:cNvPr id="5" name="!! text2"/>
          <p:cNvSpPr txBox="1"/>
          <p:nvPr/>
        </p:nvSpPr>
        <p:spPr>
          <a:xfrm>
            <a:off x="5482198" y="2125292"/>
            <a:ext cx="4572000" cy="323165"/>
          </a:xfrm>
          <a:prstGeom prst="rect">
            <a:avLst/>
          </a:prstGeom>
          <a:noFill/>
        </p:spPr>
        <p:txBody>
          <a:bodyPr wrap="square" anchor="ctr">
            <a:spAutoFit/>
          </a:bodyPr>
          <a:lstStyle/>
          <a:p>
            <a:r>
              <a:rPr lang="vi-VN" sz="1500" dirty="0">
                <a:solidFill>
                  <a:srgbClr val="050505"/>
                </a:solidFill>
                <a:latin typeface="Segoe UI" panose="020B0502040204020203" pitchFamily="34" charset="0"/>
                <a:cs typeface="Segoe UI" panose="020B0502040204020203" pitchFamily="34" charset="0"/>
              </a:rPr>
              <a:t>Ngô Quang Nghĩa</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21110559</a:t>
            </a:r>
          </a:p>
        </p:txBody>
      </p:sp>
      <p:sp>
        <p:nvSpPr>
          <p:cNvPr id="6" name="TextBox 5"/>
          <p:cNvSpPr txBox="1"/>
          <p:nvPr/>
        </p:nvSpPr>
        <p:spPr>
          <a:xfrm>
            <a:off x="-943547" y="3429472"/>
            <a:ext cx="4572000" cy="323165"/>
          </a:xfrm>
          <a:prstGeom prst="rect">
            <a:avLst/>
          </a:prstGeom>
          <a:noFill/>
        </p:spPr>
        <p:txBody>
          <a:bodyPr wrap="square" anchor="ctr">
            <a:spAutoFit/>
          </a:bodyPr>
          <a:lstStyle/>
          <a:p>
            <a:pPr algn="r"/>
            <a:r>
              <a:rPr lang="vi-VN" sz="1500" dirty="0">
                <a:solidFill>
                  <a:srgbClr val="050505"/>
                </a:solidFill>
                <a:latin typeface="Segoe UI" panose="020B0502040204020203" pitchFamily="34" charset="0"/>
                <a:cs typeface="Segoe UI" panose="020B0502040204020203" pitchFamily="34" charset="0"/>
              </a:rPr>
              <a:t>Nguyễn Phạm Mạnh </a:t>
            </a:r>
            <a:r>
              <a:rPr lang="vi-VN" sz="1500" dirty="0" err="1">
                <a:solidFill>
                  <a:srgbClr val="050505"/>
                </a:solidFill>
                <a:latin typeface="Segoe UI" panose="020B0502040204020203" pitchFamily="34" charset="0"/>
                <a:cs typeface="Segoe UI" panose="020B0502040204020203" pitchFamily="34" charset="0"/>
              </a:rPr>
              <a:t>Hoá</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21110885</a:t>
            </a:r>
          </a:p>
        </p:txBody>
      </p:sp>
      <p:sp>
        <p:nvSpPr>
          <p:cNvPr id="9" name="TextBox 8"/>
          <p:cNvSpPr txBox="1"/>
          <p:nvPr/>
        </p:nvSpPr>
        <p:spPr>
          <a:xfrm>
            <a:off x="-977595" y="2591247"/>
            <a:ext cx="4572000" cy="323165"/>
          </a:xfrm>
          <a:prstGeom prst="rect">
            <a:avLst/>
          </a:prstGeom>
          <a:noFill/>
        </p:spPr>
        <p:txBody>
          <a:bodyPr wrap="square" anchor="ctr">
            <a:spAutoFit/>
          </a:bodyPr>
          <a:lstStyle/>
          <a:p>
            <a:pPr algn="r"/>
            <a:r>
              <a:rPr lang="vi-VN" sz="1500" dirty="0">
                <a:solidFill>
                  <a:srgbClr val="050505"/>
                </a:solidFill>
                <a:latin typeface="Segoe UI" panose="020B0502040204020203" pitchFamily="34" charset="0"/>
                <a:cs typeface="Segoe UI" panose="020B0502040204020203" pitchFamily="34" charset="0"/>
              </a:rPr>
              <a:t>Đinh Quang Anh</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21110863</a:t>
            </a:r>
          </a:p>
        </p:txBody>
      </p:sp>
      <p:sp>
        <p:nvSpPr>
          <p:cNvPr id="10" name="!! text1"/>
          <p:cNvSpPr txBox="1"/>
          <p:nvPr/>
        </p:nvSpPr>
        <p:spPr>
          <a:xfrm>
            <a:off x="5482198" y="1220781"/>
            <a:ext cx="4572000" cy="323165"/>
          </a:xfrm>
          <a:prstGeom prst="rect">
            <a:avLst/>
          </a:prstGeom>
          <a:noFill/>
        </p:spPr>
        <p:txBody>
          <a:bodyPr wrap="square" anchor="ctr">
            <a:spAutoFit/>
          </a:bodyPr>
          <a:lstStyle/>
          <a:p>
            <a:r>
              <a:rPr lang="vi-VN" sz="1500" dirty="0">
                <a:solidFill>
                  <a:srgbClr val="050505"/>
                </a:solidFill>
                <a:latin typeface="Segoe UI" panose="020B0502040204020203" pitchFamily="34" charset="0"/>
                <a:cs typeface="Segoe UI" panose="020B0502040204020203" pitchFamily="34" charset="0"/>
              </a:rPr>
              <a:t>Nguyễn Trung Phiên</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21110593 </a:t>
            </a:r>
            <a:endParaRPr lang="en-US" sz="1500" dirty="0">
              <a:latin typeface="Segoe UI" panose="020B0502040204020203" pitchFamily="34" charset="0"/>
              <a:cs typeface="Segoe UI" panose="020B0502040204020203" pitchFamily="34" charset="0"/>
            </a:endParaRPr>
          </a:p>
        </p:txBody>
      </p:sp>
      <p:pic>
        <p:nvPicPr>
          <p:cNvPr id="11" name="!! Hình 1" descr="A picture containing clipar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605" y="1677496"/>
            <a:ext cx="406559" cy="429326"/>
          </a:xfrm>
          <a:prstGeom prst="rect">
            <a:avLst/>
          </a:prstGeom>
        </p:spPr>
      </p:pic>
      <p:cxnSp>
        <p:nvCxnSpPr>
          <p:cNvPr id="12" name="!!i2"/>
          <p:cNvCxnSpPr/>
          <p:nvPr/>
        </p:nvCxnSpPr>
        <p:spPr>
          <a:xfrm>
            <a:off x="4513007" y="1164746"/>
            <a:ext cx="0" cy="3145243"/>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descr="A picture containing clip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712" y="3810682"/>
            <a:ext cx="406559" cy="429326"/>
          </a:xfrm>
          <a:prstGeom prst="rect">
            <a:avLst/>
          </a:prstGeom>
        </p:spPr>
      </p:pic>
      <p:pic>
        <p:nvPicPr>
          <p:cNvPr id="14" name="Picture 13" descr="A picture containing clipart&#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0443" y="1218313"/>
            <a:ext cx="393828" cy="415883"/>
          </a:xfrm>
          <a:prstGeom prst="rect">
            <a:avLst/>
          </a:prstGeom>
        </p:spPr>
      </p:pic>
      <p:pic>
        <p:nvPicPr>
          <p:cNvPr id="15" name="!! Hình 2" descr="A picture containing clipart&#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0443" y="2106822"/>
            <a:ext cx="393828" cy="415883"/>
          </a:xfrm>
          <a:prstGeom prst="rect">
            <a:avLst/>
          </a:prstGeom>
        </p:spPr>
      </p:pic>
      <p:pic>
        <p:nvPicPr>
          <p:cNvPr id="16" name="Picture 15" descr="A picture containing clipar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077" y="2952031"/>
            <a:ext cx="406559" cy="429326"/>
          </a:xfrm>
          <a:prstGeom prst="rect">
            <a:avLst/>
          </a:prstGeom>
        </p:spPr>
      </p:pic>
      <p:pic>
        <p:nvPicPr>
          <p:cNvPr id="17" name="!! Hình 3" descr="A picture containing clipart&#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8454" y="3383113"/>
            <a:ext cx="393828" cy="415883"/>
          </a:xfrm>
          <a:prstGeom prst="rect">
            <a:avLst/>
          </a:prstGeom>
        </p:spPr>
      </p:pic>
      <p:pic>
        <p:nvPicPr>
          <p:cNvPr id="18" name="Picture 17" descr="A picture containing clip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4605" y="2522704"/>
            <a:ext cx="406559" cy="429326"/>
          </a:xfrm>
          <a:prstGeom prst="rect">
            <a:avLst/>
          </a:prstGeom>
        </p:spPr>
      </p:pic>
      <p:sp>
        <p:nvSpPr>
          <p:cNvPr id="19" name="Google Shape;420;p36"/>
          <p:cNvSpPr txBox="1">
            <a:spLocks noGrp="1"/>
          </p:cNvSpPr>
          <p:nvPr>
            <p:ph type="title"/>
          </p:nvPr>
        </p:nvSpPr>
        <p:spPr>
          <a:xfrm>
            <a:off x="658315" y="32637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Thành viên nhóm</a:t>
            </a:r>
            <a:endParaRPr dirty="0"/>
          </a:p>
        </p:txBody>
      </p:sp>
      <p:pic>
        <p:nvPicPr>
          <p:cNvPr id="25" name="Picture 24"/>
          <p:cNvPicPr>
            <a:picLocks noChangeAspect="1"/>
          </p:cNvPicPr>
          <p:nvPr/>
        </p:nvPicPr>
        <p:blipFill>
          <a:blip r:embed="rId6"/>
          <a:stretch>
            <a:fillRect/>
          </a:stretch>
        </p:blipFill>
        <p:spPr>
          <a:xfrm>
            <a:off x="10590600" y="1164746"/>
            <a:ext cx="7773074" cy="3115326"/>
          </a:xfrm>
          <a:prstGeom prst="rect">
            <a:avLst/>
          </a:prstGeom>
        </p:spPr>
      </p:pic>
      <p:sp>
        <p:nvSpPr>
          <p:cNvPr id="26" name="TextBox 25"/>
          <p:cNvSpPr txBox="1"/>
          <p:nvPr/>
        </p:nvSpPr>
        <p:spPr>
          <a:xfrm>
            <a:off x="-927395" y="1742543"/>
            <a:ext cx="4572000" cy="323165"/>
          </a:xfrm>
          <a:prstGeom prst="rect">
            <a:avLst/>
          </a:prstGeom>
          <a:noFill/>
        </p:spPr>
        <p:txBody>
          <a:bodyPr wrap="square" anchor="ctr">
            <a:spAutoFit/>
          </a:bodyPr>
          <a:lstStyle/>
          <a:p>
            <a:pPr algn="r"/>
            <a:r>
              <a:rPr lang="vi-VN" sz="1500" dirty="0">
                <a:solidFill>
                  <a:srgbClr val="050505"/>
                </a:solidFill>
                <a:latin typeface="Segoe UI" panose="020B0502040204020203" pitchFamily="34" charset="0"/>
                <a:cs typeface="Segoe UI" panose="020B0502040204020203" pitchFamily="34" charset="0"/>
              </a:rPr>
              <a:t>Nguyễn Thành Nhơn</a:t>
            </a:r>
            <a:r>
              <a:rPr lang="en-US" sz="1500" dirty="0">
                <a:solidFill>
                  <a:srgbClr val="050505"/>
                </a:solidFill>
                <a:latin typeface="Segoe UI" panose="020B0502040204020203" pitchFamily="34" charset="0"/>
                <a:cs typeface="Segoe UI" panose="020B0502040204020203" pitchFamily="34" charset="0"/>
              </a:rPr>
              <a:t>-</a:t>
            </a:r>
            <a:r>
              <a:rPr lang="vi-VN" sz="1500" dirty="0">
                <a:solidFill>
                  <a:srgbClr val="050505"/>
                </a:solidFill>
                <a:latin typeface="Segoe UI" panose="020B0502040204020203" pitchFamily="34" charset="0"/>
                <a:cs typeface="Segoe UI" panose="020B0502040204020203" pitchFamily="34" charset="0"/>
              </a:rPr>
              <a:t>21110907</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1+#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1+#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1+#ppt_w/2"/>
                                          </p:val>
                                        </p:tav>
                                        <p:tav tm="100000">
                                          <p:val>
                                            <p:strVal val="#ppt_x"/>
                                          </p:val>
                                        </p:tav>
                                      </p:tavLst>
                                    </p:anim>
                                    <p:anim calcmode="lin" valueType="num">
                                      <p:cBhvr additive="base">
                                        <p:cTn id="52" dur="500" fill="hold"/>
                                        <p:tgtEl>
                                          <p:spTgt spid="13"/>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0-#ppt_w/2"/>
                                          </p:val>
                                        </p:tav>
                                        <p:tav tm="100000">
                                          <p:val>
                                            <p:strVal val="#ppt_x"/>
                                          </p:val>
                                        </p:tav>
                                      </p:tavLst>
                                    </p:anim>
                                    <p:anim calcmode="lin" valueType="num">
                                      <p:cBhvr additive="base">
                                        <p:cTn id="6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0"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9" name="!!i2"/>
          <p:cNvSpPr/>
          <p:nvPr/>
        </p:nvSpPr>
        <p:spPr>
          <a:xfrm>
            <a:off x="282133" y="763416"/>
            <a:ext cx="8579735" cy="719898"/>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039BE5"/>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 name="Picture 16"/>
          <p:cNvPicPr>
            <a:picLocks noChangeAspect="1"/>
          </p:cNvPicPr>
          <p:nvPr/>
        </p:nvPicPr>
        <p:blipFill>
          <a:blip r:embed="rId3"/>
          <a:stretch>
            <a:fillRect/>
          </a:stretch>
        </p:blipFill>
        <p:spPr>
          <a:xfrm>
            <a:off x="3194025" y="1706307"/>
            <a:ext cx="2959362" cy="2767195"/>
          </a:xfrm>
          <a:prstGeom prst="rect">
            <a:avLst/>
          </a:prstGeom>
        </p:spPr>
      </p:pic>
      <p:sp>
        <p:nvSpPr>
          <p:cNvPr id="3" name="TextBox 2"/>
          <p:cNvSpPr txBox="1"/>
          <p:nvPr/>
        </p:nvSpPr>
        <p:spPr>
          <a:xfrm>
            <a:off x="2990613" y="891065"/>
            <a:ext cx="3162774" cy="400110"/>
          </a:xfrm>
          <a:prstGeom prst="rect">
            <a:avLst/>
          </a:prstGeom>
          <a:noFill/>
        </p:spPr>
        <p:txBody>
          <a:bodyPr wrap="square">
            <a:spAutoFit/>
          </a:bodyPr>
          <a:lstStyle/>
          <a:p>
            <a:r>
              <a:rPr lang="en-US" sz="20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Giải</a:t>
            </a:r>
            <a:r>
              <a:rPr lang="en-US" sz="20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20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pháp</a:t>
            </a:r>
            <a:r>
              <a:rPr lang="en-US" sz="20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20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cho</a:t>
            </a:r>
            <a:r>
              <a:rPr lang="en-US" sz="20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20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bài</a:t>
            </a:r>
            <a:r>
              <a:rPr lang="en-US" sz="20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20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toán</a:t>
            </a:r>
            <a:r>
              <a:rPr lang="en-US" sz="20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endParaRPr lang="en-US" sz="2000" b="1" dirty="0">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201869"/>
            <a:ext cx="4328160" cy="338554"/>
          </a:xfrm>
          <a:prstGeom prst="rect">
            <a:avLst/>
          </a:prstGeom>
          <a:noFill/>
        </p:spPr>
        <p:txBody>
          <a:bodyPr wrap="square">
            <a:spAutoFit/>
          </a:bodyPr>
          <a:lstStyle/>
          <a:p>
            <a:pPr algn="ct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2.1.Bài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toán</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tô</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màu</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đồ</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thị</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(Map Coloring)</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pic>
        <p:nvPicPr>
          <p:cNvPr id="2" name="!!i6"/>
          <p:cNvPicPr>
            <a:picLocks noChangeAspect="1"/>
          </p:cNvPicPr>
          <p:nvPr/>
        </p:nvPicPr>
        <p:blipFill>
          <a:blip r:embed="rId4"/>
          <a:stretch>
            <a:fillRect/>
          </a:stretch>
        </p:blipFill>
        <p:spPr>
          <a:xfrm>
            <a:off x="3194024" y="1706307"/>
            <a:ext cx="2959363" cy="2767195"/>
          </a:xfrm>
          <a:prstGeom prst="rect">
            <a:avLst/>
          </a:prstGeom>
        </p:spPr>
      </p:pic>
      <p:sp>
        <p:nvSpPr>
          <p:cNvPr id="6" name="!!t5"/>
          <p:cNvSpPr txBox="1"/>
          <p:nvPr/>
        </p:nvSpPr>
        <p:spPr>
          <a:xfrm>
            <a:off x="57150" y="4572299"/>
            <a:ext cx="9029700" cy="369332"/>
          </a:xfrm>
          <a:prstGeom prst="rect">
            <a:avLst/>
          </a:prstGeom>
          <a:noFill/>
        </p:spPr>
        <p:txBody>
          <a:bodyPr wrap="square">
            <a:spAutoFit/>
          </a:bodyPr>
          <a:lstStyle/>
          <a:p>
            <a:pPr algn="ctr"/>
            <a:r>
              <a:rPr lang="en-US" sz="1800" b="1" i="0" dirty="0">
                <a:effectLst/>
                <a:latin typeface="Segoe UI" panose="020B0502040204020203" pitchFamily="34" charset="0"/>
                <a:ea typeface="Open Sans" panose="020B0606030504020204" pitchFamily="34" charset="0"/>
                <a:cs typeface="Segoe UI" panose="020B0502040204020203" pitchFamily="34" charset="0"/>
              </a:rPr>
              <a:t>{WA = red,  NT = green, Q = red,  NSW = green,  V = red, SA = blue, T = green}</a:t>
            </a:r>
            <a:endParaRPr lang="en-US" sz="1800" b="1" dirty="0">
              <a:latin typeface="Segoe UI" panose="020B0502040204020203" pitchFamily="34" charset="0"/>
              <a:ea typeface="Open Sans" panose="020B0606030504020204"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9" name="!!i2"/>
          <p:cNvSpPr/>
          <p:nvPr/>
        </p:nvSpPr>
        <p:spPr>
          <a:xfrm>
            <a:off x="282133" y="763416"/>
            <a:ext cx="5189519" cy="719898"/>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3" name="TextBox 2"/>
          <p:cNvSpPr txBox="1"/>
          <p:nvPr/>
        </p:nvSpPr>
        <p:spPr>
          <a:xfrm>
            <a:off x="520861" y="923310"/>
            <a:ext cx="4950791" cy="400110"/>
          </a:xfrm>
          <a:prstGeom prst="rect">
            <a:avLst/>
          </a:prstGeom>
          <a:noFill/>
        </p:spPr>
        <p:txBody>
          <a:bodyPr wrap="square">
            <a:spAutoFit/>
          </a:bodyPr>
          <a:lstStyle/>
          <a:p>
            <a:pPr algn="just"/>
            <a:r>
              <a:rPr lang="en-US" sz="2000" b="1" dirty="0" err="1">
                <a:latin typeface="Segoe UI" panose="020B0502040204020203" pitchFamily="34" charset="0"/>
                <a:ea typeface="Open Sans" panose="020B0606030504020204" pitchFamily="34" charset="0"/>
                <a:cs typeface="Segoe UI" panose="020B0502040204020203" pitchFamily="34" charset="0"/>
              </a:rPr>
              <a:t>Các</a:t>
            </a:r>
            <a:r>
              <a:rPr lang="en-US" sz="2000" b="1" dirty="0">
                <a:latin typeface="Segoe UI" panose="020B0502040204020203" pitchFamily="34" charset="0"/>
                <a:ea typeface="Open Sans" panose="020B0606030504020204" pitchFamily="34" charset="0"/>
                <a:cs typeface="Segoe UI" panose="020B0502040204020203" pitchFamily="34" charset="0"/>
              </a:rPr>
              <a:t> </a:t>
            </a:r>
            <a:r>
              <a:rPr lang="en-US" sz="2000" b="1" dirty="0" err="1">
                <a:latin typeface="Segoe UI" panose="020B0502040204020203" pitchFamily="34" charset="0"/>
                <a:ea typeface="Open Sans" panose="020B0606030504020204" pitchFamily="34" charset="0"/>
                <a:cs typeface="Segoe UI" panose="020B0502040204020203" pitchFamily="34" charset="0"/>
              </a:rPr>
              <a:t>vấn</a:t>
            </a:r>
            <a:r>
              <a:rPr lang="en-US" sz="2000" b="1" dirty="0">
                <a:latin typeface="Segoe UI" panose="020B0502040204020203" pitchFamily="34" charset="0"/>
                <a:ea typeface="Open Sans" panose="020B0606030504020204" pitchFamily="34" charset="0"/>
                <a:cs typeface="Segoe UI" panose="020B0502040204020203" pitchFamily="34" charset="0"/>
              </a:rPr>
              <a:t> </a:t>
            </a:r>
            <a:r>
              <a:rPr lang="en-US" sz="2000" b="1" dirty="0" err="1">
                <a:latin typeface="Segoe UI" panose="020B0502040204020203" pitchFamily="34" charset="0"/>
                <a:ea typeface="Open Sans" panose="020B0606030504020204" pitchFamily="34" charset="0"/>
                <a:cs typeface="Segoe UI" panose="020B0502040204020203" pitchFamily="34" charset="0"/>
              </a:rPr>
              <a:t>đề</a:t>
            </a:r>
            <a:r>
              <a:rPr lang="en-US" sz="2000" b="1" dirty="0">
                <a:latin typeface="Segoe UI" panose="020B0502040204020203" pitchFamily="34" charset="0"/>
                <a:ea typeface="Open Sans" panose="020B0606030504020204" pitchFamily="34" charset="0"/>
                <a:cs typeface="Segoe UI" panose="020B0502040204020203" pitchFamily="34" charset="0"/>
              </a:rPr>
              <a:t> </a:t>
            </a:r>
            <a:r>
              <a:rPr lang="en-US" sz="2000" b="1" dirty="0" err="1">
                <a:latin typeface="Segoe UI" panose="020B0502040204020203" pitchFamily="34" charset="0"/>
                <a:ea typeface="Open Sans" panose="020B0606030504020204" pitchFamily="34" charset="0"/>
                <a:cs typeface="Segoe UI" panose="020B0502040204020203" pitchFamily="34" charset="0"/>
              </a:rPr>
              <a:t>thử</a:t>
            </a:r>
            <a:r>
              <a:rPr lang="en-US" sz="2000" b="1" dirty="0">
                <a:latin typeface="Segoe UI" panose="020B0502040204020203" pitchFamily="34" charset="0"/>
                <a:ea typeface="Open Sans" panose="020B0606030504020204" pitchFamily="34" charset="0"/>
                <a:cs typeface="Segoe UI" panose="020B0502040204020203" pitchFamily="34" charset="0"/>
              </a:rPr>
              <a:t> </a:t>
            </a:r>
            <a:r>
              <a:rPr lang="en-US" sz="2000" b="1" dirty="0" err="1">
                <a:latin typeface="Segoe UI" panose="020B0502040204020203" pitchFamily="34" charset="0"/>
                <a:ea typeface="Open Sans" panose="020B0606030504020204" pitchFamily="34" charset="0"/>
                <a:cs typeface="Segoe UI" panose="020B0502040204020203" pitchFamily="34" charset="0"/>
              </a:rPr>
              <a:t>thách</a:t>
            </a:r>
            <a:r>
              <a:rPr lang="en-US" sz="2000" b="1" dirty="0">
                <a:latin typeface="Segoe UI" panose="020B0502040204020203" pitchFamily="34" charset="0"/>
                <a:ea typeface="Open Sans" panose="020B0606030504020204" pitchFamily="34" charset="0"/>
                <a:cs typeface="Segoe UI" panose="020B0502040204020203" pitchFamily="34" charset="0"/>
              </a:rPr>
              <a:t> </a:t>
            </a:r>
            <a:r>
              <a:rPr lang="en-US" sz="2000" b="1" dirty="0" err="1">
                <a:latin typeface="Segoe UI" panose="020B0502040204020203" pitchFamily="34" charset="0"/>
                <a:ea typeface="Open Sans" panose="020B0606030504020204" pitchFamily="34" charset="0"/>
                <a:cs typeface="Segoe UI" panose="020B0502040204020203" pitchFamily="34" charset="0"/>
              </a:rPr>
              <a:t>của</a:t>
            </a:r>
            <a:r>
              <a:rPr lang="en-US" sz="2000" b="1" dirty="0">
                <a:latin typeface="Segoe UI" panose="020B0502040204020203" pitchFamily="34" charset="0"/>
                <a:ea typeface="Open Sans" panose="020B0606030504020204" pitchFamily="34" charset="0"/>
                <a:cs typeface="Segoe UI" panose="020B0502040204020203" pitchFamily="34" charset="0"/>
              </a:rPr>
              <a:t> map coloring</a:t>
            </a:r>
          </a:p>
        </p:txBody>
      </p:sp>
      <p:sp>
        <p:nvSpPr>
          <p:cNvPr id="4" name="TextBox 3"/>
          <p:cNvSpPr txBox="1"/>
          <p:nvPr/>
        </p:nvSpPr>
        <p:spPr>
          <a:xfrm>
            <a:off x="0" y="201869"/>
            <a:ext cx="4328160" cy="338554"/>
          </a:xfrm>
          <a:prstGeom prst="rect">
            <a:avLst/>
          </a:prstGeom>
          <a:noFill/>
        </p:spPr>
        <p:txBody>
          <a:bodyPr wrap="square">
            <a:spAutoFit/>
          </a:bodyPr>
          <a:lstStyle/>
          <a:p>
            <a:pPr algn="ct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2.1.Bài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toán</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tô</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màu</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đồ</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thị</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(Map Coloring)</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8" name="!!t5"/>
          <p:cNvSpPr txBox="1"/>
          <p:nvPr/>
        </p:nvSpPr>
        <p:spPr>
          <a:xfrm>
            <a:off x="282133" y="1856000"/>
            <a:ext cx="3919478" cy="2031325"/>
          </a:xfrm>
          <a:prstGeom prst="rect">
            <a:avLst/>
          </a:prstGeom>
          <a:noFill/>
        </p:spPr>
        <p:txBody>
          <a:bodyPr wrap="square">
            <a:spAutoFit/>
          </a:bodyPr>
          <a:lstStyle/>
          <a:p>
            <a:pPr algn="just"/>
            <a:r>
              <a:rPr lang="en-US" sz="1800" dirty="0" err="1">
                <a:latin typeface="Segoe UI" panose="020B0502040204020203" pitchFamily="34" charset="0"/>
                <a:ea typeface="Open Sans" panose="020B0606030504020204" pitchFamily="34" charset="0"/>
                <a:cs typeface="Segoe UI" panose="020B0502040204020203" pitchFamily="34" charset="0"/>
              </a:rPr>
              <a:t>Khái</a:t>
            </a:r>
            <a:r>
              <a:rPr lang="en-US" sz="1800" dirty="0">
                <a:latin typeface="Segoe UI" panose="020B0502040204020203" pitchFamily="34" charset="0"/>
                <a:ea typeface="Open Sans" panose="020B0606030504020204" pitchFamily="34" charset="0"/>
                <a:cs typeface="Segoe UI" panose="020B0502040204020203" pitchFamily="34" charset="0"/>
              </a:rPr>
              <a:t> </a:t>
            </a:r>
            <a:r>
              <a:rPr lang="vi-VN" sz="18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quát quy trình cho bài toán này và kiểm tra nó trên bản đồ lớn hơn, gồm nhiều quốc gia khác nhau vì khi mở rộng như thế thì độ phức tạp của thuật toán sẽ tăng lên làm mất rất nhiều thời gian để tô màu bản đồ.</a:t>
            </a:r>
            <a:endParaRPr lang="vi-VN" sz="1800" b="0" dirty="0">
              <a:effectLst/>
              <a:latin typeface="Segoe UI" panose="020B0502040204020203" pitchFamily="34" charset="0"/>
              <a:ea typeface="Open Sans" panose="020B0606030504020204" pitchFamily="34" charset="0"/>
              <a:cs typeface="Segoe UI" panose="020B0502040204020203" pitchFamily="34" charset="0"/>
            </a:endParaRPr>
          </a:p>
        </p:txBody>
      </p:sp>
      <p:pic>
        <p:nvPicPr>
          <p:cNvPr id="2" name="!!i6"/>
          <p:cNvPicPr>
            <a:picLocks noChangeAspect="1"/>
          </p:cNvPicPr>
          <p:nvPr/>
        </p:nvPicPr>
        <p:blipFill>
          <a:blip r:embed="rId3"/>
          <a:stretch>
            <a:fillRect/>
          </a:stretch>
        </p:blipFill>
        <p:spPr>
          <a:xfrm>
            <a:off x="3866584" y="1643208"/>
            <a:ext cx="5766286" cy="2531354"/>
          </a:xfrm>
          <a:prstGeom prst="rect">
            <a:avLst/>
          </a:prstGeom>
        </p:spPr>
      </p:pic>
      <p:sp>
        <p:nvSpPr>
          <p:cNvPr id="5" name="TextBox 4"/>
          <p:cNvSpPr txBox="1"/>
          <p:nvPr/>
        </p:nvSpPr>
        <p:spPr>
          <a:xfrm>
            <a:off x="10078347" y="1954778"/>
            <a:ext cx="5189519" cy="1169551"/>
          </a:xfrm>
          <a:prstGeom prst="rect">
            <a:avLst/>
          </a:prstGeom>
          <a:noFill/>
        </p:spPr>
        <p:txBody>
          <a:bodyPr wrap="square">
            <a:spAutoFit/>
          </a:bodyPr>
          <a:lstStyle/>
          <a:p>
            <a:pPr algn="just" rtl="0">
              <a:spcBef>
                <a:spcPts val="0"/>
              </a:spcBef>
              <a:spcAft>
                <a:spcPts val="0"/>
              </a:spcAft>
            </a:pPr>
            <a:r>
              <a:rPr lang="vi-VN" sz="1400" kern="1200" dirty="0">
                <a:latin typeface="Segoe UI" panose="020B0502040204020203" pitchFamily="34" charset="0"/>
                <a:ea typeface="+mj-ea"/>
                <a:cs typeface="Segoe UI" panose="020B0502040204020203" pitchFamily="34" charset="0"/>
              </a:rPr>
              <a:t>K</a:t>
            </a:r>
            <a:r>
              <a:rPr lang="en-US" sz="1400" b="0" i="0" kern="1200" dirty="0">
                <a:solidFill>
                  <a:srgbClr val="000000"/>
                </a:solidFill>
                <a:effectLst/>
                <a:latin typeface="Segoe UI" panose="020B0502040204020203" pitchFamily="34" charset="0"/>
                <a:ea typeface="+mj-ea"/>
                <a:cs typeface="Segoe UI" panose="020B0502040204020203" pitchFamily="34" charset="0"/>
              </a:rPr>
              <a:t>hi </a:t>
            </a:r>
            <a:r>
              <a:rPr lang="en-US" sz="1400" b="0" i="0" kern="1200" dirty="0" err="1">
                <a:solidFill>
                  <a:srgbClr val="000000"/>
                </a:solidFill>
                <a:effectLst/>
                <a:latin typeface="Segoe UI" panose="020B0502040204020203" pitchFamily="34" charset="0"/>
                <a:ea typeface="+mj-ea"/>
                <a:cs typeface="Segoe UI" panose="020B0502040204020203" pitchFamily="34" charset="0"/>
              </a:rPr>
              <a:t>chọn</a:t>
            </a:r>
            <a:r>
              <a:rPr lang="en-US" sz="1400" b="0" i="0" kern="1200" dirty="0">
                <a:solidFill>
                  <a:srgbClr val="000000"/>
                </a:solidFill>
                <a:effectLst/>
                <a:latin typeface="Segoe UI" panose="020B0502040204020203" pitchFamily="34" charset="0"/>
                <a:ea typeface="+mj-ea"/>
                <a:cs typeface="Segoe UI" panose="020B0502040204020203" pitchFamily="34" charset="0"/>
              </a:rPr>
              <a:t> {SA=blue}</a:t>
            </a:r>
            <a:r>
              <a:rPr lang="vi-VN" sz="1400" b="0" i="0" kern="1200" dirty="0">
                <a:solidFill>
                  <a:srgbClr val="000000"/>
                </a:solidFill>
                <a:effectLst/>
                <a:latin typeface="Segoe UI" panose="020B0502040204020203" pitchFamily="34" charset="0"/>
                <a:ea typeface="+mj-ea"/>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chúng</a:t>
            </a:r>
            <a:r>
              <a:rPr lang="en-US" sz="1400" b="0" i="0" u="none" strike="noStrike" dirty="0">
                <a:solidFill>
                  <a:srgbClr val="000000"/>
                </a:solidFill>
                <a:effectLst/>
                <a:latin typeface="Segoe UI" panose="020B0502040204020203" pitchFamily="34" charset="0"/>
                <a:cs typeface="Segoe UI" panose="020B0502040204020203" pitchFamily="34" charset="0"/>
              </a:rPr>
              <a:t> ta </a:t>
            </a:r>
            <a:r>
              <a:rPr lang="en-US" sz="1400" b="0" i="0" u="none" strike="noStrike" dirty="0" err="1">
                <a:solidFill>
                  <a:srgbClr val="000000"/>
                </a:solidFill>
                <a:effectLst/>
                <a:latin typeface="Segoe UI" panose="020B0502040204020203" pitchFamily="34" charset="0"/>
                <a:cs typeface="Segoe UI" panose="020B0502040204020203" pitchFamily="34" charset="0"/>
              </a:rPr>
              <a:t>suy</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ra</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rằng</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không</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có</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biến</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lân</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cận</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nào</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có</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thể</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có</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cùng</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en-US" sz="1400" b="0" i="0" u="none" strike="noStrike" dirty="0" err="1">
                <a:solidFill>
                  <a:srgbClr val="000000"/>
                </a:solidFill>
                <a:effectLst/>
                <a:latin typeface="Segoe UI" panose="020B0502040204020203" pitchFamily="34" charset="0"/>
                <a:cs typeface="Segoe UI" panose="020B0502040204020203" pitchFamily="34" charset="0"/>
              </a:rPr>
              <a:t>giá</a:t>
            </a:r>
            <a:r>
              <a:rPr lang="en-US" sz="1400" b="0" i="0" u="none" strike="noStrike" dirty="0">
                <a:solidFill>
                  <a:srgbClr val="000000"/>
                </a:solidFill>
                <a:effectLst/>
                <a:latin typeface="Segoe UI" panose="020B0502040204020203" pitchFamily="34" charset="0"/>
                <a:cs typeface="Segoe UI" panose="020B0502040204020203" pitchFamily="34" charset="0"/>
              </a:rPr>
              <a:t> </a:t>
            </a:r>
            <a:r>
              <a:rPr lang="vi-VN" sz="1400" b="0" i="0" u="none" strike="noStrike" dirty="0">
                <a:solidFill>
                  <a:srgbClr val="000000"/>
                </a:solidFill>
                <a:effectLst/>
                <a:latin typeface="Segoe UI" panose="020B0502040204020203" pitchFamily="34" charset="0"/>
                <a:cs typeface="Segoe UI" panose="020B0502040204020203" pitchFamily="34" charset="0"/>
              </a:rPr>
              <a:t>trị. Nếu không có ràng buộc thì ta cần phải xem xét đến 243 trường hợp cho năm biến lân cận. Nhưng khi sử dụng ràng buộc thì chỉ cần 32 trường hợp cần được xem xét</a:t>
            </a:r>
          </a:p>
        </p:txBody>
      </p:sp>
      <p:pic>
        <p:nvPicPr>
          <p:cNvPr id="6" name="Picture 5"/>
          <p:cNvPicPr>
            <a:picLocks noChangeAspect="1"/>
          </p:cNvPicPr>
          <p:nvPr/>
        </p:nvPicPr>
        <p:blipFill>
          <a:blip r:embed="rId4"/>
          <a:stretch>
            <a:fillRect/>
          </a:stretch>
        </p:blipFill>
        <p:spPr>
          <a:xfrm>
            <a:off x="15698718" y="1361660"/>
            <a:ext cx="2959363" cy="27671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9" name="!!i2"/>
          <p:cNvSpPr/>
          <p:nvPr/>
        </p:nvSpPr>
        <p:spPr>
          <a:xfrm>
            <a:off x="282133" y="763416"/>
            <a:ext cx="5189519" cy="719898"/>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3" name="TextBox 2"/>
          <p:cNvSpPr txBox="1"/>
          <p:nvPr/>
        </p:nvSpPr>
        <p:spPr>
          <a:xfrm>
            <a:off x="520861" y="923310"/>
            <a:ext cx="4950791" cy="400110"/>
          </a:xfrm>
          <a:prstGeom prst="rect">
            <a:avLst/>
          </a:prstGeom>
          <a:noFill/>
        </p:spPr>
        <p:txBody>
          <a:bodyPr wrap="square">
            <a:spAutoFit/>
          </a:bodyPr>
          <a:lstStyle/>
          <a:p>
            <a:pPr algn="ctr"/>
            <a:r>
              <a:rPr lang="vi-VN" sz="2000" b="1" dirty="0">
                <a:latin typeface="Segoe UI" panose="020B0502040204020203" pitchFamily="34" charset="0"/>
                <a:ea typeface="Open Sans" panose="020B0606030504020204" pitchFamily="34" charset="0"/>
                <a:cs typeface="Segoe UI" panose="020B0502040204020203" pitchFamily="34" charset="0"/>
              </a:rPr>
              <a:t>Lý do nên sử dụng CSP</a:t>
            </a:r>
            <a:endParaRPr lang="en-US" sz="2000" b="1" dirty="0">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201869"/>
            <a:ext cx="4328160" cy="338554"/>
          </a:xfrm>
          <a:prstGeom prst="rect">
            <a:avLst/>
          </a:prstGeom>
          <a:noFill/>
        </p:spPr>
        <p:txBody>
          <a:bodyPr wrap="square">
            <a:spAutoFit/>
          </a:bodyPr>
          <a:lstStyle/>
          <a:p>
            <a:pPr algn="ct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2.1.Bài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toán</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tô</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màu</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đồ</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a:t>
            </a:r>
            <a:r>
              <a:rPr lang="en-US" sz="1600" b="1" i="0" u="none" strike="noStrike" dirty="0" err="1">
                <a:effectLst/>
                <a:latin typeface="Segoe UI" panose="020B0502040204020203" pitchFamily="34" charset="0"/>
                <a:ea typeface="Open Sans" panose="020B0606030504020204" pitchFamily="34" charset="0"/>
                <a:cs typeface="Segoe UI" panose="020B0502040204020203" pitchFamily="34" charset="0"/>
              </a:rPr>
              <a:t>thị</a:t>
            </a:r>
            <a:r>
              <a:rPr lang="en-US" sz="1600" b="1" i="0" u="none" strike="noStrike" dirty="0">
                <a:effectLst/>
                <a:latin typeface="Segoe UI" panose="020B0502040204020203" pitchFamily="34" charset="0"/>
                <a:ea typeface="Open Sans" panose="020B0606030504020204" pitchFamily="34" charset="0"/>
                <a:cs typeface="Segoe UI" panose="020B0502040204020203" pitchFamily="34" charset="0"/>
              </a:rPr>
              <a:t> (Map Coloring)</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8" name="!!t5"/>
          <p:cNvSpPr txBox="1"/>
          <p:nvPr/>
        </p:nvSpPr>
        <p:spPr>
          <a:xfrm>
            <a:off x="-10263947" y="1856000"/>
            <a:ext cx="3919478" cy="1569660"/>
          </a:xfrm>
          <a:prstGeom prst="rect">
            <a:avLst/>
          </a:prstGeom>
          <a:noFill/>
        </p:spPr>
        <p:txBody>
          <a:bodyPr wrap="square">
            <a:spAutoFit/>
          </a:bodyPr>
          <a:lstStyle/>
          <a:p>
            <a:pPr algn="just"/>
            <a:r>
              <a:rPr lang="en-US" sz="1600" dirty="0" err="1">
                <a:latin typeface="Segoe UI" panose="020B0502040204020203" pitchFamily="34" charset="0"/>
                <a:ea typeface="Open Sans" panose="020B0606030504020204" pitchFamily="34" charset="0"/>
                <a:cs typeface="Segoe UI" panose="020B0502040204020203" pitchFamily="34" charset="0"/>
              </a:rPr>
              <a:t>Khái</a:t>
            </a:r>
            <a:r>
              <a:rPr lang="en-US" sz="1600" dirty="0">
                <a:latin typeface="Segoe UI" panose="020B0502040204020203" pitchFamily="34" charset="0"/>
                <a:ea typeface="Open Sans" panose="020B0606030504020204" pitchFamily="34" charset="0"/>
                <a:cs typeface="Segoe UI" panose="020B0502040204020203" pitchFamily="34" charset="0"/>
              </a:rPr>
              <a:t> </a:t>
            </a:r>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quát quy trình cho bài toán này và kiểm tra nó trên bản đồ lớn hơn, gồm nhiều quốc gia khác nhau vì khi mở rộng như thế thì độ phức tạp của thuật toán sẽ tăng lên làm mất rất nhiều thời gian để tô màu bản đồ.</a:t>
            </a:r>
            <a:endParaRPr lang="vi-VN" sz="1600" b="0" dirty="0">
              <a:effectLst/>
              <a:latin typeface="Segoe UI" panose="020B0502040204020203" pitchFamily="34" charset="0"/>
              <a:ea typeface="Open Sans" panose="020B0606030504020204" pitchFamily="34" charset="0"/>
              <a:cs typeface="Segoe UI" panose="020B0502040204020203" pitchFamily="34" charset="0"/>
            </a:endParaRPr>
          </a:p>
        </p:txBody>
      </p:sp>
      <p:pic>
        <p:nvPicPr>
          <p:cNvPr id="2" name="!!i6"/>
          <p:cNvPicPr>
            <a:picLocks noChangeAspect="1"/>
          </p:cNvPicPr>
          <p:nvPr/>
        </p:nvPicPr>
        <p:blipFill>
          <a:blip r:embed="rId3"/>
          <a:stretch>
            <a:fillRect/>
          </a:stretch>
        </p:blipFill>
        <p:spPr>
          <a:xfrm>
            <a:off x="-6008936" y="1643208"/>
            <a:ext cx="5766286" cy="2531354"/>
          </a:xfrm>
          <a:prstGeom prst="rect">
            <a:avLst/>
          </a:prstGeom>
        </p:spPr>
      </p:pic>
      <p:sp>
        <p:nvSpPr>
          <p:cNvPr id="6" name="TextBox 5"/>
          <p:cNvSpPr txBox="1"/>
          <p:nvPr/>
        </p:nvSpPr>
        <p:spPr>
          <a:xfrm>
            <a:off x="282133" y="1954778"/>
            <a:ext cx="5189519" cy="1754326"/>
          </a:xfrm>
          <a:prstGeom prst="rect">
            <a:avLst/>
          </a:prstGeom>
          <a:noFill/>
        </p:spPr>
        <p:txBody>
          <a:bodyPr wrap="square">
            <a:spAutoFit/>
          </a:bodyPr>
          <a:lstStyle/>
          <a:p>
            <a:pPr algn="just" rtl="0">
              <a:spcBef>
                <a:spcPts val="0"/>
              </a:spcBef>
              <a:spcAft>
                <a:spcPts val="0"/>
              </a:spcAft>
            </a:pPr>
            <a:r>
              <a:rPr lang="vi-VN" sz="1800" kern="1200" dirty="0">
                <a:latin typeface="Segoe UI" panose="020B0502040204020203" pitchFamily="34" charset="0"/>
                <a:ea typeface="+mj-ea"/>
                <a:cs typeface="Segoe UI" panose="020B0502040204020203" pitchFamily="34" charset="0"/>
              </a:rPr>
              <a:t>K</a:t>
            </a:r>
            <a:r>
              <a:rPr lang="en-US" sz="1800" b="0" i="0" kern="1200" dirty="0">
                <a:solidFill>
                  <a:srgbClr val="000000"/>
                </a:solidFill>
                <a:effectLst/>
                <a:latin typeface="Segoe UI" panose="020B0502040204020203" pitchFamily="34" charset="0"/>
                <a:ea typeface="+mj-ea"/>
                <a:cs typeface="Segoe UI" panose="020B0502040204020203" pitchFamily="34" charset="0"/>
              </a:rPr>
              <a:t>hi </a:t>
            </a:r>
            <a:r>
              <a:rPr lang="en-US" sz="1800" b="0" i="0" kern="1200" dirty="0" err="1">
                <a:solidFill>
                  <a:srgbClr val="000000"/>
                </a:solidFill>
                <a:effectLst/>
                <a:latin typeface="Segoe UI" panose="020B0502040204020203" pitchFamily="34" charset="0"/>
                <a:ea typeface="+mj-ea"/>
                <a:cs typeface="Segoe UI" panose="020B0502040204020203" pitchFamily="34" charset="0"/>
              </a:rPr>
              <a:t>chọn</a:t>
            </a:r>
            <a:r>
              <a:rPr lang="en-US" sz="1800" b="0" i="0" kern="1200" dirty="0">
                <a:solidFill>
                  <a:srgbClr val="000000"/>
                </a:solidFill>
                <a:effectLst/>
                <a:latin typeface="Segoe UI" panose="020B0502040204020203" pitchFamily="34" charset="0"/>
                <a:ea typeface="+mj-ea"/>
                <a:cs typeface="Segoe UI" panose="020B0502040204020203" pitchFamily="34" charset="0"/>
              </a:rPr>
              <a:t> {SA=blue}</a:t>
            </a:r>
            <a:r>
              <a:rPr lang="vi-VN" sz="1800" b="0" i="0" kern="1200" dirty="0">
                <a:solidFill>
                  <a:srgbClr val="000000"/>
                </a:solidFill>
                <a:effectLst/>
                <a:latin typeface="Segoe UI" panose="020B0502040204020203" pitchFamily="34" charset="0"/>
                <a:ea typeface="+mj-ea"/>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chúng</a:t>
            </a:r>
            <a:r>
              <a:rPr lang="en-US" sz="1800" b="0" i="0" u="none" strike="noStrike" dirty="0">
                <a:solidFill>
                  <a:srgbClr val="000000"/>
                </a:solidFill>
                <a:effectLst/>
                <a:latin typeface="Segoe UI" panose="020B0502040204020203" pitchFamily="34" charset="0"/>
                <a:cs typeface="Segoe UI" panose="020B0502040204020203" pitchFamily="34" charset="0"/>
              </a:rPr>
              <a:t> ta </a:t>
            </a:r>
            <a:r>
              <a:rPr lang="en-US" sz="1800" b="0" i="0" u="none" strike="noStrike" dirty="0" err="1">
                <a:solidFill>
                  <a:srgbClr val="000000"/>
                </a:solidFill>
                <a:effectLst/>
                <a:latin typeface="Segoe UI" panose="020B0502040204020203" pitchFamily="34" charset="0"/>
                <a:cs typeface="Segoe UI" panose="020B0502040204020203" pitchFamily="34" charset="0"/>
              </a:rPr>
              <a:t>suy</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ra</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rằng</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không</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có</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biến</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lân</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cận</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nào</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có</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thể</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có</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cùng</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giá</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vi-VN" sz="1800" b="0" i="0" u="none" strike="noStrike" dirty="0">
                <a:solidFill>
                  <a:srgbClr val="000000"/>
                </a:solidFill>
                <a:effectLst/>
                <a:latin typeface="Segoe UI" panose="020B0502040204020203" pitchFamily="34" charset="0"/>
                <a:cs typeface="Segoe UI" panose="020B0502040204020203" pitchFamily="34" charset="0"/>
              </a:rPr>
              <a:t>trị. Nếu không có ràng buộc thì ta cần phải xem xét đến 243 trường hợp cho năm biến lân cận. Nhưng khi sử dụng ràng buộc thì chỉ cần 32 trường hợp cần được xem xét</a:t>
            </a:r>
          </a:p>
        </p:txBody>
      </p:sp>
      <p:pic>
        <p:nvPicPr>
          <p:cNvPr id="7" name="Picture 6"/>
          <p:cNvPicPr>
            <a:picLocks noChangeAspect="1"/>
          </p:cNvPicPr>
          <p:nvPr/>
        </p:nvPicPr>
        <p:blipFill>
          <a:blip r:embed="rId4"/>
          <a:stretch>
            <a:fillRect/>
          </a:stretch>
        </p:blipFill>
        <p:spPr>
          <a:xfrm>
            <a:off x="5902504" y="1361660"/>
            <a:ext cx="2959363" cy="2767195"/>
          </a:xfrm>
          <a:prstGeom prst="rect">
            <a:avLst/>
          </a:prstGeom>
        </p:spPr>
      </p:pic>
      <p:sp>
        <p:nvSpPr>
          <p:cNvPr id="9" name="Arrow: Right 8"/>
          <p:cNvSpPr/>
          <p:nvPr/>
        </p:nvSpPr>
        <p:spPr>
          <a:xfrm>
            <a:off x="360424" y="3797012"/>
            <a:ext cx="320873" cy="176926"/>
          </a:xfrm>
          <a:prstGeom prst="rightArrow">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81297" y="3669168"/>
            <a:ext cx="10073148" cy="369332"/>
          </a:xfrm>
          <a:prstGeom prst="rect">
            <a:avLst/>
          </a:prstGeom>
          <a:noFill/>
        </p:spPr>
        <p:txBody>
          <a:bodyPr wrap="square">
            <a:spAutoFit/>
          </a:bodyPr>
          <a:lstStyle/>
          <a:p>
            <a:r>
              <a:rPr lang="en-US" sz="1800" b="1" dirty="0" err="1">
                <a:latin typeface="Segoe UI" panose="020B0502040204020203" pitchFamily="34" charset="0"/>
                <a:cs typeface="Segoe UI" panose="020B0502040204020203" pitchFamily="34" charset="0"/>
              </a:rPr>
              <a:t>Giảm</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tới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gần</a:t>
            </a:r>
            <a:r>
              <a:rPr lang="en-US" sz="1800" b="1" dirty="0">
                <a:latin typeface="Segoe UI" panose="020B0502040204020203" pitchFamily="34" charset="0"/>
                <a:cs typeface="Segoe UI" panose="020B0502040204020203" pitchFamily="34" charset="0"/>
              </a:rPr>
              <a:t> 87% </a:t>
            </a:r>
            <a:r>
              <a:rPr lang="en-US" sz="1800" b="1" dirty="0" err="1">
                <a:latin typeface="Segoe UI" panose="020B0502040204020203" pitchFamily="34" charset="0"/>
                <a:cs typeface="Segoe UI" panose="020B0502040204020203" pitchFamily="34" charset="0"/>
              </a:rPr>
              <a:t>công</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việc</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của</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bài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toán</a:t>
            </a:r>
            <a:r>
              <a:rPr lang="en-US" sz="1800" b="1" dirty="0">
                <a:latin typeface="Segoe UI" panose="020B0502040204020203" pitchFamily="34" charset="0"/>
                <a:cs typeface="Segoe UI" panose="020B0502040204020203" pitchFamily="34" charset="0"/>
              </a:rPr>
              <a: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4368800" y="1"/>
            <a:ext cx="4775200" cy="514350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2"/>
          <p:cNvSpPr/>
          <p:nvPr/>
        </p:nvSpPr>
        <p:spPr>
          <a:xfrm>
            <a:off x="4643120" y="1023207"/>
            <a:ext cx="2938586" cy="130664"/>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4572000" y="611818"/>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2.2.Lập </a:t>
            </a:r>
            <a:r>
              <a:rPr lang="en-US" sz="1600" b="1" dirty="0" err="1">
                <a:latin typeface="Segoe UI" panose="020B0502040204020203" pitchFamily="34" charset="0"/>
                <a:ea typeface="Open Sans" panose="020B0606030504020204" pitchFamily="34" charset="0"/>
                <a:cs typeface="Segoe UI" panose="020B0502040204020203" pitchFamily="34" charset="0"/>
              </a:rPr>
              <a:t>lịch</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sản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xuất</a:t>
            </a:r>
            <a:r>
              <a:rPr lang="en-US" sz="1600" b="1" dirty="0">
                <a:latin typeface="Segoe UI" panose="020B0502040204020203" pitchFamily="34" charset="0"/>
                <a:ea typeface="Open Sans" panose="020B0606030504020204" pitchFamily="34" charset="0"/>
                <a:cs typeface="Segoe UI" panose="020B0502040204020203" pitchFamily="34" charset="0"/>
              </a:rPr>
              <a:t> (Job-Shop Scheduling) </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5" name="TextBox 4"/>
          <p:cNvSpPr txBox="1"/>
          <p:nvPr/>
        </p:nvSpPr>
        <p:spPr>
          <a:xfrm>
            <a:off x="4572000" y="1562189"/>
            <a:ext cx="4328160" cy="2308324"/>
          </a:xfrm>
          <a:prstGeom prst="rect">
            <a:avLst/>
          </a:prstGeom>
          <a:noFill/>
        </p:spPr>
        <p:txBody>
          <a:bodyPr wrap="square">
            <a:spAutoFit/>
          </a:bodyPr>
          <a:lstStyle/>
          <a:p>
            <a:pPr algn="just"/>
            <a:r>
              <a:rPr lang="en-US" sz="1600" dirty="0">
                <a:latin typeface="Segoe UI" panose="020B0502040204020203" pitchFamily="34" charset="0"/>
                <a:ea typeface="Open Sans" panose="020B0606030504020204" pitchFamily="34" charset="0"/>
                <a:cs typeface="Segoe UI" panose="020B0502040204020203" pitchFamily="34" charset="0"/>
              </a:rPr>
              <a:t>L</a:t>
            </a:r>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à một vấn đề tối ưu hóa trong nghiên cứu hoạt động và khoa học máy tính liên quan đến việc xác định thứ tự của một nhóm công việc sẽ được xử lý bởi một nhóm máy móc hoặc máy trạm. Mỗi công việc bao gồm một loạt các nhiệm vụ cần được hoàn thành theo một thứ tự cụ thể.</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p>
          <a:p>
            <a:pPr algn="just"/>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Mục</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tiêu</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giảm</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thiểu</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khoảng</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thời</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gian</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cần</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thiết</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để</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hoàn</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thành</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tất</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cả</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các</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công</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việc</a:t>
            </a:r>
            <a:r>
              <a:rPr lang="en-US"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endParaRPr lang="en-US" sz="1600" dirty="0">
              <a:latin typeface="Segoe UI" panose="020B0502040204020203" pitchFamily="34" charset="0"/>
              <a:cs typeface="Segoe UI" panose="020B0502040204020203" pitchFamily="34" charset="0"/>
            </a:endParaRPr>
          </a:p>
        </p:txBody>
      </p:sp>
      <p:pic>
        <p:nvPicPr>
          <p:cNvPr id="11" name="!!i3" descr="FIEE UN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80" y="1023207"/>
            <a:ext cx="3312160" cy="30970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1849120"/>
            <a:ext cx="9144000" cy="133096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731886"/>
            <a:ext cx="2938586" cy="610021"/>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Segoe UI" panose="020B0502040204020203" pitchFamily="34" charset="0"/>
                <a:ea typeface="Open Sans" panose="020B0606030504020204" pitchFamily="34" charset="0"/>
                <a:cs typeface="Segoe UI" panose="020B0502040204020203" pitchFamily="34" charset="0"/>
              </a:rPr>
              <a:t>Variable</a:t>
            </a: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2.2.Lập </a:t>
            </a:r>
            <a:r>
              <a:rPr lang="en-US" sz="1600" b="1" dirty="0" err="1">
                <a:latin typeface="Segoe UI" panose="020B0502040204020203" pitchFamily="34" charset="0"/>
                <a:ea typeface="Open Sans" panose="020B0606030504020204" pitchFamily="34" charset="0"/>
                <a:cs typeface="Segoe UI" panose="020B0502040204020203" pitchFamily="34" charset="0"/>
              </a:rPr>
              <a:t>lịch</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sản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xuất</a:t>
            </a:r>
            <a:r>
              <a:rPr lang="en-US" sz="1600" b="1" dirty="0">
                <a:latin typeface="Segoe UI" panose="020B0502040204020203" pitchFamily="34" charset="0"/>
                <a:ea typeface="Open Sans" panose="020B0606030504020204" pitchFamily="34" charset="0"/>
                <a:cs typeface="Segoe UI" panose="020B0502040204020203" pitchFamily="34" charset="0"/>
              </a:rPr>
              <a:t> (Job-Shop Scheduling) </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7" name="TextBox 6"/>
          <p:cNvSpPr txBox="1"/>
          <p:nvPr/>
        </p:nvSpPr>
        <p:spPr>
          <a:xfrm>
            <a:off x="0" y="2191434"/>
            <a:ext cx="9144000" cy="646331"/>
          </a:xfrm>
          <a:prstGeom prst="rect">
            <a:avLst/>
          </a:prstGeom>
          <a:noFill/>
        </p:spPr>
        <p:txBody>
          <a:bodyPr wrap="square">
            <a:spAutoFit/>
          </a:bodyPr>
          <a:lstStyle/>
          <a:p>
            <a:pPr indent="457200" algn="ctr" rtl="0">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X={</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Inspect}.</a:t>
            </a:r>
            <a:endParaRPr lang="en-US" sz="1800" b="1" dirty="0">
              <a:effectLst/>
              <a:latin typeface="Segoe UI" panose="020B0502040204020203" pitchFamily="34" charset="0"/>
              <a:cs typeface="Segoe UI" panose="020B0502040204020203" pitchFamily="34" charset="0"/>
            </a:endParaRPr>
          </a:p>
        </p:txBody>
      </p:sp>
      <p:sp>
        <p:nvSpPr>
          <p:cNvPr id="8" name="TextBox 7"/>
          <p:cNvSpPr txBox="1"/>
          <p:nvPr/>
        </p:nvSpPr>
        <p:spPr>
          <a:xfrm>
            <a:off x="9571990" y="2329933"/>
            <a:ext cx="2252980" cy="369332"/>
          </a:xfrm>
          <a:prstGeom prst="rect">
            <a:avLst/>
          </a:prstGeom>
          <a:noFill/>
        </p:spPr>
        <p:txBody>
          <a:bodyPr wrap="square">
            <a:spAutoFit/>
          </a:bodyPr>
          <a:lstStyle/>
          <a:p>
            <a:r>
              <a:rPr lang="en-US" sz="1800" b="1" i="0" u="none" strike="noStrike" dirty="0">
                <a:solidFill>
                  <a:srgbClr val="000000"/>
                </a:solidFill>
                <a:effectLst/>
                <a:latin typeface="Segoe UI" panose="020B0502040204020203" pitchFamily="34" charset="0"/>
                <a:cs typeface="Segoe UI" panose="020B0502040204020203" pitchFamily="34" charset="0"/>
              </a:rPr>
              <a:t>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i </a:t>
            </a:r>
            <a:r>
              <a:rPr lang="en-US" sz="1800" b="1" i="0" u="none" strike="noStrike" dirty="0">
                <a:solidFill>
                  <a:srgbClr val="000000"/>
                </a:solidFill>
                <a:effectLst/>
                <a:latin typeface="Segoe UI" panose="020B0502040204020203" pitchFamily="34" charset="0"/>
                <a:cs typeface="Segoe UI" panose="020B0502040204020203" pitchFamily="34" charset="0"/>
              </a:rPr>
              <a:t>= {0,1,2,3,…,30}.</a:t>
            </a:r>
            <a:endParaRPr lang="en-US" sz="18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1849120"/>
            <a:ext cx="9144000" cy="133096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731886"/>
            <a:ext cx="2938586" cy="610021"/>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0" u="none" strike="noStrike" dirty="0">
                <a:solidFill>
                  <a:srgbClr val="000000"/>
                </a:solidFill>
                <a:effectLst/>
                <a:latin typeface="Segoe UI" panose="020B0502040204020203" pitchFamily="34" charset="0"/>
                <a:cs typeface="Segoe UI" panose="020B0502040204020203" pitchFamily="34" charset="0"/>
              </a:rPr>
              <a:t>Domains</a:t>
            </a: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2.2.Lập </a:t>
            </a:r>
            <a:r>
              <a:rPr lang="en-US" sz="1600" b="1" dirty="0" err="1">
                <a:latin typeface="Segoe UI" panose="020B0502040204020203" pitchFamily="34" charset="0"/>
                <a:ea typeface="Open Sans" panose="020B0606030504020204" pitchFamily="34" charset="0"/>
                <a:cs typeface="Segoe UI" panose="020B0502040204020203" pitchFamily="34" charset="0"/>
              </a:rPr>
              <a:t>lịch</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sản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xuất</a:t>
            </a:r>
            <a:r>
              <a:rPr lang="en-US" sz="1600" b="1" dirty="0">
                <a:latin typeface="Segoe UI" panose="020B0502040204020203" pitchFamily="34" charset="0"/>
                <a:ea typeface="Open Sans" panose="020B0606030504020204" pitchFamily="34" charset="0"/>
                <a:cs typeface="Segoe UI" panose="020B0502040204020203" pitchFamily="34" charset="0"/>
              </a:rPr>
              <a:t> (Job-Shop Scheduling) </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7" name="TextBox 6"/>
          <p:cNvSpPr txBox="1"/>
          <p:nvPr/>
        </p:nvSpPr>
        <p:spPr>
          <a:xfrm>
            <a:off x="-9144000" y="2191434"/>
            <a:ext cx="9144000" cy="646331"/>
          </a:xfrm>
          <a:prstGeom prst="rect">
            <a:avLst/>
          </a:prstGeom>
          <a:noFill/>
        </p:spPr>
        <p:txBody>
          <a:bodyPr wrap="square">
            <a:spAutoFit/>
          </a:bodyPr>
          <a:lstStyle/>
          <a:p>
            <a:pPr indent="457200" algn="ctr" rtl="0">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X={</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Inspect}.</a:t>
            </a:r>
            <a:endParaRPr lang="en-US" sz="1800" b="1" dirty="0">
              <a:effectLst/>
              <a:latin typeface="Segoe UI" panose="020B0502040204020203" pitchFamily="34" charset="0"/>
              <a:cs typeface="Segoe UI" panose="020B0502040204020203" pitchFamily="34" charset="0"/>
            </a:endParaRPr>
          </a:p>
        </p:txBody>
      </p:sp>
      <p:sp>
        <p:nvSpPr>
          <p:cNvPr id="3" name="TextBox 2"/>
          <p:cNvSpPr txBox="1"/>
          <p:nvPr/>
        </p:nvSpPr>
        <p:spPr>
          <a:xfrm>
            <a:off x="3445510" y="2237977"/>
            <a:ext cx="2252980" cy="369332"/>
          </a:xfrm>
          <a:prstGeom prst="rect">
            <a:avLst/>
          </a:prstGeom>
          <a:noFill/>
        </p:spPr>
        <p:txBody>
          <a:bodyPr wrap="square">
            <a:spAutoFit/>
          </a:bodyPr>
          <a:lstStyle/>
          <a:p>
            <a:r>
              <a:rPr lang="en-US" sz="1800" b="1" i="0" u="none" strike="noStrike" dirty="0">
                <a:solidFill>
                  <a:srgbClr val="000000"/>
                </a:solidFill>
                <a:effectLst/>
                <a:latin typeface="Segoe UI" panose="020B0502040204020203" pitchFamily="34" charset="0"/>
                <a:cs typeface="Segoe UI" panose="020B0502040204020203" pitchFamily="34" charset="0"/>
              </a:rPr>
              <a:t>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i </a:t>
            </a:r>
            <a:r>
              <a:rPr lang="en-US" sz="1800" b="1" i="0" u="none" strike="noStrike" dirty="0">
                <a:solidFill>
                  <a:srgbClr val="000000"/>
                </a:solidFill>
                <a:effectLst/>
                <a:latin typeface="Segoe UI" panose="020B0502040204020203" pitchFamily="34" charset="0"/>
                <a:cs typeface="Segoe UI" panose="020B0502040204020203" pitchFamily="34" charset="0"/>
              </a:rPr>
              <a:t>= {0,1,2,3,…,30}.</a:t>
            </a:r>
            <a:endParaRPr lang="en-US" sz="1800" b="1" dirty="0">
              <a:latin typeface="Segoe UI" panose="020B0502040204020203" pitchFamily="34" charset="0"/>
              <a:cs typeface="Segoe UI" panose="020B0502040204020203" pitchFamily="34" charset="0"/>
            </a:endParaRPr>
          </a:p>
        </p:txBody>
      </p:sp>
      <p:sp>
        <p:nvSpPr>
          <p:cNvPr id="5" name="TextBox 4"/>
          <p:cNvSpPr txBox="1"/>
          <p:nvPr/>
        </p:nvSpPr>
        <p:spPr>
          <a:xfrm>
            <a:off x="9144000" y="2237977"/>
            <a:ext cx="2743200" cy="369332"/>
          </a:xfrm>
          <a:prstGeom prst="rect">
            <a:avLst/>
          </a:prstGeom>
          <a:noFill/>
        </p:spPr>
        <p:txBody>
          <a:bodyPr wrap="square">
            <a:spAutoFit/>
          </a:bodyPr>
          <a:lstStyle/>
          <a:p>
            <a:pPr marL="800100" algn="just" rtl="0">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 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&lt;= 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2.</a:t>
            </a:r>
            <a:endParaRPr lang="en-US" sz="1800" b="1" dirty="0">
              <a:effectLst/>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1849120"/>
            <a:ext cx="9144000" cy="133096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731886"/>
            <a:ext cx="2938586" cy="610021"/>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Segoe UI" panose="020B0502040204020203" pitchFamily="34" charset="0"/>
                <a:cs typeface="Segoe UI" panose="020B0502040204020203" pitchFamily="34" charset="0"/>
              </a:rPr>
              <a:t>Constraints</a:t>
            </a: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2.2.Lập </a:t>
            </a:r>
            <a:r>
              <a:rPr lang="en-US" sz="1600" b="1" dirty="0" err="1">
                <a:latin typeface="Segoe UI" panose="020B0502040204020203" pitchFamily="34" charset="0"/>
                <a:ea typeface="Open Sans" panose="020B0606030504020204" pitchFamily="34" charset="0"/>
                <a:cs typeface="Segoe UI" panose="020B0502040204020203" pitchFamily="34" charset="0"/>
              </a:rPr>
              <a:t>lịch</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sản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xuất</a:t>
            </a:r>
            <a:r>
              <a:rPr lang="en-US" sz="1600" b="1" dirty="0">
                <a:latin typeface="Segoe UI" panose="020B0502040204020203" pitchFamily="34" charset="0"/>
                <a:ea typeface="Open Sans" panose="020B0606030504020204" pitchFamily="34" charset="0"/>
                <a:cs typeface="Segoe UI" panose="020B0502040204020203" pitchFamily="34" charset="0"/>
              </a:rPr>
              <a:t> (Job-Shop Scheduling) </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3" name="TextBox 2"/>
          <p:cNvSpPr txBox="1"/>
          <p:nvPr/>
        </p:nvSpPr>
        <p:spPr>
          <a:xfrm>
            <a:off x="-2496820" y="2329934"/>
            <a:ext cx="2252980" cy="369332"/>
          </a:xfrm>
          <a:prstGeom prst="rect">
            <a:avLst/>
          </a:prstGeom>
          <a:noFill/>
        </p:spPr>
        <p:txBody>
          <a:bodyPr wrap="square">
            <a:spAutoFit/>
          </a:bodyPr>
          <a:lstStyle/>
          <a:p>
            <a:r>
              <a:rPr lang="en-US" sz="1800" b="1" i="0" u="none" strike="noStrike" dirty="0">
                <a:solidFill>
                  <a:srgbClr val="000000"/>
                </a:solidFill>
                <a:effectLst/>
                <a:latin typeface="Segoe UI" panose="020B0502040204020203" pitchFamily="34" charset="0"/>
                <a:cs typeface="Segoe UI" panose="020B0502040204020203" pitchFamily="34" charset="0"/>
              </a:rPr>
              <a:t>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i </a:t>
            </a:r>
            <a:r>
              <a:rPr lang="en-US" sz="1800" b="1" i="0" u="none" strike="noStrike" dirty="0">
                <a:solidFill>
                  <a:srgbClr val="000000"/>
                </a:solidFill>
                <a:effectLst/>
                <a:latin typeface="Segoe UI" panose="020B0502040204020203" pitchFamily="34" charset="0"/>
                <a:cs typeface="Segoe UI" panose="020B0502040204020203" pitchFamily="34" charset="0"/>
              </a:rPr>
              <a:t>= {0,1,2,3,…,30}.</a:t>
            </a:r>
            <a:endParaRPr lang="en-US" sz="1800" b="1" dirty="0">
              <a:latin typeface="Segoe UI" panose="020B0502040204020203" pitchFamily="34" charset="0"/>
              <a:cs typeface="Segoe UI" panose="020B0502040204020203" pitchFamily="34" charset="0"/>
            </a:endParaRPr>
          </a:p>
        </p:txBody>
      </p:sp>
      <p:sp>
        <p:nvSpPr>
          <p:cNvPr id="6" name="TextBox 5"/>
          <p:cNvSpPr txBox="1"/>
          <p:nvPr/>
        </p:nvSpPr>
        <p:spPr>
          <a:xfrm>
            <a:off x="3124200" y="2237977"/>
            <a:ext cx="2895600" cy="369332"/>
          </a:xfrm>
          <a:prstGeom prst="rect">
            <a:avLst/>
          </a:prstGeom>
          <a:noFill/>
        </p:spPr>
        <p:txBody>
          <a:bodyPr wrap="square">
            <a:spAutoFit/>
          </a:bodyPr>
          <a:lstStyle/>
          <a:p>
            <a:pPr marL="800100" algn="just" rtl="0">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 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&lt;= 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2.</a:t>
            </a:r>
            <a:endParaRPr lang="en-US" sz="1800" b="1" dirty="0">
              <a:effectLst/>
              <a:latin typeface="Segoe UI" panose="020B0502040204020203" pitchFamily="34" charset="0"/>
              <a:cs typeface="Segoe UI" panose="020B0502040204020203" pitchFamily="34" charset="0"/>
            </a:endParaRPr>
          </a:p>
        </p:txBody>
      </p:sp>
      <p:sp>
        <p:nvSpPr>
          <p:cNvPr id="8" name="TextBox 7"/>
          <p:cNvSpPr txBox="1"/>
          <p:nvPr/>
        </p:nvSpPr>
        <p:spPr>
          <a:xfrm>
            <a:off x="9144000" y="2180589"/>
            <a:ext cx="7203440" cy="646331"/>
          </a:xfrm>
          <a:prstGeom prst="rect">
            <a:avLst/>
          </a:prstGeom>
          <a:noFill/>
        </p:spPr>
        <p:txBody>
          <a:bodyPr wrap="square">
            <a:spAutoFit/>
          </a:bodyPr>
          <a:lstStyle/>
          <a:p>
            <a:pPr marL="800100" indent="165100" algn="just" rtl="0">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endParaRPr lang="en-US" sz="1800" b="1" baseline="-25000" dirty="0">
              <a:latin typeface="Segoe UI" panose="020B0502040204020203" pitchFamily="34" charset="0"/>
              <a:cs typeface="Segoe UI" panose="020B0502040204020203" pitchFamily="34" charset="0"/>
            </a:endParaRPr>
          </a:p>
          <a:p>
            <a:pPr marL="800100" indent="165100" algn="just" rtl="0">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endParaRPr lang="en-US" sz="18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1562190"/>
            <a:ext cx="9144000" cy="170271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731886"/>
            <a:ext cx="2938586" cy="610021"/>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Segoe UI" panose="020B0502040204020203" pitchFamily="34" charset="0"/>
                <a:cs typeface="Segoe UI" panose="020B0502040204020203" pitchFamily="34" charset="0"/>
              </a:rPr>
              <a:t>Constraints</a:t>
            </a: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2.2.Lập </a:t>
            </a:r>
            <a:r>
              <a:rPr lang="en-US" sz="1600" b="1" dirty="0" err="1">
                <a:latin typeface="Segoe UI" panose="020B0502040204020203" pitchFamily="34" charset="0"/>
                <a:ea typeface="Open Sans" panose="020B0606030504020204" pitchFamily="34" charset="0"/>
                <a:cs typeface="Segoe UI" panose="020B0502040204020203" pitchFamily="34" charset="0"/>
              </a:rPr>
              <a:t>lịch</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sản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xuất</a:t>
            </a:r>
            <a:r>
              <a:rPr lang="en-US" sz="1600" b="1" dirty="0">
                <a:latin typeface="Segoe UI" panose="020B0502040204020203" pitchFamily="34" charset="0"/>
                <a:ea typeface="Open Sans" panose="020B0606030504020204" pitchFamily="34" charset="0"/>
                <a:cs typeface="Segoe UI" panose="020B0502040204020203" pitchFamily="34" charset="0"/>
              </a:rPr>
              <a:t> (Job-Shop Scheduling) </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6" name="TextBox 5"/>
          <p:cNvSpPr txBox="1"/>
          <p:nvPr/>
        </p:nvSpPr>
        <p:spPr>
          <a:xfrm>
            <a:off x="3124200" y="1578286"/>
            <a:ext cx="2895600" cy="369332"/>
          </a:xfrm>
          <a:prstGeom prst="rect">
            <a:avLst/>
          </a:prstGeom>
          <a:noFill/>
        </p:spPr>
        <p:txBody>
          <a:bodyPr wrap="square">
            <a:spAutoFit/>
          </a:bodyPr>
          <a:lstStyle/>
          <a:p>
            <a:pPr marL="800100" algn="just" rtl="0">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 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&lt;= 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2.</a:t>
            </a:r>
            <a:endParaRPr lang="en-US" sz="1800" b="1" dirty="0">
              <a:effectLst/>
              <a:latin typeface="Segoe UI" panose="020B0502040204020203" pitchFamily="34" charset="0"/>
              <a:cs typeface="Segoe UI" panose="020B0502040204020203" pitchFamily="34" charset="0"/>
            </a:endParaRPr>
          </a:p>
        </p:txBody>
      </p:sp>
      <p:sp>
        <p:nvSpPr>
          <p:cNvPr id="5" name="TextBox 4"/>
          <p:cNvSpPr txBox="1"/>
          <p:nvPr/>
        </p:nvSpPr>
        <p:spPr>
          <a:xfrm>
            <a:off x="1153160" y="1820442"/>
            <a:ext cx="7203440" cy="871713"/>
          </a:xfrm>
          <a:prstGeom prst="rect">
            <a:avLst/>
          </a:prstGeom>
          <a:noFill/>
        </p:spPr>
        <p:txBody>
          <a:bodyPr wrap="square">
            <a:spAutoFit/>
          </a:bodyPr>
          <a:lstStyle/>
          <a:p>
            <a:pPr marL="800100" indent="165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endParaRPr lang="en-US" sz="1800" b="1" baseline="-25000" dirty="0">
              <a:latin typeface="Segoe UI" panose="020B0502040204020203" pitchFamily="34" charset="0"/>
              <a:cs typeface="Segoe UI" panose="020B0502040204020203" pitchFamily="34" charset="0"/>
            </a:endParaRPr>
          </a:p>
          <a:p>
            <a:pPr marL="800100" indent="165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endParaRPr lang="en-US" sz="1800" b="1" dirty="0">
              <a:latin typeface="Segoe UI" panose="020B0502040204020203" pitchFamily="34" charset="0"/>
              <a:cs typeface="Segoe UI" panose="020B0502040204020203" pitchFamily="34" charset="0"/>
            </a:endParaRPr>
          </a:p>
        </p:txBody>
      </p:sp>
      <p:sp>
        <p:nvSpPr>
          <p:cNvPr id="8" name="TextBox 7"/>
          <p:cNvSpPr txBox="1"/>
          <p:nvPr/>
        </p:nvSpPr>
        <p:spPr>
          <a:xfrm>
            <a:off x="9301480" y="2632877"/>
            <a:ext cx="6278880" cy="1702710"/>
          </a:xfrm>
          <a:prstGeom prst="rect">
            <a:avLst/>
          </a:prstGeom>
          <a:noFill/>
        </p:spPr>
        <p:txBody>
          <a:bodyPr wrap="square">
            <a:spAutoFit/>
          </a:bodyPr>
          <a:lstStyle/>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effectLst/>
              <a:latin typeface="Segoe UI" panose="020B0502040204020203" pitchFamily="34" charset="0"/>
              <a:cs typeface="Segoe UI" panose="020B0502040204020203" pitchFamily="34" charset="0"/>
            </a:endParaRPr>
          </a:p>
        </p:txBody>
      </p:sp>
      <p:sp>
        <p:nvSpPr>
          <p:cNvPr id="11" name="TextBox 10"/>
          <p:cNvSpPr txBox="1"/>
          <p:nvPr/>
        </p:nvSpPr>
        <p:spPr>
          <a:xfrm>
            <a:off x="9400346" y="4687285"/>
            <a:ext cx="4592320" cy="456215"/>
          </a:xfrm>
          <a:prstGeom prst="rect">
            <a:avLst/>
          </a:prstGeom>
          <a:noFill/>
        </p:spPr>
        <p:txBody>
          <a:bodyPr wrap="square">
            <a:spAutoFit/>
          </a:bodyPr>
          <a:lstStyle/>
          <a:p>
            <a:pPr marL="914400" indent="457200" algn="just" rtl="0">
              <a:lnSpc>
                <a:spcPct val="150000"/>
              </a:lnSpc>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X + </a:t>
            </a:r>
            <a:r>
              <a:rPr lang="en-US" sz="1800" b="1" i="0" u="none" strike="noStrike" dirty="0" err="1">
                <a:solidFill>
                  <a:srgbClr val="000000"/>
                </a:solidFill>
                <a:effectLst/>
                <a:latin typeface="Segoe UI" panose="020B0502040204020203" pitchFamily="34" charset="0"/>
                <a:cs typeface="Segoe UI" panose="020B0502040204020203" pitchFamily="34" charset="0"/>
              </a:rPr>
              <a:t>d</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X</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 </a:t>
            </a:r>
            <a:r>
              <a:rPr lang="en-US" sz="1800" b="1" i="0" u="none" strike="noStrike" dirty="0">
                <a:solidFill>
                  <a:srgbClr val="000000"/>
                </a:solidFill>
                <a:effectLst/>
                <a:latin typeface="Segoe UI" panose="020B0502040204020203" pitchFamily="34" charset="0"/>
                <a:cs typeface="Segoe UI" panose="020B0502040204020203" pitchFamily="34" charset="0"/>
              </a:rPr>
              <a:t> &lt;= Inspect.</a:t>
            </a:r>
            <a:endParaRPr lang="en-US" sz="1800" b="1" dirty="0">
              <a:latin typeface="Segoe UI" panose="020B0502040204020203" pitchFamily="34" charset="0"/>
              <a:cs typeface="Segoe UI" panose="020B0502040204020203" pitchFamily="34" charset="0"/>
            </a:endParaRPr>
          </a:p>
        </p:txBody>
      </p:sp>
      <p:sp>
        <p:nvSpPr>
          <p:cNvPr id="15" name="TextBox 14"/>
          <p:cNvSpPr txBox="1"/>
          <p:nvPr/>
        </p:nvSpPr>
        <p:spPr>
          <a:xfrm>
            <a:off x="9400346" y="4231070"/>
            <a:ext cx="6644640" cy="456215"/>
          </a:xfrm>
          <a:prstGeom prst="rect">
            <a:avLst/>
          </a:prstGeom>
          <a:noFill/>
        </p:spPr>
        <p:txBody>
          <a:bodyPr wrap="square">
            <a:spAutoFit/>
          </a:bodyPr>
          <a:lstStyle/>
          <a:p>
            <a:pPr marL="800100" algn="just" rtl="0">
              <a:lnSpc>
                <a:spcPct val="150000"/>
              </a:lnSpc>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or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1338670"/>
            <a:ext cx="9144000" cy="299965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581660"/>
            <a:ext cx="2938586" cy="610021"/>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Segoe UI" panose="020B0502040204020203" pitchFamily="34" charset="0"/>
                <a:cs typeface="Segoe UI" panose="020B0502040204020203" pitchFamily="34" charset="0"/>
              </a:rPr>
              <a:t>Constraints</a:t>
            </a: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2.2.Lập </a:t>
            </a:r>
            <a:r>
              <a:rPr lang="en-US" sz="1600" b="1" dirty="0" err="1">
                <a:latin typeface="Segoe UI" panose="020B0502040204020203" pitchFamily="34" charset="0"/>
                <a:ea typeface="Open Sans" panose="020B0606030504020204" pitchFamily="34" charset="0"/>
                <a:cs typeface="Segoe UI" panose="020B0502040204020203" pitchFamily="34" charset="0"/>
              </a:rPr>
              <a:t>lịch</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sản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xuất</a:t>
            </a:r>
            <a:r>
              <a:rPr lang="en-US" sz="1600" b="1" dirty="0">
                <a:latin typeface="Segoe UI" panose="020B0502040204020203" pitchFamily="34" charset="0"/>
                <a:ea typeface="Open Sans" panose="020B0606030504020204" pitchFamily="34" charset="0"/>
                <a:cs typeface="Segoe UI" panose="020B0502040204020203" pitchFamily="34" charset="0"/>
              </a:rPr>
              <a:t> (Job-Shop Scheduling) </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6" name="TextBox 5"/>
          <p:cNvSpPr txBox="1"/>
          <p:nvPr/>
        </p:nvSpPr>
        <p:spPr>
          <a:xfrm>
            <a:off x="3124200" y="1354766"/>
            <a:ext cx="2895600" cy="369332"/>
          </a:xfrm>
          <a:prstGeom prst="rect">
            <a:avLst/>
          </a:prstGeom>
          <a:noFill/>
        </p:spPr>
        <p:txBody>
          <a:bodyPr wrap="square">
            <a:spAutoFit/>
          </a:bodyPr>
          <a:lstStyle/>
          <a:p>
            <a:pPr marL="800100" algn="just" rtl="0">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 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&lt;= 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2.</a:t>
            </a:r>
            <a:endParaRPr lang="en-US" sz="1800" b="1" dirty="0">
              <a:effectLst/>
              <a:latin typeface="Segoe UI" panose="020B0502040204020203" pitchFamily="34" charset="0"/>
              <a:cs typeface="Segoe UI" panose="020B0502040204020203" pitchFamily="34" charset="0"/>
            </a:endParaRPr>
          </a:p>
        </p:txBody>
      </p:sp>
      <p:sp>
        <p:nvSpPr>
          <p:cNvPr id="5" name="TextBox 4"/>
          <p:cNvSpPr txBox="1"/>
          <p:nvPr/>
        </p:nvSpPr>
        <p:spPr>
          <a:xfrm>
            <a:off x="1153160" y="1596922"/>
            <a:ext cx="7203440" cy="871713"/>
          </a:xfrm>
          <a:prstGeom prst="rect">
            <a:avLst/>
          </a:prstGeom>
          <a:noFill/>
        </p:spPr>
        <p:txBody>
          <a:bodyPr wrap="square">
            <a:spAutoFit/>
          </a:bodyPr>
          <a:lstStyle/>
          <a:p>
            <a:pPr marL="800100" indent="165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endParaRPr lang="en-US" sz="1800" b="1" baseline="-25000" dirty="0">
              <a:latin typeface="Segoe UI" panose="020B0502040204020203" pitchFamily="34" charset="0"/>
              <a:cs typeface="Segoe UI" panose="020B0502040204020203" pitchFamily="34" charset="0"/>
            </a:endParaRPr>
          </a:p>
          <a:p>
            <a:pPr marL="800100" indent="165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endParaRPr lang="en-US" sz="1800" b="1" dirty="0">
              <a:latin typeface="Segoe UI" panose="020B0502040204020203" pitchFamily="34" charset="0"/>
              <a:cs typeface="Segoe UI" panose="020B0502040204020203" pitchFamily="34" charset="0"/>
            </a:endParaRPr>
          </a:p>
        </p:txBody>
      </p:sp>
      <p:sp>
        <p:nvSpPr>
          <p:cNvPr id="8" name="TextBox 7"/>
          <p:cNvSpPr txBox="1"/>
          <p:nvPr/>
        </p:nvSpPr>
        <p:spPr>
          <a:xfrm>
            <a:off x="1315720" y="2409357"/>
            <a:ext cx="6278880" cy="1702710"/>
          </a:xfrm>
          <a:prstGeom prst="rect">
            <a:avLst/>
          </a:prstGeom>
          <a:noFill/>
        </p:spPr>
        <p:txBody>
          <a:bodyPr wrap="square">
            <a:spAutoFit/>
          </a:bodyPr>
          <a:lstStyle/>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effectLst/>
              <a:latin typeface="Segoe UI" panose="020B0502040204020203" pitchFamily="34" charset="0"/>
              <a:cs typeface="Segoe UI" panose="020B0502040204020203" pitchFamily="34" charset="0"/>
            </a:endParaRPr>
          </a:p>
        </p:txBody>
      </p:sp>
      <p:sp>
        <p:nvSpPr>
          <p:cNvPr id="11" name="TextBox 10"/>
          <p:cNvSpPr txBox="1"/>
          <p:nvPr/>
        </p:nvSpPr>
        <p:spPr>
          <a:xfrm>
            <a:off x="9400346" y="4687285"/>
            <a:ext cx="4592320" cy="456215"/>
          </a:xfrm>
          <a:prstGeom prst="rect">
            <a:avLst/>
          </a:prstGeom>
          <a:noFill/>
        </p:spPr>
        <p:txBody>
          <a:bodyPr wrap="square">
            <a:spAutoFit/>
          </a:bodyPr>
          <a:lstStyle/>
          <a:p>
            <a:pPr marL="914400" indent="457200" algn="just" rtl="0">
              <a:lnSpc>
                <a:spcPct val="150000"/>
              </a:lnSpc>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X + </a:t>
            </a:r>
            <a:r>
              <a:rPr lang="en-US" sz="1800" b="1" i="0" u="none" strike="noStrike" dirty="0" err="1">
                <a:solidFill>
                  <a:srgbClr val="000000"/>
                </a:solidFill>
                <a:effectLst/>
                <a:latin typeface="Segoe UI" panose="020B0502040204020203" pitchFamily="34" charset="0"/>
                <a:cs typeface="Segoe UI" panose="020B0502040204020203" pitchFamily="34" charset="0"/>
              </a:rPr>
              <a:t>d</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X</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 </a:t>
            </a:r>
            <a:r>
              <a:rPr lang="en-US" sz="1800" b="1" i="0" u="none" strike="noStrike" dirty="0">
                <a:solidFill>
                  <a:srgbClr val="000000"/>
                </a:solidFill>
                <a:effectLst/>
                <a:latin typeface="Segoe UI" panose="020B0502040204020203" pitchFamily="34" charset="0"/>
                <a:cs typeface="Segoe UI" panose="020B0502040204020203" pitchFamily="34" charset="0"/>
              </a:rPr>
              <a:t> &lt;= Inspect.</a:t>
            </a:r>
            <a:endParaRPr lang="en-US" sz="1800" b="1" dirty="0">
              <a:latin typeface="Segoe UI" panose="020B0502040204020203" pitchFamily="34" charset="0"/>
              <a:cs typeface="Segoe UI" panose="020B0502040204020203" pitchFamily="34" charset="0"/>
            </a:endParaRPr>
          </a:p>
        </p:txBody>
      </p:sp>
      <p:sp>
        <p:nvSpPr>
          <p:cNvPr id="15" name="TextBox 14"/>
          <p:cNvSpPr txBox="1"/>
          <p:nvPr/>
        </p:nvSpPr>
        <p:spPr>
          <a:xfrm>
            <a:off x="9400346" y="4231070"/>
            <a:ext cx="6644640" cy="456215"/>
          </a:xfrm>
          <a:prstGeom prst="rect">
            <a:avLst/>
          </a:prstGeom>
          <a:noFill/>
        </p:spPr>
        <p:txBody>
          <a:bodyPr wrap="square">
            <a:spAutoFit/>
          </a:bodyPr>
          <a:lstStyle/>
          <a:p>
            <a:pPr marL="800100" algn="just" rtl="0">
              <a:lnSpc>
                <a:spcPct val="150000"/>
              </a:lnSpc>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or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1338670"/>
            <a:ext cx="9144000" cy="380483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581660"/>
            <a:ext cx="2938586" cy="610021"/>
          </a:xfrm>
          <a:prstGeom prst="rect">
            <a:avLst/>
          </a:prstGeom>
          <a:solidFill>
            <a:srgbClr val="039BE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Segoe UI" panose="020B0502040204020203" pitchFamily="34" charset="0"/>
                <a:cs typeface="Segoe UI" panose="020B0502040204020203" pitchFamily="34" charset="0"/>
              </a:rPr>
              <a:t>Constraints</a:t>
            </a: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2.2.Lập </a:t>
            </a:r>
            <a:r>
              <a:rPr lang="en-US" sz="1600" b="1" dirty="0" err="1">
                <a:latin typeface="Segoe UI" panose="020B0502040204020203" pitchFamily="34" charset="0"/>
                <a:ea typeface="Open Sans" panose="020B0606030504020204" pitchFamily="34" charset="0"/>
                <a:cs typeface="Segoe UI" panose="020B0502040204020203" pitchFamily="34" charset="0"/>
              </a:rPr>
              <a:t>lịch</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sản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xuất</a:t>
            </a:r>
            <a:r>
              <a:rPr lang="en-US" sz="1600" b="1" dirty="0">
                <a:latin typeface="Segoe UI" panose="020B0502040204020203" pitchFamily="34" charset="0"/>
                <a:ea typeface="Open Sans" panose="020B0606030504020204" pitchFamily="34" charset="0"/>
                <a:cs typeface="Segoe UI" panose="020B0502040204020203" pitchFamily="34" charset="0"/>
              </a:rPr>
              <a:t> (Job-Shop Scheduling) </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6" name="TextBox 5"/>
          <p:cNvSpPr txBox="1"/>
          <p:nvPr/>
        </p:nvSpPr>
        <p:spPr>
          <a:xfrm>
            <a:off x="3124200" y="1354766"/>
            <a:ext cx="2895600" cy="369332"/>
          </a:xfrm>
          <a:prstGeom prst="rect">
            <a:avLst/>
          </a:prstGeom>
          <a:noFill/>
        </p:spPr>
        <p:txBody>
          <a:bodyPr wrap="square">
            <a:spAutoFit/>
          </a:bodyPr>
          <a:lstStyle/>
          <a:p>
            <a:pPr marL="800100" algn="just" rtl="0">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 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&lt;= 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2.</a:t>
            </a:r>
            <a:endParaRPr lang="en-US" sz="1800" b="1" dirty="0">
              <a:effectLst/>
              <a:latin typeface="Segoe UI" panose="020B0502040204020203" pitchFamily="34" charset="0"/>
              <a:cs typeface="Segoe UI" panose="020B0502040204020203" pitchFamily="34" charset="0"/>
            </a:endParaRPr>
          </a:p>
        </p:txBody>
      </p:sp>
      <p:sp>
        <p:nvSpPr>
          <p:cNvPr id="5" name="TextBox 4"/>
          <p:cNvSpPr txBox="1"/>
          <p:nvPr/>
        </p:nvSpPr>
        <p:spPr>
          <a:xfrm>
            <a:off x="1153160" y="1596922"/>
            <a:ext cx="7203440" cy="871713"/>
          </a:xfrm>
          <a:prstGeom prst="rect">
            <a:avLst/>
          </a:prstGeom>
          <a:noFill/>
        </p:spPr>
        <p:txBody>
          <a:bodyPr wrap="square">
            <a:spAutoFit/>
          </a:bodyPr>
          <a:lstStyle/>
          <a:p>
            <a:pPr marL="800100" indent="165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endParaRPr lang="en-US" sz="1800" b="1" baseline="-25000" dirty="0">
              <a:latin typeface="Segoe UI" panose="020B0502040204020203" pitchFamily="34" charset="0"/>
              <a:cs typeface="Segoe UI" panose="020B0502040204020203" pitchFamily="34" charset="0"/>
            </a:endParaRPr>
          </a:p>
          <a:p>
            <a:pPr marL="800100" indent="165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endParaRPr lang="en-US" sz="1800" b="1" dirty="0">
              <a:latin typeface="Segoe UI" panose="020B0502040204020203" pitchFamily="34" charset="0"/>
              <a:cs typeface="Segoe UI" panose="020B0502040204020203" pitchFamily="34" charset="0"/>
            </a:endParaRPr>
          </a:p>
        </p:txBody>
      </p:sp>
      <p:sp>
        <p:nvSpPr>
          <p:cNvPr id="8" name="TextBox 7"/>
          <p:cNvSpPr txBox="1"/>
          <p:nvPr/>
        </p:nvSpPr>
        <p:spPr>
          <a:xfrm>
            <a:off x="1315720" y="2409357"/>
            <a:ext cx="6278880" cy="1702710"/>
          </a:xfrm>
          <a:prstGeom prst="rect">
            <a:avLst/>
          </a:prstGeom>
          <a:noFill/>
        </p:spPr>
        <p:txBody>
          <a:bodyPr wrap="square">
            <a:spAutoFit/>
          </a:bodyPr>
          <a:lstStyle/>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effectLst/>
              <a:latin typeface="Segoe UI" panose="020B0502040204020203" pitchFamily="34" charset="0"/>
              <a:cs typeface="Segoe UI" panose="020B0502040204020203" pitchFamily="34" charset="0"/>
            </a:endParaRPr>
          </a:p>
        </p:txBody>
      </p:sp>
      <p:sp>
        <p:nvSpPr>
          <p:cNvPr id="11" name="TextBox 10"/>
          <p:cNvSpPr txBox="1"/>
          <p:nvPr/>
        </p:nvSpPr>
        <p:spPr>
          <a:xfrm>
            <a:off x="9400346" y="4687285"/>
            <a:ext cx="4592320" cy="456215"/>
          </a:xfrm>
          <a:prstGeom prst="rect">
            <a:avLst/>
          </a:prstGeom>
          <a:noFill/>
        </p:spPr>
        <p:txBody>
          <a:bodyPr wrap="square">
            <a:spAutoFit/>
          </a:bodyPr>
          <a:lstStyle/>
          <a:p>
            <a:pPr marL="914400" indent="457200" algn="just" rtl="0">
              <a:lnSpc>
                <a:spcPct val="150000"/>
              </a:lnSpc>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X + </a:t>
            </a:r>
            <a:r>
              <a:rPr lang="en-US" sz="1800" b="1" i="0" u="none" strike="noStrike" dirty="0" err="1">
                <a:solidFill>
                  <a:srgbClr val="000000"/>
                </a:solidFill>
                <a:effectLst/>
                <a:latin typeface="Segoe UI" panose="020B0502040204020203" pitchFamily="34" charset="0"/>
                <a:cs typeface="Segoe UI" panose="020B0502040204020203" pitchFamily="34" charset="0"/>
              </a:rPr>
              <a:t>d</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X</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 </a:t>
            </a:r>
            <a:r>
              <a:rPr lang="en-US" sz="1800" b="1" i="0" u="none" strike="noStrike" dirty="0">
                <a:solidFill>
                  <a:srgbClr val="000000"/>
                </a:solidFill>
                <a:effectLst/>
                <a:latin typeface="Segoe UI" panose="020B0502040204020203" pitchFamily="34" charset="0"/>
                <a:cs typeface="Segoe UI" panose="020B0502040204020203" pitchFamily="34" charset="0"/>
              </a:rPr>
              <a:t> &lt;= Inspect.</a:t>
            </a:r>
            <a:endParaRPr lang="en-US" sz="1800" b="1" dirty="0">
              <a:latin typeface="Segoe UI" panose="020B0502040204020203" pitchFamily="34" charset="0"/>
              <a:cs typeface="Segoe UI" panose="020B0502040204020203" pitchFamily="34" charset="0"/>
            </a:endParaRPr>
          </a:p>
        </p:txBody>
      </p:sp>
      <p:sp>
        <p:nvSpPr>
          <p:cNvPr id="15" name="TextBox 14"/>
          <p:cNvSpPr txBox="1"/>
          <p:nvPr/>
        </p:nvSpPr>
        <p:spPr>
          <a:xfrm>
            <a:off x="1249680" y="4030948"/>
            <a:ext cx="6644640" cy="456215"/>
          </a:xfrm>
          <a:prstGeom prst="rect">
            <a:avLst/>
          </a:prstGeom>
          <a:noFill/>
        </p:spPr>
        <p:txBody>
          <a:bodyPr wrap="square">
            <a:spAutoFit/>
          </a:bodyPr>
          <a:lstStyle/>
          <a:p>
            <a:pPr marL="800100" algn="just" rtl="0">
              <a:lnSpc>
                <a:spcPct val="150000"/>
              </a:lnSpc>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or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0" name="Google Shape;420;p36"/>
          <p:cNvSpPr txBox="1">
            <a:spLocks noGrp="1"/>
          </p:cNvSpPr>
          <p:nvPr>
            <p:ph type="title"/>
          </p:nvPr>
        </p:nvSpPr>
        <p:spPr>
          <a:xfrm>
            <a:off x="546298" y="1512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Nội dung</a:t>
            </a:r>
            <a:endParaRPr dirty="0"/>
          </a:p>
        </p:txBody>
      </p:sp>
      <p:sp>
        <p:nvSpPr>
          <p:cNvPr id="425" name="!! Hình 1"/>
          <p:cNvSpPr txBox="1">
            <a:spLocks noGrp="1"/>
          </p:cNvSpPr>
          <p:nvPr>
            <p:ph type="title" idx="5"/>
          </p:nvPr>
        </p:nvSpPr>
        <p:spPr>
          <a:xfrm>
            <a:off x="734746" y="1077560"/>
            <a:ext cx="903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426" name="!! Hình 2"/>
          <p:cNvSpPr txBox="1">
            <a:spLocks noGrp="1"/>
          </p:cNvSpPr>
          <p:nvPr>
            <p:ph type="title" idx="7"/>
          </p:nvPr>
        </p:nvSpPr>
        <p:spPr>
          <a:xfrm>
            <a:off x="734746" y="2080075"/>
            <a:ext cx="903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a:t>
            </a:r>
            <a:endParaRPr dirty="0"/>
          </a:p>
        </p:txBody>
      </p:sp>
      <p:sp>
        <p:nvSpPr>
          <p:cNvPr id="428" name="!! Hình 3"/>
          <p:cNvSpPr txBox="1">
            <a:spLocks noGrp="1"/>
          </p:cNvSpPr>
          <p:nvPr>
            <p:ph type="title" idx="6"/>
          </p:nvPr>
        </p:nvSpPr>
        <p:spPr>
          <a:xfrm>
            <a:off x="734746" y="3082590"/>
            <a:ext cx="903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a:t>
            </a:r>
            <a:endParaRPr dirty="0"/>
          </a:p>
        </p:txBody>
      </p:sp>
      <p:sp>
        <p:nvSpPr>
          <p:cNvPr id="23" name="!! text1"/>
          <p:cNvSpPr txBox="1"/>
          <p:nvPr/>
        </p:nvSpPr>
        <p:spPr>
          <a:xfrm>
            <a:off x="1824961" y="1178107"/>
            <a:ext cx="6204783" cy="400110"/>
          </a:xfrm>
          <a:prstGeom prst="rect">
            <a:avLst/>
          </a:prstGeom>
          <a:noFill/>
        </p:spPr>
        <p:txBody>
          <a:bodyPr wrap="square">
            <a:spAutoFit/>
          </a:bodyPr>
          <a:lstStyle/>
          <a:p>
            <a:pPr defTabSz="685800">
              <a:buClr>
                <a:srgbClr val="0F1E50"/>
              </a:buClr>
              <a:buSzPts val="2400"/>
              <a:defRPr/>
            </a:pPr>
            <a:r>
              <a:rPr lang="vi-VN" sz="2000" b="1" dirty="0">
                <a:latin typeface="Segoe UI" panose="020B0502040204020203" pitchFamily="34" charset="0"/>
                <a:ea typeface="Open Sans" panose="020B0606030504020204" pitchFamily="34" charset="0"/>
                <a:cs typeface="Segoe UI" panose="020B0502040204020203" pitchFamily="34" charset="0"/>
              </a:rPr>
              <a:t>ĐỊNH </a:t>
            </a:r>
            <a:r>
              <a:rPr lang="vi-VN" sz="2000" b="1">
                <a:latin typeface="Segoe UI" panose="020B0502040204020203" pitchFamily="34" charset="0"/>
                <a:ea typeface="Open Sans" panose="020B0606030504020204" pitchFamily="34" charset="0"/>
                <a:cs typeface="Segoe UI" panose="020B0502040204020203" pitchFamily="34" charset="0"/>
              </a:rPr>
              <a:t>NGHĨA </a:t>
            </a:r>
            <a:r>
              <a:rPr lang="en-US" sz="2000" b="1">
                <a:latin typeface="Segoe UI" panose="020B0502040204020203" pitchFamily="34" charset="0"/>
                <a:ea typeface="Open Sans" panose="020B0606030504020204" pitchFamily="34" charset="0"/>
                <a:cs typeface="Segoe UI" panose="020B0502040204020203" pitchFamily="34" charset="0"/>
              </a:rPr>
              <a:t>BÀI TOÁN THỎA MÃN RÀNG BUỘC</a:t>
            </a:r>
            <a:endParaRPr lang="en-US" sz="2000" b="1" dirty="0">
              <a:solidFill>
                <a:srgbClr val="0F1E50"/>
              </a:solidFill>
              <a:latin typeface="Segoe UI" panose="020B0502040204020203" pitchFamily="34" charset="0"/>
              <a:ea typeface="Open Sans" panose="020B0606030504020204" pitchFamily="34" charset="0"/>
              <a:cs typeface="Segoe UI" panose="020B0502040204020203" pitchFamily="34" charset="0"/>
              <a:sym typeface="Open Sans" panose="020B0606030504020204"/>
            </a:endParaRPr>
          </a:p>
        </p:txBody>
      </p:sp>
      <p:sp>
        <p:nvSpPr>
          <p:cNvPr id="24" name="!! text2"/>
          <p:cNvSpPr txBox="1"/>
          <p:nvPr/>
        </p:nvSpPr>
        <p:spPr>
          <a:xfrm>
            <a:off x="1824961" y="2080075"/>
            <a:ext cx="6668958" cy="707886"/>
          </a:xfrm>
          <a:prstGeom prst="rect">
            <a:avLst/>
          </a:prstGeom>
          <a:noFill/>
        </p:spPr>
        <p:txBody>
          <a:bodyPr wrap="square">
            <a:spAutoFit/>
          </a:bodyPr>
          <a:lstStyle/>
          <a:p>
            <a:pPr defTabSz="685800">
              <a:buClr>
                <a:srgbClr val="0F1E50"/>
              </a:buClr>
              <a:buSzPts val="2400"/>
              <a:defRPr/>
            </a:pPr>
            <a:r>
              <a:rPr lang="vi-VN" sz="2000" b="1" dirty="0">
                <a:latin typeface="Segoe UI" panose="020B0502040204020203" pitchFamily="34" charset="0"/>
                <a:ea typeface="Open Sans" panose="020B0606030504020204" pitchFamily="34" charset="0"/>
                <a:cs typeface="Segoe UI" panose="020B0502040204020203" pitchFamily="34" charset="0"/>
              </a:rPr>
              <a:t>MỘT SỐ VÍ DỤ </a:t>
            </a:r>
            <a:r>
              <a:rPr lang="vi-VN" sz="2000" b="1">
                <a:latin typeface="Segoe UI" panose="020B0502040204020203" pitchFamily="34" charset="0"/>
                <a:ea typeface="Open Sans" panose="020B0606030504020204" pitchFamily="34" charset="0"/>
                <a:cs typeface="Segoe UI" panose="020B0502040204020203" pitchFamily="34" charset="0"/>
              </a:rPr>
              <a:t>VỀ </a:t>
            </a:r>
            <a:r>
              <a:rPr lang="en-US" sz="2000" b="1">
                <a:latin typeface="Segoe UI" panose="020B0502040204020203" pitchFamily="34" charset="0"/>
                <a:ea typeface="Open Sans" panose="020B0606030504020204" pitchFamily="34" charset="0"/>
                <a:cs typeface="Segoe UI" panose="020B0502040204020203" pitchFamily="34" charset="0"/>
              </a:rPr>
              <a:t>CÁC BÀI TOÁN THỎA MÃN RÀNG BUỘC</a:t>
            </a:r>
            <a:endParaRPr lang="en-US" sz="2000" b="1" dirty="0">
              <a:solidFill>
                <a:srgbClr val="0F1E50"/>
              </a:solidFill>
              <a:latin typeface="Segoe UI" panose="020B0502040204020203" pitchFamily="34" charset="0"/>
              <a:ea typeface="Open Sans" panose="020B0606030504020204" pitchFamily="34" charset="0"/>
              <a:cs typeface="Segoe UI" panose="020B0502040204020203" pitchFamily="34" charset="0"/>
              <a:sym typeface="Open Sans" panose="020B0606030504020204"/>
            </a:endParaRPr>
          </a:p>
        </p:txBody>
      </p:sp>
      <p:sp>
        <p:nvSpPr>
          <p:cNvPr id="25" name="!! text3"/>
          <p:cNvSpPr txBox="1"/>
          <p:nvPr/>
        </p:nvSpPr>
        <p:spPr>
          <a:xfrm>
            <a:off x="1896398" y="3202635"/>
            <a:ext cx="6847552" cy="400110"/>
          </a:xfrm>
          <a:prstGeom prst="rect">
            <a:avLst/>
          </a:prstGeom>
          <a:noFill/>
        </p:spPr>
        <p:txBody>
          <a:bodyPr wrap="square">
            <a:spAutoFit/>
          </a:bodyPr>
          <a:lstStyle/>
          <a:p>
            <a:r>
              <a:rPr lang="vi-VN" sz="20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CÁC BIẾN </a:t>
            </a:r>
            <a:r>
              <a:rPr lang="vi-VN" sz="2000" b="1" i="0" u="none" strike="noStrike">
                <a:solidFill>
                  <a:srgbClr val="000000"/>
                </a:solidFill>
                <a:effectLst/>
                <a:latin typeface="Segoe UI" panose="020B0502040204020203" pitchFamily="34" charset="0"/>
                <a:ea typeface="Open Sans" panose="020B0606030504020204" pitchFamily="34" charset="0"/>
                <a:cs typeface="Segoe UI" panose="020B0502040204020203" pitchFamily="34" charset="0"/>
              </a:rPr>
              <a:t>THỂ </a:t>
            </a:r>
            <a:r>
              <a:rPr lang="en-US" sz="2000" b="1">
                <a:latin typeface="Segoe UI" panose="020B0502040204020203" pitchFamily="34" charset="0"/>
                <a:ea typeface="Open Sans" panose="020B0606030504020204" pitchFamily="34" charset="0"/>
                <a:cs typeface="Segoe UI" panose="020B0502040204020203" pitchFamily="34" charset="0"/>
              </a:rPr>
              <a:t>CỦA BÀI TOÁN THỎA MÃN RÀNG BUỘC</a:t>
            </a:r>
            <a:endParaRPr lang="en-US" sz="2000" dirty="0">
              <a:latin typeface="Segoe UI" panose="020B0502040204020203" pitchFamily="34" charset="0"/>
              <a:ea typeface="Open Sans" panose="020B0606030504020204" pitchFamily="34" charset="0"/>
              <a:cs typeface="Segoe UI" panose="020B0502040204020203" pitchFamily="34" charset="0"/>
            </a:endParaRPr>
          </a:p>
        </p:txBody>
      </p:sp>
      <p:cxnSp>
        <p:nvCxnSpPr>
          <p:cNvPr id="2" name="!!i2"/>
          <p:cNvCxnSpPr/>
          <p:nvPr/>
        </p:nvCxnSpPr>
        <p:spPr>
          <a:xfrm flipH="1">
            <a:off x="3550805" y="759439"/>
            <a:ext cx="1694986"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 Hình 3"/>
          <p:cNvSpPr txBox="1"/>
          <p:nvPr/>
        </p:nvSpPr>
        <p:spPr>
          <a:xfrm>
            <a:off x="734746" y="3977060"/>
            <a:ext cx="903900" cy="640200"/>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Open Sans" panose="020B0606030504020204"/>
              <a:buNone/>
              <a:defRPr sz="4200" b="1" i="0" u="none" strike="noStrike" cap="none">
                <a:solidFill>
                  <a:schemeClr val="accent5"/>
                </a:solidFill>
                <a:latin typeface="Open Sans" panose="020B0606030504020204"/>
                <a:ea typeface="Open Sans" panose="020B0606030504020204"/>
                <a:cs typeface="Open Sans" panose="020B0606030504020204"/>
                <a:sym typeface="Open Sans" panose="020B0606030504020204"/>
              </a:defRPr>
            </a:lvl1pPr>
            <a:lvl2pPr marR="0" lvl="1" algn="l" rtl="0">
              <a:lnSpc>
                <a:spcPct val="100000"/>
              </a:lnSpc>
              <a:spcBef>
                <a:spcPts val="0"/>
              </a:spcBef>
              <a:spcAft>
                <a:spcPts val="0"/>
              </a:spcAft>
              <a:buClr>
                <a:schemeClr val="dk1"/>
              </a:buClr>
              <a:buSzPts val="3000"/>
              <a:buFont typeface="Open Sans" panose="020B0606030504020204"/>
              <a:buNone/>
              <a:defRPr sz="3000" b="1"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2pPr>
            <a:lvl3pPr marR="0" lvl="2" algn="l" rtl="0">
              <a:lnSpc>
                <a:spcPct val="100000"/>
              </a:lnSpc>
              <a:spcBef>
                <a:spcPts val="0"/>
              </a:spcBef>
              <a:spcAft>
                <a:spcPts val="0"/>
              </a:spcAft>
              <a:buClr>
                <a:schemeClr val="dk1"/>
              </a:buClr>
              <a:buSzPts val="3000"/>
              <a:buFont typeface="Open Sans" panose="020B0606030504020204"/>
              <a:buNone/>
              <a:defRPr sz="3000" b="1"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3pPr>
            <a:lvl4pPr marR="0" lvl="3" algn="l" rtl="0">
              <a:lnSpc>
                <a:spcPct val="100000"/>
              </a:lnSpc>
              <a:spcBef>
                <a:spcPts val="0"/>
              </a:spcBef>
              <a:spcAft>
                <a:spcPts val="0"/>
              </a:spcAft>
              <a:buClr>
                <a:schemeClr val="dk1"/>
              </a:buClr>
              <a:buSzPts val="3000"/>
              <a:buFont typeface="Open Sans" panose="020B0606030504020204"/>
              <a:buNone/>
              <a:defRPr sz="3000" b="1"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4pPr>
            <a:lvl5pPr marR="0" lvl="4" algn="l" rtl="0">
              <a:lnSpc>
                <a:spcPct val="100000"/>
              </a:lnSpc>
              <a:spcBef>
                <a:spcPts val="0"/>
              </a:spcBef>
              <a:spcAft>
                <a:spcPts val="0"/>
              </a:spcAft>
              <a:buClr>
                <a:schemeClr val="dk1"/>
              </a:buClr>
              <a:buSzPts val="3000"/>
              <a:buFont typeface="Open Sans" panose="020B0606030504020204"/>
              <a:buNone/>
              <a:defRPr sz="3000" b="1"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5pPr>
            <a:lvl6pPr marR="0" lvl="5" algn="l" rtl="0">
              <a:lnSpc>
                <a:spcPct val="100000"/>
              </a:lnSpc>
              <a:spcBef>
                <a:spcPts val="0"/>
              </a:spcBef>
              <a:spcAft>
                <a:spcPts val="0"/>
              </a:spcAft>
              <a:buClr>
                <a:schemeClr val="dk1"/>
              </a:buClr>
              <a:buSzPts val="3000"/>
              <a:buFont typeface="Open Sans" panose="020B0606030504020204"/>
              <a:buNone/>
              <a:defRPr sz="3000" b="1"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6pPr>
            <a:lvl7pPr marR="0" lvl="6" algn="l" rtl="0">
              <a:lnSpc>
                <a:spcPct val="100000"/>
              </a:lnSpc>
              <a:spcBef>
                <a:spcPts val="0"/>
              </a:spcBef>
              <a:spcAft>
                <a:spcPts val="0"/>
              </a:spcAft>
              <a:buClr>
                <a:schemeClr val="dk1"/>
              </a:buClr>
              <a:buSzPts val="3000"/>
              <a:buFont typeface="Open Sans" panose="020B0606030504020204"/>
              <a:buNone/>
              <a:defRPr sz="3000" b="1"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7pPr>
            <a:lvl8pPr marR="0" lvl="7" algn="l" rtl="0">
              <a:lnSpc>
                <a:spcPct val="100000"/>
              </a:lnSpc>
              <a:spcBef>
                <a:spcPts val="0"/>
              </a:spcBef>
              <a:spcAft>
                <a:spcPts val="0"/>
              </a:spcAft>
              <a:buClr>
                <a:schemeClr val="dk1"/>
              </a:buClr>
              <a:buSzPts val="3000"/>
              <a:buFont typeface="Open Sans" panose="020B0606030504020204"/>
              <a:buNone/>
              <a:defRPr sz="3000" b="1"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8pPr>
            <a:lvl9pPr marR="0" lvl="8" algn="l" rtl="0">
              <a:lnSpc>
                <a:spcPct val="100000"/>
              </a:lnSpc>
              <a:spcBef>
                <a:spcPts val="0"/>
              </a:spcBef>
              <a:spcAft>
                <a:spcPts val="0"/>
              </a:spcAft>
              <a:buClr>
                <a:schemeClr val="dk1"/>
              </a:buClr>
              <a:buSzPts val="3000"/>
              <a:buFont typeface="Open Sans" panose="020B0606030504020204"/>
              <a:buNone/>
              <a:defRPr sz="3000" b="1"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9pPr>
          </a:lstStyle>
          <a:p>
            <a:r>
              <a:rPr lang="en-GB" dirty="0"/>
              <a:t>04</a:t>
            </a:r>
          </a:p>
        </p:txBody>
      </p:sp>
      <p:sp>
        <p:nvSpPr>
          <p:cNvPr id="9" name="!!t5"/>
          <p:cNvSpPr txBox="1"/>
          <p:nvPr/>
        </p:nvSpPr>
        <p:spPr>
          <a:xfrm>
            <a:off x="1896398" y="4131812"/>
            <a:ext cx="5003800" cy="400110"/>
          </a:xfrm>
          <a:prstGeom prst="rect">
            <a:avLst/>
          </a:prstGeom>
          <a:noFill/>
        </p:spPr>
        <p:txBody>
          <a:bodyPr wrap="square">
            <a:spAutoFit/>
          </a:bodyPr>
          <a:lstStyle/>
          <a:p>
            <a:r>
              <a:rPr lang="en-US" sz="20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TỔNG KẾT</a:t>
            </a:r>
            <a:endParaRPr lang="en-US" sz="2000"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1338670"/>
            <a:ext cx="9144000" cy="380483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581660"/>
            <a:ext cx="2938586" cy="610021"/>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Segoe UI" panose="020B0502040204020203" pitchFamily="34" charset="0"/>
                <a:cs typeface="Segoe UI" panose="020B0502040204020203" pitchFamily="34" charset="0"/>
              </a:rPr>
              <a:t>Constraints</a:t>
            </a: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2.2.Lập </a:t>
            </a:r>
            <a:r>
              <a:rPr lang="en-US" sz="1600" b="1" dirty="0" err="1">
                <a:latin typeface="Segoe UI" panose="020B0502040204020203" pitchFamily="34" charset="0"/>
                <a:ea typeface="Open Sans" panose="020B0606030504020204" pitchFamily="34" charset="0"/>
                <a:cs typeface="Segoe UI" panose="020B0502040204020203" pitchFamily="34" charset="0"/>
              </a:rPr>
              <a:t>lịch</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sản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xuất</a:t>
            </a:r>
            <a:r>
              <a:rPr lang="en-US" sz="1600" b="1" dirty="0">
                <a:latin typeface="Segoe UI" panose="020B0502040204020203" pitchFamily="34" charset="0"/>
                <a:ea typeface="Open Sans" panose="020B0606030504020204" pitchFamily="34" charset="0"/>
                <a:cs typeface="Segoe UI" panose="020B0502040204020203" pitchFamily="34" charset="0"/>
              </a:rPr>
              <a:t> (Job-Shop Scheduling) </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6" name="TextBox 5"/>
          <p:cNvSpPr txBox="1"/>
          <p:nvPr/>
        </p:nvSpPr>
        <p:spPr>
          <a:xfrm>
            <a:off x="3124200" y="1354766"/>
            <a:ext cx="2895600" cy="369332"/>
          </a:xfrm>
          <a:prstGeom prst="rect">
            <a:avLst/>
          </a:prstGeom>
          <a:noFill/>
        </p:spPr>
        <p:txBody>
          <a:bodyPr wrap="square">
            <a:spAutoFit/>
          </a:bodyPr>
          <a:lstStyle/>
          <a:p>
            <a:pPr marL="800100" algn="just" rtl="0">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 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&lt;= 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2.</a:t>
            </a:r>
            <a:endParaRPr lang="en-US" sz="1800" b="1" dirty="0">
              <a:effectLst/>
              <a:latin typeface="Segoe UI" panose="020B0502040204020203" pitchFamily="34" charset="0"/>
              <a:cs typeface="Segoe UI" panose="020B0502040204020203" pitchFamily="34" charset="0"/>
            </a:endParaRPr>
          </a:p>
        </p:txBody>
      </p:sp>
      <p:sp>
        <p:nvSpPr>
          <p:cNvPr id="5" name="TextBox 4"/>
          <p:cNvSpPr txBox="1"/>
          <p:nvPr/>
        </p:nvSpPr>
        <p:spPr>
          <a:xfrm>
            <a:off x="1153160" y="1596922"/>
            <a:ext cx="7203440" cy="871713"/>
          </a:xfrm>
          <a:prstGeom prst="rect">
            <a:avLst/>
          </a:prstGeom>
          <a:noFill/>
        </p:spPr>
        <p:txBody>
          <a:bodyPr wrap="square">
            <a:spAutoFit/>
          </a:bodyPr>
          <a:lstStyle/>
          <a:p>
            <a:pPr marL="800100" indent="165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endParaRPr lang="en-US" sz="1800" b="1" baseline="-25000" dirty="0">
              <a:latin typeface="Segoe UI" panose="020B0502040204020203" pitchFamily="34" charset="0"/>
              <a:cs typeface="Segoe UI" panose="020B0502040204020203" pitchFamily="34" charset="0"/>
            </a:endParaRPr>
          </a:p>
          <a:p>
            <a:pPr marL="800100" indent="165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endParaRPr lang="en-US" sz="1800" b="1" dirty="0">
              <a:latin typeface="Segoe UI" panose="020B0502040204020203" pitchFamily="34" charset="0"/>
              <a:cs typeface="Segoe UI" panose="020B0502040204020203" pitchFamily="34" charset="0"/>
            </a:endParaRPr>
          </a:p>
        </p:txBody>
      </p:sp>
      <p:sp>
        <p:nvSpPr>
          <p:cNvPr id="8" name="TextBox 7"/>
          <p:cNvSpPr txBox="1"/>
          <p:nvPr/>
        </p:nvSpPr>
        <p:spPr>
          <a:xfrm>
            <a:off x="1315720" y="2409357"/>
            <a:ext cx="6278880" cy="1702710"/>
          </a:xfrm>
          <a:prstGeom prst="rect">
            <a:avLst/>
          </a:prstGeom>
          <a:noFill/>
        </p:spPr>
        <p:txBody>
          <a:bodyPr wrap="square">
            <a:spAutoFit/>
          </a:bodyPr>
          <a:lstStyle/>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effectLst/>
              <a:latin typeface="Segoe UI" panose="020B0502040204020203" pitchFamily="34" charset="0"/>
              <a:cs typeface="Segoe UI" panose="020B0502040204020203" pitchFamily="34" charset="0"/>
            </a:endParaRPr>
          </a:p>
        </p:txBody>
      </p:sp>
      <p:sp>
        <p:nvSpPr>
          <p:cNvPr id="11" name="TextBox 10"/>
          <p:cNvSpPr txBox="1"/>
          <p:nvPr/>
        </p:nvSpPr>
        <p:spPr>
          <a:xfrm>
            <a:off x="2275840" y="4468287"/>
            <a:ext cx="4592320" cy="456215"/>
          </a:xfrm>
          <a:prstGeom prst="rect">
            <a:avLst/>
          </a:prstGeom>
          <a:noFill/>
        </p:spPr>
        <p:txBody>
          <a:bodyPr wrap="square">
            <a:spAutoFit/>
          </a:bodyPr>
          <a:lstStyle/>
          <a:p>
            <a:pPr marL="914400" indent="457200" algn="just" rtl="0">
              <a:lnSpc>
                <a:spcPct val="150000"/>
              </a:lnSpc>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X + </a:t>
            </a:r>
            <a:r>
              <a:rPr lang="en-US" sz="1800" b="1" i="0" u="none" strike="noStrike" dirty="0" err="1">
                <a:solidFill>
                  <a:srgbClr val="000000"/>
                </a:solidFill>
                <a:effectLst/>
                <a:latin typeface="Segoe UI" panose="020B0502040204020203" pitchFamily="34" charset="0"/>
                <a:cs typeface="Segoe UI" panose="020B0502040204020203" pitchFamily="34" charset="0"/>
              </a:rPr>
              <a:t>d</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X</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 </a:t>
            </a:r>
            <a:r>
              <a:rPr lang="en-US" sz="1800" b="1" i="0" u="none" strike="noStrike" dirty="0">
                <a:solidFill>
                  <a:srgbClr val="000000"/>
                </a:solidFill>
                <a:effectLst/>
                <a:latin typeface="Segoe UI" panose="020B0502040204020203" pitchFamily="34" charset="0"/>
                <a:cs typeface="Segoe UI" panose="020B0502040204020203" pitchFamily="34" charset="0"/>
              </a:rPr>
              <a:t> &lt;= Inspect.</a:t>
            </a:r>
            <a:endParaRPr lang="en-US" sz="1800" b="1" dirty="0">
              <a:latin typeface="Segoe UI" panose="020B0502040204020203" pitchFamily="34" charset="0"/>
              <a:cs typeface="Segoe UI" panose="020B0502040204020203" pitchFamily="34" charset="0"/>
            </a:endParaRPr>
          </a:p>
        </p:txBody>
      </p:sp>
      <p:sp>
        <p:nvSpPr>
          <p:cNvPr id="15" name="TextBox 14"/>
          <p:cNvSpPr txBox="1"/>
          <p:nvPr/>
        </p:nvSpPr>
        <p:spPr>
          <a:xfrm>
            <a:off x="1249680" y="4030948"/>
            <a:ext cx="6644640" cy="456215"/>
          </a:xfrm>
          <a:prstGeom prst="rect">
            <a:avLst/>
          </a:prstGeom>
          <a:noFill/>
        </p:spPr>
        <p:txBody>
          <a:bodyPr wrap="square">
            <a:spAutoFit/>
          </a:bodyPr>
          <a:lstStyle/>
          <a:p>
            <a:pPr marL="800100" algn="just" rtl="0">
              <a:lnSpc>
                <a:spcPct val="150000"/>
              </a:lnSpc>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or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1338670"/>
            <a:ext cx="9144000" cy="380483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581660"/>
            <a:ext cx="2938586" cy="610021"/>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Segoe UI" panose="020B0502040204020203" pitchFamily="34" charset="0"/>
                <a:cs typeface="Segoe UI" panose="020B0502040204020203" pitchFamily="34" charset="0"/>
              </a:rPr>
              <a:t>Constraints</a:t>
            </a: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2.2.Lập </a:t>
            </a:r>
            <a:r>
              <a:rPr lang="en-US" sz="1600" b="1" dirty="0" err="1">
                <a:latin typeface="Segoe UI" panose="020B0502040204020203" pitchFamily="34" charset="0"/>
                <a:ea typeface="Open Sans" panose="020B0606030504020204" pitchFamily="34" charset="0"/>
                <a:cs typeface="Segoe UI" panose="020B0502040204020203" pitchFamily="34" charset="0"/>
              </a:rPr>
              <a:t>lịch</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sản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xuất</a:t>
            </a:r>
            <a:r>
              <a:rPr lang="en-US" sz="1600" b="1" dirty="0">
                <a:latin typeface="Segoe UI" panose="020B0502040204020203" pitchFamily="34" charset="0"/>
                <a:ea typeface="Open Sans" panose="020B0606030504020204" pitchFamily="34" charset="0"/>
                <a:cs typeface="Segoe UI" panose="020B0502040204020203" pitchFamily="34" charset="0"/>
              </a:rPr>
              <a:t> (Job-Shop Scheduling) </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6" name="TextBox 5"/>
          <p:cNvSpPr txBox="1"/>
          <p:nvPr/>
        </p:nvSpPr>
        <p:spPr>
          <a:xfrm>
            <a:off x="3124200" y="1354766"/>
            <a:ext cx="2895600" cy="369332"/>
          </a:xfrm>
          <a:prstGeom prst="rect">
            <a:avLst/>
          </a:prstGeom>
          <a:noFill/>
        </p:spPr>
        <p:txBody>
          <a:bodyPr wrap="square">
            <a:spAutoFit/>
          </a:bodyPr>
          <a:lstStyle/>
          <a:p>
            <a:pPr marL="800100" algn="just" rtl="0">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 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1 </a:t>
            </a:r>
            <a:r>
              <a:rPr lang="en-US" sz="1800" b="1" i="0" u="none" strike="noStrike" dirty="0">
                <a:solidFill>
                  <a:srgbClr val="000000"/>
                </a:solidFill>
                <a:effectLst/>
                <a:latin typeface="Segoe UI" panose="020B0502040204020203" pitchFamily="34" charset="0"/>
                <a:cs typeface="Segoe UI" panose="020B0502040204020203" pitchFamily="34" charset="0"/>
              </a:rPr>
              <a:t>&lt;= T</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2.</a:t>
            </a:r>
            <a:endParaRPr lang="en-US" sz="1800" b="1" dirty="0">
              <a:effectLst/>
              <a:latin typeface="Segoe UI" panose="020B0502040204020203" pitchFamily="34" charset="0"/>
              <a:cs typeface="Segoe UI" panose="020B0502040204020203" pitchFamily="34" charset="0"/>
            </a:endParaRPr>
          </a:p>
        </p:txBody>
      </p:sp>
      <p:sp>
        <p:nvSpPr>
          <p:cNvPr id="5" name="TextBox 4"/>
          <p:cNvSpPr txBox="1"/>
          <p:nvPr/>
        </p:nvSpPr>
        <p:spPr>
          <a:xfrm>
            <a:off x="1153160" y="1596922"/>
            <a:ext cx="7203440" cy="871713"/>
          </a:xfrm>
          <a:prstGeom prst="rect">
            <a:avLst/>
          </a:prstGeom>
          <a:noFill/>
        </p:spPr>
        <p:txBody>
          <a:bodyPr wrap="square">
            <a:spAutoFit/>
          </a:bodyPr>
          <a:lstStyle/>
          <a:p>
            <a:pPr marL="800100" indent="165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endParaRPr lang="en-US" sz="1800" b="1" baseline="-25000" dirty="0">
              <a:latin typeface="Segoe UI" panose="020B0502040204020203" pitchFamily="34" charset="0"/>
              <a:cs typeface="Segoe UI" panose="020B0502040204020203" pitchFamily="34" charset="0"/>
            </a:endParaRPr>
          </a:p>
          <a:p>
            <a:pPr marL="800100" indent="165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endParaRPr lang="en-US" sz="1800" b="1" dirty="0">
              <a:latin typeface="Segoe UI" panose="020B0502040204020203" pitchFamily="34" charset="0"/>
              <a:cs typeface="Segoe UI" panose="020B0502040204020203" pitchFamily="34" charset="0"/>
            </a:endParaRPr>
          </a:p>
        </p:txBody>
      </p:sp>
      <p:sp>
        <p:nvSpPr>
          <p:cNvPr id="8" name="TextBox 7"/>
          <p:cNvSpPr txBox="1"/>
          <p:nvPr/>
        </p:nvSpPr>
        <p:spPr>
          <a:xfrm>
            <a:off x="1315720" y="2409357"/>
            <a:ext cx="6278880" cy="1702710"/>
          </a:xfrm>
          <a:prstGeom prst="rect">
            <a:avLst/>
          </a:prstGeom>
          <a:noFill/>
        </p:spPr>
        <p:txBody>
          <a:bodyPr wrap="square">
            <a:spAutoFit/>
          </a:bodyPr>
          <a:lstStyle/>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RB</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a:p>
            <a:pPr marL="800100" algn="just" rtl="0">
              <a:lnSpc>
                <a:spcPct val="150000"/>
              </a:lnSpc>
              <a:spcBef>
                <a:spcPts val="0"/>
              </a:spcBef>
              <a:spcAft>
                <a:spcPts val="0"/>
              </a:spcAft>
            </a:pPr>
            <a:r>
              <a:rPr lang="en-US" sz="1800" b="1" i="0" u="none" strike="noStrike" dirty="0" err="1">
                <a:solidFill>
                  <a:srgbClr val="000000"/>
                </a:solidFill>
                <a:effectLst/>
                <a:latin typeface="Segoe UI" panose="020B0502040204020203" pitchFamily="34" charset="0"/>
                <a:cs typeface="Segoe UI" panose="020B0502040204020203" pitchFamily="34" charset="0"/>
              </a:rPr>
              <a:t>Wheel</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+ 1 &lt;=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cs typeface="Segoe UI" panose="020B0502040204020203" pitchFamily="34" charset="0"/>
              </a:rPr>
              <a:t>Nuts</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 + 2 &lt;= </a:t>
            </a:r>
            <a:r>
              <a:rPr lang="en-US" sz="1800" b="1" i="0" u="none" strike="noStrike" dirty="0" err="1">
                <a:solidFill>
                  <a:srgbClr val="000000"/>
                </a:solidFill>
                <a:effectLst/>
                <a:latin typeface="Segoe UI" panose="020B0502040204020203" pitchFamily="34" charset="0"/>
                <a:cs typeface="Segoe UI" panose="020B0502040204020203" pitchFamily="34" charset="0"/>
              </a:rPr>
              <a:t>Cap</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LB</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effectLst/>
              <a:latin typeface="Segoe UI" panose="020B0502040204020203" pitchFamily="34" charset="0"/>
              <a:cs typeface="Segoe UI" panose="020B0502040204020203" pitchFamily="34" charset="0"/>
            </a:endParaRPr>
          </a:p>
        </p:txBody>
      </p:sp>
      <p:sp>
        <p:nvSpPr>
          <p:cNvPr id="11" name="TextBox 10"/>
          <p:cNvSpPr txBox="1"/>
          <p:nvPr/>
        </p:nvSpPr>
        <p:spPr>
          <a:xfrm>
            <a:off x="2275840" y="4468287"/>
            <a:ext cx="4592320" cy="456215"/>
          </a:xfrm>
          <a:prstGeom prst="rect">
            <a:avLst/>
          </a:prstGeom>
          <a:noFill/>
        </p:spPr>
        <p:txBody>
          <a:bodyPr wrap="square">
            <a:spAutoFit/>
          </a:bodyPr>
          <a:lstStyle/>
          <a:p>
            <a:pPr marL="914400" indent="457200" algn="just" rtl="0">
              <a:lnSpc>
                <a:spcPct val="150000"/>
              </a:lnSpc>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X + </a:t>
            </a:r>
            <a:r>
              <a:rPr lang="en-US" sz="1800" b="1" i="0" u="none" strike="noStrike" dirty="0" err="1">
                <a:solidFill>
                  <a:srgbClr val="000000"/>
                </a:solidFill>
                <a:effectLst/>
                <a:latin typeface="Segoe UI" panose="020B0502040204020203" pitchFamily="34" charset="0"/>
                <a:cs typeface="Segoe UI" panose="020B0502040204020203" pitchFamily="34" charset="0"/>
              </a:rPr>
              <a:t>d</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X</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 </a:t>
            </a:r>
            <a:r>
              <a:rPr lang="en-US" sz="1800" b="1" i="0" u="none" strike="noStrike" dirty="0">
                <a:solidFill>
                  <a:srgbClr val="000000"/>
                </a:solidFill>
                <a:effectLst/>
                <a:latin typeface="Segoe UI" panose="020B0502040204020203" pitchFamily="34" charset="0"/>
                <a:cs typeface="Segoe UI" panose="020B0502040204020203" pitchFamily="34" charset="0"/>
              </a:rPr>
              <a:t> &lt;= Inspect.</a:t>
            </a:r>
            <a:endParaRPr lang="en-US" sz="1800" b="1" dirty="0">
              <a:latin typeface="Segoe UI" panose="020B0502040204020203" pitchFamily="34" charset="0"/>
              <a:cs typeface="Segoe UI" panose="020B0502040204020203" pitchFamily="34" charset="0"/>
            </a:endParaRPr>
          </a:p>
        </p:txBody>
      </p:sp>
      <p:sp>
        <p:nvSpPr>
          <p:cNvPr id="15" name="TextBox 14"/>
          <p:cNvSpPr txBox="1"/>
          <p:nvPr/>
        </p:nvSpPr>
        <p:spPr>
          <a:xfrm>
            <a:off x="1249680" y="4030948"/>
            <a:ext cx="6644640" cy="456215"/>
          </a:xfrm>
          <a:prstGeom prst="rect">
            <a:avLst/>
          </a:prstGeom>
          <a:noFill/>
        </p:spPr>
        <p:txBody>
          <a:bodyPr wrap="square">
            <a:spAutoFit/>
          </a:bodyPr>
          <a:lstStyle/>
          <a:p>
            <a:pPr marL="800100" algn="just" rtl="0">
              <a:lnSpc>
                <a:spcPct val="150000"/>
              </a:lnSpc>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or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B</a:t>
            </a:r>
            <a:r>
              <a:rPr lang="en-US" sz="1800" b="1" i="0" u="none" strike="noStrike" dirty="0">
                <a:solidFill>
                  <a:srgbClr val="000000"/>
                </a:solidFill>
                <a:effectLst/>
                <a:latin typeface="Segoe UI" panose="020B0502040204020203" pitchFamily="34" charset="0"/>
                <a:cs typeface="Segoe UI" panose="020B0502040204020203" pitchFamily="34" charset="0"/>
              </a:rPr>
              <a:t> + 10 &lt;= </a:t>
            </a:r>
            <a:r>
              <a:rPr lang="en-US" sz="1800" b="1" i="0" u="none" strike="noStrike" dirty="0" err="1">
                <a:solidFill>
                  <a:srgbClr val="000000"/>
                </a:solidFill>
                <a:effectLst/>
                <a:latin typeface="Segoe UI" panose="020B0502040204020203" pitchFamily="34" charset="0"/>
                <a:cs typeface="Segoe UI" panose="020B0502040204020203" pitchFamily="34" charset="0"/>
              </a:rPr>
              <a:t>Axle</a:t>
            </a:r>
            <a:r>
              <a:rPr lang="en-US" sz="1800" b="1" i="0" u="none" strike="noStrike" baseline="-25000" dirty="0" err="1">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3252355"/>
            <a:ext cx="9144000" cy="109982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581660"/>
            <a:ext cx="2938586" cy="610021"/>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Segoe UI" panose="020B0502040204020203" pitchFamily="34" charset="0"/>
                <a:cs typeface="Segoe UI" panose="020B0502040204020203" pitchFamily="34" charset="0"/>
              </a:rPr>
              <a:t>Variables</a:t>
            </a: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2.3 </a:t>
            </a:r>
            <a:r>
              <a:rPr lang="en-US" sz="1600" b="1" dirty="0" err="1">
                <a:latin typeface="Segoe UI" panose="020B0502040204020203" pitchFamily="34" charset="0"/>
                <a:ea typeface="Open Sans" panose="020B0606030504020204" pitchFamily="34" charset="0"/>
                <a:cs typeface="Segoe UI" panose="020B0502040204020203" pitchFamily="34" charset="0"/>
              </a:rPr>
              <a:t>Bài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toán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giải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mã</a:t>
            </a:r>
            <a:r>
              <a:rPr lang="en-US" sz="1600" b="1" dirty="0">
                <a:latin typeface="Segoe UI" panose="020B0502040204020203" pitchFamily="34" charset="0"/>
                <a:ea typeface="Open Sans" panose="020B0606030504020204" pitchFamily="34" charset="0"/>
                <a:cs typeface="Segoe UI" panose="020B0502040204020203" pitchFamily="34" charset="0"/>
              </a:rPr>
              <a:t> (cryptarithmetic puzzles) </a:t>
            </a:r>
          </a:p>
        </p:txBody>
      </p:sp>
      <p:pic>
        <p:nvPicPr>
          <p:cNvPr id="2" name="Picture 1"/>
          <p:cNvPicPr>
            <a:picLocks noChangeAspect="1"/>
          </p:cNvPicPr>
          <p:nvPr/>
        </p:nvPicPr>
        <p:blipFill>
          <a:blip r:embed="rId3"/>
          <a:stretch>
            <a:fillRect/>
          </a:stretch>
        </p:blipFill>
        <p:spPr>
          <a:xfrm>
            <a:off x="4572000" y="1287139"/>
            <a:ext cx="2300075" cy="1735457"/>
          </a:xfrm>
          <a:prstGeom prst="rect">
            <a:avLst/>
          </a:prstGeom>
        </p:spPr>
      </p:pic>
      <p:pic>
        <p:nvPicPr>
          <p:cNvPr id="3" name="Picture 2"/>
          <p:cNvPicPr>
            <a:picLocks noChangeAspect="1"/>
          </p:cNvPicPr>
          <p:nvPr/>
        </p:nvPicPr>
        <p:blipFill>
          <a:blip r:embed="rId4"/>
          <a:stretch>
            <a:fillRect/>
          </a:stretch>
        </p:blipFill>
        <p:spPr>
          <a:xfrm>
            <a:off x="2271925" y="1287139"/>
            <a:ext cx="2300075" cy="1735457"/>
          </a:xfrm>
          <a:prstGeom prst="rect">
            <a:avLst/>
          </a:prstGeom>
        </p:spPr>
      </p:pic>
      <p:sp>
        <p:nvSpPr>
          <p:cNvPr id="9" name="TextBox 8"/>
          <p:cNvSpPr txBox="1"/>
          <p:nvPr/>
        </p:nvSpPr>
        <p:spPr>
          <a:xfrm>
            <a:off x="2702560" y="3644242"/>
            <a:ext cx="3738880" cy="369332"/>
          </a:xfrm>
          <a:prstGeom prst="rect">
            <a:avLst/>
          </a:prstGeom>
          <a:noFill/>
        </p:spPr>
        <p:txBody>
          <a:bodyPr wrap="square">
            <a:spAutoFit/>
          </a:bodyPr>
          <a:lstStyle/>
          <a:p>
            <a:r>
              <a:rPr lang="pl-PL" sz="1800" b="1" dirty="0">
                <a:latin typeface="Segoe UI" panose="020B0502040204020203" pitchFamily="34" charset="0"/>
                <a:cs typeface="Segoe UI" panose="020B0502040204020203" pitchFamily="34" charset="0"/>
              </a:rPr>
              <a:t> X = {F, T, U, W, R, O, C1, C2, C3}.</a:t>
            </a:r>
            <a:endParaRPr lang="en-US" sz="1800" b="1" dirty="0">
              <a:latin typeface="Segoe UI" panose="020B0502040204020203" pitchFamily="34" charset="0"/>
              <a:cs typeface="Segoe UI" panose="020B0502040204020203" pitchFamily="34" charset="0"/>
            </a:endParaRPr>
          </a:p>
        </p:txBody>
      </p:sp>
      <p:sp>
        <p:nvSpPr>
          <p:cNvPr id="12" name="TextBox 11"/>
          <p:cNvSpPr txBox="1"/>
          <p:nvPr/>
        </p:nvSpPr>
        <p:spPr>
          <a:xfrm>
            <a:off x="9552746" y="3505742"/>
            <a:ext cx="7335520" cy="646331"/>
          </a:xfrm>
          <a:prstGeom prst="rect">
            <a:avLst/>
          </a:prstGeom>
          <a:noFill/>
        </p:spPr>
        <p:txBody>
          <a:bodyPr wrap="square">
            <a:spAutoFit/>
          </a:bodyPr>
          <a:lstStyle/>
          <a:p>
            <a:pPr algn="ctr"/>
            <a:r>
              <a:rPr lang="en-US" sz="1800" b="1" dirty="0">
                <a:latin typeface="Segoe UI" panose="020B0502040204020203" pitchFamily="34" charset="0"/>
                <a:cs typeface="Segoe UI" panose="020B0502040204020203" pitchFamily="34" charset="0"/>
              </a:rPr>
              <a:t>DU = DW = DR =DO=DC1=DC2=DC3={0,1,2,3,4,5,6,7,8,9}</a:t>
            </a:r>
          </a:p>
          <a:p>
            <a:pPr algn="ctr"/>
            <a:r>
              <a:rPr lang="en-US" sz="1800" b="1" i="0" u="none" strike="noStrike" dirty="0">
                <a:solidFill>
                  <a:srgbClr val="000000"/>
                </a:solidFill>
                <a:effectLst/>
                <a:latin typeface="Segoe UI" panose="020B0502040204020203" pitchFamily="34" charset="0"/>
                <a:cs typeface="Segoe UI" panose="020B0502040204020203" pitchFamily="34" charset="0"/>
              </a:rPr>
              <a:t>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T</a:t>
            </a:r>
            <a:r>
              <a:rPr lang="en-US" sz="1800" b="1" i="0" u="none" strike="noStrike" dirty="0">
                <a:solidFill>
                  <a:srgbClr val="000000"/>
                </a:solidFill>
                <a:effectLst/>
                <a:latin typeface="Segoe UI" panose="020B0502040204020203" pitchFamily="34" charset="0"/>
                <a:cs typeface="Segoe UI" panose="020B0502040204020203" pitchFamily="34" charset="0"/>
              </a:rPr>
              <a:t> ={1,2,3,4,5,6,7,8,9}</a:t>
            </a:r>
            <a:endParaRPr lang="en-US" sz="18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3252355"/>
            <a:ext cx="9144000" cy="109982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581660"/>
            <a:ext cx="2938586" cy="610021"/>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Segoe UI" panose="020B0502040204020203" pitchFamily="34" charset="0"/>
                <a:cs typeface="Segoe UI" panose="020B0502040204020203" pitchFamily="34" charset="0"/>
              </a:rPr>
              <a:t>Domains</a:t>
            </a: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2.3 </a:t>
            </a:r>
            <a:r>
              <a:rPr lang="en-US" sz="1600" b="1" dirty="0" err="1">
                <a:latin typeface="Segoe UI" panose="020B0502040204020203" pitchFamily="34" charset="0"/>
                <a:ea typeface="Open Sans" panose="020B0606030504020204" pitchFamily="34" charset="0"/>
                <a:cs typeface="Segoe UI" panose="020B0502040204020203" pitchFamily="34" charset="0"/>
              </a:rPr>
              <a:t>Bài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toán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giải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mã</a:t>
            </a:r>
            <a:r>
              <a:rPr lang="en-US" sz="1600" b="1" dirty="0">
                <a:latin typeface="Segoe UI" panose="020B0502040204020203" pitchFamily="34" charset="0"/>
                <a:ea typeface="Open Sans" panose="020B0606030504020204" pitchFamily="34" charset="0"/>
                <a:cs typeface="Segoe UI" panose="020B0502040204020203" pitchFamily="34" charset="0"/>
              </a:rPr>
              <a:t> (cryptarithmetic puzzles) </a:t>
            </a:r>
          </a:p>
        </p:txBody>
      </p:sp>
      <p:pic>
        <p:nvPicPr>
          <p:cNvPr id="2" name="Picture 1"/>
          <p:cNvPicPr>
            <a:picLocks noChangeAspect="1"/>
          </p:cNvPicPr>
          <p:nvPr/>
        </p:nvPicPr>
        <p:blipFill>
          <a:blip r:embed="rId3"/>
          <a:stretch>
            <a:fillRect/>
          </a:stretch>
        </p:blipFill>
        <p:spPr>
          <a:xfrm>
            <a:off x="4572000" y="1287139"/>
            <a:ext cx="2300075" cy="1735457"/>
          </a:xfrm>
          <a:prstGeom prst="rect">
            <a:avLst/>
          </a:prstGeom>
        </p:spPr>
      </p:pic>
      <p:pic>
        <p:nvPicPr>
          <p:cNvPr id="3" name="Picture 2"/>
          <p:cNvPicPr>
            <a:picLocks noChangeAspect="1"/>
          </p:cNvPicPr>
          <p:nvPr/>
        </p:nvPicPr>
        <p:blipFill>
          <a:blip r:embed="rId4"/>
          <a:stretch>
            <a:fillRect/>
          </a:stretch>
        </p:blipFill>
        <p:spPr>
          <a:xfrm>
            <a:off x="2271925" y="1287139"/>
            <a:ext cx="2300075" cy="1735457"/>
          </a:xfrm>
          <a:prstGeom prst="rect">
            <a:avLst/>
          </a:prstGeom>
        </p:spPr>
      </p:pic>
      <p:sp>
        <p:nvSpPr>
          <p:cNvPr id="9" name="TextBox 8"/>
          <p:cNvSpPr txBox="1"/>
          <p:nvPr/>
        </p:nvSpPr>
        <p:spPr>
          <a:xfrm>
            <a:off x="-4561840" y="3644242"/>
            <a:ext cx="3738880" cy="369332"/>
          </a:xfrm>
          <a:prstGeom prst="rect">
            <a:avLst/>
          </a:prstGeom>
          <a:noFill/>
        </p:spPr>
        <p:txBody>
          <a:bodyPr wrap="square">
            <a:spAutoFit/>
          </a:bodyPr>
          <a:lstStyle/>
          <a:p>
            <a:r>
              <a:rPr lang="pl-PL" sz="1800" b="1" dirty="0">
                <a:latin typeface="Segoe UI" panose="020B0502040204020203" pitchFamily="34" charset="0"/>
                <a:cs typeface="Segoe UI" panose="020B0502040204020203" pitchFamily="34" charset="0"/>
              </a:rPr>
              <a:t> X = {F, T, U, W, R, O, C1, C2, C3}.</a:t>
            </a:r>
            <a:endParaRPr lang="en-US" sz="1800" b="1" dirty="0">
              <a:latin typeface="Segoe UI" panose="020B0502040204020203" pitchFamily="34" charset="0"/>
              <a:cs typeface="Segoe UI" panose="020B0502040204020203" pitchFamily="34" charset="0"/>
            </a:endParaRPr>
          </a:p>
        </p:txBody>
      </p:sp>
      <p:sp>
        <p:nvSpPr>
          <p:cNvPr id="7" name="TextBox 6"/>
          <p:cNvSpPr txBox="1"/>
          <p:nvPr/>
        </p:nvSpPr>
        <p:spPr>
          <a:xfrm>
            <a:off x="1249680" y="3505742"/>
            <a:ext cx="7335520" cy="646331"/>
          </a:xfrm>
          <a:prstGeom prst="rect">
            <a:avLst/>
          </a:prstGeom>
          <a:noFill/>
        </p:spPr>
        <p:txBody>
          <a:bodyPr wrap="square">
            <a:spAutoFit/>
          </a:bodyPr>
          <a:lstStyle/>
          <a:p>
            <a:pPr algn="ctr"/>
            <a:r>
              <a:rPr lang="en-US" sz="1800" b="1">
                <a:latin typeface="Segoe UI" panose="020B0502040204020203" pitchFamily="34" charset="0"/>
                <a:cs typeface="Segoe UI" panose="020B0502040204020203" pitchFamily="34" charset="0"/>
              </a:rPr>
              <a:t>D</a:t>
            </a:r>
            <a:r>
              <a:rPr lang="en-US" sz="1800" b="1" baseline="-25000">
                <a:latin typeface="Segoe UI" panose="020B0502040204020203" pitchFamily="34" charset="0"/>
                <a:cs typeface="Segoe UI" panose="020B0502040204020203" pitchFamily="34" charset="0"/>
              </a:rPr>
              <a:t>U</a:t>
            </a:r>
            <a:r>
              <a:rPr lang="en-US" sz="1800" b="1">
                <a:latin typeface="Segoe UI" panose="020B0502040204020203" pitchFamily="34" charset="0"/>
                <a:cs typeface="Segoe UI" panose="020B0502040204020203" pitchFamily="34" charset="0"/>
              </a:rPr>
              <a:t> = D</a:t>
            </a:r>
            <a:r>
              <a:rPr lang="en-US" sz="1800" b="1" baseline="-25000">
                <a:latin typeface="Segoe UI" panose="020B0502040204020203" pitchFamily="34" charset="0"/>
                <a:cs typeface="Segoe UI" panose="020B0502040204020203" pitchFamily="34" charset="0"/>
              </a:rPr>
              <a:t>W</a:t>
            </a:r>
            <a:r>
              <a:rPr lang="en-US" sz="1800" b="1">
                <a:latin typeface="Segoe UI" panose="020B0502040204020203" pitchFamily="34" charset="0"/>
                <a:cs typeface="Segoe UI" panose="020B0502040204020203" pitchFamily="34" charset="0"/>
              </a:rPr>
              <a:t> = D</a:t>
            </a:r>
            <a:r>
              <a:rPr lang="en-US" sz="1800" b="1" baseline="-25000">
                <a:latin typeface="Segoe UI" panose="020B0502040204020203" pitchFamily="34" charset="0"/>
                <a:cs typeface="Segoe UI" panose="020B0502040204020203" pitchFamily="34" charset="0"/>
              </a:rPr>
              <a:t>R</a:t>
            </a:r>
            <a:r>
              <a:rPr lang="en-US" sz="1800" b="1">
                <a:latin typeface="Segoe UI" panose="020B0502040204020203" pitchFamily="34" charset="0"/>
                <a:cs typeface="Segoe UI" panose="020B0502040204020203" pitchFamily="34" charset="0"/>
              </a:rPr>
              <a:t> = D</a:t>
            </a:r>
            <a:r>
              <a:rPr lang="en-US" sz="1800" b="1" baseline="-25000">
                <a:latin typeface="Segoe UI" panose="020B0502040204020203" pitchFamily="34" charset="0"/>
                <a:cs typeface="Segoe UI" panose="020B0502040204020203" pitchFamily="34" charset="0"/>
              </a:rPr>
              <a:t>O </a:t>
            </a:r>
            <a:r>
              <a:rPr lang="en-US" sz="1800" b="1">
                <a:latin typeface="Segoe UI" panose="020B0502040204020203" pitchFamily="34" charset="0"/>
                <a:cs typeface="Segoe UI" panose="020B0502040204020203" pitchFamily="34" charset="0"/>
              </a:rPr>
              <a:t>=</a:t>
            </a:r>
            <a:r>
              <a:rPr lang="en-US" sz="1800" b="1" dirty="0">
                <a:latin typeface="Segoe UI" panose="020B0502040204020203" pitchFamily="34" charset="0"/>
                <a:cs typeface="Segoe UI" panose="020B0502040204020203" pitchFamily="34" charset="0"/>
              </a:rPr>
              <a:t>D</a:t>
            </a:r>
            <a:r>
              <a:rPr lang="en-US" sz="1800" b="1" baseline="-25000" dirty="0">
                <a:latin typeface="Segoe UI" panose="020B0502040204020203" pitchFamily="34" charset="0"/>
                <a:cs typeface="Segoe UI" panose="020B0502040204020203" pitchFamily="34" charset="0"/>
              </a:rPr>
              <a:t>C1</a:t>
            </a:r>
            <a:r>
              <a:rPr lang="en-US" sz="1800" b="1" dirty="0">
                <a:latin typeface="Segoe UI" panose="020B0502040204020203" pitchFamily="34" charset="0"/>
                <a:cs typeface="Segoe UI" panose="020B0502040204020203" pitchFamily="34" charset="0"/>
              </a:rPr>
              <a:t>=D</a:t>
            </a:r>
            <a:r>
              <a:rPr lang="en-US" sz="1800" b="1" baseline="-25000" dirty="0">
                <a:latin typeface="Segoe UI" panose="020B0502040204020203" pitchFamily="34" charset="0"/>
                <a:cs typeface="Segoe UI" panose="020B0502040204020203" pitchFamily="34" charset="0"/>
              </a:rPr>
              <a:t>C2</a:t>
            </a:r>
            <a:r>
              <a:rPr lang="en-US" sz="1800" b="1" dirty="0">
                <a:latin typeface="Segoe UI" panose="020B0502040204020203" pitchFamily="34" charset="0"/>
                <a:cs typeface="Segoe UI" panose="020B0502040204020203" pitchFamily="34" charset="0"/>
              </a:rPr>
              <a:t>=D</a:t>
            </a:r>
            <a:r>
              <a:rPr lang="en-US" sz="1800" b="1" baseline="-25000" dirty="0">
                <a:latin typeface="Segoe UI" panose="020B0502040204020203" pitchFamily="34" charset="0"/>
                <a:cs typeface="Segoe UI" panose="020B0502040204020203" pitchFamily="34" charset="0"/>
              </a:rPr>
              <a:t>C3</a:t>
            </a:r>
            <a:r>
              <a:rPr lang="en-US" sz="1800" b="1" dirty="0">
                <a:latin typeface="Segoe UI" panose="020B0502040204020203" pitchFamily="34" charset="0"/>
                <a:cs typeface="Segoe UI" panose="020B0502040204020203" pitchFamily="34" charset="0"/>
              </a:rPr>
              <a:t>={0,1,2,3,4,5,6,7,8,9}</a:t>
            </a:r>
          </a:p>
          <a:p>
            <a:pPr algn="ctr"/>
            <a:r>
              <a:rPr lang="en-US" sz="1800" b="1" i="0" u="none" strike="noStrike" dirty="0">
                <a:solidFill>
                  <a:srgbClr val="000000"/>
                </a:solidFill>
                <a:effectLst/>
                <a:latin typeface="Segoe UI" panose="020B0502040204020203" pitchFamily="34" charset="0"/>
                <a:cs typeface="Segoe UI" panose="020B0502040204020203" pitchFamily="34" charset="0"/>
              </a:rPr>
              <a:t>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T</a:t>
            </a:r>
            <a:r>
              <a:rPr lang="en-US" sz="1800" b="1" i="0" u="none" strike="noStrike" dirty="0">
                <a:solidFill>
                  <a:srgbClr val="000000"/>
                </a:solidFill>
                <a:effectLst/>
                <a:latin typeface="Segoe UI" panose="020B0502040204020203" pitchFamily="34" charset="0"/>
                <a:cs typeface="Segoe UI" panose="020B0502040204020203" pitchFamily="34" charset="0"/>
              </a:rPr>
              <a:t> ={1,2,3,4,5,6,7,8,9}</a:t>
            </a:r>
            <a:endParaRPr lang="en-US" sz="1800" b="1" dirty="0">
              <a:latin typeface="Segoe UI" panose="020B0502040204020203" pitchFamily="34" charset="0"/>
              <a:cs typeface="Segoe UI" panose="020B0502040204020203" pitchFamily="34" charset="0"/>
            </a:endParaRPr>
          </a:p>
        </p:txBody>
      </p:sp>
      <p:sp>
        <p:nvSpPr>
          <p:cNvPr id="13" name="TextBox 12"/>
          <p:cNvSpPr txBox="1"/>
          <p:nvPr/>
        </p:nvSpPr>
        <p:spPr>
          <a:xfrm>
            <a:off x="9469120" y="3644242"/>
            <a:ext cx="7203440" cy="369332"/>
          </a:xfrm>
          <a:prstGeom prst="rect">
            <a:avLst/>
          </a:prstGeom>
          <a:noFill/>
        </p:spPr>
        <p:txBody>
          <a:bodyPr wrap="square">
            <a:spAutoFit/>
          </a:bodyPr>
          <a:lstStyle/>
          <a:p>
            <a:r>
              <a:rPr lang="en-US" sz="1800" b="1" dirty="0" err="1">
                <a:latin typeface="Segoe UI" panose="020B0502040204020203" pitchFamily="34" charset="0"/>
                <a:cs typeface="Segoe UI" panose="020B0502040204020203" pitchFamily="34" charset="0"/>
              </a:rPr>
              <a:t>Giá</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trị</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của</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các</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biến</a:t>
            </a:r>
            <a:r>
              <a:rPr lang="en-US" sz="1800" b="1" dirty="0">
                <a:latin typeface="Segoe UI" panose="020B0502040204020203" pitchFamily="34" charset="0"/>
                <a:cs typeface="Segoe UI" panose="020B0502040204020203" pitchFamily="34" charset="0"/>
              </a:rPr>
              <a:t> F, T, U, W, R, O </a:t>
            </a:r>
            <a:r>
              <a:rPr lang="en-US" sz="1800" b="1" dirty="0" err="1">
                <a:latin typeface="Segoe UI" panose="020B0502040204020203" pitchFamily="34" charset="0"/>
                <a:cs typeface="Segoe UI" panose="020B0502040204020203" pitchFamily="34" charset="0"/>
              </a:rPr>
              <a:t>phải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khác</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nhau</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từng</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đôi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một</a:t>
            </a:r>
            <a:endParaRPr lang="en-US" sz="1800" b="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3252355"/>
            <a:ext cx="9144000" cy="109982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589034"/>
            <a:ext cx="2938586" cy="610021"/>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0000"/>
                </a:solidFill>
                <a:latin typeface="Segoe UI" panose="020B0502040204020203" pitchFamily="34" charset="0"/>
                <a:cs typeface="Segoe UI" panose="020B0502040204020203" pitchFamily="34" charset="0"/>
              </a:rPr>
              <a:t>Constraint</a:t>
            </a:r>
            <a:r>
              <a:rPr lang="en-US" sz="1800" b="1" i="0" u="none" strike="noStrike" dirty="0">
                <a:solidFill>
                  <a:srgbClr val="000000"/>
                </a:solidFill>
                <a:effectLst/>
                <a:latin typeface="Segoe UI" panose="020B0502040204020203" pitchFamily="34" charset="0"/>
                <a:cs typeface="Segoe UI" panose="020B0502040204020203" pitchFamily="34" charset="0"/>
              </a:rPr>
              <a:t>s</a:t>
            </a: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2.3 </a:t>
            </a:r>
            <a:r>
              <a:rPr lang="en-US" sz="1600" b="1" dirty="0" err="1">
                <a:latin typeface="Segoe UI" panose="020B0502040204020203" pitchFamily="34" charset="0"/>
                <a:ea typeface="Open Sans" panose="020B0606030504020204" pitchFamily="34" charset="0"/>
                <a:cs typeface="Segoe UI" panose="020B0502040204020203" pitchFamily="34" charset="0"/>
              </a:rPr>
              <a:t>Bài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toán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giải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mã</a:t>
            </a:r>
            <a:r>
              <a:rPr lang="en-US" sz="1600" b="1" dirty="0">
                <a:latin typeface="Segoe UI" panose="020B0502040204020203" pitchFamily="34" charset="0"/>
                <a:ea typeface="Open Sans" panose="020B0606030504020204" pitchFamily="34" charset="0"/>
                <a:cs typeface="Segoe UI" panose="020B0502040204020203" pitchFamily="34" charset="0"/>
              </a:rPr>
              <a:t> (cryptarithmetic puzzles) </a:t>
            </a:r>
          </a:p>
        </p:txBody>
      </p:sp>
      <p:pic>
        <p:nvPicPr>
          <p:cNvPr id="2" name="Picture 1"/>
          <p:cNvPicPr>
            <a:picLocks noChangeAspect="1"/>
          </p:cNvPicPr>
          <p:nvPr/>
        </p:nvPicPr>
        <p:blipFill>
          <a:blip r:embed="rId3"/>
          <a:stretch>
            <a:fillRect/>
          </a:stretch>
        </p:blipFill>
        <p:spPr>
          <a:xfrm>
            <a:off x="4572000" y="1287139"/>
            <a:ext cx="2300075" cy="1735457"/>
          </a:xfrm>
          <a:prstGeom prst="rect">
            <a:avLst/>
          </a:prstGeom>
        </p:spPr>
      </p:pic>
      <p:pic>
        <p:nvPicPr>
          <p:cNvPr id="3" name="Picture 2"/>
          <p:cNvPicPr>
            <a:picLocks noChangeAspect="1"/>
          </p:cNvPicPr>
          <p:nvPr/>
        </p:nvPicPr>
        <p:blipFill>
          <a:blip r:embed="rId4"/>
          <a:stretch>
            <a:fillRect/>
          </a:stretch>
        </p:blipFill>
        <p:spPr>
          <a:xfrm>
            <a:off x="2271925" y="1287139"/>
            <a:ext cx="2300075" cy="1735457"/>
          </a:xfrm>
          <a:prstGeom prst="rect">
            <a:avLst/>
          </a:prstGeom>
        </p:spPr>
      </p:pic>
      <p:sp>
        <p:nvSpPr>
          <p:cNvPr id="7" name="TextBox 6"/>
          <p:cNvSpPr txBox="1"/>
          <p:nvPr/>
        </p:nvSpPr>
        <p:spPr>
          <a:xfrm>
            <a:off x="-7814998" y="3505742"/>
            <a:ext cx="7335520" cy="646331"/>
          </a:xfrm>
          <a:prstGeom prst="rect">
            <a:avLst/>
          </a:prstGeom>
          <a:noFill/>
        </p:spPr>
        <p:txBody>
          <a:bodyPr wrap="square">
            <a:spAutoFit/>
          </a:bodyPr>
          <a:lstStyle/>
          <a:p>
            <a:pPr algn="ctr"/>
            <a:r>
              <a:rPr lang="en-US" sz="1800" b="1" dirty="0">
                <a:latin typeface="Segoe UI" panose="020B0502040204020203" pitchFamily="34" charset="0"/>
                <a:cs typeface="Segoe UI" panose="020B0502040204020203" pitchFamily="34" charset="0"/>
              </a:rPr>
              <a:t>DU = DW = DR =DO=D</a:t>
            </a:r>
            <a:r>
              <a:rPr lang="en-US" sz="1800" b="1" baseline="-25000" dirty="0">
                <a:latin typeface="Segoe UI" panose="020B0502040204020203" pitchFamily="34" charset="0"/>
                <a:cs typeface="Segoe UI" panose="020B0502040204020203" pitchFamily="34" charset="0"/>
              </a:rPr>
              <a:t>C1</a:t>
            </a:r>
            <a:r>
              <a:rPr lang="en-US" sz="1800" b="1" dirty="0">
                <a:latin typeface="Segoe UI" panose="020B0502040204020203" pitchFamily="34" charset="0"/>
                <a:cs typeface="Segoe UI" panose="020B0502040204020203" pitchFamily="34" charset="0"/>
              </a:rPr>
              <a:t>=D</a:t>
            </a:r>
            <a:r>
              <a:rPr lang="en-US" sz="1800" b="1" baseline="-25000" dirty="0">
                <a:latin typeface="Segoe UI" panose="020B0502040204020203" pitchFamily="34" charset="0"/>
                <a:cs typeface="Segoe UI" panose="020B0502040204020203" pitchFamily="34" charset="0"/>
              </a:rPr>
              <a:t>C2</a:t>
            </a:r>
            <a:r>
              <a:rPr lang="en-US" sz="1800" b="1" dirty="0">
                <a:latin typeface="Segoe UI" panose="020B0502040204020203" pitchFamily="34" charset="0"/>
                <a:cs typeface="Segoe UI" panose="020B0502040204020203" pitchFamily="34" charset="0"/>
              </a:rPr>
              <a:t>=D</a:t>
            </a:r>
            <a:r>
              <a:rPr lang="en-US" sz="1800" b="1" baseline="-25000" dirty="0">
                <a:latin typeface="Segoe UI" panose="020B0502040204020203" pitchFamily="34" charset="0"/>
                <a:cs typeface="Segoe UI" panose="020B0502040204020203" pitchFamily="34" charset="0"/>
              </a:rPr>
              <a:t>C3</a:t>
            </a:r>
            <a:r>
              <a:rPr lang="en-US" sz="1800" b="1" dirty="0">
                <a:latin typeface="Segoe UI" panose="020B0502040204020203" pitchFamily="34" charset="0"/>
                <a:cs typeface="Segoe UI" panose="020B0502040204020203" pitchFamily="34" charset="0"/>
              </a:rPr>
              <a:t>={0,1,2,3,4,5,6,7,8,9}</a:t>
            </a:r>
          </a:p>
          <a:p>
            <a:pPr algn="ctr"/>
            <a:r>
              <a:rPr lang="en-US" sz="1800" b="1" i="0" u="none" strike="noStrike" dirty="0">
                <a:solidFill>
                  <a:srgbClr val="000000"/>
                </a:solidFill>
                <a:effectLst/>
                <a:latin typeface="Segoe UI" panose="020B0502040204020203" pitchFamily="34" charset="0"/>
                <a:cs typeface="Segoe UI" panose="020B0502040204020203" pitchFamily="34" charset="0"/>
              </a:rPr>
              <a:t>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F</a:t>
            </a:r>
            <a:r>
              <a:rPr lang="en-US" sz="1800" b="1" i="0" u="none" strike="noStrike" dirty="0">
                <a:solidFill>
                  <a:srgbClr val="000000"/>
                </a:solidFill>
                <a:effectLst/>
                <a:latin typeface="Segoe UI" panose="020B0502040204020203" pitchFamily="34" charset="0"/>
                <a:cs typeface="Segoe UI" panose="020B0502040204020203" pitchFamily="34" charset="0"/>
              </a:rPr>
              <a:t> = D</a:t>
            </a:r>
            <a:r>
              <a:rPr lang="en-US" sz="1800" b="1" i="0" u="none" strike="noStrike" baseline="-25000" dirty="0">
                <a:solidFill>
                  <a:srgbClr val="000000"/>
                </a:solidFill>
                <a:effectLst/>
                <a:latin typeface="Segoe UI" panose="020B0502040204020203" pitchFamily="34" charset="0"/>
                <a:cs typeface="Segoe UI" panose="020B0502040204020203" pitchFamily="34" charset="0"/>
              </a:rPr>
              <a:t>T</a:t>
            </a:r>
            <a:r>
              <a:rPr lang="en-US" sz="1800" b="1" i="0" u="none" strike="noStrike" dirty="0">
                <a:solidFill>
                  <a:srgbClr val="000000"/>
                </a:solidFill>
                <a:effectLst/>
                <a:latin typeface="Segoe UI" panose="020B0502040204020203" pitchFamily="34" charset="0"/>
                <a:cs typeface="Segoe UI" panose="020B0502040204020203" pitchFamily="34" charset="0"/>
              </a:rPr>
              <a:t> ={1,2,3,4,5,6,7,8,9}</a:t>
            </a:r>
            <a:endParaRPr lang="en-US" sz="1800" b="1" dirty="0">
              <a:latin typeface="Segoe UI" panose="020B0502040204020203" pitchFamily="34" charset="0"/>
              <a:cs typeface="Segoe UI" panose="020B0502040204020203" pitchFamily="34" charset="0"/>
            </a:endParaRPr>
          </a:p>
        </p:txBody>
      </p:sp>
      <p:sp>
        <p:nvSpPr>
          <p:cNvPr id="13" name="TextBox 12"/>
          <p:cNvSpPr txBox="1"/>
          <p:nvPr/>
        </p:nvSpPr>
        <p:spPr>
          <a:xfrm>
            <a:off x="1315720" y="3644242"/>
            <a:ext cx="7203440" cy="369332"/>
          </a:xfrm>
          <a:prstGeom prst="rect">
            <a:avLst/>
          </a:prstGeom>
          <a:noFill/>
        </p:spPr>
        <p:txBody>
          <a:bodyPr wrap="square">
            <a:spAutoFit/>
          </a:bodyPr>
          <a:lstStyle/>
          <a:p>
            <a:r>
              <a:rPr lang="en-US" sz="1800" b="1" dirty="0" err="1">
                <a:latin typeface="Segoe UI" panose="020B0502040204020203" pitchFamily="34" charset="0"/>
                <a:cs typeface="Segoe UI" panose="020B0502040204020203" pitchFamily="34" charset="0"/>
              </a:rPr>
              <a:t>Giá</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trị</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của</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các</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biến</a:t>
            </a:r>
            <a:r>
              <a:rPr lang="en-US" sz="1800" b="1" dirty="0">
                <a:latin typeface="Segoe UI" panose="020B0502040204020203" pitchFamily="34" charset="0"/>
                <a:cs typeface="Segoe UI" panose="020B0502040204020203" pitchFamily="34" charset="0"/>
              </a:rPr>
              <a:t> F, T, U, W, R, O </a:t>
            </a:r>
            <a:r>
              <a:rPr lang="en-US" sz="1800" b="1" dirty="0" err="1">
                <a:latin typeface="Segoe UI" panose="020B0502040204020203" pitchFamily="34" charset="0"/>
                <a:cs typeface="Segoe UI" panose="020B0502040204020203" pitchFamily="34" charset="0"/>
              </a:rPr>
              <a:t>phải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khác</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nhau</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từng</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đôi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một</a:t>
            </a:r>
            <a:endParaRPr lang="en-US" sz="1800" b="1" dirty="0">
              <a:latin typeface="Segoe UI" panose="020B0502040204020203" pitchFamily="34" charset="0"/>
              <a:cs typeface="Segoe UI" panose="020B0502040204020203" pitchFamily="34" charset="0"/>
            </a:endParaRPr>
          </a:p>
        </p:txBody>
      </p:sp>
      <p:sp>
        <p:nvSpPr>
          <p:cNvPr id="20" name="TextBox 19"/>
          <p:cNvSpPr txBox="1"/>
          <p:nvPr/>
        </p:nvSpPr>
        <p:spPr>
          <a:xfrm>
            <a:off x="9733280" y="3680005"/>
            <a:ext cx="2375693" cy="369332"/>
          </a:xfrm>
          <a:prstGeom prst="rect">
            <a:avLst/>
          </a:prstGeom>
          <a:noFill/>
        </p:spPr>
        <p:txBody>
          <a:bodyPr wrap="square">
            <a:spAutoFit/>
          </a:bodyPr>
          <a:lstStyle/>
          <a:p>
            <a:r>
              <a:rPr lang="pt-BR" sz="1800" b="1" dirty="0">
                <a:latin typeface="Segoe UI" panose="020B0502040204020203" pitchFamily="34" charset="0"/>
                <a:cs typeface="Segoe UI" panose="020B0502040204020203" pitchFamily="34" charset="0"/>
              </a:rPr>
              <a:t>O + O = R + 10 . C1</a:t>
            </a:r>
          </a:p>
        </p:txBody>
      </p:sp>
      <p:sp>
        <p:nvSpPr>
          <p:cNvPr id="21" name="TextBox 20"/>
          <p:cNvSpPr txBox="1"/>
          <p:nvPr/>
        </p:nvSpPr>
        <p:spPr>
          <a:xfrm>
            <a:off x="9377785" y="4038934"/>
            <a:ext cx="3086683" cy="369332"/>
          </a:xfrm>
          <a:prstGeom prst="rect">
            <a:avLst/>
          </a:prstGeom>
          <a:noFill/>
        </p:spPr>
        <p:txBody>
          <a:bodyPr wrap="square">
            <a:spAutoFit/>
          </a:bodyPr>
          <a:lstStyle/>
          <a:p>
            <a:r>
              <a:rPr lang="pl-PL" sz="1800" b="1" dirty="0">
                <a:latin typeface="Segoe UI" panose="020B0502040204020203" pitchFamily="34" charset="0"/>
                <a:cs typeface="Segoe UI" panose="020B0502040204020203" pitchFamily="34" charset="0"/>
              </a:rPr>
              <a:t>C1 + W  + W = U + 10 . C2</a:t>
            </a:r>
          </a:p>
        </p:txBody>
      </p:sp>
      <p:sp>
        <p:nvSpPr>
          <p:cNvPr id="22" name="TextBox 21"/>
          <p:cNvSpPr txBox="1"/>
          <p:nvPr/>
        </p:nvSpPr>
        <p:spPr>
          <a:xfrm>
            <a:off x="9504097" y="4397863"/>
            <a:ext cx="2834058" cy="369332"/>
          </a:xfrm>
          <a:prstGeom prst="rect">
            <a:avLst/>
          </a:prstGeom>
          <a:noFill/>
        </p:spPr>
        <p:txBody>
          <a:bodyPr wrap="square">
            <a:spAutoFit/>
          </a:bodyPr>
          <a:lstStyle/>
          <a:p>
            <a:r>
              <a:rPr lang="en-US" sz="1800" b="1" dirty="0">
                <a:latin typeface="Segoe UI" panose="020B0502040204020203" pitchFamily="34" charset="0"/>
                <a:cs typeface="Segoe UI" panose="020B0502040204020203" pitchFamily="34" charset="0"/>
              </a:rPr>
              <a:t>C2 + T + T = O + 10 . C3</a:t>
            </a:r>
          </a:p>
        </p:txBody>
      </p:sp>
      <p:sp>
        <p:nvSpPr>
          <p:cNvPr id="23" name="TextBox 22"/>
          <p:cNvSpPr txBox="1"/>
          <p:nvPr/>
        </p:nvSpPr>
        <p:spPr>
          <a:xfrm>
            <a:off x="10436277" y="4756791"/>
            <a:ext cx="969698" cy="369332"/>
          </a:xfrm>
          <a:prstGeom prst="rect">
            <a:avLst/>
          </a:prstGeom>
          <a:noFill/>
        </p:spPr>
        <p:txBody>
          <a:bodyPr wrap="square">
            <a:spAutoFit/>
          </a:bodyPr>
          <a:lstStyle/>
          <a:p>
            <a:r>
              <a:rPr lang="en-US" sz="1800" b="1" dirty="0">
                <a:latin typeface="Segoe UI" panose="020B0502040204020203" pitchFamily="34" charset="0"/>
                <a:cs typeface="Segoe UI" panose="020B0502040204020203" pitchFamily="34" charset="0"/>
              </a:rPr>
              <a:t>C3 = F</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3252355"/>
            <a:ext cx="9144000" cy="109982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581660"/>
            <a:ext cx="2938586" cy="610021"/>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0000"/>
                </a:solidFill>
                <a:latin typeface="Segoe UI" panose="020B0502040204020203" pitchFamily="34" charset="0"/>
                <a:cs typeface="Segoe UI" panose="020B0502040204020203" pitchFamily="34" charset="0"/>
              </a:rPr>
              <a:t>Constraint</a:t>
            </a:r>
            <a:r>
              <a:rPr lang="en-US" sz="1800" b="1" i="0" u="none" strike="noStrike" dirty="0">
                <a:solidFill>
                  <a:srgbClr val="000000"/>
                </a:solidFill>
                <a:effectLst/>
                <a:latin typeface="Segoe UI" panose="020B0502040204020203" pitchFamily="34" charset="0"/>
                <a:cs typeface="Segoe UI" panose="020B0502040204020203" pitchFamily="34" charset="0"/>
              </a:rPr>
              <a:t>s</a:t>
            </a:r>
            <a:endParaRPr lang="en-US" sz="18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2.3 </a:t>
            </a:r>
            <a:r>
              <a:rPr lang="en-US" sz="1600" b="1" dirty="0" err="1">
                <a:latin typeface="Segoe UI" panose="020B0502040204020203" pitchFamily="34" charset="0"/>
                <a:ea typeface="Open Sans" panose="020B0606030504020204" pitchFamily="34" charset="0"/>
                <a:cs typeface="Segoe UI" panose="020B0502040204020203" pitchFamily="34" charset="0"/>
              </a:rPr>
              <a:t>Bài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toán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giải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mã</a:t>
            </a:r>
            <a:r>
              <a:rPr lang="en-US" sz="1600" b="1" dirty="0">
                <a:latin typeface="Segoe UI" panose="020B0502040204020203" pitchFamily="34" charset="0"/>
                <a:ea typeface="Open Sans" panose="020B0606030504020204" pitchFamily="34" charset="0"/>
                <a:cs typeface="Segoe UI" panose="020B0502040204020203" pitchFamily="34" charset="0"/>
              </a:rPr>
              <a:t> (cryptarithmetic puzzles) </a:t>
            </a:r>
          </a:p>
        </p:txBody>
      </p:sp>
      <p:pic>
        <p:nvPicPr>
          <p:cNvPr id="2" name="Picture 1"/>
          <p:cNvPicPr>
            <a:picLocks noChangeAspect="1"/>
          </p:cNvPicPr>
          <p:nvPr/>
        </p:nvPicPr>
        <p:blipFill>
          <a:blip r:embed="rId3"/>
          <a:stretch>
            <a:fillRect/>
          </a:stretch>
        </p:blipFill>
        <p:spPr>
          <a:xfrm>
            <a:off x="4572000" y="1287139"/>
            <a:ext cx="2300075" cy="1735457"/>
          </a:xfrm>
          <a:prstGeom prst="rect">
            <a:avLst/>
          </a:prstGeom>
        </p:spPr>
      </p:pic>
      <p:pic>
        <p:nvPicPr>
          <p:cNvPr id="3" name="Picture 2"/>
          <p:cNvPicPr>
            <a:picLocks noChangeAspect="1"/>
          </p:cNvPicPr>
          <p:nvPr/>
        </p:nvPicPr>
        <p:blipFill>
          <a:blip r:embed="rId4"/>
          <a:stretch>
            <a:fillRect/>
          </a:stretch>
        </p:blipFill>
        <p:spPr>
          <a:xfrm>
            <a:off x="2271925" y="1287139"/>
            <a:ext cx="2300075" cy="1735457"/>
          </a:xfrm>
          <a:prstGeom prst="rect">
            <a:avLst/>
          </a:prstGeom>
        </p:spPr>
      </p:pic>
      <p:sp>
        <p:nvSpPr>
          <p:cNvPr id="13" name="TextBox 12"/>
          <p:cNvSpPr txBox="1"/>
          <p:nvPr/>
        </p:nvSpPr>
        <p:spPr>
          <a:xfrm>
            <a:off x="1315720" y="3321076"/>
            <a:ext cx="7203440" cy="369332"/>
          </a:xfrm>
          <a:prstGeom prst="rect">
            <a:avLst/>
          </a:prstGeom>
          <a:noFill/>
        </p:spPr>
        <p:txBody>
          <a:bodyPr wrap="square">
            <a:spAutoFit/>
          </a:bodyPr>
          <a:lstStyle/>
          <a:p>
            <a:r>
              <a:rPr lang="en-US" sz="1800" b="1" dirty="0" err="1">
                <a:latin typeface="Segoe UI" panose="020B0502040204020203" pitchFamily="34" charset="0"/>
                <a:cs typeface="Segoe UI" panose="020B0502040204020203" pitchFamily="34" charset="0"/>
              </a:rPr>
              <a:t>Giá</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trị</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của</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các</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biến</a:t>
            </a:r>
            <a:r>
              <a:rPr lang="en-US" sz="1800" b="1" dirty="0">
                <a:latin typeface="Segoe UI" panose="020B0502040204020203" pitchFamily="34" charset="0"/>
                <a:cs typeface="Segoe UI" panose="020B0502040204020203" pitchFamily="34" charset="0"/>
              </a:rPr>
              <a:t> F, T, U, W, R, O </a:t>
            </a:r>
            <a:r>
              <a:rPr lang="en-US" sz="1800" b="1" dirty="0" err="1">
                <a:latin typeface="Segoe UI" panose="020B0502040204020203" pitchFamily="34" charset="0"/>
                <a:cs typeface="Segoe UI" panose="020B0502040204020203" pitchFamily="34" charset="0"/>
              </a:rPr>
              <a:t>phải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khác</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nhau</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từng</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đôi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một</a:t>
            </a:r>
            <a:endParaRPr lang="en-US" sz="1800" b="1" dirty="0">
              <a:latin typeface="Segoe UI" panose="020B0502040204020203" pitchFamily="34" charset="0"/>
              <a:cs typeface="Segoe UI" panose="020B0502040204020203" pitchFamily="34" charset="0"/>
            </a:endParaRPr>
          </a:p>
        </p:txBody>
      </p:sp>
      <p:sp>
        <p:nvSpPr>
          <p:cNvPr id="5" name="TextBox 4"/>
          <p:cNvSpPr txBox="1"/>
          <p:nvPr/>
        </p:nvSpPr>
        <p:spPr>
          <a:xfrm>
            <a:off x="3384154" y="3680005"/>
            <a:ext cx="2375693" cy="369332"/>
          </a:xfrm>
          <a:prstGeom prst="rect">
            <a:avLst/>
          </a:prstGeom>
          <a:noFill/>
        </p:spPr>
        <p:txBody>
          <a:bodyPr wrap="square">
            <a:spAutoFit/>
          </a:bodyPr>
          <a:lstStyle/>
          <a:p>
            <a:r>
              <a:rPr lang="pt-BR" sz="1800" b="1" dirty="0">
                <a:latin typeface="Segoe UI" panose="020B0502040204020203" pitchFamily="34" charset="0"/>
                <a:cs typeface="Segoe UI" panose="020B0502040204020203" pitchFamily="34" charset="0"/>
              </a:rPr>
              <a:t>O + O = R + 10 . C1</a:t>
            </a:r>
          </a:p>
        </p:txBody>
      </p:sp>
      <p:sp>
        <p:nvSpPr>
          <p:cNvPr id="6" name="TextBox 5"/>
          <p:cNvSpPr txBox="1"/>
          <p:nvPr/>
        </p:nvSpPr>
        <p:spPr>
          <a:xfrm>
            <a:off x="9377785" y="4038934"/>
            <a:ext cx="3086683" cy="369332"/>
          </a:xfrm>
          <a:prstGeom prst="rect">
            <a:avLst/>
          </a:prstGeom>
          <a:noFill/>
        </p:spPr>
        <p:txBody>
          <a:bodyPr wrap="square">
            <a:spAutoFit/>
          </a:bodyPr>
          <a:lstStyle/>
          <a:p>
            <a:r>
              <a:rPr lang="pl-PL" sz="1800" b="1" dirty="0">
                <a:latin typeface="Segoe UI" panose="020B0502040204020203" pitchFamily="34" charset="0"/>
                <a:cs typeface="Segoe UI" panose="020B0502040204020203" pitchFamily="34" charset="0"/>
              </a:rPr>
              <a:t>C1 + W  + W = U + 10 . C2</a:t>
            </a:r>
          </a:p>
        </p:txBody>
      </p:sp>
      <p:sp>
        <p:nvSpPr>
          <p:cNvPr id="8" name="TextBox 7"/>
          <p:cNvSpPr txBox="1"/>
          <p:nvPr/>
        </p:nvSpPr>
        <p:spPr>
          <a:xfrm>
            <a:off x="9504097" y="4397863"/>
            <a:ext cx="2834058" cy="369332"/>
          </a:xfrm>
          <a:prstGeom prst="rect">
            <a:avLst/>
          </a:prstGeom>
          <a:noFill/>
        </p:spPr>
        <p:txBody>
          <a:bodyPr wrap="square">
            <a:spAutoFit/>
          </a:bodyPr>
          <a:lstStyle/>
          <a:p>
            <a:r>
              <a:rPr lang="en-US" sz="1800" b="1" dirty="0">
                <a:latin typeface="Segoe UI" panose="020B0502040204020203" pitchFamily="34" charset="0"/>
                <a:cs typeface="Segoe UI" panose="020B0502040204020203" pitchFamily="34" charset="0"/>
              </a:rPr>
              <a:t>C2 + T + T = O + 10 . C3</a:t>
            </a:r>
          </a:p>
        </p:txBody>
      </p:sp>
      <p:sp>
        <p:nvSpPr>
          <p:cNvPr id="9" name="TextBox 8"/>
          <p:cNvSpPr txBox="1"/>
          <p:nvPr/>
        </p:nvSpPr>
        <p:spPr>
          <a:xfrm>
            <a:off x="10436277" y="4756791"/>
            <a:ext cx="969698" cy="369332"/>
          </a:xfrm>
          <a:prstGeom prst="rect">
            <a:avLst/>
          </a:prstGeom>
          <a:noFill/>
        </p:spPr>
        <p:txBody>
          <a:bodyPr wrap="square">
            <a:spAutoFit/>
          </a:bodyPr>
          <a:lstStyle/>
          <a:p>
            <a:r>
              <a:rPr lang="en-US" sz="1800" b="1" dirty="0">
                <a:latin typeface="Segoe UI" panose="020B0502040204020203" pitchFamily="34" charset="0"/>
                <a:cs typeface="Segoe UI" panose="020B0502040204020203" pitchFamily="34" charset="0"/>
              </a:rPr>
              <a:t>C3 = F</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3252354"/>
            <a:ext cx="9144000" cy="1504437"/>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581660"/>
            <a:ext cx="2938586" cy="610021"/>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0000"/>
                </a:solidFill>
                <a:latin typeface="Segoe UI" panose="020B0502040204020203" pitchFamily="34" charset="0"/>
                <a:cs typeface="Segoe UI" panose="020B0502040204020203" pitchFamily="34" charset="0"/>
              </a:rPr>
              <a:t>Constraint</a:t>
            </a:r>
            <a:r>
              <a:rPr lang="en-US" sz="1800" b="1" i="0" u="none" strike="noStrike" dirty="0">
                <a:solidFill>
                  <a:srgbClr val="000000"/>
                </a:solidFill>
                <a:effectLst/>
                <a:latin typeface="Segoe UI" panose="020B0502040204020203" pitchFamily="34" charset="0"/>
                <a:cs typeface="Segoe UI" panose="020B0502040204020203" pitchFamily="34" charset="0"/>
              </a:rPr>
              <a:t>s</a:t>
            </a:r>
            <a:endParaRPr lang="en-US" sz="18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2.3 </a:t>
            </a:r>
            <a:r>
              <a:rPr lang="en-US" sz="1600" b="1" dirty="0" err="1">
                <a:latin typeface="Segoe UI" panose="020B0502040204020203" pitchFamily="34" charset="0"/>
                <a:ea typeface="Open Sans" panose="020B0606030504020204" pitchFamily="34" charset="0"/>
                <a:cs typeface="Segoe UI" panose="020B0502040204020203" pitchFamily="34" charset="0"/>
              </a:rPr>
              <a:t>Bài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toán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giải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mã</a:t>
            </a:r>
            <a:r>
              <a:rPr lang="en-US" sz="1600" b="1" dirty="0">
                <a:latin typeface="Segoe UI" panose="020B0502040204020203" pitchFamily="34" charset="0"/>
                <a:ea typeface="Open Sans" panose="020B0606030504020204" pitchFamily="34" charset="0"/>
                <a:cs typeface="Segoe UI" panose="020B0502040204020203" pitchFamily="34" charset="0"/>
              </a:rPr>
              <a:t> (cryptarithmetic puzzles) </a:t>
            </a:r>
          </a:p>
        </p:txBody>
      </p:sp>
      <p:pic>
        <p:nvPicPr>
          <p:cNvPr id="2" name="Picture 1"/>
          <p:cNvPicPr>
            <a:picLocks noChangeAspect="1"/>
          </p:cNvPicPr>
          <p:nvPr/>
        </p:nvPicPr>
        <p:blipFill>
          <a:blip r:embed="rId3"/>
          <a:stretch>
            <a:fillRect/>
          </a:stretch>
        </p:blipFill>
        <p:spPr>
          <a:xfrm>
            <a:off x="4572000" y="1287139"/>
            <a:ext cx="2300075" cy="1735457"/>
          </a:xfrm>
          <a:prstGeom prst="rect">
            <a:avLst/>
          </a:prstGeom>
        </p:spPr>
      </p:pic>
      <p:pic>
        <p:nvPicPr>
          <p:cNvPr id="3" name="Picture 2"/>
          <p:cNvPicPr>
            <a:picLocks noChangeAspect="1"/>
          </p:cNvPicPr>
          <p:nvPr/>
        </p:nvPicPr>
        <p:blipFill>
          <a:blip r:embed="rId4"/>
          <a:stretch>
            <a:fillRect/>
          </a:stretch>
        </p:blipFill>
        <p:spPr>
          <a:xfrm>
            <a:off x="2271925" y="1287139"/>
            <a:ext cx="2300075" cy="1735457"/>
          </a:xfrm>
          <a:prstGeom prst="rect">
            <a:avLst/>
          </a:prstGeom>
        </p:spPr>
      </p:pic>
      <p:sp>
        <p:nvSpPr>
          <p:cNvPr id="13" name="TextBox 12"/>
          <p:cNvSpPr txBox="1"/>
          <p:nvPr/>
        </p:nvSpPr>
        <p:spPr>
          <a:xfrm>
            <a:off x="1315720" y="3321076"/>
            <a:ext cx="7203440" cy="369332"/>
          </a:xfrm>
          <a:prstGeom prst="rect">
            <a:avLst/>
          </a:prstGeom>
          <a:noFill/>
        </p:spPr>
        <p:txBody>
          <a:bodyPr wrap="square">
            <a:spAutoFit/>
          </a:bodyPr>
          <a:lstStyle/>
          <a:p>
            <a:r>
              <a:rPr lang="en-US" sz="1800" b="1" dirty="0" err="1">
                <a:latin typeface="Segoe UI" panose="020B0502040204020203" pitchFamily="34" charset="0"/>
                <a:cs typeface="Segoe UI" panose="020B0502040204020203" pitchFamily="34" charset="0"/>
              </a:rPr>
              <a:t>Giá</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trị</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của</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các</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biến</a:t>
            </a:r>
            <a:r>
              <a:rPr lang="en-US" sz="1800" b="1" dirty="0">
                <a:latin typeface="Segoe UI" panose="020B0502040204020203" pitchFamily="34" charset="0"/>
                <a:cs typeface="Segoe UI" panose="020B0502040204020203" pitchFamily="34" charset="0"/>
              </a:rPr>
              <a:t> F, T, U, W, R, O </a:t>
            </a:r>
            <a:r>
              <a:rPr lang="en-US" sz="1800" b="1" dirty="0" err="1">
                <a:latin typeface="Segoe UI" panose="020B0502040204020203" pitchFamily="34" charset="0"/>
                <a:cs typeface="Segoe UI" panose="020B0502040204020203" pitchFamily="34" charset="0"/>
              </a:rPr>
              <a:t>phải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khác</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nhau</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từng</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đôi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một</a:t>
            </a:r>
            <a:endParaRPr lang="en-US" sz="1800" b="1" dirty="0">
              <a:latin typeface="Segoe UI" panose="020B0502040204020203" pitchFamily="34" charset="0"/>
              <a:cs typeface="Segoe UI" panose="020B0502040204020203" pitchFamily="34" charset="0"/>
            </a:endParaRPr>
          </a:p>
        </p:txBody>
      </p:sp>
      <p:sp>
        <p:nvSpPr>
          <p:cNvPr id="5" name="TextBox 4"/>
          <p:cNvSpPr txBox="1"/>
          <p:nvPr/>
        </p:nvSpPr>
        <p:spPr>
          <a:xfrm>
            <a:off x="3384154" y="3680005"/>
            <a:ext cx="2375693" cy="369332"/>
          </a:xfrm>
          <a:prstGeom prst="rect">
            <a:avLst/>
          </a:prstGeom>
          <a:noFill/>
        </p:spPr>
        <p:txBody>
          <a:bodyPr wrap="square">
            <a:spAutoFit/>
          </a:bodyPr>
          <a:lstStyle/>
          <a:p>
            <a:r>
              <a:rPr lang="pt-BR" sz="1800" b="1" dirty="0">
                <a:latin typeface="Segoe UI" panose="020B0502040204020203" pitchFamily="34" charset="0"/>
                <a:cs typeface="Segoe UI" panose="020B0502040204020203" pitchFamily="34" charset="0"/>
              </a:rPr>
              <a:t>O + O = R + 10 . C1</a:t>
            </a:r>
          </a:p>
        </p:txBody>
      </p:sp>
      <p:sp>
        <p:nvSpPr>
          <p:cNvPr id="6" name="TextBox 5"/>
          <p:cNvSpPr txBox="1"/>
          <p:nvPr/>
        </p:nvSpPr>
        <p:spPr>
          <a:xfrm>
            <a:off x="3028658" y="4038934"/>
            <a:ext cx="3086683" cy="369332"/>
          </a:xfrm>
          <a:prstGeom prst="rect">
            <a:avLst/>
          </a:prstGeom>
          <a:noFill/>
        </p:spPr>
        <p:txBody>
          <a:bodyPr wrap="square">
            <a:spAutoFit/>
          </a:bodyPr>
          <a:lstStyle/>
          <a:p>
            <a:r>
              <a:rPr lang="pl-PL" sz="1800" b="1" dirty="0">
                <a:latin typeface="Segoe UI" panose="020B0502040204020203" pitchFamily="34" charset="0"/>
                <a:cs typeface="Segoe UI" panose="020B0502040204020203" pitchFamily="34" charset="0"/>
              </a:rPr>
              <a:t>C1 + W  + W = U + 10 . C2</a:t>
            </a:r>
          </a:p>
        </p:txBody>
      </p:sp>
      <p:sp>
        <p:nvSpPr>
          <p:cNvPr id="8" name="TextBox 7"/>
          <p:cNvSpPr txBox="1"/>
          <p:nvPr/>
        </p:nvSpPr>
        <p:spPr>
          <a:xfrm>
            <a:off x="9504097" y="4397863"/>
            <a:ext cx="2834058" cy="369332"/>
          </a:xfrm>
          <a:prstGeom prst="rect">
            <a:avLst/>
          </a:prstGeom>
          <a:noFill/>
        </p:spPr>
        <p:txBody>
          <a:bodyPr wrap="square">
            <a:spAutoFit/>
          </a:bodyPr>
          <a:lstStyle/>
          <a:p>
            <a:r>
              <a:rPr lang="en-US" sz="1800" b="1" dirty="0">
                <a:latin typeface="Segoe UI" panose="020B0502040204020203" pitchFamily="34" charset="0"/>
                <a:cs typeface="Segoe UI" panose="020B0502040204020203" pitchFamily="34" charset="0"/>
              </a:rPr>
              <a:t>C2 + T + T = O + 10 . C3</a:t>
            </a:r>
          </a:p>
        </p:txBody>
      </p:sp>
      <p:sp>
        <p:nvSpPr>
          <p:cNvPr id="9" name="TextBox 8"/>
          <p:cNvSpPr txBox="1"/>
          <p:nvPr/>
        </p:nvSpPr>
        <p:spPr>
          <a:xfrm>
            <a:off x="10436277" y="4756791"/>
            <a:ext cx="969698" cy="369332"/>
          </a:xfrm>
          <a:prstGeom prst="rect">
            <a:avLst/>
          </a:prstGeom>
          <a:noFill/>
        </p:spPr>
        <p:txBody>
          <a:bodyPr wrap="square">
            <a:spAutoFit/>
          </a:bodyPr>
          <a:lstStyle/>
          <a:p>
            <a:r>
              <a:rPr lang="en-US" sz="1800" b="1" dirty="0">
                <a:latin typeface="Segoe UI" panose="020B0502040204020203" pitchFamily="34" charset="0"/>
                <a:cs typeface="Segoe UI" panose="020B0502040204020203" pitchFamily="34" charset="0"/>
              </a:rPr>
              <a:t>C3 = F</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3252355"/>
            <a:ext cx="9144000" cy="1624446"/>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66661" y="547880"/>
            <a:ext cx="2938586" cy="610021"/>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0000"/>
                </a:solidFill>
                <a:latin typeface="Segoe UI" panose="020B0502040204020203" pitchFamily="34" charset="0"/>
                <a:cs typeface="Segoe UI" panose="020B0502040204020203" pitchFamily="34" charset="0"/>
              </a:rPr>
              <a:t>Constraint</a:t>
            </a:r>
            <a:r>
              <a:rPr lang="en-US" sz="1800" b="1" i="0" u="none" strike="noStrike" dirty="0">
                <a:solidFill>
                  <a:srgbClr val="000000"/>
                </a:solidFill>
                <a:effectLst/>
                <a:latin typeface="Segoe UI" panose="020B0502040204020203" pitchFamily="34" charset="0"/>
                <a:cs typeface="Segoe UI" panose="020B0502040204020203" pitchFamily="34" charset="0"/>
              </a:rPr>
              <a:t>s</a:t>
            </a:r>
            <a:endParaRPr lang="en-US" sz="18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2.3 </a:t>
            </a:r>
            <a:r>
              <a:rPr lang="en-US" sz="1600" b="1" dirty="0" err="1">
                <a:latin typeface="Segoe UI" panose="020B0502040204020203" pitchFamily="34" charset="0"/>
                <a:ea typeface="Open Sans" panose="020B0606030504020204" pitchFamily="34" charset="0"/>
                <a:cs typeface="Segoe UI" panose="020B0502040204020203" pitchFamily="34" charset="0"/>
              </a:rPr>
              <a:t>Bài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toán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giải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mã</a:t>
            </a:r>
            <a:r>
              <a:rPr lang="en-US" sz="1600" b="1" dirty="0">
                <a:latin typeface="Segoe UI" panose="020B0502040204020203" pitchFamily="34" charset="0"/>
                <a:ea typeface="Open Sans" panose="020B0606030504020204" pitchFamily="34" charset="0"/>
                <a:cs typeface="Segoe UI" panose="020B0502040204020203" pitchFamily="34" charset="0"/>
              </a:rPr>
              <a:t> (cryptarithmetic puzzles) </a:t>
            </a:r>
          </a:p>
        </p:txBody>
      </p:sp>
      <p:pic>
        <p:nvPicPr>
          <p:cNvPr id="2" name="Picture 1"/>
          <p:cNvPicPr>
            <a:picLocks noChangeAspect="1"/>
          </p:cNvPicPr>
          <p:nvPr/>
        </p:nvPicPr>
        <p:blipFill>
          <a:blip r:embed="rId3"/>
          <a:stretch>
            <a:fillRect/>
          </a:stretch>
        </p:blipFill>
        <p:spPr>
          <a:xfrm>
            <a:off x="4572000" y="1287139"/>
            <a:ext cx="2300075" cy="1735457"/>
          </a:xfrm>
          <a:prstGeom prst="rect">
            <a:avLst/>
          </a:prstGeom>
        </p:spPr>
      </p:pic>
      <p:pic>
        <p:nvPicPr>
          <p:cNvPr id="3" name="Picture 2"/>
          <p:cNvPicPr>
            <a:picLocks noChangeAspect="1"/>
          </p:cNvPicPr>
          <p:nvPr/>
        </p:nvPicPr>
        <p:blipFill>
          <a:blip r:embed="rId4"/>
          <a:stretch>
            <a:fillRect/>
          </a:stretch>
        </p:blipFill>
        <p:spPr>
          <a:xfrm>
            <a:off x="2271925" y="1287139"/>
            <a:ext cx="2300075" cy="1735457"/>
          </a:xfrm>
          <a:prstGeom prst="rect">
            <a:avLst/>
          </a:prstGeom>
        </p:spPr>
      </p:pic>
      <p:sp>
        <p:nvSpPr>
          <p:cNvPr id="13" name="TextBox 12"/>
          <p:cNvSpPr txBox="1"/>
          <p:nvPr/>
        </p:nvSpPr>
        <p:spPr>
          <a:xfrm>
            <a:off x="1315720" y="3321076"/>
            <a:ext cx="7203440" cy="369332"/>
          </a:xfrm>
          <a:prstGeom prst="rect">
            <a:avLst/>
          </a:prstGeom>
          <a:noFill/>
        </p:spPr>
        <p:txBody>
          <a:bodyPr wrap="square">
            <a:spAutoFit/>
          </a:bodyPr>
          <a:lstStyle/>
          <a:p>
            <a:r>
              <a:rPr lang="en-US" sz="1800" b="1" dirty="0" err="1">
                <a:latin typeface="Segoe UI" panose="020B0502040204020203" pitchFamily="34" charset="0"/>
                <a:cs typeface="Segoe UI" panose="020B0502040204020203" pitchFamily="34" charset="0"/>
              </a:rPr>
              <a:t>Giá</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trị</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của</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các</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biến</a:t>
            </a:r>
            <a:r>
              <a:rPr lang="en-US" sz="1800" b="1" dirty="0">
                <a:latin typeface="Segoe UI" panose="020B0502040204020203" pitchFamily="34" charset="0"/>
                <a:cs typeface="Segoe UI" panose="020B0502040204020203" pitchFamily="34" charset="0"/>
              </a:rPr>
              <a:t> F, T, U, W, R, O </a:t>
            </a:r>
            <a:r>
              <a:rPr lang="en-US" sz="1800" b="1" dirty="0" err="1">
                <a:latin typeface="Segoe UI" panose="020B0502040204020203" pitchFamily="34" charset="0"/>
                <a:cs typeface="Segoe UI" panose="020B0502040204020203" pitchFamily="34" charset="0"/>
              </a:rPr>
              <a:t>phải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khác</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nhau</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từng</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đôi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một</a:t>
            </a:r>
            <a:endParaRPr lang="en-US" sz="1800" b="1" dirty="0">
              <a:latin typeface="Segoe UI" panose="020B0502040204020203" pitchFamily="34" charset="0"/>
              <a:cs typeface="Segoe UI" panose="020B0502040204020203" pitchFamily="34" charset="0"/>
            </a:endParaRPr>
          </a:p>
        </p:txBody>
      </p:sp>
      <p:sp>
        <p:nvSpPr>
          <p:cNvPr id="5" name="TextBox 4"/>
          <p:cNvSpPr txBox="1"/>
          <p:nvPr/>
        </p:nvSpPr>
        <p:spPr>
          <a:xfrm>
            <a:off x="3384154" y="3680005"/>
            <a:ext cx="2375693" cy="369332"/>
          </a:xfrm>
          <a:prstGeom prst="rect">
            <a:avLst/>
          </a:prstGeom>
          <a:noFill/>
        </p:spPr>
        <p:txBody>
          <a:bodyPr wrap="square">
            <a:spAutoFit/>
          </a:bodyPr>
          <a:lstStyle/>
          <a:p>
            <a:r>
              <a:rPr lang="pt-BR" sz="1800" b="1" dirty="0">
                <a:latin typeface="Segoe UI" panose="020B0502040204020203" pitchFamily="34" charset="0"/>
                <a:cs typeface="Segoe UI" panose="020B0502040204020203" pitchFamily="34" charset="0"/>
              </a:rPr>
              <a:t>O + O = R + 10 . C1</a:t>
            </a:r>
          </a:p>
        </p:txBody>
      </p:sp>
      <p:sp>
        <p:nvSpPr>
          <p:cNvPr id="6" name="TextBox 5"/>
          <p:cNvSpPr txBox="1"/>
          <p:nvPr/>
        </p:nvSpPr>
        <p:spPr>
          <a:xfrm>
            <a:off x="3028658" y="4038934"/>
            <a:ext cx="3086683" cy="369332"/>
          </a:xfrm>
          <a:prstGeom prst="rect">
            <a:avLst/>
          </a:prstGeom>
          <a:noFill/>
        </p:spPr>
        <p:txBody>
          <a:bodyPr wrap="square">
            <a:spAutoFit/>
          </a:bodyPr>
          <a:lstStyle/>
          <a:p>
            <a:r>
              <a:rPr lang="pl-PL" sz="1800" b="1" dirty="0">
                <a:latin typeface="Segoe UI" panose="020B0502040204020203" pitchFamily="34" charset="0"/>
                <a:cs typeface="Segoe UI" panose="020B0502040204020203" pitchFamily="34" charset="0"/>
              </a:rPr>
              <a:t>C1 + W  + W = U + 10 . C2</a:t>
            </a:r>
          </a:p>
        </p:txBody>
      </p:sp>
      <p:sp>
        <p:nvSpPr>
          <p:cNvPr id="8" name="TextBox 7"/>
          <p:cNvSpPr txBox="1"/>
          <p:nvPr/>
        </p:nvSpPr>
        <p:spPr>
          <a:xfrm>
            <a:off x="3154970" y="4397863"/>
            <a:ext cx="2834058" cy="369332"/>
          </a:xfrm>
          <a:prstGeom prst="rect">
            <a:avLst/>
          </a:prstGeom>
          <a:noFill/>
        </p:spPr>
        <p:txBody>
          <a:bodyPr wrap="square">
            <a:spAutoFit/>
          </a:bodyPr>
          <a:lstStyle/>
          <a:p>
            <a:r>
              <a:rPr lang="en-US" sz="1800" b="1" dirty="0">
                <a:latin typeface="Segoe UI" panose="020B0502040204020203" pitchFamily="34" charset="0"/>
                <a:cs typeface="Segoe UI" panose="020B0502040204020203" pitchFamily="34" charset="0"/>
              </a:rPr>
              <a:t>C2 + T + T = O + 10 . C3</a:t>
            </a:r>
          </a:p>
        </p:txBody>
      </p:sp>
      <p:sp>
        <p:nvSpPr>
          <p:cNvPr id="9" name="TextBox 8"/>
          <p:cNvSpPr txBox="1"/>
          <p:nvPr/>
        </p:nvSpPr>
        <p:spPr>
          <a:xfrm>
            <a:off x="10436277" y="4756791"/>
            <a:ext cx="969698" cy="369332"/>
          </a:xfrm>
          <a:prstGeom prst="rect">
            <a:avLst/>
          </a:prstGeom>
          <a:noFill/>
        </p:spPr>
        <p:txBody>
          <a:bodyPr wrap="square">
            <a:spAutoFit/>
          </a:bodyPr>
          <a:lstStyle/>
          <a:p>
            <a:r>
              <a:rPr lang="en-US" sz="1800" b="1" dirty="0">
                <a:latin typeface="Segoe UI" panose="020B0502040204020203" pitchFamily="34" charset="0"/>
                <a:cs typeface="Segoe UI" panose="020B0502040204020203" pitchFamily="34" charset="0"/>
              </a:rPr>
              <a:t>C3 = F</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3252355"/>
            <a:ext cx="9144000" cy="1873768"/>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2.3 </a:t>
            </a:r>
            <a:r>
              <a:rPr lang="en-US" sz="1600" b="1" dirty="0" err="1">
                <a:latin typeface="Segoe UI" panose="020B0502040204020203" pitchFamily="34" charset="0"/>
                <a:ea typeface="Open Sans" panose="020B0606030504020204" pitchFamily="34" charset="0"/>
                <a:cs typeface="Segoe UI" panose="020B0502040204020203" pitchFamily="34" charset="0"/>
              </a:rPr>
              <a:t>Bài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toán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giải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mã</a:t>
            </a:r>
            <a:r>
              <a:rPr lang="en-US" sz="1600" b="1" dirty="0">
                <a:latin typeface="Segoe UI" panose="020B0502040204020203" pitchFamily="34" charset="0"/>
                <a:ea typeface="Open Sans" panose="020B0606030504020204" pitchFamily="34" charset="0"/>
                <a:cs typeface="Segoe UI" panose="020B0502040204020203" pitchFamily="34" charset="0"/>
              </a:rPr>
              <a:t> (cryptarithmetic puzzles) </a:t>
            </a:r>
          </a:p>
        </p:txBody>
      </p:sp>
      <p:pic>
        <p:nvPicPr>
          <p:cNvPr id="2" name="Picture 1"/>
          <p:cNvPicPr>
            <a:picLocks noChangeAspect="1"/>
          </p:cNvPicPr>
          <p:nvPr/>
        </p:nvPicPr>
        <p:blipFill>
          <a:blip r:embed="rId3"/>
          <a:stretch>
            <a:fillRect/>
          </a:stretch>
        </p:blipFill>
        <p:spPr>
          <a:xfrm>
            <a:off x="4572000" y="1287139"/>
            <a:ext cx="2300075" cy="1735457"/>
          </a:xfrm>
          <a:prstGeom prst="rect">
            <a:avLst/>
          </a:prstGeom>
        </p:spPr>
      </p:pic>
      <p:pic>
        <p:nvPicPr>
          <p:cNvPr id="3" name="Picture 2"/>
          <p:cNvPicPr>
            <a:picLocks noChangeAspect="1"/>
          </p:cNvPicPr>
          <p:nvPr/>
        </p:nvPicPr>
        <p:blipFill>
          <a:blip r:embed="rId4"/>
          <a:stretch>
            <a:fillRect/>
          </a:stretch>
        </p:blipFill>
        <p:spPr>
          <a:xfrm>
            <a:off x="2271925" y="1287139"/>
            <a:ext cx="2300075" cy="1735457"/>
          </a:xfrm>
          <a:prstGeom prst="rect">
            <a:avLst/>
          </a:prstGeom>
        </p:spPr>
      </p:pic>
      <p:sp>
        <p:nvSpPr>
          <p:cNvPr id="13" name="TextBox 12"/>
          <p:cNvSpPr txBox="1"/>
          <p:nvPr/>
        </p:nvSpPr>
        <p:spPr>
          <a:xfrm>
            <a:off x="1315720" y="3321076"/>
            <a:ext cx="7203440" cy="369332"/>
          </a:xfrm>
          <a:prstGeom prst="rect">
            <a:avLst/>
          </a:prstGeom>
          <a:noFill/>
        </p:spPr>
        <p:txBody>
          <a:bodyPr wrap="square">
            <a:spAutoFit/>
          </a:bodyPr>
          <a:lstStyle/>
          <a:p>
            <a:r>
              <a:rPr lang="en-US" sz="1800" b="1" dirty="0" err="1">
                <a:latin typeface="Segoe UI" panose="020B0502040204020203" pitchFamily="34" charset="0"/>
                <a:cs typeface="Segoe UI" panose="020B0502040204020203" pitchFamily="34" charset="0"/>
              </a:rPr>
              <a:t>Giá</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trị</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của</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các</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biến</a:t>
            </a:r>
            <a:r>
              <a:rPr lang="en-US" sz="1800" b="1" dirty="0">
                <a:latin typeface="Segoe UI" panose="020B0502040204020203" pitchFamily="34" charset="0"/>
                <a:cs typeface="Segoe UI" panose="020B0502040204020203" pitchFamily="34" charset="0"/>
              </a:rPr>
              <a:t> F, T, U, W, R, O </a:t>
            </a:r>
            <a:r>
              <a:rPr lang="en-US" sz="1800" b="1" dirty="0" err="1">
                <a:latin typeface="Segoe UI" panose="020B0502040204020203" pitchFamily="34" charset="0"/>
                <a:cs typeface="Segoe UI" panose="020B0502040204020203" pitchFamily="34" charset="0"/>
              </a:rPr>
              <a:t>phải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khác</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nhau</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từng</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đôi</a:t>
            </a:r>
            <a:r>
              <a:rPr lang="en-US" sz="1800" b="1" dirty="0">
                <a:latin typeface="Segoe UI" panose="020B0502040204020203" pitchFamily="34" charset="0"/>
                <a:cs typeface="Segoe UI" panose="020B0502040204020203" pitchFamily="34" charset="0"/>
              </a:rPr>
              <a:t> </a:t>
            </a:r>
            <a:r>
              <a:rPr lang="en-US" sz="1800" b="1" dirty="0" err="1">
                <a:latin typeface="Segoe UI" panose="020B0502040204020203" pitchFamily="34" charset="0"/>
                <a:cs typeface="Segoe UI" panose="020B0502040204020203" pitchFamily="34" charset="0"/>
              </a:rPr>
              <a:t>một</a:t>
            </a:r>
            <a:endParaRPr lang="en-US" sz="1800" b="1" dirty="0">
              <a:latin typeface="Segoe UI" panose="020B0502040204020203" pitchFamily="34" charset="0"/>
              <a:cs typeface="Segoe UI" panose="020B0502040204020203" pitchFamily="34" charset="0"/>
            </a:endParaRPr>
          </a:p>
        </p:txBody>
      </p:sp>
      <p:sp>
        <p:nvSpPr>
          <p:cNvPr id="5" name="TextBox 4"/>
          <p:cNvSpPr txBox="1"/>
          <p:nvPr/>
        </p:nvSpPr>
        <p:spPr>
          <a:xfrm>
            <a:off x="3384154" y="3680005"/>
            <a:ext cx="2375693" cy="369332"/>
          </a:xfrm>
          <a:prstGeom prst="rect">
            <a:avLst/>
          </a:prstGeom>
          <a:noFill/>
        </p:spPr>
        <p:txBody>
          <a:bodyPr wrap="square">
            <a:spAutoFit/>
          </a:bodyPr>
          <a:lstStyle/>
          <a:p>
            <a:r>
              <a:rPr lang="pt-BR" sz="1800" b="1" dirty="0">
                <a:latin typeface="Segoe UI" panose="020B0502040204020203" pitchFamily="34" charset="0"/>
                <a:cs typeface="Segoe UI" panose="020B0502040204020203" pitchFamily="34" charset="0"/>
              </a:rPr>
              <a:t>O + O = R + 10 . C1</a:t>
            </a:r>
          </a:p>
        </p:txBody>
      </p:sp>
      <p:sp>
        <p:nvSpPr>
          <p:cNvPr id="6" name="TextBox 5"/>
          <p:cNvSpPr txBox="1"/>
          <p:nvPr/>
        </p:nvSpPr>
        <p:spPr>
          <a:xfrm>
            <a:off x="3028658" y="4038934"/>
            <a:ext cx="3086683" cy="369332"/>
          </a:xfrm>
          <a:prstGeom prst="rect">
            <a:avLst/>
          </a:prstGeom>
          <a:noFill/>
        </p:spPr>
        <p:txBody>
          <a:bodyPr wrap="square">
            <a:spAutoFit/>
          </a:bodyPr>
          <a:lstStyle/>
          <a:p>
            <a:r>
              <a:rPr lang="pl-PL" sz="1800" b="1" dirty="0">
                <a:latin typeface="Segoe UI" panose="020B0502040204020203" pitchFamily="34" charset="0"/>
                <a:cs typeface="Segoe UI" panose="020B0502040204020203" pitchFamily="34" charset="0"/>
              </a:rPr>
              <a:t>C1 + W  + W = U + 10 . C2</a:t>
            </a:r>
          </a:p>
        </p:txBody>
      </p:sp>
      <p:sp>
        <p:nvSpPr>
          <p:cNvPr id="8" name="TextBox 7"/>
          <p:cNvSpPr txBox="1"/>
          <p:nvPr/>
        </p:nvSpPr>
        <p:spPr>
          <a:xfrm>
            <a:off x="3154970" y="4397863"/>
            <a:ext cx="2834058" cy="369332"/>
          </a:xfrm>
          <a:prstGeom prst="rect">
            <a:avLst/>
          </a:prstGeom>
          <a:noFill/>
        </p:spPr>
        <p:txBody>
          <a:bodyPr wrap="square">
            <a:spAutoFit/>
          </a:bodyPr>
          <a:lstStyle/>
          <a:p>
            <a:r>
              <a:rPr lang="en-US" sz="1800" b="1" dirty="0">
                <a:latin typeface="Segoe UI" panose="020B0502040204020203" pitchFamily="34" charset="0"/>
                <a:cs typeface="Segoe UI" panose="020B0502040204020203" pitchFamily="34" charset="0"/>
              </a:rPr>
              <a:t>C2 + T + T = O + 10 . C3</a:t>
            </a:r>
          </a:p>
        </p:txBody>
      </p:sp>
      <p:sp>
        <p:nvSpPr>
          <p:cNvPr id="9" name="TextBox 8"/>
          <p:cNvSpPr txBox="1"/>
          <p:nvPr/>
        </p:nvSpPr>
        <p:spPr>
          <a:xfrm>
            <a:off x="4087150" y="4756791"/>
            <a:ext cx="969698" cy="369332"/>
          </a:xfrm>
          <a:prstGeom prst="rect">
            <a:avLst/>
          </a:prstGeom>
          <a:noFill/>
        </p:spPr>
        <p:txBody>
          <a:bodyPr wrap="square">
            <a:spAutoFit/>
          </a:bodyPr>
          <a:lstStyle/>
          <a:p>
            <a:r>
              <a:rPr lang="en-US" sz="1800" b="1" dirty="0">
                <a:latin typeface="Segoe UI" panose="020B0502040204020203" pitchFamily="34" charset="0"/>
                <a:cs typeface="Segoe UI" panose="020B0502040204020203" pitchFamily="34" charset="0"/>
              </a:rPr>
              <a:t>C3 = F</a:t>
            </a:r>
          </a:p>
        </p:txBody>
      </p:sp>
      <p:sp>
        <p:nvSpPr>
          <p:cNvPr id="7" name="!!i2"/>
          <p:cNvSpPr/>
          <p:nvPr/>
        </p:nvSpPr>
        <p:spPr>
          <a:xfrm>
            <a:off x="-680720" y="581660"/>
            <a:ext cx="2938586" cy="610021"/>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0000"/>
                </a:solidFill>
                <a:latin typeface="Segoe UI" panose="020B0502040204020203" pitchFamily="34" charset="0"/>
                <a:cs typeface="Segoe UI" panose="020B0502040204020203" pitchFamily="34" charset="0"/>
              </a:rPr>
              <a:t>Constraint</a:t>
            </a:r>
            <a:r>
              <a:rPr lang="en-US" sz="1800" b="1" i="0" u="none" strike="noStrike" dirty="0">
                <a:solidFill>
                  <a:srgbClr val="000000"/>
                </a:solidFill>
                <a:effectLst/>
                <a:latin typeface="Segoe UI" panose="020B0502040204020203" pitchFamily="34" charset="0"/>
                <a:cs typeface="Segoe UI" panose="020B0502040204020203" pitchFamily="34" charset="0"/>
              </a:rPr>
              <a:t>s</a:t>
            </a:r>
            <a:endParaRPr lang="en-US" sz="18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0" name="!!i4"/>
          <p:cNvSpPr/>
          <p:nvPr/>
        </p:nvSpPr>
        <p:spPr>
          <a:xfrm>
            <a:off x="0" y="0"/>
            <a:ext cx="406400" cy="514350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9" name="!!i2"/>
          <p:cNvSpPr/>
          <p:nvPr/>
        </p:nvSpPr>
        <p:spPr>
          <a:xfrm>
            <a:off x="-680720" y="581661"/>
            <a:ext cx="5181600" cy="102993"/>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TextBox 3"/>
          <p:cNvSpPr txBox="1"/>
          <p:nvPr/>
        </p:nvSpPr>
        <p:spPr>
          <a:xfrm>
            <a:off x="0" y="173050"/>
            <a:ext cx="4917440" cy="338554"/>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2.3 </a:t>
            </a:r>
            <a:r>
              <a:rPr lang="en-US" sz="1600" b="1" dirty="0" err="1">
                <a:latin typeface="Segoe UI" panose="020B0502040204020203" pitchFamily="34" charset="0"/>
                <a:ea typeface="Open Sans" panose="020B0606030504020204" pitchFamily="34" charset="0"/>
                <a:cs typeface="Segoe UI" panose="020B0502040204020203" pitchFamily="34" charset="0"/>
              </a:rPr>
              <a:t>Bài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toán</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giải</a:t>
            </a:r>
            <a:r>
              <a:rPr lang="en-US" sz="1600" b="1" dirty="0">
                <a:latin typeface="Segoe UI" panose="020B0502040204020203" pitchFamily="34" charset="0"/>
                <a:ea typeface="Open Sans" panose="020B0606030504020204" pitchFamily="34" charset="0"/>
                <a:cs typeface="Segoe UI" panose="020B0502040204020203" pitchFamily="34" charset="0"/>
              </a:rPr>
              <a:t> </a:t>
            </a:r>
            <a:r>
              <a:rPr lang="en-US" sz="1600" b="1" dirty="0" err="1">
                <a:latin typeface="Segoe UI" panose="020B0502040204020203" pitchFamily="34" charset="0"/>
                <a:ea typeface="Open Sans" panose="020B0606030504020204" pitchFamily="34" charset="0"/>
                <a:cs typeface="Segoe UI" panose="020B0502040204020203" pitchFamily="34" charset="0"/>
              </a:rPr>
              <a:t>mã</a:t>
            </a:r>
            <a:r>
              <a:rPr lang="en-US" sz="1600" b="1" dirty="0">
                <a:latin typeface="Segoe UI" panose="020B0502040204020203" pitchFamily="34" charset="0"/>
                <a:ea typeface="Open Sans" panose="020B0606030504020204" pitchFamily="34" charset="0"/>
                <a:cs typeface="Segoe UI" panose="020B0502040204020203" pitchFamily="34" charset="0"/>
              </a:rPr>
              <a:t> (cryptarithmetic puzzles) </a:t>
            </a:r>
          </a:p>
        </p:txBody>
      </p:sp>
      <p:pic>
        <p:nvPicPr>
          <p:cNvPr id="2" name="Picture 1"/>
          <p:cNvPicPr>
            <a:picLocks noChangeAspect="1"/>
          </p:cNvPicPr>
          <p:nvPr/>
        </p:nvPicPr>
        <p:blipFill>
          <a:blip r:embed="rId3"/>
          <a:stretch>
            <a:fillRect/>
          </a:stretch>
        </p:blipFill>
        <p:spPr>
          <a:xfrm>
            <a:off x="1087120" y="1261738"/>
            <a:ext cx="4470400" cy="3373015"/>
          </a:xfrm>
          <a:prstGeom prst="rect">
            <a:avLst/>
          </a:prstGeom>
        </p:spPr>
      </p:pic>
      <p:cxnSp>
        <p:nvCxnSpPr>
          <p:cNvPr id="11" name="Straight Connector 10"/>
          <p:cNvCxnSpPr/>
          <p:nvPr/>
        </p:nvCxnSpPr>
        <p:spPr>
          <a:xfrm>
            <a:off x="5413805" y="3015746"/>
            <a:ext cx="2286000"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76404" y="2302744"/>
            <a:ext cx="2506079"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13805" y="1985108"/>
            <a:ext cx="3585703" cy="338554"/>
          </a:xfrm>
          <a:prstGeom prst="rect">
            <a:avLst/>
          </a:prstGeom>
          <a:noFill/>
        </p:spPr>
        <p:txBody>
          <a:bodyPr wrap="square">
            <a:spAutoFit/>
          </a:bodyPr>
          <a:lstStyle/>
          <a:p>
            <a:pPr algn="ctr"/>
            <a:r>
              <a:rPr lang="en-US" sz="1600" b="1" dirty="0">
                <a:solidFill>
                  <a:schemeClr val="bg2">
                    <a:lumMod val="50000"/>
                  </a:schemeClr>
                </a:solidFill>
                <a:latin typeface="Segoe UI" panose="020B0502040204020203" pitchFamily="34" charset="0"/>
                <a:cs typeface="Segoe UI" panose="020B0502040204020203" pitchFamily="34" charset="0"/>
              </a:rPr>
              <a:t>Ordinary node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đại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diện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cho</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biến</a:t>
            </a:r>
            <a:endParaRPr lang="en-US" sz="1600" dirty="0">
              <a:latin typeface="Segoe UI" panose="020B0502040204020203" pitchFamily="34" charset="0"/>
              <a:cs typeface="Segoe UI" panose="020B0502040204020203" pitchFamily="34" charset="0"/>
            </a:endParaRPr>
          </a:p>
        </p:txBody>
      </p:sp>
      <p:sp>
        <p:nvSpPr>
          <p:cNvPr id="20" name="TextBox 19"/>
          <p:cNvSpPr txBox="1"/>
          <p:nvPr/>
        </p:nvSpPr>
        <p:spPr>
          <a:xfrm>
            <a:off x="5413805" y="2683133"/>
            <a:ext cx="3945656" cy="338554"/>
          </a:xfrm>
          <a:prstGeom prst="rect">
            <a:avLst/>
          </a:prstGeom>
          <a:noFill/>
        </p:spPr>
        <p:txBody>
          <a:bodyPr wrap="square">
            <a:spAutoFit/>
          </a:bodyPr>
          <a:lstStyle/>
          <a:p>
            <a:r>
              <a:rPr lang="en-US" sz="1600" b="1">
                <a:solidFill>
                  <a:schemeClr val="bg2">
                    <a:lumMod val="50000"/>
                  </a:schemeClr>
                </a:solidFill>
                <a:latin typeface="Segoe UI" panose="020B0502040204020203" pitchFamily="34" charset="0"/>
                <a:cs typeface="Segoe UI" panose="020B0502040204020203" pitchFamily="34" charset="0"/>
              </a:rPr>
              <a:t>Hypernode</a:t>
            </a:r>
            <a:r>
              <a:rPr lang="en-US" sz="1600">
                <a:solidFill>
                  <a:schemeClr val="bg2">
                    <a:lumMod val="50000"/>
                  </a:schemeClr>
                </a:solidFill>
                <a:latin typeface="Segoe UI" panose="020B0502040204020203" pitchFamily="34" charset="0"/>
                <a:cs typeface="Segoe UI" panose="020B0502040204020203" pitchFamily="34" charset="0"/>
              </a:rPr>
              <a:t>: </a:t>
            </a:r>
            <a:r>
              <a:rPr lang="en-US" sz="1600">
                <a:solidFill>
                  <a:schemeClr val="tx1"/>
                </a:solidFill>
                <a:latin typeface="Segoe UI" panose="020B0502040204020203" pitchFamily="34" charset="0"/>
                <a:cs typeface="Segoe UI" panose="020B0502040204020203" pitchFamily="34" charset="0"/>
              </a:rPr>
              <a:t>đại diện cho các ràng buộc</a:t>
            </a:r>
            <a:endParaRPr lang="en-US" sz="1600" b="1" dirty="0">
              <a:solidFill>
                <a:schemeClr val="bg2">
                  <a:lumMod val="50000"/>
                </a:schemeClr>
              </a:solidFill>
              <a:latin typeface="Segoe UI" panose="020B0502040204020203" pitchFamily="34" charset="0"/>
              <a:cs typeface="Segoe UI" panose="020B0502040204020203" pitchFamily="34" charset="0"/>
            </a:endParaRPr>
          </a:p>
        </p:txBody>
      </p:sp>
      <p:sp>
        <p:nvSpPr>
          <p:cNvPr id="8" name="!!i2"/>
          <p:cNvSpPr/>
          <p:nvPr/>
        </p:nvSpPr>
        <p:spPr>
          <a:xfrm>
            <a:off x="-125362" y="754711"/>
            <a:ext cx="2263877" cy="436970"/>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00000"/>
              </a:solidFill>
              <a:latin typeface="Segoe UI" panose="020B0502040204020203" pitchFamily="34" charset="0"/>
              <a:cs typeface="Segoe UI" panose="020B0502040204020203" pitchFamily="34" charset="0"/>
            </a:endParaRPr>
          </a:p>
          <a:p>
            <a:pPr algn="ctr"/>
            <a:r>
              <a:rPr lang="en-US" sz="2000" b="1" dirty="0">
                <a:solidFill>
                  <a:srgbClr val="000000"/>
                </a:solidFill>
                <a:latin typeface="Segoe UI" panose="020B0502040204020203" pitchFamily="34" charset="0"/>
                <a:cs typeface="Segoe UI" panose="020B0502040204020203" pitchFamily="34" charset="0"/>
              </a:rPr>
              <a:t>Constraint</a:t>
            </a:r>
            <a:r>
              <a:rPr lang="en-US" sz="2000" b="1" i="0" u="none" strike="noStrike" dirty="0">
                <a:solidFill>
                  <a:srgbClr val="000000"/>
                </a:solidFill>
                <a:effectLst/>
                <a:latin typeface="Segoe UI" panose="020B0502040204020203" pitchFamily="34" charset="0"/>
                <a:cs typeface="Segoe UI" panose="020B0502040204020203" pitchFamily="34" charset="0"/>
              </a:rPr>
              <a:t>s</a:t>
            </a:r>
            <a:endParaRPr lang="en-US" sz="24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a:p>
            <a:pPr algn="ctr"/>
            <a:endParaRPr lang="en-US" sz="2000" b="1" dirty="0">
              <a:solidFill>
                <a:srgbClr val="039BE5"/>
              </a:solidFill>
              <a:latin typeface="Segoe UI" panose="020B0502040204020203" pitchFamily="34" charset="0"/>
              <a:ea typeface="Open Sans" panose="020B0606030504020204"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25" name="!! Hình 1"/>
          <p:cNvSpPr txBox="1">
            <a:spLocks noGrp="1"/>
          </p:cNvSpPr>
          <p:nvPr>
            <p:ph type="title" idx="5"/>
          </p:nvPr>
        </p:nvSpPr>
        <p:spPr>
          <a:xfrm>
            <a:off x="890492" y="1870624"/>
            <a:ext cx="1355781" cy="9713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23" name="!! text1"/>
          <p:cNvSpPr txBox="1"/>
          <p:nvPr/>
        </p:nvSpPr>
        <p:spPr>
          <a:xfrm>
            <a:off x="2300057" y="1940805"/>
            <a:ext cx="5243743" cy="830997"/>
          </a:xfrm>
          <a:prstGeom prst="rect">
            <a:avLst/>
          </a:prstGeom>
          <a:noFill/>
        </p:spPr>
        <p:txBody>
          <a:bodyPr wrap="square">
            <a:spAutoFit/>
          </a:bodyPr>
          <a:lstStyle/>
          <a:p>
            <a:pPr algn="ctr" defTabSz="685800">
              <a:buClr>
                <a:srgbClr val="0F1E50"/>
              </a:buClr>
              <a:buSzPts val="2400"/>
              <a:defRPr/>
            </a:pPr>
            <a:r>
              <a:rPr lang="vi-VN" sz="2200" b="1" dirty="0">
                <a:latin typeface="Segoe UI" panose="020B0502040204020203" pitchFamily="34" charset="0"/>
                <a:ea typeface="Open Sans" panose="020B0606030504020204" pitchFamily="34" charset="0"/>
                <a:cs typeface="Segoe UI" panose="020B0502040204020203" pitchFamily="34" charset="0"/>
              </a:rPr>
              <a:t>ĐỊNH </a:t>
            </a:r>
            <a:r>
              <a:rPr lang="vi-VN" sz="2200" b="1">
                <a:latin typeface="Segoe UI" panose="020B0502040204020203" pitchFamily="34" charset="0"/>
                <a:ea typeface="Open Sans" panose="020B0606030504020204" pitchFamily="34" charset="0"/>
                <a:cs typeface="Segoe UI" panose="020B0502040204020203" pitchFamily="34" charset="0"/>
              </a:rPr>
              <a:t>NGHĨA </a:t>
            </a:r>
            <a:r>
              <a:rPr lang="en-US" sz="2400" b="1">
                <a:latin typeface="Segoe UI" panose="020B0502040204020203" pitchFamily="34" charset="0"/>
                <a:ea typeface="Open Sans" panose="020B0606030504020204" pitchFamily="34" charset="0"/>
                <a:cs typeface="Segoe UI" panose="020B0502040204020203" pitchFamily="34" charset="0"/>
              </a:rPr>
              <a:t>BÀI TOÁN THỎA MÃN RÀNG BUỘC</a:t>
            </a:r>
            <a:endParaRPr lang="en-US" sz="2200" b="1" dirty="0">
              <a:solidFill>
                <a:srgbClr val="0F1E50"/>
              </a:solidFill>
              <a:latin typeface="Segoe UI" panose="020B0502040204020203" pitchFamily="34" charset="0"/>
              <a:ea typeface="Open Sans" panose="020B0606030504020204" pitchFamily="34" charset="0"/>
              <a:cs typeface="Segoe UI" panose="020B0502040204020203" pitchFamily="34" charset="0"/>
              <a:sym typeface="Open Sans" panose="020B0606030504020204"/>
            </a:endParaRPr>
          </a:p>
        </p:txBody>
      </p:sp>
      <p:cxnSp>
        <p:nvCxnSpPr>
          <p:cNvPr id="8" name="!!i2"/>
          <p:cNvCxnSpPr/>
          <p:nvPr/>
        </p:nvCxnSpPr>
        <p:spPr>
          <a:xfrm flipH="1">
            <a:off x="2445113" y="2841985"/>
            <a:ext cx="4984387" cy="0"/>
          </a:xfrm>
          <a:prstGeom prst="line">
            <a:avLst/>
          </a:prstGeom>
          <a:ln w="762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3" name="TextBox 2"/>
          <p:cNvSpPr txBox="1"/>
          <p:nvPr/>
        </p:nvSpPr>
        <p:spPr>
          <a:xfrm>
            <a:off x="2914130" y="1848475"/>
            <a:ext cx="4316394" cy="1446550"/>
          </a:xfrm>
          <a:prstGeom prst="rect">
            <a:avLst/>
          </a:prstGeom>
          <a:noFill/>
        </p:spPr>
        <p:txBody>
          <a:bodyPr wrap="square">
            <a:spAutoFit/>
          </a:bodyPr>
          <a:lstStyle/>
          <a:p>
            <a:pPr algn="ctr" rtl="0">
              <a:spcBef>
                <a:spcPts val="0"/>
              </a:spcBef>
              <a:spcAft>
                <a:spcPts val="0"/>
              </a:spcAft>
            </a:pPr>
            <a:r>
              <a:rPr lang="en-US" sz="2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CÁC BIẾN </a:t>
            </a:r>
            <a:r>
              <a:rPr lang="en-US" sz="2200" b="1"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THỂ CỦA BÀI TOÁN THỎA MÃN RÀNG BUỘC</a:t>
            </a:r>
            <a:endParaRPr lang="en-US" sz="2200" b="0" dirty="0">
              <a:effectLst/>
              <a:latin typeface="Open Sans" panose="020B0606030504020204" pitchFamily="34" charset="0"/>
              <a:ea typeface="Open Sans" panose="020B0606030504020204" pitchFamily="34" charset="0"/>
              <a:cs typeface="Open Sans" panose="020B0606030504020204" pitchFamily="34" charset="0"/>
            </a:endParaRPr>
          </a:p>
          <a:p>
            <a:br>
              <a:rPr lang="en-US" sz="2200" dirty="0">
                <a:latin typeface="Open Sans" panose="020B0606030504020204" pitchFamily="34" charset="0"/>
                <a:ea typeface="Open Sans" panose="020B0606030504020204" pitchFamily="34" charset="0"/>
                <a:cs typeface="Open Sans" panose="020B0606030504020204" pitchFamily="34" charset="0"/>
              </a:rPr>
            </a:br>
            <a:endParaRPr lang="en-US" sz="2200" b="1" dirty="0">
              <a:solidFill>
                <a:srgbClr val="0F1E50"/>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a:endParaRPr>
          </a:p>
        </p:txBody>
      </p:sp>
      <p:sp>
        <p:nvSpPr>
          <p:cNvPr id="10" name="!!i4"/>
          <p:cNvSpPr/>
          <p:nvPr/>
        </p:nvSpPr>
        <p:spPr>
          <a:xfrm>
            <a:off x="3341038" y="2687369"/>
            <a:ext cx="3462578" cy="80010"/>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2" name="!!i2"/>
          <p:cNvSpPr txBox="1"/>
          <p:nvPr/>
        </p:nvSpPr>
        <p:spPr>
          <a:xfrm>
            <a:off x="1323222" y="1752253"/>
            <a:ext cx="1590908" cy="1107995"/>
          </a:xfrm>
          <a:prstGeom prst="rect">
            <a:avLst/>
          </a:prstGeom>
          <a:ln>
            <a:no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GB" sz="6000" b="1" dirty="0">
                <a:solidFill>
                  <a:srgbClr val="5A6FE8"/>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33" name="!!i10"/>
          <p:cNvSpPr/>
          <p:nvPr/>
        </p:nvSpPr>
        <p:spPr>
          <a:xfrm rot="5400000">
            <a:off x="4606072" y="-3630725"/>
            <a:ext cx="5143499" cy="1298448"/>
          </a:xfrm>
          <a:prstGeom prst="rect">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scene3d>
              <a:camera prst="orthographicFront">
                <a:rot lat="0" lon="21599983" rev="10799999"/>
              </a:camera>
              <a:lightRig rig="threePt" dir="t"/>
            </a:scene3d>
          </a:bodyPr>
          <a:lstStyle/>
          <a:p>
            <a:pPr indent="457200" algn="r" rtl="0">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ĐỒ THỊ ĐỐI NGẪU</a:t>
            </a:r>
            <a:endParaRPr lang="en-US" sz="1800" b="1" dirty="0">
              <a:effectLst/>
              <a:latin typeface="Segoe UI" panose="020B0502040204020203" pitchFamily="34" charset="0"/>
              <a:cs typeface="Segoe UI" panose="020B0502040204020203" pitchFamily="34" charset="0"/>
            </a:endParaRPr>
          </a:p>
        </p:txBody>
      </p:sp>
      <p:sp>
        <p:nvSpPr>
          <p:cNvPr id="34" name="!!i9"/>
          <p:cNvSpPr/>
          <p:nvPr/>
        </p:nvSpPr>
        <p:spPr>
          <a:xfrm rot="5400000">
            <a:off x="3295505" y="7573051"/>
            <a:ext cx="5143499" cy="1298448"/>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scene3d>
              <a:camera prst="orthographicFront">
                <a:rot lat="0" lon="21599983" rev="10799999"/>
              </a:camera>
              <a:lightRig rig="threePt" dir="t"/>
            </a:scene3d>
          </a:bodyPr>
          <a:lstStyle/>
          <a:p>
            <a:pPr indent="457200" algn="r" rtl="0">
              <a:spcBef>
                <a:spcPts val="0"/>
              </a:spcBef>
              <a:spcAft>
                <a:spcPts val="0"/>
              </a:spcAft>
            </a:pPr>
            <a:r>
              <a:rPr lang="en-US" sz="1800" b="1" i="0" u="none" strike="noStrike" dirty="0">
                <a:solidFill>
                  <a:srgbClr val="FFFFFF"/>
                </a:solidFill>
                <a:effectLst/>
                <a:latin typeface="Segoe UI" panose="020B0502040204020203" pitchFamily="34" charset="0"/>
                <a:cs typeface="Segoe UI" panose="020B0502040204020203" pitchFamily="34" charset="0"/>
              </a:rPr>
              <a:t>RÀNG BUỘC SIÊU ĐỒ THỊ</a:t>
            </a:r>
            <a:endParaRPr lang="en-US" sz="1800" b="1" dirty="0">
              <a:solidFill>
                <a:srgbClr val="FFFFFF"/>
              </a:solidFill>
              <a:effectLst/>
              <a:latin typeface="Segoe UI" panose="020B0502040204020203" pitchFamily="34" charset="0"/>
              <a:cs typeface="Segoe UI" panose="020B0502040204020203" pitchFamily="34" charset="0"/>
            </a:endParaRPr>
          </a:p>
        </p:txBody>
      </p:sp>
      <p:sp>
        <p:nvSpPr>
          <p:cNvPr id="35" name="!!i8"/>
          <p:cNvSpPr/>
          <p:nvPr/>
        </p:nvSpPr>
        <p:spPr>
          <a:xfrm rot="5400000">
            <a:off x="1997056" y="-3630725"/>
            <a:ext cx="5143499" cy="1298448"/>
          </a:xfrm>
          <a:prstGeom prst="rect">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scene3d>
              <a:camera prst="orthographicFront">
                <a:rot lat="0" lon="21599983" rev="10799999"/>
              </a:camera>
              <a:lightRig rig="threePt" dir="t"/>
            </a:scene3d>
          </a:bodyPr>
          <a:lstStyle/>
          <a:p>
            <a:pPr indent="457200" algn="r" rtl="0">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RÀNG BUỘC TOÀN CỤC</a:t>
            </a:r>
            <a:endParaRPr lang="en-US" sz="1800" b="1" dirty="0">
              <a:effectLst/>
              <a:latin typeface="Segoe UI" panose="020B0502040204020203" pitchFamily="34" charset="0"/>
              <a:cs typeface="Segoe UI" panose="020B0502040204020203" pitchFamily="34" charset="0"/>
            </a:endParaRPr>
          </a:p>
        </p:txBody>
      </p:sp>
      <p:sp>
        <p:nvSpPr>
          <p:cNvPr id="36" name="!!i7"/>
          <p:cNvSpPr/>
          <p:nvPr/>
        </p:nvSpPr>
        <p:spPr>
          <a:xfrm rot="5400000">
            <a:off x="686489" y="7573051"/>
            <a:ext cx="5143499" cy="1298448"/>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scene3d>
              <a:camera prst="orthographicFront">
                <a:rot lat="0" lon="21599983" rev="10799999"/>
              </a:camera>
              <a:lightRig rig="threePt" dir="t"/>
            </a:scene3d>
          </a:bodyPr>
          <a:lstStyle/>
          <a:p>
            <a:pPr indent="457200" algn="r" rtl="0">
              <a:spcBef>
                <a:spcPts val="0"/>
              </a:spcBef>
              <a:spcAft>
                <a:spcPts val="0"/>
              </a:spcAft>
            </a:pPr>
            <a:r>
              <a:rPr lang="vi-VN" sz="1800" b="1" i="0" u="none" strike="noStrike" dirty="0">
                <a:solidFill>
                  <a:srgbClr val="FFFFFF"/>
                </a:solidFill>
                <a:effectLst/>
                <a:latin typeface="Segoe UI" panose="020B0502040204020203" pitchFamily="34" charset="0"/>
                <a:cs typeface="Segoe UI" panose="020B0502040204020203" pitchFamily="34" charset="0"/>
              </a:rPr>
              <a:t>RÀNG BUỘC ĐƠN</a:t>
            </a:r>
            <a:r>
              <a:rPr lang="en-US" sz="1800" b="1" i="0" u="none" strike="noStrike" dirty="0">
                <a:solidFill>
                  <a:srgbClr val="FFFFFF"/>
                </a:solidFill>
                <a:effectLst/>
                <a:latin typeface="Segoe UI" panose="020B0502040204020203" pitchFamily="34" charset="0"/>
                <a:cs typeface="Segoe UI" panose="020B0502040204020203" pitchFamily="34" charset="0"/>
              </a:rPr>
              <a:t>, RÀNG BUỘC NHỊ PHÂN, RÀNG BUỘC BẬC CAO</a:t>
            </a:r>
            <a:endParaRPr lang="en-US" sz="1800" b="1" dirty="0">
              <a:solidFill>
                <a:srgbClr val="FFFFFF"/>
              </a:solidFill>
              <a:effectLst/>
              <a:latin typeface="Segoe UI" panose="020B0502040204020203" pitchFamily="34" charset="0"/>
              <a:cs typeface="Segoe UI" panose="020B0502040204020203" pitchFamily="34" charset="0"/>
            </a:endParaRPr>
          </a:p>
        </p:txBody>
      </p:sp>
      <p:sp>
        <p:nvSpPr>
          <p:cNvPr id="37" name="!!i6"/>
          <p:cNvSpPr/>
          <p:nvPr/>
        </p:nvSpPr>
        <p:spPr>
          <a:xfrm rot="5400000">
            <a:off x="-611961" y="-3630726"/>
            <a:ext cx="5143501" cy="1298448"/>
          </a:xfrm>
          <a:prstGeom prst="rect">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scene3d>
              <a:camera prst="orthographicFront">
                <a:rot lat="0" lon="21599983" rev="10799999"/>
              </a:camera>
              <a:lightRig rig="threePt" dir="t"/>
            </a:scene3d>
          </a:bodyPr>
          <a:lstStyle/>
          <a:p>
            <a:pPr indent="457200" algn="r" rtl="0">
              <a:spcBef>
                <a:spcPts val="0"/>
              </a:spcBef>
              <a:spcAft>
                <a:spcPts val="0"/>
              </a:spcAft>
            </a:pPr>
            <a:r>
              <a:rPr lang="en-US" sz="1800" b="1" i="0" u="none" strike="noStrike" dirty="0">
                <a:solidFill>
                  <a:srgbClr val="000000"/>
                </a:solidFill>
                <a:effectLst/>
                <a:latin typeface="Segoe UI" panose="020B0502040204020203" pitchFamily="34" charset="0"/>
                <a:cs typeface="Segoe UI" panose="020B0502040204020203" pitchFamily="34" charset="0"/>
              </a:rPr>
              <a:t>RÀNG BUỘC TUYẾN TÍNH VÀ RÀNG BUỘC PHI TUYẾN</a:t>
            </a:r>
            <a:endParaRPr lang="en-US" sz="1800" b="1" dirty="0">
              <a:effectLst/>
              <a:latin typeface="Segoe UI" panose="020B0502040204020203" pitchFamily="34" charset="0"/>
              <a:cs typeface="Segoe UI" panose="020B0502040204020203" pitchFamily="34" charset="0"/>
            </a:endParaRPr>
          </a:p>
        </p:txBody>
      </p:sp>
      <p:sp>
        <p:nvSpPr>
          <p:cNvPr id="38" name="!!i5"/>
          <p:cNvSpPr/>
          <p:nvPr/>
        </p:nvSpPr>
        <p:spPr>
          <a:xfrm rot="5400000">
            <a:off x="-1922528" y="7573049"/>
            <a:ext cx="5143501" cy="1298448"/>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scene3d>
              <a:camera prst="orthographicFront">
                <a:rot lat="0" lon="21599983" rev="10799999"/>
              </a:camera>
              <a:lightRig rig="threePt" dir="t"/>
            </a:scene3d>
          </a:bodyPr>
          <a:lstStyle/>
          <a:p>
            <a:pPr indent="457200" algn="r" rtl="0">
              <a:spcBef>
                <a:spcPts val="0"/>
              </a:spcBef>
              <a:spcAft>
                <a:spcPts val="0"/>
              </a:spcAft>
            </a:pPr>
            <a:r>
              <a:rPr lang="en-US" sz="1800" b="1" i="0" u="none" strike="noStrike" dirty="0">
                <a:solidFill>
                  <a:srgbClr val="FFFFFF"/>
                </a:solidFill>
                <a:effectLst/>
                <a:latin typeface="Segoe UI" panose="020B0502040204020203" pitchFamily="34" charset="0"/>
                <a:cs typeface="Segoe UI" panose="020B0502040204020203" pitchFamily="34" charset="0"/>
              </a:rPr>
              <a:t>MIỀN RỜI RẠC VÀ MIỀN LIÊN TỤC</a:t>
            </a:r>
            <a:endParaRPr lang="en-US" sz="1800" b="1" dirty="0">
              <a:solidFill>
                <a:srgbClr val="FFFFFF"/>
              </a:solidFill>
              <a:effectLst/>
              <a:latin typeface="Segoe UI" panose="020B0502040204020203" pitchFamily="34" charset="0"/>
              <a:cs typeface="Segoe UI" panose="020B0502040204020203" pitchFamily="34" charset="0"/>
            </a:endParaRPr>
          </a:p>
        </p:txBody>
      </p:sp>
      <p:sp>
        <p:nvSpPr>
          <p:cNvPr id="39" name="!!i11"/>
          <p:cNvSpPr/>
          <p:nvPr/>
        </p:nvSpPr>
        <p:spPr>
          <a:xfrm rot="16200000" flipH="1">
            <a:off x="5904523" y="7573051"/>
            <a:ext cx="5143499" cy="1298448"/>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indent="457200" algn="r" rtl="0">
              <a:spcBef>
                <a:spcPts val="0"/>
              </a:spcBef>
              <a:spcAft>
                <a:spcPts val="0"/>
              </a:spcAft>
            </a:pPr>
            <a:r>
              <a:rPr lang="vi-VN" sz="1800" b="1" i="0" u="none" strike="noStrike" dirty="0">
                <a:solidFill>
                  <a:srgbClr val="FFFFFF"/>
                </a:solidFill>
                <a:effectLst/>
                <a:latin typeface="Segoe UI" panose="020B0502040204020203" pitchFamily="34" charset="0"/>
                <a:cs typeface="Segoe UI" panose="020B0502040204020203" pitchFamily="34" charset="0"/>
              </a:rPr>
              <a:t>RÀNG BUỘC ƯU TIÊN</a:t>
            </a:r>
            <a:endParaRPr lang="en-US" sz="1800" b="1" dirty="0">
              <a:solidFill>
                <a:srgbClr val="FFFFFF"/>
              </a:solidFill>
              <a:effectLst/>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21" name="!!i4"/>
          <p:cNvSpPr/>
          <p:nvPr/>
        </p:nvSpPr>
        <p:spPr>
          <a:xfrm>
            <a:off x="238202" y="6149290"/>
            <a:ext cx="8387638" cy="668329"/>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FFFFFF"/>
                </a:solidFill>
                <a:latin typeface="Segoe UI" panose="020B0502040204020203" pitchFamily="34" charset="0"/>
                <a:cs typeface="Segoe UI" panose="020B0502040204020203" pitchFamily="34" charset="0"/>
              </a:rPr>
              <a:t>Ví</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dụ</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các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bài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toán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tô</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màu</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đồ</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thị</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lập</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thời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gian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biểu</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có</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giới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hạn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thời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gian</a:t>
            </a:r>
            <a:r>
              <a:rPr lang="en-US" sz="1600" dirty="0">
                <a:solidFill>
                  <a:srgbClr val="FFFFFF"/>
                </a:solidFill>
                <a:latin typeface="Segoe UI" panose="020B0502040204020203" pitchFamily="34" charset="0"/>
                <a:cs typeface="Segoe UI" panose="020B0502040204020203" pitchFamily="34" charset="0"/>
              </a:rPr>
              <a:t> hay </a:t>
            </a:r>
            <a:r>
              <a:rPr lang="en-US" sz="1600" dirty="0" err="1">
                <a:solidFill>
                  <a:srgbClr val="FFFFFF"/>
                </a:solidFill>
                <a:latin typeface="Segoe UI" panose="020B0502040204020203" pitchFamily="34" charset="0"/>
                <a:cs typeface="Segoe UI" panose="020B0502040204020203" pitchFamily="34" charset="0"/>
              </a:rPr>
              <a:t>bài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toán</a:t>
            </a:r>
            <a:r>
              <a:rPr lang="en-US" sz="1600" dirty="0">
                <a:solidFill>
                  <a:srgbClr val="FFFFFF"/>
                </a:solidFill>
                <a:latin typeface="Segoe UI" panose="020B0502040204020203" pitchFamily="34" charset="0"/>
                <a:cs typeface="Segoe UI" panose="020B0502040204020203" pitchFamily="34" charset="0"/>
              </a:rPr>
              <a:t> 8 </a:t>
            </a:r>
            <a:r>
              <a:rPr lang="en-US" sz="1600" dirty="0" err="1">
                <a:solidFill>
                  <a:srgbClr val="FFFFFF"/>
                </a:solidFill>
                <a:latin typeface="Segoe UI" panose="020B0502040204020203" pitchFamily="34" charset="0"/>
                <a:cs typeface="Segoe UI" panose="020B0502040204020203" pitchFamily="34" charset="0"/>
              </a:rPr>
              <a:t>quân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hậu</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đều</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là</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các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vấn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đề</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ràng</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buộc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có</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giá</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trị</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của</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các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biến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thuộc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miền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này</a:t>
            </a:r>
            <a:r>
              <a:rPr lang="en-US" sz="1600" dirty="0">
                <a:solidFill>
                  <a:srgbClr val="FFFFFF"/>
                </a:solidFill>
                <a:latin typeface="Segoe UI" panose="020B0502040204020203" pitchFamily="34" charset="0"/>
                <a:cs typeface="Segoe UI" panose="020B0502040204020203" pitchFamily="34" charset="0"/>
              </a:rPr>
              <a:t>.</a:t>
            </a:r>
          </a:p>
        </p:txBody>
      </p:sp>
      <p:sp>
        <p:nvSpPr>
          <p:cNvPr id="3" name="TextBox 2"/>
          <p:cNvSpPr txBox="1"/>
          <p:nvPr/>
        </p:nvSpPr>
        <p:spPr>
          <a:xfrm>
            <a:off x="133783" y="174913"/>
            <a:ext cx="3671415" cy="369332"/>
          </a:xfrm>
          <a:prstGeom prst="rect">
            <a:avLst/>
          </a:prstGeom>
          <a:noFill/>
        </p:spPr>
        <p:txBody>
          <a:bodyPr wrap="square">
            <a:spAutoFit/>
          </a:bodyPr>
          <a:lstStyle/>
          <a:p>
            <a:pPr rtl="0">
              <a:spcBef>
                <a:spcPts val="0"/>
              </a:spcBef>
              <a:spcAft>
                <a:spcPts val="0"/>
              </a:spcAft>
            </a:pP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Miền</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rời</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rạc</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và</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miền</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liên</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tục</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p>
        </p:txBody>
      </p:sp>
      <p:sp>
        <p:nvSpPr>
          <p:cNvPr id="10" name="!!i4"/>
          <p:cNvSpPr/>
          <p:nvPr/>
        </p:nvSpPr>
        <p:spPr>
          <a:xfrm>
            <a:off x="238202" y="560070"/>
            <a:ext cx="3462578" cy="80010"/>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5" name="TextBox 4"/>
          <p:cNvSpPr txBox="1"/>
          <p:nvPr/>
        </p:nvSpPr>
        <p:spPr>
          <a:xfrm>
            <a:off x="238202" y="1025574"/>
            <a:ext cx="8387638" cy="584775"/>
          </a:xfrm>
          <a:prstGeom prst="rect">
            <a:avLst/>
          </a:prstGeom>
          <a:noFill/>
        </p:spPr>
        <p:txBody>
          <a:bodyPr wrap="square">
            <a:spAutoFit/>
          </a:bodyPr>
          <a:lstStyle/>
          <a:p>
            <a:r>
              <a:rPr lang="en-US" sz="1600" b="1" i="0" u="none" strike="noStrike" dirty="0" err="1">
                <a:solidFill>
                  <a:schemeClr val="bg2">
                    <a:lumMod val="50000"/>
                  </a:schemeClr>
                </a:solidFill>
                <a:effectLst/>
                <a:latin typeface="Segoe UI" panose="020B0502040204020203" pitchFamily="34" charset="0"/>
                <a:cs typeface="Segoe UI" panose="020B0502040204020203" pitchFamily="34" charset="0"/>
              </a:rPr>
              <a:t>Miền</a:t>
            </a:r>
            <a:r>
              <a:rPr lang="en-US" sz="1600" b="1"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600" b="1" i="0" u="none" strike="noStrike" dirty="0" err="1">
                <a:solidFill>
                  <a:schemeClr val="bg2">
                    <a:lumMod val="50000"/>
                  </a:schemeClr>
                </a:solidFill>
                <a:effectLst/>
                <a:latin typeface="Segoe UI" panose="020B0502040204020203" pitchFamily="34" charset="0"/>
                <a:cs typeface="Segoe UI" panose="020B0502040204020203" pitchFamily="34" charset="0"/>
              </a:rPr>
              <a:t>rời</a:t>
            </a:r>
            <a:r>
              <a:rPr lang="en-US" sz="1600" b="1"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600" b="1" i="0" u="none" strike="noStrike" dirty="0" err="1">
                <a:solidFill>
                  <a:schemeClr val="bg2">
                    <a:lumMod val="50000"/>
                  </a:schemeClr>
                </a:solidFill>
                <a:effectLst/>
                <a:latin typeface="Segoe UI" panose="020B0502040204020203" pitchFamily="34" charset="0"/>
                <a:cs typeface="Segoe UI" panose="020B0502040204020203" pitchFamily="34" charset="0"/>
              </a:rPr>
              <a:t>rạc</a:t>
            </a:r>
            <a:r>
              <a:rPr lang="en-US" sz="1600" b="1" i="0" u="none" strike="noStrike" dirty="0">
                <a:solidFill>
                  <a:schemeClr val="bg2">
                    <a:lumMod val="50000"/>
                  </a:schemeClr>
                </a:solidFill>
                <a:effectLst/>
                <a:latin typeface="Segoe UI" panose="020B0502040204020203" pitchFamily="34" charset="0"/>
                <a:cs typeface="Segoe UI" panose="020B0502040204020203" pitchFamily="34" charset="0"/>
              </a:rPr>
              <a:t>:</a:t>
            </a:r>
            <a:r>
              <a:rPr lang="en-US" sz="1600" b="0"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tập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hợp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giá</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trị</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đầu</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vào</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chỉ</a:t>
            </a:r>
            <a:r>
              <a:rPr lang="en-US" sz="1600" b="0" i="0" u="none" strike="noStrike" dirty="0">
                <a:solidFill>
                  <a:srgbClr val="000000"/>
                </a:solidFill>
                <a:effectLst/>
                <a:latin typeface="Segoe UI" panose="020B0502040204020203" pitchFamily="34" charset="0"/>
                <a:cs typeface="Segoe UI" panose="020B0502040204020203" pitchFamily="34" charset="0"/>
              </a:rPr>
              <a:t> bao </a:t>
            </a:r>
            <a:r>
              <a:rPr lang="en-US" sz="1600" b="0" i="0" u="none" strike="noStrike" dirty="0" err="1">
                <a:solidFill>
                  <a:srgbClr val="000000"/>
                </a:solidFill>
                <a:effectLst/>
                <a:latin typeface="Segoe UI" panose="020B0502040204020203" pitchFamily="34" charset="0"/>
                <a:cs typeface="Segoe UI" panose="020B0502040204020203" pitchFamily="34" charset="0"/>
              </a:rPr>
              <a:t>gồm</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số</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cụ</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thể</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trong</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một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khoảng</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Miền</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rời</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rạc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một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miền</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hữu</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hạn</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hoặc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có</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thể</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vô</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cùng</a:t>
            </a:r>
            <a:r>
              <a:rPr lang="en-US" sz="1600" b="0" i="0" u="none" strike="noStrike" dirty="0">
                <a:solidFill>
                  <a:srgbClr val="000000"/>
                </a:solidFill>
                <a:effectLst/>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p:txBody>
      </p:sp>
      <p:sp>
        <p:nvSpPr>
          <p:cNvPr id="7" name="TextBox 6"/>
          <p:cNvSpPr txBox="1"/>
          <p:nvPr/>
        </p:nvSpPr>
        <p:spPr>
          <a:xfrm>
            <a:off x="238202" y="5614578"/>
            <a:ext cx="8387638" cy="338554"/>
          </a:xfrm>
          <a:prstGeom prst="rect">
            <a:avLst/>
          </a:prstGeom>
          <a:noFill/>
        </p:spPr>
        <p:txBody>
          <a:bodyPr wrap="square">
            <a:spAutoFit/>
          </a:bodyPr>
          <a:lstStyle/>
          <a:p>
            <a:r>
              <a:rPr lang="vi-VN" sz="1600" b="1" dirty="0">
                <a:solidFill>
                  <a:schemeClr val="bg2">
                    <a:lumMod val="50000"/>
                  </a:schemeClr>
                </a:solidFill>
                <a:latin typeface="Segoe UI" panose="020B0502040204020203" pitchFamily="34" charset="0"/>
                <a:cs typeface="Segoe UI" panose="020B0502040204020203" pitchFamily="34" charset="0"/>
              </a:rPr>
              <a:t>Miền hữu hạn:</a:t>
            </a:r>
            <a:r>
              <a:rPr lang="vi-VN" sz="1600" dirty="0">
                <a:latin typeface="Segoe UI" panose="020B0502040204020203" pitchFamily="34" charset="0"/>
                <a:cs typeface="Segoe UI" panose="020B0502040204020203" pitchFamily="34" charset="0"/>
              </a:rPr>
              <a:t> là tập hợp các giá trị đầu vào bao gồm một số lượng giá trị hữu hạn</a:t>
            </a:r>
            <a:endParaRPr lang="en-US" sz="1600" dirty="0">
              <a:latin typeface="Segoe UI" panose="020B0502040204020203" pitchFamily="34" charset="0"/>
              <a:cs typeface="Segoe UI" panose="020B0502040204020203" pitchFamily="34" charset="0"/>
            </a:endParaRPr>
          </a:p>
        </p:txBody>
      </p:sp>
      <p:sp>
        <p:nvSpPr>
          <p:cNvPr id="12" name="TextBox 11"/>
          <p:cNvSpPr txBox="1"/>
          <p:nvPr/>
        </p:nvSpPr>
        <p:spPr>
          <a:xfrm>
            <a:off x="238202" y="7013777"/>
            <a:ext cx="8387638" cy="584775"/>
          </a:xfrm>
          <a:prstGeom prst="rect">
            <a:avLst/>
          </a:prstGeom>
          <a:noFill/>
        </p:spPr>
        <p:txBody>
          <a:bodyPr wrap="square">
            <a:spAutoFit/>
          </a:bodyPr>
          <a:lstStyle/>
          <a:p>
            <a:r>
              <a:rPr lang="vi-VN" sz="1600" b="1" i="0" u="none" strike="noStrike" dirty="0">
                <a:solidFill>
                  <a:schemeClr val="bg2">
                    <a:lumMod val="50000"/>
                  </a:schemeClr>
                </a:solidFill>
                <a:effectLst/>
                <a:latin typeface="Segoe UI" panose="020B0502040204020203" pitchFamily="34" charset="0"/>
                <a:cs typeface="Segoe UI" panose="020B0502040204020203" pitchFamily="34" charset="0"/>
              </a:rPr>
              <a:t>Miền vô cùng:</a:t>
            </a:r>
            <a:r>
              <a:rPr lang="vi-VN" sz="1600" b="0"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vi-VN" sz="1600" b="0" i="0" u="none" strike="noStrike" dirty="0">
                <a:solidFill>
                  <a:srgbClr val="000000"/>
                </a:solidFill>
                <a:effectLst/>
                <a:latin typeface="Segoe UI" panose="020B0502040204020203" pitchFamily="34" charset="0"/>
                <a:cs typeface="Segoe UI" panose="020B0502040204020203" pitchFamily="34" charset="0"/>
              </a:rPr>
              <a:t>là tập hợp các giá trị đầu vào mở rộng trên một phạm vi giá trị không có giới hạn trên hoặc dưới .</a:t>
            </a:r>
            <a:endParaRPr lang="en-US" sz="1600" dirty="0">
              <a:latin typeface="Segoe UI" panose="020B0502040204020203" pitchFamily="34" charset="0"/>
              <a:cs typeface="Segoe UI" panose="020B0502040204020203" pitchFamily="34" charset="0"/>
            </a:endParaRPr>
          </a:p>
        </p:txBody>
      </p:sp>
      <p:sp>
        <p:nvSpPr>
          <p:cNvPr id="16" name="TextBox 15"/>
          <p:cNvSpPr txBox="1"/>
          <p:nvPr/>
        </p:nvSpPr>
        <p:spPr>
          <a:xfrm>
            <a:off x="238202" y="8837874"/>
            <a:ext cx="8387637" cy="338554"/>
          </a:xfrm>
          <a:prstGeom prst="rect">
            <a:avLst/>
          </a:prstGeom>
          <a:noFill/>
        </p:spPr>
        <p:txBody>
          <a:bodyPr wrap="square">
            <a:spAutoFit/>
          </a:bodyPr>
          <a:lstStyle/>
          <a:p>
            <a:r>
              <a:rPr lang="en-US" sz="1600" b="1" i="0" u="none" strike="noStrike" dirty="0" err="1">
                <a:solidFill>
                  <a:srgbClr val="336DDC"/>
                </a:solidFill>
                <a:effectLst/>
                <a:latin typeface="Segoe UI" panose="020B0502040204020203" pitchFamily="34" charset="0"/>
                <a:cs typeface="Segoe UI" panose="020B0502040204020203" pitchFamily="34" charset="0"/>
              </a:rPr>
              <a:t>Miền</a:t>
            </a:r>
            <a:r>
              <a:rPr lang="en-US" sz="1600" b="1" i="0" u="none" strike="noStrike" dirty="0">
                <a:solidFill>
                  <a:srgbClr val="336DDC"/>
                </a:solidFill>
                <a:effectLst/>
                <a:latin typeface="Segoe UI" panose="020B0502040204020203" pitchFamily="34" charset="0"/>
                <a:cs typeface="Segoe UI" panose="020B0502040204020203" pitchFamily="34" charset="0"/>
              </a:rPr>
              <a:t> </a:t>
            </a:r>
            <a:r>
              <a:rPr lang="en-US" sz="1600" b="1" i="0" u="none" strike="noStrike" dirty="0" err="1">
                <a:solidFill>
                  <a:srgbClr val="336DDC"/>
                </a:solidFill>
                <a:effectLst/>
                <a:latin typeface="Segoe UI" panose="020B0502040204020203" pitchFamily="34" charset="0"/>
                <a:cs typeface="Segoe UI" panose="020B0502040204020203" pitchFamily="34" charset="0"/>
              </a:rPr>
              <a:t>liên</a:t>
            </a:r>
            <a:r>
              <a:rPr lang="en-US" sz="1600" b="1" i="0" u="none" strike="noStrike" dirty="0">
                <a:solidFill>
                  <a:srgbClr val="336DDC"/>
                </a:solidFill>
                <a:effectLst/>
                <a:latin typeface="Segoe UI" panose="020B0502040204020203" pitchFamily="34" charset="0"/>
                <a:cs typeface="Segoe UI" panose="020B0502040204020203" pitchFamily="34" charset="0"/>
              </a:rPr>
              <a:t> </a:t>
            </a:r>
            <a:r>
              <a:rPr lang="en-US" sz="1600" b="1" i="0" u="none" strike="noStrike" dirty="0" err="1">
                <a:solidFill>
                  <a:srgbClr val="336DDC"/>
                </a:solidFill>
                <a:effectLst/>
                <a:latin typeface="Segoe UI" panose="020B0502040204020203" pitchFamily="34" charset="0"/>
                <a:cs typeface="Segoe UI" panose="020B0502040204020203" pitchFamily="34" charset="0"/>
              </a:rPr>
              <a:t>tục</a:t>
            </a:r>
            <a:r>
              <a:rPr lang="en-US" sz="1600" b="1" i="0" u="none" strike="noStrike" dirty="0">
                <a:solidFill>
                  <a:srgbClr val="336DDC"/>
                </a:solidFill>
                <a:effectLst/>
                <a:latin typeface="Segoe UI" panose="020B0502040204020203" pitchFamily="34" charset="0"/>
                <a:cs typeface="Segoe UI" panose="020B0502040204020203" pitchFamily="34" charset="0"/>
              </a:rPr>
              <a:t>:</a:t>
            </a:r>
            <a:r>
              <a:rPr lang="en-US" sz="1600" b="0" i="0" u="none" strike="noStrike" dirty="0">
                <a:solidFill>
                  <a:srgbClr val="336DDC"/>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một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tập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hợp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giá</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trị</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đầu</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vào</a:t>
            </a:r>
            <a:r>
              <a:rPr lang="en-US" sz="1600" b="0" i="0" u="none" strike="noStrike" dirty="0">
                <a:solidFill>
                  <a:srgbClr val="000000"/>
                </a:solidFill>
                <a:effectLst/>
                <a:latin typeface="Segoe UI" panose="020B0502040204020203" pitchFamily="34" charset="0"/>
                <a:cs typeface="Segoe UI" panose="020B0502040204020203" pitchFamily="34" charset="0"/>
              </a:rPr>
              <a:t> bao </a:t>
            </a:r>
            <a:r>
              <a:rPr lang="en-US" sz="1600" b="0" i="0" u="none" strike="noStrike" dirty="0" err="1">
                <a:solidFill>
                  <a:srgbClr val="000000"/>
                </a:solidFill>
                <a:effectLst/>
                <a:latin typeface="Segoe UI" panose="020B0502040204020203" pitchFamily="34" charset="0"/>
                <a:cs typeface="Segoe UI" panose="020B0502040204020203" pitchFamily="34" charset="0"/>
              </a:rPr>
              <a:t>gồm</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tất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cả</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số</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trong</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một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khoảng</a:t>
            </a:r>
            <a:r>
              <a:rPr lang="en-US" sz="1600" b="0" i="0" u="none" strike="noStrike" dirty="0">
                <a:solidFill>
                  <a:srgbClr val="000000"/>
                </a:solidFill>
                <a:effectLst/>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p:txBody>
      </p:sp>
      <p:sp>
        <p:nvSpPr>
          <p:cNvPr id="30" name="!!i4"/>
          <p:cNvSpPr/>
          <p:nvPr/>
        </p:nvSpPr>
        <p:spPr>
          <a:xfrm>
            <a:off x="238202" y="7794711"/>
            <a:ext cx="8387638" cy="668329"/>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latin typeface="Segoe UI" panose="020B0502040204020203" pitchFamily="34" charset="0"/>
                <a:cs typeface="Segoe UI" panose="020B0502040204020203" pitchFamily="34" charset="0"/>
              </a:rPr>
              <a:t>Ví</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dụ</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Bài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toán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tìm</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giá</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trị</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nguyên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x,y</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sao</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cho</a:t>
            </a:r>
            <a:r>
              <a:rPr lang="en-US" sz="1600" dirty="0">
                <a:latin typeface="Segoe UI" panose="020B0502040204020203" pitchFamily="34" charset="0"/>
                <a:cs typeface="Segoe UI" panose="020B0502040204020203" pitchFamily="34" charset="0"/>
              </a:rPr>
              <a:t> 2x + y = 3. Ở </a:t>
            </a:r>
            <a:r>
              <a:rPr lang="en-US" sz="1600" dirty="0" err="1">
                <a:latin typeface="Segoe UI" panose="020B0502040204020203" pitchFamily="34" charset="0"/>
                <a:cs typeface="Segoe UI" panose="020B0502040204020203" pitchFamily="34" charset="0"/>
              </a:rPr>
              <a:t>đây</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miền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giá</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trị</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của</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hai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biến</a:t>
            </a:r>
            <a:r>
              <a:rPr lang="en-US" sz="1600" dirty="0">
                <a:latin typeface="Segoe UI" panose="020B0502040204020203" pitchFamily="34" charset="0"/>
                <a:cs typeface="Segoe UI" panose="020B0502040204020203" pitchFamily="34" charset="0"/>
              </a:rPr>
              <a:t> x, y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tập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hợp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số</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nguyên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cũng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miền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rời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rạc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gồm</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vô</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hạn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giá</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trị</a:t>
            </a:r>
            <a:endParaRPr lang="en-US" sz="1600" dirty="0">
              <a:latin typeface="Segoe UI" panose="020B0502040204020203" pitchFamily="34" charset="0"/>
              <a:cs typeface="Segoe UI" panose="020B0502040204020203" pitchFamily="34" charset="0"/>
            </a:endParaRPr>
          </a:p>
        </p:txBody>
      </p:sp>
      <p:sp>
        <p:nvSpPr>
          <p:cNvPr id="31" name="!!i4"/>
          <p:cNvSpPr/>
          <p:nvPr/>
        </p:nvSpPr>
        <p:spPr>
          <a:xfrm>
            <a:off x="238202" y="9372586"/>
            <a:ext cx="8387638" cy="584775"/>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i="0" u="none" strike="noStrike" dirty="0" err="1">
                <a:solidFill>
                  <a:srgbClr val="FFFFFF"/>
                </a:solidFill>
                <a:effectLst/>
                <a:latin typeface="Segoe UI" panose="020B0502040204020203" pitchFamily="34" charset="0"/>
                <a:cs typeface="Segoe UI" panose="020B0502040204020203" pitchFamily="34" charset="0"/>
              </a:rPr>
              <a:t>Ví</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dụ</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Tìm</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các</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giá</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trị</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thực</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của</a:t>
            </a:r>
            <a:r>
              <a:rPr lang="en-US" sz="1600" b="0" i="0" u="none" strike="noStrike" dirty="0">
                <a:solidFill>
                  <a:srgbClr val="FFFFFF"/>
                </a:solidFill>
                <a:effectLst/>
                <a:latin typeface="Segoe UI" panose="020B0502040204020203" pitchFamily="34" charset="0"/>
                <a:cs typeface="Segoe UI" panose="020B0502040204020203" pitchFamily="34" charset="0"/>
              </a:rPr>
              <a:t> x, y, z </a:t>
            </a:r>
            <a:r>
              <a:rPr lang="en-US" sz="1600" b="0" i="0" u="none" strike="noStrike" dirty="0" err="1">
                <a:solidFill>
                  <a:srgbClr val="FFFFFF"/>
                </a:solidFill>
                <a:effectLst/>
                <a:latin typeface="Segoe UI" panose="020B0502040204020203" pitchFamily="34" charset="0"/>
                <a:cs typeface="Segoe UI" panose="020B0502040204020203" pitchFamily="34" charset="0"/>
              </a:rPr>
              <a:t>thuộc</a:t>
            </a:r>
            <a:r>
              <a:rPr lang="en-US" sz="1600" b="0" i="0" u="none" strike="noStrike" dirty="0">
                <a:solidFill>
                  <a:srgbClr val="FFFFFF"/>
                </a:solidFill>
                <a:effectLst/>
                <a:latin typeface="Segoe UI" panose="020B0502040204020203" pitchFamily="34" charset="0"/>
                <a:cs typeface="Segoe UI" panose="020B0502040204020203" pitchFamily="34" charset="0"/>
              </a:rPr>
              <a:t> [0, 1],  </a:t>
            </a:r>
            <a:r>
              <a:rPr lang="en-US" sz="1600" b="0" i="0" u="none" strike="noStrike" dirty="0" err="1">
                <a:solidFill>
                  <a:srgbClr val="FFFFFF"/>
                </a:solidFill>
                <a:effectLst/>
                <a:latin typeface="Segoe UI" panose="020B0502040204020203" pitchFamily="34" charset="0"/>
                <a:cs typeface="Segoe UI" panose="020B0502040204020203" pitchFamily="34" charset="0"/>
              </a:rPr>
              <a:t>sao</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cho</a:t>
            </a:r>
            <a:r>
              <a:rPr lang="en-US" sz="1600" b="0" i="0" u="none" strike="noStrike" dirty="0">
                <a:solidFill>
                  <a:srgbClr val="FFFFFF"/>
                </a:solidFill>
                <a:effectLst/>
                <a:latin typeface="Segoe UI" panose="020B0502040204020203" pitchFamily="34" charset="0"/>
                <a:cs typeface="Segoe UI" panose="020B0502040204020203" pitchFamily="34" charset="0"/>
              </a:rPr>
              <a:t> x + y + z &lt;= 3</a:t>
            </a:r>
            <a:endParaRPr lang="en-US" sz="1600" dirty="0">
              <a:solidFill>
                <a:srgbClr val="FFFFFF"/>
              </a:solidFill>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21" name="!!i4"/>
          <p:cNvSpPr/>
          <p:nvPr/>
        </p:nvSpPr>
        <p:spPr>
          <a:xfrm>
            <a:off x="238201" y="2305451"/>
            <a:ext cx="8387638" cy="668329"/>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FFFFFF"/>
                </a:solidFill>
                <a:latin typeface="Segoe UI" panose="020B0502040204020203" pitchFamily="34" charset="0"/>
                <a:cs typeface="Segoe UI" panose="020B0502040204020203" pitchFamily="34" charset="0"/>
              </a:rPr>
              <a:t>Ví</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dụ</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các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bài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toán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tô</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màu</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đồ</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thị</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lập</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thời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gian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biểu</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có</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giới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hạn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thời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gian</a:t>
            </a:r>
            <a:r>
              <a:rPr lang="en-US" sz="1600" dirty="0">
                <a:solidFill>
                  <a:srgbClr val="FFFFFF"/>
                </a:solidFill>
                <a:latin typeface="Segoe UI" panose="020B0502040204020203" pitchFamily="34" charset="0"/>
                <a:cs typeface="Segoe UI" panose="020B0502040204020203" pitchFamily="34" charset="0"/>
              </a:rPr>
              <a:t> hay </a:t>
            </a:r>
            <a:r>
              <a:rPr lang="en-US" sz="1600" dirty="0" err="1">
                <a:solidFill>
                  <a:srgbClr val="FFFFFF"/>
                </a:solidFill>
                <a:latin typeface="Segoe UI" panose="020B0502040204020203" pitchFamily="34" charset="0"/>
                <a:cs typeface="Segoe UI" panose="020B0502040204020203" pitchFamily="34" charset="0"/>
              </a:rPr>
              <a:t>bài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toán</a:t>
            </a:r>
            <a:r>
              <a:rPr lang="en-US" sz="1600" dirty="0">
                <a:solidFill>
                  <a:srgbClr val="FFFFFF"/>
                </a:solidFill>
                <a:latin typeface="Segoe UI" panose="020B0502040204020203" pitchFamily="34" charset="0"/>
                <a:cs typeface="Segoe UI" panose="020B0502040204020203" pitchFamily="34" charset="0"/>
              </a:rPr>
              <a:t> 8 </a:t>
            </a:r>
            <a:r>
              <a:rPr lang="en-US" sz="1600" dirty="0" err="1">
                <a:solidFill>
                  <a:srgbClr val="FFFFFF"/>
                </a:solidFill>
                <a:latin typeface="Segoe UI" panose="020B0502040204020203" pitchFamily="34" charset="0"/>
                <a:cs typeface="Segoe UI" panose="020B0502040204020203" pitchFamily="34" charset="0"/>
              </a:rPr>
              <a:t>quân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hậu</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đều</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là</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các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vấn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đề</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ràng</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buộc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có</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giá</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trị</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của</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các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biến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thuộc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miền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này</a:t>
            </a:r>
            <a:r>
              <a:rPr lang="en-US" sz="1600" dirty="0">
                <a:solidFill>
                  <a:srgbClr val="FFFFFF"/>
                </a:solidFill>
                <a:latin typeface="Segoe UI" panose="020B0502040204020203" pitchFamily="34" charset="0"/>
                <a:cs typeface="Segoe UI" panose="020B0502040204020203" pitchFamily="34" charset="0"/>
              </a:rPr>
              <a:t>.</a:t>
            </a:r>
          </a:p>
        </p:txBody>
      </p:sp>
      <p:sp>
        <p:nvSpPr>
          <p:cNvPr id="3" name="TextBox 2"/>
          <p:cNvSpPr txBox="1"/>
          <p:nvPr/>
        </p:nvSpPr>
        <p:spPr>
          <a:xfrm>
            <a:off x="133783" y="174913"/>
            <a:ext cx="3671415" cy="369332"/>
          </a:xfrm>
          <a:prstGeom prst="rect">
            <a:avLst/>
          </a:prstGeom>
          <a:noFill/>
        </p:spPr>
        <p:txBody>
          <a:bodyPr wrap="square">
            <a:spAutoFit/>
          </a:bodyPr>
          <a:lstStyle/>
          <a:p>
            <a:pPr rtl="0">
              <a:spcBef>
                <a:spcPts val="0"/>
              </a:spcBef>
              <a:spcAft>
                <a:spcPts val="0"/>
              </a:spcAft>
            </a:pP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Miền</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rời</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rạc</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và</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miền</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liên</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r>
              <a:rPr lang="en-US" sz="18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tục</a:t>
            </a: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a:t>
            </a:r>
          </a:p>
        </p:txBody>
      </p:sp>
      <p:sp>
        <p:nvSpPr>
          <p:cNvPr id="10" name="!!i4"/>
          <p:cNvSpPr/>
          <p:nvPr/>
        </p:nvSpPr>
        <p:spPr>
          <a:xfrm>
            <a:off x="238202" y="560070"/>
            <a:ext cx="3462578" cy="80010"/>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5" name="TextBox 4"/>
          <p:cNvSpPr txBox="1"/>
          <p:nvPr/>
        </p:nvSpPr>
        <p:spPr>
          <a:xfrm>
            <a:off x="238202" y="1025574"/>
            <a:ext cx="8387638" cy="584775"/>
          </a:xfrm>
          <a:prstGeom prst="rect">
            <a:avLst/>
          </a:prstGeom>
          <a:noFill/>
        </p:spPr>
        <p:txBody>
          <a:bodyPr wrap="square">
            <a:spAutoFit/>
          </a:bodyPr>
          <a:lstStyle/>
          <a:p>
            <a:r>
              <a:rPr lang="en-US" sz="1600" b="1" i="0" u="none" strike="noStrike" dirty="0" err="1">
                <a:solidFill>
                  <a:schemeClr val="bg2">
                    <a:lumMod val="50000"/>
                  </a:schemeClr>
                </a:solidFill>
                <a:effectLst/>
                <a:latin typeface="Segoe UI" panose="020B0502040204020203" pitchFamily="34" charset="0"/>
                <a:cs typeface="Segoe UI" panose="020B0502040204020203" pitchFamily="34" charset="0"/>
              </a:rPr>
              <a:t>Miền</a:t>
            </a:r>
            <a:r>
              <a:rPr lang="en-US" sz="1600" b="1"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600" b="1" i="0" u="none" strike="noStrike" dirty="0" err="1">
                <a:solidFill>
                  <a:schemeClr val="bg2">
                    <a:lumMod val="50000"/>
                  </a:schemeClr>
                </a:solidFill>
                <a:effectLst/>
                <a:latin typeface="Segoe UI" panose="020B0502040204020203" pitchFamily="34" charset="0"/>
                <a:cs typeface="Segoe UI" panose="020B0502040204020203" pitchFamily="34" charset="0"/>
              </a:rPr>
              <a:t>rời</a:t>
            </a:r>
            <a:r>
              <a:rPr lang="en-US" sz="1600" b="1"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600" b="1" i="0" u="none" strike="noStrike" dirty="0" err="1">
                <a:solidFill>
                  <a:schemeClr val="bg2">
                    <a:lumMod val="50000"/>
                  </a:schemeClr>
                </a:solidFill>
                <a:effectLst/>
                <a:latin typeface="Segoe UI" panose="020B0502040204020203" pitchFamily="34" charset="0"/>
                <a:cs typeface="Segoe UI" panose="020B0502040204020203" pitchFamily="34" charset="0"/>
              </a:rPr>
              <a:t>rạc</a:t>
            </a:r>
            <a:r>
              <a:rPr lang="en-US" sz="1600" b="1" i="0" u="none" strike="noStrike" dirty="0">
                <a:solidFill>
                  <a:schemeClr val="bg2">
                    <a:lumMod val="50000"/>
                  </a:schemeClr>
                </a:solidFill>
                <a:effectLst/>
                <a:latin typeface="Segoe UI" panose="020B0502040204020203" pitchFamily="34" charset="0"/>
                <a:cs typeface="Segoe UI" panose="020B0502040204020203" pitchFamily="34" charset="0"/>
              </a:rPr>
              <a:t>:</a:t>
            </a:r>
            <a:r>
              <a:rPr lang="en-US" sz="1600" b="0"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tập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hợp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giá</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trị</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đầu</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vào</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chỉ</a:t>
            </a:r>
            <a:r>
              <a:rPr lang="en-US" sz="1600" b="0" i="0" u="none" strike="noStrike" dirty="0">
                <a:solidFill>
                  <a:srgbClr val="000000"/>
                </a:solidFill>
                <a:effectLst/>
                <a:latin typeface="Segoe UI" panose="020B0502040204020203" pitchFamily="34" charset="0"/>
                <a:cs typeface="Segoe UI" panose="020B0502040204020203" pitchFamily="34" charset="0"/>
              </a:rPr>
              <a:t> bao </a:t>
            </a:r>
            <a:r>
              <a:rPr lang="en-US" sz="1600" b="0" i="0" u="none" strike="noStrike" dirty="0" err="1">
                <a:solidFill>
                  <a:srgbClr val="000000"/>
                </a:solidFill>
                <a:effectLst/>
                <a:latin typeface="Segoe UI" panose="020B0502040204020203" pitchFamily="34" charset="0"/>
                <a:cs typeface="Segoe UI" panose="020B0502040204020203" pitchFamily="34" charset="0"/>
              </a:rPr>
              <a:t>gồm</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số</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cụ</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thể</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trong</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một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khoảng</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Miền</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rời</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rạc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một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miền</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hữu</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hạn</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hoặc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có</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thể</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vô</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cùng</a:t>
            </a:r>
            <a:r>
              <a:rPr lang="en-US" sz="1600" b="0" i="0" u="none" strike="noStrike" dirty="0">
                <a:solidFill>
                  <a:srgbClr val="000000"/>
                </a:solidFill>
                <a:effectLst/>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p:txBody>
      </p:sp>
      <p:sp>
        <p:nvSpPr>
          <p:cNvPr id="7" name="TextBox 6"/>
          <p:cNvSpPr txBox="1"/>
          <p:nvPr/>
        </p:nvSpPr>
        <p:spPr>
          <a:xfrm>
            <a:off x="238201" y="1788623"/>
            <a:ext cx="8387638" cy="338554"/>
          </a:xfrm>
          <a:prstGeom prst="rect">
            <a:avLst/>
          </a:prstGeom>
          <a:noFill/>
        </p:spPr>
        <p:txBody>
          <a:bodyPr wrap="square">
            <a:spAutoFit/>
          </a:bodyPr>
          <a:lstStyle/>
          <a:p>
            <a:r>
              <a:rPr lang="vi-VN" sz="1600" b="1" dirty="0">
                <a:solidFill>
                  <a:schemeClr val="bg2">
                    <a:lumMod val="50000"/>
                  </a:schemeClr>
                </a:solidFill>
                <a:latin typeface="Segoe UI" panose="020B0502040204020203" pitchFamily="34" charset="0"/>
                <a:cs typeface="Segoe UI" panose="020B0502040204020203" pitchFamily="34" charset="0"/>
              </a:rPr>
              <a:t>Miền hữu hạn:</a:t>
            </a:r>
            <a:r>
              <a:rPr lang="vi-VN" sz="1600" dirty="0">
                <a:latin typeface="Segoe UI" panose="020B0502040204020203" pitchFamily="34" charset="0"/>
                <a:cs typeface="Segoe UI" panose="020B0502040204020203" pitchFamily="34" charset="0"/>
              </a:rPr>
              <a:t> là tập hợp các giá trị đầu vào bao gồm một số lượng giá trị hữu hạn</a:t>
            </a:r>
            <a:endParaRPr lang="en-US" sz="1600" dirty="0">
              <a:latin typeface="Segoe UI" panose="020B0502040204020203" pitchFamily="34" charset="0"/>
              <a:cs typeface="Segoe UI" panose="020B0502040204020203" pitchFamily="34" charset="0"/>
            </a:endParaRPr>
          </a:p>
        </p:txBody>
      </p:sp>
      <p:sp>
        <p:nvSpPr>
          <p:cNvPr id="12" name="TextBox 11"/>
          <p:cNvSpPr txBox="1"/>
          <p:nvPr/>
        </p:nvSpPr>
        <p:spPr>
          <a:xfrm>
            <a:off x="238201" y="3152054"/>
            <a:ext cx="8387638" cy="584775"/>
          </a:xfrm>
          <a:prstGeom prst="rect">
            <a:avLst/>
          </a:prstGeom>
          <a:noFill/>
        </p:spPr>
        <p:txBody>
          <a:bodyPr wrap="square">
            <a:spAutoFit/>
          </a:bodyPr>
          <a:lstStyle/>
          <a:p>
            <a:r>
              <a:rPr lang="vi-VN" sz="1600" b="1" i="0" u="none" strike="noStrike" dirty="0">
                <a:solidFill>
                  <a:schemeClr val="bg2">
                    <a:lumMod val="50000"/>
                  </a:schemeClr>
                </a:solidFill>
                <a:effectLst/>
                <a:latin typeface="Segoe UI" panose="020B0502040204020203" pitchFamily="34" charset="0"/>
                <a:cs typeface="Segoe UI" panose="020B0502040204020203" pitchFamily="34" charset="0"/>
              </a:rPr>
              <a:t>Miền vô cùng:</a:t>
            </a:r>
            <a:r>
              <a:rPr lang="vi-VN" sz="1600" b="0"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vi-VN" sz="1600" b="0" i="0" u="none" strike="noStrike" dirty="0">
                <a:solidFill>
                  <a:srgbClr val="000000"/>
                </a:solidFill>
                <a:effectLst/>
                <a:latin typeface="Segoe UI" panose="020B0502040204020203" pitchFamily="34" charset="0"/>
                <a:cs typeface="Segoe UI" panose="020B0502040204020203" pitchFamily="34" charset="0"/>
              </a:rPr>
              <a:t>là tập hợp các giá trị đầu vào mở rộng trên một phạm vi giá trị không có giới hạn trên hoặc dưới .</a:t>
            </a:r>
            <a:endParaRPr lang="en-US" sz="1600" dirty="0">
              <a:latin typeface="Segoe UI" panose="020B0502040204020203" pitchFamily="34" charset="0"/>
              <a:cs typeface="Segoe UI" panose="020B0502040204020203" pitchFamily="34" charset="0"/>
            </a:endParaRPr>
          </a:p>
        </p:txBody>
      </p:sp>
      <p:sp>
        <p:nvSpPr>
          <p:cNvPr id="16" name="TextBox 15"/>
          <p:cNvSpPr txBox="1"/>
          <p:nvPr/>
        </p:nvSpPr>
        <p:spPr>
          <a:xfrm>
            <a:off x="238202" y="8837874"/>
            <a:ext cx="8387637" cy="338554"/>
          </a:xfrm>
          <a:prstGeom prst="rect">
            <a:avLst/>
          </a:prstGeom>
          <a:noFill/>
        </p:spPr>
        <p:txBody>
          <a:bodyPr wrap="square">
            <a:spAutoFit/>
          </a:bodyPr>
          <a:lstStyle/>
          <a:p>
            <a:r>
              <a:rPr lang="en-US" sz="1600" b="1" i="0" u="none" strike="noStrike" dirty="0" err="1">
                <a:solidFill>
                  <a:srgbClr val="336DDC"/>
                </a:solidFill>
                <a:effectLst/>
                <a:latin typeface="Segoe UI" panose="020B0502040204020203" pitchFamily="34" charset="0"/>
                <a:cs typeface="Segoe UI" panose="020B0502040204020203" pitchFamily="34" charset="0"/>
              </a:rPr>
              <a:t>Miền</a:t>
            </a:r>
            <a:r>
              <a:rPr lang="en-US" sz="1600" b="1" i="0" u="none" strike="noStrike" dirty="0">
                <a:solidFill>
                  <a:srgbClr val="336DDC"/>
                </a:solidFill>
                <a:effectLst/>
                <a:latin typeface="Segoe UI" panose="020B0502040204020203" pitchFamily="34" charset="0"/>
                <a:cs typeface="Segoe UI" panose="020B0502040204020203" pitchFamily="34" charset="0"/>
              </a:rPr>
              <a:t> </a:t>
            </a:r>
            <a:r>
              <a:rPr lang="en-US" sz="1600" b="1" i="0" u="none" strike="noStrike" dirty="0" err="1">
                <a:solidFill>
                  <a:srgbClr val="336DDC"/>
                </a:solidFill>
                <a:effectLst/>
                <a:latin typeface="Segoe UI" panose="020B0502040204020203" pitchFamily="34" charset="0"/>
                <a:cs typeface="Segoe UI" panose="020B0502040204020203" pitchFamily="34" charset="0"/>
              </a:rPr>
              <a:t>liên</a:t>
            </a:r>
            <a:r>
              <a:rPr lang="en-US" sz="1600" b="1" i="0" u="none" strike="noStrike" dirty="0">
                <a:solidFill>
                  <a:srgbClr val="336DDC"/>
                </a:solidFill>
                <a:effectLst/>
                <a:latin typeface="Segoe UI" panose="020B0502040204020203" pitchFamily="34" charset="0"/>
                <a:cs typeface="Segoe UI" panose="020B0502040204020203" pitchFamily="34" charset="0"/>
              </a:rPr>
              <a:t> </a:t>
            </a:r>
            <a:r>
              <a:rPr lang="en-US" sz="1600" b="1" i="0" u="none" strike="noStrike" dirty="0" err="1">
                <a:solidFill>
                  <a:srgbClr val="336DDC"/>
                </a:solidFill>
                <a:effectLst/>
                <a:latin typeface="Segoe UI" panose="020B0502040204020203" pitchFamily="34" charset="0"/>
                <a:cs typeface="Segoe UI" panose="020B0502040204020203" pitchFamily="34" charset="0"/>
              </a:rPr>
              <a:t>tục</a:t>
            </a:r>
            <a:r>
              <a:rPr lang="en-US" sz="1600" b="1" i="0" u="none" strike="noStrike" dirty="0">
                <a:solidFill>
                  <a:srgbClr val="336DDC"/>
                </a:solidFill>
                <a:effectLst/>
                <a:latin typeface="Segoe UI" panose="020B0502040204020203" pitchFamily="34" charset="0"/>
                <a:cs typeface="Segoe UI" panose="020B0502040204020203" pitchFamily="34" charset="0"/>
              </a:rPr>
              <a:t>:</a:t>
            </a:r>
            <a:r>
              <a:rPr lang="en-US" sz="1600" b="0" i="0" u="none" strike="noStrike" dirty="0">
                <a:solidFill>
                  <a:srgbClr val="336DDC"/>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một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tập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hợp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giá</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trị</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đầu</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vào</a:t>
            </a:r>
            <a:r>
              <a:rPr lang="en-US" sz="1600" b="0" i="0" u="none" strike="noStrike" dirty="0">
                <a:solidFill>
                  <a:srgbClr val="000000"/>
                </a:solidFill>
                <a:effectLst/>
                <a:latin typeface="Segoe UI" panose="020B0502040204020203" pitchFamily="34" charset="0"/>
                <a:cs typeface="Segoe UI" panose="020B0502040204020203" pitchFamily="34" charset="0"/>
              </a:rPr>
              <a:t> bao </a:t>
            </a:r>
            <a:r>
              <a:rPr lang="en-US" sz="1600" b="0" i="0" u="none" strike="noStrike" dirty="0" err="1">
                <a:solidFill>
                  <a:srgbClr val="000000"/>
                </a:solidFill>
                <a:effectLst/>
                <a:latin typeface="Segoe UI" panose="020B0502040204020203" pitchFamily="34" charset="0"/>
                <a:cs typeface="Segoe UI" panose="020B0502040204020203" pitchFamily="34" charset="0"/>
              </a:rPr>
              <a:t>gồm</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tất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cả</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số</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trong</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một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khoảng</a:t>
            </a:r>
            <a:r>
              <a:rPr lang="en-US" sz="1600" b="0" i="0" u="none" strike="noStrike" dirty="0">
                <a:solidFill>
                  <a:srgbClr val="000000"/>
                </a:solidFill>
                <a:effectLst/>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p:txBody>
      </p:sp>
      <p:sp>
        <p:nvSpPr>
          <p:cNvPr id="30" name="!!i4"/>
          <p:cNvSpPr/>
          <p:nvPr/>
        </p:nvSpPr>
        <p:spPr>
          <a:xfrm>
            <a:off x="238201" y="3915101"/>
            <a:ext cx="8387638" cy="668329"/>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latin typeface="Segoe UI" panose="020B0502040204020203" pitchFamily="34" charset="0"/>
                <a:cs typeface="Segoe UI" panose="020B0502040204020203" pitchFamily="34" charset="0"/>
              </a:rPr>
              <a:t>Ví</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dụ</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Bài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toán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tìm</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giá</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trị</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nguyên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x,y</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sao</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cho</a:t>
            </a:r>
            <a:r>
              <a:rPr lang="en-US" sz="1600" dirty="0">
                <a:latin typeface="Segoe UI" panose="020B0502040204020203" pitchFamily="34" charset="0"/>
                <a:cs typeface="Segoe UI" panose="020B0502040204020203" pitchFamily="34" charset="0"/>
              </a:rPr>
              <a:t> 2x + y = 3. Ở </a:t>
            </a:r>
            <a:r>
              <a:rPr lang="en-US" sz="1600" dirty="0" err="1">
                <a:latin typeface="Segoe UI" panose="020B0502040204020203" pitchFamily="34" charset="0"/>
                <a:cs typeface="Segoe UI" panose="020B0502040204020203" pitchFamily="34" charset="0"/>
              </a:rPr>
              <a:t>đây</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miền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giá</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trị</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của</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hai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biến</a:t>
            </a:r>
            <a:r>
              <a:rPr lang="en-US" sz="1600" dirty="0">
                <a:latin typeface="Segoe UI" panose="020B0502040204020203" pitchFamily="34" charset="0"/>
                <a:cs typeface="Segoe UI" panose="020B0502040204020203" pitchFamily="34" charset="0"/>
              </a:rPr>
              <a:t> x, y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tập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hợp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số</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nguyên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cũng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miền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rời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rạc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gồm</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vô</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hạn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giá</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trị</a:t>
            </a:r>
            <a:endParaRPr lang="en-US" sz="1600" dirty="0">
              <a:latin typeface="Segoe UI" panose="020B0502040204020203" pitchFamily="34" charset="0"/>
              <a:cs typeface="Segoe UI" panose="020B0502040204020203" pitchFamily="34" charset="0"/>
            </a:endParaRPr>
          </a:p>
        </p:txBody>
      </p:sp>
      <p:sp>
        <p:nvSpPr>
          <p:cNvPr id="31" name="!!i4"/>
          <p:cNvSpPr/>
          <p:nvPr/>
        </p:nvSpPr>
        <p:spPr>
          <a:xfrm>
            <a:off x="238202" y="9372586"/>
            <a:ext cx="8387638" cy="584775"/>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i="0" u="none" strike="noStrike" dirty="0" err="1">
                <a:solidFill>
                  <a:srgbClr val="FFFFFF"/>
                </a:solidFill>
                <a:effectLst/>
                <a:latin typeface="Segoe UI" panose="020B0502040204020203" pitchFamily="34" charset="0"/>
                <a:cs typeface="Segoe UI" panose="020B0502040204020203" pitchFamily="34" charset="0"/>
              </a:rPr>
              <a:t>Ví</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dụ</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Tìm</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các</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giá</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trị</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thực</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của</a:t>
            </a:r>
            <a:r>
              <a:rPr lang="en-US" sz="1600" b="0" i="0" u="none" strike="noStrike" dirty="0">
                <a:solidFill>
                  <a:srgbClr val="FFFFFF"/>
                </a:solidFill>
                <a:effectLst/>
                <a:latin typeface="Segoe UI" panose="020B0502040204020203" pitchFamily="34" charset="0"/>
                <a:cs typeface="Segoe UI" panose="020B0502040204020203" pitchFamily="34" charset="0"/>
              </a:rPr>
              <a:t> x, y, z </a:t>
            </a:r>
            <a:r>
              <a:rPr lang="en-US" sz="1600" b="0" i="0" u="none" strike="noStrike" dirty="0" err="1">
                <a:solidFill>
                  <a:srgbClr val="FFFFFF"/>
                </a:solidFill>
                <a:effectLst/>
                <a:latin typeface="Segoe UI" panose="020B0502040204020203" pitchFamily="34" charset="0"/>
                <a:cs typeface="Segoe UI" panose="020B0502040204020203" pitchFamily="34" charset="0"/>
              </a:rPr>
              <a:t>thuộc</a:t>
            </a:r>
            <a:r>
              <a:rPr lang="en-US" sz="1600" b="0" i="0" u="none" strike="noStrike" dirty="0">
                <a:solidFill>
                  <a:srgbClr val="FFFFFF"/>
                </a:solidFill>
                <a:effectLst/>
                <a:latin typeface="Segoe UI" panose="020B0502040204020203" pitchFamily="34" charset="0"/>
                <a:cs typeface="Segoe UI" panose="020B0502040204020203" pitchFamily="34" charset="0"/>
              </a:rPr>
              <a:t> [0, 1],  </a:t>
            </a:r>
            <a:r>
              <a:rPr lang="en-US" sz="1600" b="0" i="0" u="none" strike="noStrike" dirty="0" err="1">
                <a:solidFill>
                  <a:srgbClr val="FFFFFF"/>
                </a:solidFill>
                <a:effectLst/>
                <a:latin typeface="Segoe UI" panose="020B0502040204020203" pitchFamily="34" charset="0"/>
                <a:cs typeface="Segoe UI" panose="020B0502040204020203" pitchFamily="34" charset="0"/>
              </a:rPr>
              <a:t>sao</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cho</a:t>
            </a:r>
            <a:r>
              <a:rPr lang="en-US" sz="1600" b="0" i="0" u="none" strike="noStrike" dirty="0">
                <a:solidFill>
                  <a:srgbClr val="FFFFFF"/>
                </a:solidFill>
                <a:effectLst/>
                <a:latin typeface="Segoe UI" panose="020B0502040204020203" pitchFamily="34" charset="0"/>
                <a:cs typeface="Segoe UI" panose="020B0502040204020203" pitchFamily="34" charset="0"/>
              </a:rPr>
              <a:t> x + y + z &lt;= 3</a:t>
            </a:r>
            <a:endParaRPr lang="en-US" sz="1600" dirty="0">
              <a:solidFill>
                <a:srgbClr val="FFFFFF"/>
              </a:solidFill>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21" name="!!i4"/>
          <p:cNvSpPr/>
          <p:nvPr/>
        </p:nvSpPr>
        <p:spPr>
          <a:xfrm>
            <a:off x="238202" y="1450835"/>
            <a:ext cx="8387638" cy="668329"/>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FFFFFF"/>
                </a:solidFill>
                <a:latin typeface="Segoe UI" panose="020B0502040204020203" pitchFamily="34" charset="0"/>
                <a:cs typeface="Segoe UI" panose="020B0502040204020203" pitchFamily="34" charset="0"/>
              </a:rPr>
              <a:t>Ví</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dụ</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các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bài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toán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tô</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màu</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đồ</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thị</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lập</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thời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gian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biểu</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có</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giới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hạn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thời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gian</a:t>
            </a:r>
            <a:r>
              <a:rPr lang="en-US" sz="1600" dirty="0">
                <a:solidFill>
                  <a:srgbClr val="FFFFFF"/>
                </a:solidFill>
                <a:latin typeface="Segoe UI" panose="020B0502040204020203" pitchFamily="34" charset="0"/>
                <a:cs typeface="Segoe UI" panose="020B0502040204020203" pitchFamily="34" charset="0"/>
              </a:rPr>
              <a:t> hay </a:t>
            </a:r>
            <a:r>
              <a:rPr lang="en-US" sz="1600" dirty="0" err="1">
                <a:solidFill>
                  <a:srgbClr val="FFFFFF"/>
                </a:solidFill>
                <a:latin typeface="Segoe UI" panose="020B0502040204020203" pitchFamily="34" charset="0"/>
                <a:cs typeface="Segoe UI" panose="020B0502040204020203" pitchFamily="34" charset="0"/>
              </a:rPr>
              <a:t>bài</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toán</a:t>
            </a:r>
            <a:r>
              <a:rPr lang="en-US" sz="1600" dirty="0">
                <a:solidFill>
                  <a:srgbClr val="FFFFFF"/>
                </a:solidFill>
                <a:latin typeface="Segoe UI" panose="020B0502040204020203" pitchFamily="34" charset="0"/>
                <a:cs typeface="Segoe UI" panose="020B0502040204020203" pitchFamily="34" charset="0"/>
              </a:rPr>
              <a:t> 8 </a:t>
            </a:r>
            <a:r>
              <a:rPr lang="en-US" sz="1600" dirty="0" err="1">
                <a:solidFill>
                  <a:srgbClr val="FFFFFF"/>
                </a:solidFill>
                <a:latin typeface="Segoe UI" panose="020B0502040204020203" pitchFamily="34" charset="0"/>
                <a:cs typeface="Segoe UI" panose="020B0502040204020203" pitchFamily="34" charset="0"/>
              </a:rPr>
              <a:t>quân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hậu</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đều</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là</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các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vấn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đề</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ràng</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buộc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có</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giá</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trị</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của</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các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biến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thuộc</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miền</a:t>
            </a:r>
            <a:r>
              <a:rPr lang="en-US" sz="1600" dirty="0">
                <a:solidFill>
                  <a:srgbClr val="FFFFFF"/>
                </a:solidFill>
                <a:latin typeface="Segoe UI" panose="020B0502040204020203" pitchFamily="34" charset="0"/>
                <a:cs typeface="Segoe UI" panose="020B0502040204020203" pitchFamily="34" charset="0"/>
              </a:rPr>
              <a:t> </a:t>
            </a:r>
            <a:r>
              <a:rPr lang="en-US" sz="1600" dirty="0" err="1">
                <a:solidFill>
                  <a:srgbClr val="FFFFFF"/>
                </a:solidFill>
                <a:latin typeface="Segoe UI" panose="020B0502040204020203" pitchFamily="34" charset="0"/>
                <a:cs typeface="Segoe UI" panose="020B0502040204020203" pitchFamily="34" charset="0"/>
              </a:rPr>
              <a:t>này</a:t>
            </a:r>
            <a:r>
              <a:rPr lang="en-US" sz="1600" dirty="0">
                <a:solidFill>
                  <a:srgbClr val="FFFFFF"/>
                </a:solidFill>
                <a:latin typeface="Segoe UI" panose="020B0502040204020203" pitchFamily="34" charset="0"/>
                <a:cs typeface="Segoe UI" panose="020B0502040204020203" pitchFamily="34" charset="0"/>
              </a:rPr>
              <a:t>.</a:t>
            </a:r>
          </a:p>
        </p:txBody>
      </p:sp>
      <p:sp>
        <p:nvSpPr>
          <p:cNvPr id="5" name="TextBox 4"/>
          <p:cNvSpPr txBox="1"/>
          <p:nvPr/>
        </p:nvSpPr>
        <p:spPr>
          <a:xfrm>
            <a:off x="238203" y="172134"/>
            <a:ext cx="8387638" cy="584775"/>
          </a:xfrm>
          <a:prstGeom prst="rect">
            <a:avLst/>
          </a:prstGeom>
          <a:noFill/>
        </p:spPr>
        <p:txBody>
          <a:bodyPr wrap="square">
            <a:spAutoFit/>
          </a:bodyPr>
          <a:lstStyle/>
          <a:p>
            <a:r>
              <a:rPr lang="en-US" sz="1600" b="1" i="0" u="none" strike="noStrike" dirty="0" err="1">
                <a:solidFill>
                  <a:schemeClr val="bg2">
                    <a:lumMod val="50000"/>
                  </a:schemeClr>
                </a:solidFill>
                <a:effectLst/>
                <a:latin typeface="Segoe UI" panose="020B0502040204020203" pitchFamily="34" charset="0"/>
                <a:cs typeface="Segoe UI" panose="020B0502040204020203" pitchFamily="34" charset="0"/>
              </a:rPr>
              <a:t>Miền</a:t>
            </a:r>
            <a:r>
              <a:rPr lang="en-US" sz="1600" b="1"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600" b="1" i="0" u="none" strike="noStrike" dirty="0" err="1">
                <a:solidFill>
                  <a:schemeClr val="bg2">
                    <a:lumMod val="50000"/>
                  </a:schemeClr>
                </a:solidFill>
                <a:effectLst/>
                <a:latin typeface="Segoe UI" panose="020B0502040204020203" pitchFamily="34" charset="0"/>
                <a:cs typeface="Segoe UI" panose="020B0502040204020203" pitchFamily="34" charset="0"/>
              </a:rPr>
              <a:t>rời</a:t>
            </a:r>
            <a:r>
              <a:rPr lang="en-US" sz="1600" b="1"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600" b="1" i="0" u="none" strike="noStrike" dirty="0" err="1">
                <a:solidFill>
                  <a:schemeClr val="bg2">
                    <a:lumMod val="50000"/>
                  </a:schemeClr>
                </a:solidFill>
                <a:effectLst/>
                <a:latin typeface="Segoe UI" panose="020B0502040204020203" pitchFamily="34" charset="0"/>
                <a:cs typeface="Segoe UI" panose="020B0502040204020203" pitchFamily="34" charset="0"/>
              </a:rPr>
              <a:t>rạc</a:t>
            </a:r>
            <a:r>
              <a:rPr lang="en-US" sz="1600" b="1" i="0" u="none" strike="noStrike" dirty="0">
                <a:solidFill>
                  <a:schemeClr val="bg2">
                    <a:lumMod val="50000"/>
                  </a:schemeClr>
                </a:solidFill>
                <a:effectLst/>
                <a:latin typeface="Segoe UI" panose="020B0502040204020203" pitchFamily="34" charset="0"/>
                <a:cs typeface="Segoe UI" panose="020B0502040204020203" pitchFamily="34" charset="0"/>
              </a:rPr>
              <a:t>:</a:t>
            </a:r>
            <a:r>
              <a:rPr lang="en-US" sz="1600" b="0"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tập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hợp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giá</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trị</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đầu</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vào</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chỉ</a:t>
            </a:r>
            <a:r>
              <a:rPr lang="en-US" sz="1600" b="0" i="0" u="none" strike="noStrike" dirty="0">
                <a:solidFill>
                  <a:srgbClr val="000000"/>
                </a:solidFill>
                <a:effectLst/>
                <a:latin typeface="Segoe UI" panose="020B0502040204020203" pitchFamily="34" charset="0"/>
                <a:cs typeface="Segoe UI" panose="020B0502040204020203" pitchFamily="34" charset="0"/>
              </a:rPr>
              <a:t> bao </a:t>
            </a:r>
            <a:r>
              <a:rPr lang="en-US" sz="1600" b="0" i="0" u="none" strike="noStrike" dirty="0" err="1">
                <a:solidFill>
                  <a:srgbClr val="000000"/>
                </a:solidFill>
                <a:effectLst/>
                <a:latin typeface="Segoe UI" panose="020B0502040204020203" pitchFamily="34" charset="0"/>
                <a:cs typeface="Segoe UI" panose="020B0502040204020203" pitchFamily="34" charset="0"/>
              </a:rPr>
              <a:t>gồm</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số</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cụ</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thể</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trong</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một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khoảng</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Miền</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rời</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rạc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một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miền</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hữu</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hạn</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hoặc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có</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thể</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vô</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cùng</a:t>
            </a:r>
            <a:r>
              <a:rPr lang="en-US" sz="1600" b="0" i="0" u="none" strike="noStrike" dirty="0">
                <a:solidFill>
                  <a:srgbClr val="000000"/>
                </a:solidFill>
                <a:effectLst/>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p:txBody>
      </p:sp>
      <p:sp>
        <p:nvSpPr>
          <p:cNvPr id="7" name="TextBox 6"/>
          <p:cNvSpPr txBox="1"/>
          <p:nvPr/>
        </p:nvSpPr>
        <p:spPr>
          <a:xfrm>
            <a:off x="238202" y="934595"/>
            <a:ext cx="8387638" cy="338554"/>
          </a:xfrm>
          <a:prstGeom prst="rect">
            <a:avLst/>
          </a:prstGeom>
          <a:noFill/>
        </p:spPr>
        <p:txBody>
          <a:bodyPr wrap="square">
            <a:spAutoFit/>
          </a:bodyPr>
          <a:lstStyle/>
          <a:p>
            <a:r>
              <a:rPr lang="vi-VN" sz="1600" b="1" dirty="0">
                <a:solidFill>
                  <a:schemeClr val="bg2">
                    <a:lumMod val="50000"/>
                  </a:schemeClr>
                </a:solidFill>
                <a:latin typeface="Segoe UI" panose="020B0502040204020203" pitchFamily="34" charset="0"/>
                <a:cs typeface="Segoe UI" panose="020B0502040204020203" pitchFamily="34" charset="0"/>
              </a:rPr>
              <a:t>Miền hữu hạn:</a:t>
            </a:r>
            <a:r>
              <a:rPr lang="vi-VN" sz="1600" dirty="0">
                <a:latin typeface="Segoe UI" panose="020B0502040204020203" pitchFamily="34" charset="0"/>
                <a:cs typeface="Segoe UI" panose="020B0502040204020203" pitchFamily="34" charset="0"/>
              </a:rPr>
              <a:t> là tập hợp các giá trị đầu vào bao gồm một số lượng giá trị hữu hạn</a:t>
            </a:r>
            <a:endParaRPr lang="en-US" sz="1600" dirty="0">
              <a:latin typeface="Segoe UI" panose="020B0502040204020203" pitchFamily="34" charset="0"/>
              <a:cs typeface="Segoe UI" panose="020B0502040204020203" pitchFamily="34" charset="0"/>
            </a:endParaRPr>
          </a:p>
        </p:txBody>
      </p:sp>
      <p:sp>
        <p:nvSpPr>
          <p:cNvPr id="12" name="TextBox 11"/>
          <p:cNvSpPr txBox="1"/>
          <p:nvPr/>
        </p:nvSpPr>
        <p:spPr>
          <a:xfrm>
            <a:off x="238202" y="2296850"/>
            <a:ext cx="8387638" cy="584775"/>
          </a:xfrm>
          <a:prstGeom prst="rect">
            <a:avLst/>
          </a:prstGeom>
          <a:noFill/>
        </p:spPr>
        <p:txBody>
          <a:bodyPr wrap="square">
            <a:spAutoFit/>
          </a:bodyPr>
          <a:lstStyle/>
          <a:p>
            <a:r>
              <a:rPr lang="vi-VN" sz="1600" b="1" i="0" u="none" strike="noStrike" dirty="0">
                <a:solidFill>
                  <a:schemeClr val="bg2">
                    <a:lumMod val="50000"/>
                  </a:schemeClr>
                </a:solidFill>
                <a:effectLst/>
                <a:latin typeface="Segoe UI" panose="020B0502040204020203" pitchFamily="34" charset="0"/>
                <a:cs typeface="Segoe UI" panose="020B0502040204020203" pitchFamily="34" charset="0"/>
              </a:rPr>
              <a:t>Miền vô cùng:</a:t>
            </a:r>
            <a:r>
              <a:rPr lang="vi-VN" sz="1600" b="0"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vi-VN" sz="1600" b="0" i="0" u="none" strike="noStrike" dirty="0">
                <a:solidFill>
                  <a:srgbClr val="000000"/>
                </a:solidFill>
                <a:effectLst/>
                <a:latin typeface="Segoe UI" panose="020B0502040204020203" pitchFamily="34" charset="0"/>
                <a:cs typeface="Segoe UI" panose="020B0502040204020203" pitchFamily="34" charset="0"/>
              </a:rPr>
              <a:t>là tập hợp các giá trị đầu vào mở rộng trên một phạm vi giá trị không có giới hạn trên hoặc dưới .</a:t>
            </a:r>
            <a:endParaRPr lang="en-US" sz="1600" dirty="0">
              <a:latin typeface="Segoe UI" panose="020B0502040204020203" pitchFamily="34" charset="0"/>
              <a:cs typeface="Segoe UI" panose="020B0502040204020203" pitchFamily="34" charset="0"/>
            </a:endParaRPr>
          </a:p>
        </p:txBody>
      </p:sp>
      <p:sp>
        <p:nvSpPr>
          <p:cNvPr id="16" name="TextBox 15"/>
          <p:cNvSpPr txBox="1"/>
          <p:nvPr/>
        </p:nvSpPr>
        <p:spPr>
          <a:xfrm>
            <a:off x="238203" y="3905326"/>
            <a:ext cx="8387637" cy="338554"/>
          </a:xfrm>
          <a:prstGeom prst="rect">
            <a:avLst/>
          </a:prstGeom>
          <a:noFill/>
        </p:spPr>
        <p:txBody>
          <a:bodyPr wrap="square">
            <a:spAutoFit/>
          </a:bodyPr>
          <a:lstStyle/>
          <a:p>
            <a:r>
              <a:rPr lang="en-US" sz="1600" b="1" i="0" u="none" strike="noStrike" dirty="0" err="1">
                <a:solidFill>
                  <a:srgbClr val="336DDC"/>
                </a:solidFill>
                <a:effectLst/>
                <a:latin typeface="Segoe UI" panose="020B0502040204020203" pitchFamily="34" charset="0"/>
                <a:cs typeface="Segoe UI" panose="020B0502040204020203" pitchFamily="34" charset="0"/>
              </a:rPr>
              <a:t>Miền</a:t>
            </a:r>
            <a:r>
              <a:rPr lang="en-US" sz="1600" b="1" i="0" u="none" strike="noStrike" dirty="0">
                <a:solidFill>
                  <a:srgbClr val="336DDC"/>
                </a:solidFill>
                <a:effectLst/>
                <a:latin typeface="Segoe UI" panose="020B0502040204020203" pitchFamily="34" charset="0"/>
                <a:cs typeface="Segoe UI" panose="020B0502040204020203" pitchFamily="34" charset="0"/>
              </a:rPr>
              <a:t> </a:t>
            </a:r>
            <a:r>
              <a:rPr lang="en-US" sz="1600" b="1" i="0" u="none" strike="noStrike" dirty="0" err="1">
                <a:solidFill>
                  <a:srgbClr val="336DDC"/>
                </a:solidFill>
                <a:effectLst/>
                <a:latin typeface="Segoe UI" panose="020B0502040204020203" pitchFamily="34" charset="0"/>
                <a:cs typeface="Segoe UI" panose="020B0502040204020203" pitchFamily="34" charset="0"/>
              </a:rPr>
              <a:t>liên</a:t>
            </a:r>
            <a:r>
              <a:rPr lang="en-US" sz="1600" b="1" i="0" u="none" strike="noStrike" dirty="0">
                <a:solidFill>
                  <a:srgbClr val="336DDC"/>
                </a:solidFill>
                <a:effectLst/>
                <a:latin typeface="Segoe UI" panose="020B0502040204020203" pitchFamily="34" charset="0"/>
                <a:cs typeface="Segoe UI" panose="020B0502040204020203" pitchFamily="34" charset="0"/>
              </a:rPr>
              <a:t> </a:t>
            </a:r>
            <a:r>
              <a:rPr lang="en-US" sz="1600" b="1" i="0" u="none" strike="noStrike" dirty="0" err="1">
                <a:solidFill>
                  <a:srgbClr val="336DDC"/>
                </a:solidFill>
                <a:effectLst/>
                <a:latin typeface="Segoe UI" panose="020B0502040204020203" pitchFamily="34" charset="0"/>
                <a:cs typeface="Segoe UI" panose="020B0502040204020203" pitchFamily="34" charset="0"/>
              </a:rPr>
              <a:t>tục</a:t>
            </a:r>
            <a:r>
              <a:rPr lang="en-US" sz="1600" b="1" i="0" u="none" strike="noStrike" dirty="0">
                <a:solidFill>
                  <a:srgbClr val="336DDC"/>
                </a:solidFill>
                <a:effectLst/>
                <a:latin typeface="Segoe UI" panose="020B0502040204020203" pitchFamily="34" charset="0"/>
                <a:cs typeface="Segoe UI" panose="020B0502040204020203" pitchFamily="34" charset="0"/>
              </a:rPr>
              <a:t>:</a:t>
            </a:r>
            <a:r>
              <a:rPr lang="en-US" sz="1600" b="0" i="0" u="none" strike="noStrike" dirty="0">
                <a:solidFill>
                  <a:srgbClr val="336DDC"/>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là</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một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tập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hợp</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giá</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trị</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đầu</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vào</a:t>
            </a:r>
            <a:r>
              <a:rPr lang="en-US" sz="1600" b="0" i="0" u="none" strike="noStrike" dirty="0">
                <a:solidFill>
                  <a:srgbClr val="000000"/>
                </a:solidFill>
                <a:effectLst/>
                <a:latin typeface="Segoe UI" panose="020B0502040204020203" pitchFamily="34" charset="0"/>
                <a:cs typeface="Segoe UI" panose="020B0502040204020203" pitchFamily="34" charset="0"/>
              </a:rPr>
              <a:t> bao </a:t>
            </a:r>
            <a:r>
              <a:rPr lang="en-US" sz="1600" b="0" i="0" u="none" strike="noStrike" dirty="0" err="1">
                <a:solidFill>
                  <a:srgbClr val="000000"/>
                </a:solidFill>
                <a:effectLst/>
                <a:latin typeface="Segoe UI" panose="020B0502040204020203" pitchFamily="34" charset="0"/>
                <a:cs typeface="Segoe UI" panose="020B0502040204020203" pitchFamily="34" charset="0"/>
              </a:rPr>
              <a:t>gồm</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tất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cả</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các</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số</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trong</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một</a:t>
            </a:r>
            <a:r>
              <a:rPr lang="en-US" sz="1600" b="0" i="0" u="none" strike="noStrike" dirty="0">
                <a:solidFill>
                  <a:srgbClr val="000000"/>
                </a:solidFill>
                <a:effectLst/>
                <a:latin typeface="Segoe UI" panose="020B0502040204020203" pitchFamily="34" charset="0"/>
                <a:cs typeface="Segoe UI" panose="020B0502040204020203" pitchFamily="34" charset="0"/>
              </a:rPr>
              <a:t> </a:t>
            </a:r>
            <a:r>
              <a:rPr lang="en-US" sz="1600" b="0" i="0" u="none" strike="noStrike" dirty="0" err="1">
                <a:solidFill>
                  <a:srgbClr val="000000"/>
                </a:solidFill>
                <a:effectLst/>
                <a:latin typeface="Segoe UI" panose="020B0502040204020203" pitchFamily="34" charset="0"/>
                <a:cs typeface="Segoe UI" panose="020B0502040204020203" pitchFamily="34" charset="0"/>
              </a:rPr>
              <a:t>khoảng</a:t>
            </a:r>
            <a:r>
              <a:rPr lang="en-US" sz="1600" b="0" i="0" u="none" strike="noStrike" dirty="0">
                <a:solidFill>
                  <a:srgbClr val="000000"/>
                </a:solidFill>
                <a:effectLst/>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p:txBody>
      </p:sp>
      <p:sp>
        <p:nvSpPr>
          <p:cNvPr id="30" name="!!i4"/>
          <p:cNvSpPr/>
          <p:nvPr/>
        </p:nvSpPr>
        <p:spPr>
          <a:xfrm>
            <a:off x="238202" y="3059311"/>
            <a:ext cx="8387638" cy="668329"/>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latin typeface="Segoe UI" panose="020B0502040204020203" pitchFamily="34" charset="0"/>
                <a:cs typeface="Segoe UI" panose="020B0502040204020203" pitchFamily="34" charset="0"/>
              </a:rPr>
              <a:t>Ví</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dụ</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Bài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toán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tìm</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giá</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trị</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nguyên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x,y</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sao</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cho</a:t>
            </a:r>
            <a:r>
              <a:rPr lang="en-US" sz="1600" dirty="0">
                <a:latin typeface="Segoe UI" panose="020B0502040204020203" pitchFamily="34" charset="0"/>
                <a:cs typeface="Segoe UI" panose="020B0502040204020203" pitchFamily="34" charset="0"/>
              </a:rPr>
              <a:t> 2x + y = 3. Ở </a:t>
            </a:r>
            <a:r>
              <a:rPr lang="en-US" sz="1600" dirty="0" err="1">
                <a:latin typeface="Segoe UI" panose="020B0502040204020203" pitchFamily="34" charset="0"/>
                <a:cs typeface="Segoe UI" panose="020B0502040204020203" pitchFamily="34" charset="0"/>
              </a:rPr>
              <a:t>đây</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miền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giá</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trị</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của</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hai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biến</a:t>
            </a:r>
            <a:r>
              <a:rPr lang="en-US" sz="1600" dirty="0">
                <a:latin typeface="Segoe UI" panose="020B0502040204020203" pitchFamily="34" charset="0"/>
                <a:cs typeface="Segoe UI" panose="020B0502040204020203" pitchFamily="34" charset="0"/>
              </a:rPr>
              <a:t> x, y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tập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hợp</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số</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nguyên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cũng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là</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miền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rời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rạc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gồm</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vô</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hạn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các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giá</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trị</a:t>
            </a:r>
            <a:endParaRPr lang="en-US" sz="1600" dirty="0">
              <a:latin typeface="Segoe UI" panose="020B0502040204020203" pitchFamily="34" charset="0"/>
              <a:cs typeface="Segoe UI" panose="020B0502040204020203" pitchFamily="34" charset="0"/>
            </a:endParaRPr>
          </a:p>
        </p:txBody>
      </p:sp>
      <p:sp>
        <p:nvSpPr>
          <p:cNvPr id="31" name="!!i4"/>
          <p:cNvSpPr/>
          <p:nvPr/>
        </p:nvSpPr>
        <p:spPr>
          <a:xfrm>
            <a:off x="238203" y="4421565"/>
            <a:ext cx="8387638" cy="584775"/>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i="0" u="none" strike="noStrike" dirty="0" err="1">
                <a:solidFill>
                  <a:srgbClr val="FFFFFF"/>
                </a:solidFill>
                <a:effectLst/>
                <a:latin typeface="Segoe UI" panose="020B0502040204020203" pitchFamily="34" charset="0"/>
                <a:cs typeface="Segoe UI" panose="020B0502040204020203" pitchFamily="34" charset="0"/>
              </a:rPr>
              <a:t>Ví</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dụ</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Tìm</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các</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giá</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trị</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thực</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của</a:t>
            </a:r>
            <a:r>
              <a:rPr lang="en-US" sz="1600" b="0" i="0" u="none" strike="noStrike" dirty="0">
                <a:solidFill>
                  <a:srgbClr val="FFFFFF"/>
                </a:solidFill>
                <a:effectLst/>
                <a:latin typeface="Segoe UI" panose="020B0502040204020203" pitchFamily="34" charset="0"/>
                <a:cs typeface="Segoe UI" panose="020B0502040204020203" pitchFamily="34" charset="0"/>
              </a:rPr>
              <a:t> x, y, z </a:t>
            </a:r>
            <a:r>
              <a:rPr lang="en-US" sz="1600" b="0" i="0" u="none" strike="noStrike" dirty="0" err="1">
                <a:solidFill>
                  <a:srgbClr val="FFFFFF"/>
                </a:solidFill>
                <a:effectLst/>
                <a:latin typeface="Segoe UI" panose="020B0502040204020203" pitchFamily="34" charset="0"/>
                <a:cs typeface="Segoe UI" panose="020B0502040204020203" pitchFamily="34" charset="0"/>
              </a:rPr>
              <a:t>thuộc</a:t>
            </a:r>
            <a:r>
              <a:rPr lang="en-US" sz="1600" b="0" i="0" u="none" strike="noStrike" dirty="0">
                <a:solidFill>
                  <a:srgbClr val="FFFFFF"/>
                </a:solidFill>
                <a:effectLst/>
                <a:latin typeface="Segoe UI" panose="020B0502040204020203" pitchFamily="34" charset="0"/>
                <a:cs typeface="Segoe UI" panose="020B0502040204020203" pitchFamily="34" charset="0"/>
              </a:rPr>
              <a:t> [0, 1],  </a:t>
            </a:r>
            <a:r>
              <a:rPr lang="en-US" sz="1600" b="0" i="0" u="none" strike="noStrike" dirty="0" err="1">
                <a:solidFill>
                  <a:srgbClr val="FFFFFF"/>
                </a:solidFill>
                <a:effectLst/>
                <a:latin typeface="Segoe UI" panose="020B0502040204020203" pitchFamily="34" charset="0"/>
                <a:cs typeface="Segoe UI" panose="020B0502040204020203" pitchFamily="34" charset="0"/>
              </a:rPr>
              <a:t>sao</a:t>
            </a:r>
            <a:r>
              <a:rPr lang="en-US" sz="1600" b="0" i="0" u="none" strike="noStrike" dirty="0">
                <a:solidFill>
                  <a:srgbClr val="FFFFFF"/>
                </a:solidFill>
                <a:effectLst/>
                <a:latin typeface="Segoe UI" panose="020B0502040204020203" pitchFamily="34" charset="0"/>
                <a:cs typeface="Segoe UI" panose="020B0502040204020203" pitchFamily="34" charset="0"/>
              </a:rPr>
              <a:t> </a:t>
            </a:r>
            <a:r>
              <a:rPr lang="en-US" sz="1600" b="0" i="0" u="none" strike="noStrike" dirty="0" err="1">
                <a:solidFill>
                  <a:srgbClr val="FFFFFF"/>
                </a:solidFill>
                <a:effectLst/>
                <a:latin typeface="Segoe UI" panose="020B0502040204020203" pitchFamily="34" charset="0"/>
                <a:cs typeface="Segoe UI" panose="020B0502040204020203" pitchFamily="34" charset="0"/>
              </a:rPr>
              <a:t>cho</a:t>
            </a:r>
            <a:r>
              <a:rPr lang="en-US" sz="1600" b="0" i="0" u="none" strike="noStrike" dirty="0">
                <a:solidFill>
                  <a:srgbClr val="FFFFFF"/>
                </a:solidFill>
                <a:effectLst/>
                <a:latin typeface="Segoe UI" panose="020B0502040204020203" pitchFamily="34" charset="0"/>
                <a:cs typeface="Segoe UI" panose="020B0502040204020203" pitchFamily="34" charset="0"/>
              </a:rPr>
              <a:t> x + y + z &lt;= 3</a:t>
            </a:r>
            <a:endParaRPr lang="en-US" sz="1600" dirty="0">
              <a:solidFill>
                <a:srgbClr val="FFFFFF"/>
              </a:solidFill>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2" name="TextBox 1"/>
          <p:cNvSpPr txBox="1"/>
          <p:nvPr/>
        </p:nvSpPr>
        <p:spPr>
          <a:xfrm>
            <a:off x="1817077" y="1856959"/>
            <a:ext cx="5509847" cy="830997"/>
          </a:xfrm>
          <a:prstGeom prst="rect">
            <a:avLst/>
          </a:prstGeom>
          <a:noFill/>
        </p:spPr>
        <p:txBody>
          <a:bodyPr wrap="square">
            <a:spAutoFit/>
          </a:bodyPr>
          <a:lstStyle/>
          <a:p>
            <a:pPr algn="ctr" rtl="0">
              <a:spcBef>
                <a:spcPts val="0"/>
              </a:spcBef>
              <a:spcAft>
                <a:spcPts val="0"/>
              </a:spcAft>
            </a:pPr>
            <a:r>
              <a:rPr lang="en-US" sz="24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CÁC LOẠI RÀNG BUỘC CỦA BÀI TOÁN THỎA MÃN RÀNG BUỘC</a:t>
            </a:r>
          </a:p>
        </p:txBody>
      </p:sp>
      <p:sp>
        <p:nvSpPr>
          <p:cNvPr id="3" name="!!i4"/>
          <p:cNvSpPr/>
          <p:nvPr/>
        </p:nvSpPr>
        <p:spPr>
          <a:xfrm>
            <a:off x="2312136" y="2640331"/>
            <a:ext cx="4519728" cy="47625"/>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14" name="Rectangle 13"/>
          <p:cNvSpPr/>
          <p:nvPr/>
        </p:nvSpPr>
        <p:spPr>
          <a:xfrm>
            <a:off x="4572000" y="-5143501"/>
            <a:ext cx="2286000"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latin typeface="Segoe UI" panose="020B0502040204020203" pitchFamily="34" charset="0"/>
                <a:cs typeface="Segoe UI" panose="020B0502040204020203" pitchFamily="34" charset="0"/>
              </a:rPr>
              <a:t>RÀNG BUỘC TOÀN CỤC</a:t>
            </a:r>
          </a:p>
        </p:txBody>
      </p:sp>
      <p:sp>
        <p:nvSpPr>
          <p:cNvPr id="15" name="Rectangle 14"/>
          <p:cNvSpPr/>
          <p:nvPr/>
        </p:nvSpPr>
        <p:spPr>
          <a:xfrm>
            <a:off x="0" y="-5143505"/>
            <a:ext cx="2286000"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latin typeface="Segoe UI" panose="020B0502040204020203" pitchFamily="34" charset="0"/>
                <a:cs typeface="Segoe UI" panose="020B0502040204020203" pitchFamily="34" charset="0"/>
              </a:rPr>
              <a:t>RÀNG BUỘC TUYẾN TÍNH VÀ RÀNG BUỘC PHI TUYẾN</a:t>
            </a:r>
          </a:p>
        </p:txBody>
      </p:sp>
      <p:sp>
        <p:nvSpPr>
          <p:cNvPr id="17" name="Rectangle 16"/>
          <p:cNvSpPr/>
          <p:nvPr/>
        </p:nvSpPr>
        <p:spPr>
          <a:xfrm>
            <a:off x="2286000" y="5143500"/>
            <a:ext cx="2286000"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Segoe UI" panose="020B0502040204020203" pitchFamily="34" charset="0"/>
                <a:cs typeface="Segoe UI" panose="020B0502040204020203" pitchFamily="34" charset="0"/>
              </a:rPr>
              <a:t>RÀNG BUỘC ĐƠN, RÀNG BUỘC NHỊ PHÂN, RÀNG BUỘC BẬC CAO</a:t>
            </a:r>
          </a:p>
        </p:txBody>
      </p:sp>
      <p:sp>
        <p:nvSpPr>
          <p:cNvPr id="18" name="Rectangle 17"/>
          <p:cNvSpPr/>
          <p:nvPr/>
        </p:nvSpPr>
        <p:spPr>
          <a:xfrm>
            <a:off x="6858000" y="5143501"/>
            <a:ext cx="2286000"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Segoe UI" panose="020B0502040204020203" pitchFamily="34" charset="0"/>
                <a:cs typeface="Segoe UI" panose="020B0502040204020203" pitchFamily="34" charset="0"/>
              </a:rPr>
              <a:t>RÀNG BUỘC ƯU TIÊN</a:t>
            </a:r>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2" name="Rectangle 11"/>
          <p:cNvSpPr/>
          <p:nvPr/>
        </p:nvSpPr>
        <p:spPr>
          <a:xfrm>
            <a:off x="4572000" y="0"/>
            <a:ext cx="2286000"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latin typeface="Segoe UI" panose="020B0502040204020203" pitchFamily="34" charset="0"/>
                <a:cs typeface="Segoe UI" panose="020B0502040204020203" pitchFamily="34" charset="0"/>
              </a:rPr>
              <a:t>RÀNG BUỘC TOÀN CỤC</a:t>
            </a:r>
          </a:p>
        </p:txBody>
      </p:sp>
      <p:sp>
        <p:nvSpPr>
          <p:cNvPr id="9" name="Rectangle 8"/>
          <p:cNvSpPr/>
          <p:nvPr/>
        </p:nvSpPr>
        <p:spPr>
          <a:xfrm>
            <a:off x="0" y="-4"/>
            <a:ext cx="2286000"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latin typeface="Segoe UI" panose="020B0502040204020203" pitchFamily="34" charset="0"/>
                <a:cs typeface="Segoe UI" panose="020B0502040204020203" pitchFamily="34" charset="0"/>
              </a:rPr>
              <a:t>RÀNG BUỘC TUYẾN TÍNH VÀ RÀNG BUỘC PHI TUYẾN</a:t>
            </a:r>
          </a:p>
        </p:txBody>
      </p:sp>
      <p:sp>
        <p:nvSpPr>
          <p:cNvPr id="10" name="Rectangle 9"/>
          <p:cNvSpPr/>
          <p:nvPr/>
        </p:nvSpPr>
        <p:spPr>
          <a:xfrm>
            <a:off x="2286000" y="-2"/>
            <a:ext cx="2286000"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Segoe UI" panose="020B0502040204020203" pitchFamily="34" charset="0"/>
                <a:cs typeface="Segoe UI" panose="020B0502040204020203" pitchFamily="34" charset="0"/>
              </a:rPr>
              <a:t>RÀNG BUỘC ĐƠN, RÀNG BUỘC NHỊ PHÂN, RÀNG BUỘC BẬC CAO</a:t>
            </a:r>
          </a:p>
        </p:txBody>
      </p:sp>
      <p:sp>
        <p:nvSpPr>
          <p:cNvPr id="11" name="Rectangle 10"/>
          <p:cNvSpPr/>
          <p:nvPr/>
        </p:nvSpPr>
        <p:spPr>
          <a:xfrm>
            <a:off x="6858000" y="-1"/>
            <a:ext cx="2286000"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Segoe UI" panose="020B0502040204020203" pitchFamily="34" charset="0"/>
                <a:cs typeface="Segoe UI" panose="020B0502040204020203" pitchFamily="34" charset="0"/>
              </a:rPr>
              <a:t>RÀNG BUỘC ƯU TIÊN</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3" name="TextBox 2"/>
          <p:cNvSpPr txBox="1"/>
          <p:nvPr/>
        </p:nvSpPr>
        <p:spPr>
          <a:xfrm>
            <a:off x="1446725" y="922674"/>
            <a:ext cx="7545445" cy="1198880"/>
          </a:xfrm>
          <a:prstGeom prst="rect">
            <a:avLst/>
          </a:prstGeom>
          <a:noFill/>
        </p:spPr>
        <p:txBody>
          <a:bodyPr wrap="square">
            <a:spAutoFit/>
          </a:bodyPr>
          <a:lstStyle/>
          <a:p>
            <a:pPr rtl="0">
              <a:spcBef>
                <a:spcPts val="900"/>
              </a:spcBef>
              <a:spcAft>
                <a:spcPts val="1200"/>
              </a:spcAft>
            </a:pPr>
            <a:r>
              <a:rPr lang="vi-VN" sz="1800" b="1" dirty="0">
                <a:solidFill>
                  <a:schemeClr val="bg2">
                    <a:lumMod val="50000"/>
                  </a:schemeClr>
                </a:solidFill>
                <a:effectLst/>
                <a:latin typeface="Segoe UI" panose="020B0502040204020203" pitchFamily="34" charset="0"/>
                <a:cs typeface="Segoe UI" panose="020B0502040204020203" pitchFamily="34" charset="0"/>
                <a:sym typeface="+mn-ea"/>
              </a:rPr>
              <a:t>Ràng buộc tuyến tính: </a:t>
            </a:r>
            <a:r>
              <a:rPr lang="vi-VN" sz="1800" dirty="0">
                <a:effectLst/>
                <a:latin typeface="Segoe UI" panose="020B0502040204020203" pitchFamily="34" charset="0"/>
                <a:cs typeface="Segoe UI" panose="020B0502040204020203" pitchFamily="34" charset="0"/>
                <a:sym typeface="+mn-ea"/>
              </a:rPr>
              <a:t>là một dạng ràng buộc mà có thể biểu diễn bởi một hoặc nhiều </a:t>
            </a:r>
            <a:r>
              <a:rPr lang="en-US" altLang="vi-VN" sz="1800" dirty="0">
                <a:effectLst/>
                <a:latin typeface="Segoe UI" panose="020B0502040204020203" pitchFamily="34" charset="0"/>
                <a:cs typeface="Segoe UI" panose="020B0502040204020203" pitchFamily="34" charset="0"/>
                <a:sym typeface="+mn-ea"/>
              </a:rPr>
              <a:t>bất </a:t>
            </a:r>
            <a:r>
              <a:rPr lang="vi-VN" sz="1800" dirty="0">
                <a:effectLst/>
                <a:latin typeface="Segoe UI" panose="020B0502040204020203" pitchFamily="34" charset="0"/>
                <a:cs typeface="Segoe UI" panose="020B0502040204020203" pitchFamily="34" charset="0"/>
                <a:sym typeface="+mn-ea"/>
              </a:rPr>
              <a:t>phương trình tuyến tính với các biến và hệ số tuyến tính</a:t>
            </a:r>
            <a:r>
              <a:rPr lang="en-US" altLang="vi-VN" sz="1800" dirty="0">
                <a:effectLst/>
                <a:latin typeface="Segoe UI" panose="020B0502040204020203" pitchFamily="34" charset="0"/>
                <a:cs typeface="Segoe UI" panose="020B0502040204020203" pitchFamily="34" charset="0"/>
                <a:sym typeface="+mn-ea"/>
              </a:rPr>
              <a:t>,</a:t>
            </a:r>
            <a:r>
              <a:rPr lang="vi-VN" sz="1800" dirty="0">
                <a:effectLst/>
                <a:latin typeface="Segoe UI" panose="020B0502040204020203" pitchFamily="34" charset="0"/>
                <a:cs typeface="Segoe UI" panose="020B0502040204020203" pitchFamily="34" charset="0"/>
                <a:sym typeface="+mn-ea"/>
              </a:rPr>
              <a:t> chỉ bao gồm các</a:t>
            </a:r>
            <a:r>
              <a:rPr lang="en-US" sz="1800" dirty="0">
                <a:effectLst/>
                <a:latin typeface="Segoe UI" panose="020B0502040204020203" pitchFamily="34" charset="0"/>
                <a:cs typeface="Segoe UI" panose="020B0502040204020203" pitchFamily="34" charset="0"/>
                <a:sym typeface="+mn-ea"/>
              </a:rPr>
              <a:t> biến số</a:t>
            </a:r>
            <a:r>
              <a:rPr lang="vi-VN" sz="1800" dirty="0">
                <a:effectLst/>
                <a:latin typeface="Segoe UI" panose="020B0502040204020203" pitchFamily="34" charset="0"/>
                <a:cs typeface="Segoe UI" panose="020B0502040204020203" pitchFamily="34" charset="0"/>
                <a:sym typeface="+mn-ea"/>
              </a:rPr>
              <a:t> bậc nhất.</a:t>
            </a:r>
            <a:br>
              <a:rPr lang="vi-VN" sz="1800" dirty="0">
                <a:latin typeface="Segoe UI" panose="020B0502040204020203" pitchFamily="34" charset="0"/>
                <a:cs typeface="Segoe UI" panose="020B0502040204020203" pitchFamily="34" charset="0"/>
                <a:sym typeface="+mn-ea"/>
              </a:rPr>
            </a:br>
            <a:endParaRPr lang="en-US" sz="1800" dirty="0">
              <a:latin typeface="Segoe UI" panose="020B0502040204020203" pitchFamily="34" charset="0"/>
              <a:cs typeface="Segoe UI" panose="020B0502040204020203" pitchFamily="34" charset="0"/>
            </a:endParaRPr>
          </a:p>
        </p:txBody>
      </p:sp>
      <p:sp>
        <p:nvSpPr>
          <p:cNvPr id="11" name="TextBox 10"/>
          <p:cNvSpPr txBox="1"/>
          <p:nvPr/>
        </p:nvSpPr>
        <p:spPr>
          <a:xfrm>
            <a:off x="1446725" y="2496813"/>
            <a:ext cx="7545445" cy="1476375"/>
          </a:xfrm>
          <a:prstGeom prst="rect">
            <a:avLst/>
          </a:prstGeom>
          <a:noFill/>
        </p:spPr>
        <p:txBody>
          <a:bodyPr wrap="square">
            <a:spAutoFit/>
          </a:bodyPr>
          <a:lstStyle/>
          <a:p>
            <a:r>
              <a:rPr lang="en-US" sz="1800" b="1" i="0" u="none" strike="noStrike" dirty="0" err="1">
                <a:solidFill>
                  <a:schemeClr val="bg2">
                    <a:lumMod val="50000"/>
                  </a:schemeClr>
                </a:solidFill>
                <a:effectLst/>
                <a:latin typeface="Segoe UI" panose="020B0502040204020203" pitchFamily="34" charset="0"/>
                <a:cs typeface="Segoe UI" panose="020B0502040204020203" pitchFamily="34" charset="0"/>
              </a:rPr>
              <a:t>Ràng</a:t>
            </a:r>
            <a:r>
              <a:rPr lang="en-US" sz="1800" b="1"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800" b="1" i="0" u="none" strike="noStrike" dirty="0" err="1">
                <a:solidFill>
                  <a:schemeClr val="bg2">
                    <a:lumMod val="50000"/>
                  </a:schemeClr>
                </a:solidFill>
                <a:effectLst/>
                <a:latin typeface="Segoe UI" panose="020B0502040204020203" pitchFamily="34" charset="0"/>
                <a:cs typeface="Segoe UI" panose="020B0502040204020203" pitchFamily="34" charset="0"/>
              </a:rPr>
              <a:t>buộc</a:t>
            </a:r>
            <a:r>
              <a:rPr lang="en-US" sz="1800" b="1" i="0" u="none" strike="noStrike" dirty="0">
                <a:solidFill>
                  <a:schemeClr val="bg2">
                    <a:lumMod val="50000"/>
                  </a:schemeClr>
                </a:solidFill>
                <a:effectLst/>
                <a:latin typeface="Segoe UI" panose="020B0502040204020203" pitchFamily="34" charset="0"/>
                <a:cs typeface="Segoe UI" panose="020B0502040204020203" pitchFamily="34" charset="0"/>
              </a:rPr>
              <a:t> phi </a:t>
            </a:r>
            <a:r>
              <a:rPr lang="en-US" sz="1800" b="1" i="0" u="none" strike="noStrike" dirty="0" err="1">
                <a:solidFill>
                  <a:schemeClr val="bg2">
                    <a:lumMod val="50000"/>
                  </a:schemeClr>
                </a:solidFill>
                <a:effectLst/>
                <a:latin typeface="Segoe UI" panose="020B0502040204020203" pitchFamily="34" charset="0"/>
                <a:cs typeface="Segoe UI" panose="020B0502040204020203" pitchFamily="34" charset="0"/>
              </a:rPr>
              <a:t>tuyến</a:t>
            </a:r>
            <a:r>
              <a:rPr lang="en-US" sz="1800" b="1"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800" b="1" i="0" u="none" strike="noStrike" dirty="0" err="1">
                <a:solidFill>
                  <a:schemeClr val="bg2">
                    <a:lumMod val="50000"/>
                  </a:schemeClr>
                </a:solidFill>
                <a:effectLst/>
                <a:latin typeface="Segoe UI" panose="020B0502040204020203" pitchFamily="34" charset="0"/>
                <a:cs typeface="Segoe UI" panose="020B0502040204020203" pitchFamily="34" charset="0"/>
              </a:rPr>
              <a:t>tính</a:t>
            </a:r>
            <a:r>
              <a:rPr lang="en-US" sz="1800" b="1" i="0" u="none" strike="noStrike" dirty="0">
                <a:solidFill>
                  <a:schemeClr val="bg2">
                    <a:lumMod val="50000"/>
                  </a:schemeClr>
                </a:solidFill>
                <a:effectLst/>
                <a:latin typeface="Segoe UI" panose="020B0502040204020203" pitchFamily="34" charset="0"/>
                <a:cs typeface="Segoe UI" panose="020B0502040204020203" pitchFamily="34" charset="0"/>
              </a:rPr>
              <a:t>:</a:t>
            </a:r>
            <a:r>
              <a:rPr lang="vi-VN" sz="1800" dirty="0">
                <a:solidFill>
                  <a:schemeClr val="bg2">
                    <a:lumMod val="50000"/>
                  </a:schemeClr>
                </a:solidFill>
                <a:effectLst/>
                <a:latin typeface="Segoe UI" panose="020B0502040204020203" pitchFamily="34" charset="0"/>
                <a:cs typeface="Segoe UI" panose="020B0502040204020203" pitchFamily="34" charset="0"/>
                <a:sym typeface="+mn-ea"/>
              </a:rPr>
              <a:t> </a:t>
            </a:r>
            <a:r>
              <a:rPr lang="vi-VN" sz="1800" dirty="0">
                <a:effectLst/>
                <a:latin typeface="Segoe UI" panose="020B0502040204020203" pitchFamily="34" charset="0"/>
                <a:cs typeface="Segoe UI" panose="020B0502040204020203" pitchFamily="34" charset="0"/>
                <a:sym typeface="+mn-ea"/>
              </a:rPr>
              <a:t>là một dạng ràng buộc mà có thể biểu diễn bởi một hoặc nhiều </a:t>
            </a:r>
            <a:r>
              <a:rPr lang="en-US" altLang="vi-VN" sz="1800" dirty="0">
                <a:effectLst/>
                <a:latin typeface="Segoe UI" panose="020B0502040204020203" pitchFamily="34" charset="0"/>
                <a:cs typeface="Segoe UI" panose="020B0502040204020203" pitchFamily="34" charset="0"/>
                <a:sym typeface="+mn-ea"/>
              </a:rPr>
              <a:t>bất </a:t>
            </a:r>
            <a:r>
              <a:rPr lang="vi-VN" sz="1800" dirty="0">
                <a:effectLst/>
                <a:latin typeface="Segoe UI" panose="020B0502040204020203" pitchFamily="34" charset="0"/>
                <a:cs typeface="Segoe UI" panose="020B0502040204020203" pitchFamily="34" charset="0"/>
                <a:sym typeface="+mn-ea"/>
              </a:rPr>
              <a:t>phương trình tuyến tính với các biến và</a:t>
            </a:r>
            <a:r>
              <a:rPr lang="en-US" altLang="vi-VN" sz="1800" dirty="0">
                <a:effectLst/>
                <a:latin typeface="Segoe UI" panose="020B0502040204020203" pitchFamily="34" charset="0"/>
                <a:cs typeface="Segoe UI" panose="020B0502040204020203" pitchFamily="34" charset="0"/>
                <a:sym typeface="+mn-ea"/>
              </a:rPr>
              <a:t> </a:t>
            </a:r>
            <a:r>
              <a:rPr lang="vi-VN" sz="1800" dirty="0">
                <a:effectLst/>
                <a:latin typeface="Segoe UI" panose="020B0502040204020203" pitchFamily="34" charset="0"/>
                <a:cs typeface="Segoe UI" panose="020B0502040204020203" pitchFamily="34" charset="0"/>
                <a:sym typeface="+mn-ea"/>
              </a:rPr>
              <a:t>hệ số tuyến tính</a:t>
            </a:r>
            <a:r>
              <a:rPr lang="en-US" altLang="vi-VN" sz="1800" dirty="0">
                <a:effectLst/>
                <a:latin typeface="Segoe UI" panose="020B0502040204020203" pitchFamily="34" charset="0"/>
                <a:cs typeface="Segoe UI" panose="020B0502040204020203" pitchFamily="34" charset="0"/>
                <a:sym typeface="+mn-ea"/>
              </a:rPr>
              <a:t>, </a:t>
            </a:r>
            <a:r>
              <a:rPr sz="1800" dirty="0">
                <a:effectLst/>
                <a:latin typeface="Segoe UI" panose="020B0502040204020203" pitchFamily="34" charset="0"/>
                <a:cs typeface="Segoe UI" panose="020B0502040204020203" pitchFamily="34" charset="0"/>
                <a:sym typeface="+mn-ea"/>
              </a:rPr>
              <a:t>bao gồm các mối quan hệ trong đó các biến được bình phương, lập phương, lên một số mũ khác ngoài một, hoặc nhân hoặc chia cho nhau.</a:t>
            </a:r>
            <a:endParaRPr lang="en-US" sz="1800" dirty="0">
              <a:latin typeface="Segoe UI" panose="020B0502040204020203" pitchFamily="34" charset="0"/>
              <a:cs typeface="Segoe UI" panose="020B0502040204020203" pitchFamily="34" charset="0"/>
            </a:endParaRPr>
          </a:p>
        </p:txBody>
      </p:sp>
      <p:sp>
        <p:nvSpPr>
          <p:cNvPr id="2" name="Rectangle 1"/>
          <p:cNvSpPr/>
          <p:nvPr/>
        </p:nvSpPr>
        <p:spPr>
          <a:xfrm>
            <a:off x="10457183" y="0"/>
            <a:ext cx="1161288"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latin typeface="Segoe UI" panose="020B0502040204020203" pitchFamily="34" charset="0"/>
                <a:cs typeface="Segoe UI" panose="020B0502040204020203" pitchFamily="34" charset="0"/>
              </a:rPr>
              <a:t>RÀNG BUỘC TOÀN CỤC</a:t>
            </a:r>
          </a:p>
        </p:txBody>
      </p:sp>
      <p:sp>
        <p:nvSpPr>
          <p:cNvPr id="9" name="Rectangle 8"/>
          <p:cNvSpPr/>
          <p:nvPr/>
        </p:nvSpPr>
        <p:spPr>
          <a:xfrm>
            <a:off x="0" y="-4"/>
            <a:ext cx="1161288"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latin typeface="Segoe UI" panose="020B0502040204020203" pitchFamily="34" charset="0"/>
                <a:cs typeface="Segoe UI" panose="020B0502040204020203" pitchFamily="34" charset="0"/>
              </a:rPr>
              <a:t>RÀNG BUỘC TUYẾN TÍNH VÀ RÀNG BUỘC PHI TUYẾN</a:t>
            </a:r>
          </a:p>
        </p:txBody>
      </p:sp>
      <p:sp>
        <p:nvSpPr>
          <p:cNvPr id="10" name="Rectangle 9"/>
          <p:cNvSpPr/>
          <p:nvPr/>
        </p:nvSpPr>
        <p:spPr>
          <a:xfrm>
            <a:off x="9295895" y="0"/>
            <a:ext cx="1161288"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Segoe UI" panose="020B0502040204020203" pitchFamily="34" charset="0"/>
                <a:cs typeface="Segoe UI" panose="020B0502040204020203" pitchFamily="34" charset="0"/>
              </a:rPr>
              <a:t>RÀNG BUỘC ĐƠN, RÀNG BUỘC NHỊ PHÂN, RÀNG BUỘC BẬC CAO</a:t>
            </a:r>
          </a:p>
        </p:txBody>
      </p:sp>
      <p:sp>
        <p:nvSpPr>
          <p:cNvPr id="12" name="Rectangle 11"/>
          <p:cNvSpPr/>
          <p:nvPr/>
        </p:nvSpPr>
        <p:spPr>
          <a:xfrm>
            <a:off x="11618471" y="-22206"/>
            <a:ext cx="1161288"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Segoe UI" panose="020B0502040204020203" pitchFamily="34" charset="0"/>
                <a:cs typeface="Segoe UI" panose="020B0502040204020203" pitchFamily="34" charset="0"/>
              </a:rPr>
              <a:t>RÀNG BUỘC ƯU TIÊN</a:t>
            </a:r>
          </a:p>
        </p:txBody>
      </p:sp>
      <p:sp>
        <p:nvSpPr>
          <p:cNvPr id="14" name="!!i4"/>
          <p:cNvSpPr/>
          <p:nvPr/>
        </p:nvSpPr>
        <p:spPr>
          <a:xfrm>
            <a:off x="1507373" y="1949599"/>
            <a:ext cx="7443328" cy="443619"/>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800" dirty="0" err="1">
                <a:solidFill>
                  <a:srgbClr val="FFFFFF"/>
                </a:solidFill>
                <a:latin typeface="Segoe UI" panose="020B0502040204020203" pitchFamily="34" charset="0"/>
                <a:cs typeface="Segoe UI" panose="020B0502040204020203" pitchFamily="34" charset="0"/>
              </a:rPr>
              <a:t>Ví</a:t>
            </a:r>
            <a:r>
              <a:rPr lang="es-ES" sz="1800" dirty="0">
                <a:solidFill>
                  <a:srgbClr val="FFFFFF"/>
                </a:solidFill>
                <a:latin typeface="Segoe UI" panose="020B0502040204020203" pitchFamily="34" charset="0"/>
                <a:cs typeface="Segoe UI" panose="020B0502040204020203" pitchFamily="34" charset="0"/>
              </a:rPr>
              <a:t> </a:t>
            </a:r>
            <a:r>
              <a:rPr lang="es-ES" sz="1800" dirty="0" err="1">
                <a:solidFill>
                  <a:srgbClr val="FFFFFF"/>
                </a:solidFill>
                <a:latin typeface="Segoe UI" panose="020B0502040204020203" pitchFamily="34" charset="0"/>
                <a:cs typeface="Segoe UI" panose="020B0502040204020203" pitchFamily="34" charset="0"/>
              </a:rPr>
              <a:t>dụ</a:t>
            </a:r>
            <a:r>
              <a:rPr lang="es-ES" sz="1800" dirty="0">
                <a:solidFill>
                  <a:srgbClr val="FFFFFF"/>
                </a:solidFill>
                <a:latin typeface="Segoe UI" panose="020B0502040204020203" pitchFamily="34" charset="0"/>
                <a:cs typeface="Segoe UI" panose="020B0502040204020203" pitchFamily="34" charset="0"/>
              </a:rPr>
              <a:t>: x + y   ≤ 30</a:t>
            </a:r>
            <a:endParaRPr lang="en-US" sz="1800" dirty="0">
              <a:solidFill>
                <a:srgbClr val="FFFFFF"/>
              </a:solidFill>
              <a:latin typeface="Segoe UI" panose="020B0502040204020203" pitchFamily="34" charset="0"/>
              <a:cs typeface="Segoe UI" panose="020B0502040204020203" pitchFamily="34" charset="0"/>
            </a:endParaRPr>
          </a:p>
        </p:txBody>
      </p:sp>
      <p:sp>
        <p:nvSpPr>
          <p:cNvPr id="17" name="!!i4"/>
          <p:cNvSpPr/>
          <p:nvPr/>
        </p:nvSpPr>
        <p:spPr>
          <a:xfrm>
            <a:off x="1446413" y="3973178"/>
            <a:ext cx="7443328" cy="443619"/>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800" dirty="0">
                <a:solidFill>
                  <a:srgbClr val="FFFFFF"/>
                </a:solidFill>
                <a:latin typeface="Segoe UI" panose="020B0502040204020203" pitchFamily="34" charset="0"/>
                <a:cs typeface="Segoe UI" panose="020B0502040204020203" pitchFamily="34" charset="0"/>
              </a:rPr>
              <a:t> </a:t>
            </a:r>
            <a:r>
              <a:rPr lang="es-ES" sz="1800" dirty="0" err="1">
                <a:solidFill>
                  <a:srgbClr val="FFFFFF"/>
                </a:solidFill>
                <a:latin typeface="Segoe UI" panose="020B0502040204020203" pitchFamily="34" charset="0"/>
                <a:cs typeface="Segoe UI" panose="020B0502040204020203" pitchFamily="34" charset="0"/>
              </a:rPr>
              <a:t>Ví</a:t>
            </a:r>
            <a:r>
              <a:rPr lang="es-ES" sz="1800" dirty="0">
                <a:solidFill>
                  <a:srgbClr val="FFFFFF"/>
                </a:solidFill>
                <a:latin typeface="Segoe UI" panose="020B0502040204020203" pitchFamily="34" charset="0"/>
                <a:cs typeface="Segoe UI" panose="020B0502040204020203" pitchFamily="34" charset="0"/>
              </a:rPr>
              <a:t> </a:t>
            </a:r>
            <a:r>
              <a:rPr lang="es-ES" sz="1800" dirty="0" err="1">
                <a:solidFill>
                  <a:srgbClr val="FFFFFF"/>
                </a:solidFill>
                <a:latin typeface="Segoe UI" panose="020B0502040204020203" pitchFamily="34" charset="0"/>
                <a:cs typeface="Segoe UI" panose="020B0502040204020203" pitchFamily="34" charset="0"/>
              </a:rPr>
              <a:t>dụ</a:t>
            </a:r>
            <a:r>
              <a:rPr lang="es-ES" sz="1800" dirty="0">
                <a:solidFill>
                  <a:srgbClr val="FFFFFF"/>
                </a:solidFill>
                <a:latin typeface="Segoe UI" panose="020B0502040204020203" pitchFamily="34" charset="0"/>
                <a:cs typeface="Segoe UI" panose="020B0502040204020203" pitchFamily="34" charset="0"/>
              </a:rPr>
              <a:t>: x</a:t>
            </a:r>
            <a:r>
              <a:rPr lang="es-ES" sz="1800" baseline="30000" dirty="0">
                <a:solidFill>
                  <a:srgbClr val="FFFFFF"/>
                </a:solidFill>
                <a:latin typeface="Segoe UI" panose="020B0502040204020203" pitchFamily="34" charset="0"/>
                <a:cs typeface="Segoe UI" panose="020B0502040204020203" pitchFamily="34" charset="0"/>
              </a:rPr>
              <a:t>2</a:t>
            </a:r>
            <a:r>
              <a:rPr lang="es-ES" sz="1800" dirty="0">
                <a:solidFill>
                  <a:srgbClr val="FFFFFF"/>
                </a:solidFill>
                <a:latin typeface="Segoe UI" panose="020B0502040204020203" pitchFamily="34" charset="0"/>
                <a:cs typeface="Segoe UI" panose="020B0502040204020203" pitchFamily="34" charset="0"/>
              </a:rPr>
              <a:t>+  y</a:t>
            </a:r>
            <a:r>
              <a:rPr lang="es-ES" sz="1800" baseline="30000" dirty="0">
                <a:solidFill>
                  <a:srgbClr val="FFFFFF"/>
                </a:solidFill>
                <a:latin typeface="Segoe UI" panose="020B0502040204020203" pitchFamily="34" charset="0"/>
                <a:cs typeface="Segoe UI" panose="020B0502040204020203" pitchFamily="34" charset="0"/>
              </a:rPr>
              <a:t>2</a:t>
            </a:r>
            <a:r>
              <a:rPr lang="es-ES" sz="1800" dirty="0">
                <a:solidFill>
                  <a:srgbClr val="FFFFFF"/>
                </a:solidFill>
                <a:latin typeface="Segoe UI" panose="020B0502040204020203" pitchFamily="34" charset="0"/>
                <a:cs typeface="Segoe UI" panose="020B0502040204020203" pitchFamily="34" charset="0"/>
              </a:rPr>
              <a:t>   ≤ 30,  x</a:t>
            </a:r>
            <a:r>
              <a:rPr lang="es-ES" sz="1800" baseline="30000" dirty="0">
                <a:solidFill>
                  <a:srgbClr val="FFFFFF"/>
                </a:solidFill>
                <a:latin typeface="Segoe UI" panose="020B0502040204020203" pitchFamily="34" charset="0"/>
                <a:cs typeface="Segoe UI" panose="020B0502040204020203" pitchFamily="34" charset="0"/>
              </a:rPr>
              <a:t>2</a:t>
            </a:r>
            <a:r>
              <a:rPr lang="es-ES" sz="1800" dirty="0">
                <a:solidFill>
                  <a:srgbClr val="FFFFFF"/>
                </a:solidFill>
                <a:latin typeface="Segoe UI" panose="020B0502040204020203" pitchFamily="34" charset="0"/>
                <a:cs typeface="Segoe UI" panose="020B0502040204020203" pitchFamily="34" charset="0"/>
              </a:rPr>
              <a:t>  -  y  ≥ 8</a:t>
            </a:r>
            <a:endParaRPr lang="en-US" sz="1800" dirty="0">
              <a:solidFill>
                <a:srgbClr val="FFFFFF"/>
              </a:solidFill>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9" name="TextBox 8"/>
          <p:cNvSpPr txBox="1"/>
          <p:nvPr/>
        </p:nvSpPr>
        <p:spPr>
          <a:xfrm>
            <a:off x="1632733" y="336460"/>
            <a:ext cx="7145507" cy="646331"/>
          </a:xfrm>
          <a:prstGeom prst="rect">
            <a:avLst/>
          </a:prstGeom>
          <a:noFill/>
        </p:spPr>
        <p:txBody>
          <a:bodyPr wrap="square">
            <a:spAutoFit/>
          </a:bodyPr>
          <a:lstStyle/>
          <a:p>
            <a:pPr algn="just"/>
            <a:r>
              <a:rPr lang="vi-VN" sz="1800" b="1" i="0" u="none" strike="noStrike" dirty="0">
                <a:solidFill>
                  <a:schemeClr val="bg2">
                    <a:lumMod val="50000"/>
                  </a:schemeClr>
                </a:solidFill>
                <a:effectLst/>
                <a:latin typeface="Segoe UI" panose="020B0502040204020203" pitchFamily="34" charset="0"/>
                <a:cs typeface="Segoe UI" panose="020B0502040204020203" pitchFamily="34" charset="0"/>
              </a:rPr>
              <a:t>Ràng buộc đơn:</a:t>
            </a:r>
            <a:r>
              <a:rPr lang="vi-VN" sz="1800" b="0"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vi-VN" sz="1800" b="0" i="0" u="none" strike="noStrike" dirty="0">
                <a:solidFill>
                  <a:srgbClr val="000000"/>
                </a:solidFill>
                <a:effectLst/>
                <a:latin typeface="Segoe UI" panose="020B0502040204020203" pitchFamily="34" charset="0"/>
                <a:cs typeface="Segoe UI" panose="020B0502040204020203" pitchFamily="34" charset="0"/>
              </a:rPr>
              <a:t>là một loại ràng buộc liên quan đến một biến duy nhất</a:t>
            </a:r>
            <a:endParaRPr lang="en-US" sz="1800" dirty="0">
              <a:latin typeface="Segoe UI" panose="020B0502040204020203" pitchFamily="34" charset="0"/>
              <a:cs typeface="Segoe UI" panose="020B0502040204020203" pitchFamily="34" charset="0"/>
            </a:endParaRPr>
          </a:p>
        </p:txBody>
      </p:sp>
      <p:sp>
        <p:nvSpPr>
          <p:cNvPr id="12" name="TextBox 11"/>
          <p:cNvSpPr txBox="1"/>
          <p:nvPr/>
        </p:nvSpPr>
        <p:spPr>
          <a:xfrm>
            <a:off x="1632733" y="2308749"/>
            <a:ext cx="7247107" cy="369332"/>
          </a:xfrm>
          <a:prstGeom prst="rect">
            <a:avLst/>
          </a:prstGeom>
          <a:noFill/>
        </p:spPr>
        <p:txBody>
          <a:bodyPr wrap="square">
            <a:spAutoFit/>
          </a:bodyPr>
          <a:lstStyle/>
          <a:p>
            <a:pPr algn="just"/>
            <a:r>
              <a:rPr lang="en-US" sz="1800" b="1" i="0" u="none" strike="noStrike" dirty="0" err="1">
                <a:solidFill>
                  <a:schemeClr val="bg2">
                    <a:lumMod val="50000"/>
                  </a:schemeClr>
                </a:solidFill>
                <a:effectLst/>
                <a:latin typeface="Segoe UI" panose="020B0502040204020203" pitchFamily="34" charset="0"/>
                <a:cs typeface="Segoe UI" panose="020B0502040204020203" pitchFamily="34" charset="0"/>
              </a:rPr>
              <a:t>Ràng</a:t>
            </a:r>
            <a:r>
              <a:rPr lang="en-US" sz="1800" b="1"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800" b="1" i="0" u="none" strike="noStrike" dirty="0" err="1">
                <a:solidFill>
                  <a:schemeClr val="bg2">
                    <a:lumMod val="50000"/>
                  </a:schemeClr>
                </a:solidFill>
                <a:effectLst/>
                <a:latin typeface="Segoe UI" panose="020B0502040204020203" pitchFamily="34" charset="0"/>
                <a:cs typeface="Segoe UI" panose="020B0502040204020203" pitchFamily="34" charset="0"/>
              </a:rPr>
              <a:t>buộc</a:t>
            </a:r>
            <a:r>
              <a:rPr lang="en-US" sz="1800" b="1"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800" b="1" i="0" u="none" strike="noStrike" dirty="0" err="1">
                <a:solidFill>
                  <a:schemeClr val="bg2">
                    <a:lumMod val="50000"/>
                  </a:schemeClr>
                </a:solidFill>
                <a:effectLst/>
                <a:latin typeface="Segoe UI" panose="020B0502040204020203" pitchFamily="34" charset="0"/>
                <a:cs typeface="Segoe UI" panose="020B0502040204020203" pitchFamily="34" charset="0"/>
              </a:rPr>
              <a:t>nhị</a:t>
            </a:r>
            <a:r>
              <a:rPr lang="en-US" sz="1800" b="1"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800" b="1" i="0" u="none" strike="noStrike" dirty="0" err="1">
                <a:solidFill>
                  <a:schemeClr val="bg2">
                    <a:lumMod val="50000"/>
                  </a:schemeClr>
                </a:solidFill>
                <a:effectLst/>
                <a:latin typeface="Segoe UI" panose="020B0502040204020203" pitchFamily="34" charset="0"/>
                <a:cs typeface="Segoe UI" panose="020B0502040204020203" pitchFamily="34" charset="0"/>
              </a:rPr>
              <a:t>phân</a:t>
            </a:r>
            <a:r>
              <a:rPr lang="en-US" sz="1800" b="1" i="0" u="none" strike="noStrike" dirty="0">
                <a:solidFill>
                  <a:schemeClr val="bg2">
                    <a:lumMod val="50000"/>
                  </a:schemeClr>
                </a:solidFill>
                <a:effectLst/>
                <a:latin typeface="Segoe UI" panose="020B0502040204020203" pitchFamily="34" charset="0"/>
                <a:cs typeface="Segoe UI" panose="020B0502040204020203" pitchFamily="34" charset="0"/>
              </a:rPr>
              <a:t>:</a:t>
            </a:r>
            <a:r>
              <a:rPr lang="en-US" sz="1800" b="0"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là</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một</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loại</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ràng</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buộc</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liên</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quan</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đến</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hai</a:t>
            </a:r>
            <a:r>
              <a:rPr lang="en-US" sz="1800" b="0" i="0" u="none" strike="noStrike" dirty="0">
                <a:solidFill>
                  <a:srgbClr val="000000"/>
                </a:solidFill>
                <a:effectLst/>
                <a:latin typeface="Segoe UI" panose="020B0502040204020203" pitchFamily="34" charset="0"/>
                <a:cs typeface="Segoe UI" panose="020B0502040204020203" pitchFamily="34" charset="0"/>
              </a:rPr>
              <a:t> </a:t>
            </a:r>
            <a:r>
              <a:rPr lang="en-US" sz="1800" b="0" i="0" u="none" strike="noStrike" dirty="0" err="1">
                <a:solidFill>
                  <a:srgbClr val="000000"/>
                </a:solidFill>
                <a:effectLst/>
                <a:latin typeface="Segoe UI" panose="020B0502040204020203" pitchFamily="34" charset="0"/>
                <a:cs typeface="Segoe UI" panose="020B0502040204020203" pitchFamily="34" charset="0"/>
              </a:rPr>
              <a:t>biến</a:t>
            </a:r>
            <a:endParaRPr lang="en-US" sz="1800" dirty="0">
              <a:latin typeface="Segoe UI" panose="020B0502040204020203" pitchFamily="34" charset="0"/>
              <a:cs typeface="Segoe UI" panose="020B0502040204020203" pitchFamily="34" charset="0"/>
            </a:endParaRPr>
          </a:p>
        </p:txBody>
      </p:sp>
      <p:sp>
        <p:nvSpPr>
          <p:cNvPr id="15" name="TextBox 14"/>
          <p:cNvSpPr txBox="1"/>
          <p:nvPr/>
        </p:nvSpPr>
        <p:spPr>
          <a:xfrm>
            <a:off x="1632733" y="3404475"/>
            <a:ext cx="7145507" cy="646331"/>
          </a:xfrm>
          <a:prstGeom prst="rect">
            <a:avLst/>
          </a:prstGeom>
          <a:noFill/>
        </p:spPr>
        <p:txBody>
          <a:bodyPr wrap="square">
            <a:spAutoFit/>
          </a:bodyPr>
          <a:lstStyle/>
          <a:p>
            <a:pPr algn="just"/>
            <a:r>
              <a:rPr lang="vi-VN" sz="1800" b="1" i="0" u="none" strike="noStrike" dirty="0">
                <a:solidFill>
                  <a:schemeClr val="bg2">
                    <a:lumMod val="50000"/>
                  </a:schemeClr>
                </a:solidFill>
                <a:effectLst/>
                <a:latin typeface="Segoe UI" panose="020B0502040204020203" pitchFamily="34" charset="0"/>
                <a:cs typeface="Segoe UI" panose="020B0502040204020203" pitchFamily="34" charset="0"/>
              </a:rPr>
              <a:t>Ràng buộc bậc cao</a:t>
            </a:r>
            <a:r>
              <a:rPr lang="vi-VN" sz="1800" b="0"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vi-VN" sz="1800" b="0" i="0" u="none" strike="noStrike" dirty="0">
                <a:solidFill>
                  <a:srgbClr val="000000"/>
                </a:solidFill>
                <a:effectLst/>
                <a:latin typeface="Segoe UI" panose="020B0502040204020203" pitchFamily="34" charset="0"/>
                <a:cs typeface="Segoe UI" panose="020B0502040204020203" pitchFamily="34" charset="0"/>
              </a:rPr>
              <a:t>là các loại ràng buộc liên quan đến ba biến hoặc nhiều hơn.</a:t>
            </a:r>
            <a:endParaRPr lang="en-US" sz="1800" dirty="0">
              <a:latin typeface="Segoe UI" panose="020B0502040204020203" pitchFamily="34" charset="0"/>
              <a:cs typeface="Segoe UI" panose="020B0502040204020203" pitchFamily="34" charset="0"/>
            </a:endParaRPr>
          </a:p>
        </p:txBody>
      </p:sp>
      <p:sp>
        <p:nvSpPr>
          <p:cNvPr id="2" name="Rectangle 1"/>
          <p:cNvSpPr/>
          <p:nvPr/>
        </p:nvSpPr>
        <p:spPr>
          <a:xfrm>
            <a:off x="10457183" y="0"/>
            <a:ext cx="1161288"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latin typeface="Segoe UI" panose="020B0502040204020203" pitchFamily="34" charset="0"/>
                <a:cs typeface="Segoe UI" panose="020B0502040204020203" pitchFamily="34" charset="0"/>
              </a:rPr>
              <a:t>RÀNG BUỘC TOÀN CỤC</a:t>
            </a:r>
          </a:p>
        </p:txBody>
      </p:sp>
      <p:sp>
        <p:nvSpPr>
          <p:cNvPr id="3" name="Rectangle 2"/>
          <p:cNvSpPr/>
          <p:nvPr/>
        </p:nvSpPr>
        <p:spPr>
          <a:xfrm>
            <a:off x="-1316973" y="24038"/>
            <a:ext cx="1161288"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latin typeface="Segoe UI" panose="020B0502040204020203" pitchFamily="34" charset="0"/>
                <a:cs typeface="Segoe UI" panose="020B0502040204020203" pitchFamily="34" charset="0"/>
              </a:rPr>
              <a:t>RÀNG BUỘC TUYẾN TÍNH VÀ RÀNG BUỘC PHI TUYẾN</a:t>
            </a:r>
          </a:p>
        </p:txBody>
      </p:sp>
      <p:sp>
        <p:nvSpPr>
          <p:cNvPr id="10" name="Rectangle 9"/>
          <p:cNvSpPr/>
          <p:nvPr/>
        </p:nvSpPr>
        <p:spPr>
          <a:xfrm>
            <a:off x="0" y="-1"/>
            <a:ext cx="1161288"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Segoe UI" panose="020B0502040204020203" pitchFamily="34" charset="0"/>
                <a:cs typeface="Segoe UI" panose="020B0502040204020203" pitchFamily="34" charset="0"/>
              </a:rPr>
              <a:t>RÀNG BUỘC ĐƠN, RÀNG BUỘC NHỊ PHÂN, RÀNG BUỘC BẬC CAO</a:t>
            </a:r>
          </a:p>
        </p:txBody>
      </p:sp>
      <p:sp>
        <p:nvSpPr>
          <p:cNvPr id="11" name="Rectangle 10"/>
          <p:cNvSpPr/>
          <p:nvPr/>
        </p:nvSpPr>
        <p:spPr>
          <a:xfrm>
            <a:off x="11618471" y="-22206"/>
            <a:ext cx="1161288"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Segoe UI" panose="020B0502040204020203" pitchFamily="34" charset="0"/>
                <a:cs typeface="Segoe UI" panose="020B0502040204020203" pitchFamily="34" charset="0"/>
              </a:rPr>
              <a:t>RÀNG BUỘC ƯU TIÊN</a:t>
            </a:r>
          </a:p>
        </p:txBody>
      </p:sp>
      <p:sp>
        <p:nvSpPr>
          <p:cNvPr id="17" name="Rectangle 16"/>
          <p:cNvSpPr/>
          <p:nvPr/>
        </p:nvSpPr>
        <p:spPr>
          <a:xfrm>
            <a:off x="1700672" y="1100940"/>
            <a:ext cx="7025101" cy="1089660"/>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600" dirty="0">
                <a:latin typeface="Segoe UI" panose="020B0502040204020203" pitchFamily="34" charset="0"/>
                <a:cs typeface="Segoe UI" panose="020B0502040204020203" pitchFamily="34" charset="0"/>
              </a:rPr>
              <a:t>Ví dụ, trong bài toán tô màu bản đồ, có thể xảy ra trường hợp </a:t>
            </a:r>
            <a:r>
              <a:rPr lang="vi-VN" sz="1600" dirty="0" err="1">
                <a:latin typeface="Segoe UI" panose="020B0502040204020203" pitchFamily="34" charset="0"/>
                <a:cs typeface="Segoe UI" panose="020B0502040204020203" pitchFamily="34" charset="0"/>
              </a:rPr>
              <a:t>South</a:t>
            </a:r>
            <a:r>
              <a:rPr lang="en-US" sz="1600" dirty="0">
                <a:latin typeface="Segoe UI" panose="020B0502040204020203" pitchFamily="34" charset="0"/>
                <a:cs typeface="Segoe UI" panose="020B0502040204020203" pitchFamily="34" charset="0"/>
              </a:rPr>
              <a:t> </a:t>
            </a:r>
            <a:r>
              <a:rPr lang="vi-VN" sz="1600" dirty="0" err="1">
                <a:latin typeface="Segoe UI" panose="020B0502040204020203" pitchFamily="34" charset="0"/>
                <a:cs typeface="Segoe UI" panose="020B0502040204020203" pitchFamily="34" charset="0"/>
              </a:rPr>
              <a:t>Australians</a:t>
            </a:r>
            <a:r>
              <a:rPr lang="vi-VN" sz="1600" dirty="0">
                <a:latin typeface="Segoe UI" panose="020B0502040204020203" pitchFamily="34" charset="0"/>
                <a:cs typeface="Segoe UI" panose="020B0502040204020203" pitchFamily="34" charset="0"/>
              </a:rPr>
              <a:t> sẽ không chấp nhận màu xanh lá cây, chúng ta có thể diễn đạt điều đó bằng ràng buộc đơn  &lt;(SA),SA ≠</a:t>
            </a:r>
            <a:r>
              <a:rPr lang="vi-VN" sz="1600" dirty="0" err="1">
                <a:latin typeface="Segoe UI" panose="020B0502040204020203" pitchFamily="34" charset="0"/>
                <a:cs typeface="Segoe UI" panose="020B0502040204020203" pitchFamily="34" charset="0"/>
              </a:rPr>
              <a:t>green</a:t>
            </a:r>
            <a:r>
              <a:rPr lang="vi-VN" sz="1600" dirty="0">
                <a:latin typeface="Segoe UI" panose="020B0502040204020203" pitchFamily="34" charset="0"/>
                <a:cs typeface="Segoe UI" panose="020B0502040204020203" pitchFamily="34" charset="0"/>
              </a:rPr>
              <a:t>&gt;.</a:t>
            </a:r>
          </a:p>
        </p:txBody>
      </p:sp>
      <p:sp>
        <p:nvSpPr>
          <p:cNvPr id="18" name="Rectangle 17"/>
          <p:cNvSpPr/>
          <p:nvPr/>
        </p:nvSpPr>
        <p:spPr>
          <a:xfrm>
            <a:off x="1700672" y="2796230"/>
            <a:ext cx="7025101" cy="490096"/>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600" dirty="0">
                <a:latin typeface="Segoe UI" panose="020B0502040204020203" pitchFamily="34" charset="0"/>
                <a:cs typeface="Segoe UI" panose="020B0502040204020203" pitchFamily="34" charset="0"/>
              </a:rPr>
              <a:t>Ví dụ  &lt;(SA,NSW),SA ≠NSW&gt; là một ràng buộc nhị phân.</a:t>
            </a:r>
          </a:p>
        </p:txBody>
      </p:sp>
      <p:sp>
        <p:nvSpPr>
          <p:cNvPr id="19" name="Rectangle 18"/>
          <p:cNvSpPr/>
          <p:nvPr/>
        </p:nvSpPr>
        <p:spPr>
          <a:xfrm>
            <a:off x="1700672" y="4168956"/>
            <a:ext cx="7028891" cy="518147"/>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600" dirty="0">
                <a:latin typeface="Segoe UI" panose="020B0502040204020203" pitchFamily="34" charset="0"/>
                <a:cs typeface="Segoe UI" panose="020B0502040204020203" pitchFamily="34" charset="0"/>
              </a:rPr>
              <a:t>Ví dụ: ((X,Y,Z),X &lt;Y &lt; Z)</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1" name="TextBox 10"/>
          <p:cNvSpPr txBox="1"/>
          <p:nvPr/>
        </p:nvSpPr>
        <p:spPr>
          <a:xfrm>
            <a:off x="1416367" y="591187"/>
            <a:ext cx="7465003" cy="1200329"/>
          </a:xfrm>
          <a:prstGeom prst="rect">
            <a:avLst/>
          </a:prstGeom>
          <a:noFill/>
        </p:spPr>
        <p:txBody>
          <a:bodyPr wrap="square">
            <a:spAutoFit/>
          </a:bodyPr>
          <a:lstStyle/>
          <a:p>
            <a:pPr algn="just"/>
            <a:r>
              <a:rPr lang="vi-VN" sz="1800" b="1" i="0" u="none" strike="noStrike" dirty="0">
                <a:solidFill>
                  <a:schemeClr val="bg2">
                    <a:lumMod val="50000"/>
                  </a:schemeClr>
                </a:solidFill>
                <a:effectLst/>
                <a:latin typeface="Segoe UI" panose="020B0502040204020203" pitchFamily="34" charset="0"/>
                <a:cs typeface="Segoe UI" panose="020B0502040204020203" pitchFamily="34" charset="0"/>
              </a:rPr>
              <a:t>Ràng buộc toàn cục</a:t>
            </a:r>
            <a:r>
              <a:rPr lang="en-US" sz="1800" b="1" i="0" u="none" strike="noStrike" dirty="0">
                <a:solidFill>
                  <a:schemeClr val="bg2">
                    <a:lumMod val="50000"/>
                  </a:schemeClr>
                </a:solidFill>
                <a:effectLst/>
                <a:latin typeface="Segoe UI" panose="020B0502040204020203" pitchFamily="34" charset="0"/>
                <a:cs typeface="Segoe UI" panose="020B0502040204020203" pitchFamily="34" charset="0"/>
              </a:rPr>
              <a:t>:</a:t>
            </a:r>
            <a:r>
              <a:rPr lang="vi-VN" sz="1800" b="1" i="0" u="none" strike="noStrike" dirty="0">
                <a:solidFill>
                  <a:schemeClr val="bg2">
                    <a:lumMod val="50000"/>
                  </a:schemeClr>
                </a:solidFill>
                <a:effectLst/>
                <a:latin typeface="Segoe UI" panose="020B0502040204020203" pitchFamily="34" charset="0"/>
                <a:cs typeface="Segoe UI" panose="020B0502040204020203" pitchFamily="34" charset="0"/>
              </a:rPr>
              <a:t> </a:t>
            </a:r>
            <a:r>
              <a:rPr lang="vi-VN" sz="1800" b="0" i="0" u="none" strike="noStrike" dirty="0">
                <a:solidFill>
                  <a:srgbClr val="000000"/>
                </a:solidFill>
                <a:effectLst/>
                <a:latin typeface="Segoe UI" panose="020B0502040204020203" pitchFamily="34" charset="0"/>
                <a:cs typeface="Segoe UI" panose="020B0502040204020203" pitchFamily="34" charset="0"/>
              </a:rPr>
              <a:t>là một loại ràng buộc được áp dụng đồng thời cho nhiều biến . Ràng buộc toàn cục phổ biến nhất là ràng buộc </a:t>
            </a:r>
            <a:r>
              <a:rPr lang="vi-VN" sz="1800" b="0" i="0" u="none" strike="noStrike" dirty="0" err="1">
                <a:solidFill>
                  <a:srgbClr val="000000"/>
                </a:solidFill>
                <a:effectLst/>
                <a:latin typeface="Segoe UI" panose="020B0502040204020203" pitchFamily="34" charset="0"/>
                <a:cs typeface="Segoe UI" panose="020B0502040204020203" pitchFamily="34" charset="0"/>
              </a:rPr>
              <a:t>Alldiff</a:t>
            </a:r>
            <a:r>
              <a:rPr lang="vi-VN" sz="1800" b="0" i="0" u="none" strike="noStrike" dirty="0">
                <a:solidFill>
                  <a:srgbClr val="000000"/>
                </a:solidFill>
                <a:effectLst/>
                <a:latin typeface="Segoe UI" panose="020B0502040204020203" pitchFamily="34" charset="0"/>
                <a:cs typeface="Segoe UI" panose="020B0502040204020203" pitchFamily="34" charset="0"/>
              </a:rPr>
              <a:t> . Trong ràng buộc </a:t>
            </a:r>
            <a:r>
              <a:rPr lang="vi-VN" sz="1800" b="0" i="0" u="none" strike="noStrike" dirty="0" err="1">
                <a:solidFill>
                  <a:srgbClr val="000000"/>
                </a:solidFill>
                <a:effectLst/>
                <a:latin typeface="Segoe UI" panose="020B0502040204020203" pitchFamily="34" charset="0"/>
                <a:cs typeface="Segoe UI" panose="020B0502040204020203" pitchFamily="34" charset="0"/>
              </a:rPr>
              <a:t>Alldiff</a:t>
            </a:r>
            <a:r>
              <a:rPr lang="vi-VN" sz="1800" b="0" i="0" u="none" strike="noStrike" dirty="0">
                <a:solidFill>
                  <a:srgbClr val="000000"/>
                </a:solidFill>
                <a:effectLst/>
                <a:latin typeface="Segoe UI" panose="020B0502040204020203" pitchFamily="34" charset="0"/>
                <a:cs typeface="Segoe UI" panose="020B0502040204020203" pitchFamily="34" charset="0"/>
              </a:rPr>
              <a:t> thì tất cả các biến liên quan phải có giá trị khác nhau</a:t>
            </a:r>
            <a:endParaRPr lang="en-US" sz="1800" dirty="0">
              <a:latin typeface="Segoe UI" panose="020B0502040204020203" pitchFamily="34" charset="0"/>
              <a:cs typeface="Segoe UI" panose="020B0502040204020203" pitchFamily="34" charset="0"/>
            </a:endParaRPr>
          </a:p>
        </p:txBody>
      </p:sp>
      <p:sp>
        <p:nvSpPr>
          <p:cNvPr id="12" name="Rectangle 11"/>
          <p:cNvSpPr/>
          <p:nvPr/>
        </p:nvSpPr>
        <p:spPr>
          <a:xfrm>
            <a:off x="0" y="0"/>
            <a:ext cx="1161288"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latin typeface="Segoe UI" panose="020B0502040204020203" pitchFamily="34" charset="0"/>
                <a:cs typeface="Segoe UI" panose="020B0502040204020203" pitchFamily="34" charset="0"/>
              </a:rPr>
              <a:t>RÀNG BUỘC TOÀN CỤC</a:t>
            </a:r>
          </a:p>
        </p:txBody>
      </p:sp>
      <p:sp>
        <p:nvSpPr>
          <p:cNvPr id="14" name="Rectangle 13"/>
          <p:cNvSpPr/>
          <p:nvPr/>
        </p:nvSpPr>
        <p:spPr>
          <a:xfrm>
            <a:off x="-2836979" y="24038"/>
            <a:ext cx="1161288"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latin typeface="Segoe UI" panose="020B0502040204020203" pitchFamily="34" charset="0"/>
                <a:cs typeface="Segoe UI" panose="020B0502040204020203" pitchFamily="34" charset="0"/>
              </a:rPr>
              <a:t>RÀNG BUỘC TUYẾN TÍNH VÀ RÀNG BUỘC PHI TUYẾN</a:t>
            </a:r>
          </a:p>
        </p:txBody>
      </p:sp>
      <p:sp>
        <p:nvSpPr>
          <p:cNvPr id="15" name="Rectangle 14"/>
          <p:cNvSpPr/>
          <p:nvPr/>
        </p:nvSpPr>
        <p:spPr>
          <a:xfrm>
            <a:off x="-1673672" y="-1"/>
            <a:ext cx="1161288"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Segoe UI" panose="020B0502040204020203" pitchFamily="34" charset="0"/>
                <a:cs typeface="Segoe UI" panose="020B0502040204020203" pitchFamily="34" charset="0"/>
              </a:rPr>
              <a:t>RÀNG BUỘC ĐƠN, RÀNG BUỘC NHỊ PHÂN, RÀNG BUỘC BẬC CAO</a:t>
            </a:r>
          </a:p>
        </p:txBody>
      </p:sp>
      <p:sp>
        <p:nvSpPr>
          <p:cNvPr id="18" name="Rectangle 17"/>
          <p:cNvSpPr/>
          <p:nvPr/>
        </p:nvSpPr>
        <p:spPr>
          <a:xfrm>
            <a:off x="11618471" y="-22206"/>
            <a:ext cx="1161288"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Segoe UI" panose="020B0502040204020203" pitchFamily="34" charset="0"/>
                <a:cs typeface="Segoe UI" panose="020B0502040204020203" pitchFamily="34" charset="0"/>
              </a:rPr>
              <a:t>RÀNG BUỘC ƯU TIÊN</a:t>
            </a:r>
          </a:p>
        </p:txBody>
      </p:sp>
      <p:sp>
        <p:nvSpPr>
          <p:cNvPr id="28" name="Rectangle 27"/>
          <p:cNvSpPr/>
          <p:nvPr/>
        </p:nvSpPr>
        <p:spPr>
          <a:xfrm>
            <a:off x="1516246" y="2012107"/>
            <a:ext cx="7265246" cy="1074874"/>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800" dirty="0">
                <a:latin typeface="Segoe UI" panose="020B0502040204020203" pitchFamily="34" charset="0"/>
                <a:cs typeface="Segoe UI" panose="020B0502040204020203" pitchFamily="34" charset="0"/>
              </a:rPr>
              <a:t>Ví dụ như trong trò chơi </a:t>
            </a:r>
            <a:r>
              <a:rPr lang="vi-VN" sz="1800" dirty="0" err="1">
                <a:latin typeface="Segoe UI" panose="020B0502040204020203" pitchFamily="34" charset="0"/>
                <a:cs typeface="Segoe UI" panose="020B0502040204020203" pitchFamily="34" charset="0"/>
              </a:rPr>
              <a:t>Sudoku</a:t>
            </a:r>
            <a:r>
              <a:rPr lang="vi-VN" sz="1800" dirty="0">
                <a:latin typeface="Segoe UI" panose="020B0502040204020203" pitchFamily="34" charset="0"/>
                <a:cs typeface="Segoe UI" panose="020B0502040204020203" pitchFamily="34" charset="0"/>
              </a:rPr>
              <a:t> thì ta phải điền các số từ 1-9 sao cho mỗi số  trên hàng dọc, hàng ngang hoặc khối 3x3 không được trùng nhau.</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2" name="Rectangle 1"/>
          <p:cNvSpPr/>
          <p:nvPr/>
        </p:nvSpPr>
        <p:spPr>
          <a:xfrm>
            <a:off x="-1670624" y="-22206"/>
            <a:ext cx="1161288"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latin typeface="Segoe UI" panose="020B0502040204020203" pitchFamily="34" charset="0"/>
                <a:cs typeface="Segoe UI" panose="020B0502040204020203" pitchFamily="34" charset="0"/>
              </a:rPr>
              <a:t>RÀNG BUỘC TOÀN CỤC</a:t>
            </a:r>
          </a:p>
        </p:txBody>
      </p:sp>
      <p:sp>
        <p:nvSpPr>
          <p:cNvPr id="9" name="Rectangle 8"/>
          <p:cNvSpPr/>
          <p:nvPr/>
        </p:nvSpPr>
        <p:spPr>
          <a:xfrm>
            <a:off x="-3995219" y="24039"/>
            <a:ext cx="1161288"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00"/>
                </a:solidFill>
                <a:latin typeface="Segoe UI" panose="020B0502040204020203" pitchFamily="34" charset="0"/>
                <a:cs typeface="Segoe UI" panose="020B0502040204020203" pitchFamily="34" charset="0"/>
              </a:rPr>
              <a:t>RÀNG BUỘC TUYẾN TÍNH VÀ RÀNG BUỘC PHI TUYẾN</a:t>
            </a:r>
          </a:p>
        </p:txBody>
      </p:sp>
      <p:sp>
        <p:nvSpPr>
          <p:cNvPr id="10" name="Rectangle 9"/>
          <p:cNvSpPr/>
          <p:nvPr/>
        </p:nvSpPr>
        <p:spPr>
          <a:xfrm>
            <a:off x="-2831912" y="0"/>
            <a:ext cx="1161288"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Segoe UI" panose="020B0502040204020203" pitchFamily="34" charset="0"/>
                <a:cs typeface="Segoe UI" panose="020B0502040204020203" pitchFamily="34" charset="0"/>
              </a:rPr>
              <a:t>RÀNG BUỘC ĐƠN, RÀNG BUỘC NHỊ PHÂN, RÀNG BUỘC BẬC CAO</a:t>
            </a:r>
          </a:p>
        </p:txBody>
      </p:sp>
      <p:sp>
        <p:nvSpPr>
          <p:cNvPr id="11" name="Rectangle 10"/>
          <p:cNvSpPr/>
          <p:nvPr/>
        </p:nvSpPr>
        <p:spPr>
          <a:xfrm>
            <a:off x="0" y="-22206"/>
            <a:ext cx="1161288"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Segoe UI" panose="020B0502040204020203" pitchFamily="34" charset="0"/>
                <a:cs typeface="Segoe UI" panose="020B0502040204020203" pitchFamily="34" charset="0"/>
              </a:rPr>
              <a:t>RÀNG BUỘC ƯU TIÊN</a:t>
            </a:r>
          </a:p>
        </p:txBody>
      </p:sp>
      <p:sp>
        <p:nvSpPr>
          <p:cNvPr id="12" name="TextBox 11"/>
          <p:cNvSpPr txBox="1"/>
          <p:nvPr/>
        </p:nvSpPr>
        <p:spPr>
          <a:xfrm>
            <a:off x="1402080" y="297190"/>
            <a:ext cx="7447280" cy="923330"/>
          </a:xfrm>
          <a:prstGeom prst="rect">
            <a:avLst/>
          </a:prstGeom>
          <a:noFill/>
        </p:spPr>
        <p:txBody>
          <a:bodyPr wrap="square">
            <a:spAutoFit/>
          </a:bodyPr>
          <a:lstStyle/>
          <a:p>
            <a:r>
              <a:rPr lang="vi-VN" sz="1800" b="1" dirty="0">
                <a:solidFill>
                  <a:schemeClr val="bg2">
                    <a:lumMod val="50000"/>
                  </a:schemeClr>
                </a:solidFill>
                <a:latin typeface="Segoe UI" panose="020B0502040204020203" pitchFamily="34" charset="0"/>
                <a:cs typeface="Segoe UI" panose="020B0502040204020203" pitchFamily="34" charset="0"/>
              </a:rPr>
              <a:t>Ràng buộc ưu tiên</a:t>
            </a:r>
            <a:r>
              <a:rPr lang="en-US" sz="1800" b="1" dirty="0">
                <a:solidFill>
                  <a:schemeClr val="bg2">
                    <a:lumMod val="50000"/>
                  </a:schemeClr>
                </a:solidFill>
                <a:latin typeface="Segoe UI" panose="020B0502040204020203" pitchFamily="34" charset="0"/>
                <a:cs typeface="Segoe UI" panose="020B0502040204020203" pitchFamily="34" charset="0"/>
              </a:rPr>
              <a:t>:</a:t>
            </a:r>
            <a:r>
              <a:rPr lang="vi-VN" sz="1800" b="1" dirty="0">
                <a:solidFill>
                  <a:schemeClr val="bg2">
                    <a:lumMod val="50000"/>
                  </a:schemeClr>
                </a:solidFill>
                <a:latin typeface="Segoe UI" panose="020B0502040204020203" pitchFamily="34" charset="0"/>
                <a:cs typeface="Segoe UI" panose="020B0502040204020203" pitchFamily="34" charset="0"/>
              </a:rPr>
              <a:t> </a:t>
            </a:r>
            <a:r>
              <a:rPr lang="vi-VN" sz="1800" dirty="0">
                <a:latin typeface="Segoe UI" panose="020B0502040204020203" pitchFamily="34" charset="0"/>
                <a:cs typeface="Segoe UI" panose="020B0502040204020203" pitchFamily="34" charset="0"/>
              </a:rPr>
              <a:t>là ràng buộc sử dụng để biểu diễn sự ưu tiên giữa các giá trị của các biến. Điều này cho phép người dùng chỉ định các giá trị được ưa thích hơn so với các giá trị khác trong các ràng buộc. </a:t>
            </a:r>
          </a:p>
        </p:txBody>
      </p:sp>
      <p:sp>
        <p:nvSpPr>
          <p:cNvPr id="17" name="Rectangle 16"/>
          <p:cNvSpPr/>
          <p:nvPr/>
        </p:nvSpPr>
        <p:spPr>
          <a:xfrm>
            <a:off x="1493097" y="1367748"/>
            <a:ext cx="7265246" cy="1334811"/>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800" dirty="0">
                <a:latin typeface="Segoe UI" panose="020B0502040204020203" pitchFamily="34" charset="0"/>
                <a:cs typeface="Segoe UI" panose="020B0502040204020203" pitchFamily="34" charset="0"/>
              </a:rPr>
              <a:t>Ví dụ:  Khi lập lịch phân công giảng dạy thì giảng viên A có thể dạy buổi sáng hoặc buổi chiều vào thứ 7 trong tuần</a:t>
            </a:r>
            <a:r>
              <a:rPr lang="en-US" sz="1800">
                <a:latin typeface="Segoe UI" panose="020B0502040204020203" pitchFamily="34" charset="0"/>
                <a:cs typeface="Segoe UI" panose="020B0502040204020203" pitchFamily="34" charset="0"/>
              </a:rPr>
              <a:t>. </a:t>
            </a:r>
            <a:r>
              <a:rPr lang="vi-VN" sz="1800">
                <a:latin typeface="Segoe UI" panose="020B0502040204020203" pitchFamily="34" charset="0"/>
                <a:cs typeface="Segoe UI" panose="020B0502040204020203" pitchFamily="34" charset="0"/>
              </a:rPr>
              <a:t>Gi</a:t>
            </a:r>
            <a:r>
              <a:rPr lang="en-US" sz="1800">
                <a:latin typeface="Segoe UI" panose="020B0502040204020203" pitchFamily="34" charset="0"/>
                <a:cs typeface="Segoe UI" panose="020B0502040204020203" pitchFamily="34" charset="0"/>
              </a:rPr>
              <a:t>ảng</a:t>
            </a:r>
            <a:r>
              <a:rPr lang="vi-VN" sz="1800">
                <a:latin typeface="Segoe UI" panose="020B0502040204020203" pitchFamily="34" charset="0"/>
                <a:cs typeface="Segoe UI" panose="020B0502040204020203" pitchFamily="34" charset="0"/>
              </a:rPr>
              <a:t> viên A thích dạy vào buổi sáng hơn buổi chiều nên ta có thể dùng ràng buộc ưu tiên cho trường hợp này.</a:t>
            </a:r>
            <a:endParaRPr lang="vi-VN" sz="18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2"/>
            </a:gs>
          </a:gsLst>
          <a:lin ang="5400012" scaled="0"/>
        </a:gradFill>
        <a:effectLst/>
      </p:bgPr>
    </p:bg>
    <p:spTree>
      <p:nvGrpSpPr>
        <p:cNvPr id="1" name="Shape 419"/>
        <p:cNvGrpSpPr/>
        <p:nvPr/>
      </p:nvGrpSpPr>
      <p:grpSpPr>
        <a:xfrm>
          <a:off x="0" y="0"/>
          <a:ext cx="0" cy="0"/>
          <a:chOff x="0" y="0"/>
          <a:chExt cx="0" cy="0"/>
        </a:xfrm>
      </p:grpSpPr>
      <p:sp>
        <p:nvSpPr>
          <p:cNvPr id="46" name="!!i2"/>
          <p:cNvSpPr/>
          <p:nvPr/>
        </p:nvSpPr>
        <p:spPr>
          <a:xfrm>
            <a:off x="0" y="0"/>
            <a:ext cx="1578654" cy="514350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1578654" y="1866487"/>
            <a:ext cx="6569666" cy="548508"/>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Một</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tập</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hợp</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các</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biến</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i="1" dirty="0">
                <a:solidFill>
                  <a:srgbClr val="FFFFFF"/>
                </a:solidFill>
                <a:latin typeface="Open Sans" panose="020B0606030504020204" pitchFamily="34" charset="0"/>
                <a:ea typeface="Open Sans" panose="020B0606030504020204" pitchFamily="34" charset="0"/>
                <a:cs typeface="Open Sans" panose="020B0606030504020204" pitchFamily="34" charset="0"/>
              </a:rPr>
              <a:t>{X1,…,</a:t>
            </a:r>
            <a:r>
              <a:rPr lang="en-US" sz="1600" i="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Xn</a:t>
            </a:r>
            <a:r>
              <a:rPr lang="en-US" sz="1600" i="1" dirty="0">
                <a:solidFill>
                  <a:srgbClr val="FFFFFF"/>
                </a:solidFill>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TextBox 47"/>
          <p:cNvSpPr txBox="1"/>
          <p:nvPr/>
        </p:nvSpPr>
        <p:spPr>
          <a:xfrm>
            <a:off x="498210" y="1739013"/>
            <a:ext cx="560166" cy="861774"/>
          </a:xfrm>
          <a:prstGeom prst="rect">
            <a:avLst/>
          </a:prstGeom>
          <a:noFill/>
        </p:spPr>
        <p:txBody>
          <a:bodyPr wrap="square">
            <a:spAutoFit/>
          </a:bodyPr>
          <a:lstStyle/>
          <a:p>
            <a:r>
              <a:rPr lang="en-US" sz="5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X</a:t>
            </a:r>
            <a:endParaRPr lang="en-US" sz="5000" b="1" dirty="0">
              <a:solidFill>
                <a:schemeClr val="tx1"/>
              </a:solidFill>
            </a:endParaRPr>
          </a:p>
        </p:txBody>
      </p:sp>
      <p:sp>
        <p:nvSpPr>
          <p:cNvPr id="50" name="TextBox 49"/>
          <p:cNvSpPr txBox="1"/>
          <p:nvPr/>
        </p:nvSpPr>
        <p:spPr>
          <a:xfrm>
            <a:off x="480430" y="2690302"/>
            <a:ext cx="560166" cy="861774"/>
          </a:xfrm>
          <a:prstGeom prst="rect">
            <a:avLst/>
          </a:prstGeom>
          <a:noFill/>
        </p:spPr>
        <p:txBody>
          <a:bodyPr wrap="square">
            <a:spAutoFit/>
          </a:bodyPr>
          <a:lstStyle/>
          <a:p>
            <a:r>
              <a:rPr lang="en-US" sz="5000" b="1" dirty="0">
                <a:latin typeface="Open Sans" panose="020B0606030504020204" pitchFamily="34" charset="0"/>
                <a:ea typeface="Open Sans" panose="020B0606030504020204" pitchFamily="34" charset="0"/>
                <a:cs typeface="Open Sans" panose="020B0606030504020204" pitchFamily="34" charset="0"/>
              </a:rPr>
              <a:t>D</a:t>
            </a:r>
            <a:endParaRPr lang="en-US" sz="5000" b="1" dirty="0"/>
          </a:p>
        </p:txBody>
      </p:sp>
      <p:sp>
        <p:nvSpPr>
          <p:cNvPr id="52" name="!!t2"/>
          <p:cNvSpPr txBox="1"/>
          <p:nvPr/>
        </p:nvSpPr>
        <p:spPr>
          <a:xfrm>
            <a:off x="498210" y="3720842"/>
            <a:ext cx="560165" cy="861774"/>
          </a:xfrm>
          <a:prstGeom prst="rect">
            <a:avLst/>
          </a:prstGeom>
          <a:noFill/>
        </p:spPr>
        <p:txBody>
          <a:bodyPr wrap="square">
            <a:spAutoFit/>
          </a:bodyPr>
          <a:lstStyle/>
          <a:p>
            <a:r>
              <a:rPr lang="en-US" sz="5000" b="1" dirty="0">
                <a:solidFill>
                  <a:schemeClr val="tx2">
                    <a:lumMod val="10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53" name="Rectangle 52"/>
          <p:cNvSpPr/>
          <p:nvPr/>
        </p:nvSpPr>
        <p:spPr>
          <a:xfrm>
            <a:off x="1578654" y="2871981"/>
            <a:ext cx="6945586" cy="548508"/>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Một</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tập</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hợp</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các</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miền</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i="1" dirty="0">
                <a:solidFill>
                  <a:srgbClr val="FFFFFF"/>
                </a:solidFill>
                <a:latin typeface="Open Sans" panose="020B0606030504020204" pitchFamily="34" charset="0"/>
                <a:ea typeface="Open Sans" panose="020B0606030504020204" pitchFamily="34" charset="0"/>
                <a:cs typeface="Open Sans" panose="020B0606030504020204" pitchFamily="34" charset="0"/>
              </a:rPr>
              <a:t>{D1,…,</a:t>
            </a:r>
            <a:r>
              <a:rPr lang="en-US" sz="1600" i="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Dn</a:t>
            </a:r>
            <a:r>
              <a:rPr lang="en-US" sz="1600" i="1" dirty="0">
                <a:solidFill>
                  <a:srgbClr val="FFFFFF"/>
                </a:solidFill>
                <a:latin typeface="Open Sans" panose="020B0606030504020204" pitchFamily="34" charset="0"/>
                <a:ea typeface="Open Sans" panose="020B0606030504020204" pitchFamily="34" charset="0"/>
                <a:cs typeface="Open Sans" panose="020B0606030504020204" pitchFamily="34" charset="0"/>
              </a:rPr>
              <a:t>},</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một</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miền</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cho</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mỗi</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biến</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4" name="!!i1"/>
          <p:cNvSpPr/>
          <p:nvPr/>
        </p:nvSpPr>
        <p:spPr>
          <a:xfrm>
            <a:off x="1578654" y="3877475"/>
            <a:ext cx="7411844" cy="548508"/>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Một</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tập</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hợp</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các</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ràng</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buộc</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chỉ</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định</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các</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kết</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hợp</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giá</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trị</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cho</a:t>
            </a:r>
            <a:r>
              <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phép</a:t>
            </a:r>
            <a:endParaRPr lang="en-US" sz="16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5" name="!! Hình 1"/>
          <p:cNvSpPr txBox="1">
            <a:spLocks noGrp="1"/>
          </p:cNvSpPr>
          <p:nvPr>
            <p:ph type="title" idx="5"/>
          </p:nvPr>
        </p:nvSpPr>
        <p:spPr>
          <a:xfrm>
            <a:off x="380296" y="297693"/>
            <a:ext cx="903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23" name="!! text1"/>
          <p:cNvSpPr txBox="1"/>
          <p:nvPr/>
        </p:nvSpPr>
        <p:spPr>
          <a:xfrm>
            <a:off x="1507421" y="468278"/>
            <a:ext cx="6129158" cy="369332"/>
          </a:xfrm>
          <a:prstGeom prst="rect">
            <a:avLst/>
          </a:prstGeom>
          <a:noFill/>
        </p:spPr>
        <p:txBody>
          <a:bodyPr wrap="square">
            <a:spAutoFit/>
          </a:bodyPr>
          <a:lstStyle/>
          <a:p>
            <a:pPr defTabSz="685800">
              <a:buClr>
                <a:srgbClr val="0F1E50"/>
              </a:buClr>
              <a:buSzPts val="2400"/>
              <a:defRPr/>
            </a:pPr>
            <a:r>
              <a:rPr lang="vi-VN" sz="1800" b="1" dirty="0">
                <a:latin typeface="Open Sans" panose="020B0606030504020204" pitchFamily="34" charset="0"/>
                <a:ea typeface="Open Sans" panose="020B0606030504020204" pitchFamily="34" charset="0"/>
                <a:cs typeface="Open Sans" panose="020B0606030504020204" pitchFamily="34" charset="0"/>
              </a:rPr>
              <a:t>ĐỊNH </a:t>
            </a:r>
            <a:r>
              <a:rPr lang="vi-VN" sz="1800" b="1">
                <a:latin typeface="Open Sans" panose="020B0606030504020204" pitchFamily="34" charset="0"/>
                <a:ea typeface="Open Sans" panose="020B0606030504020204" pitchFamily="34" charset="0"/>
                <a:cs typeface="Open Sans" panose="020B0606030504020204" pitchFamily="34" charset="0"/>
              </a:rPr>
              <a:t>NGHĨA </a:t>
            </a:r>
            <a:r>
              <a:rPr lang="en-US" sz="1800" b="1">
                <a:latin typeface="Open Sans" panose="020B0606030504020204" pitchFamily="34" charset="0"/>
                <a:ea typeface="Open Sans" panose="020B0606030504020204" pitchFamily="34" charset="0"/>
                <a:cs typeface="Open Sans" panose="020B0606030504020204" pitchFamily="34" charset="0"/>
              </a:rPr>
              <a:t>BÀI TOÁN THỎA MÃN RÀNG BUỘC</a:t>
            </a:r>
            <a:endParaRPr lang="en-US" sz="1800" b="1" dirty="0">
              <a:solidFill>
                <a:srgbClr val="0F1E50"/>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a:endParaRPr>
          </a:p>
        </p:txBody>
      </p:sp>
      <p:sp>
        <p:nvSpPr>
          <p:cNvPr id="3" name="TextBox 2"/>
          <p:cNvSpPr txBox="1"/>
          <p:nvPr/>
        </p:nvSpPr>
        <p:spPr>
          <a:xfrm>
            <a:off x="380296" y="1106659"/>
            <a:ext cx="7411844" cy="463588"/>
          </a:xfrm>
          <a:prstGeom prst="rect">
            <a:avLst/>
          </a:prstGeom>
          <a:noFill/>
        </p:spPr>
        <p:txBody>
          <a:bodyPr wrap="square">
            <a:spAutoFit/>
          </a:bodyPr>
          <a:lstStyle/>
          <a:p>
            <a:pPr algn="just" rtl="0">
              <a:lnSpc>
                <a:spcPct val="150000"/>
              </a:lnSpc>
              <a:spcAft>
                <a:spcPts val="0"/>
              </a:spcAft>
            </a:pPr>
            <a:r>
              <a:rPr lang="en-US" sz="1800" b="0" i="0" u="none" strike="noStrike" dirty="0" err="1">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Một</a:t>
            </a:r>
            <a:r>
              <a:rPr lang="en-US" sz="1800" b="0" i="0" u="none" strike="noStrike" dirty="0">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i="0" u="none" strike="noStrike" dirty="0" err="1">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vấn</a:t>
            </a:r>
            <a:r>
              <a:rPr lang="en-US" sz="1800" b="0" i="0" u="none" strike="noStrike" dirty="0">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i="0" u="none" strike="noStrike" dirty="0" err="1">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đề</a:t>
            </a:r>
            <a:r>
              <a:rPr lang="en-US" sz="1800" b="0" i="0" u="none" strike="noStrike" dirty="0">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i="0" u="none" strike="noStrike" dirty="0" err="1">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thỏa</a:t>
            </a:r>
            <a:r>
              <a:rPr lang="en-US" sz="1800" b="0" i="0" u="none" strike="noStrike" dirty="0">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i="0" u="none" strike="noStrike" dirty="0" err="1">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mãn</a:t>
            </a:r>
            <a:r>
              <a:rPr lang="en-US" sz="1800" b="0" i="0" u="none" strike="noStrike" dirty="0">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i="0" u="none" strike="noStrike" dirty="0" err="1">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ràng</a:t>
            </a:r>
            <a:r>
              <a:rPr lang="en-US" sz="1800" b="0" i="0" u="none" strike="noStrike" dirty="0">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i="0" u="none" strike="noStrike" dirty="0" err="1">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buộc</a:t>
            </a:r>
            <a:r>
              <a:rPr lang="en-US" sz="1800" b="0" i="0" u="none" strike="noStrike" dirty="0">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 bao </a:t>
            </a:r>
            <a:r>
              <a:rPr lang="en-US" sz="1800" b="0" i="0" u="none" strike="noStrike" dirty="0" err="1">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gồm</a:t>
            </a:r>
            <a:r>
              <a:rPr lang="en-US" sz="1800" b="0" i="0" u="none" strike="noStrike" dirty="0">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i="0" u="none" strike="noStrike" dirty="0" err="1">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ba</a:t>
            </a:r>
            <a:r>
              <a:rPr lang="en-US" sz="1800" b="0" i="0" u="none" strike="noStrike" dirty="0">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i="0" u="none" strike="noStrike" dirty="0" err="1">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thành</a:t>
            </a:r>
            <a:r>
              <a:rPr lang="en-US" sz="1800" b="0" i="0" u="none" strike="noStrike" dirty="0">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i="0" u="none" strike="noStrike" dirty="0" err="1">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phần</a:t>
            </a:r>
            <a:r>
              <a:rPr lang="en-US" sz="1800" b="0" i="0" u="none" strike="noStrike" dirty="0">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 X, D </a:t>
            </a:r>
            <a:r>
              <a:rPr lang="en-US" sz="1800" b="0" i="0" u="none" strike="noStrike" dirty="0" err="1">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và</a:t>
            </a:r>
            <a:r>
              <a:rPr lang="en-US" sz="1800" b="0" i="0" u="none" strike="noStrike" dirty="0">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rPr>
              <a:t> C:</a:t>
            </a:r>
            <a:endParaRPr lang="en-US" sz="1800" b="0" dirty="0">
              <a:solidFill>
                <a:schemeClr val="tx2">
                  <a:lumMod val="10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2" name="Rectangle 11"/>
          <p:cNvSpPr/>
          <p:nvPr/>
        </p:nvSpPr>
        <p:spPr>
          <a:xfrm>
            <a:off x="4572000" y="0"/>
            <a:ext cx="2286000"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latin typeface="Segoe UI" panose="020B0502040204020203" pitchFamily="34" charset="0"/>
                <a:cs typeface="Segoe UI" panose="020B0502040204020203" pitchFamily="34" charset="0"/>
              </a:rPr>
              <a:t>RÀNG BUỘC TOÀN CỤC</a:t>
            </a:r>
          </a:p>
        </p:txBody>
      </p:sp>
      <p:sp>
        <p:nvSpPr>
          <p:cNvPr id="9" name="Rectangle 8"/>
          <p:cNvSpPr/>
          <p:nvPr/>
        </p:nvSpPr>
        <p:spPr>
          <a:xfrm>
            <a:off x="0" y="-4"/>
            <a:ext cx="2286000"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latin typeface="Segoe UI" panose="020B0502040204020203" pitchFamily="34" charset="0"/>
                <a:cs typeface="Segoe UI" panose="020B0502040204020203" pitchFamily="34" charset="0"/>
              </a:rPr>
              <a:t>RÀNG BUỘC TUYẾN TÍNH VÀ RÀNG BUỘC PHI TUYẾN</a:t>
            </a:r>
          </a:p>
        </p:txBody>
      </p:sp>
      <p:sp>
        <p:nvSpPr>
          <p:cNvPr id="10" name="Rectangle 9"/>
          <p:cNvSpPr/>
          <p:nvPr/>
        </p:nvSpPr>
        <p:spPr>
          <a:xfrm>
            <a:off x="2286000" y="-2"/>
            <a:ext cx="2286000"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Segoe UI" panose="020B0502040204020203" pitchFamily="34" charset="0"/>
                <a:cs typeface="Segoe UI" panose="020B0502040204020203" pitchFamily="34" charset="0"/>
              </a:rPr>
              <a:t>RÀNG BUỘC ĐƠN, RÀNG BUỘC NHỊ PHÂN, RÀNG BUỘC BẬC CAO</a:t>
            </a:r>
          </a:p>
        </p:txBody>
      </p:sp>
      <p:sp>
        <p:nvSpPr>
          <p:cNvPr id="11" name="Rectangle 10"/>
          <p:cNvSpPr/>
          <p:nvPr/>
        </p:nvSpPr>
        <p:spPr>
          <a:xfrm>
            <a:off x="6858000" y="-1"/>
            <a:ext cx="2286000"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Segoe UI" panose="020B0502040204020203" pitchFamily="34" charset="0"/>
                <a:cs typeface="Segoe UI" panose="020B0502040204020203" pitchFamily="34" charset="0"/>
              </a:rPr>
              <a:t>RÀNG BUỘC ƯU TIÊN</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2" name="Rectangle 11"/>
          <p:cNvSpPr/>
          <p:nvPr/>
        </p:nvSpPr>
        <p:spPr>
          <a:xfrm>
            <a:off x="4572000" y="5143500"/>
            <a:ext cx="2286000"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latin typeface="Segoe UI" panose="020B0502040204020203" pitchFamily="34" charset="0"/>
                <a:cs typeface="Segoe UI" panose="020B0502040204020203" pitchFamily="34" charset="0"/>
              </a:rPr>
              <a:t>RÀNG BUỘC TOÀN CỤC</a:t>
            </a:r>
          </a:p>
        </p:txBody>
      </p:sp>
      <p:sp>
        <p:nvSpPr>
          <p:cNvPr id="9" name="Rectangle 8"/>
          <p:cNvSpPr/>
          <p:nvPr/>
        </p:nvSpPr>
        <p:spPr>
          <a:xfrm>
            <a:off x="0" y="5143500"/>
            <a:ext cx="2286000"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latin typeface="Segoe UI" panose="020B0502040204020203" pitchFamily="34" charset="0"/>
                <a:cs typeface="Segoe UI" panose="020B0502040204020203" pitchFamily="34" charset="0"/>
              </a:rPr>
              <a:t>RÀNG BUỘC TUYẾN TÍNH VÀ RÀNG BUỘC PHI TUYẾN</a:t>
            </a:r>
          </a:p>
        </p:txBody>
      </p:sp>
      <p:sp>
        <p:nvSpPr>
          <p:cNvPr id="10" name="Rectangle 9"/>
          <p:cNvSpPr/>
          <p:nvPr/>
        </p:nvSpPr>
        <p:spPr>
          <a:xfrm>
            <a:off x="2286000" y="-5143501"/>
            <a:ext cx="2286000"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Segoe UI" panose="020B0502040204020203" pitchFamily="34" charset="0"/>
                <a:cs typeface="Segoe UI" panose="020B0502040204020203" pitchFamily="34" charset="0"/>
              </a:rPr>
              <a:t>RÀNG BUỘC ĐƠN, RÀNG BUỘC NHỊ PHÂN, RÀNG BUỘC BẬC CAO</a:t>
            </a:r>
          </a:p>
        </p:txBody>
      </p:sp>
      <p:sp>
        <p:nvSpPr>
          <p:cNvPr id="11" name="Rectangle 10"/>
          <p:cNvSpPr/>
          <p:nvPr/>
        </p:nvSpPr>
        <p:spPr>
          <a:xfrm>
            <a:off x="6858000" y="-5143501"/>
            <a:ext cx="2286000"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Segoe UI" panose="020B0502040204020203" pitchFamily="34" charset="0"/>
                <a:cs typeface="Segoe UI" panose="020B0502040204020203" pitchFamily="34" charset="0"/>
              </a:rPr>
              <a:t>RÀNG BUỘC ƯU TIÊN</a:t>
            </a:r>
          </a:p>
        </p:txBody>
      </p:sp>
      <p:sp>
        <p:nvSpPr>
          <p:cNvPr id="2" name="TextBox 1"/>
          <p:cNvSpPr txBox="1"/>
          <p:nvPr/>
        </p:nvSpPr>
        <p:spPr>
          <a:xfrm>
            <a:off x="2351258" y="1806377"/>
            <a:ext cx="4441483" cy="830997"/>
          </a:xfrm>
          <a:prstGeom prst="rect">
            <a:avLst/>
          </a:prstGeom>
          <a:noFill/>
        </p:spPr>
        <p:txBody>
          <a:bodyPr wrap="square">
            <a:spAutoFit/>
          </a:bodyPr>
          <a:lstStyle/>
          <a:p>
            <a:pPr algn="ctr" rtl="0">
              <a:spcBef>
                <a:spcPts val="0"/>
              </a:spcBef>
              <a:spcAft>
                <a:spcPts val="0"/>
              </a:spcAft>
            </a:pPr>
            <a:r>
              <a:rPr lang="en-US" sz="24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CHUYỂN ĐỔI SANG RÀNG BUỘC NHỊ PHÂN</a:t>
            </a:r>
          </a:p>
        </p:txBody>
      </p:sp>
      <p:sp>
        <p:nvSpPr>
          <p:cNvPr id="3" name="!!i4"/>
          <p:cNvSpPr/>
          <p:nvPr/>
        </p:nvSpPr>
        <p:spPr>
          <a:xfrm flipV="1">
            <a:off x="2733040" y="2591656"/>
            <a:ext cx="3677920" cy="45719"/>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2" name="Rectangle 11"/>
          <p:cNvSpPr/>
          <p:nvPr/>
        </p:nvSpPr>
        <p:spPr>
          <a:xfrm>
            <a:off x="4572000" y="5143500"/>
            <a:ext cx="2286000"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latin typeface="Segoe UI" panose="020B0502040204020203" pitchFamily="34" charset="0"/>
                <a:cs typeface="Segoe UI" panose="020B0502040204020203" pitchFamily="34" charset="0"/>
              </a:rPr>
              <a:t>RÀNG BUỘC TOÀN CỤC</a:t>
            </a:r>
          </a:p>
        </p:txBody>
      </p:sp>
      <p:sp>
        <p:nvSpPr>
          <p:cNvPr id="9" name="Rectangle 8"/>
          <p:cNvSpPr/>
          <p:nvPr/>
        </p:nvSpPr>
        <p:spPr>
          <a:xfrm>
            <a:off x="0" y="5143500"/>
            <a:ext cx="2286000"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latin typeface="Segoe UI" panose="020B0502040204020203" pitchFamily="34" charset="0"/>
                <a:cs typeface="Segoe UI" panose="020B0502040204020203" pitchFamily="34" charset="0"/>
              </a:rPr>
              <a:t>RÀNG BUỘC TUYẾN TÍNH VÀ RÀNG BUỘC PHI TUYẾN</a:t>
            </a:r>
          </a:p>
        </p:txBody>
      </p:sp>
      <p:sp>
        <p:nvSpPr>
          <p:cNvPr id="10" name="Rectangle 9"/>
          <p:cNvSpPr/>
          <p:nvPr/>
        </p:nvSpPr>
        <p:spPr>
          <a:xfrm>
            <a:off x="2286000" y="-5143501"/>
            <a:ext cx="2286000"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Segoe UI" panose="020B0502040204020203" pitchFamily="34" charset="0"/>
                <a:cs typeface="Segoe UI" panose="020B0502040204020203" pitchFamily="34" charset="0"/>
              </a:rPr>
              <a:t>RÀNG BUỘC ĐƠN, RÀNG BUỘC NHỊ PHÂN, RÀNG BUỘC BẬC CAO</a:t>
            </a:r>
          </a:p>
        </p:txBody>
      </p:sp>
      <p:sp>
        <p:nvSpPr>
          <p:cNvPr id="11" name="Rectangle 10"/>
          <p:cNvSpPr/>
          <p:nvPr/>
        </p:nvSpPr>
        <p:spPr>
          <a:xfrm>
            <a:off x="6858000" y="-5143501"/>
            <a:ext cx="2286000"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Segoe UI" panose="020B0502040204020203" pitchFamily="34" charset="0"/>
                <a:cs typeface="Segoe UI" panose="020B0502040204020203" pitchFamily="34" charset="0"/>
              </a:rPr>
              <a:t>RÀNG BUỘC ƯU TIÊN</a:t>
            </a:r>
          </a:p>
        </p:txBody>
      </p:sp>
      <p:sp>
        <p:nvSpPr>
          <p:cNvPr id="2" name="TextBox 1"/>
          <p:cNvSpPr txBox="1"/>
          <p:nvPr/>
        </p:nvSpPr>
        <p:spPr>
          <a:xfrm>
            <a:off x="-127782" y="211257"/>
            <a:ext cx="5339865" cy="369332"/>
          </a:xfrm>
          <a:prstGeom prst="rect">
            <a:avLst/>
          </a:prstGeom>
          <a:noFill/>
        </p:spPr>
        <p:txBody>
          <a:bodyPr wrap="square">
            <a:spAutoFit/>
          </a:bodyPr>
          <a:lstStyle/>
          <a:p>
            <a:pPr algn="ctr" rtl="0">
              <a:spcBef>
                <a:spcPts val="0"/>
              </a:spcBef>
              <a:spcAft>
                <a:spcPts val="0"/>
              </a:spcAft>
            </a:pP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CHUYỂN ĐỔI SANG RÀNG BUỘC NHỊ PHÂN</a:t>
            </a:r>
          </a:p>
        </p:txBody>
      </p:sp>
      <p:sp>
        <p:nvSpPr>
          <p:cNvPr id="3" name="!!i4"/>
          <p:cNvSpPr/>
          <p:nvPr/>
        </p:nvSpPr>
        <p:spPr>
          <a:xfrm flipV="1">
            <a:off x="253998" y="580588"/>
            <a:ext cx="4612641" cy="45719"/>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4" name="TextBox 3"/>
          <p:cNvSpPr txBox="1"/>
          <p:nvPr/>
        </p:nvSpPr>
        <p:spPr>
          <a:xfrm>
            <a:off x="660400" y="1190405"/>
            <a:ext cx="7823200" cy="1477328"/>
          </a:xfrm>
          <a:prstGeom prst="rect">
            <a:avLst/>
          </a:prstGeom>
          <a:noFill/>
        </p:spPr>
        <p:txBody>
          <a:bodyPr wrap="square">
            <a:spAutoFit/>
          </a:bodyPr>
          <a:lstStyle/>
          <a:p>
            <a:pPr algn="just"/>
            <a:r>
              <a:rPr lang="vi-VN" sz="1800" dirty="0">
                <a:latin typeface="Segoe UI" panose="020B0502040204020203" pitchFamily="34" charset="0"/>
                <a:cs typeface="Segoe UI" panose="020B0502040204020203" pitchFamily="34" charset="0"/>
              </a:rPr>
              <a:t>Để chuyển đổi một bài toán có ràng buộc nhiều biến sang ràng buộc nhị phân thì ta sẽ đưa về bài toán thỏa ràng buộc mới có các biến sao cho mỗi một biến ứng với mỗi ràng buộc của bài toán ban đầu và một ràng buộc nhị phân ứng với mỗi cặp ràng buộc trong bài toán ban đầu mà có chia sẻ các biến chung.</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12" name="Rectangle 11"/>
          <p:cNvSpPr/>
          <p:nvPr/>
        </p:nvSpPr>
        <p:spPr>
          <a:xfrm>
            <a:off x="4572000" y="5143500"/>
            <a:ext cx="2286000"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latin typeface="Segoe UI" panose="020B0502040204020203" pitchFamily="34" charset="0"/>
                <a:cs typeface="Segoe UI" panose="020B0502040204020203" pitchFamily="34" charset="0"/>
              </a:rPr>
              <a:t>RÀNG BUỘC TOÀN CỤC</a:t>
            </a:r>
          </a:p>
        </p:txBody>
      </p:sp>
      <p:sp>
        <p:nvSpPr>
          <p:cNvPr id="9" name="Rectangle 8"/>
          <p:cNvSpPr/>
          <p:nvPr/>
        </p:nvSpPr>
        <p:spPr>
          <a:xfrm>
            <a:off x="0" y="5143500"/>
            <a:ext cx="2286000" cy="5143501"/>
          </a:xfrm>
          <a:prstGeom prst="rect">
            <a:avLst/>
          </a:prstGeom>
          <a:solidFill>
            <a:srgbClr val="DEF1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latin typeface="Segoe UI" panose="020B0502040204020203" pitchFamily="34" charset="0"/>
                <a:cs typeface="Segoe UI" panose="020B0502040204020203" pitchFamily="34" charset="0"/>
              </a:rPr>
              <a:t>RÀNG BUỘC TUYẾN TÍNH VÀ RÀNG BUỘC PHI TUYẾN</a:t>
            </a:r>
          </a:p>
        </p:txBody>
      </p:sp>
      <p:sp>
        <p:nvSpPr>
          <p:cNvPr id="10" name="Rectangle 9"/>
          <p:cNvSpPr/>
          <p:nvPr/>
        </p:nvSpPr>
        <p:spPr>
          <a:xfrm>
            <a:off x="2286000" y="-5143501"/>
            <a:ext cx="2286000"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Segoe UI" panose="020B0502040204020203" pitchFamily="34" charset="0"/>
                <a:cs typeface="Segoe UI" panose="020B0502040204020203" pitchFamily="34" charset="0"/>
              </a:rPr>
              <a:t>RÀNG BUỘC ĐƠN, RÀNG BUỘC NHỊ PHÂN, RÀNG BUỘC BẬC CAO</a:t>
            </a:r>
          </a:p>
        </p:txBody>
      </p:sp>
      <p:sp>
        <p:nvSpPr>
          <p:cNvPr id="11" name="Rectangle 10"/>
          <p:cNvSpPr/>
          <p:nvPr/>
        </p:nvSpPr>
        <p:spPr>
          <a:xfrm>
            <a:off x="6858000" y="-5143501"/>
            <a:ext cx="2286000" cy="5143501"/>
          </a:xfrm>
          <a:prstGeom prst="rect">
            <a:avLst/>
          </a:prstGeom>
          <a:solidFill>
            <a:srgbClr val="3EA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FF"/>
                </a:solidFill>
                <a:latin typeface="Segoe UI" panose="020B0502040204020203" pitchFamily="34" charset="0"/>
                <a:cs typeface="Segoe UI" panose="020B0502040204020203" pitchFamily="34" charset="0"/>
              </a:rPr>
              <a:t>RÀNG BUỘC ƯU TIÊN</a:t>
            </a:r>
          </a:p>
        </p:txBody>
      </p:sp>
      <p:sp>
        <p:nvSpPr>
          <p:cNvPr id="2" name="TextBox 1"/>
          <p:cNvSpPr txBox="1"/>
          <p:nvPr/>
        </p:nvSpPr>
        <p:spPr>
          <a:xfrm>
            <a:off x="-127782" y="211257"/>
            <a:ext cx="5339865" cy="369332"/>
          </a:xfrm>
          <a:prstGeom prst="rect">
            <a:avLst/>
          </a:prstGeom>
          <a:noFill/>
        </p:spPr>
        <p:txBody>
          <a:bodyPr wrap="square">
            <a:spAutoFit/>
          </a:bodyPr>
          <a:lstStyle/>
          <a:p>
            <a:pPr algn="ctr" rtl="0">
              <a:spcBef>
                <a:spcPts val="0"/>
              </a:spcBef>
              <a:spcAft>
                <a:spcPts val="0"/>
              </a:spcAft>
            </a:pPr>
            <a:r>
              <a:rPr lang="en-US" sz="18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CHUYỂN ĐỔI SANG RÀNG BUỘC NHỊ PHÂN</a:t>
            </a:r>
          </a:p>
        </p:txBody>
      </p:sp>
      <p:sp>
        <p:nvSpPr>
          <p:cNvPr id="3" name="!!i4"/>
          <p:cNvSpPr/>
          <p:nvPr/>
        </p:nvSpPr>
        <p:spPr>
          <a:xfrm flipV="1">
            <a:off x="253998" y="580588"/>
            <a:ext cx="4612641" cy="45719"/>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5" name="Rectangle 4"/>
          <p:cNvSpPr/>
          <p:nvPr/>
        </p:nvSpPr>
        <p:spPr>
          <a:xfrm>
            <a:off x="710988" y="900112"/>
            <a:ext cx="7722023" cy="3343275"/>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vi-VN" sz="1800">
                <a:latin typeface="Segoe UI" panose="020B0502040204020203" pitchFamily="34" charset="0"/>
                <a:cs typeface="Segoe UI" panose="020B0502040204020203" pitchFamily="34" charset="0"/>
              </a:rPr>
              <a:t>Ví dụ: Bài toán thỏa ràng buộc có các biến X = {x, y, z}, mỗi biến có miền giá trị là {1,2,3,4,5} và hai Ràng buộc C1: ((x, y, z), x + y = z) và C2: ((x, y), x + 1 = y). Sau khi chuyển đổi, bài toán mới có các biến X = {C1, C2}. Miền giá trị của biến C1 tập các bộ ba{(xi, yj, zk)} từ ràng buộc C1 ban đầu, miền giá trị của C2 là tập các bộ hai {(xi, yj)} từ ràng buộc C2 ban đầu. Ràng buộc nhị phân ((C1, C2), R1), trong đó R1 = {((1,2,3),(1,2)) , ((2,3,5), (2,3))} là một quan hệ mới xác định ràng buộc giữa C1 và C2.</a:t>
            </a:r>
            <a:endParaRPr lang="vi-VN" sz="1800"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2" name="TextBox 1"/>
          <p:cNvSpPr txBox="1"/>
          <p:nvPr/>
        </p:nvSpPr>
        <p:spPr>
          <a:xfrm>
            <a:off x="3606800" y="2034890"/>
            <a:ext cx="2524388" cy="430887"/>
          </a:xfrm>
          <a:prstGeom prst="rect">
            <a:avLst/>
          </a:prstGeom>
          <a:noFill/>
        </p:spPr>
        <p:txBody>
          <a:bodyPr wrap="square">
            <a:spAutoFit/>
          </a:bodyPr>
          <a:lstStyle/>
          <a:p>
            <a:pPr rtl="0">
              <a:spcBef>
                <a:spcPts val="0"/>
              </a:spcBef>
              <a:spcAft>
                <a:spcPts val="0"/>
              </a:spcAft>
            </a:pPr>
            <a:r>
              <a:rPr lang="en-US" sz="2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TỔNG KẾT</a:t>
            </a:r>
            <a:endParaRPr lang="en-US" sz="2200" b="1" dirty="0">
              <a:solidFill>
                <a:srgbClr val="0F1E50"/>
              </a:solidFill>
              <a:latin typeface="Open Sans" panose="020B0606030504020204" pitchFamily="34" charset="0"/>
              <a:ea typeface="Open Sans" panose="020B0606030504020204" pitchFamily="34" charset="0"/>
              <a:cs typeface="Open Sans" panose="020B0606030504020204" pitchFamily="34" charset="0"/>
              <a:sym typeface="Open Sans" panose="020B0606030504020204"/>
            </a:endParaRPr>
          </a:p>
        </p:txBody>
      </p:sp>
      <p:sp>
        <p:nvSpPr>
          <p:cNvPr id="3" name="!!i4"/>
          <p:cNvSpPr/>
          <p:nvPr/>
        </p:nvSpPr>
        <p:spPr>
          <a:xfrm>
            <a:off x="3714348" y="2571750"/>
            <a:ext cx="1483360" cy="105974"/>
          </a:xfrm>
          <a:prstGeom prst="rect">
            <a:avLst/>
          </a:prstGeom>
          <a:solidFill>
            <a:srgbClr val="039BE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rtl="0">
              <a:spcBef>
                <a:spcPts val="0"/>
              </a:spcBef>
              <a:spcAft>
                <a:spcPts val="0"/>
              </a:spcAft>
            </a:pPr>
            <a:endParaRPr lang="en-US" sz="1800" b="1" dirty="0">
              <a:effectLst/>
              <a:latin typeface="Segoe UI" panose="020B0502040204020203" pitchFamily="34" charset="0"/>
              <a:cs typeface="Segoe UI" panose="020B0502040204020203" pitchFamily="34" charset="0"/>
            </a:endParaRPr>
          </a:p>
        </p:txBody>
      </p:sp>
      <p:sp>
        <p:nvSpPr>
          <p:cNvPr id="9" name="!!i2"/>
          <p:cNvSpPr txBox="1"/>
          <p:nvPr/>
        </p:nvSpPr>
        <p:spPr>
          <a:xfrm>
            <a:off x="1899424" y="1752253"/>
            <a:ext cx="1590908" cy="1107995"/>
          </a:xfrm>
          <a:prstGeom prst="rect">
            <a:avLst/>
          </a:prstGeom>
          <a:ln>
            <a:no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GB" sz="6000" b="1" dirty="0">
                <a:solidFill>
                  <a:srgbClr val="5A6FE8"/>
                </a:solidFill>
                <a:latin typeface="Open Sans" panose="020B0606030504020204" pitchFamily="34" charset="0"/>
                <a:ea typeface="Open Sans" panose="020B0606030504020204" pitchFamily="34" charset="0"/>
                <a:cs typeface="Open Sans" panose="020B0606030504020204" pitchFamily="34" charset="0"/>
              </a:rPr>
              <a:t>04</a:t>
            </a:r>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9" name="!!i2"/>
          <p:cNvSpPr txBox="1"/>
          <p:nvPr/>
        </p:nvSpPr>
        <p:spPr>
          <a:xfrm>
            <a:off x="0" y="773724"/>
            <a:ext cx="9144000" cy="1617602"/>
          </a:xfrm>
          <a:prstGeom prst="rect">
            <a:avLst/>
          </a:prstGeom>
          <a:ln>
            <a:no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GB" sz="6000" b="1" dirty="0">
                <a:solidFill>
                  <a:srgbClr val="5A6FE8"/>
                </a:solidFill>
                <a:latin typeface="Open Sans" panose="020B0606030504020204" pitchFamily="34" charset="0"/>
                <a:ea typeface="Open Sans" panose="020B0606030504020204" pitchFamily="34" charset="0"/>
                <a:cs typeface="Open Sans" panose="020B0606030504020204" pitchFamily="34" charset="0"/>
              </a:rPr>
              <a:t>Cảm ơn thầy và các bạn đã lắng nghe</a:t>
            </a:r>
          </a:p>
        </p:txBody>
      </p:sp>
      <p:pic>
        <p:nvPicPr>
          <p:cNvPr id="11" name="Picture 10" descr="A picture containing cat, indoor, looking, domestic cat&#10;&#10;Description automatically generated"/>
          <p:cNvPicPr>
            <a:picLocks noChangeAspect="1"/>
          </p:cNvPicPr>
          <p:nvPr/>
        </p:nvPicPr>
        <p:blipFill>
          <a:blip r:embed="rId3"/>
          <a:stretch>
            <a:fillRect/>
          </a:stretch>
        </p:blipFill>
        <p:spPr>
          <a:xfrm>
            <a:off x="6572250" y="2571750"/>
            <a:ext cx="2571750" cy="2571750"/>
          </a:xfrm>
          <a:prstGeom prst="rect">
            <a:avLst/>
          </a:prstGeom>
        </p:spPr>
      </p:pic>
      <p:pic>
        <p:nvPicPr>
          <p:cNvPr id="18" name="Picture 17" descr="A picture containing cat, indoor, looking, domestic cat&#10;&#10;Description automatically generated"/>
          <p:cNvPicPr>
            <a:picLocks noChangeAspect="1"/>
          </p:cNvPicPr>
          <p:nvPr/>
        </p:nvPicPr>
        <p:blipFill>
          <a:blip r:embed="rId3"/>
          <a:stretch>
            <a:fillRect/>
          </a:stretch>
        </p:blipFill>
        <p:spPr>
          <a:xfrm>
            <a:off x="4286250" y="3293110"/>
            <a:ext cx="2571750" cy="2571750"/>
          </a:xfrm>
          <a:prstGeom prst="rect">
            <a:avLst/>
          </a:prstGeom>
        </p:spPr>
      </p:pic>
      <p:pic>
        <p:nvPicPr>
          <p:cNvPr id="19" name="Picture 18" descr="A picture containing cat, indoor, looking, domestic cat&#10;&#10;Description automatically generated"/>
          <p:cNvPicPr>
            <a:picLocks noChangeAspect="1"/>
          </p:cNvPicPr>
          <p:nvPr/>
        </p:nvPicPr>
        <p:blipFill>
          <a:blip r:embed="rId3"/>
          <a:stretch>
            <a:fillRect/>
          </a:stretch>
        </p:blipFill>
        <p:spPr>
          <a:xfrm>
            <a:off x="2000250" y="3293110"/>
            <a:ext cx="2571750" cy="2571750"/>
          </a:xfrm>
          <a:prstGeom prst="rect">
            <a:avLst/>
          </a:prstGeom>
        </p:spPr>
      </p:pic>
      <p:pic>
        <p:nvPicPr>
          <p:cNvPr id="20" name="Picture 19" descr="A picture containing cat, indoor, looking, domestic cat&#10;&#10;Description automatically generated"/>
          <p:cNvPicPr>
            <a:picLocks noChangeAspect="1"/>
          </p:cNvPicPr>
          <p:nvPr/>
        </p:nvPicPr>
        <p:blipFill>
          <a:blip r:embed="rId3"/>
          <a:stretch>
            <a:fillRect/>
          </a:stretch>
        </p:blipFill>
        <p:spPr>
          <a:xfrm>
            <a:off x="-147955" y="2752175"/>
            <a:ext cx="2571750" cy="25717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7" name="!!i2"/>
          <p:cNvSpPr/>
          <p:nvPr/>
        </p:nvSpPr>
        <p:spPr>
          <a:xfrm>
            <a:off x="0" y="3005650"/>
            <a:ext cx="9144000" cy="1068558"/>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b="1"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5" name="!! Hình 1"/>
          <p:cNvSpPr txBox="1">
            <a:spLocks noGrp="1"/>
          </p:cNvSpPr>
          <p:nvPr>
            <p:ph type="title" idx="5"/>
          </p:nvPr>
        </p:nvSpPr>
        <p:spPr>
          <a:xfrm>
            <a:off x="380296" y="297693"/>
            <a:ext cx="903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4" name="!!t1"/>
          <p:cNvSpPr txBox="1"/>
          <p:nvPr/>
        </p:nvSpPr>
        <p:spPr>
          <a:xfrm>
            <a:off x="733497" y="1291590"/>
            <a:ext cx="5460826" cy="400110"/>
          </a:xfrm>
          <a:prstGeom prst="rect">
            <a:avLst/>
          </a:prstGeom>
          <a:noFill/>
        </p:spPr>
        <p:txBody>
          <a:bodyPr wrap="square">
            <a:spAutoFit/>
          </a:bodyPr>
          <a:lstStyle/>
          <a:p>
            <a:r>
              <a:rPr lang="en-US" sz="2000" b="0" i="0" u="none" strike="noStrike" dirty="0" err="1">
                <a:effectLst/>
                <a:latin typeface="Times New Roman" panose="02020603050405020304" pitchFamily="18" charset="0"/>
              </a:rPr>
              <a:t>Mỗi</a:t>
            </a:r>
            <a:r>
              <a:rPr lang="en-US" sz="2000" b="0" i="0" u="none" strike="noStrike" dirty="0">
                <a:effectLst/>
                <a:latin typeface="Times New Roman" panose="02020603050405020304" pitchFamily="18" charset="0"/>
              </a:rPr>
              <a:t> </a:t>
            </a:r>
            <a:r>
              <a:rPr lang="en-US" sz="2000" b="0" i="0" u="none" strike="noStrike" dirty="0" err="1">
                <a:effectLst/>
                <a:latin typeface="Times New Roman" panose="02020603050405020304" pitchFamily="18" charset="0"/>
              </a:rPr>
              <a:t>ràng</a:t>
            </a:r>
            <a:r>
              <a:rPr lang="en-US" sz="2000" b="0" i="0" u="none" strike="noStrike" dirty="0">
                <a:effectLst/>
                <a:latin typeface="Times New Roman" panose="02020603050405020304" pitchFamily="18" charset="0"/>
              </a:rPr>
              <a:t> </a:t>
            </a:r>
            <a:r>
              <a:rPr lang="en-US" sz="2000" b="0" i="0" u="none" strike="noStrike" dirty="0" err="1">
                <a:effectLst/>
                <a:latin typeface="Times New Roman" panose="02020603050405020304" pitchFamily="18" charset="0"/>
              </a:rPr>
              <a:t>buộc</a:t>
            </a:r>
            <a:r>
              <a:rPr lang="en-US" sz="2000" b="0" i="0" u="none" strike="noStrike" dirty="0">
                <a:effectLst/>
                <a:latin typeface="Times New Roman" panose="02020603050405020304" pitchFamily="18" charset="0"/>
              </a:rPr>
              <a:t> </a:t>
            </a:r>
            <a:r>
              <a:rPr lang="en-US" sz="2000" b="0" i="0" u="none" strike="noStrike" dirty="0" err="1">
                <a:effectLst/>
                <a:latin typeface="Times New Roman" panose="02020603050405020304" pitchFamily="18" charset="0"/>
              </a:rPr>
              <a:t>Cj</a:t>
            </a:r>
            <a:r>
              <a:rPr lang="en-US" sz="2000" b="0" i="0" u="none" strike="noStrike" dirty="0">
                <a:effectLst/>
                <a:latin typeface="Times New Roman" panose="02020603050405020304" pitchFamily="18" charset="0"/>
              </a:rPr>
              <a:t> bao </a:t>
            </a:r>
            <a:r>
              <a:rPr lang="en-US" sz="2000" b="0" i="0" u="none" strike="noStrike" dirty="0" err="1">
                <a:effectLst/>
                <a:latin typeface="Times New Roman" panose="02020603050405020304" pitchFamily="18" charset="0"/>
              </a:rPr>
              <a:t>gồm</a:t>
            </a:r>
            <a:r>
              <a:rPr lang="en-US" sz="2000" b="0" i="0" u="none" strike="noStrike" dirty="0">
                <a:effectLst/>
                <a:latin typeface="Times New Roman" panose="02020603050405020304" pitchFamily="18" charset="0"/>
              </a:rPr>
              <a:t> </a:t>
            </a:r>
            <a:r>
              <a:rPr lang="en-US" sz="2000" b="0" i="0" u="none" strike="noStrike" dirty="0" err="1">
                <a:effectLst/>
                <a:latin typeface="Times New Roman" panose="02020603050405020304" pitchFamily="18" charset="0"/>
              </a:rPr>
              <a:t>một</a:t>
            </a:r>
            <a:r>
              <a:rPr lang="en-US" sz="2000" b="0" i="0" u="none" strike="noStrike" dirty="0">
                <a:effectLst/>
                <a:latin typeface="Times New Roman" panose="02020603050405020304" pitchFamily="18" charset="0"/>
              </a:rPr>
              <a:t> </a:t>
            </a:r>
            <a:r>
              <a:rPr lang="en-US" sz="2000" b="0" i="0" u="none" strike="noStrike" err="1">
                <a:effectLst/>
                <a:latin typeface="Times New Roman" panose="02020603050405020304" pitchFamily="18" charset="0"/>
              </a:rPr>
              <a:t>cặp</a:t>
            </a:r>
            <a:r>
              <a:rPr lang="en-US" sz="2000" b="0" i="0" u="none" strike="noStrike">
                <a:effectLst/>
                <a:latin typeface="Times New Roman" panose="02020603050405020304" pitchFamily="18" charset="0"/>
              </a:rPr>
              <a:t> </a:t>
            </a:r>
            <a:r>
              <a:rPr lang="en-US" sz="2000" dirty="0">
                <a:solidFill>
                  <a:schemeClr val="tx2">
                    <a:lumMod val="25000"/>
                  </a:schemeClr>
                </a:solidFill>
                <a:latin typeface="Times New Roman" panose="02020603050405020304" pitchFamily="18" charset="0"/>
              </a:rPr>
              <a:t>(</a:t>
            </a:r>
            <a:r>
              <a:rPr lang="en-US" sz="2000" b="0" i="0" u="none" strike="noStrike">
                <a:solidFill>
                  <a:schemeClr val="tx2">
                    <a:lumMod val="25000"/>
                  </a:schemeClr>
                </a:solidFill>
                <a:effectLst/>
                <a:latin typeface="Times New Roman" panose="02020603050405020304" pitchFamily="18" charset="0"/>
              </a:rPr>
              <a:t>scope, rel</a:t>
            </a:r>
            <a:r>
              <a:rPr lang="en-US" sz="2000" dirty="0">
                <a:solidFill>
                  <a:schemeClr val="tx2">
                    <a:lumMod val="25000"/>
                  </a:schemeClr>
                </a:solidFill>
                <a:latin typeface="Times New Roman" panose="02020603050405020304" pitchFamily="18" charset="0"/>
              </a:rPr>
              <a:t>)</a:t>
            </a:r>
            <a:endParaRPr lang="en-US" sz="2000" dirty="0">
              <a:solidFill>
                <a:schemeClr val="tx2">
                  <a:lumMod val="25000"/>
                </a:schemeClr>
              </a:solidFill>
            </a:endParaRPr>
          </a:p>
        </p:txBody>
      </p:sp>
      <p:sp>
        <p:nvSpPr>
          <p:cNvPr id="14" name="!!t2"/>
          <p:cNvSpPr txBox="1"/>
          <p:nvPr/>
        </p:nvSpPr>
        <p:spPr>
          <a:xfrm>
            <a:off x="733497" y="1777178"/>
            <a:ext cx="1044498" cy="307777"/>
          </a:xfrm>
          <a:prstGeom prst="rect">
            <a:avLst/>
          </a:prstGeom>
          <a:noFill/>
        </p:spPr>
        <p:txBody>
          <a:bodyPr wrap="square">
            <a:spAutoFit/>
          </a:bodyPr>
          <a:lstStyle/>
          <a:p>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Trong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đó</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p:cNvSpPr txBox="1"/>
          <p:nvPr/>
        </p:nvSpPr>
        <p:spPr>
          <a:xfrm>
            <a:off x="852444" y="2236772"/>
            <a:ext cx="965868" cy="307777"/>
          </a:xfrm>
          <a:prstGeom prst="rect">
            <a:avLst/>
          </a:prstGeom>
          <a:noFill/>
        </p:spPr>
        <p:txBody>
          <a:bodyPr wrap="square">
            <a:spAutoFit/>
          </a:bodyPr>
          <a:lstStyle/>
          <a:p>
            <a:r>
              <a:rPr lang="en-US" sz="14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Scope</a:t>
            </a:r>
            <a:endParaRPr lang="en-US" dirty="0"/>
          </a:p>
        </p:txBody>
      </p:sp>
      <p:sp>
        <p:nvSpPr>
          <p:cNvPr id="39" name="TextBox 38"/>
          <p:cNvSpPr txBox="1"/>
          <p:nvPr/>
        </p:nvSpPr>
        <p:spPr>
          <a:xfrm>
            <a:off x="852444" y="2537911"/>
            <a:ext cx="806605" cy="307777"/>
          </a:xfrm>
          <a:prstGeom prst="rect">
            <a:avLst/>
          </a:prstGeom>
          <a:noFill/>
        </p:spPr>
        <p:txBody>
          <a:bodyPr wrap="square">
            <a:spAutoFit/>
          </a:bodyPr>
          <a:lstStyle/>
          <a:p>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rPr>
              <a:t>R</a:t>
            </a:r>
            <a:r>
              <a:rPr lang="en-US"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el</a:t>
            </a:r>
            <a:endParaRPr lang="en-US" dirty="0"/>
          </a:p>
        </p:txBody>
      </p:sp>
      <p:sp>
        <p:nvSpPr>
          <p:cNvPr id="41" name="!!t3"/>
          <p:cNvSpPr txBox="1"/>
          <p:nvPr/>
        </p:nvSpPr>
        <p:spPr>
          <a:xfrm>
            <a:off x="1451010" y="2212366"/>
            <a:ext cx="4140819" cy="324512"/>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panose="020B0604020202020204"/>
              <a:buNone/>
              <a:defRPr/>
            </a:pPr>
            <a:r>
              <a:rPr lang="en-US" sz="14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là</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một</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bộ</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các</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biến</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tham</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gia</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vào</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ràng</a:t>
            </a:r>
            <a:r>
              <a:rPr lang="en-US" sz="1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buộc</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t4"/>
          <p:cNvSpPr txBox="1"/>
          <p:nvPr/>
        </p:nvSpPr>
        <p:spPr>
          <a:xfrm>
            <a:off x="1451009" y="2568955"/>
            <a:ext cx="5572173" cy="324512"/>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panose="020B0604020202020204"/>
              <a:buNone/>
              <a:defRPr/>
            </a:pP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là</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một</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quan</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hệ</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xác</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định</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các</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giá</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trị</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mà</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các</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biến</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đó</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có</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thể</a:t>
            </a:r>
            <a:r>
              <a:rPr lang="en-US"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effectLst/>
                <a:latin typeface="Open Sans" panose="020B0606030504020204" pitchFamily="34" charset="0"/>
                <a:ea typeface="Open Sans" panose="020B0606030504020204" pitchFamily="34" charset="0"/>
                <a:cs typeface="Open Sans" panose="020B0606030504020204" pitchFamily="34" charset="0"/>
              </a:rPr>
              <a:t>nhận</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gjgf"/>
          <p:cNvSpPr/>
          <p:nvPr/>
        </p:nvSpPr>
        <p:spPr>
          <a:xfrm>
            <a:off x="797739" y="2242465"/>
            <a:ext cx="45719" cy="60416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b="1"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t2"/>
          <p:cNvSpPr txBox="1"/>
          <p:nvPr/>
        </p:nvSpPr>
        <p:spPr>
          <a:xfrm>
            <a:off x="173332" y="1069293"/>
            <a:ext cx="560165" cy="861774"/>
          </a:xfrm>
          <a:prstGeom prst="rect">
            <a:avLst/>
          </a:prstGeom>
          <a:noFill/>
        </p:spPr>
        <p:txBody>
          <a:bodyPr wrap="square">
            <a:spAutoFit/>
          </a:bodyPr>
          <a:lstStyle/>
          <a:p>
            <a:r>
              <a:rPr lang="en-US" sz="5000" b="1" dirty="0">
                <a:solidFill>
                  <a:schemeClr val="tx2">
                    <a:lumMod val="10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3" name="TextBox 2"/>
          <p:cNvSpPr txBox="1"/>
          <p:nvPr/>
        </p:nvSpPr>
        <p:spPr>
          <a:xfrm>
            <a:off x="726771" y="3087459"/>
            <a:ext cx="7834667" cy="738664"/>
          </a:xfrm>
          <a:prstGeom prst="rect">
            <a:avLst/>
          </a:prstGeom>
          <a:noFill/>
        </p:spPr>
        <p:txBody>
          <a:bodyPr wrap="square">
            <a:spAutoFit/>
          </a:bodyPr>
          <a:lstStyle/>
          <a:p>
            <a:pPr algn="just"/>
            <a:r>
              <a:rPr lang="en-US" b="0" i="0" u="none" strike="noStrike"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Ví</a:t>
            </a:r>
            <a:r>
              <a:rPr lang="en-US"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b="0" i="0" u="none" strike="noStrike"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dụ</a:t>
            </a:r>
            <a:r>
              <a:rPr lang="en-US"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p>
          <a:p>
            <a:pPr algn="just"/>
            <a:r>
              <a:rPr lang="en-US"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N</a:t>
            </a:r>
            <a:r>
              <a:rPr lang="vi-VN" b="0" i="0" u="none" strike="noStrike"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ếu</a:t>
            </a:r>
            <a:r>
              <a:rPr lang="vi-VN"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X</a:t>
            </a:r>
            <a:r>
              <a:rPr lang="en-US" b="0" i="0" u="none" strike="noStrike" baseline="-25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a:t>
            </a:r>
            <a:r>
              <a:rPr lang="vi-VN"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và X</a:t>
            </a:r>
            <a:r>
              <a:rPr lang="en-US" b="0" i="0" u="none" strike="noStrike" baseline="-25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2</a:t>
            </a:r>
            <a:r>
              <a:rPr lang="vi-VN"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cả hai đều có miền {1,2,3} , thì ràng buộc nói rằng X</a:t>
            </a:r>
            <a:r>
              <a:rPr lang="en-US" b="0" i="0" u="none" strike="noStrike" baseline="-25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a:t>
            </a:r>
            <a:r>
              <a:rPr lang="vi-VN"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phải lớn hơn X</a:t>
            </a:r>
            <a:r>
              <a:rPr lang="en-US" baseline="-250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r>
              <a:rPr lang="vi-VN"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có thể được viết là </a:t>
            </a:r>
            <a:r>
              <a:rPr lang="vi-VN" b="1"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((X</a:t>
            </a:r>
            <a:r>
              <a:rPr lang="en-US" b="1" i="0" u="none" strike="noStrike" baseline="-25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a:t>
            </a:r>
            <a:r>
              <a:rPr lang="vi-VN" b="1"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,X</a:t>
            </a:r>
            <a:r>
              <a:rPr lang="en-US" b="1" baseline="-250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r>
              <a:rPr lang="vi-VN" b="1"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),{(3,1),(3,2),(2,1)}) </a:t>
            </a:r>
            <a:r>
              <a:rPr lang="vi-VN" b="0"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hoặc như </a:t>
            </a:r>
            <a:r>
              <a:rPr lang="vi-VN" b="1"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((X</a:t>
            </a:r>
            <a:r>
              <a:rPr lang="en-US" b="1" baseline="-250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r>
              <a:rPr lang="vi-VN" b="1"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,X</a:t>
            </a:r>
            <a:r>
              <a:rPr lang="en-US" b="1" baseline="-250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r>
              <a:rPr lang="vi-VN" b="1"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),X</a:t>
            </a:r>
            <a:r>
              <a:rPr lang="en-US" b="1" baseline="-250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r>
              <a:rPr lang="vi-VN" b="1"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&gt;X</a:t>
            </a:r>
            <a:r>
              <a:rPr lang="en-US" b="1" i="0" u="none" strike="noStrike" baseline="-25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2</a:t>
            </a:r>
            <a:r>
              <a:rPr lang="vi-VN" b="1"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endPar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33" name="!!i2"/>
          <p:cNvSpPr/>
          <p:nvPr/>
        </p:nvSpPr>
        <p:spPr>
          <a:xfrm>
            <a:off x="1071299" y="1239099"/>
            <a:ext cx="1858609" cy="830997"/>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222"/>
          <p:cNvSpPr txBox="1"/>
          <p:nvPr/>
        </p:nvSpPr>
        <p:spPr>
          <a:xfrm>
            <a:off x="1071299" y="2348809"/>
            <a:ext cx="1858609" cy="830997"/>
          </a:xfrm>
          <a:prstGeom prst="rect">
            <a:avLst/>
          </a:prstGeom>
          <a:noFill/>
        </p:spPr>
        <p:txBody>
          <a:bodyPr wrap="square">
            <a:spAutoFit/>
          </a:bodyPr>
          <a:lstStyle/>
          <a:p>
            <a:pPr algn="just"/>
            <a:r>
              <a:rPr lang="en-US" sz="1600" dirty="0">
                <a:latin typeface="Segoe UI" panose="020B0502040204020203" pitchFamily="34" charset="0"/>
                <a:ea typeface="Open Sans" panose="020B0606030504020204" pitchFamily="34" charset="0"/>
                <a:cs typeface="Segoe UI" panose="020B0502040204020203" pitchFamily="34" charset="0"/>
              </a:rPr>
              <a:t>P</a:t>
            </a:r>
            <a:r>
              <a:rPr lang="vi-VN"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gán không vi phạm bất kỳ ràng buộc nào</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41" name="!!t322"/>
          <p:cNvSpPr txBox="1"/>
          <p:nvPr/>
        </p:nvSpPr>
        <p:spPr>
          <a:xfrm>
            <a:off x="3470425" y="2348809"/>
            <a:ext cx="1942819" cy="830997"/>
          </a:xfrm>
          <a:prstGeom prst="rect">
            <a:avLst/>
          </a:prstGeom>
          <a:noFill/>
        </p:spPr>
        <p:txBody>
          <a:bodyPr wrap="square">
            <a:spAutoFit/>
          </a:bodyPr>
          <a:lstStyle/>
          <a:p>
            <a:r>
              <a:rPr lang="en-US" sz="1600" dirty="0">
                <a:latin typeface="Segoe UI" panose="020B0502040204020203" pitchFamily="34" charset="0"/>
                <a:ea typeface="Open Sans" panose="020B0606030504020204" pitchFamily="34" charset="0"/>
                <a:cs typeface="Segoe UI" panose="020B0502040204020203" pitchFamily="34" charset="0"/>
              </a:rPr>
              <a:t>P</a:t>
            </a:r>
            <a:r>
              <a:rPr lang="vi-VN"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gán trong đó mỗi biến được gán một </a:t>
            </a:r>
            <a:r>
              <a:rPr lang="vi-VN" sz="1600" b="0" i="0" u="none" strike="noStrike">
                <a:solidFill>
                  <a:srgbClr val="000000"/>
                </a:solidFill>
                <a:effectLst/>
                <a:latin typeface="Segoe UI" panose="020B0502040204020203" pitchFamily="34" charset="0"/>
                <a:ea typeface="Open Sans" panose="020B0606030504020204" pitchFamily="34" charset="0"/>
                <a:cs typeface="Segoe UI" panose="020B0502040204020203" pitchFamily="34" charset="0"/>
              </a:rPr>
              <a:t>giá trị</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43" name="!!t422"/>
          <p:cNvSpPr txBox="1"/>
          <p:nvPr/>
        </p:nvSpPr>
        <p:spPr>
          <a:xfrm>
            <a:off x="5953760" y="2348809"/>
            <a:ext cx="1767696" cy="1077218"/>
          </a:xfrm>
          <a:prstGeom prst="rect">
            <a:avLst/>
          </a:prstGeom>
          <a:noFill/>
        </p:spPr>
        <p:txBody>
          <a:bodyPr wrap="square">
            <a:spAutoFit/>
          </a:bodyPr>
          <a:lstStyle/>
          <a:p>
            <a:pPr algn="just"/>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Phép gán một phần là phép gán mà một số biến không </a:t>
            </a:r>
            <a:r>
              <a:rPr lang="vi-VN" sz="1600" b="0" i="0" u="none" strike="noStrike">
                <a:solidFill>
                  <a:srgbClr val="000000"/>
                </a:solidFill>
                <a:effectLst/>
                <a:latin typeface="Segoe UI" panose="020B0502040204020203" pitchFamily="34" charset="0"/>
                <a:ea typeface="Open Sans" panose="020B0606030504020204" pitchFamily="34" charset="0"/>
                <a:cs typeface="Segoe UI" panose="020B0502040204020203" pitchFamily="34" charset="0"/>
              </a:rPr>
              <a:t>được gán</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22" name="TextBox 21"/>
          <p:cNvSpPr txBox="1"/>
          <p:nvPr/>
        </p:nvSpPr>
        <p:spPr>
          <a:xfrm>
            <a:off x="1071300" y="1394379"/>
            <a:ext cx="1858609" cy="584775"/>
          </a:xfrm>
          <a:prstGeom prst="rect">
            <a:avLst/>
          </a:prstGeom>
          <a:noFill/>
        </p:spPr>
        <p:txBody>
          <a:bodyPr wrap="square">
            <a:spAutoFit/>
          </a:bodyPr>
          <a:lstStyle/>
          <a:p>
            <a:pPr algn="just"/>
            <a:r>
              <a:rPr lang="en-US" sz="1600" b="1" i="0" u="none" strike="noStrike" dirty="0">
                <a:solidFill>
                  <a:schemeClr val="accent1">
                    <a:lumMod val="50000"/>
                  </a:schemeClr>
                </a:solidFill>
                <a:effectLst/>
                <a:latin typeface="Segoe UI" panose="020B0502040204020203" pitchFamily="34" charset="0"/>
                <a:ea typeface="Open Sans" panose="020B0606030504020204" pitchFamily="34" charset="0"/>
                <a:cs typeface="Segoe UI" panose="020B0502040204020203" pitchFamily="34" charset="0"/>
              </a:rPr>
              <a:t>P</a:t>
            </a:r>
            <a:r>
              <a:rPr lang="vi-VN" sz="1600" b="1" i="0" u="none" strike="noStrike" dirty="0" err="1">
                <a:solidFill>
                  <a:schemeClr val="accent1">
                    <a:lumMod val="50000"/>
                  </a:schemeClr>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1" i="0" u="none" strike="noStrike" dirty="0">
                <a:solidFill>
                  <a:schemeClr val="accent1">
                    <a:lumMod val="50000"/>
                  </a:schemeClr>
                </a:solidFill>
                <a:effectLst/>
                <a:latin typeface="Segoe UI" panose="020B0502040204020203" pitchFamily="34" charset="0"/>
                <a:ea typeface="Open Sans" panose="020B0606030504020204" pitchFamily="34" charset="0"/>
                <a:cs typeface="Segoe UI" panose="020B0502040204020203" pitchFamily="34" charset="0"/>
              </a:rPr>
              <a:t> gán nhất quán hoặc hợp lệ</a:t>
            </a:r>
            <a:endParaRPr lang="en-US" sz="1600" b="1" dirty="0">
              <a:solidFill>
                <a:schemeClr val="accent1">
                  <a:lumMod val="50000"/>
                </a:schemeClr>
              </a:solidFill>
              <a:latin typeface="Segoe UI" panose="020B0502040204020203" pitchFamily="34" charset="0"/>
              <a:cs typeface="Segoe UI" panose="020B0502040204020203" pitchFamily="34" charset="0"/>
            </a:endParaRPr>
          </a:p>
        </p:txBody>
      </p:sp>
      <p:sp>
        <p:nvSpPr>
          <p:cNvPr id="25" name="TextBox 24"/>
          <p:cNvSpPr txBox="1"/>
          <p:nvPr/>
        </p:nvSpPr>
        <p:spPr>
          <a:xfrm>
            <a:off x="3470425" y="1363417"/>
            <a:ext cx="1942819" cy="584775"/>
          </a:xfrm>
          <a:prstGeom prst="rect">
            <a:avLst/>
          </a:prstGeom>
          <a:noFill/>
        </p:spPr>
        <p:txBody>
          <a:bodyPr wrap="square">
            <a:spAutoFit/>
          </a:bodyPr>
          <a:lstStyle/>
          <a:p>
            <a:r>
              <a:rPr lang="en-US" sz="1600" b="1" dirty="0">
                <a:latin typeface="Segoe UI" panose="020B0502040204020203" pitchFamily="34" charset="0"/>
                <a:ea typeface="Open Sans" panose="020B0606030504020204" pitchFamily="34" charset="0"/>
                <a:cs typeface="Segoe UI" panose="020B0502040204020203" pitchFamily="34" charset="0"/>
              </a:rPr>
              <a:t>P</a:t>
            </a:r>
            <a:r>
              <a:rPr lang="vi-VN" sz="16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gán hoàn chỉnh, nhất quán</a:t>
            </a:r>
            <a:endParaRPr lang="en-US" sz="1600" b="1" dirty="0">
              <a:latin typeface="Segoe UI" panose="020B0502040204020203" pitchFamily="34" charset="0"/>
              <a:cs typeface="Segoe UI" panose="020B0502040204020203" pitchFamily="34" charset="0"/>
            </a:endParaRPr>
          </a:p>
        </p:txBody>
      </p:sp>
      <p:sp>
        <p:nvSpPr>
          <p:cNvPr id="28" name="TextBox 27"/>
          <p:cNvSpPr txBox="1"/>
          <p:nvPr/>
        </p:nvSpPr>
        <p:spPr>
          <a:xfrm>
            <a:off x="5953760" y="1393830"/>
            <a:ext cx="1781568" cy="584775"/>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P</a:t>
            </a:r>
            <a:r>
              <a:rPr lang="vi-VN" sz="16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gán một phần nhất quán.</a:t>
            </a:r>
            <a:endParaRPr lang="en-US" sz="1600" b="1" dirty="0">
              <a:latin typeface="Segoe UI" panose="020B0502040204020203" pitchFamily="34" charset="0"/>
              <a:cs typeface="Segoe UI" panose="020B0502040204020203" pitchFamily="34" charset="0"/>
            </a:endParaRPr>
          </a:p>
        </p:txBody>
      </p:sp>
      <p:sp>
        <p:nvSpPr>
          <p:cNvPr id="9" name="!!i1"/>
          <p:cNvSpPr/>
          <p:nvPr/>
        </p:nvSpPr>
        <p:spPr>
          <a:xfrm>
            <a:off x="1965608" y="528386"/>
            <a:ext cx="5212784" cy="495240"/>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Gán</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giá</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trị</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cho</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biến</a:t>
            </a:r>
            <a:endPar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5" name="Straight Connector 34"/>
          <p:cNvCxnSpPr/>
          <p:nvPr/>
        </p:nvCxnSpPr>
        <p:spPr>
          <a:xfrm>
            <a:off x="3200400" y="1333500"/>
            <a:ext cx="0" cy="24765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669280" y="1333500"/>
            <a:ext cx="0" cy="24765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071299" y="2194627"/>
            <a:ext cx="6650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33" name="!!i2"/>
          <p:cNvSpPr/>
          <p:nvPr/>
        </p:nvSpPr>
        <p:spPr>
          <a:xfrm>
            <a:off x="3456437" y="1239099"/>
            <a:ext cx="1858609" cy="830997"/>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222"/>
          <p:cNvSpPr txBox="1"/>
          <p:nvPr/>
        </p:nvSpPr>
        <p:spPr>
          <a:xfrm>
            <a:off x="1071299" y="2348809"/>
            <a:ext cx="1858609" cy="830997"/>
          </a:xfrm>
          <a:prstGeom prst="rect">
            <a:avLst/>
          </a:prstGeom>
          <a:noFill/>
        </p:spPr>
        <p:txBody>
          <a:bodyPr wrap="square">
            <a:spAutoFit/>
          </a:bodyPr>
          <a:lstStyle/>
          <a:p>
            <a:pPr algn="just"/>
            <a:r>
              <a:rPr lang="en-US" sz="1600" dirty="0">
                <a:latin typeface="Segoe UI" panose="020B0502040204020203" pitchFamily="34" charset="0"/>
                <a:ea typeface="Open Sans" panose="020B0606030504020204" pitchFamily="34" charset="0"/>
                <a:cs typeface="Segoe UI" panose="020B0502040204020203" pitchFamily="34" charset="0"/>
              </a:rPr>
              <a:t>P</a:t>
            </a:r>
            <a:r>
              <a:rPr lang="vi-VN"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gán không vi phạm bất kỳ ràng buộc nào</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41" name="!!t322"/>
          <p:cNvSpPr txBox="1"/>
          <p:nvPr/>
        </p:nvSpPr>
        <p:spPr>
          <a:xfrm>
            <a:off x="3470425" y="2348809"/>
            <a:ext cx="1942819" cy="830997"/>
          </a:xfrm>
          <a:prstGeom prst="rect">
            <a:avLst/>
          </a:prstGeom>
          <a:noFill/>
        </p:spPr>
        <p:txBody>
          <a:bodyPr wrap="square">
            <a:spAutoFit/>
          </a:bodyPr>
          <a:lstStyle/>
          <a:p>
            <a:r>
              <a:rPr lang="en-US" sz="1600" dirty="0">
                <a:latin typeface="Segoe UI" panose="020B0502040204020203" pitchFamily="34" charset="0"/>
                <a:ea typeface="Open Sans" panose="020B0606030504020204" pitchFamily="34" charset="0"/>
                <a:cs typeface="Segoe UI" panose="020B0502040204020203" pitchFamily="34" charset="0"/>
              </a:rPr>
              <a:t>P</a:t>
            </a:r>
            <a:r>
              <a:rPr lang="vi-VN"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gán trong đó mỗi biến được gán một </a:t>
            </a:r>
            <a:r>
              <a:rPr lang="vi-VN" sz="1600" b="0" i="0" u="none" strike="noStrike">
                <a:solidFill>
                  <a:srgbClr val="000000"/>
                </a:solidFill>
                <a:effectLst/>
                <a:latin typeface="Segoe UI" panose="020B0502040204020203" pitchFamily="34" charset="0"/>
                <a:ea typeface="Open Sans" panose="020B0606030504020204" pitchFamily="34" charset="0"/>
                <a:cs typeface="Segoe UI" panose="020B0502040204020203" pitchFamily="34" charset="0"/>
              </a:rPr>
              <a:t>giá trị</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43" name="!!t422"/>
          <p:cNvSpPr txBox="1"/>
          <p:nvPr/>
        </p:nvSpPr>
        <p:spPr>
          <a:xfrm>
            <a:off x="5953760" y="2348809"/>
            <a:ext cx="1767696" cy="1077218"/>
          </a:xfrm>
          <a:prstGeom prst="rect">
            <a:avLst/>
          </a:prstGeom>
          <a:noFill/>
        </p:spPr>
        <p:txBody>
          <a:bodyPr wrap="square">
            <a:spAutoFit/>
          </a:bodyPr>
          <a:lstStyle/>
          <a:p>
            <a:pPr algn="just"/>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Phép gán một phần là phép gán mà một số biến không </a:t>
            </a:r>
            <a:r>
              <a:rPr lang="vi-VN" sz="1600" b="0" i="0" u="none" strike="noStrike">
                <a:solidFill>
                  <a:srgbClr val="000000"/>
                </a:solidFill>
                <a:effectLst/>
                <a:latin typeface="Segoe UI" panose="020B0502040204020203" pitchFamily="34" charset="0"/>
                <a:ea typeface="Open Sans" panose="020B0606030504020204" pitchFamily="34" charset="0"/>
                <a:cs typeface="Segoe UI" panose="020B0502040204020203" pitchFamily="34" charset="0"/>
              </a:rPr>
              <a:t>được gán</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22" name="TextBox 21"/>
          <p:cNvSpPr txBox="1"/>
          <p:nvPr/>
        </p:nvSpPr>
        <p:spPr>
          <a:xfrm>
            <a:off x="1071300" y="1394379"/>
            <a:ext cx="1858609" cy="584775"/>
          </a:xfrm>
          <a:prstGeom prst="rect">
            <a:avLst/>
          </a:prstGeom>
          <a:noFill/>
        </p:spPr>
        <p:txBody>
          <a:bodyPr wrap="square">
            <a:spAutoFit/>
          </a:bodyPr>
          <a:lstStyle/>
          <a:p>
            <a:pPr algn="just"/>
            <a:r>
              <a:rPr lang="en-US" sz="1600" b="1" i="0" u="none" strike="noStrike" dirty="0">
                <a:solidFill>
                  <a:schemeClr val="tx1"/>
                </a:solidFill>
                <a:effectLst/>
                <a:latin typeface="Segoe UI" panose="020B0502040204020203" pitchFamily="34" charset="0"/>
                <a:ea typeface="Open Sans" panose="020B0606030504020204" pitchFamily="34" charset="0"/>
                <a:cs typeface="Segoe UI" panose="020B0502040204020203" pitchFamily="34" charset="0"/>
              </a:rPr>
              <a:t>P</a:t>
            </a:r>
            <a:r>
              <a:rPr lang="vi-VN" sz="1600" b="1" i="0" u="none" strike="noStrike" dirty="0" err="1">
                <a:solidFill>
                  <a:schemeClr val="tx1"/>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1" i="0" u="none" strike="noStrike" dirty="0">
                <a:solidFill>
                  <a:schemeClr val="tx1"/>
                </a:solidFill>
                <a:effectLst/>
                <a:latin typeface="Segoe UI" panose="020B0502040204020203" pitchFamily="34" charset="0"/>
                <a:ea typeface="Open Sans" panose="020B0606030504020204" pitchFamily="34" charset="0"/>
                <a:cs typeface="Segoe UI" panose="020B0502040204020203" pitchFamily="34" charset="0"/>
              </a:rPr>
              <a:t> gán nhất quán hoặc hợp lệ</a:t>
            </a:r>
            <a:endParaRPr lang="en-US" sz="1600" b="1" dirty="0">
              <a:solidFill>
                <a:schemeClr val="tx1"/>
              </a:solidFill>
              <a:latin typeface="Segoe UI" panose="020B0502040204020203" pitchFamily="34" charset="0"/>
              <a:cs typeface="Segoe UI" panose="020B0502040204020203" pitchFamily="34" charset="0"/>
            </a:endParaRPr>
          </a:p>
        </p:txBody>
      </p:sp>
      <p:sp>
        <p:nvSpPr>
          <p:cNvPr id="25" name="TextBox 24"/>
          <p:cNvSpPr txBox="1"/>
          <p:nvPr/>
        </p:nvSpPr>
        <p:spPr>
          <a:xfrm>
            <a:off x="3470425" y="1363417"/>
            <a:ext cx="1942819" cy="584775"/>
          </a:xfrm>
          <a:prstGeom prst="rect">
            <a:avLst/>
          </a:prstGeom>
          <a:noFill/>
        </p:spPr>
        <p:txBody>
          <a:bodyPr wrap="square">
            <a:spAutoFit/>
          </a:bodyPr>
          <a:lstStyle/>
          <a:p>
            <a:r>
              <a:rPr lang="en-US" sz="1600" b="1" dirty="0">
                <a:solidFill>
                  <a:schemeClr val="accent1">
                    <a:lumMod val="50000"/>
                  </a:schemeClr>
                </a:solidFill>
                <a:latin typeface="Segoe UI" panose="020B0502040204020203" pitchFamily="34" charset="0"/>
                <a:ea typeface="Open Sans" panose="020B0606030504020204" pitchFamily="34" charset="0"/>
                <a:cs typeface="Segoe UI" panose="020B0502040204020203" pitchFamily="34" charset="0"/>
              </a:rPr>
              <a:t>P</a:t>
            </a:r>
            <a:r>
              <a:rPr lang="vi-VN" sz="1600" b="1" i="0" u="none" strike="noStrike" dirty="0" err="1">
                <a:solidFill>
                  <a:schemeClr val="accent1">
                    <a:lumMod val="50000"/>
                  </a:schemeClr>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1" i="0" u="none" strike="noStrike" dirty="0">
                <a:solidFill>
                  <a:schemeClr val="accent1">
                    <a:lumMod val="50000"/>
                  </a:schemeClr>
                </a:solidFill>
                <a:effectLst/>
                <a:latin typeface="Segoe UI" panose="020B0502040204020203" pitchFamily="34" charset="0"/>
                <a:ea typeface="Open Sans" panose="020B0606030504020204" pitchFamily="34" charset="0"/>
                <a:cs typeface="Segoe UI" panose="020B0502040204020203" pitchFamily="34" charset="0"/>
              </a:rPr>
              <a:t> gán hoàn chỉnh, nhất quán</a:t>
            </a:r>
            <a:endParaRPr lang="en-US" sz="1600" b="1" dirty="0">
              <a:solidFill>
                <a:schemeClr val="accent1">
                  <a:lumMod val="50000"/>
                </a:schemeClr>
              </a:solidFill>
              <a:latin typeface="Segoe UI" panose="020B0502040204020203" pitchFamily="34" charset="0"/>
              <a:cs typeface="Segoe UI" panose="020B0502040204020203" pitchFamily="34" charset="0"/>
            </a:endParaRPr>
          </a:p>
        </p:txBody>
      </p:sp>
      <p:sp>
        <p:nvSpPr>
          <p:cNvPr id="28" name="TextBox 27"/>
          <p:cNvSpPr txBox="1"/>
          <p:nvPr/>
        </p:nvSpPr>
        <p:spPr>
          <a:xfrm>
            <a:off x="5953760" y="1393830"/>
            <a:ext cx="1781568" cy="584775"/>
          </a:xfrm>
          <a:prstGeom prst="rect">
            <a:avLst/>
          </a:prstGeom>
          <a:noFill/>
        </p:spPr>
        <p:txBody>
          <a:bodyPr wrap="square">
            <a:spAutoFit/>
          </a:bodyPr>
          <a:lstStyle/>
          <a:p>
            <a:pPr algn="just"/>
            <a:r>
              <a:rPr lang="en-US" sz="1600" b="1" dirty="0">
                <a:latin typeface="Segoe UI" panose="020B0502040204020203" pitchFamily="34" charset="0"/>
                <a:ea typeface="Open Sans" panose="020B0606030504020204" pitchFamily="34" charset="0"/>
                <a:cs typeface="Segoe UI" panose="020B0502040204020203" pitchFamily="34" charset="0"/>
              </a:rPr>
              <a:t>P</a:t>
            </a:r>
            <a:r>
              <a:rPr lang="vi-VN" sz="16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gán một phần nhất quán.</a:t>
            </a:r>
            <a:endParaRPr lang="en-US" sz="1600" b="1" dirty="0">
              <a:latin typeface="Segoe UI" panose="020B0502040204020203" pitchFamily="34" charset="0"/>
              <a:cs typeface="Segoe UI" panose="020B0502040204020203" pitchFamily="34" charset="0"/>
            </a:endParaRPr>
          </a:p>
        </p:txBody>
      </p:sp>
      <p:sp>
        <p:nvSpPr>
          <p:cNvPr id="9" name="!!i1"/>
          <p:cNvSpPr/>
          <p:nvPr/>
        </p:nvSpPr>
        <p:spPr>
          <a:xfrm>
            <a:off x="1965608" y="528386"/>
            <a:ext cx="5212784" cy="495240"/>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Gán</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giá</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trị</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cho</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biến</a:t>
            </a:r>
            <a:endPar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5" name="Straight Connector 34"/>
          <p:cNvCxnSpPr/>
          <p:nvPr/>
        </p:nvCxnSpPr>
        <p:spPr>
          <a:xfrm>
            <a:off x="3200400" y="1333500"/>
            <a:ext cx="0" cy="24765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669280" y="1333500"/>
            <a:ext cx="0" cy="24765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071299" y="2194627"/>
            <a:ext cx="6650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33" name="!!i2"/>
          <p:cNvSpPr/>
          <p:nvPr/>
        </p:nvSpPr>
        <p:spPr>
          <a:xfrm>
            <a:off x="5876719" y="1261878"/>
            <a:ext cx="1858609" cy="830997"/>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222"/>
          <p:cNvSpPr txBox="1"/>
          <p:nvPr/>
        </p:nvSpPr>
        <p:spPr>
          <a:xfrm>
            <a:off x="1071299" y="2348809"/>
            <a:ext cx="1858609" cy="830997"/>
          </a:xfrm>
          <a:prstGeom prst="rect">
            <a:avLst/>
          </a:prstGeom>
          <a:noFill/>
        </p:spPr>
        <p:txBody>
          <a:bodyPr wrap="square">
            <a:spAutoFit/>
          </a:bodyPr>
          <a:lstStyle/>
          <a:p>
            <a:pPr algn="just"/>
            <a:r>
              <a:rPr lang="en-US" sz="1600" dirty="0">
                <a:latin typeface="Segoe UI" panose="020B0502040204020203" pitchFamily="34" charset="0"/>
                <a:ea typeface="Open Sans" panose="020B0606030504020204" pitchFamily="34" charset="0"/>
                <a:cs typeface="Segoe UI" panose="020B0502040204020203" pitchFamily="34" charset="0"/>
              </a:rPr>
              <a:t>P</a:t>
            </a:r>
            <a:r>
              <a:rPr lang="vi-VN"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gán không vi phạm bất kỳ ràng buộc nào</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41" name="!!t322"/>
          <p:cNvSpPr txBox="1"/>
          <p:nvPr/>
        </p:nvSpPr>
        <p:spPr>
          <a:xfrm>
            <a:off x="3470425" y="2348809"/>
            <a:ext cx="1942819" cy="830997"/>
          </a:xfrm>
          <a:prstGeom prst="rect">
            <a:avLst/>
          </a:prstGeom>
          <a:noFill/>
        </p:spPr>
        <p:txBody>
          <a:bodyPr wrap="square">
            <a:spAutoFit/>
          </a:bodyPr>
          <a:lstStyle/>
          <a:p>
            <a:r>
              <a:rPr lang="en-US" sz="1600" dirty="0">
                <a:latin typeface="Segoe UI" panose="020B0502040204020203" pitchFamily="34" charset="0"/>
                <a:ea typeface="Open Sans" panose="020B0606030504020204" pitchFamily="34" charset="0"/>
                <a:cs typeface="Segoe UI" panose="020B0502040204020203" pitchFamily="34" charset="0"/>
              </a:rPr>
              <a:t>P</a:t>
            </a:r>
            <a:r>
              <a:rPr lang="vi-VN" sz="1600" b="0"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gán trong đó mỗi biến được gán một </a:t>
            </a:r>
            <a:r>
              <a:rPr lang="vi-VN" sz="1600" b="0" i="0" u="none" strike="noStrike">
                <a:solidFill>
                  <a:srgbClr val="000000"/>
                </a:solidFill>
                <a:effectLst/>
                <a:latin typeface="Segoe UI" panose="020B0502040204020203" pitchFamily="34" charset="0"/>
                <a:ea typeface="Open Sans" panose="020B0606030504020204" pitchFamily="34" charset="0"/>
                <a:cs typeface="Segoe UI" panose="020B0502040204020203" pitchFamily="34" charset="0"/>
              </a:rPr>
              <a:t>giá trị</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43" name="!!t422"/>
          <p:cNvSpPr txBox="1"/>
          <p:nvPr/>
        </p:nvSpPr>
        <p:spPr>
          <a:xfrm>
            <a:off x="5953760" y="2348809"/>
            <a:ext cx="1767696" cy="1077218"/>
          </a:xfrm>
          <a:prstGeom prst="rect">
            <a:avLst/>
          </a:prstGeom>
          <a:noFill/>
        </p:spPr>
        <p:txBody>
          <a:bodyPr wrap="square">
            <a:spAutoFit/>
          </a:bodyPr>
          <a:lstStyle/>
          <a:p>
            <a:pPr algn="just"/>
            <a:r>
              <a:rPr lang="vi-VN" sz="1600" b="0"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Phép gán một phần là phép gán mà một số biến không </a:t>
            </a:r>
            <a:r>
              <a:rPr lang="vi-VN" sz="1600" b="0" i="0" u="none" strike="noStrike">
                <a:solidFill>
                  <a:srgbClr val="000000"/>
                </a:solidFill>
                <a:effectLst/>
                <a:latin typeface="Segoe UI" panose="020B0502040204020203" pitchFamily="34" charset="0"/>
                <a:ea typeface="Open Sans" panose="020B0606030504020204" pitchFamily="34" charset="0"/>
                <a:cs typeface="Segoe UI" panose="020B0502040204020203" pitchFamily="34" charset="0"/>
              </a:rPr>
              <a:t>được gán</a:t>
            </a:r>
            <a:endParaRPr lang="en-US" sz="1600" dirty="0">
              <a:latin typeface="Segoe UI" panose="020B0502040204020203" pitchFamily="34" charset="0"/>
              <a:ea typeface="Open Sans" panose="020B0606030504020204" pitchFamily="34" charset="0"/>
              <a:cs typeface="Segoe UI" panose="020B0502040204020203" pitchFamily="34" charset="0"/>
            </a:endParaRPr>
          </a:p>
        </p:txBody>
      </p:sp>
      <p:sp>
        <p:nvSpPr>
          <p:cNvPr id="22" name="TextBox 21"/>
          <p:cNvSpPr txBox="1"/>
          <p:nvPr/>
        </p:nvSpPr>
        <p:spPr>
          <a:xfrm>
            <a:off x="1071300" y="1394379"/>
            <a:ext cx="1858609" cy="584775"/>
          </a:xfrm>
          <a:prstGeom prst="rect">
            <a:avLst/>
          </a:prstGeom>
          <a:noFill/>
        </p:spPr>
        <p:txBody>
          <a:bodyPr wrap="square">
            <a:spAutoFit/>
          </a:bodyPr>
          <a:lstStyle/>
          <a:p>
            <a:pPr algn="just"/>
            <a:r>
              <a:rPr lang="en-US" sz="1600" b="1" i="0" u="none" strike="noStrike" dirty="0">
                <a:solidFill>
                  <a:schemeClr val="tx1"/>
                </a:solidFill>
                <a:effectLst/>
                <a:latin typeface="Segoe UI" panose="020B0502040204020203" pitchFamily="34" charset="0"/>
                <a:ea typeface="Open Sans" panose="020B0606030504020204" pitchFamily="34" charset="0"/>
                <a:cs typeface="Segoe UI" panose="020B0502040204020203" pitchFamily="34" charset="0"/>
              </a:rPr>
              <a:t>P</a:t>
            </a:r>
            <a:r>
              <a:rPr lang="vi-VN" sz="1600" b="1" i="0" u="none" strike="noStrike" dirty="0" err="1">
                <a:solidFill>
                  <a:schemeClr val="tx1"/>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1" i="0" u="none" strike="noStrike" dirty="0">
                <a:solidFill>
                  <a:schemeClr val="tx1"/>
                </a:solidFill>
                <a:effectLst/>
                <a:latin typeface="Segoe UI" panose="020B0502040204020203" pitchFamily="34" charset="0"/>
                <a:ea typeface="Open Sans" panose="020B0606030504020204" pitchFamily="34" charset="0"/>
                <a:cs typeface="Segoe UI" panose="020B0502040204020203" pitchFamily="34" charset="0"/>
              </a:rPr>
              <a:t> gán nhất quán hoặc hợp lệ</a:t>
            </a:r>
            <a:endParaRPr lang="en-US" sz="1600" b="1" dirty="0">
              <a:solidFill>
                <a:schemeClr val="tx1"/>
              </a:solidFill>
              <a:latin typeface="Segoe UI" panose="020B0502040204020203" pitchFamily="34" charset="0"/>
              <a:cs typeface="Segoe UI" panose="020B0502040204020203" pitchFamily="34" charset="0"/>
            </a:endParaRPr>
          </a:p>
        </p:txBody>
      </p:sp>
      <p:sp>
        <p:nvSpPr>
          <p:cNvPr id="25" name="TextBox 24"/>
          <p:cNvSpPr txBox="1"/>
          <p:nvPr/>
        </p:nvSpPr>
        <p:spPr>
          <a:xfrm>
            <a:off x="3470425" y="1363417"/>
            <a:ext cx="1942819" cy="584775"/>
          </a:xfrm>
          <a:prstGeom prst="rect">
            <a:avLst/>
          </a:prstGeom>
          <a:noFill/>
        </p:spPr>
        <p:txBody>
          <a:bodyPr wrap="square">
            <a:spAutoFit/>
          </a:bodyPr>
          <a:lstStyle/>
          <a:p>
            <a:r>
              <a:rPr lang="en-US" sz="1600" b="1" dirty="0">
                <a:latin typeface="Segoe UI" panose="020B0502040204020203" pitchFamily="34" charset="0"/>
                <a:ea typeface="Open Sans" panose="020B0606030504020204" pitchFamily="34" charset="0"/>
                <a:cs typeface="Segoe UI" panose="020B0502040204020203" pitchFamily="34" charset="0"/>
              </a:rPr>
              <a:t>P</a:t>
            </a:r>
            <a:r>
              <a:rPr lang="vi-VN" sz="1600" b="1" i="0" u="none" strike="noStrike" dirty="0" err="1">
                <a:solidFill>
                  <a:srgbClr val="000000"/>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1" i="0" u="none" strike="noStrike" dirty="0">
                <a:solidFill>
                  <a:srgbClr val="000000"/>
                </a:solidFill>
                <a:effectLst/>
                <a:latin typeface="Segoe UI" panose="020B0502040204020203" pitchFamily="34" charset="0"/>
                <a:ea typeface="Open Sans" panose="020B0606030504020204" pitchFamily="34" charset="0"/>
                <a:cs typeface="Segoe UI" panose="020B0502040204020203" pitchFamily="34" charset="0"/>
              </a:rPr>
              <a:t> gán hoàn chỉnh, nhất quán</a:t>
            </a:r>
            <a:endParaRPr lang="en-US" sz="1600" b="1" dirty="0">
              <a:latin typeface="Segoe UI" panose="020B0502040204020203" pitchFamily="34" charset="0"/>
              <a:cs typeface="Segoe UI" panose="020B0502040204020203" pitchFamily="34" charset="0"/>
            </a:endParaRPr>
          </a:p>
        </p:txBody>
      </p:sp>
      <p:sp>
        <p:nvSpPr>
          <p:cNvPr id="28" name="TextBox 27"/>
          <p:cNvSpPr txBox="1"/>
          <p:nvPr/>
        </p:nvSpPr>
        <p:spPr>
          <a:xfrm>
            <a:off x="5915239" y="1394378"/>
            <a:ext cx="1781568" cy="584775"/>
          </a:xfrm>
          <a:prstGeom prst="rect">
            <a:avLst/>
          </a:prstGeom>
          <a:noFill/>
        </p:spPr>
        <p:txBody>
          <a:bodyPr wrap="square">
            <a:spAutoFit/>
          </a:bodyPr>
          <a:lstStyle/>
          <a:p>
            <a:pPr algn="just"/>
            <a:r>
              <a:rPr lang="en-US" sz="1600" b="1" dirty="0">
                <a:solidFill>
                  <a:schemeClr val="accent1">
                    <a:lumMod val="50000"/>
                  </a:schemeClr>
                </a:solidFill>
                <a:latin typeface="Segoe UI" panose="020B0502040204020203" pitchFamily="34" charset="0"/>
                <a:ea typeface="Open Sans" panose="020B0606030504020204" pitchFamily="34" charset="0"/>
                <a:cs typeface="Segoe UI" panose="020B0502040204020203" pitchFamily="34" charset="0"/>
              </a:rPr>
              <a:t>P</a:t>
            </a:r>
            <a:r>
              <a:rPr lang="vi-VN" sz="1600" b="1" i="0" u="none" strike="noStrike" dirty="0" err="1">
                <a:solidFill>
                  <a:schemeClr val="accent1">
                    <a:lumMod val="50000"/>
                  </a:schemeClr>
                </a:solidFill>
                <a:effectLst/>
                <a:latin typeface="Segoe UI" panose="020B0502040204020203" pitchFamily="34" charset="0"/>
                <a:ea typeface="Open Sans" panose="020B0606030504020204" pitchFamily="34" charset="0"/>
                <a:cs typeface="Segoe UI" panose="020B0502040204020203" pitchFamily="34" charset="0"/>
              </a:rPr>
              <a:t>hép</a:t>
            </a:r>
            <a:r>
              <a:rPr lang="vi-VN" sz="1600" b="1" i="0" u="none" strike="noStrike" dirty="0">
                <a:solidFill>
                  <a:schemeClr val="accent1">
                    <a:lumMod val="50000"/>
                  </a:schemeClr>
                </a:solidFill>
                <a:effectLst/>
                <a:latin typeface="Segoe UI" panose="020B0502040204020203" pitchFamily="34" charset="0"/>
                <a:ea typeface="Open Sans" panose="020B0606030504020204" pitchFamily="34" charset="0"/>
                <a:cs typeface="Segoe UI" panose="020B0502040204020203" pitchFamily="34" charset="0"/>
              </a:rPr>
              <a:t> gán một phần nhất quán.</a:t>
            </a:r>
            <a:endParaRPr lang="en-US" sz="1600" b="1" dirty="0">
              <a:solidFill>
                <a:schemeClr val="accent1">
                  <a:lumMod val="50000"/>
                </a:schemeClr>
              </a:solidFill>
              <a:latin typeface="Segoe UI" panose="020B0502040204020203" pitchFamily="34" charset="0"/>
              <a:cs typeface="Segoe UI" panose="020B0502040204020203" pitchFamily="34" charset="0"/>
            </a:endParaRPr>
          </a:p>
        </p:txBody>
      </p:sp>
      <p:sp>
        <p:nvSpPr>
          <p:cNvPr id="9" name="!!i1"/>
          <p:cNvSpPr/>
          <p:nvPr/>
        </p:nvSpPr>
        <p:spPr>
          <a:xfrm>
            <a:off x="1965608" y="528386"/>
            <a:ext cx="5212784" cy="495240"/>
          </a:xfrm>
          <a:prstGeom prst="rect">
            <a:avLst/>
          </a:prstGeom>
          <a:solidFill>
            <a:srgbClr val="039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Gán</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giá</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trị</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cho</a:t>
            </a:r>
            <a:r>
              <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16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biến</a:t>
            </a:r>
            <a:endParaRPr lang="en-US" sz="1600" b="1"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5" name="Straight Connector 34"/>
          <p:cNvCxnSpPr/>
          <p:nvPr/>
        </p:nvCxnSpPr>
        <p:spPr>
          <a:xfrm>
            <a:off x="3200400" y="1333500"/>
            <a:ext cx="0" cy="24765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669280" y="1333500"/>
            <a:ext cx="0" cy="24765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071299" y="2194627"/>
            <a:ext cx="665015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i6"/>
          <p:cNvSpPr/>
          <p:nvPr/>
        </p:nvSpPr>
        <p:spPr>
          <a:xfrm>
            <a:off x="1716123" y="5627881"/>
            <a:ext cx="5660819" cy="658619"/>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10723" y="5705068"/>
            <a:ext cx="5404793" cy="369332"/>
          </a:xfrm>
          <a:prstGeom prst="rect">
            <a:avLst/>
          </a:prstGeom>
          <a:noFill/>
        </p:spPr>
        <p:txBody>
          <a:bodyPr wrap="square">
            <a:spAutoFit/>
          </a:bodyPr>
          <a:lstStyle/>
          <a:p>
            <a:r>
              <a:rPr lang="en-US" sz="1800" b="1" i="0" u="none" strike="noStrike">
                <a:solidFill>
                  <a:srgbClr val="146FA1"/>
                </a:solidFill>
                <a:effectLst/>
                <a:latin typeface="Segoe UI" panose="020B0502040204020203" pitchFamily="34" charset="0"/>
                <a:cs typeface="Segoe UI" panose="020B0502040204020203" pitchFamily="34" charset="0"/>
              </a:rPr>
              <a:t>Giải pháp cho một bài toán thỏa mãn ràng buộc</a:t>
            </a:r>
            <a:endParaRPr lang="en-US" sz="1800" b="1">
              <a:solidFill>
                <a:srgbClr val="146FA1"/>
              </a:solidFill>
              <a:latin typeface="Segoe UI" panose="020B0502040204020203" pitchFamily="34" charset="0"/>
              <a:cs typeface="Segoe UI" panose="020B0502040204020203" pitchFamily="34" charset="0"/>
            </a:endParaRPr>
          </a:p>
        </p:txBody>
      </p:sp>
      <p:sp>
        <p:nvSpPr>
          <p:cNvPr id="4" name="TextBox 3"/>
          <p:cNvSpPr txBox="1"/>
          <p:nvPr/>
        </p:nvSpPr>
        <p:spPr>
          <a:xfrm>
            <a:off x="2731664" y="6363687"/>
            <a:ext cx="3562910" cy="369332"/>
          </a:xfrm>
          <a:prstGeom prst="rect">
            <a:avLst/>
          </a:prstGeom>
          <a:noFill/>
        </p:spPr>
        <p:txBody>
          <a:bodyPr wrap="square">
            <a:spAutoFit/>
          </a:bodyPr>
          <a:lstStyle/>
          <a:p>
            <a:r>
              <a:rPr lang="en-US" sz="1800" b="1" i="0" u="none" strike="noStrike">
                <a:solidFill>
                  <a:srgbClr val="000000"/>
                </a:solidFill>
                <a:effectLst/>
                <a:latin typeface="Segoe UI" panose="020B0502040204020203" pitchFamily="34" charset="0"/>
                <a:cs typeface="Segoe UI" panose="020B0502040204020203" pitchFamily="34" charset="0"/>
              </a:rPr>
              <a:t>Phép gán</a:t>
            </a:r>
            <a:r>
              <a:rPr lang="en-US" sz="1800" b="1">
                <a:latin typeface="Segoe UI" panose="020B0502040204020203" pitchFamily="34" charset="0"/>
                <a:cs typeface="Segoe UI" panose="020B0502040204020203" pitchFamily="34" charset="0"/>
              </a:rPr>
              <a:t> h</a:t>
            </a:r>
            <a:r>
              <a:rPr lang="en-US" sz="1800" b="1" i="0" u="none" strike="noStrike">
                <a:solidFill>
                  <a:srgbClr val="000000"/>
                </a:solidFill>
                <a:effectLst/>
                <a:latin typeface="Segoe UI" panose="020B0502040204020203" pitchFamily="34" charset="0"/>
                <a:cs typeface="Segoe UI" panose="020B0502040204020203" pitchFamily="34" charset="0"/>
              </a:rPr>
              <a:t>oàn chỉnh và hợp lệ</a:t>
            </a:r>
            <a:endParaRPr lang="en-US" sz="1800" b="1">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Flight Attendant Workshop by Slidesgo">
  <a:themeElements>
    <a:clrScheme name="Simple Light">
      <a:dk1>
        <a:srgbClr val="0F1E50"/>
      </a:dk1>
      <a:lt1>
        <a:srgbClr val="E9FCFC"/>
      </a:lt1>
      <a:dk2>
        <a:srgbClr val="BED3FC"/>
      </a:dk2>
      <a:lt2>
        <a:srgbClr val="D2E2FD"/>
      </a:lt2>
      <a:accent1>
        <a:srgbClr val="7BC6EF"/>
      </a:accent1>
      <a:accent2>
        <a:srgbClr val="253D92"/>
      </a:accent2>
      <a:accent3>
        <a:srgbClr val="F4A72C"/>
      </a:accent3>
      <a:accent4>
        <a:srgbClr val="FFFFFF"/>
      </a:accent4>
      <a:accent5>
        <a:srgbClr val="5C71E8"/>
      </a:accent5>
      <a:accent6>
        <a:srgbClr val="FFFFFF"/>
      </a:accent6>
      <a:hlink>
        <a:srgbClr val="0F1E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4452</Words>
  <Application>Microsoft Office PowerPoint</Application>
  <PresentationFormat>On-screen Show (16:9)</PresentationFormat>
  <Paragraphs>355</Paragraphs>
  <Slides>55</Slides>
  <Notes>54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Oxygen</vt:lpstr>
      <vt:lpstr>Roboto Condensed Light</vt:lpstr>
      <vt:lpstr>DM Sans Medium</vt:lpstr>
      <vt:lpstr>Segoe UI</vt:lpstr>
      <vt:lpstr>Arial</vt:lpstr>
      <vt:lpstr>Open Sans</vt:lpstr>
      <vt:lpstr>Times New Roman</vt:lpstr>
      <vt:lpstr>Bebas Neue</vt:lpstr>
      <vt:lpstr>Flight Attendant Workshop by Slidesgo</vt:lpstr>
      <vt:lpstr>PowerPoint Presentation</vt:lpstr>
      <vt:lpstr>Thành viên nhóm</vt:lpstr>
      <vt:lpstr>Nội dung</vt:lpstr>
      <vt:lpstr>01</vt:lpstr>
      <vt:lpstr>01</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Nguyễn Chí</dc:creator>
  <cp:lastModifiedBy>Nguyễn Trung Phiên</cp:lastModifiedBy>
  <cp:revision>19</cp:revision>
  <dcterms:created xsi:type="dcterms:W3CDTF">2023-04-05T12:48:37Z</dcterms:created>
  <dcterms:modified xsi:type="dcterms:W3CDTF">2023-04-05T12:55:47Z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67C3DBE1BF71485484D03899EAFB6529</vt:lpwstr>
  </property>
  <property fmtid="{D5CDD505-2E9C-101B-9397-08002B2CF9AE}" pid="3" name="KSOProductBuildVer">
    <vt:lpwstr>1033-11.2.0.11516</vt:lpwstr>
  </property>
</Properties>
</file>