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7"/>
  </p:notesMasterIdLst>
  <p:handoutMasterIdLst>
    <p:handoutMasterId r:id="rId18"/>
  </p:handoutMasterIdLst>
  <p:sldIdLst>
    <p:sldId id="256" r:id="rId2"/>
    <p:sldId id="343" r:id="rId3"/>
    <p:sldId id="418" r:id="rId4"/>
    <p:sldId id="443" r:id="rId5"/>
    <p:sldId id="440" r:id="rId6"/>
    <p:sldId id="444" r:id="rId7"/>
    <p:sldId id="445" r:id="rId8"/>
    <p:sldId id="441" r:id="rId9"/>
    <p:sldId id="442" r:id="rId10"/>
    <p:sldId id="446" r:id="rId11"/>
    <p:sldId id="447" r:id="rId12"/>
    <p:sldId id="450" r:id="rId13"/>
    <p:sldId id="451" r:id="rId14"/>
    <p:sldId id="449" r:id="rId15"/>
    <p:sldId id="448"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p:restoredTop sz="88542"/>
  </p:normalViewPr>
  <p:slideViewPr>
    <p:cSldViewPr snapToGrid="0" snapToObjects="1">
      <p:cViewPr>
        <p:scale>
          <a:sx n="75" d="100"/>
          <a:sy n="75" d="100"/>
        </p:scale>
        <p:origin x="1944" y="32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8" name="Date Placeholder 7"/>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
        <p:nvSpPr>
          <p:cNvPr id="4" name="Subtitle 3"/>
          <p:cNvSpPr>
            <a:spLocks noGrp="1"/>
          </p:cNvSpPr>
          <p:nvPr>
            <p:ph type="subTitle" idx="1"/>
          </p:nvPr>
        </p:nvSpPr>
        <p:spPr/>
        <p:txBody>
          <a:bodyPr/>
          <a:lstStyle/>
          <a:p>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2"/>
            </a:pPr>
            <a:r>
              <a:rPr lang="en-US" sz="2000" dirty="0"/>
              <a:t>A DOM tree is built out of the broken HTML</a:t>
            </a:r>
          </a:p>
          <a:p>
            <a:pPr marL="457200" indent="-457200">
              <a:buFont typeface="+mj-lt"/>
              <a:buAutoNum type="arabicPeriod" startAt="12"/>
            </a:pPr>
            <a:r>
              <a:rPr lang="en-US" sz="2000" dirty="0"/>
              <a:t>New requests are made to the server for each new resource that is found in the HTML source (typically images, style sheets, and JavaScript files). Go back to step 3 and repeat for each resource</a:t>
            </a:r>
            <a:r>
              <a:rPr lang="en-US" sz="2000" dirty="0" smtClean="0"/>
              <a:t>.</a:t>
            </a:r>
          </a:p>
          <a:p>
            <a:pPr marL="0" indent="0">
              <a:buNone/>
            </a:pPr>
            <a:endParaRPr lang="en-US" sz="2000" dirty="0" smtClean="0"/>
          </a:p>
          <a:p>
            <a:pPr marL="0" indent="0">
              <a:buNone/>
            </a:pPr>
            <a:endParaRPr lang="en-US" sz="2000" dirty="0"/>
          </a:p>
          <a:p>
            <a:pPr marL="457200" indent="-457200">
              <a:buFont typeface="+mj-lt"/>
              <a:buAutoNum type="arabicPeriod" startAt="12"/>
            </a:pPr>
            <a:r>
              <a:rPr lang="en-US" sz="2000" dirty="0" err="1" smtClean="0"/>
              <a:t>Stylesheets</a:t>
            </a:r>
            <a:r>
              <a:rPr lang="en-US" sz="2000" dirty="0" smtClean="0"/>
              <a:t> </a:t>
            </a:r>
            <a:r>
              <a:rPr lang="en-US" sz="2000" dirty="0"/>
              <a:t>are parsed, and the rendering information in each gets attached to the matching node in the DOM tree</a:t>
            </a:r>
          </a:p>
          <a:p>
            <a:pPr marL="457200" indent="-457200">
              <a:buFont typeface="+mj-lt"/>
              <a:buAutoNum type="arabicPeriod" startAt="12"/>
            </a:pPr>
            <a:r>
              <a:rPr lang="en-US" sz="2000" dirty="0" err="1"/>
              <a:t>Javascript</a:t>
            </a:r>
            <a:r>
              <a:rPr lang="en-US" sz="2000" dirty="0"/>
              <a:t> is parsed and executed, and DOM nodes are moved and style information is updated accordingly</a:t>
            </a:r>
          </a:p>
          <a:p>
            <a:pPr marL="457200" indent="-457200">
              <a:buFont typeface="+mj-lt"/>
              <a:buAutoNum type="arabicPeriod" startAt="17"/>
            </a:pPr>
            <a:endParaRPr lang="en-US" sz="2000" dirty="0" smtClean="0"/>
          </a:p>
          <a:p>
            <a:pPr marL="0" indent="0">
              <a:buNone/>
            </a:pPr>
            <a:endParaRPr lang="en-US" sz="2000" dirty="0"/>
          </a:p>
        </p:txBody>
      </p:sp>
      <p:sp>
        <p:nvSpPr>
          <p:cNvPr id="4" name="Date Placeholder 3"/>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10</a:t>
            </a:fld>
            <a:endParaRPr lang="en-US"/>
          </a:p>
        </p:txBody>
      </p:sp>
      <p:pic>
        <p:nvPicPr>
          <p:cNvPr id="6" name="Picture 5" descr="image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175" y="5156200"/>
            <a:ext cx="2038350" cy="1200150"/>
          </a:xfrm>
          <a:prstGeom prst="rect">
            <a:avLst/>
          </a:prstGeom>
        </p:spPr>
      </p:pic>
      <p:pic>
        <p:nvPicPr>
          <p:cNvPr id="8" name="Picture 7" descr="image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524" y="3129492"/>
            <a:ext cx="3851276" cy="866775"/>
          </a:xfrm>
          <a:prstGeom prst="rect">
            <a:avLst/>
          </a:prstGeom>
        </p:spPr>
      </p:pic>
    </p:spTree>
    <p:extLst>
      <p:ext uri="{BB962C8B-B14F-4D97-AF65-F5344CB8AC3E}">
        <p14:creationId xmlns:p14="http://schemas.microsoft.com/office/powerpoint/2010/main" val="288738473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The browser renders the page on the screen according to the DOM tree and the style information for each node</a:t>
            </a:r>
          </a:p>
          <a:p>
            <a:pPr marL="457200" indent="-457200">
              <a:buFont typeface="+mj-lt"/>
              <a:buAutoNum type="arabicPeriod" startAt="17"/>
            </a:pPr>
            <a:r>
              <a:rPr lang="en-US" dirty="0"/>
              <a:t>You see the page on the screen</a:t>
            </a:r>
          </a:p>
          <a:p>
            <a:pPr marL="457200" indent="-457200">
              <a:buFont typeface="+mj-lt"/>
              <a:buAutoNum type="arabicPeriod" startAt="17"/>
            </a:pPr>
            <a:r>
              <a:rPr lang="en-US" dirty="0"/>
              <a:t>You get annoyed the whole process was too slow</a:t>
            </a:r>
            <a:r>
              <a:rPr lang="en-US" dirty="0" smtClean="0"/>
              <a:t>.</a:t>
            </a:r>
          </a:p>
          <a:p>
            <a:pPr marL="457200" indent="-457200">
              <a:buFont typeface="+mj-lt"/>
              <a:buAutoNum type="arabicPeriod" startAt="17"/>
            </a:pPr>
            <a:r>
              <a:rPr lang="en-US" dirty="0" smtClean="0"/>
              <a:t>Browser make further Ajax Request:</a:t>
            </a:r>
            <a:endParaRPr lang="en-US" dirty="0"/>
          </a:p>
          <a:p>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pic>
        <p:nvPicPr>
          <p:cNvPr id="7" name="Picture 6" descr="image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291" y="4119563"/>
            <a:ext cx="2038350" cy="1143000"/>
          </a:xfrm>
          <a:prstGeom prst="rect">
            <a:avLst/>
          </a:prstGeom>
        </p:spPr>
      </p:pic>
    </p:spTree>
    <p:extLst>
      <p:ext uri="{BB962C8B-B14F-4D97-AF65-F5344CB8AC3E}">
        <p14:creationId xmlns:p14="http://schemas.microsoft.com/office/powerpoint/2010/main" val="85057379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ache-reverse-proxy-modsecurity.png"/>
          <p:cNvPicPr>
            <a:picLocks noChangeAspect="1"/>
          </p:cNvPicPr>
          <p:nvPr/>
        </p:nvPicPr>
        <p:blipFill rotWithShape="1">
          <a:blip r:embed="rId2">
            <a:extLst>
              <a:ext uri="{28A0092B-C50C-407E-A947-70E740481C1C}">
                <a14:useLocalDpi xmlns:a14="http://schemas.microsoft.com/office/drawing/2010/main" val="0"/>
              </a:ext>
            </a:extLst>
          </a:blip>
          <a:srcRect t="9586"/>
          <a:stretch/>
        </p:blipFill>
        <p:spPr>
          <a:xfrm>
            <a:off x="2658534" y="2421651"/>
            <a:ext cx="6485466" cy="4164357"/>
          </a:xfrm>
          <a:prstGeom prst="rect">
            <a:avLst/>
          </a:prstGeom>
        </p:spPr>
      </p:pic>
      <p:sp>
        <p:nvSpPr>
          <p:cNvPr id="2" name="Title 1"/>
          <p:cNvSpPr>
            <a:spLocks noGrp="1"/>
          </p:cNvSpPr>
          <p:nvPr>
            <p:ph type="title"/>
          </p:nvPr>
        </p:nvSpPr>
        <p:spPr/>
        <p:txBody>
          <a:bodyPr/>
          <a:lstStyle/>
          <a:p>
            <a:r>
              <a:rPr lang="en-US" dirty="0"/>
              <a:t>Web server configuration</a:t>
            </a:r>
          </a:p>
        </p:txBody>
      </p:sp>
      <p:sp>
        <p:nvSpPr>
          <p:cNvPr id="3" name="Content Placeholder 2"/>
          <p:cNvSpPr>
            <a:spLocks noGrp="1"/>
          </p:cNvSpPr>
          <p:nvPr>
            <p:ph idx="1"/>
          </p:nvPr>
        </p:nvSpPr>
        <p:spPr>
          <a:xfrm>
            <a:off x="457200" y="1600199"/>
            <a:ext cx="8229600" cy="5121275"/>
          </a:xfrm>
        </p:spPr>
        <p:txBody>
          <a:bodyPr/>
          <a:lstStyle/>
          <a:p>
            <a:r>
              <a:rPr lang="en-US" dirty="0" smtClean="0"/>
              <a:t>Today many web server are configured using reverse proxy architecture</a:t>
            </a:r>
          </a:p>
          <a:p>
            <a:r>
              <a:rPr lang="en-US" dirty="0" smtClean="0"/>
              <a:t>Reverse proxy ex.: apache, </a:t>
            </a:r>
            <a:r>
              <a:rPr lang="en-US" dirty="0" err="1" smtClean="0"/>
              <a:t>Nginx</a:t>
            </a:r>
            <a:endParaRPr lang="en-US" dirty="0" smtClean="0"/>
          </a:p>
          <a:p>
            <a:r>
              <a:rPr lang="en-US" dirty="0" smtClean="0"/>
              <a:t>Applications ex.: </a:t>
            </a:r>
          </a:p>
          <a:p>
            <a:pPr lvl="1"/>
            <a:r>
              <a:rPr lang="en-US" dirty="0" smtClean="0"/>
              <a:t>PHP</a:t>
            </a:r>
          </a:p>
          <a:p>
            <a:pPr lvl="1"/>
            <a:r>
              <a:rPr lang="en-US" dirty="0" smtClean="0"/>
              <a:t>Ruby</a:t>
            </a:r>
          </a:p>
          <a:p>
            <a:pPr lvl="1"/>
            <a:r>
              <a:rPr lang="en-US" dirty="0" smtClean="0"/>
              <a:t>Python</a:t>
            </a:r>
          </a:p>
          <a:p>
            <a:pPr lvl="1"/>
            <a:r>
              <a:rPr lang="en-US" dirty="0" smtClean="0"/>
              <a:t>C# (</a:t>
            </a:r>
            <a:r>
              <a:rPr lang="en-US" dirty="0" err="1" smtClean="0"/>
              <a:t>asp.net</a:t>
            </a:r>
            <a:r>
              <a:rPr lang="en-US" dirty="0" smtClean="0"/>
              <a:t>)</a:t>
            </a:r>
          </a:p>
          <a:p>
            <a:pPr lvl="1"/>
            <a:r>
              <a:rPr lang="en-US" dirty="0" smtClean="0"/>
              <a:t>Node </a:t>
            </a:r>
            <a:r>
              <a:rPr lang="en-US" dirty="0" err="1" smtClean="0"/>
              <a:t>js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12</a:t>
            </a:fld>
            <a:endParaRPr lang="en-US" dirty="0"/>
          </a:p>
        </p:txBody>
      </p:sp>
    </p:spTree>
    <p:extLst>
      <p:ext uri="{BB962C8B-B14F-4D97-AF65-F5344CB8AC3E}">
        <p14:creationId xmlns:p14="http://schemas.microsoft.com/office/powerpoint/2010/main" val="171892841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dirty="0" smtClean="0"/>
              <a:t>See in separated slides.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308825388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folHlink"/>
                </a:solidFill>
              </a:rPr>
              <a:t>Web </a:t>
            </a:r>
            <a:r>
              <a:rPr lang="en-US" dirty="0" smtClean="0">
                <a:solidFill>
                  <a:schemeClr val="folHlink"/>
                </a:solidFill>
              </a:rPr>
              <a:t>deployment</a:t>
            </a:r>
            <a:endParaRPr lang="en-US" dirty="0"/>
          </a:p>
        </p:txBody>
      </p:sp>
      <p:sp>
        <p:nvSpPr>
          <p:cNvPr id="3" name="Content Placeholder 2"/>
          <p:cNvSpPr>
            <a:spLocks noGrp="1"/>
          </p:cNvSpPr>
          <p:nvPr>
            <p:ph idx="1"/>
          </p:nvPr>
        </p:nvSpPr>
        <p:spPr/>
        <p:txBody>
          <a:bodyPr/>
          <a:lstStyle/>
          <a:p>
            <a:r>
              <a:rPr lang="en-US" dirty="0" smtClean="0"/>
              <a:t>Database server</a:t>
            </a:r>
          </a:p>
          <a:p>
            <a:r>
              <a:rPr lang="en-US" dirty="0" smtClean="0"/>
              <a:t>Server configuration</a:t>
            </a:r>
          </a:p>
          <a:p>
            <a:r>
              <a:rPr lang="en-US" dirty="0" smtClean="0"/>
              <a:t>Deployment tool &amp; script.</a:t>
            </a:r>
          </a:p>
          <a:p>
            <a:pPr lvl="1"/>
            <a:r>
              <a:rPr lang="en-US" dirty="0" smtClean="0"/>
              <a:t>SSH</a:t>
            </a:r>
          </a:p>
          <a:p>
            <a:pPr lvl="1"/>
            <a:r>
              <a:rPr lang="en-US" dirty="0" smtClean="0"/>
              <a:t>Capistrano, Mina, </a:t>
            </a:r>
            <a:r>
              <a:rPr lang="en-US" dirty="0" err="1" smtClean="0"/>
              <a:t>Heroku</a:t>
            </a:r>
            <a:endParaRPr lang="en-US" dirty="0" smtClean="0"/>
          </a:p>
          <a:p>
            <a:r>
              <a:rPr lang="en-US" dirty="0" smtClean="0"/>
              <a:t>Services (</a:t>
            </a:r>
            <a:r>
              <a:rPr lang="en-US" dirty="0" err="1" smtClean="0"/>
              <a:t>SaaS</a:t>
            </a:r>
            <a:r>
              <a:rPr lang="en-US" dirty="0" smtClean="0"/>
              <a:t>, </a:t>
            </a:r>
            <a:r>
              <a:rPr lang="en-US" dirty="0" err="1" smtClean="0"/>
              <a:t>PaaS</a:t>
            </a:r>
            <a:r>
              <a:rPr lang="en-US" dirty="0" smtClean="0"/>
              <a:t>, </a:t>
            </a:r>
            <a:r>
              <a:rPr lang="en-US" dirty="0" err="1" smtClean="0"/>
              <a:t>Docker</a:t>
            </a:r>
            <a:r>
              <a:rPr lang="en-US" dirty="0" smtClean="0"/>
              <a:t>, Vagrant, Virtual Machine, Cloud, etc.)</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234295729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See in separated slides.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220020444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Web data flow</a:t>
            </a:r>
          </a:p>
          <a:p>
            <a:r>
              <a:rPr lang="en-US" b="1" dirty="0" smtClean="0">
                <a:solidFill>
                  <a:schemeClr val="folHlink"/>
                </a:solidFill>
              </a:rPr>
              <a:t>Web server configuration</a:t>
            </a:r>
          </a:p>
          <a:p>
            <a:r>
              <a:rPr lang="en-US" b="1" dirty="0" smtClean="0">
                <a:solidFill>
                  <a:schemeClr val="folHlink"/>
                </a:solidFill>
              </a:rPr>
              <a:t>Continuous Integration</a:t>
            </a:r>
          </a:p>
          <a:p>
            <a:r>
              <a:rPr lang="en-US" b="1" dirty="0" smtClean="0">
                <a:solidFill>
                  <a:schemeClr val="folHlink"/>
                </a:solidFill>
              </a:rPr>
              <a:t>Web deployment</a:t>
            </a:r>
          </a:p>
          <a:p>
            <a:r>
              <a:rPr lang="en-US" b="1" dirty="0" err="1" smtClean="0">
                <a:solidFill>
                  <a:schemeClr val="folHlink"/>
                </a:solidFill>
              </a:rPr>
              <a:t>Docker</a:t>
            </a:r>
            <a:endParaRPr lang="en-US" b="1" dirty="0" smtClean="0">
              <a:solidFill>
                <a:schemeClr val="folHlink"/>
              </a:solidFill>
            </a:endParaRPr>
          </a:p>
          <a:p>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smtClean="0"/>
              <a:t>Lecture 7</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Data flow</a:t>
            </a:r>
            <a:r>
              <a:rPr lang="en-US" dirty="0"/>
              <a:t>: Rendering a web page – step by </a:t>
            </a:r>
            <a:r>
              <a:rPr lang="en-US" dirty="0" smtClean="0"/>
              <a:t>step</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a:p>
        </p:txBody>
      </p:sp>
      <p:sp>
        <p:nvSpPr>
          <p:cNvPr id="7" name="Content Placeholder 6"/>
          <p:cNvSpPr>
            <a:spLocks noGrp="1"/>
          </p:cNvSpPr>
          <p:nvPr>
            <p:ph idx="1"/>
          </p:nvPr>
        </p:nvSpPr>
        <p:spPr>
          <a:xfrm>
            <a:off x="457200" y="1547018"/>
            <a:ext cx="8229600" cy="4525963"/>
          </a:xfrm>
        </p:spPr>
        <p:txBody>
          <a:bodyPr/>
          <a:lstStyle/>
          <a:p>
            <a:pPr marL="457200" indent="-457200">
              <a:buFont typeface="+mj-lt"/>
              <a:buAutoNum type="arabicPeriod"/>
            </a:pPr>
            <a:r>
              <a:rPr lang="en-US" sz="2000" dirty="0"/>
              <a:t>You type an URL into address bar in your preferred browser</a:t>
            </a:r>
            <a:r>
              <a:rPr lang="en-US" sz="2000" dirty="0" smtClean="0"/>
              <a:t>.</a:t>
            </a:r>
          </a:p>
          <a:p>
            <a:pPr marL="0" indent="0">
              <a:buNone/>
            </a:pPr>
            <a:endParaRPr lang="en-US" sz="2000" dirty="0"/>
          </a:p>
          <a:p>
            <a:pPr marL="457200" indent="-457200">
              <a:buFont typeface="+mj-lt"/>
              <a:buAutoNum type="arabicPeriod"/>
            </a:pPr>
            <a:endParaRPr lang="en-US" sz="2000" dirty="0" smtClean="0"/>
          </a:p>
          <a:p>
            <a:pPr marL="457200" indent="-457200">
              <a:buFont typeface="+mj-lt"/>
              <a:buAutoNum type="arabicPeriod" startAt="2"/>
            </a:pPr>
            <a:r>
              <a:rPr lang="en-US" sz="2000" dirty="0" smtClean="0"/>
              <a:t>The </a:t>
            </a:r>
            <a:r>
              <a:rPr lang="en-US" sz="2000" dirty="0"/>
              <a:t>browser parses the URL to find the protocol, host, port, and path.</a:t>
            </a:r>
          </a:p>
          <a:p>
            <a:pPr marL="457200" indent="-457200">
              <a:buFont typeface="+mj-lt"/>
              <a:buAutoNum type="arabicPeriod" startAt="2"/>
            </a:pPr>
            <a:r>
              <a:rPr lang="en-US" sz="2000" dirty="0"/>
              <a:t>It forms a HTTP request (that was most likely the protocol)</a:t>
            </a:r>
          </a:p>
          <a:p>
            <a:pPr marL="457200" indent="-457200">
              <a:buFont typeface="+mj-lt"/>
              <a:buAutoNum type="arabicPeriod" startAt="2"/>
            </a:pPr>
            <a:r>
              <a:rPr lang="en-US" sz="2000" dirty="0"/>
              <a:t>To reach the host, it first needs to translate the human readable host into an IP number, and it does this by doing a DNS lookup on the </a:t>
            </a:r>
            <a:r>
              <a:rPr lang="en-US" sz="2000" dirty="0" smtClean="0"/>
              <a:t>host</a:t>
            </a:r>
          </a:p>
          <a:p>
            <a:pPr marL="0" indent="0">
              <a:buNone/>
            </a:pPr>
            <a:endParaRPr lang="en-US" sz="2000" dirty="0" smtClean="0"/>
          </a:p>
          <a:p>
            <a:pPr marL="0" indent="0">
              <a:buNone/>
            </a:pPr>
            <a:endParaRPr lang="en-US" sz="2000" dirty="0"/>
          </a:p>
          <a:p>
            <a:endParaRPr lang="en-US" sz="2000" dirty="0"/>
          </a:p>
        </p:txBody>
      </p:sp>
      <p:pic>
        <p:nvPicPr>
          <p:cNvPr id="8" name="Picture 7" descr="image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33" y="1952625"/>
            <a:ext cx="5629275" cy="981075"/>
          </a:xfrm>
          <a:prstGeom prst="rect">
            <a:avLst/>
          </a:prstGeom>
        </p:spPr>
      </p:pic>
      <p:pic>
        <p:nvPicPr>
          <p:cNvPr id="9" name="Picture 8" descr="image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5158581"/>
            <a:ext cx="2171700" cy="914400"/>
          </a:xfrm>
          <a:prstGeom prst="rect">
            <a:avLst/>
          </a:prstGeom>
        </p:spPr>
      </p:pic>
    </p:spTree>
    <p:extLst>
      <p:ext uri="{BB962C8B-B14F-4D97-AF65-F5344CB8AC3E}">
        <p14:creationId xmlns:p14="http://schemas.microsoft.com/office/powerpoint/2010/main" val="126043553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Lookup</a:t>
            </a:r>
            <a:endParaRPr lang="en-US" dirty="0"/>
          </a:p>
        </p:txBody>
      </p:sp>
      <p:sp>
        <p:nvSpPr>
          <p:cNvPr id="3" name="Content Placeholder 2"/>
          <p:cNvSpPr>
            <a:spLocks noGrp="1"/>
          </p:cNvSpPr>
          <p:nvPr>
            <p:ph idx="1"/>
          </p:nvPr>
        </p:nvSpPr>
        <p:spPr>
          <a:xfrm>
            <a:off x="457200" y="1600200"/>
            <a:ext cx="8229600" cy="4756150"/>
          </a:xfrm>
        </p:spPr>
        <p:txBody>
          <a:bodyPr/>
          <a:lstStyle/>
          <a:p>
            <a:r>
              <a:rPr lang="en-US" sz="1800" dirty="0"/>
              <a:t>The first step in the navigation is to figure out the IP address for the visited domain. The DNS lookup proceeds as follows:</a:t>
            </a:r>
          </a:p>
          <a:p>
            <a:pPr lvl="1"/>
            <a:r>
              <a:rPr lang="en-US" sz="1600" dirty="0"/>
              <a:t>Browser cache </a:t>
            </a:r>
            <a:endParaRPr lang="en-US" sz="1600" dirty="0" smtClean="0"/>
          </a:p>
          <a:p>
            <a:pPr lvl="1"/>
            <a:r>
              <a:rPr lang="en-US" sz="1600" dirty="0" smtClean="0"/>
              <a:t>OS cache</a:t>
            </a:r>
            <a:endParaRPr lang="en-US" sz="1600" dirty="0"/>
          </a:p>
          <a:p>
            <a:pPr lvl="1"/>
            <a:r>
              <a:rPr lang="en-US" sz="1600" dirty="0"/>
              <a:t>Router </a:t>
            </a:r>
            <a:r>
              <a:rPr lang="en-US" sz="1600" dirty="0" smtClean="0"/>
              <a:t>cache</a:t>
            </a:r>
            <a:endParaRPr lang="en-US" sz="1600" dirty="0"/>
          </a:p>
          <a:p>
            <a:pPr lvl="1"/>
            <a:r>
              <a:rPr lang="en-US" sz="1600" dirty="0"/>
              <a:t>ISP DNS </a:t>
            </a:r>
            <a:r>
              <a:rPr lang="en-US" sz="1600" dirty="0" smtClean="0"/>
              <a:t>cache</a:t>
            </a:r>
          </a:p>
          <a:p>
            <a:pPr lvl="1"/>
            <a:r>
              <a:rPr lang="en-US" sz="1600" dirty="0" smtClean="0"/>
              <a:t>Recursive search</a:t>
            </a:r>
            <a:endParaRPr lang="en-US" sz="1600"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dirty="0"/>
          </a:p>
        </p:txBody>
      </p:sp>
      <p:pic>
        <p:nvPicPr>
          <p:cNvPr id="6" name="Picture 5" descr="500pxAn_example_of_theoretical_DNS_recursion_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40668"/>
            <a:ext cx="8075933" cy="2590798"/>
          </a:xfrm>
          <a:prstGeom prst="rect">
            <a:avLst/>
          </a:prstGeom>
        </p:spPr>
      </p:pic>
    </p:spTree>
    <p:extLst>
      <p:ext uri="{BB962C8B-B14F-4D97-AF65-F5344CB8AC3E}">
        <p14:creationId xmlns:p14="http://schemas.microsoft.com/office/powerpoint/2010/main" val="220679404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5257800"/>
          </a:xfrm>
        </p:spPr>
        <p:txBody>
          <a:bodyPr/>
          <a:lstStyle/>
          <a:p>
            <a:pPr marL="457200" indent="-457200">
              <a:buFont typeface="+mj-lt"/>
              <a:buAutoNum type="arabicPeriod" startAt="5"/>
            </a:pPr>
            <a:r>
              <a:rPr lang="en-US" sz="2000" dirty="0"/>
              <a:t>Then a socket needs to be opened from the user’s computer to that IP number, on the port specified (most often port 80)</a:t>
            </a:r>
          </a:p>
          <a:p>
            <a:pPr marL="457200" indent="-457200">
              <a:buFont typeface="+mj-lt"/>
              <a:buAutoNum type="arabicPeriod" startAt="5"/>
            </a:pPr>
            <a:r>
              <a:rPr lang="en-US" sz="2000" dirty="0"/>
              <a:t>When a connection is open, the HTTP request is sent to the </a:t>
            </a:r>
            <a:r>
              <a:rPr lang="en-US" sz="2000" dirty="0" smtClean="0"/>
              <a:t>host</a:t>
            </a:r>
          </a:p>
          <a:p>
            <a:pPr lvl="1"/>
            <a:r>
              <a:rPr lang="en-US" sz="1600" dirty="0" smtClean="0"/>
              <a:t>The GET request has URL </a:t>
            </a:r>
            <a:r>
              <a:rPr lang="en-US" sz="1600" dirty="0"/>
              <a:t>to fetch: “http://</a:t>
            </a:r>
            <a:r>
              <a:rPr lang="en-US" sz="1600" dirty="0" err="1"/>
              <a:t>facebook.com</a:t>
            </a:r>
            <a:r>
              <a:rPr lang="en-US" sz="1600" dirty="0"/>
              <a:t>/”. </a:t>
            </a:r>
            <a:endParaRPr lang="en-US" sz="1600" dirty="0" smtClean="0"/>
          </a:p>
          <a:p>
            <a:pPr lvl="1"/>
            <a:r>
              <a:rPr lang="en-US" sz="1600" dirty="0" smtClean="0"/>
              <a:t>The </a:t>
            </a:r>
            <a:r>
              <a:rPr lang="en-US" sz="1600" dirty="0"/>
              <a:t>browser identifies itself (User-Agent header), </a:t>
            </a:r>
            <a:endParaRPr lang="en-US" sz="1600" dirty="0" smtClean="0"/>
          </a:p>
          <a:p>
            <a:pPr lvl="1"/>
            <a:r>
              <a:rPr lang="en-US" sz="1600" dirty="0" smtClean="0"/>
              <a:t>states </a:t>
            </a:r>
            <a:r>
              <a:rPr lang="en-US" sz="1600" dirty="0"/>
              <a:t>what types of responses it will accept </a:t>
            </a:r>
            <a:endParaRPr lang="en-US" sz="1600" dirty="0" smtClean="0"/>
          </a:p>
          <a:p>
            <a:pPr marL="457200" lvl="1" indent="0">
              <a:buNone/>
            </a:pPr>
            <a:r>
              <a:rPr lang="en-US" sz="1600" dirty="0"/>
              <a:t> </a:t>
            </a:r>
            <a:r>
              <a:rPr lang="en-US" sz="1600" dirty="0" smtClean="0"/>
              <a:t>   (</a:t>
            </a:r>
            <a:r>
              <a:rPr lang="en-US" sz="1600" dirty="0"/>
              <a:t>Accept and Accept-Encoding headers). </a:t>
            </a:r>
            <a:endParaRPr lang="en-US" sz="1600" dirty="0" smtClean="0"/>
          </a:p>
          <a:p>
            <a:pPr lvl="1"/>
            <a:r>
              <a:rPr lang="en-US" sz="1600" dirty="0" smtClean="0"/>
              <a:t>The </a:t>
            </a:r>
            <a:r>
              <a:rPr lang="en-US" sz="1600" dirty="0"/>
              <a:t>Connection header asks the server to keep the TCP connection open for further requests.</a:t>
            </a:r>
          </a:p>
          <a:p>
            <a:pPr lvl="1"/>
            <a:r>
              <a:rPr lang="en-US" sz="1600" dirty="0" smtClean="0"/>
              <a:t>cookies </a:t>
            </a:r>
            <a:r>
              <a:rPr lang="en-US" sz="1600" dirty="0"/>
              <a:t>that the browser has for this domain. </a:t>
            </a:r>
            <a:endParaRPr lang="en-US" sz="1600" dirty="0" smtClean="0"/>
          </a:p>
          <a:p>
            <a:pPr lvl="1"/>
            <a:r>
              <a:rPr lang="en-US" sz="1600" dirty="0" smtClean="0"/>
              <a:t>cookies </a:t>
            </a:r>
            <a:r>
              <a:rPr lang="en-US" sz="1600" dirty="0"/>
              <a:t>are key-value pairs that track the state of a web site in between different page requests. </a:t>
            </a:r>
            <a:endParaRPr lang="en-US" sz="1600" dirty="0" smtClean="0"/>
          </a:p>
          <a:p>
            <a:pPr lvl="1"/>
            <a:r>
              <a:rPr lang="en-US" sz="1600" dirty="0" smtClean="0"/>
              <a:t>And </a:t>
            </a:r>
            <a:r>
              <a:rPr lang="en-US" sz="1600" dirty="0"/>
              <a:t>so the cookies store the name of the logged-in user, a secret number that was assigned to the user by the server, some of user’s settings, etc. </a:t>
            </a:r>
            <a:endParaRPr lang="en-US" sz="1600" dirty="0" smtClean="0"/>
          </a:p>
          <a:p>
            <a:pPr lvl="1"/>
            <a:r>
              <a:rPr lang="en-US" sz="1600" dirty="0" smtClean="0"/>
              <a:t>The </a:t>
            </a:r>
            <a:r>
              <a:rPr lang="en-US" sz="1600" dirty="0"/>
              <a:t>cookies will be stored in a text file on the client, and sent to the server with every request.</a:t>
            </a:r>
          </a:p>
          <a:p>
            <a:pPr marL="0" indent="0">
              <a:buNone/>
            </a:pPr>
            <a:endParaRPr lang="en-US" sz="2000" dirty="0"/>
          </a:p>
          <a:p>
            <a:pPr marL="0" indent="0">
              <a:buNone/>
            </a:pPr>
            <a:endParaRPr lang="en-US" sz="2000" dirty="0" smtClean="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5</a:t>
            </a:fld>
            <a:endParaRPr lang="en-US"/>
          </a:p>
        </p:txBody>
      </p:sp>
      <p:pic>
        <p:nvPicPr>
          <p:cNvPr id="8" name="Picture 7" descr="imag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67" y="3034770"/>
            <a:ext cx="2057400" cy="904875"/>
          </a:xfrm>
          <a:prstGeom prst="rect">
            <a:avLst/>
          </a:prstGeom>
        </p:spPr>
      </p:pic>
    </p:spTree>
    <p:extLst>
      <p:ext uri="{BB962C8B-B14F-4D97-AF65-F5344CB8AC3E}">
        <p14:creationId xmlns:p14="http://schemas.microsoft.com/office/powerpoint/2010/main" val="121493490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GET http://</a:t>
            </a:r>
            <a:r>
              <a:rPr lang="en-US" dirty="0" err="1">
                <a:latin typeface="Courier"/>
                <a:cs typeface="Courier"/>
              </a:rPr>
              <a:t>facebook.com</a:t>
            </a:r>
            <a:r>
              <a:rPr lang="en-US" dirty="0">
                <a:latin typeface="Courier"/>
                <a:cs typeface="Courier"/>
              </a:rPr>
              <a:t>/ HTTP/1.1</a:t>
            </a:r>
          </a:p>
          <a:p>
            <a:pPr marL="0" indent="0">
              <a:buNone/>
            </a:pPr>
            <a:r>
              <a:rPr lang="en-US" dirty="0">
                <a:latin typeface="Courier"/>
                <a:cs typeface="Courier"/>
              </a:rPr>
              <a:t>Accept: application/x-</a:t>
            </a:r>
            <a:r>
              <a:rPr lang="en-US" dirty="0" err="1">
                <a:latin typeface="Courier"/>
                <a:cs typeface="Courier"/>
              </a:rPr>
              <a:t>ms</a:t>
            </a:r>
            <a:r>
              <a:rPr lang="en-US" dirty="0">
                <a:latin typeface="Courier"/>
                <a:cs typeface="Courier"/>
              </a:rPr>
              <a:t>-application, image/jpeg, application/</a:t>
            </a:r>
            <a:r>
              <a:rPr lang="en-US" dirty="0" err="1">
                <a:latin typeface="Courier"/>
                <a:cs typeface="Courier"/>
              </a:rPr>
              <a:t>xaml+xml</a:t>
            </a:r>
            <a:r>
              <a:rPr lang="en-US" dirty="0">
                <a:latin typeface="Courier"/>
                <a:cs typeface="Courier"/>
              </a:rPr>
              <a:t>, [...]</a:t>
            </a:r>
          </a:p>
          <a:p>
            <a:pPr marL="0" indent="0">
              <a:buNone/>
            </a:pPr>
            <a:r>
              <a:rPr lang="en-US" dirty="0">
                <a:latin typeface="Courier"/>
                <a:cs typeface="Courier"/>
              </a:rPr>
              <a:t>User-Agent: Mozilla/4.0 (compatible; MSIE 8.0; Windows NT 6.1; WOW64; [...]</a:t>
            </a:r>
          </a:p>
          <a:p>
            <a:pPr marL="0" indent="0">
              <a:buNone/>
            </a:pPr>
            <a:r>
              <a:rPr lang="en-US" dirty="0">
                <a:latin typeface="Courier"/>
                <a:cs typeface="Courier"/>
              </a:rPr>
              <a:t>Accept-Encoding: </a:t>
            </a:r>
            <a:r>
              <a:rPr lang="en-US" dirty="0" err="1">
                <a:latin typeface="Courier"/>
                <a:cs typeface="Courier"/>
              </a:rPr>
              <a:t>gzip</a:t>
            </a:r>
            <a:r>
              <a:rPr lang="en-US" dirty="0">
                <a:latin typeface="Courier"/>
                <a:cs typeface="Courier"/>
              </a:rPr>
              <a:t>, deflate</a:t>
            </a:r>
          </a:p>
          <a:p>
            <a:pPr marL="0" indent="0">
              <a:buNone/>
            </a:pPr>
            <a:r>
              <a:rPr lang="en-US" dirty="0">
                <a:latin typeface="Courier"/>
                <a:cs typeface="Courier"/>
              </a:rPr>
              <a:t>Connection: Keep-Alive</a:t>
            </a:r>
          </a:p>
          <a:p>
            <a:pPr marL="0" indent="0">
              <a:buNone/>
            </a:pPr>
            <a:r>
              <a:rPr lang="en-US" dirty="0">
                <a:latin typeface="Courier"/>
                <a:cs typeface="Courier"/>
              </a:rPr>
              <a:t>Host: </a:t>
            </a:r>
            <a:r>
              <a:rPr lang="en-US" dirty="0" err="1">
                <a:latin typeface="Courier"/>
                <a:cs typeface="Courier"/>
              </a:rPr>
              <a:t>facebook.com</a:t>
            </a:r>
            <a:endParaRPr lang="en-US" dirty="0">
              <a:latin typeface="Courier"/>
              <a:cs typeface="Courier"/>
            </a:endParaRPr>
          </a:p>
          <a:p>
            <a:pPr marL="0" indent="0">
              <a:buNone/>
            </a:pPr>
            <a:r>
              <a:rPr lang="en-US" dirty="0">
                <a:latin typeface="Courier"/>
                <a:cs typeface="Courier"/>
              </a:rPr>
              <a:t>Cookie: </a:t>
            </a:r>
            <a:r>
              <a:rPr lang="en-US" dirty="0" err="1">
                <a:latin typeface="Courier"/>
                <a:cs typeface="Courier"/>
              </a:rPr>
              <a:t>datr</a:t>
            </a:r>
            <a:r>
              <a:rPr lang="en-US" dirty="0">
                <a:latin typeface="Courier"/>
                <a:cs typeface="Courier"/>
              </a:rPr>
              <a:t>=1265876274-[...]; locale=</a:t>
            </a:r>
            <a:r>
              <a:rPr lang="en-US" dirty="0" err="1">
                <a:latin typeface="Courier"/>
                <a:cs typeface="Courier"/>
              </a:rPr>
              <a:t>en_US</a:t>
            </a:r>
            <a:r>
              <a:rPr lang="en-US" dirty="0">
                <a:latin typeface="Courier"/>
                <a:cs typeface="Courier"/>
              </a:rPr>
              <a:t>; </a:t>
            </a:r>
            <a:r>
              <a:rPr lang="en-US" dirty="0" err="1">
                <a:latin typeface="Courier"/>
                <a:cs typeface="Courier"/>
              </a:rPr>
              <a:t>lsd</a:t>
            </a:r>
            <a:r>
              <a:rPr lang="en-US" dirty="0">
                <a:latin typeface="Courier"/>
                <a:cs typeface="Courier"/>
              </a:rPr>
              <a:t>=WW[...]; </a:t>
            </a:r>
            <a:r>
              <a:rPr lang="en-US" dirty="0" err="1">
                <a:latin typeface="Courier"/>
                <a:cs typeface="Courier"/>
              </a:rPr>
              <a:t>c_user</a:t>
            </a:r>
            <a:r>
              <a:rPr lang="en-US" dirty="0">
                <a:latin typeface="Courier"/>
                <a:cs typeface="Courier"/>
              </a:rPr>
              <a:t>=2101[...]</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05562691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199" y="1600200"/>
            <a:ext cx="8365067" cy="4525963"/>
          </a:xfrm>
        </p:spPr>
        <p:txBody>
          <a:bodyPr/>
          <a:lstStyle/>
          <a:p>
            <a:pPr marL="457200" indent="-457200">
              <a:buFont typeface="+mj-lt"/>
              <a:buAutoNum type="arabicPeriod" startAt="7"/>
            </a:pPr>
            <a:r>
              <a:rPr lang="en-US" sz="1900" dirty="0"/>
              <a:t>The host forwards the request to the server software (most often Apache) configured to listen on the specified port</a:t>
            </a:r>
          </a:p>
          <a:p>
            <a:pPr marL="457200" indent="-457200">
              <a:buFont typeface="+mj-lt"/>
              <a:buAutoNum type="arabicPeriod" startAt="7"/>
            </a:pPr>
            <a:r>
              <a:rPr lang="en-US" sz="1900" dirty="0"/>
              <a:t>The server inspects the request (most often only the path), and launches the server plugin needed to handle the request (corresponding to the server language you use, PHP, Java, .NET, Python?)</a:t>
            </a:r>
          </a:p>
          <a:p>
            <a:pPr marL="457200" indent="-457200">
              <a:buFont typeface="+mj-lt"/>
              <a:buAutoNum type="arabicPeriod" startAt="7"/>
            </a:pPr>
            <a:r>
              <a:rPr lang="en-US" sz="1900" dirty="0"/>
              <a:t>The plugin gets access to the full request, and starts to prepare a HTTP response.</a:t>
            </a:r>
          </a:p>
          <a:p>
            <a:pPr marL="457200" indent="-457200">
              <a:buFont typeface="+mj-lt"/>
              <a:buAutoNum type="arabicPeriod" startAt="7"/>
            </a:pPr>
            <a:r>
              <a:rPr lang="en-US" sz="1900" dirty="0"/>
              <a:t>To construct the response a database is (most likely) accessed. A database search is made, based on parameters in the path (or data) of the request</a:t>
            </a:r>
          </a:p>
          <a:p>
            <a:pPr marL="457200" indent="-457200">
              <a:buFont typeface="+mj-lt"/>
              <a:buAutoNum type="arabicPeriod" startAt="7"/>
            </a:pPr>
            <a:r>
              <a:rPr lang="en-US" sz="1900" dirty="0"/>
              <a:t>Data from the database, together with other information the plugin decides to add, is combined into a long string of text (probably HTML).</a:t>
            </a:r>
          </a:p>
          <a:p>
            <a:endParaRPr lang="en-US" sz="1900"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80059001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1"/>
            <a:ext cx="8483600" cy="5257800"/>
          </a:xfrm>
        </p:spPr>
        <p:txBody>
          <a:bodyPr/>
          <a:lstStyle/>
          <a:p>
            <a:pPr marL="457200" indent="-457200">
              <a:buFont typeface="+mj-lt"/>
              <a:buAutoNum type="arabicPeriod" startAt="12"/>
            </a:pPr>
            <a:r>
              <a:rPr lang="en-US" sz="2000" dirty="0"/>
              <a:t>The plugin combines that data with some meta data (in the form of HTTP headers), and sends the HTTP response back to the browser</a:t>
            </a:r>
            <a:r>
              <a:rPr lang="en-US" sz="2000" dirty="0" smtClean="0"/>
              <a:t>.</a:t>
            </a:r>
          </a:p>
          <a:p>
            <a:pPr marL="0" indent="0">
              <a:buNone/>
            </a:pPr>
            <a:r>
              <a:rPr lang="en-US" sz="1400" dirty="0" smtClean="0">
                <a:latin typeface="Courier"/>
                <a:cs typeface="Courier"/>
              </a:rPr>
              <a:t>HTTP</a:t>
            </a:r>
            <a:r>
              <a:rPr lang="en-US" sz="1400" dirty="0">
                <a:latin typeface="Courier"/>
                <a:cs typeface="Courier"/>
              </a:rPr>
              <a:t>/1.1 301 Moved Permanently</a:t>
            </a:r>
          </a:p>
          <a:p>
            <a:pPr marL="0" indent="0">
              <a:buNone/>
            </a:pPr>
            <a:r>
              <a:rPr lang="en-US" sz="1400" dirty="0">
                <a:latin typeface="Courier"/>
                <a:cs typeface="Courier"/>
              </a:rPr>
              <a:t>Cache-Control: private, no-store, no-cache, must-revalidate, post-check=0</a:t>
            </a:r>
            <a:r>
              <a:rPr lang="en-US" sz="1400" dirty="0" smtClean="0">
                <a:latin typeface="Courier"/>
                <a:cs typeface="Courier"/>
              </a:rPr>
              <a:t>,  </a:t>
            </a:r>
            <a:r>
              <a:rPr lang="en-US" sz="1400" dirty="0">
                <a:latin typeface="Courier"/>
                <a:cs typeface="Courier"/>
              </a:rPr>
              <a:t>pre-check=0</a:t>
            </a:r>
          </a:p>
          <a:p>
            <a:pPr marL="0" indent="0">
              <a:buNone/>
            </a:pPr>
            <a:r>
              <a:rPr lang="en-US" sz="1400" dirty="0">
                <a:latin typeface="Courier"/>
                <a:cs typeface="Courier"/>
              </a:rPr>
              <a:t>Expires: Sat, 01 Jan 2000 00:00:00 GMT</a:t>
            </a:r>
          </a:p>
          <a:p>
            <a:pPr marL="0" indent="0">
              <a:buNone/>
            </a:pPr>
            <a:r>
              <a:rPr lang="en-US" sz="1400" dirty="0">
                <a:latin typeface="Courier"/>
                <a:cs typeface="Courier"/>
              </a:rPr>
              <a:t>Location: http://</a:t>
            </a:r>
            <a:r>
              <a:rPr lang="en-US" sz="1400" dirty="0" err="1">
                <a:latin typeface="Courier"/>
                <a:cs typeface="Courier"/>
              </a:rPr>
              <a:t>www.facebook.com</a:t>
            </a:r>
            <a:r>
              <a:rPr lang="en-US" sz="1400" dirty="0">
                <a:latin typeface="Courier"/>
                <a:cs typeface="Courier"/>
              </a:rPr>
              <a:t>/</a:t>
            </a:r>
          </a:p>
          <a:p>
            <a:pPr marL="0" indent="0">
              <a:buNone/>
            </a:pPr>
            <a:r>
              <a:rPr lang="en-US" sz="1400" dirty="0">
                <a:latin typeface="Courier"/>
                <a:cs typeface="Courier"/>
              </a:rPr>
              <a:t>P3P: CP="DSP LAW"</a:t>
            </a:r>
          </a:p>
          <a:p>
            <a:pPr marL="0" indent="0">
              <a:buNone/>
            </a:pPr>
            <a:r>
              <a:rPr lang="en-US" sz="1400" dirty="0">
                <a:latin typeface="Courier"/>
                <a:cs typeface="Courier"/>
              </a:rPr>
              <a:t>Pragma: no-cache</a:t>
            </a:r>
          </a:p>
          <a:p>
            <a:pPr marL="0" indent="0">
              <a:buNone/>
            </a:pPr>
            <a:r>
              <a:rPr lang="en-US" sz="1400" dirty="0">
                <a:latin typeface="Courier"/>
                <a:cs typeface="Courier"/>
              </a:rPr>
              <a:t>Set-Cookie: </a:t>
            </a:r>
            <a:r>
              <a:rPr lang="en-US" sz="1400" dirty="0" err="1">
                <a:latin typeface="Courier"/>
                <a:cs typeface="Courier"/>
              </a:rPr>
              <a:t>made_write_conn</a:t>
            </a:r>
            <a:r>
              <a:rPr lang="en-US" sz="1400" dirty="0">
                <a:latin typeface="Courier"/>
                <a:cs typeface="Courier"/>
              </a:rPr>
              <a:t>=deleted; expires=Thu, 12-Feb-2009 05:09:50 GMT</a:t>
            </a:r>
            <a:r>
              <a:rPr lang="en-US" sz="1400" dirty="0" smtClean="0">
                <a:latin typeface="Courier"/>
                <a:cs typeface="Courier"/>
              </a:rPr>
              <a:t>; path</a:t>
            </a:r>
            <a:r>
              <a:rPr lang="en-US" sz="1400" dirty="0">
                <a:latin typeface="Courier"/>
                <a:cs typeface="Courier"/>
              </a:rPr>
              <a:t>=/; domain=.</a:t>
            </a:r>
            <a:r>
              <a:rPr lang="en-US" sz="1400" dirty="0" err="1">
                <a:latin typeface="Courier"/>
                <a:cs typeface="Courier"/>
              </a:rPr>
              <a:t>facebook.com</a:t>
            </a:r>
            <a:r>
              <a:rPr lang="en-US" sz="1400" dirty="0">
                <a:latin typeface="Courier"/>
                <a:cs typeface="Courier"/>
              </a:rPr>
              <a:t>; </a:t>
            </a:r>
            <a:r>
              <a:rPr lang="en-US" sz="1400" dirty="0" err="1">
                <a:latin typeface="Courier"/>
                <a:cs typeface="Courier"/>
              </a:rPr>
              <a:t>httponly</a:t>
            </a:r>
            <a:endParaRPr lang="en-US" sz="1400" dirty="0">
              <a:latin typeface="Courier"/>
              <a:cs typeface="Courier"/>
            </a:endParaRPr>
          </a:p>
          <a:p>
            <a:pPr marL="0" indent="0">
              <a:buNone/>
            </a:pPr>
            <a:r>
              <a:rPr lang="en-US" sz="1400" dirty="0">
                <a:latin typeface="Courier"/>
                <a:cs typeface="Courier"/>
              </a:rPr>
              <a:t>Content-Type: text/html; charset=utf-8</a:t>
            </a:r>
          </a:p>
          <a:p>
            <a:pPr marL="0" indent="0">
              <a:buNone/>
            </a:pPr>
            <a:r>
              <a:rPr lang="en-US" sz="1400" dirty="0">
                <a:latin typeface="Courier"/>
                <a:cs typeface="Courier"/>
              </a:rPr>
              <a:t>X-</a:t>
            </a:r>
            <a:r>
              <a:rPr lang="en-US" sz="1400" dirty="0" err="1">
                <a:latin typeface="Courier"/>
                <a:cs typeface="Courier"/>
              </a:rPr>
              <a:t>Cnection</a:t>
            </a:r>
            <a:r>
              <a:rPr lang="en-US" sz="1400" dirty="0">
                <a:latin typeface="Courier"/>
                <a:cs typeface="Courier"/>
              </a:rPr>
              <a:t>: close</a:t>
            </a:r>
          </a:p>
          <a:p>
            <a:pPr marL="0" indent="0">
              <a:buNone/>
            </a:pPr>
            <a:r>
              <a:rPr lang="en-US" sz="1400" dirty="0">
                <a:latin typeface="Courier"/>
                <a:cs typeface="Courier"/>
              </a:rPr>
              <a:t>Date: Fri, 12 Feb 2010 05:09:51 GMT</a:t>
            </a:r>
          </a:p>
          <a:p>
            <a:pPr marL="0" indent="0">
              <a:buNone/>
            </a:pPr>
            <a:r>
              <a:rPr lang="en-US" sz="1400" dirty="0">
                <a:latin typeface="Courier"/>
                <a:cs typeface="Courier"/>
              </a:rPr>
              <a:t>Content-Length: </a:t>
            </a:r>
            <a:r>
              <a:rPr lang="en-US" sz="1400" dirty="0" smtClean="0">
                <a:latin typeface="Courier"/>
                <a:cs typeface="Courier"/>
              </a:rPr>
              <a:t>0</a:t>
            </a:r>
            <a:endParaRPr lang="en-US" sz="1400" dirty="0" smtClean="0"/>
          </a:p>
        </p:txBody>
      </p:sp>
      <p:sp>
        <p:nvSpPr>
          <p:cNvPr id="4" name="Date Placeholder 3"/>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pic>
        <p:nvPicPr>
          <p:cNvPr id="6" name="Picture 5" descr="image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25" y="3230033"/>
            <a:ext cx="2038350" cy="828675"/>
          </a:xfrm>
          <a:prstGeom prst="rect">
            <a:avLst/>
          </a:prstGeom>
        </p:spPr>
      </p:pic>
    </p:spTree>
    <p:extLst>
      <p:ext uri="{BB962C8B-B14F-4D97-AF65-F5344CB8AC3E}">
        <p14:creationId xmlns:p14="http://schemas.microsoft.com/office/powerpoint/2010/main" val="393452379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2"/>
            </a:pPr>
            <a:r>
              <a:rPr lang="en-US" sz="2000" dirty="0"/>
              <a:t>The browser receives the response, and parses the HTML (which with 95% probability is broken) in the </a:t>
            </a:r>
            <a:r>
              <a:rPr lang="en-US" sz="2000" dirty="0" smtClean="0"/>
              <a:t>response</a:t>
            </a:r>
          </a:p>
          <a:p>
            <a:pPr marL="0" indent="0">
              <a:buNone/>
            </a:pPr>
            <a:r>
              <a:rPr lang="en-US" sz="1800" dirty="0"/>
              <a:t>The server responded with a 301 Moved Permanently response to tell the browser to go to “http://</a:t>
            </a:r>
            <a:r>
              <a:rPr lang="en-US" sz="1800" dirty="0" err="1"/>
              <a:t>www.facebook.com</a:t>
            </a:r>
            <a:r>
              <a:rPr lang="en-US" sz="1800" dirty="0"/>
              <a:t>/” instead of “http://</a:t>
            </a:r>
            <a:r>
              <a:rPr lang="en-US" sz="1800" dirty="0" err="1"/>
              <a:t>facebook.com</a:t>
            </a:r>
            <a:r>
              <a:rPr lang="en-US" sz="1800" dirty="0"/>
              <a:t>/”.</a:t>
            </a:r>
          </a:p>
          <a:p>
            <a:pPr marL="0" indent="0">
              <a:buNone/>
            </a:pPr>
            <a:r>
              <a:rPr lang="en-US" sz="1800" dirty="0"/>
              <a:t>The browser follows the </a:t>
            </a:r>
            <a:r>
              <a:rPr lang="en-US" sz="1800" dirty="0" smtClean="0"/>
              <a:t>redirect. </a:t>
            </a:r>
          </a:p>
          <a:p>
            <a:pPr marL="0" indent="0">
              <a:buNone/>
            </a:pPr>
            <a:r>
              <a:rPr lang="en-US" sz="1800" dirty="0" smtClean="0"/>
              <a:t>The </a:t>
            </a:r>
            <a:r>
              <a:rPr lang="en-US" sz="1800" dirty="0"/>
              <a:t>browser now knows that “http://</a:t>
            </a:r>
            <a:r>
              <a:rPr lang="en-US" sz="1800" dirty="0" err="1"/>
              <a:t>www.facebook.com</a:t>
            </a:r>
            <a:r>
              <a:rPr lang="en-US" sz="1800" dirty="0"/>
              <a:t>/” is the correct URL to go to, and so it sends out another GET request:</a:t>
            </a:r>
          </a:p>
          <a:p>
            <a:pPr marL="400050" lvl="1" indent="0">
              <a:buNone/>
            </a:pPr>
            <a:r>
              <a:rPr lang="en-US" sz="1600" dirty="0">
                <a:latin typeface="Courier"/>
                <a:cs typeface="Courier"/>
              </a:rPr>
              <a:t>GET http://</a:t>
            </a:r>
            <a:r>
              <a:rPr lang="en-US" sz="1600" dirty="0" err="1">
                <a:latin typeface="Courier"/>
                <a:cs typeface="Courier"/>
              </a:rPr>
              <a:t>www.facebook.com</a:t>
            </a:r>
            <a:r>
              <a:rPr lang="en-US" sz="1600" dirty="0">
                <a:latin typeface="Courier"/>
                <a:cs typeface="Courier"/>
              </a:rPr>
              <a:t>/ HTTP/1.1</a:t>
            </a:r>
          </a:p>
          <a:p>
            <a:pPr marL="400050" lvl="1" indent="0">
              <a:buNone/>
            </a:pPr>
            <a:r>
              <a:rPr lang="en-US" sz="1600" dirty="0">
                <a:latin typeface="Courier"/>
                <a:cs typeface="Courier"/>
              </a:rPr>
              <a:t>Accept: application/x-</a:t>
            </a:r>
            <a:r>
              <a:rPr lang="en-US" sz="1600" dirty="0" err="1">
                <a:latin typeface="Courier"/>
                <a:cs typeface="Courier"/>
              </a:rPr>
              <a:t>ms</a:t>
            </a:r>
            <a:r>
              <a:rPr lang="en-US" sz="1600" dirty="0">
                <a:latin typeface="Courier"/>
                <a:cs typeface="Courier"/>
              </a:rPr>
              <a:t>-application, image/jpeg, application/</a:t>
            </a:r>
            <a:r>
              <a:rPr lang="en-US" sz="1600" dirty="0" err="1">
                <a:latin typeface="Courier"/>
                <a:cs typeface="Courier"/>
              </a:rPr>
              <a:t>xaml+xml</a:t>
            </a:r>
            <a:r>
              <a:rPr lang="en-US" sz="1600" dirty="0">
                <a:latin typeface="Courier"/>
                <a:cs typeface="Courier"/>
              </a:rPr>
              <a:t>, [...]</a:t>
            </a:r>
          </a:p>
          <a:p>
            <a:pPr marL="400050" lvl="1" indent="0">
              <a:buNone/>
            </a:pPr>
            <a:r>
              <a:rPr lang="en-US" sz="1600" dirty="0">
                <a:latin typeface="Courier"/>
                <a:cs typeface="Courier"/>
              </a:rPr>
              <a:t>Accept-Language: en-</a:t>
            </a:r>
            <a:r>
              <a:rPr lang="en-US" sz="1600" dirty="0" smtClean="0">
                <a:latin typeface="Courier"/>
                <a:cs typeface="Courier"/>
              </a:rPr>
              <a:t>US</a:t>
            </a:r>
          </a:p>
          <a:p>
            <a:pPr marL="0" indent="0">
              <a:buNone/>
            </a:pPr>
            <a:r>
              <a:rPr lang="en-US" sz="1800" dirty="0"/>
              <a:t>The server ‘handles’ the </a:t>
            </a:r>
            <a:r>
              <a:rPr lang="en-US" sz="1800" dirty="0" smtClean="0"/>
              <a:t>request then </a:t>
            </a:r>
            <a:r>
              <a:rPr lang="en-US" sz="1800" dirty="0"/>
              <a:t>sends back a HTML </a:t>
            </a:r>
            <a:r>
              <a:rPr lang="en-US" sz="1800" dirty="0" smtClean="0"/>
              <a:t>response (</a:t>
            </a:r>
            <a:r>
              <a:rPr lang="en-US" sz="1800" dirty="0"/>
              <a:t>step 8-11</a:t>
            </a:r>
            <a:r>
              <a:rPr lang="en-US" sz="1800" dirty="0" smtClean="0"/>
              <a:t>).</a:t>
            </a:r>
            <a:endParaRPr lang="en-US" sz="2000" dirty="0" smtClean="0"/>
          </a:p>
          <a:p>
            <a:endParaRPr lang="en-US" sz="2000"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5216173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3482</TotalTime>
  <Words>1081</Words>
  <Application>Microsoft Macintosh PowerPoint</Application>
  <PresentationFormat>On-screen Show (4:3)</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vt:lpstr>
      <vt:lpstr>ＭＳ Ｐゴシック</vt:lpstr>
      <vt:lpstr>Wingdings</vt:lpstr>
      <vt:lpstr>SE10 slides</vt:lpstr>
      <vt:lpstr>Software Engineering and Human Computer Interaction</vt:lpstr>
      <vt:lpstr>Today’s topics:</vt:lpstr>
      <vt:lpstr>Data flow: Rendering a web page – step by step</vt:lpstr>
      <vt:lpstr>DNS Lookup</vt:lpstr>
      <vt:lpstr>Data flow: Rendering a web page – step by step</vt:lpstr>
      <vt:lpstr>HTTP Request</vt:lpstr>
      <vt:lpstr>Data flow: Rendering a web page – step by step</vt:lpstr>
      <vt:lpstr>Data flow: Rendering a web page – step by step</vt:lpstr>
      <vt:lpstr>Data flow: Rendering a web page – step by step</vt:lpstr>
      <vt:lpstr>Data flow: Rendering a web page – step by step</vt:lpstr>
      <vt:lpstr>Data flow: Rendering a web page – step by step</vt:lpstr>
      <vt:lpstr>Web server configuration</vt:lpstr>
      <vt:lpstr>Continuous Integration</vt:lpstr>
      <vt:lpstr>Web deployment</vt:lpstr>
      <vt:lpstr>Docker</vt:lpstr>
    </vt:vector>
  </TitlesOfParts>
  <Company>St Andrews University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264</cp:revision>
  <dcterms:created xsi:type="dcterms:W3CDTF">2009-12-29T10:39:27Z</dcterms:created>
  <dcterms:modified xsi:type="dcterms:W3CDTF">2017-12-05T09:39:05Z</dcterms:modified>
</cp:coreProperties>
</file>