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6" r:id="rId1"/>
  </p:sldMasterIdLst>
  <p:notesMasterIdLst>
    <p:notesMasterId r:id="rId23"/>
  </p:notesMasterIdLst>
  <p:handoutMasterIdLst>
    <p:handoutMasterId r:id="rId24"/>
  </p:handoutMasterIdLst>
  <p:sldIdLst>
    <p:sldId id="256" r:id="rId2"/>
    <p:sldId id="348" r:id="rId3"/>
    <p:sldId id="343" r:id="rId4"/>
    <p:sldId id="267" r:id="rId5"/>
    <p:sldId id="349" r:id="rId6"/>
    <p:sldId id="350" r:id="rId7"/>
    <p:sldId id="351" r:id="rId8"/>
    <p:sldId id="352" r:id="rId9"/>
    <p:sldId id="353" r:id="rId10"/>
    <p:sldId id="354" r:id="rId11"/>
    <p:sldId id="355" r:id="rId12"/>
    <p:sldId id="356" r:id="rId13"/>
    <p:sldId id="357" r:id="rId14"/>
    <p:sldId id="358" r:id="rId15"/>
    <p:sldId id="360" r:id="rId16"/>
    <p:sldId id="361" r:id="rId17"/>
    <p:sldId id="362" r:id="rId18"/>
    <p:sldId id="363" r:id="rId19"/>
    <p:sldId id="364" r:id="rId20"/>
    <p:sldId id="365" r:id="rId21"/>
    <p:sldId id="344" r:id="rId22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46424D"/>
    <a:srgbClr val="5B86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18"/>
  </p:normalViewPr>
  <p:slideViewPr>
    <p:cSldViewPr snapToGrid="0" snapToObjects="1">
      <p:cViewPr varScale="1">
        <p:scale>
          <a:sx n="89" d="100"/>
          <a:sy n="89" d="100"/>
        </p:scale>
        <p:origin x="1648" y="1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472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handoutMaster" Target="handoutMasters/handout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44B6B1-5441-9644-AE1C-BB7EA5DBA264}" type="datetimeFigureOut">
              <a:rPr lang="en-US" smtClean="0"/>
              <a:pPr/>
              <a:t>11/13/17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300CC7-81E2-B842-8904-673E0974872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766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878819-472C-A14B-95BF-39C94BA106B2}" type="datetimeFigureOut">
              <a:rPr lang="en-US" smtClean="0"/>
              <a:pPr/>
              <a:t>11/13/17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4F38C2-4548-F541-8261-4C1D96E7A1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587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730" y="4345781"/>
            <a:ext cx="5028543" cy="3853161"/>
          </a:xfrm>
          <a:ln/>
        </p:spPr>
        <p:txBody>
          <a:bodyPr lIns="89166" tIns="43801" rIns="89166" bIns="43801"/>
          <a:lstStyle/>
          <a:p>
            <a:endParaRPr lang="en-US"/>
          </a:p>
        </p:txBody>
      </p:sp>
      <p:sp>
        <p:nvSpPr>
          <p:cNvPr id="6553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5400" y="798513"/>
            <a:ext cx="4267200" cy="3200400"/>
          </a:xfrm>
          <a:ln cap="flat"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Lecture 1: Course Introduction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Lecture 1: Course Introduction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70207B-D522-9843-9370-2EDD2ED326F5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Lecture 1: Course Introduction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Presentation title - </a:t>
            </a:r>
            <a:fld id="{DA4E4A1D-F72B-1945-8E69-DB5636470060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buFont typeface="Wingdings" charset="2"/>
              <a:buChar char="²"/>
              <a:defRPr sz="2400">
                <a:solidFill>
                  <a:srgbClr val="46424D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spcAft>
                <a:spcPts val="300"/>
              </a:spcAft>
              <a:buFont typeface="Wingdings" charset="2"/>
              <a:buChar char="§"/>
              <a:defRPr sz="2000">
                <a:solidFill>
                  <a:srgbClr val="46424D"/>
                </a:solidFill>
                <a:latin typeface="Arial"/>
                <a:cs typeface="Arial"/>
              </a:defRPr>
            </a:lvl2pPr>
            <a:lvl3pPr>
              <a:defRPr sz="1800">
                <a:solidFill>
                  <a:srgbClr val="46424D"/>
                </a:solidFill>
                <a:latin typeface="Arial"/>
                <a:cs typeface="Arial"/>
              </a:defRPr>
            </a:lvl3pPr>
            <a:lvl4pPr>
              <a:defRPr sz="1800">
                <a:solidFill>
                  <a:srgbClr val="46424D"/>
                </a:solidFill>
                <a:latin typeface="Arial"/>
                <a:cs typeface="Arial"/>
              </a:defRPr>
            </a:lvl4pPr>
            <a:lvl5pPr>
              <a:defRPr sz="1800">
                <a:solidFill>
                  <a:srgbClr val="46424D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Lecture 1: Course Introduction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Lecture 1: Course Introduction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F2747F-ECC4-BB44-B379-DEBCDE6D0557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Lecture 1: Course Introduction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6C1ACB-37F4-2E4E-A02F-3AD2C3500E5B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Lecture 1: Course Introduction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BC9741-E27D-6644-A29C-7357B3CA2856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 smtClean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Lecture 1: Course Introduction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A6FC00-01EB-8C4B-8EBA-327D665853C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Lecture 1: Course Introduction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C4B30A-E151-554F-9F57-FEC60EAD6DEE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Lecture 1: Course Introduction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F5AC9E-F104-7046-909E-B47A8243FECD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GB" noProof="0" smtClean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Lecture 1: Course Introduction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9DDB79-4A56-9B43-9E32-8AACDB1BCC49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29323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457200" y="1419226"/>
            <a:ext cx="7305805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457200" y="1417638"/>
            <a:ext cx="8217026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flipV="1">
            <a:off x="457200" y="1417638"/>
            <a:ext cx="8217026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Lecture 1: Course Introduction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CD492-2BC6-F348-9965-EC1D86DF57A8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ransition spd="med">
    <p:wipe dir="r"/>
  </p:transition>
  <p:timing>
    <p:tnLst>
      <p:par>
        <p:cTn id="1" dur="indefinite" restart="never" nodeType="tmRoot"/>
      </p:par>
    </p:tnLst>
  </p:timing>
  <p:hf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400" b="1" u="none" kern="1200">
          <a:solidFill>
            <a:srgbClr val="46424D"/>
          </a:solidFill>
          <a:latin typeface="Arial"/>
          <a:ea typeface="ＭＳ Ｐゴシック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ourcemaking.com/design_patterns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rogrammingbydoing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>
          <a:xfrm>
            <a:off x="379368" y="2130425"/>
            <a:ext cx="8307432" cy="1470025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Object-Oriented Programming with Java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936708"/>
          </a:xfrm>
        </p:spPr>
        <p:txBody>
          <a:bodyPr/>
          <a:lstStyle/>
          <a:p>
            <a:pPr algn="l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dirty="0" err="1" smtClean="0">
                <a:ea typeface="+mn-ea"/>
                <a:cs typeface="+mn-cs"/>
              </a:rPr>
              <a:t>minh@novahub.vn</a:t>
            </a:r>
            <a:endParaRPr lang="en-US" dirty="0" smtClean="0">
              <a:ea typeface="+mn-ea"/>
              <a:cs typeface="+mn-cs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Lecture 1: Course Introduction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Lucida Sans" charset="0"/>
              </a:rPr>
              <a:t>Importing a class</a:t>
            </a:r>
          </a:p>
        </p:txBody>
      </p:sp>
      <p:sp>
        <p:nvSpPr>
          <p:cNvPr id="539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592319"/>
            <a:ext cx="9144000" cy="55626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  <a:tabLst>
                <a:tab pos="860425" algn="l"/>
                <a:tab pos="1143000" algn="l"/>
                <a:tab pos="1431925" algn="l"/>
                <a:tab pos="1774825" algn="l"/>
                <a:tab pos="5486400" algn="l"/>
              </a:tabLst>
            </a:pPr>
            <a:r>
              <a:rPr lang="en-US" dirty="0">
                <a:solidFill>
                  <a:schemeClr val="accent2"/>
                </a:solidFill>
                <a:latin typeface="Courier New" charset="0"/>
              </a:rPr>
              <a:t>import </a:t>
            </a:r>
            <a:r>
              <a:rPr lang="en-US" b="1" dirty="0" err="1">
                <a:solidFill>
                  <a:schemeClr val="accent2"/>
                </a:solidFill>
                <a:latin typeface="Calibri" charset="0"/>
              </a:rPr>
              <a:t>packageName</a:t>
            </a:r>
            <a:r>
              <a:rPr lang="en-US" dirty="0" err="1">
                <a:solidFill>
                  <a:schemeClr val="accent2"/>
                </a:solidFill>
                <a:latin typeface="Courier New" charset="0"/>
              </a:rPr>
              <a:t>.</a:t>
            </a:r>
            <a:r>
              <a:rPr lang="en-US" b="1" dirty="0" err="1">
                <a:solidFill>
                  <a:schemeClr val="accent2"/>
                </a:solidFill>
                <a:latin typeface="Calibri" charset="0"/>
              </a:rPr>
              <a:t>className</a:t>
            </a:r>
            <a:r>
              <a:rPr lang="en-US" dirty="0">
                <a:solidFill>
                  <a:schemeClr val="accent2"/>
                </a:solidFill>
                <a:latin typeface="Courier New" charset="0"/>
              </a:rPr>
              <a:t>;	</a:t>
            </a:r>
            <a:r>
              <a:rPr lang="en-US" dirty="0">
                <a:solidFill>
                  <a:schemeClr val="hlink"/>
                </a:solidFill>
                <a:latin typeface="Courier New" charset="0"/>
              </a:rPr>
              <a:t>// one class</a:t>
            </a:r>
          </a:p>
          <a:p>
            <a:pPr>
              <a:buFontTx/>
              <a:buNone/>
              <a:tabLst>
                <a:tab pos="860425" algn="l"/>
                <a:tab pos="1143000" algn="l"/>
                <a:tab pos="1431925" algn="l"/>
                <a:tab pos="1774825" algn="l"/>
                <a:tab pos="5486400" algn="l"/>
              </a:tabLst>
            </a:pPr>
            <a:endParaRPr lang="en-US" dirty="0" smtClean="0">
              <a:solidFill>
                <a:srgbClr val="262626"/>
              </a:solidFill>
              <a:latin typeface="Calibri" charset="0"/>
            </a:endParaRPr>
          </a:p>
          <a:p>
            <a:pPr>
              <a:buFontTx/>
              <a:buNone/>
              <a:tabLst>
                <a:tab pos="860425" algn="l"/>
                <a:tab pos="1143000" algn="l"/>
                <a:tab pos="1431925" algn="l"/>
                <a:tab pos="1774825" algn="l"/>
                <a:tab pos="5486400" algn="l"/>
              </a:tabLst>
            </a:pPr>
            <a:r>
              <a:rPr lang="en-US" dirty="0" smtClean="0">
                <a:solidFill>
                  <a:srgbClr val="262626"/>
                </a:solidFill>
                <a:latin typeface="Calibri" charset="0"/>
              </a:rPr>
              <a:t>Example</a:t>
            </a:r>
            <a:r>
              <a:rPr lang="en-US" dirty="0">
                <a:solidFill>
                  <a:srgbClr val="262626"/>
                </a:solidFill>
                <a:latin typeface="Calibri" charset="0"/>
              </a:rPr>
              <a:t>:</a:t>
            </a:r>
          </a:p>
          <a:p>
            <a:pPr>
              <a:lnSpc>
                <a:spcPct val="80000"/>
              </a:lnSpc>
              <a:buFontTx/>
              <a:buNone/>
              <a:tabLst>
                <a:tab pos="860425" algn="l"/>
                <a:tab pos="1143000" algn="l"/>
                <a:tab pos="1431925" algn="l"/>
                <a:tab pos="1774825" algn="l"/>
                <a:tab pos="5486400" algn="l"/>
              </a:tabLst>
            </a:pPr>
            <a:r>
              <a:rPr lang="en-US" dirty="0">
                <a:solidFill>
                  <a:srgbClr val="262626"/>
                </a:solidFill>
                <a:latin typeface="Courier New" charset="0"/>
              </a:rPr>
              <a:t>package </a:t>
            </a:r>
            <a:r>
              <a:rPr lang="en-US" dirty="0" err="1">
                <a:solidFill>
                  <a:srgbClr val="262626"/>
                </a:solidFill>
                <a:latin typeface="Courier New" charset="0"/>
              </a:rPr>
              <a:t>pacman.gui</a:t>
            </a:r>
            <a:r>
              <a:rPr lang="en-US" dirty="0">
                <a:solidFill>
                  <a:srgbClr val="262626"/>
                </a:solidFill>
                <a:latin typeface="Courier New" charset="0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  <a:tabLst>
                <a:tab pos="860425" algn="l"/>
                <a:tab pos="1143000" algn="l"/>
                <a:tab pos="1431925" algn="l"/>
                <a:tab pos="1774825" algn="l"/>
                <a:tab pos="5486400" algn="l"/>
              </a:tabLst>
            </a:pPr>
            <a:r>
              <a:rPr lang="en-US" b="1" dirty="0">
                <a:solidFill>
                  <a:srgbClr val="262626"/>
                </a:solidFill>
                <a:latin typeface="Courier New" charset="0"/>
              </a:rPr>
              <a:t>import </a:t>
            </a:r>
            <a:r>
              <a:rPr lang="en-US" b="1" dirty="0" err="1">
                <a:solidFill>
                  <a:srgbClr val="262626"/>
                </a:solidFill>
                <a:latin typeface="Courier New" charset="0"/>
              </a:rPr>
              <a:t>pacman.model.Sprite</a:t>
            </a:r>
            <a:r>
              <a:rPr lang="en-US" b="1" dirty="0">
                <a:solidFill>
                  <a:srgbClr val="262626"/>
                </a:solidFill>
                <a:latin typeface="Courier New" charset="0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  <a:tabLst>
                <a:tab pos="860425" algn="l"/>
                <a:tab pos="1143000" algn="l"/>
                <a:tab pos="1431925" algn="l"/>
                <a:tab pos="1774825" algn="l"/>
                <a:tab pos="5486400" algn="l"/>
              </a:tabLst>
            </a:pPr>
            <a:endParaRPr lang="en-US" sz="1200" b="1" dirty="0">
              <a:solidFill>
                <a:srgbClr val="262626"/>
              </a:solidFill>
              <a:latin typeface="Courier New" charset="0"/>
            </a:endParaRPr>
          </a:p>
          <a:p>
            <a:pPr>
              <a:lnSpc>
                <a:spcPct val="80000"/>
              </a:lnSpc>
              <a:buFontTx/>
              <a:buNone/>
              <a:tabLst>
                <a:tab pos="860425" algn="l"/>
                <a:tab pos="1143000" algn="l"/>
                <a:tab pos="1431925" algn="l"/>
                <a:tab pos="1774825" algn="l"/>
                <a:tab pos="5486400" algn="l"/>
              </a:tabLst>
            </a:pPr>
            <a:r>
              <a:rPr lang="en-US" dirty="0">
                <a:solidFill>
                  <a:srgbClr val="262626"/>
                </a:solidFill>
                <a:latin typeface="Courier New" charset="0"/>
              </a:rPr>
              <a:t>public class </a:t>
            </a:r>
            <a:r>
              <a:rPr lang="en-US" dirty="0" err="1">
                <a:solidFill>
                  <a:srgbClr val="262626"/>
                </a:solidFill>
                <a:latin typeface="Courier New" charset="0"/>
              </a:rPr>
              <a:t>PacManGui</a:t>
            </a:r>
            <a:r>
              <a:rPr lang="en-US" dirty="0">
                <a:solidFill>
                  <a:srgbClr val="262626"/>
                </a:solidFill>
                <a:latin typeface="Courier New" charset="0"/>
              </a:rPr>
              <a:t> {</a:t>
            </a:r>
          </a:p>
          <a:p>
            <a:pPr>
              <a:lnSpc>
                <a:spcPct val="80000"/>
              </a:lnSpc>
              <a:buFontTx/>
              <a:buNone/>
              <a:tabLst>
                <a:tab pos="860425" algn="l"/>
                <a:tab pos="1143000" algn="l"/>
                <a:tab pos="1431925" algn="l"/>
                <a:tab pos="1774825" algn="l"/>
                <a:tab pos="5486400" algn="l"/>
              </a:tabLst>
            </a:pPr>
            <a:r>
              <a:rPr lang="en-US" dirty="0">
                <a:solidFill>
                  <a:srgbClr val="262626"/>
                </a:solidFill>
                <a:latin typeface="Courier New" charset="0"/>
              </a:rPr>
              <a:t>    Ghost </a:t>
            </a:r>
            <a:r>
              <a:rPr lang="en-US" dirty="0" err="1">
                <a:solidFill>
                  <a:srgbClr val="262626"/>
                </a:solidFill>
                <a:latin typeface="Courier New" charset="0"/>
              </a:rPr>
              <a:t>blinky</a:t>
            </a:r>
            <a:r>
              <a:rPr lang="en-US" dirty="0">
                <a:solidFill>
                  <a:srgbClr val="262626"/>
                </a:solidFill>
                <a:latin typeface="Courier New" charset="0"/>
              </a:rPr>
              <a:t> = new Ghost();</a:t>
            </a:r>
          </a:p>
          <a:p>
            <a:pPr>
              <a:lnSpc>
                <a:spcPct val="80000"/>
              </a:lnSpc>
              <a:buFontTx/>
              <a:buNone/>
              <a:tabLst>
                <a:tab pos="860425" algn="l"/>
                <a:tab pos="1143000" algn="l"/>
                <a:tab pos="1431925" algn="l"/>
                <a:tab pos="1774825" algn="l"/>
                <a:tab pos="5486400" algn="l"/>
              </a:tabLst>
            </a:pPr>
            <a:r>
              <a:rPr lang="en-US" dirty="0">
                <a:solidFill>
                  <a:srgbClr val="262626"/>
                </a:solidFill>
                <a:latin typeface="Courier New" charset="0"/>
              </a:rPr>
              <a:t>}</a:t>
            </a:r>
          </a:p>
          <a:p>
            <a:pPr>
              <a:tabLst>
                <a:tab pos="860425" algn="l"/>
                <a:tab pos="1143000" algn="l"/>
                <a:tab pos="1431925" algn="l"/>
                <a:tab pos="1774825" algn="l"/>
                <a:tab pos="5486400" algn="l"/>
              </a:tabLst>
            </a:pPr>
            <a:r>
              <a:rPr lang="en-US" dirty="0" smtClean="0">
                <a:solidFill>
                  <a:srgbClr val="262626"/>
                </a:solidFill>
                <a:latin typeface="Calibri" charset="0"/>
              </a:rPr>
              <a:t>Importing </a:t>
            </a:r>
            <a:r>
              <a:rPr lang="en-US" dirty="0">
                <a:solidFill>
                  <a:srgbClr val="262626"/>
                </a:solidFill>
                <a:latin typeface="Calibri" charset="0"/>
              </a:rPr>
              <a:t>single classes has high precedence:</a:t>
            </a:r>
          </a:p>
          <a:p>
            <a:pPr lvl="1">
              <a:tabLst>
                <a:tab pos="860425" algn="l"/>
                <a:tab pos="1143000" algn="l"/>
                <a:tab pos="1431925" algn="l"/>
                <a:tab pos="1774825" algn="l"/>
                <a:tab pos="5486400" algn="l"/>
              </a:tabLst>
            </a:pPr>
            <a:r>
              <a:rPr lang="en-US" dirty="0">
                <a:solidFill>
                  <a:srgbClr val="404040"/>
                </a:solidFill>
                <a:latin typeface="Calibri" charset="0"/>
              </a:rPr>
              <a:t>if you import </a:t>
            </a:r>
            <a:r>
              <a:rPr lang="en-US" dirty="0">
                <a:solidFill>
                  <a:srgbClr val="404040"/>
                </a:solidFill>
                <a:latin typeface="Courier New" charset="0"/>
              </a:rPr>
              <a:t>.*</a:t>
            </a:r>
            <a:r>
              <a:rPr lang="en-US" dirty="0">
                <a:solidFill>
                  <a:srgbClr val="404040"/>
                </a:solidFill>
                <a:latin typeface="Calibri" charset="0"/>
              </a:rPr>
              <a:t>, a same-named class in the current </a:t>
            </a:r>
            <a:r>
              <a:rPr lang="en-US" dirty="0" err="1">
                <a:solidFill>
                  <a:srgbClr val="404040"/>
                </a:solidFill>
                <a:latin typeface="Calibri" charset="0"/>
              </a:rPr>
              <a:t>dir</a:t>
            </a:r>
            <a:r>
              <a:rPr lang="en-US" dirty="0">
                <a:solidFill>
                  <a:srgbClr val="404040"/>
                </a:solidFill>
                <a:latin typeface="Calibri" charset="0"/>
              </a:rPr>
              <a:t> will override</a:t>
            </a:r>
          </a:p>
          <a:p>
            <a:pPr lvl="1">
              <a:tabLst>
                <a:tab pos="860425" algn="l"/>
                <a:tab pos="1143000" algn="l"/>
                <a:tab pos="1431925" algn="l"/>
                <a:tab pos="1774825" algn="l"/>
                <a:tab pos="5486400" algn="l"/>
              </a:tabLst>
            </a:pPr>
            <a:r>
              <a:rPr lang="en-US" dirty="0">
                <a:solidFill>
                  <a:srgbClr val="404040"/>
                </a:solidFill>
                <a:latin typeface="Calibri" charset="0"/>
              </a:rPr>
              <a:t>if you import </a:t>
            </a:r>
            <a:r>
              <a:rPr lang="en-US" dirty="0">
                <a:solidFill>
                  <a:srgbClr val="404040"/>
                </a:solidFill>
                <a:latin typeface="Courier New" charset="0"/>
              </a:rPr>
              <a:t>.</a:t>
            </a:r>
            <a:r>
              <a:rPr lang="en-US" b="1" dirty="0" err="1">
                <a:solidFill>
                  <a:srgbClr val="404040"/>
                </a:solidFill>
                <a:latin typeface="Calibri" charset="0"/>
              </a:rPr>
              <a:t>className</a:t>
            </a:r>
            <a:r>
              <a:rPr lang="en-US" dirty="0">
                <a:solidFill>
                  <a:srgbClr val="404040"/>
                </a:solidFill>
                <a:latin typeface="Calibri" charset="0"/>
              </a:rPr>
              <a:t>, it will not</a:t>
            </a:r>
          </a:p>
        </p:txBody>
      </p:sp>
    </p:spTree>
    <p:extLst>
      <p:ext uri="{BB962C8B-B14F-4D97-AF65-F5344CB8AC3E}">
        <p14:creationId xmlns:p14="http://schemas.microsoft.com/office/powerpoint/2010/main" val="402189581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Lucida Sans" charset="0"/>
              </a:rPr>
              <a:t>Static import</a:t>
            </a:r>
          </a:p>
        </p:txBody>
      </p:sp>
      <p:sp>
        <p:nvSpPr>
          <p:cNvPr id="538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459381"/>
            <a:ext cx="9144000" cy="55626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solidFill>
                  <a:schemeClr val="accent2"/>
                </a:solidFill>
                <a:latin typeface="Courier New" charset="0"/>
              </a:rPr>
              <a:t>import static </a:t>
            </a:r>
            <a:r>
              <a:rPr lang="en-US" b="1" dirty="0" err="1">
                <a:solidFill>
                  <a:schemeClr val="accent2"/>
                </a:solidFill>
                <a:latin typeface="Calibri" charset="0"/>
              </a:rPr>
              <a:t>packageName</a:t>
            </a:r>
            <a:r>
              <a:rPr lang="en-US" dirty="0" err="1">
                <a:solidFill>
                  <a:schemeClr val="accent2"/>
                </a:solidFill>
                <a:latin typeface="Courier New" charset="0"/>
              </a:rPr>
              <a:t>.</a:t>
            </a:r>
            <a:r>
              <a:rPr lang="en-US" b="1" dirty="0" err="1">
                <a:solidFill>
                  <a:schemeClr val="accent2"/>
                </a:solidFill>
                <a:latin typeface="Calibri" charset="0"/>
              </a:rPr>
              <a:t>className</a:t>
            </a:r>
            <a:r>
              <a:rPr lang="en-US" dirty="0">
                <a:solidFill>
                  <a:schemeClr val="accent2"/>
                </a:solidFill>
                <a:latin typeface="Courier New" charset="0"/>
              </a:rPr>
              <a:t>.*;</a:t>
            </a:r>
            <a:endParaRPr lang="en-US" dirty="0">
              <a:solidFill>
                <a:schemeClr val="hlink"/>
              </a:solidFill>
              <a:latin typeface="Courier New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dirty="0">
              <a:solidFill>
                <a:srgbClr val="262626"/>
              </a:solidFill>
              <a:latin typeface="Courier New" charset="0"/>
            </a:endParaRPr>
          </a:p>
          <a:p>
            <a:pPr>
              <a:buFontTx/>
              <a:buNone/>
            </a:pPr>
            <a:r>
              <a:rPr lang="en-US" dirty="0">
                <a:solidFill>
                  <a:srgbClr val="262626"/>
                </a:solidFill>
                <a:latin typeface="Calibri" charset="0"/>
              </a:rPr>
              <a:t>Example: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b="1" dirty="0">
                <a:solidFill>
                  <a:srgbClr val="262626"/>
                </a:solidFill>
                <a:latin typeface="Courier New" charset="0"/>
              </a:rPr>
              <a:t>import static </a:t>
            </a:r>
            <a:r>
              <a:rPr lang="en-US" b="1" dirty="0" err="1">
                <a:solidFill>
                  <a:srgbClr val="262626"/>
                </a:solidFill>
                <a:latin typeface="Courier New" charset="0"/>
              </a:rPr>
              <a:t>java.lang.Math</a:t>
            </a:r>
            <a:r>
              <a:rPr lang="en-US" b="1" dirty="0">
                <a:solidFill>
                  <a:srgbClr val="262626"/>
                </a:solidFill>
                <a:latin typeface="Courier New" charset="0"/>
              </a:rPr>
              <a:t>.*;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200" b="1" dirty="0">
              <a:solidFill>
                <a:srgbClr val="262626"/>
              </a:solidFill>
              <a:latin typeface="Courier New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solidFill>
                  <a:srgbClr val="262626"/>
                </a:solidFill>
                <a:latin typeface="Courier New" charset="0"/>
              </a:rPr>
              <a:t>...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solidFill>
                  <a:srgbClr val="262626"/>
                </a:solidFill>
                <a:latin typeface="Courier New" charset="0"/>
              </a:rPr>
              <a:t>double angle = sin(PI / 2) + </a:t>
            </a:r>
            <a:r>
              <a:rPr lang="en-US" dirty="0" err="1">
                <a:solidFill>
                  <a:srgbClr val="262626"/>
                </a:solidFill>
                <a:latin typeface="Courier New" charset="0"/>
              </a:rPr>
              <a:t>ln</a:t>
            </a:r>
            <a:r>
              <a:rPr lang="en-US" dirty="0">
                <a:solidFill>
                  <a:srgbClr val="262626"/>
                </a:solidFill>
                <a:latin typeface="Courier New" charset="0"/>
              </a:rPr>
              <a:t>(E * E);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dirty="0">
              <a:solidFill>
                <a:srgbClr val="262626"/>
              </a:solidFill>
              <a:latin typeface="Courier New" charset="0"/>
            </a:endParaRPr>
          </a:p>
          <a:p>
            <a:r>
              <a:rPr lang="en-US" dirty="0">
                <a:solidFill>
                  <a:srgbClr val="262626"/>
                </a:solidFill>
                <a:latin typeface="Calibri" charset="0"/>
              </a:rPr>
              <a:t>Static import allows you to refer to the members of another class without writing that class's name.</a:t>
            </a:r>
          </a:p>
          <a:p>
            <a:r>
              <a:rPr lang="en-US" dirty="0">
                <a:solidFill>
                  <a:srgbClr val="262626"/>
                </a:solidFill>
                <a:latin typeface="Calibri" charset="0"/>
              </a:rPr>
              <a:t>Should be used rarely and only with classes whose contents are entirely static "utility" code.</a:t>
            </a:r>
          </a:p>
        </p:txBody>
      </p:sp>
    </p:spTree>
    <p:extLst>
      <p:ext uri="{BB962C8B-B14F-4D97-AF65-F5344CB8AC3E}">
        <p14:creationId xmlns:p14="http://schemas.microsoft.com/office/powerpoint/2010/main" val="394213288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Lucida Sans" charset="0"/>
              </a:rPr>
              <a:t>Referring to packages</a:t>
            </a:r>
          </a:p>
        </p:txBody>
      </p:sp>
      <p:sp>
        <p:nvSpPr>
          <p:cNvPr id="540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426390"/>
            <a:ext cx="9144000" cy="5562600"/>
          </a:xfrm>
        </p:spPr>
        <p:txBody>
          <a:bodyPr/>
          <a:lstStyle/>
          <a:p>
            <a:pPr>
              <a:buFontTx/>
              <a:buNone/>
            </a:pPr>
            <a:r>
              <a:rPr lang="en-US" b="1" dirty="0" err="1">
                <a:solidFill>
                  <a:srgbClr val="262626"/>
                </a:solidFill>
                <a:latin typeface="Calibri" charset="0"/>
              </a:rPr>
              <a:t>packageName</a:t>
            </a:r>
            <a:r>
              <a:rPr lang="en-US" dirty="0" err="1">
                <a:solidFill>
                  <a:srgbClr val="262626"/>
                </a:solidFill>
                <a:latin typeface="Courier New" charset="0"/>
              </a:rPr>
              <a:t>.</a:t>
            </a:r>
            <a:r>
              <a:rPr lang="en-US" b="1" dirty="0" err="1">
                <a:solidFill>
                  <a:srgbClr val="262626"/>
                </a:solidFill>
                <a:latin typeface="Calibri" charset="0"/>
              </a:rPr>
              <a:t>className</a:t>
            </a:r>
            <a:endParaRPr lang="en-US" b="1" dirty="0">
              <a:solidFill>
                <a:srgbClr val="262626"/>
              </a:solidFill>
              <a:latin typeface="Calibri" charset="0"/>
            </a:endParaRPr>
          </a:p>
          <a:p>
            <a:pPr>
              <a:buFontTx/>
              <a:buNone/>
            </a:pPr>
            <a:endParaRPr lang="en-US" dirty="0" smtClean="0">
              <a:solidFill>
                <a:srgbClr val="262626"/>
              </a:solidFill>
              <a:latin typeface="Calibri" charset="0"/>
            </a:endParaRPr>
          </a:p>
          <a:p>
            <a:pPr>
              <a:buFontTx/>
              <a:buNone/>
            </a:pPr>
            <a:r>
              <a:rPr lang="en-US" dirty="0" smtClean="0">
                <a:solidFill>
                  <a:srgbClr val="262626"/>
                </a:solidFill>
                <a:latin typeface="Calibri" charset="0"/>
              </a:rPr>
              <a:t>Example</a:t>
            </a:r>
            <a:r>
              <a:rPr lang="en-US" dirty="0">
                <a:solidFill>
                  <a:srgbClr val="262626"/>
                </a:solidFill>
                <a:latin typeface="Calibri" charset="0"/>
              </a:rPr>
              <a:t>:</a:t>
            </a:r>
          </a:p>
          <a:p>
            <a:pPr>
              <a:buFontTx/>
              <a:buNone/>
            </a:pPr>
            <a:r>
              <a:rPr lang="en-US" sz="2000" dirty="0" err="1">
                <a:solidFill>
                  <a:srgbClr val="262626"/>
                </a:solidFill>
                <a:latin typeface="Courier New" charset="0"/>
              </a:rPr>
              <a:t>java.util.Scanner</a:t>
            </a:r>
            <a:r>
              <a:rPr lang="en-US" sz="2000" dirty="0">
                <a:solidFill>
                  <a:srgbClr val="262626"/>
                </a:solidFill>
                <a:latin typeface="Courier New" charset="0"/>
              </a:rPr>
              <a:t> console =</a:t>
            </a:r>
          </a:p>
          <a:p>
            <a:pPr>
              <a:buFontTx/>
              <a:buNone/>
            </a:pPr>
            <a:r>
              <a:rPr lang="en-US" sz="2000" dirty="0">
                <a:solidFill>
                  <a:srgbClr val="262626"/>
                </a:solidFill>
                <a:latin typeface="Courier New" charset="0"/>
              </a:rPr>
              <a:t>    new </a:t>
            </a:r>
            <a:r>
              <a:rPr lang="en-US" sz="2000" dirty="0" err="1">
                <a:solidFill>
                  <a:srgbClr val="262626"/>
                </a:solidFill>
                <a:latin typeface="Courier New" charset="0"/>
              </a:rPr>
              <a:t>java.util.Scanner</a:t>
            </a:r>
            <a:r>
              <a:rPr lang="en-US" sz="2000" dirty="0">
                <a:solidFill>
                  <a:srgbClr val="262626"/>
                </a:solidFill>
                <a:latin typeface="Courier New" charset="0"/>
              </a:rPr>
              <a:t>(</a:t>
            </a:r>
            <a:r>
              <a:rPr lang="en-US" sz="2000" dirty="0" err="1">
                <a:solidFill>
                  <a:srgbClr val="262626"/>
                </a:solidFill>
                <a:latin typeface="Courier New" charset="0"/>
              </a:rPr>
              <a:t>java.lang.System.in</a:t>
            </a:r>
            <a:r>
              <a:rPr lang="en-US" sz="2000" dirty="0">
                <a:solidFill>
                  <a:srgbClr val="262626"/>
                </a:solidFill>
                <a:latin typeface="Courier New" charset="0"/>
              </a:rPr>
              <a:t>);</a:t>
            </a:r>
          </a:p>
          <a:p>
            <a:pPr>
              <a:buFontTx/>
              <a:buNone/>
            </a:pPr>
            <a:endParaRPr lang="en-US" sz="2000" dirty="0">
              <a:solidFill>
                <a:srgbClr val="262626"/>
              </a:solidFill>
              <a:latin typeface="Courier New" charset="0"/>
            </a:endParaRPr>
          </a:p>
          <a:p>
            <a:r>
              <a:rPr lang="en-US" dirty="0">
                <a:solidFill>
                  <a:srgbClr val="262626"/>
                </a:solidFill>
                <a:latin typeface="Calibri" charset="0"/>
              </a:rPr>
              <a:t>You can use a type from any package without importing it if you write its full name</a:t>
            </a:r>
            <a:r>
              <a:rPr lang="en-US" dirty="0" smtClean="0">
                <a:solidFill>
                  <a:srgbClr val="262626"/>
                </a:solidFill>
                <a:latin typeface="Calibri" charset="0"/>
              </a:rPr>
              <a:t>.</a:t>
            </a:r>
            <a:endParaRPr lang="en-US" sz="1200" dirty="0">
              <a:solidFill>
                <a:srgbClr val="404040"/>
              </a:solidFill>
              <a:latin typeface="Calibri" charset="0"/>
            </a:endParaRPr>
          </a:p>
          <a:p>
            <a:r>
              <a:rPr lang="en-US" dirty="0">
                <a:solidFill>
                  <a:srgbClr val="262626"/>
                </a:solidFill>
                <a:latin typeface="Calibri" charset="0"/>
              </a:rPr>
              <a:t>Sometimes this is useful to disambiguate similar names.</a:t>
            </a:r>
          </a:p>
          <a:p>
            <a:pPr lvl="1"/>
            <a:r>
              <a:rPr lang="en-US" dirty="0">
                <a:solidFill>
                  <a:srgbClr val="404040"/>
                </a:solidFill>
                <a:latin typeface="Calibri" charset="0"/>
              </a:rPr>
              <a:t>Example: </a:t>
            </a:r>
            <a:r>
              <a:rPr lang="en-US" dirty="0" err="1">
                <a:solidFill>
                  <a:srgbClr val="404040"/>
                </a:solidFill>
                <a:latin typeface="Courier New" charset="0"/>
              </a:rPr>
              <a:t>java.awt.List</a:t>
            </a:r>
            <a:r>
              <a:rPr lang="en-US" dirty="0">
                <a:solidFill>
                  <a:srgbClr val="404040"/>
                </a:solidFill>
                <a:latin typeface="Calibri" charset="0"/>
              </a:rPr>
              <a:t> and </a:t>
            </a:r>
            <a:r>
              <a:rPr lang="en-US" dirty="0" err="1">
                <a:solidFill>
                  <a:srgbClr val="404040"/>
                </a:solidFill>
                <a:latin typeface="Courier New" charset="0"/>
              </a:rPr>
              <a:t>java.util.List</a:t>
            </a:r>
            <a:endParaRPr lang="en-US" dirty="0">
              <a:solidFill>
                <a:srgbClr val="404040"/>
              </a:solidFill>
              <a:latin typeface="Courier New" charset="0"/>
            </a:endParaRPr>
          </a:p>
          <a:p>
            <a:pPr lvl="1"/>
            <a:r>
              <a:rPr lang="en-US" dirty="0">
                <a:solidFill>
                  <a:srgbClr val="404040"/>
                </a:solidFill>
                <a:latin typeface="Calibri" charset="0"/>
              </a:rPr>
              <a:t>Or, explicitly import one of the classes.</a:t>
            </a:r>
          </a:p>
        </p:txBody>
      </p:sp>
    </p:spTree>
    <p:extLst>
      <p:ext uri="{BB962C8B-B14F-4D97-AF65-F5344CB8AC3E}">
        <p14:creationId xmlns:p14="http://schemas.microsoft.com/office/powerpoint/2010/main" val="271668045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Lucida Sans" charset="0"/>
              </a:rPr>
              <a:t>The default package</a:t>
            </a:r>
          </a:p>
        </p:txBody>
      </p:sp>
      <p:sp>
        <p:nvSpPr>
          <p:cNvPr id="537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417638"/>
            <a:ext cx="9144000" cy="5562600"/>
          </a:xfrm>
        </p:spPr>
        <p:txBody>
          <a:bodyPr/>
          <a:lstStyle/>
          <a:p>
            <a:r>
              <a:rPr lang="en-US" dirty="0">
                <a:solidFill>
                  <a:srgbClr val="262626"/>
                </a:solidFill>
                <a:latin typeface="Calibri" charset="0"/>
              </a:rPr>
              <a:t>Compilation units (files) that do not declare a package are put into a default, unnamed, package.</a:t>
            </a:r>
          </a:p>
          <a:p>
            <a:pPr lvl="1"/>
            <a:endParaRPr lang="en-US" dirty="0">
              <a:solidFill>
                <a:srgbClr val="404040"/>
              </a:solidFill>
              <a:latin typeface="Calibri" charset="0"/>
            </a:endParaRPr>
          </a:p>
          <a:p>
            <a:r>
              <a:rPr lang="en-US" dirty="0">
                <a:solidFill>
                  <a:srgbClr val="262626"/>
                </a:solidFill>
                <a:latin typeface="Calibri" charset="0"/>
              </a:rPr>
              <a:t>Classes in the default package:</a:t>
            </a:r>
          </a:p>
          <a:p>
            <a:pPr lvl="1"/>
            <a:r>
              <a:rPr lang="en-US" dirty="0">
                <a:solidFill>
                  <a:srgbClr val="404040"/>
                </a:solidFill>
                <a:latin typeface="Calibri" charset="0"/>
              </a:rPr>
              <a:t>Cannot be imported</a:t>
            </a:r>
          </a:p>
          <a:p>
            <a:pPr lvl="1"/>
            <a:r>
              <a:rPr lang="en-US" dirty="0">
                <a:solidFill>
                  <a:srgbClr val="404040"/>
                </a:solidFill>
                <a:latin typeface="Calibri" charset="0"/>
              </a:rPr>
              <a:t>Cannot be used by classes in other packages</a:t>
            </a:r>
          </a:p>
          <a:p>
            <a:pPr lvl="1"/>
            <a:endParaRPr lang="en-US" dirty="0">
              <a:solidFill>
                <a:srgbClr val="404040"/>
              </a:solidFill>
              <a:latin typeface="Calibri" charset="0"/>
            </a:endParaRPr>
          </a:p>
          <a:p>
            <a:r>
              <a:rPr lang="en-US" dirty="0">
                <a:solidFill>
                  <a:srgbClr val="262626"/>
                </a:solidFill>
                <a:latin typeface="Calibri" charset="0"/>
              </a:rPr>
              <a:t>Many editors discourage the use of the default package.</a:t>
            </a:r>
          </a:p>
          <a:p>
            <a:pPr lvl="1"/>
            <a:endParaRPr lang="en-US" dirty="0">
              <a:solidFill>
                <a:srgbClr val="404040"/>
              </a:solidFill>
              <a:latin typeface="Calibri" charset="0"/>
            </a:endParaRPr>
          </a:p>
          <a:p>
            <a:r>
              <a:rPr lang="en-US" dirty="0">
                <a:solidFill>
                  <a:srgbClr val="262626"/>
                </a:solidFill>
                <a:latin typeface="Calibri" charset="0"/>
              </a:rPr>
              <a:t>Package </a:t>
            </a:r>
            <a:r>
              <a:rPr lang="en-US" dirty="0" err="1">
                <a:solidFill>
                  <a:srgbClr val="262626"/>
                </a:solidFill>
                <a:latin typeface="Calibri" charset="0"/>
              </a:rPr>
              <a:t>java.lang</a:t>
            </a:r>
            <a:r>
              <a:rPr lang="en-US" dirty="0">
                <a:solidFill>
                  <a:srgbClr val="262626"/>
                </a:solidFill>
                <a:latin typeface="Calibri" charset="0"/>
              </a:rPr>
              <a:t> is implicitly imported in all programs by default.</a:t>
            </a:r>
          </a:p>
          <a:p>
            <a:pPr lvl="1"/>
            <a:r>
              <a:rPr lang="en-US" dirty="0">
                <a:solidFill>
                  <a:srgbClr val="404040"/>
                </a:solidFill>
                <a:latin typeface="Courier New" charset="0"/>
              </a:rPr>
              <a:t>import </a:t>
            </a:r>
            <a:r>
              <a:rPr lang="en-US" dirty="0" err="1">
                <a:solidFill>
                  <a:srgbClr val="404040"/>
                </a:solidFill>
                <a:latin typeface="Courier New" charset="0"/>
              </a:rPr>
              <a:t>java.lang</a:t>
            </a:r>
            <a:r>
              <a:rPr lang="en-US" dirty="0">
                <a:solidFill>
                  <a:srgbClr val="404040"/>
                </a:solidFill>
                <a:latin typeface="Courier New" charset="0"/>
              </a:rPr>
              <a:t>.*;</a:t>
            </a:r>
          </a:p>
        </p:txBody>
      </p:sp>
    </p:spTree>
    <p:extLst>
      <p:ext uri="{BB962C8B-B14F-4D97-AF65-F5344CB8AC3E}">
        <p14:creationId xmlns:p14="http://schemas.microsoft.com/office/powerpoint/2010/main" val="282309153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ucida Sans" charset="0"/>
              </a:rPr>
              <a:t>Package access</a:t>
            </a:r>
          </a:p>
        </p:txBody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426390"/>
            <a:ext cx="9144000" cy="5562600"/>
          </a:xfrm>
        </p:spPr>
        <p:txBody>
          <a:bodyPr/>
          <a:lstStyle/>
          <a:p>
            <a:r>
              <a:rPr lang="en-US" dirty="0">
                <a:solidFill>
                  <a:srgbClr val="262626"/>
                </a:solidFill>
                <a:latin typeface="Calibri" charset="0"/>
              </a:rPr>
              <a:t>Java provides the following access modifiers:</a:t>
            </a:r>
          </a:p>
          <a:p>
            <a:pPr lvl="1"/>
            <a:r>
              <a:rPr lang="en-US" dirty="0">
                <a:solidFill>
                  <a:srgbClr val="404040"/>
                </a:solidFill>
                <a:latin typeface="Courier New" charset="0"/>
              </a:rPr>
              <a:t>public</a:t>
            </a:r>
            <a:r>
              <a:rPr lang="en-US" dirty="0">
                <a:solidFill>
                  <a:srgbClr val="404040"/>
                </a:solidFill>
                <a:latin typeface="Calibri" charset="0"/>
              </a:rPr>
              <a:t> : Visible to all other classes.</a:t>
            </a:r>
          </a:p>
          <a:p>
            <a:pPr lvl="1"/>
            <a:r>
              <a:rPr lang="en-US" dirty="0">
                <a:solidFill>
                  <a:srgbClr val="404040"/>
                </a:solidFill>
                <a:latin typeface="Courier New" charset="0"/>
              </a:rPr>
              <a:t>private</a:t>
            </a:r>
            <a:r>
              <a:rPr lang="en-US" dirty="0">
                <a:solidFill>
                  <a:srgbClr val="404040"/>
                </a:solidFill>
                <a:latin typeface="Calibri" charset="0"/>
              </a:rPr>
              <a:t> : Visible only to the current class (and any nested types).</a:t>
            </a:r>
            <a:endParaRPr lang="en-US" sz="800" dirty="0">
              <a:solidFill>
                <a:srgbClr val="404040"/>
              </a:solidFill>
              <a:latin typeface="Calibri" charset="0"/>
            </a:endParaRPr>
          </a:p>
          <a:p>
            <a:pPr lvl="1"/>
            <a:r>
              <a:rPr lang="en-US" dirty="0">
                <a:solidFill>
                  <a:srgbClr val="404040"/>
                </a:solidFill>
                <a:latin typeface="Courier New" charset="0"/>
              </a:rPr>
              <a:t>protected</a:t>
            </a:r>
            <a:r>
              <a:rPr lang="en-US" dirty="0">
                <a:solidFill>
                  <a:srgbClr val="404040"/>
                </a:solidFill>
                <a:latin typeface="Calibri" charset="0"/>
              </a:rPr>
              <a:t> : Visible to the current class, any of its subclasses, and any other types within the same package.</a:t>
            </a:r>
          </a:p>
          <a:p>
            <a:pPr lvl="1"/>
            <a:r>
              <a:rPr lang="en-US" dirty="0">
                <a:solidFill>
                  <a:srgbClr val="404040"/>
                </a:solidFill>
                <a:latin typeface="Calibri" charset="0"/>
              </a:rPr>
              <a:t>default (package): Visible to the current class and any other types within the same package.</a:t>
            </a:r>
          </a:p>
          <a:p>
            <a:pPr lvl="1"/>
            <a:endParaRPr lang="en-US" dirty="0">
              <a:solidFill>
                <a:srgbClr val="404040"/>
              </a:solidFill>
              <a:latin typeface="Calibri" charset="0"/>
            </a:endParaRPr>
          </a:p>
          <a:p>
            <a:r>
              <a:rPr lang="en-US" dirty="0">
                <a:solidFill>
                  <a:srgbClr val="262626"/>
                </a:solidFill>
                <a:latin typeface="Calibri" charset="0"/>
              </a:rPr>
              <a:t>To give a member default scope, do not write a modifier: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endParaRPr lang="en-US" sz="800" dirty="0">
              <a:solidFill>
                <a:srgbClr val="404040"/>
              </a:solidFill>
              <a:latin typeface="Courier New" charset="0"/>
            </a:endParaRP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000" dirty="0">
                <a:solidFill>
                  <a:srgbClr val="404040"/>
                </a:solidFill>
                <a:latin typeface="Courier New" charset="0"/>
              </a:rPr>
              <a:t>package </a:t>
            </a:r>
            <a:r>
              <a:rPr lang="en-US" sz="2000" dirty="0" err="1">
                <a:solidFill>
                  <a:srgbClr val="404040"/>
                </a:solidFill>
                <a:latin typeface="Courier New" charset="0"/>
              </a:rPr>
              <a:t>pacman.model</a:t>
            </a:r>
            <a:r>
              <a:rPr lang="en-US" sz="2000" dirty="0">
                <a:solidFill>
                  <a:srgbClr val="404040"/>
                </a:solidFill>
                <a:latin typeface="Courier New" charset="0"/>
              </a:rPr>
              <a:t>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000" dirty="0">
                <a:solidFill>
                  <a:srgbClr val="404040"/>
                </a:solidFill>
                <a:latin typeface="Courier New" charset="0"/>
              </a:rPr>
              <a:t>public class Sprite {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000" dirty="0">
                <a:solidFill>
                  <a:srgbClr val="404040"/>
                </a:solidFill>
                <a:latin typeface="Courier New" charset="0"/>
              </a:rPr>
              <a:t>    </a:t>
            </a:r>
            <a:r>
              <a:rPr lang="en-US" sz="2000" dirty="0" err="1">
                <a:solidFill>
                  <a:srgbClr val="404040"/>
                </a:solidFill>
                <a:latin typeface="Courier New" charset="0"/>
              </a:rPr>
              <a:t>int</a:t>
            </a:r>
            <a:r>
              <a:rPr lang="en-US" sz="2000" dirty="0">
                <a:solidFill>
                  <a:srgbClr val="404040"/>
                </a:solidFill>
                <a:latin typeface="Courier New" charset="0"/>
              </a:rPr>
              <a:t> points;      </a:t>
            </a:r>
            <a:r>
              <a:rPr lang="en-US" sz="2000" dirty="0">
                <a:solidFill>
                  <a:schemeClr val="hlink"/>
                </a:solidFill>
                <a:latin typeface="Courier New" charset="0"/>
              </a:rPr>
              <a:t>// visible to </a:t>
            </a:r>
            <a:r>
              <a:rPr lang="en-US" sz="2000" dirty="0" err="1">
                <a:solidFill>
                  <a:schemeClr val="hlink"/>
                </a:solidFill>
                <a:latin typeface="Courier New" charset="0"/>
              </a:rPr>
              <a:t>pacman.model</a:t>
            </a:r>
            <a:r>
              <a:rPr lang="en-US" sz="2000" dirty="0">
                <a:solidFill>
                  <a:schemeClr val="hlink"/>
                </a:solidFill>
                <a:latin typeface="Courier New" charset="0"/>
              </a:rPr>
              <a:t>.*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000" dirty="0">
                <a:solidFill>
                  <a:srgbClr val="404040"/>
                </a:solidFill>
                <a:latin typeface="Courier New" charset="0"/>
              </a:rPr>
              <a:t>    String name;     </a:t>
            </a:r>
            <a:r>
              <a:rPr lang="en-US" sz="2000" dirty="0">
                <a:solidFill>
                  <a:schemeClr val="hlink"/>
                </a:solidFill>
                <a:latin typeface="Courier New" charset="0"/>
              </a:rPr>
              <a:t>// visible to </a:t>
            </a:r>
            <a:r>
              <a:rPr lang="en-US" sz="2000" dirty="0" err="1">
                <a:solidFill>
                  <a:schemeClr val="hlink"/>
                </a:solidFill>
                <a:latin typeface="Courier New" charset="0"/>
              </a:rPr>
              <a:t>pacman.model</a:t>
            </a:r>
            <a:r>
              <a:rPr lang="en-US" sz="2000" dirty="0">
                <a:solidFill>
                  <a:schemeClr val="hlink"/>
                </a:solidFill>
                <a:latin typeface="Courier New" charset="0"/>
              </a:rPr>
              <a:t>.*</a:t>
            </a:r>
          </a:p>
        </p:txBody>
      </p:sp>
    </p:spTree>
    <p:extLst>
      <p:ext uri="{BB962C8B-B14F-4D97-AF65-F5344CB8AC3E}">
        <p14:creationId xmlns:p14="http://schemas.microsoft.com/office/powerpoint/2010/main" val="310819214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417638"/>
            <a:ext cx="9144000" cy="5562600"/>
          </a:xfrm>
        </p:spPr>
        <p:txBody>
          <a:bodyPr/>
          <a:lstStyle/>
          <a:p>
            <a:r>
              <a:rPr lang="en-US" sz="2800" b="1" dirty="0" smtClean="0">
                <a:solidFill>
                  <a:srgbClr val="262626"/>
                </a:solidFill>
                <a:latin typeface="Calibri" charset="0"/>
              </a:rPr>
              <a:t>JAR</a:t>
            </a:r>
            <a:r>
              <a:rPr lang="en-US" sz="2800" dirty="0" smtClean="0">
                <a:solidFill>
                  <a:srgbClr val="262626"/>
                </a:solidFill>
                <a:latin typeface="Calibri" charset="0"/>
              </a:rPr>
              <a:t>: </a:t>
            </a:r>
            <a:r>
              <a:rPr lang="en-US" sz="2800" b="1" dirty="0" smtClean="0">
                <a:solidFill>
                  <a:srgbClr val="262626"/>
                </a:solidFill>
                <a:latin typeface="Calibri" charset="0"/>
              </a:rPr>
              <a:t>J</a:t>
            </a:r>
            <a:r>
              <a:rPr lang="en-US" sz="2800" dirty="0" smtClean="0">
                <a:solidFill>
                  <a:srgbClr val="262626"/>
                </a:solidFill>
                <a:latin typeface="Calibri" charset="0"/>
              </a:rPr>
              <a:t>ava </a:t>
            </a:r>
            <a:r>
              <a:rPr lang="en-US" sz="2800" b="1" dirty="0" err="1" smtClean="0">
                <a:solidFill>
                  <a:srgbClr val="262626"/>
                </a:solidFill>
                <a:latin typeface="Calibri" charset="0"/>
              </a:rPr>
              <a:t>AR</a:t>
            </a:r>
            <a:r>
              <a:rPr lang="en-US" sz="2800" dirty="0" err="1" smtClean="0">
                <a:solidFill>
                  <a:srgbClr val="262626"/>
                </a:solidFill>
                <a:latin typeface="Calibri" charset="0"/>
              </a:rPr>
              <a:t>chive</a:t>
            </a:r>
            <a:r>
              <a:rPr lang="en-US" sz="2800" dirty="0" smtClean="0">
                <a:solidFill>
                  <a:srgbClr val="262626"/>
                </a:solidFill>
                <a:latin typeface="Calibri" charset="0"/>
              </a:rPr>
              <a:t>.  A group of Java classes and supporting files combined into a single file compressed with ZIP format, and given .JAR extension.</a:t>
            </a:r>
            <a:endParaRPr lang="en-US" sz="2800" dirty="0" smtClean="0">
              <a:solidFill>
                <a:srgbClr val="404040"/>
              </a:solidFill>
              <a:latin typeface="Calibri" charset="0"/>
            </a:endParaRPr>
          </a:p>
          <a:p>
            <a:r>
              <a:rPr lang="en-US" sz="2800" dirty="0" smtClean="0">
                <a:solidFill>
                  <a:srgbClr val="262626"/>
                </a:solidFill>
                <a:latin typeface="Calibri" charset="0"/>
              </a:rPr>
              <a:t>Advantages of JAR files:</a:t>
            </a:r>
          </a:p>
          <a:p>
            <a:pPr lvl="1"/>
            <a:r>
              <a:rPr lang="en-US" sz="2800" dirty="0" smtClean="0">
                <a:solidFill>
                  <a:srgbClr val="404040"/>
                </a:solidFill>
                <a:latin typeface="Calibri" charset="0"/>
              </a:rPr>
              <a:t>compressed; quicker download</a:t>
            </a:r>
          </a:p>
          <a:p>
            <a:pPr lvl="1"/>
            <a:r>
              <a:rPr lang="en-US" sz="2800" dirty="0" smtClean="0">
                <a:solidFill>
                  <a:srgbClr val="404040"/>
                </a:solidFill>
                <a:latin typeface="Calibri" charset="0"/>
              </a:rPr>
              <a:t>just one file; less mess</a:t>
            </a:r>
          </a:p>
          <a:p>
            <a:pPr lvl="1"/>
            <a:r>
              <a:rPr lang="en-US" sz="2800" dirty="0" smtClean="0">
                <a:solidFill>
                  <a:srgbClr val="404040"/>
                </a:solidFill>
                <a:latin typeface="Calibri" charset="0"/>
              </a:rPr>
              <a:t>can be executable</a:t>
            </a:r>
          </a:p>
          <a:p>
            <a:r>
              <a:rPr lang="en-US" sz="2800" dirty="0" smtClean="0">
                <a:solidFill>
                  <a:srgbClr val="262626"/>
                </a:solidFill>
                <a:latin typeface="Calibri" charset="0"/>
              </a:rPr>
              <a:t>The closest you can get to having a .exe</a:t>
            </a:r>
            <a:br>
              <a:rPr lang="en-US" sz="2800" dirty="0" smtClean="0">
                <a:solidFill>
                  <a:srgbClr val="262626"/>
                </a:solidFill>
                <a:latin typeface="Calibri" charset="0"/>
              </a:rPr>
            </a:br>
            <a:r>
              <a:rPr lang="en-US" sz="2800" dirty="0" smtClean="0">
                <a:solidFill>
                  <a:srgbClr val="262626"/>
                </a:solidFill>
                <a:latin typeface="Calibri" charset="0"/>
              </a:rPr>
              <a:t>file for your Java application.</a:t>
            </a:r>
            <a:endParaRPr lang="en-US" sz="2800" dirty="0">
              <a:solidFill>
                <a:srgbClr val="262626"/>
              </a:solidFill>
              <a:latin typeface="Calibri" charset="0"/>
            </a:endParaRPr>
          </a:p>
        </p:txBody>
      </p:sp>
      <p:sp>
        <p:nvSpPr>
          <p:cNvPr id="5437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ucida Sans" charset="0"/>
              </a:rPr>
              <a:t>JAR </a:t>
            </a:r>
            <a:r>
              <a:rPr lang="en-US" dirty="0" smtClean="0">
                <a:latin typeface="Lucida Sans" charset="0"/>
              </a:rPr>
              <a:t>Files</a:t>
            </a:r>
            <a:endParaRPr lang="en-US" dirty="0">
              <a:latin typeface="Lucida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575482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Lucida Sans" charset="0"/>
              </a:rPr>
              <a:t>Creating a JAR archive</a:t>
            </a:r>
          </a:p>
        </p:txBody>
      </p:sp>
      <p:sp>
        <p:nvSpPr>
          <p:cNvPr id="548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417638"/>
            <a:ext cx="9144000" cy="5562600"/>
          </a:xfrm>
        </p:spPr>
        <p:txBody>
          <a:bodyPr/>
          <a:lstStyle/>
          <a:p>
            <a:r>
              <a:rPr lang="en-US" dirty="0">
                <a:solidFill>
                  <a:srgbClr val="262626"/>
                </a:solidFill>
                <a:latin typeface="Calibri" charset="0"/>
              </a:rPr>
              <a:t>from the command line:</a:t>
            </a:r>
          </a:p>
          <a:p>
            <a:pPr lvl="1">
              <a:buFont typeface="Wingdings" charset="0"/>
              <a:buNone/>
            </a:pPr>
            <a:r>
              <a:rPr lang="en-US" dirty="0">
                <a:solidFill>
                  <a:srgbClr val="404040"/>
                </a:solidFill>
                <a:latin typeface="Courier New" charset="0"/>
              </a:rPr>
              <a:t>	jar -</a:t>
            </a:r>
            <a:r>
              <a:rPr lang="en-US" dirty="0" err="1">
                <a:solidFill>
                  <a:srgbClr val="404040"/>
                </a:solidFill>
                <a:latin typeface="Courier New" charset="0"/>
              </a:rPr>
              <a:t>cvf</a:t>
            </a:r>
            <a:r>
              <a:rPr lang="en-US" dirty="0">
                <a:solidFill>
                  <a:srgbClr val="404040"/>
                </a:solidFill>
                <a:latin typeface="Courier New" charset="0"/>
              </a:rPr>
              <a:t> </a:t>
            </a:r>
            <a:r>
              <a:rPr lang="en-US" b="1" dirty="0" err="1">
                <a:solidFill>
                  <a:srgbClr val="404040"/>
                </a:solidFill>
                <a:latin typeface="Calibri" charset="0"/>
              </a:rPr>
              <a:t>filename</a:t>
            </a:r>
            <a:r>
              <a:rPr lang="en-US" i="1" dirty="0" err="1">
                <a:solidFill>
                  <a:srgbClr val="404040"/>
                </a:solidFill>
                <a:latin typeface="Courier New" charset="0"/>
              </a:rPr>
              <a:t>.</a:t>
            </a:r>
            <a:r>
              <a:rPr lang="en-US" dirty="0" err="1">
                <a:solidFill>
                  <a:srgbClr val="404040"/>
                </a:solidFill>
                <a:latin typeface="Courier New" charset="0"/>
              </a:rPr>
              <a:t>jar</a:t>
            </a:r>
            <a:r>
              <a:rPr lang="en-US" dirty="0">
                <a:solidFill>
                  <a:srgbClr val="404040"/>
                </a:solidFill>
                <a:latin typeface="Courier New" charset="0"/>
              </a:rPr>
              <a:t> </a:t>
            </a:r>
            <a:r>
              <a:rPr lang="en-US" b="1" dirty="0">
                <a:solidFill>
                  <a:srgbClr val="404040"/>
                </a:solidFill>
                <a:latin typeface="Calibri" charset="0"/>
              </a:rPr>
              <a:t>files</a:t>
            </a:r>
            <a:r>
              <a:rPr lang="en-US" dirty="0">
                <a:solidFill>
                  <a:srgbClr val="404040"/>
                </a:solidFill>
                <a:latin typeface="Calibri" charset="0"/>
              </a:rPr>
              <a:t/>
            </a:r>
            <a:br>
              <a:rPr lang="en-US" dirty="0">
                <a:solidFill>
                  <a:srgbClr val="404040"/>
                </a:solidFill>
                <a:latin typeface="Calibri" charset="0"/>
              </a:rPr>
            </a:br>
            <a:endParaRPr lang="en-US" dirty="0">
              <a:solidFill>
                <a:srgbClr val="404040"/>
              </a:solidFill>
              <a:latin typeface="Calibri" charset="0"/>
            </a:endParaRPr>
          </a:p>
          <a:p>
            <a:pPr lvl="1"/>
            <a:r>
              <a:rPr lang="en-US" dirty="0">
                <a:solidFill>
                  <a:srgbClr val="404040"/>
                </a:solidFill>
                <a:latin typeface="Calibri" charset="0"/>
              </a:rPr>
              <a:t>Example:</a:t>
            </a:r>
          </a:p>
          <a:p>
            <a:pPr lvl="1">
              <a:buFont typeface="Wingdings" charset="0"/>
              <a:buNone/>
            </a:pPr>
            <a:r>
              <a:rPr lang="en-US" dirty="0">
                <a:solidFill>
                  <a:srgbClr val="404040"/>
                </a:solidFill>
                <a:latin typeface="Courier New" charset="0"/>
              </a:rPr>
              <a:t>	jar -</a:t>
            </a:r>
            <a:r>
              <a:rPr lang="en-US" dirty="0" err="1">
                <a:solidFill>
                  <a:srgbClr val="404040"/>
                </a:solidFill>
                <a:latin typeface="Courier New" charset="0"/>
              </a:rPr>
              <a:t>cvf</a:t>
            </a:r>
            <a:r>
              <a:rPr lang="en-US" dirty="0">
                <a:solidFill>
                  <a:srgbClr val="404040"/>
                </a:solidFill>
                <a:latin typeface="Courier New" charset="0"/>
              </a:rPr>
              <a:t> </a:t>
            </a:r>
            <a:r>
              <a:rPr lang="en-US" dirty="0" err="1">
                <a:solidFill>
                  <a:srgbClr val="404040"/>
                </a:solidFill>
                <a:latin typeface="Courier New" charset="0"/>
              </a:rPr>
              <a:t>MyProgram.jar</a:t>
            </a:r>
            <a:r>
              <a:rPr lang="en-US" dirty="0">
                <a:solidFill>
                  <a:srgbClr val="404040"/>
                </a:solidFill>
                <a:latin typeface="Courier New" charset="0"/>
              </a:rPr>
              <a:t> *.class *.gif *.jpg</a:t>
            </a:r>
            <a:endParaRPr lang="en-US" dirty="0">
              <a:solidFill>
                <a:srgbClr val="404040"/>
              </a:solidFill>
              <a:latin typeface="Calibri" charset="0"/>
            </a:endParaRPr>
          </a:p>
          <a:p>
            <a:pPr lvl="1"/>
            <a:endParaRPr lang="en-US" sz="2400" dirty="0">
              <a:solidFill>
                <a:srgbClr val="404040"/>
              </a:solidFill>
              <a:latin typeface="Calibri" charset="0"/>
            </a:endParaRPr>
          </a:p>
          <a:p>
            <a:r>
              <a:rPr lang="en-US" dirty="0">
                <a:solidFill>
                  <a:srgbClr val="262626"/>
                </a:solidFill>
                <a:latin typeface="Calibri" charset="0"/>
              </a:rPr>
              <a:t>some IDEs (e.g. Eclipse) can create JARs automatically</a:t>
            </a:r>
          </a:p>
          <a:p>
            <a:pPr lvl="1"/>
            <a:r>
              <a:rPr lang="en-US" dirty="0">
                <a:solidFill>
                  <a:srgbClr val="404040"/>
                </a:solidFill>
                <a:latin typeface="Calibri" charset="0"/>
              </a:rPr>
              <a:t>File → Export... → JAR file</a:t>
            </a:r>
          </a:p>
        </p:txBody>
      </p:sp>
      <p:pic>
        <p:nvPicPr>
          <p:cNvPr id="548868" name="Picture 4" descr="eclipse-jar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175"/>
          <a:stretch>
            <a:fillRect/>
          </a:stretch>
        </p:blipFill>
        <p:spPr bwMode="auto">
          <a:xfrm>
            <a:off x="1587500" y="4745038"/>
            <a:ext cx="28194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48869" name="Picture 5" descr="eclipse-jar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100" y="4973638"/>
            <a:ext cx="2963863" cy="1501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370360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Lucida Sans" charset="0"/>
              </a:rPr>
              <a:t>Running a JAR</a:t>
            </a:r>
          </a:p>
        </p:txBody>
      </p:sp>
      <p:sp>
        <p:nvSpPr>
          <p:cNvPr id="549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492372"/>
            <a:ext cx="9144000" cy="5562600"/>
          </a:xfrm>
        </p:spPr>
        <p:txBody>
          <a:bodyPr/>
          <a:lstStyle/>
          <a:p>
            <a:r>
              <a:rPr lang="en-US" dirty="0">
                <a:solidFill>
                  <a:srgbClr val="262626"/>
                </a:solidFill>
                <a:latin typeface="Calibri" charset="0"/>
              </a:rPr>
              <a:t>Running a JAR from the command line:</a:t>
            </a:r>
          </a:p>
          <a:p>
            <a:pPr lvl="1"/>
            <a:r>
              <a:rPr lang="en-US" dirty="0">
                <a:solidFill>
                  <a:srgbClr val="404040"/>
                </a:solidFill>
                <a:latin typeface="Courier New" charset="0"/>
              </a:rPr>
              <a:t>java -jar </a:t>
            </a:r>
            <a:r>
              <a:rPr lang="en-US" b="1" dirty="0" err="1">
                <a:solidFill>
                  <a:srgbClr val="404040"/>
                </a:solidFill>
                <a:latin typeface="Calibri" charset="0"/>
              </a:rPr>
              <a:t>filename</a:t>
            </a:r>
            <a:r>
              <a:rPr lang="en-US" dirty="0" err="1">
                <a:solidFill>
                  <a:srgbClr val="404040"/>
                </a:solidFill>
                <a:latin typeface="Courier New" charset="0"/>
              </a:rPr>
              <a:t>.jar</a:t>
            </a:r>
            <a:endParaRPr lang="en-US" dirty="0">
              <a:solidFill>
                <a:srgbClr val="404040"/>
              </a:solidFill>
              <a:latin typeface="Calibri" charset="0"/>
            </a:endParaRPr>
          </a:p>
          <a:p>
            <a:pPr lvl="1"/>
            <a:endParaRPr lang="en-US" dirty="0">
              <a:solidFill>
                <a:srgbClr val="404040"/>
              </a:solidFill>
              <a:latin typeface="Calibri" charset="0"/>
            </a:endParaRPr>
          </a:p>
          <a:p>
            <a:r>
              <a:rPr lang="en-US" dirty="0">
                <a:solidFill>
                  <a:srgbClr val="262626"/>
                </a:solidFill>
                <a:latin typeface="Calibri" charset="0"/>
              </a:rPr>
              <a:t>Most </a:t>
            </a:r>
            <a:r>
              <a:rPr lang="en-US" dirty="0" err="1">
                <a:solidFill>
                  <a:srgbClr val="262626"/>
                </a:solidFill>
                <a:latin typeface="Calibri" charset="0"/>
              </a:rPr>
              <a:t>OSes</a:t>
            </a:r>
            <a:r>
              <a:rPr lang="en-US" dirty="0">
                <a:solidFill>
                  <a:srgbClr val="262626"/>
                </a:solidFill>
                <a:latin typeface="Calibri" charset="0"/>
              </a:rPr>
              <a:t> can run JARs directly by double-clicking them:</a:t>
            </a:r>
          </a:p>
        </p:txBody>
      </p:sp>
      <p:pic>
        <p:nvPicPr>
          <p:cNvPr id="549892" name="Picture 4" descr="run-ja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3429000"/>
            <a:ext cx="3733800" cy="1643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992356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Lucida Sans" charset="0"/>
              </a:rPr>
              <a:t>Making a runnable JAR</a:t>
            </a:r>
          </a:p>
        </p:txBody>
      </p:sp>
      <p:sp>
        <p:nvSpPr>
          <p:cNvPr id="550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592319"/>
            <a:ext cx="9144000" cy="5562600"/>
          </a:xfrm>
        </p:spPr>
        <p:txBody>
          <a:bodyPr/>
          <a:lstStyle/>
          <a:p>
            <a:r>
              <a:rPr lang="en-US" b="1" dirty="0">
                <a:solidFill>
                  <a:srgbClr val="262626"/>
                </a:solidFill>
                <a:latin typeface="Calibri" charset="0"/>
              </a:rPr>
              <a:t>manifest file</a:t>
            </a:r>
            <a:r>
              <a:rPr lang="en-US" dirty="0">
                <a:solidFill>
                  <a:srgbClr val="262626"/>
                </a:solidFill>
                <a:latin typeface="Calibri" charset="0"/>
              </a:rPr>
              <a:t>: Used to create a JAR runnable as a program.</a:t>
            </a:r>
          </a:p>
          <a:p>
            <a:pPr lvl="1">
              <a:buFont typeface="Wingdings" charset="0"/>
              <a:buNone/>
            </a:pPr>
            <a:r>
              <a:rPr lang="en-US" dirty="0">
                <a:solidFill>
                  <a:srgbClr val="404040"/>
                </a:solidFill>
                <a:latin typeface="Courier New" charset="0"/>
              </a:rPr>
              <a:t>jar -</a:t>
            </a:r>
            <a:r>
              <a:rPr lang="en-US" dirty="0" err="1">
                <a:solidFill>
                  <a:srgbClr val="404040"/>
                </a:solidFill>
                <a:latin typeface="Courier New" charset="0"/>
              </a:rPr>
              <a:t>cv</a:t>
            </a:r>
            <a:r>
              <a:rPr lang="en-US" b="1" dirty="0" err="1">
                <a:solidFill>
                  <a:srgbClr val="404040"/>
                </a:solidFill>
                <a:latin typeface="Courier New" charset="0"/>
              </a:rPr>
              <a:t>m</a:t>
            </a:r>
            <a:r>
              <a:rPr lang="en-US" dirty="0" err="1">
                <a:solidFill>
                  <a:srgbClr val="404040"/>
                </a:solidFill>
                <a:latin typeface="Courier New" charset="0"/>
              </a:rPr>
              <a:t>f</a:t>
            </a:r>
            <a:r>
              <a:rPr lang="en-US" dirty="0">
                <a:solidFill>
                  <a:srgbClr val="404040"/>
                </a:solidFill>
                <a:latin typeface="Courier New" charset="0"/>
              </a:rPr>
              <a:t> </a:t>
            </a:r>
            <a:r>
              <a:rPr lang="en-US" b="1" dirty="0" err="1">
                <a:solidFill>
                  <a:srgbClr val="404040"/>
                </a:solidFill>
                <a:latin typeface="Calibri" charset="0"/>
              </a:rPr>
              <a:t>manifestFile</a:t>
            </a:r>
            <a:r>
              <a:rPr lang="en-US" dirty="0">
                <a:solidFill>
                  <a:srgbClr val="404040"/>
                </a:solidFill>
                <a:latin typeface="Courier New" charset="0"/>
              </a:rPr>
              <a:t> </a:t>
            </a:r>
            <a:r>
              <a:rPr lang="en-US" dirty="0" err="1">
                <a:solidFill>
                  <a:srgbClr val="404040"/>
                </a:solidFill>
                <a:latin typeface="Courier New" charset="0"/>
              </a:rPr>
              <a:t>MyAppletJar.jar</a:t>
            </a:r>
            <a:r>
              <a:rPr lang="en-US" dirty="0">
                <a:solidFill>
                  <a:srgbClr val="404040"/>
                </a:solidFill>
                <a:latin typeface="Courier New" charset="0"/>
              </a:rPr>
              <a:t/>
            </a:r>
            <a:br>
              <a:rPr lang="en-US" dirty="0">
                <a:solidFill>
                  <a:srgbClr val="404040"/>
                </a:solidFill>
                <a:latin typeface="Courier New" charset="0"/>
              </a:rPr>
            </a:br>
            <a:r>
              <a:rPr lang="en-US" dirty="0">
                <a:solidFill>
                  <a:srgbClr val="404040"/>
                </a:solidFill>
                <a:latin typeface="Courier New" charset="0"/>
              </a:rPr>
              <a:t>          </a:t>
            </a:r>
            <a:r>
              <a:rPr lang="en-US" dirty="0" err="1">
                <a:solidFill>
                  <a:srgbClr val="404040"/>
                </a:solidFill>
                <a:latin typeface="Courier New" charset="0"/>
              </a:rPr>
              <a:t>mypackage</a:t>
            </a:r>
            <a:r>
              <a:rPr lang="en-US" dirty="0">
                <a:solidFill>
                  <a:srgbClr val="404040"/>
                </a:solidFill>
                <a:latin typeface="Courier New" charset="0"/>
              </a:rPr>
              <a:t>/*.class *.gif</a:t>
            </a:r>
          </a:p>
          <a:p>
            <a:pPr lvl="1">
              <a:buFont typeface="Wingdings" charset="0"/>
              <a:buNone/>
            </a:pPr>
            <a:endParaRPr lang="en-US" i="1" dirty="0">
              <a:solidFill>
                <a:srgbClr val="404040"/>
              </a:solidFill>
              <a:latin typeface="Calibri" charset="0"/>
            </a:endParaRPr>
          </a:p>
          <a:p>
            <a:pPr lvl="1">
              <a:buFont typeface="Wingdings" charset="0"/>
              <a:buNone/>
            </a:pPr>
            <a:r>
              <a:rPr lang="en-US" sz="2400" i="1" dirty="0">
                <a:solidFill>
                  <a:srgbClr val="404040"/>
                </a:solidFill>
                <a:latin typeface="Calibri" charset="0"/>
              </a:rPr>
              <a:t>Contents of MANIFEST file:</a:t>
            </a:r>
          </a:p>
          <a:p>
            <a:pPr lvl="1">
              <a:buFont typeface="Wingdings" charset="0"/>
              <a:buNone/>
            </a:pPr>
            <a:r>
              <a:rPr lang="en-US" sz="2400" dirty="0">
                <a:solidFill>
                  <a:srgbClr val="404040"/>
                </a:solidFill>
                <a:latin typeface="Courier New" charset="0"/>
              </a:rPr>
              <a:t>Main-Class: </a:t>
            </a:r>
            <a:r>
              <a:rPr lang="en-US" sz="2400" b="1" dirty="0" err="1">
                <a:solidFill>
                  <a:srgbClr val="404040"/>
                </a:solidFill>
                <a:latin typeface="Calibri" charset="0"/>
              </a:rPr>
              <a:t>MainClassName</a:t>
            </a:r>
            <a:endParaRPr lang="en-US" sz="2400" b="1" dirty="0">
              <a:solidFill>
                <a:srgbClr val="404040"/>
              </a:solidFill>
              <a:latin typeface="Calibri" charset="0"/>
            </a:endParaRPr>
          </a:p>
          <a:p>
            <a:pPr lvl="1">
              <a:buFont typeface="Wingdings" charset="0"/>
              <a:buNone/>
            </a:pPr>
            <a:endParaRPr lang="en-US" sz="2400" b="1" dirty="0">
              <a:solidFill>
                <a:srgbClr val="404040"/>
              </a:solidFill>
              <a:latin typeface="Calibri" charset="0"/>
            </a:endParaRPr>
          </a:p>
          <a:p>
            <a:pPr lvl="1">
              <a:buFont typeface="Wingdings" charset="0"/>
              <a:buNone/>
            </a:pPr>
            <a:endParaRPr lang="en-US" sz="2400" b="1" dirty="0">
              <a:solidFill>
                <a:srgbClr val="404040"/>
              </a:solidFill>
              <a:latin typeface="Calibri" charset="0"/>
            </a:endParaRPr>
          </a:p>
          <a:p>
            <a:pPr lvl="1"/>
            <a:r>
              <a:rPr lang="en-US" sz="2400" dirty="0">
                <a:solidFill>
                  <a:srgbClr val="404040"/>
                </a:solidFill>
                <a:latin typeface="Calibri" charset="0"/>
              </a:rPr>
              <a:t>Eclipse will automatically generate and insert a proper manifest file into your JAR if you specify the main-class to use.</a:t>
            </a:r>
            <a:endParaRPr lang="en-US" dirty="0">
              <a:solidFill>
                <a:srgbClr val="404040"/>
              </a:solidFill>
              <a:latin typeface="Calibri" charset="0"/>
            </a:endParaRPr>
          </a:p>
        </p:txBody>
      </p:sp>
      <p:sp>
        <p:nvSpPr>
          <p:cNvPr id="550917" name="Rectangle 5"/>
          <p:cNvSpPr>
            <a:spLocks noChangeArrowheads="1"/>
          </p:cNvSpPr>
          <p:nvPr/>
        </p:nvSpPr>
        <p:spPr bwMode="auto">
          <a:xfrm>
            <a:off x="533400" y="3134143"/>
            <a:ext cx="4648200" cy="102034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04720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Lucida Sans" charset="0"/>
              </a:rPr>
              <a:t>Resources inside a JAR</a:t>
            </a:r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417638"/>
            <a:ext cx="9144000" cy="5562600"/>
          </a:xfrm>
        </p:spPr>
        <p:txBody>
          <a:bodyPr/>
          <a:lstStyle/>
          <a:p>
            <a:r>
              <a:rPr lang="en-US" dirty="0">
                <a:solidFill>
                  <a:srgbClr val="262626"/>
                </a:solidFill>
                <a:latin typeface="Calibri" charset="0"/>
              </a:rPr>
              <a:t>You can embed external resources inside your JAR:</a:t>
            </a:r>
          </a:p>
          <a:p>
            <a:pPr lvl="1"/>
            <a:r>
              <a:rPr lang="en-US" dirty="0">
                <a:solidFill>
                  <a:srgbClr val="404040"/>
                </a:solidFill>
                <a:latin typeface="Calibri" charset="0"/>
              </a:rPr>
              <a:t>images (GIF, JPG, PNG, etc.)</a:t>
            </a:r>
          </a:p>
          <a:p>
            <a:pPr lvl="1"/>
            <a:r>
              <a:rPr lang="en-US" dirty="0">
                <a:solidFill>
                  <a:srgbClr val="404040"/>
                </a:solidFill>
                <a:latin typeface="Calibri" charset="0"/>
              </a:rPr>
              <a:t>audio files (WAV, MP3)</a:t>
            </a:r>
          </a:p>
          <a:p>
            <a:pPr lvl="1"/>
            <a:r>
              <a:rPr lang="en-US" dirty="0">
                <a:solidFill>
                  <a:srgbClr val="404040"/>
                </a:solidFill>
                <a:latin typeface="Calibri" charset="0"/>
              </a:rPr>
              <a:t>input data files (TXT, DAT, etc.)</a:t>
            </a:r>
          </a:p>
          <a:p>
            <a:pPr lvl="1"/>
            <a:r>
              <a:rPr lang="en-US" dirty="0">
                <a:solidFill>
                  <a:srgbClr val="404040"/>
                </a:solidFill>
                <a:latin typeface="Calibri" charset="0"/>
              </a:rPr>
              <a:t>...</a:t>
            </a:r>
          </a:p>
          <a:p>
            <a:pPr lvl="1"/>
            <a:endParaRPr lang="en-US" dirty="0">
              <a:solidFill>
                <a:srgbClr val="404040"/>
              </a:solidFill>
              <a:latin typeface="Calibri" charset="0"/>
            </a:endParaRPr>
          </a:p>
          <a:p>
            <a:r>
              <a:rPr lang="en-US" dirty="0">
                <a:solidFill>
                  <a:srgbClr val="262626"/>
                </a:solidFill>
                <a:latin typeface="Calibri" charset="0"/>
              </a:rPr>
              <a:t>But code for opening files will look outside your JAR, not inside it.</a:t>
            </a:r>
          </a:p>
          <a:p>
            <a:pPr lvl="1"/>
            <a:r>
              <a:rPr lang="en-US" sz="1800" dirty="0">
                <a:solidFill>
                  <a:srgbClr val="404040"/>
                </a:solidFill>
                <a:latin typeface="Courier New" charset="0"/>
              </a:rPr>
              <a:t>Scanner in = new Scanner(</a:t>
            </a:r>
            <a:r>
              <a:rPr lang="en-US" sz="1800" dirty="0">
                <a:solidFill>
                  <a:srgbClr val="A50021"/>
                </a:solidFill>
                <a:latin typeface="Courier New" charset="0"/>
              </a:rPr>
              <a:t>new File("</a:t>
            </a:r>
            <a:r>
              <a:rPr lang="en-US" sz="1800" dirty="0" err="1">
                <a:solidFill>
                  <a:srgbClr val="A50021"/>
                </a:solidFill>
                <a:latin typeface="Courier New" charset="0"/>
              </a:rPr>
              <a:t>data.txt</a:t>
            </a:r>
            <a:r>
              <a:rPr lang="en-US" sz="1800" dirty="0">
                <a:solidFill>
                  <a:srgbClr val="A50021"/>
                </a:solidFill>
                <a:latin typeface="Courier New" charset="0"/>
              </a:rPr>
              <a:t>")</a:t>
            </a:r>
            <a:r>
              <a:rPr lang="en-US" sz="1800" dirty="0">
                <a:solidFill>
                  <a:srgbClr val="404040"/>
                </a:solidFill>
                <a:latin typeface="Courier New" charset="0"/>
              </a:rPr>
              <a:t>);   </a:t>
            </a:r>
            <a:r>
              <a:rPr lang="en-US" sz="1800" dirty="0">
                <a:solidFill>
                  <a:schemeClr val="hlink"/>
                </a:solidFill>
                <a:latin typeface="Courier New" charset="0"/>
              </a:rPr>
              <a:t>// fail</a:t>
            </a:r>
          </a:p>
          <a:p>
            <a:pPr lvl="1"/>
            <a:r>
              <a:rPr lang="en-US" sz="1800" dirty="0" err="1">
                <a:solidFill>
                  <a:srgbClr val="404040"/>
                </a:solidFill>
                <a:latin typeface="Courier New" charset="0"/>
              </a:rPr>
              <a:t>ImageIcon</a:t>
            </a:r>
            <a:r>
              <a:rPr lang="en-US" sz="1800" dirty="0">
                <a:solidFill>
                  <a:srgbClr val="404040"/>
                </a:solidFill>
                <a:latin typeface="Courier New" charset="0"/>
              </a:rPr>
              <a:t> icon = new </a:t>
            </a:r>
            <a:r>
              <a:rPr lang="en-US" sz="1800" dirty="0" err="1">
                <a:solidFill>
                  <a:srgbClr val="404040"/>
                </a:solidFill>
                <a:latin typeface="Courier New" charset="0"/>
              </a:rPr>
              <a:t>ImageIcon</a:t>
            </a:r>
            <a:r>
              <a:rPr lang="en-US" sz="1800" dirty="0">
                <a:solidFill>
                  <a:srgbClr val="404040"/>
                </a:solidFill>
                <a:latin typeface="Courier New" charset="0"/>
              </a:rPr>
              <a:t>(</a:t>
            </a:r>
            <a:r>
              <a:rPr lang="en-US" sz="1800" dirty="0">
                <a:solidFill>
                  <a:srgbClr val="A50021"/>
                </a:solidFill>
                <a:latin typeface="Courier New" charset="0"/>
              </a:rPr>
              <a:t>"</a:t>
            </a:r>
            <a:r>
              <a:rPr lang="en-US" sz="1800" dirty="0" err="1">
                <a:solidFill>
                  <a:srgbClr val="A50021"/>
                </a:solidFill>
                <a:latin typeface="Courier New" charset="0"/>
              </a:rPr>
              <a:t>pony.png</a:t>
            </a:r>
            <a:r>
              <a:rPr lang="en-US" sz="1800" dirty="0">
                <a:solidFill>
                  <a:srgbClr val="A50021"/>
                </a:solidFill>
                <a:latin typeface="Courier New" charset="0"/>
              </a:rPr>
              <a:t>"</a:t>
            </a:r>
            <a:r>
              <a:rPr lang="en-US" sz="1800" dirty="0">
                <a:solidFill>
                  <a:srgbClr val="404040"/>
                </a:solidFill>
                <a:latin typeface="Courier New" charset="0"/>
              </a:rPr>
              <a:t>);       </a:t>
            </a:r>
            <a:r>
              <a:rPr lang="en-US" sz="1800" dirty="0">
                <a:solidFill>
                  <a:schemeClr val="hlink"/>
                </a:solidFill>
                <a:latin typeface="Courier New" charset="0"/>
              </a:rPr>
              <a:t>// fail</a:t>
            </a:r>
          </a:p>
          <a:p>
            <a:pPr lvl="1"/>
            <a:r>
              <a:rPr lang="en-US" sz="1800" dirty="0" err="1">
                <a:solidFill>
                  <a:srgbClr val="404040"/>
                </a:solidFill>
                <a:latin typeface="Courier New" charset="0"/>
              </a:rPr>
              <a:t>Toolkit.getDefaultToolkit</a:t>
            </a:r>
            <a:r>
              <a:rPr lang="en-US" sz="1800" dirty="0">
                <a:solidFill>
                  <a:srgbClr val="404040"/>
                </a:solidFill>
                <a:latin typeface="Courier New" charset="0"/>
              </a:rPr>
              <a:t>().</a:t>
            </a:r>
            <a:r>
              <a:rPr lang="en-US" sz="1800" dirty="0" err="1">
                <a:solidFill>
                  <a:srgbClr val="404040"/>
                </a:solidFill>
                <a:latin typeface="Courier New" charset="0"/>
              </a:rPr>
              <a:t>getImage</a:t>
            </a:r>
            <a:r>
              <a:rPr lang="en-US" sz="1800" dirty="0">
                <a:solidFill>
                  <a:srgbClr val="404040"/>
                </a:solidFill>
                <a:latin typeface="Courier New" charset="0"/>
              </a:rPr>
              <a:t>(</a:t>
            </a:r>
            <a:r>
              <a:rPr lang="en-US" sz="1800" dirty="0">
                <a:solidFill>
                  <a:srgbClr val="A50021"/>
                </a:solidFill>
                <a:latin typeface="Courier New" charset="0"/>
              </a:rPr>
              <a:t>"</a:t>
            </a:r>
            <a:r>
              <a:rPr lang="en-US" sz="1800" dirty="0" err="1">
                <a:solidFill>
                  <a:srgbClr val="A50021"/>
                </a:solidFill>
                <a:latin typeface="Courier New" charset="0"/>
              </a:rPr>
              <a:t>cat.jpg</a:t>
            </a:r>
            <a:r>
              <a:rPr lang="en-US" sz="1800" dirty="0">
                <a:solidFill>
                  <a:srgbClr val="A50021"/>
                </a:solidFill>
                <a:latin typeface="Courier New" charset="0"/>
              </a:rPr>
              <a:t>"</a:t>
            </a:r>
            <a:r>
              <a:rPr lang="en-US" sz="1800" dirty="0">
                <a:solidFill>
                  <a:srgbClr val="404040"/>
                </a:solidFill>
                <a:latin typeface="Courier New" charset="0"/>
              </a:rPr>
              <a:t>);  </a:t>
            </a:r>
            <a:r>
              <a:rPr lang="en-US" sz="1800" dirty="0">
                <a:solidFill>
                  <a:schemeClr val="hlink"/>
                </a:solidFill>
                <a:latin typeface="Courier New" charset="0"/>
              </a:rPr>
              <a:t>// fail</a:t>
            </a:r>
          </a:p>
        </p:txBody>
      </p:sp>
    </p:spTree>
    <p:extLst>
      <p:ext uri="{BB962C8B-B14F-4D97-AF65-F5344CB8AC3E}">
        <p14:creationId xmlns:p14="http://schemas.microsoft.com/office/powerpoint/2010/main" val="292572950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Lecture 1: Course Introduction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2</a:t>
            </a:fld>
            <a:endParaRPr lang="en-US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3723186"/>
              </p:ext>
            </p:extLst>
          </p:nvPr>
        </p:nvGraphicFramePr>
        <p:xfrm>
          <a:off x="457200" y="1231979"/>
          <a:ext cx="8229600" cy="3967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782"/>
                <a:gridCol w="6196818"/>
              </a:tblGrid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Topic</a:t>
                      </a:r>
                      <a:endParaRPr lang="en-US" sz="2200" dirty="0">
                        <a:solidFill>
                          <a:srgbClr val="00000A"/>
                        </a:solidFill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34290" marR="34925" marT="34925" marB="3492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Reference</a:t>
                      </a:r>
                      <a:endParaRPr lang="en-US" sz="2200">
                        <a:solidFill>
                          <a:srgbClr val="00000A"/>
                        </a:solidFill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34290" marR="34925" marT="34925" marB="34925"/>
                </a:tc>
              </a:tr>
              <a:tr h="10544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A"/>
                          </a:solidFill>
                          <a:effectLst/>
                          <a:latin typeface="Times New Roman"/>
                          <a:ea typeface="Times New Roman"/>
                        </a:rPr>
                        <a:t>Java &amp; Coding	 &amp; Test</a:t>
                      </a:r>
                    </a:p>
                  </a:txBody>
                  <a:tcPr marL="34290" marR="34925" marT="34925" marB="34925"/>
                </a:tc>
                <a:tc>
                  <a:txBody>
                    <a:bodyPr/>
                    <a:lstStyle/>
                    <a:p>
                      <a:pPr marL="457200" indent="-457200"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A"/>
                          </a:solidFill>
                          <a:effectLst/>
                          <a:latin typeface="Times New Roman"/>
                          <a:ea typeface="Times New Roman"/>
                        </a:rPr>
                        <a:t>Java: A Beginner's Guide, Sixth Edition</a:t>
                      </a:r>
                    </a:p>
                    <a:p>
                      <a:pPr marL="457200" indent="-457200"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A"/>
                          </a:solidFill>
                          <a:effectLst/>
                          <a:latin typeface="Times New Roman"/>
                          <a:ea typeface="Times New Roman"/>
                        </a:rPr>
                        <a:t>Clean Code: A Handbook of Agile Software Craftsmanship</a:t>
                      </a:r>
                    </a:p>
                    <a:p>
                      <a:pPr marL="457200" indent="-457200">
                        <a:spcAft>
                          <a:spcPts val="0"/>
                        </a:spcAft>
                      </a:pPr>
                      <a:r>
                        <a:rPr lang="vi-VN" sz="2000" dirty="0">
                          <a:solidFill>
                            <a:srgbClr val="00000A"/>
                          </a:solidFill>
                          <a:effectLst/>
                          <a:latin typeface="Times New Roman"/>
                          <a:ea typeface="Times New Roman"/>
                        </a:rPr>
                        <a:t>http://programmingbydoing.com/</a:t>
                      </a:r>
                      <a:endParaRPr lang="en-US" sz="2000" dirty="0">
                        <a:solidFill>
                          <a:srgbClr val="00000A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marL="457200" indent="-457200">
                        <a:spcAft>
                          <a:spcPts val="0"/>
                        </a:spcAft>
                      </a:pPr>
                      <a:r>
                        <a:rPr lang="vi-VN" sz="2000" dirty="0">
                          <a:solidFill>
                            <a:srgbClr val="00000A"/>
                          </a:solidFill>
                          <a:effectLst/>
                          <a:latin typeface="Times New Roman"/>
                          <a:ea typeface="Times New Roman"/>
                        </a:rPr>
                        <a:t>JUnit Recipes - Practical Methods for Programmer Testing</a:t>
                      </a:r>
                      <a:endParaRPr lang="en-US" sz="2000" dirty="0">
                        <a:solidFill>
                          <a:srgbClr val="00000A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4290" marR="34925" marT="34925" marB="34925"/>
                </a:tc>
              </a:tr>
              <a:tr h="59322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A"/>
                          </a:solidFill>
                          <a:effectLst/>
                          <a:latin typeface="Times New Roman"/>
                          <a:ea typeface="Times New Roman"/>
                        </a:rPr>
                        <a:t>OOP</a:t>
                      </a:r>
                    </a:p>
                  </a:txBody>
                  <a:tcPr marL="34290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A"/>
                          </a:solidFill>
                          <a:effectLst/>
                          <a:latin typeface="Times New Roman"/>
                          <a:ea typeface="Times New Roman"/>
                        </a:rPr>
                        <a:t>Object-Oriented Analysis and Design with Applications - 3rd Edition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A"/>
                          </a:solidFill>
                          <a:effectLst/>
                          <a:latin typeface="Times New Roman"/>
                          <a:ea typeface="Times New Roman"/>
                        </a:rPr>
                        <a:t>http://www.oodesign.com/</a:t>
                      </a:r>
                    </a:p>
                  </a:txBody>
                  <a:tcPr marL="34290" marR="34925" marT="34925" marB="34925"/>
                </a:tc>
              </a:tr>
              <a:tr h="81380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A"/>
                          </a:solidFill>
                          <a:effectLst/>
                          <a:latin typeface="Times New Roman"/>
                          <a:ea typeface="Times New Roman"/>
                        </a:rPr>
                        <a:t>Design Patterns</a:t>
                      </a:r>
                    </a:p>
                  </a:txBody>
                  <a:tcPr marL="34290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i="1" u="sng" dirty="0">
                          <a:solidFill>
                            <a:srgbClr val="00000A"/>
                          </a:solidFill>
                          <a:effectLst/>
                          <a:latin typeface="Times New Roman"/>
                          <a:ea typeface="Times New Roman"/>
                          <a:hlinkClick r:id="rId2"/>
                        </a:rPr>
                        <a:t>https://sourcemaking.com/design_patterns</a:t>
                      </a:r>
                      <a:endParaRPr lang="en-US" sz="2000" dirty="0">
                        <a:solidFill>
                          <a:srgbClr val="00000A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A"/>
                          </a:solidFill>
                          <a:effectLst/>
                          <a:latin typeface="Times New Roman"/>
                          <a:ea typeface="Times New Roman"/>
                        </a:rPr>
                        <a:t>Head first Design Patterns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A"/>
                          </a:solidFill>
                          <a:effectLst/>
                          <a:latin typeface="Times New Roman"/>
                          <a:ea typeface="Times New Roman"/>
                        </a:rPr>
                        <a:t>Design Patterns: Elements of Reusable Object-Oriented Software</a:t>
                      </a:r>
                    </a:p>
                  </a:txBody>
                  <a:tcPr marL="34290" marR="34925" marT="34925" marB="349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84530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Lucida Sans" charset="0"/>
              </a:rPr>
              <a:t>Accessing JAR resources</a:t>
            </a:r>
          </a:p>
        </p:txBody>
      </p:sp>
      <p:sp>
        <p:nvSpPr>
          <p:cNvPr id="552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442885"/>
            <a:ext cx="9144000" cy="5562600"/>
          </a:xfrm>
        </p:spPr>
        <p:txBody>
          <a:bodyPr/>
          <a:lstStyle/>
          <a:p>
            <a:r>
              <a:rPr lang="en-US" dirty="0">
                <a:solidFill>
                  <a:srgbClr val="262626"/>
                </a:solidFill>
                <a:latin typeface="Calibri" charset="0"/>
              </a:rPr>
              <a:t>Every class has an associated .class object with these methods:</a:t>
            </a:r>
          </a:p>
          <a:p>
            <a:pPr lvl="1"/>
            <a:r>
              <a:rPr lang="en-US" sz="2000" dirty="0">
                <a:solidFill>
                  <a:srgbClr val="404040"/>
                </a:solidFill>
                <a:latin typeface="Courier New" charset="0"/>
              </a:rPr>
              <a:t>public URL </a:t>
            </a:r>
            <a:r>
              <a:rPr lang="en-US" sz="2000" b="1" dirty="0" err="1">
                <a:solidFill>
                  <a:srgbClr val="404040"/>
                </a:solidFill>
                <a:latin typeface="Courier New" charset="0"/>
              </a:rPr>
              <a:t>getResource</a:t>
            </a:r>
            <a:r>
              <a:rPr lang="en-US" sz="2000" dirty="0">
                <a:solidFill>
                  <a:srgbClr val="404040"/>
                </a:solidFill>
                <a:latin typeface="Courier New" charset="0"/>
              </a:rPr>
              <a:t>(String filename)</a:t>
            </a:r>
          </a:p>
          <a:p>
            <a:pPr lvl="1"/>
            <a:r>
              <a:rPr lang="en-US" sz="2000" dirty="0">
                <a:solidFill>
                  <a:srgbClr val="404040"/>
                </a:solidFill>
                <a:latin typeface="Courier New" charset="0"/>
              </a:rPr>
              <a:t>public </a:t>
            </a:r>
            <a:r>
              <a:rPr lang="en-US" sz="2000" dirty="0" err="1">
                <a:solidFill>
                  <a:srgbClr val="404040"/>
                </a:solidFill>
                <a:latin typeface="Courier New" charset="0"/>
              </a:rPr>
              <a:t>InputStream</a:t>
            </a:r>
            <a:r>
              <a:rPr lang="en-US" sz="2000" dirty="0">
                <a:solidFill>
                  <a:srgbClr val="404040"/>
                </a:solidFill>
                <a:latin typeface="Courier New" charset="0"/>
              </a:rPr>
              <a:t> </a:t>
            </a:r>
            <a:r>
              <a:rPr lang="en-US" sz="2000" b="1" dirty="0" err="1">
                <a:solidFill>
                  <a:srgbClr val="404040"/>
                </a:solidFill>
                <a:latin typeface="Courier New" charset="0"/>
              </a:rPr>
              <a:t>getResourceAsStream</a:t>
            </a:r>
            <a:r>
              <a:rPr lang="en-US" sz="2000" dirty="0">
                <a:solidFill>
                  <a:srgbClr val="404040"/>
                </a:solidFill>
                <a:latin typeface="Courier New" charset="0"/>
              </a:rPr>
              <a:t>(String name</a:t>
            </a:r>
            <a:r>
              <a:rPr lang="en-US" sz="2000" dirty="0" smtClean="0">
                <a:solidFill>
                  <a:srgbClr val="404040"/>
                </a:solidFill>
                <a:latin typeface="Courier New" charset="0"/>
              </a:rPr>
              <a:t>)</a:t>
            </a:r>
            <a:endParaRPr lang="en-US" sz="2000" dirty="0">
              <a:solidFill>
                <a:srgbClr val="404040"/>
              </a:solidFill>
              <a:latin typeface="Courier New" charset="0"/>
            </a:endParaRPr>
          </a:p>
          <a:p>
            <a:r>
              <a:rPr lang="en-US" dirty="0">
                <a:solidFill>
                  <a:srgbClr val="262626"/>
                </a:solidFill>
                <a:latin typeface="Calibri" charset="0"/>
              </a:rPr>
              <a:t>If a class named </a:t>
            </a:r>
            <a:r>
              <a:rPr lang="en-US" dirty="0">
                <a:solidFill>
                  <a:srgbClr val="262626"/>
                </a:solidFill>
                <a:latin typeface="Courier New" charset="0"/>
              </a:rPr>
              <a:t>Example</a:t>
            </a:r>
            <a:r>
              <a:rPr lang="en-US" dirty="0">
                <a:solidFill>
                  <a:srgbClr val="262626"/>
                </a:solidFill>
                <a:latin typeface="Calibri" charset="0"/>
              </a:rPr>
              <a:t> wants to load resources from within a JAR, its code to do so should be the following:</a:t>
            </a:r>
          </a:p>
          <a:p>
            <a:pPr lvl="1"/>
            <a:r>
              <a:rPr lang="en-US" sz="1800" dirty="0">
                <a:solidFill>
                  <a:srgbClr val="404040"/>
                </a:solidFill>
                <a:latin typeface="Courier New" charset="0"/>
              </a:rPr>
              <a:t>Scanner in = new Scanner(</a:t>
            </a:r>
            <a:br>
              <a:rPr lang="en-US" sz="1800" dirty="0">
                <a:solidFill>
                  <a:srgbClr val="404040"/>
                </a:solidFill>
                <a:latin typeface="Courier New" charset="0"/>
              </a:rPr>
            </a:br>
            <a:r>
              <a:rPr lang="en-US" sz="1800" dirty="0">
                <a:solidFill>
                  <a:srgbClr val="404040"/>
                </a:solidFill>
                <a:latin typeface="Courier New" charset="0"/>
              </a:rPr>
              <a:t>    </a:t>
            </a:r>
            <a:r>
              <a:rPr lang="en-US" sz="1800" dirty="0" err="1">
                <a:solidFill>
                  <a:schemeClr val="accent2"/>
                </a:solidFill>
                <a:latin typeface="Courier New" charset="0"/>
              </a:rPr>
              <a:t>Example.class.getResourceAsStream</a:t>
            </a:r>
            <a:r>
              <a:rPr lang="en-US" sz="1800" dirty="0">
                <a:solidFill>
                  <a:srgbClr val="404040"/>
                </a:solidFill>
                <a:latin typeface="Courier New" charset="0"/>
              </a:rPr>
              <a:t>("</a:t>
            </a:r>
            <a:r>
              <a:rPr lang="en-US" sz="1800" b="1" dirty="0">
                <a:solidFill>
                  <a:schemeClr val="accent2"/>
                </a:solidFill>
                <a:latin typeface="Courier New" charset="0"/>
              </a:rPr>
              <a:t>/</a:t>
            </a:r>
            <a:r>
              <a:rPr lang="en-US" sz="1800" dirty="0" err="1">
                <a:solidFill>
                  <a:srgbClr val="404040"/>
                </a:solidFill>
                <a:latin typeface="Courier New" charset="0"/>
              </a:rPr>
              <a:t>data.txt</a:t>
            </a:r>
            <a:r>
              <a:rPr lang="en-US" sz="1800" dirty="0">
                <a:solidFill>
                  <a:srgbClr val="404040"/>
                </a:solidFill>
                <a:latin typeface="Courier New" charset="0"/>
              </a:rPr>
              <a:t>"));</a:t>
            </a:r>
            <a:endParaRPr lang="en-US" sz="1800" dirty="0">
              <a:solidFill>
                <a:schemeClr val="hlink"/>
              </a:solidFill>
              <a:latin typeface="Courier New" charset="0"/>
            </a:endParaRPr>
          </a:p>
          <a:p>
            <a:pPr lvl="1"/>
            <a:r>
              <a:rPr lang="en-US" sz="1800" dirty="0" err="1">
                <a:solidFill>
                  <a:srgbClr val="404040"/>
                </a:solidFill>
                <a:latin typeface="Courier New" charset="0"/>
              </a:rPr>
              <a:t>ImageIcon</a:t>
            </a:r>
            <a:r>
              <a:rPr lang="en-US" sz="1800" dirty="0">
                <a:solidFill>
                  <a:srgbClr val="404040"/>
                </a:solidFill>
                <a:latin typeface="Courier New" charset="0"/>
              </a:rPr>
              <a:t> icon = new </a:t>
            </a:r>
            <a:r>
              <a:rPr lang="en-US" sz="1800" dirty="0" err="1">
                <a:solidFill>
                  <a:srgbClr val="404040"/>
                </a:solidFill>
                <a:latin typeface="Courier New" charset="0"/>
              </a:rPr>
              <a:t>ImageIcon</a:t>
            </a:r>
            <a:r>
              <a:rPr lang="en-US" sz="1800" dirty="0">
                <a:solidFill>
                  <a:srgbClr val="404040"/>
                </a:solidFill>
                <a:latin typeface="Courier New" charset="0"/>
              </a:rPr>
              <a:t>(</a:t>
            </a:r>
            <a:br>
              <a:rPr lang="en-US" sz="1800" dirty="0">
                <a:solidFill>
                  <a:srgbClr val="404040"/>
                </a:solidFill>
                <a:latin typeface="Courier New" charset="0"/>
              </a:rPr>
            </a:br>
            <a:r>
              <a:rPr lang="en-US" sz="1800" dirty="0">
                <a:solidFill>
                  <a:srgbClr val="404040"/>
                </a:solidFill>
                <a:latin typeface="Courier New" charset="0"/>
              </a:rPr>
              <a:t>    </a:t>
            </a:r>
            <a:r>
              <a:rPr lang="en-US" sz="1800" dirty="0" err="1">
                <a:solidFill>
                  <a:schemeClr val="accent2"/>
                </a:solidFill>
                <a:latin typeface="Courier New" charset="0"/>
              </a:rPr>
              <a:t>Example.class.getResource</a:t>
            </a:r>
            <a:r>
              <a:rPr lang="en-US" sz="1800" dirty="0">
                <a:solidFill>
                  <a:srgbClr val="404040"/>
                </a:solidFill>
                <a:latin typeface="Courier New" charset="0"/>
              </a:rPr>
              <a:t>("</a:t>
            </a:r>
            <a:r>
              <a:rPr lang="en-US" sz="1800" b="1" dirty="0">
                <a:solidFill>
                  <a:schemeClr val="accent2"/>
                </a:solidFill>
                <a:latin typeface="Courier New" charset="0"/>
              </a:rPr>
              <a:t>/</a:t>
            </a:r>
            <a:r>
              <a:rPr lang="en-US" sz="1800" dirty="0" err="1">
                <a:solidFill>
                  <a:srgbClr val="404040"/>
                </a:solidFill>
                <a:latin typeface="Courier New" charset="0"/>
              </a:rPr>
              <a:t>pony.png</a:t>
            </a:r>
            <a:r>
              <a:rPr lang="en-US" sz="1800" dirty="0">
                <a:solidFill>
                  <a:srgbClr val="404040"/>
                </a:solidFill>
                <a:latin typeface="Courier New" charset="0"/>
              </a:rPr>
              <a:t>"));</a:t>
            </a:r>
            <a:endParaRPr lang="en-US" sz="1800" dirty="0">
              <a:solidFill>
                <a:schemeClr val="hlink"/>
              </a:solidFill>
              <a:latin typeface="Courier New" charset="0"/>
            </a:endParaRPr>
          </a:p>
          <a:p>
            <a:pPr lvl="1"/>
            <a:r>
              <a:rPr lang="en-US" sz="1800" dirty="0" err="1">
                <a:solidFill>
                  <a:srgbClr val="404040"/>
                </a:solidFill>
                <a:latin typeface="Courier New" charset="0"/>
              </a:rPr>
              <a:t>Toolkit.getDefaultToolkit</a:t>
            </a:r>
            <a:r>
              <a:rPr lang="en-US" sz="1800" dirty="0">
                <a:solidFill>
                  <a:srgbClr val="404040"/>
                </a:solidFill>
                <a:latin typeface="Courier New" charset="0"/>
              </a:rPr>
              <a:t>().</a:t>
            </a:r>
            <a:r>
              <a:rPr lang="en-US" sz="1800" dirty="0" err="1">
                <a:solidFill>
                  <a:srgbClr val="404040"/>
                </a:solidFill>
                <a:latin typeface="Courier New" charset="0"/>
              </a:rPr>
              <a:t>getImage</a:t>
            </a:r>
            <a:r>
              <a:rPr lang="en-US" sz="1800" dirty="0">
                <a:solidFill>
                  <a:srgbClr val="404040"/>
                </a:solidFill>
                <a:latin typeface="Courier New" charset="0"/>
              </a:rPr>
              <a:t>(</a:t>
            </a:r>
            <a:br>
              <a:rPr lang="en-US" sz="1800" dirty="0">
                <a:solidFill>
                  <a:srgbClr val="404040"/>
                </a:solidFill>
                <a:latin typeface="Courier New" charset="0"/>
              </a:rPr>
            </a:br>
            <a:r>
              <a:rPr lang="en-US" sz="1800" dirty="0">
                <a:solidFill>
                  <a:srgbClr val="404040"/>
                </a:solidFill>
                <a:latin typeface="Courier New" charset="0"/>
              </a:rPr>
              <a:t>    </a:t>
            </a:r>
            <a:r>
              <a:rPr lang="en-US" sz="1800" dirty="0" err="1">
                <a:solidFill>
                  <a:schemeClr val="accent2"/>
                </a:solidFill>
                <a:latin typeface="Courier New" charset="0"/>
              </a:rPr>
              <a:t>Example.class.getResource</a:t>
            </a:r>
            <a:r>
              <a:rPr lang="en-US" sz="1800" dirty="0">
                <a:solidFill>
                  <a:srgbClr val="404040"/>
                </a:solidFill>
                <a:latin typeface="Courier New" charset="0"/>
              </a:rPr>
              <a:t>("</a:t>
            </a:r>
            <a:r>
              <a:rPr lang="en-US" sz="1800" b="1" dirty="0">
                <a:solidFill>
                  <a:schemeClr val="accent2"/>
                </a:solidFill>
                <a:latin typeface="Courier New" charset="0"/>
              </a:rPr>
              <a:t>/</a:t>
            </a:r>
            <a:r>
              <a:rPr lang="en-US" sz="1800" dirty="0">
                <a:solidFill>
                  <a:srgbClr val="404040"/>
                </a:solidFill>
                <a:latin typeface="Courier New" charset="0"/>
              </a:rPr>
              <a:t>images/</a:t>
            </a:r>
            <a:r>
              <a:rPr lang="en-US" sz="1800" dirty="0" err="1">
                <a:solidFill>
                  <a:srgbClr val="404040"/>
                </a:solidFill>
                <a:latin typeface="Courier New" charset="0"/>
              </a:rPr>
              <a:t>cat.jpg</a:t>
            </a:r>
            <a:r>
              <a:rPr lang="en-US" sz="1800" dirty="0">
                <a:solidFill>
                  <a:srgbClr val="404040"/>
                </a:solidFill>
                <a:latin typeface="Courier New" charset="0"/>
              </a:rPr>
              <a:t>"));</a:t>
            </a:r>
          </a:p>
          <a:p>
            <a:pPr lvl="1"/>
            <a:endParaRPr lang="en-US" sz="1800" dirty="0">
              <a:solidFill>
                <a:srgbClr val="404040"/>
              </a:solidFill>
              <a:latin typeface="Courier New" charset="0"/>
            </a:endParaRPr>
          </a:p>
          <a:p>
            <a:pPr lvl="1"/>
            <a:r>
              <a:rPr lang="en-US" sz="1800" dirty="0">
                <a:solidFill>
                  <a:srgbClr val="404040"/>
                </a:solidFill>
                <a:latin typeface="Calibri" charset="0"/>
              </a:rPr>
              <a:t>(Some classes like Scanner read from streams; some like Toolkit read from URLs.)</a:t>
            </a:r>
          </a:p>
          <a:p>
            <a:pPr lvl="1"/>
            <a:r>
              <a:rPr lang="en-US" sz="1800" dirty="0">
                <a:solidFill>
                  <a:srgbClr val="404040"/>
                </a:solidFill>
                <a:latin typeface="Calibri" charset="0"/>
              </a:rPr>
              <a:t>NOTE the very important leading </a:t>
            </a:r>
            <a:r>
              <a:rPr lang="en-US" sz="1800" dirty="0">
                <a:solidFill>
                  <a:srgbClr val="404040"/>
                </a:solidFill>
                <a:latin typeface="Courier New" charset="0"/>
              </a:rPr>
              <a:t>/</a:t>
            </a:r>
            <a:r>
              <a:rPr lang="en-US" sz="1800" dirty="0">
                <a:solidFill>
                  <a:srgbClr val="404040"/>
                </a:solidFill>
                <a:latin typeface="Calibri" charset="0"/>
              </a:rPr>
              <a:t> character; without it, you will get a </a:t>
            </a:r>
            <a:r>
              <a:rPr lang="en-US" sz="1800" dirty="0">
                <a:solidFill>
                  <a:srgbClr val="404040"/>
                </a:solidFill>
                <a:latin typeface="Courier New" charset="0"/>
              </a:rPr>
              <a:t>null</a:t>
            </a:r>
            <a:r>
              <a:rPr lang="en-US" sz="1800" dirty="0">
                <a:solidFill>
                  <a:srgbClr val="404040"/>
                </a:solidFill>
                <a:latin typeface="Calibri" charset="0"/>
              </a:rPr>
              <a:t> result</a:t>
            </a:r>
          </a:p>
        </p:txBody>
      </p:sp>
    </p:spTree>
    <p:extLst>
      <p:ext uri="{BB962C8B-B14F-4D97-AF65-F5344CB8AC3E}">
        <p14:creationId xmlns:p14="http://schemas.microsoft.com/office/powerpoint/2010/main" val="130190128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Java book: chapter 1-5</a:t>
            </a:r>
          </a:p>
          <a:p>
            <a:pPr lvl="0"/>
            <a:r>
              <a:rPr lang="en-US" dirty="0" smtClean="0"/>
              <a:t>Install Java, JDK, </a:t>
            </a:r>
            <a:r>
              <a:rPr lang="en-US" dirty="0" smtClean="0"/>
              <a:t>IDE (Sublime)</a:t>
            </a:r>
            <a:endParaRPr lang="en-US" dirty="0" smtClean="0"/>
          </a:p>
          <a:p>
            <a:r>
              <a:rPr lang="vi-VN" dirty="0">
                <a:hlinkClick r:id="rId2"/>
              </a:rPr>
              <a:t>http://programmingbydoing.com</a:t>
            </a:r>
            <a:r>
              <a:rPr lang="vi-VN" dirty="0" smtClean="0">
                <a:hlinkClick r:id="rId2"/>
              </a:rPr>
              <a:t>/</a:t>
            </a:r>
            <a:r>
              <a:rPr lang="vi-VN" dirty="0" smtClean="0"/>
              <a:t> 1-74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Lecture 1: Course Introduction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99303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topic: Java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Language, JVM, JDK </a:t>
            </a:r>
          </a:p>
          <a:p>
            <a:pPr lvl="0"/>
            <a:r>
              <a:rPr lang="en-US" dirty="0" smtClean="0"/>
              <a:t>Package</a:t>
            </a:r>
          </a:p>
          <a:p>
            <a:r>
              <a:rPr lang="en-US" dirty="0" err="1" smtClean="0"/>
              <a:t>Classpath</a:t>
            </a:r>
            <a:endParaRPr lang="en-US" dirty="0" smtClean="0"/>
          </a:p>
          <a:p>
            <a:pPr lvl="0"/>
            <a:r>
              <a:rPr lang="en-US" dirty="0"/>
              <a:t>Compiler and </a:t>
            </a:r>
            <a:r>
              <a:rPr lang="en-US" dirty="0" smtClean="0"/>
              <a:t>Runner</a:t>
            </a:r>
          </a:p>
          <a:p>
            <a:r>
              <a:rPr lang="en-US" dirty="0"/>
              <a:t>Build tools </a:t>
            </a:r>
            <a:endParaRPr lang="en-US" dirty="0" smtClean="0"/>
          </a:p>
          <a:p>
            <a:r>
              <a:rPr lang="en-US" dirty="0" smtClean="0"/>
              <a:t>IDE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Lecture 1: Course Introduction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87269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Language</a:t>
            </a:r>
            <a:endParaRPr lang="en-GB" dirty="0"/>
          </a:p>
        </p:txBody>
      </p:sp>
      <p:sp>
        <p:nvSpPr>
          <p:cNvPr id="6451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Originally </a:t>
            </a:r>
            <a:r>
              <a:rPr lang="en-US" sz="2000" dirty="0"/>
              <a:t>developed by Sun Microsystems which was initiated by James Gosling and released in </a:t>
            </a:r>
            <a:r>
              <a:rPr lang="en-US" sz="2000" dirty="0" smtClean="0"/>
              <a:t>1995.</a:t>
            </a:r>
            <a:endParaRPr lang="en-US" sz="2000" dirty="0"/>
          </a:p>
          <a:p>
            <a:r>
              <a:rPr lang="en-US" sz="2000" b="1" dirty="0" smtClean="0"/>
              <a:t>Latest stable version</a:t>
            </a:r>
            <a:r>
              <a:rPr lang="en-US" sz="2000" dirty="0" smtClean="0"/>
              <a:t>: Java </a:t>
            </a:r>
            <a:r>
              <a:rPr lang="en-US" sz="2000" dirty="0" smtClean="0"/>
              <a:t>9 (this course </a:t>
            </a:r>
            <a:r>
              <a:rPr lang="en-US" sz="2000" dirty="0" smtClean="0"/>
              <a:t>uses Java 8)</a:t>
            </a:r>
            <a:endParaRPr lang="en-US" sz="2000" dirty="0"/>
          </a:p>
          <a:p>
            <a:r>
              <a:rPr lang="en-US" sz="2000" b="1" dirty="0"/>
              <a:t>Object Oriented</a:t>
            </a:r>
            <a:r>
              <a:rPr lang="en-US" sz="2000" dirty="0"/>
              <a:t> − In Java, everything is an Object. Java can be easily extended since it is based on the Object model</a:t>
            </a:r>
            <a:r>
              <a:rPr lang="en-US" sz="2000" dirty="0" smtClean="0"/>
              <a:t>.</a:t>
            </a:r>
          </a:p>
          <a:p>
            <a:r>
              <a:rPr lang="en-US" sz="2000" b="1" dirty="0" smtClean="0"/>
              <a:t>Simple</a:t>
            </a:r>
            <a:r>
              <a:rPr lang="en-US" sz="2000" dirty="0" smtClean="0"/>
              <a:t> − Java is designed to be easy to learn. If you understand the basic concept of OOP Java, it would be easy to master.</a:t>
            </a:r>
          </a:p>
          <a:p>
            <a:r>
              <a:rPr lang="en-US" sz="2000" b="1" dirty="0"/>
              <a:t>Platform Independent</a:t>
            </a:r>
            <a:r>
              <a:rPr lang="en-US" sz="2000" dirty="0" smtClean="0"/>
              <a:t>. </a:t>
            </a:r>
            <a:endParaRPr lang="en-US" sz="2000" dirty="0"/>
          </a:p>
          <a:p>
            <a:r>
              <a:rPr lang="en-US" sz="2000" b="1" dirty="0" smtClean="0"/>
              <a:t>Multithreaded</a:t>
            </a:r>
          </a:p>
          <a:p>
            <a:r>
              <a:rPr lang="en-US" sz="2000" b="1" dirty="0" smtClean="0"/>
              <a:t>Interpreted</a:t>
            </a:r>
          </a:p>
          <a:p>
            <a:r>
              <a:rPr lang="en-US" sz="2000" dirty="0" smtClean="0"/>
              <a:t>And more</a:t>
            </a:r>
            <a:endParaRPr lang="en-US" sz="2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Lecture 1: Course Introduction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Lucida Sans" charset="0"/>
              </a:rPr>
              <a:t>Java packages</a:t>
            </a:r>
          </a:p>
        </p:txBody>
      </p:sp>
      <p:sp>
        <p:nvSpPr>
          <p:cNvPr id="530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144000" cy="5562600"/>
          </a:xfrm>
        </p:spPr>
        <p:txBody>
          <a:bodyPr/>
          <a:lstStyle/>
          <a:p>
            <a:r>
              <a:rPr lang="en-US" b="1" dirty="0">
                <a:solidFill>
                  <a:srgbClr val="262626"/>
                </a:solidFill>
                <a:latin typeface="Calibri" charset="0"/>
              </a:rPr>
              <a:t>package</a:t>
            </a:r>
            <a:r>
              <a:rPr lang="en-US" dirty="0">
                <a:solidFill>
                  <a:srgbClr val="262626"/>
                </a:solidFill>
                <a:latin typeface="Calibri" charset="0"/>
              </a:rPr>
              <a:t>: A collection of related classes.</a:t>
            </a:r>
          </a:p>
          <a:p>
            <a:pPr lvl="1"/>
            <a:r>
              <a:rPr lang="en-US" dirty="0">
                <a:solidFill>
                  <a:srgbClr val="404040"/>
                </a:solidFill>
                <a:latin typeface="Calibri" charset="0"/>
              </a:rPr>
              <a:t>Can also "contain" sub-packages.</a:t>
            </a:r>
          </a:p>
          <a:p>
            <a:pPr lvl="1"/>
            <a:r>
              <a:rPr lang="en-US" i="1" dirty="0">
                <a:solidFill>
                  <a:srgbClr val="404040"/>
                </a:solidFill>
                <a:latin typeface="Calibri" charset="0"/>
              </a:rPr>
              <a:t>Sub-packages</a:t>
            </a:r>
            <a:r>
              <a:rPr lang="en-US" dirty="0">
                <a:solidFill>
                  <a:srgbClr val="404040"/>
                </a:solidFill>
                <a:latin typeface="Calibri" charset="0"/>
              </a:rPr>
              <a:t> can have similar names,</a:t>
            </a:r>
            <a:br>
              <a:rPr lang="en-US" dirty="0">
                <a:solidFill>
                  <a:srgbClr val="404040"/>
                </a:solidFill>
                <a:latin typeface="Calibri" charset="0"/>
              </a:rPr>
            </a:br>
            <a:r>
              <a:rPr lang="en-US" dirty="0">
                <a:solidFill>
                  <a:srgbClr val="404040"/>
                </a:solidFill>
                <a:latin typeface="Calibri" charset="0"/>
              </a:rPr>
              <a:t>but are not actually contained inside.</a:t>
            </a:r>
          </a:p>
          <a:p>
            <a:pPr lvl="2"/>
            <a:r>
              <a:rPr lang="en-US" dirty="0" err="1">
                <a:latin typeface="Courier New" charset="0"/>
              </a:rPr>
              <a:t>java.awt</a:t>
            </a:r>
            <a:r>
              <a:rPr lang="en-US" dirty="0">
                <a:latin typeface="Calibri" charset="0"/>
              </a:rPr>
              <a:t> does not contain </a:t>
            </a:r>
            <a:r>
              <a:rPr lang="en-US" dirty="0" err="1">
                <a:latin typeface="Courier New" charset="0"/>
              </a:rPr>
              <a:t>java.awt.event</a:t>
            </a:r>
            <a:endParaRPr lang="en-US" dirty="0">
              <a:latin typeface="Courier New" charset="0"/>
            </a:endParaRPr>
          </a:p>
          <a:p>
            <a:pPr lvl="1"/>
            <a:endParaRPr lang="en-US" dirty="0">
              <a:solidFill>
                <a:srgbClr val="404040"/>
              </a:solidFill>
              <a:latin typeface="Calibri" charset="0"/>
            </a:endParaRPr>
          </a:p>
          <a:p>
            <a:r>
              <a:rPr lang="en-US" dirty="0">
                <a:solidFill>
                  <a:srgbClr val="262626"/>
                </a:solidFill>
                <a:latin typeface="Calibri" charset="0"/>
              </a:rPr>
              <a:t>Uses of Java packages:</a:t>
            </a:r>
          </a:p>
          <a:p>
            <a:pPr lvl="1"/>
            <a:r>
              <a:rPr lang="en-US" dirty="0">
                <a:solidFill>
                  <a:srgbClr val="404040"/>
                </a:solidFill>
                <a:latin typeface="Calibri" charset="0"/>
              </a:rPr>
              <a:t>group related classes together</a:t>
            </a:r>
          </a:p>
          <a:p>
            <a:pPr lvl="1"/>
            <a:r>
              <a:rPr lang="en-US" dirty="0">
                <a:solidFill>
                  <a:srgbClr val="404040"/>
                </a:solidFill>
                <a:latin typeface="Calibri" charset="0"/>
              </a:rPr>
              <a:t>as a </a:t>
            </a:r>
            <a:r>
              <a:rPr lang="en-US" i="1" dirty="0">
                <a:solidFill>
                  <a:srgbClr val="404040"/>
                </a:solidFill>
                <a:latin typeface="Calibri" charset="0"/>
              </a:rPr>
              <a:t>namespace</a:t>
            </a:r>
            <a:r>
              <a:rPr lang="en-US" dirty="0">
                <a:solidFill>
                  <a:srgbClr val="404040"/>
                </a:solidFill>
                <a:latin typeface="Calibri" charset="0"/>
              </a:rPr>
              <a:t> to avoid name collisions</a:t>
            </a:r>
          </a:p>
          <a:p>
            <a:pPr lvl="1"/>
            <a:r>
              <a:rPr lang="en-US" dirty="0">
                <a:solidFill>
                  <a:srgbClr val="404040"/>
                </a:solidFill>
                <a:latin typeface="Calibri" charset="0"/>
              </a:rPr>
              <a:t>provide a layer of access / protection</a:t>
            </a:r>
          </a:p>
          <a:p>
            <a:pPr lvl="1"/>
            <a:r>
              <a:rPr lang="en-US" dirty="0">
                <a:solidFill>
                  <a:srgbClr val="404040"/>
                </a:solidFill>
                <a:latin typeface="Calibri" charset="0"/>
              </a:rPr>
              <a:t>keep pieces of a project down to a manageable size</a:t>
            </a:r>
          </a:p>
        </p:txBody>
      </p:sp>
      <p:pic>
        <p:nvPicPr>
          <p:cNvPr id="530436" name="Picture 4" descr="packag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01" t="10646" r="2339" b="49979"/>
          <a:stretch>
            <a:fillRect/>
          </a:stretch>
        </p:blipFill>
        <p:spPr bwMode="auto">
          <a:xfrm>
            <a:off x="6705600" y="1573213"/>
            <a:ext cx="2133600" cy="1703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724271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Lucida Sans" charset="0"/>
              </a:rPr>
              <a:t>Packages and directories</a:t>
            </a:r>
          </a:p>
        </p:txBody>
      </p:sp>
      <p:sp>
        <p:nvSpPr>
          <p:cNvPr id="533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144000" cy="5562600"/>
          </a:xfrm>
        </p:spPr>
        <p:txBody>
          <a:bodyPr/>
          <a:lstStyle/>
          <a:p>
            <a:pPr>
              <a:tabLst>
                <a:tab pos="860425" algn="l"/>
                <a:tab pos="1143000" algn="l"/>
                <a:tab pos="1712913" algn="l"/>
              </a:tabLst>
            </a:pPr>
            <a:r>
              <a:rPr lang="en-US">
                <a:solidFill>
                  <a:srgbClr val="262626"/>
                </a:solidFill>
                <a:latin typeface="Calibri" charset="0"/>
              </a:rPr>
              <a:t>package	</a:t>
            </a:r>
            <a:r>
              <a:rPr lang="en-US">
                <a:solidFill>
                  <a:srgbClr val="262626"/>
                </a:solidFill>
                <a:latin typeface="Calibri" charset="0"/>
                <a:sym typeface="Wingdings" charset="0"/>
              </a:rPr>
              <a:t>  directory (folder)</a:t>
            </a:r>
          </a:p>
          <a:p>
            <a:pPr>
              <a:tabLst>
                <a:tab pos="860425" algn="l"/>
                <a:tab pos="1143000" algn="l"/>
                <a:tab pos="1712913" algn="l"/>
              </a:tabLst>
            </a:pPr>
            <a:r>
              <a:rPr lang="en-US">
                <a:solidFill>
                  <a:srgbClr val="262626"/>
                </a:solidFill>
                <a:latin typeface="Calibri" charset="0"/>
              </a:rPr>
              <a:t>class		</a:t>
            </a:r>
            <a:r>
              <a:rPr lang="en-US">
                <a:solidFill>
                  <a:srgbClr val="262626"/>
                </a:solidFill>
                <a:latin typeface="Calibri" charset="0"/>
                <a:sym typeface="Wingdings" charset="0"/>
              </a:rPr>
              <a:t>  file</a:t>
            </a:r>
          </a:p>
          <a:p>
            <a:pPr lvl="1">
              <a:tabLst>
                <a:tab pos="860425" algn="l"/>
                <a:tab pos="1143000" algn="l"/>
                <a:tab pos="1712913" algn="l"/>
              </a:tabLst>
            </a:pPr>
            <a:endParaRPr lang="en-US">
              <a:solidFill>
                <a:srgbClr val="404040"/>
              </a:solidFill>
              <a:latin typeface="Calibri" charset="0"/>
            </a:endParaRPr>
          </a:p>
          <a:p>
            <a:pPr>
              <a:tabLst>
                <a:tab pos="860425" algn="l"/>
                <a:tab pos="1143000" algn="l"/>
                <a:tab pos="1712913" algn="l"/>
              </a:tabLst>
            </a:pPr>
            <a:r>
              <a:rPr lang="en-US">
                <a:solidFill>
                  <a:srgbClr val="262626"/>
                </a:solidFill>
                <a:latin typeface="Calibri" charset="0"/>
              </a:rPr>
              <a:t>A class named </a:t>
            </a:r>
            <a:r>
              <a:rPr lang="en-US">
                <a:solidFill>
                  <a:srgbClr val="262626"/>
                </a:solidFill>
                <a:latin typeface="Courier New" charset="0"/>
              </a:rPr>
              <a:t>D</a:t>
            </a:r>
            <a:r>
              <a:rPr lang="en-US">
                <a:solidFill>
                  <a:srgbClr val="262626"/>
                </a:solidFill>
                <a:latin typeface="Calibri" charset="0"/>
              </a:rPr>
              <a:t> in package </a:t>
            </a:r>
            <a:r>
              <a:rPr lang="en-US">
                <a:solidFill>
                  <a:srgbClr val="262626"/>
                </a:solidFill>
                <a:latin typeface="Courier New" charset="0"/>
              </a:rPr>
              <a:t>a.b.c</a:t>
            </a:r>
            <a:r>
              <a:rPr lang="en-US">
                <a:solidFill>
                  <a:srgbClr val="262626"/>
                </a:solidFill>
                <a:latin typeface="Calibri" charset="0"/>
              </a:rPr>
              <a:t> should reside in this file:</a:t>
            </a:r>
          </a:p>
          <a:p>
            <a:pPr>
              <a:buFontTx/>
              <a:buNone/>
              <a:tabLst>
                <a:tab pos="860425" algn="l"/>
                <a:tab pos="1143000" algn="l"/>
                <a:tab pos="1712913" algn="l"/>
              </a:tabLst>
            </a:pPr>
            <a:endParaRPr lang="en-US">
              <a:solidFill>
                <a:srgbClr val="262626"/>
              </a:solidFill>
              <a:latin typeface="Calibri" charset="0"/>
            </a:endParaRPr>
          </a:p>
          <a:p>
            <a:pPr>
              <a:buFontTx/>
              <a:buNone/>
              <a:tabLst>
                <a:tab pos="860425" algn="l"/>
                <a:tab pos="1143000" algn="l"/>
                <a:tab pos="1712913" algn="l"/>
              </a:tabLst>
            </a:pPr>
            <a:r>
              <a:rPr lang="en-US">
                <a:solidFill>
                  <a:srgbClr val="262626"/>
                </a:solidFill>
                <a:latin typeface="Courier New" charset="0"/>
              </a:rPr>
              <a:t>   a/b/c/D.class</a:t>
            </a:r>
          </a:p>
          <a:p>
            <a:pPr>
              <a:buFontTx/>
              <a:buNone/>
              <a:tabLst>
                <a:tab pos="860425" algn="l"/>
                <a:tab pos="1143000" algn="l"/>
                <a:tab pos="1712913" algn="l"/>
              </a:tabLst>
            </a:pPr>
            <a:endParaRPr lang="en-US">
              <a:solidFill>
                <a:srgbClr val="262626"/>
              </a:solidFill>
              <a:latin typeface="Calibri" charset="0"/>
            </a:endParaRPr>
          </a:p>
          <a:p>
            <a:pPr lvl="1">
              <a:tabLst>
                <a:tab pos="860425" algn="l"/>
                <a:tab pos="1143000" algn="l"/>
                <a:tab pos="1712913" algn="l"/>
              </a:tabLst>
            </a:pPr>
            <a:r>
              <a:rPr lang="en-US">
                <a:solidFill>
                  <a:srgbClr val="404040"/>
                </a:solidFill>
                <a:latin typeface="Calibri" charset="0"/>
              </a:rPr>
              <a:t>(relative to the root of your project)</a:t>
            </a:r>
          </a:p>
          <a:p>
            <a:pPr>
              <a:buFontTx/>
              <a:buNone/>
              <a:tabLst>
                <a:tab pos="860425" algn="l"/>
                <a:tab pos="1143000" algn="l"/>
                <a:tab pos="1712913" algn="l"/>
              </a:tabLst>
            </a:pPr>
            <a:endParaRPr lang="en-US">
              <a:solidFill>
                <a:srgbClr val="262626"/>
              </a:solidFill>
              <a:latin typeface="Calibri" charset="0"/>
            </a:endParaRPr>
          </a:p>
          <a:p>
            <a:pPr>
              <a:tabLst>
                <a:tab pos="860425" algn="l"/>
                <a:tab pos="1143000" algn="l"/>
                <a:tab pos="1712913" algn="l"/>
              </a:tabLst>
            </a:pPr>
            <a:r>
              <a:rPr lang="en-US">
                <a:solidFill>
                  <a:srgbClr val="262626"/>
                </a:solidFill>
                <a:latin typeface="Calibri" charset="0"/>
              </a:rPr>
              <a:t>The "root" directory of the package hierarchy is determined by your </a:t>
            </a:r>
            <a:r>
              <a:rPr lang="en-US" i="1">
                <a:solidFill>
                  <a:srgbClr val="262626"/>
                </a:solidFill>
                <a:latin typeface="Calibri" charset="0"/>
              </a:rPr>
              <a:t>class path</a:t>
            </a:r>
            <a:r>
              <a:rPr lang="en-US">
                <a:solidFill>
                  <a:srgbClr val="262626"/>
                </a:solidFill>
                <a:latin typeface="Calibri" charset="0"/>
              </a:rPr>
              <a:t> or the directory from which </a:t>
            </a:r>
            <a:r>
              <a:rPr lang="en-US">
                <a:solidFill>
                  <a:srgbClr val="262626"/>
                </a:solidFill>
                <a:latin typeface="Courier New" charset="0"/>
              </a:rPr>
              <a:t>java</a:t>
            </a:r>
            <a:r>
              <a:rPr lang="en-US">
                <a:solidFill>
                  <a:srgbClr val="262626"/>
                </a:solidFill>
                <a:latin typeface="Calibri" charset="0"/>
              </a:rPr>
              <a:t> was run.</a:t>
            </a:r>
          </a:p>
          <a:p>
            <a:pPr>
              <a:tabLst>
                <a:tab pos="860425" algn="l"/>
                <a:tab pos="1143000" algn="l"/>
                <a:tab pos="1712913" algn="l"/>
              </a:tabLst>
            </a:pPr>
            <a:endParaRPr lang="en-US">
              <a:solidFill>
                <a:srgbClr val="262626"/>
              </a:solidFill>
              <a:latin typeface="Calibri" charset="0"/>
            </a:endParaRPr>
          </a:p>
        </p:txBody>
      </p:sp>
      <p:pic>
        <p:nvPicPr>
          <p:cNvPr id="533508" name="Picture 4" descr="packages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276600"/>
            <a:ext cx="4114800" cy="893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471131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Lucida Sans" charset="0"/>
              </a:rPr>
              <a:t>Classpath</a:t>
            </a:r>
          </a:p>
        </p:txBody>
      </p:sp>
      <p:sp>
        <p:nvSpPr>
          <p:cNvPr id="534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144000" cy="5562600"/>
          </a:xfrm>
        </p:spPr>
        <p:txBody>
          <a:bodyPr/>
          <a:lstStyle/>
          <a:p>
            <a:r>
              <a:rPr lang="en-US" b="1">
                <a:solidFill>
                  <a:srgbClr val="262626"/>
                </a:solidFill>
                <a:latin typeface="Calibri" charset="0"/>
              </a:rPr>
              <a:t>class path</a:t>
            </a:r>
            <a:r>
              <a:rPr lang="en-US">
                <a:solidFill>
                  <a:srgbClr val="262626"/>
                </a:solidFill>
                <a:latin typeface="Calibri" charset="0"/>
              </a:rPr>
              <a:t>: The location(s) in which Java looks for class files.</a:t>
            </a:r>
          </a:p>
          <a:p>
            <a:pPr lvl="1"/>
            <a:endParaRPr lang="en-US">
              <a:solidFill>
                <a:srgbClr val="404040"/>
              </a:solidFill>
              <a:latin typeface="Calibri" charset="0"/>
            </a:endParaRPr>
          </a:p>
          <a:p>
            <a:r>
              <a:rPr lang="en-US">
                <a:solidFill>
                  <a:srgbClr val="262626"/>
                </a:solidFill>
                <a:latin typeface="Calibri" charset="0"/>
              </a:rPr>
              <a:t>Can include:</a:t>
            </a:r>
          </a:p>
          <a:p>
            <a:pPr lvl="1"/>
            <a:r>
              <a:rPr lang="en-US">
                <a:solidFill>
                  <a:srgbClr val="404040"/>
                </a:solidFill>
                <a:latin typeface="Calibri" charset="0"/>
              </a:rPr>
              <a:t>the current "working directory" from which you ran javac / java</a:t>
            </a:r>
          </a:p>
          <a:p>
            <a:pPr lvl="1"/>
            <a:r>
              <a:rPr lang="en-US">
                <a:solidFill>
                  <a:srgbClr val="404040"/>
                </a:solidFill>
                <a:latin typeface="Calibri" charset="0"/>
              </a:rPr>
              <a:t>other folders</a:t>
            </a:r>
          </a:p>
          <a:p>
            <a:pPr lvl="1"/>
            <a:r>
              <a:rPr lang="en-US">
                <a:solidFill>
                  <a:srgbClr val="404040"/>
                </a:solidFill>
                <a:latin typeface="Calibri" charset="0"/>
              </a:rPr>
              <a:t>JAR archives</a:t>
            </a:r>
          </a:p>
          <a:p>
            <a:pPr lvl="1"/>
            <a:r>
              <a:rPr lang="en-US">
                <a:solidFill>
                  <a:srgbClr val="404040"/>
                </a:solidFill>
                <a:latin typeface="Calibri" charset="0"/>
              </a:rPr>
              <a:t>URLs</a:t>
            </a:r>
          </a:p>
          <a:p>
            <a:pPr lvl="1"/>
            <a:r>
              <a:rPr lang="en-US">
                <a:solidFill>
                  <a:srgbClr val="404040"/>
                </a:solidFill>
                <a:latin typeface="Calibri" charset="0"/>
              </a:rPr>
              <a:t>...</a:t>
            </a:r>
          </a:p>
          <a:p>
            <a:pPr lvl="1"/>
            <a:endParaRPr lang="en-US">
              <a:solidFill>
                <a:srgbClr val="404040"/>
              </a:solidFill>
              <a:latin typeface="Calibri" charset="0"/>
            </a:endParaRPr>
          </a:p>
          <a:p>
            <a:r>
              <a:rPr lang="en-US">
                <a:solidFill>
                  <a:srgbClr val="262626"/>
                </a:solidFill>
                <a:latin typeface="Calibri" charset="0"/>
              </a:rPr>
              <a:t>Can set class path manually when running java at command line:</a:t>
            </a:r>
          </a:p>
          <a:p>
            <a:pPr lvl="1"/>
            <a:r>
              <a:rPr lang="en-US" sz="2000">
                <a:solidFill>
                  <a:srgbClr val="404040"/>
                </a:solidFill>
                <a:latin typeface="Courier New" charset="0"/>
              </a:rPr>
              <a:t>java -cp /home/stepp/libs:/foo/bar/jbl MyClass</a:t>
            </a:r>
          </a:p>
        </p:txBody>
      </p:sp>
    </p:spTree>
    <p:extLst>
      <p:ext uri="{BB962C8B-B14F-4D97-AF65-F5344CB8AC3E}">
        <p14:creationId xmlns:p14="http://schemas.microsoft.com/office/powerpoint/2010/main" val="64702929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Lucida Sans" charset="0"/>
              </a:rPr>
              <a:t>A package declaration</a:t>
            </a:r>
          </a:p>
        </p:txBody>
      </p:sp>
      <p:sp>
        <p:nvSpPr>
          <p:cNvPr id="535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1954" y="1459381"/>
            <a:ext cx="9144000" cy="55626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solidFill>
                  <a:schemeClr val="accent2"/>
                </a:solidFill>
                <a:latin typeface="Courier New" charset="0"/>
              </a:rPr>
              <a:t>package </a:t>
            </a:r>
            <a:r>
              <a:rPr lang="en-US" b="1" dirty="0">
                <a:solidFill>
                  <a:schemeClr val="accent2"/>
                </a:solidFill>
                <a:latin typeface="Calibri" charset="0"/>
              </a:rPr>
              <a:t>name</a:t>
            </a:r>
            <a:r>
              <a:rPr lang="en-US" dirty="0">
                <a:solidFill>
                  <a:schemeClr val="accent2"/>
                </a:solidFill>
                <a:latin typeface="Courier New" charset="0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200" dirty="0">
              <a:solidFill>
                <a:schemeClr val="accent2"/>
              </a:solidFill>
              <a:latin typeface="Courier New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solidFill>
                  <a:srgbClr val="262626"/>
                </a:solidFill>
                <a:latin typeface="Courier New" charset="0"/>
              </a:rPr>
              <a:t>public class </a:t>
            </a:r>
            <a:r>
              <a:rPr lang="en-US" b="1" dirty="0">
                <a:solidFill>
                  <a:srgbClr val="262626"/>
                </a:solidFill>
                <a:latin typeface="Calibri" charset="0"/>
              </a:rPr>
              <a:t>name</a:t>
            </a:r>
            <a:r>
              <a:rPr lang="en-US" dirty="0">
                <a:solidFill>
                  <a:srgbClr val="262626"/>
                </a:solidFill>
                <a:latin typeface="Courier New" charset="0"/>
              </a:rPr>
              <a:t> { ...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dirty="0">
              <a:solidFill>
                <a:srgbClr val="262626"/>
              </a:solidFill>
              <a:latin typeface="Courier New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dirty="0">
              <a:solidFill>
                <a:srgbClr val="262626"/>
              </a:solidFill>
              <a:latin typeface="Courier New" charset="0"/>
            </a:endParaRPr>
          </a:p>
          <a:p>
            <a:pPr>
              <a:buFontTx/>
              <a:buNone/>
            </a:pPr>
            <a:r>
              <a:rPr lang="en-US" dirty="0">
                <a:solidFill>
                  <a:srgbClr val="262626"/>
                </a:solidFill>
                <a:latin typeface="Calibri" charset="0"/>
              </a:rPr>
              <a:t>Example: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solidFill>
                  <a:srgbClr val="262626"/>
                </a:solidFill>
                <a:latin typeface="Courier New" charset="0"/>
              </a:rPr>
              <a:t>package </a:t>
            </a:r>
            <a:r>
              <a:rPr lang="en-US" dirty="0" err="1">
                <a:solidFill>
                  <a:srgbClr val="262626"/>
                </a:solidFill>
                <a:latin typeface="Courier New" charset="0"/>
              </a:rPr>
              <a:t>pacman.model</a:t>
            </a:r>
            <a:r>
              <a:rPr lang="en-US" dirty="0">
                <a:solidFill>
                  <a:srgbClr val="262626"/>
                </a:solidFill>
                <a:latin typeface="Courier New" charset="0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200" dirty="0">
              <a:solidFill>
                <a:srgbClr val="262626"/>
              </a:solidFill>
              <a:latin typeface="Courier New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solidFill>
                  <a:srgbClr val="262626"/>
                </a:solidFill>
                <a:latin typeface="Courier New" charset="0"/>
              </a:rPr>
              <a:t>public class Ghost extends Sprite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solidFill>
                  <a:srgbClr val="262626"/>
                </a:solidFill>
                <a:latin typeface="Courier New" charset="0"/>
              </a:rPr>
              <a:t>    ...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solidFill>
                  <a:srgbClr val="262626"/>
                </a:solidFill>
                <a:latin typeface="Courier New" charset="0"/>
              </a:rPr>
              <a:t>}</a:t>
            </a:r>
          </a:p>
          <a:p>
            <a:r>
              <a:rPr lang="en-US" dirty="0" smtClean="0">
                <a:solidFill>
                  <a:srgbClr val="262626"/>
                </a:solidFill>
                <a:latin typeface="Calibri" charset="0"/>
              </a:rPr>
              <a:t>File </a:t>
            </a:r>
            <a:r>
              <a:rPr lang="en-US" dirty="0" err="1">
                <a:solidFill>
                  <a:srgbClr val="262626"/>
                </a:solidFill>
                <a:latin typeface="Courier New" charset="0"/>
              </a:rPr>
              <a:t>Sprite.java</a:t>
            </a:r>
            <a:r>
              <a:rPr lang="en-US" dirty="0">
                <a:solidFill>
                  <a:srgbClr val="262626"/>
                </a:solidFill>
                <a:latin typeface="Calibri" charset="0"/>
              </a:rPr>
              <a:t> should go in folder </a:t>
            </a:r>
            <a:r>
              <a:rPr lang="en-US" dirty="0" err="1">
                <a:solidFill>
                  <a:srgbClr val="262626"/>
                </a:solidFill>
                <a:latin typeface="Courier New" charset="0"/>
              </a:rPr>
              <a:t>pacman</a:t>
            </a:r>
            <a:r>
              <a:rPr lang="en-US" dirty="0">
                <a:solidFill>
                  <a:srgbClr val="262626"/>
                </a:solidFill>
                <a:latin typeface="Courier New" charset="0"/>
              </a:rPr>
              <a:t>/model</a:t>
            </a:r>
            <a:r>
              <a:rPr lang="en-US" dirty="0">
                <a:solidFill>
                  <a:srgbClr val="262626"/>
                </a:solidFill>
                <a:latin typeface="Calibri" charset="0"/>
              </a:rPr>
              <a:t> .</a:t>
            </a:r>
          </a:p>
        </p:txBody>
      </p:sp>
    </p:spTree>
    <p:extLst>
      <p:ext uri="{BB962C8B-B14F-4D97-AF65-F5344CB8AC3E}">
        <p14:creationId xmlns:p14="http://schemas.microsoft.com/office/powerpoint/2010/main" val="4877206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Lucida Sans" charset="0"/>
              </a:rPr>
              <a:t>Importing a package</a:t>
            </a:r>
          </a:p>
        </p:txBody>
      </p:sp>
      <p:sp>
        <p:nvSpPr>
          <p:cNvPr id="536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459381"/>
            <a:ext cx="9144000" cy="55626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  <a:tabLst>
                <a:tab pos="860425" algn="l"/>
                <a:tab pos="1143000" algn="l"/>
                <a:tab pos="1431925" algn="l"/>
                <a:tab pos="1774825" algn="l"/>
                <a:tab pos="5486400" algn="l"/>
              </a:tabLst>
            </a:pPr>
            <a:r>
              <a:rPr lang="en-US" dirty="0">
                <a:solidFill>
                  <a:schemeClr val="accent2"/>
                </a:solidFill>
                <a:latin typeface="Courier New" charset="0"/>
              </a:rPr>
              <a:t>import </a:t>
            </a:r>
            <a:r>
              <a:rPr lang="en-US" b="1" dirty="0" err="1">
                <a:solidFill>
                  <a:schemeClr val="accent2"/>
                </a:solidFill>
                <a:latin typeface="Calibri" charset="0"/>
              </a:rPr>
              <a:t>packageName</a:t>
            </a:r>
            <a:r>
              <a:rPr lang="en-US" dirty="0">
                <a:solidFill>
                  <a:schemeClr val="accent2"/>
                </a:solidFill>
                <a:latin typeface="Courier New" charset="0"/>
              </a:rPr>
              <a:t>.*;	</a:t>
            </a:r>
            <a:r>
              <a:rPr lang="en-US" dirty="0">
                <a:solidFill>
                  <a:schemeClr val="hlink"/>
                </a:solidFill>
                <a:latin typeface="Courier New" charset="0"/>
              </a:rPr>
              <a:t>// all classes</a:t>
            </a:r>
          </a:p>
          <a:p>
            <a:pPr>
              <a:lnSpc>
                <a:spcPct val="80000"/>
              </a:lnSpc>
              <a:buFontTx/>
              <a:buNone/>
              <a:tabLst>
                <a:tab pos="860425" algn="l"/>
                <a:tab pos="1143000" algn="l"/>
                <a:tab pos="1431925" algn="l"/>
                <a:tab pos="1774825" algn="l"/>
                <a:tab pos="5486400" algn="l"/>
              </a:tabLst>
            </a:pPr>
            <a:endParaRPr lang="en-US" sz="1200" dirty="0">
              <a:solidFill>
                <a:schemeClr val="accent2"/>
              </a:solidFill>
              <a:latin typeface="Courier New" charset="0"/>
            </a:endParaRPr>
          </a:p>
          <a:p>
            <a:pPr>
              <a:lnSpc>
                <a:spcPct val="80000"/>
              </a:lnSpc>
              <a:buFontTx/>
              <a:buNone/>
              <a:tabLst>
                <a:tab pos="860425" algn="l"/>
                <a:tab pos="1143000" algn="l"/>
                <a:tab pos="1431925" algn="l"/>
                <a:tab pos="1774825" algn="l"/>
                <a:tab pos="5486400" algn="l"/>
              </a:tabLst>
            </a:pPr>
            <a:endParaRPr lang="en-US" dirty="0">
              <a:solidFill>
                <a:srgbClr val="262626"/>
              </a:solidFill>
              <a:latin typeface="Courier New" charset="0"/>
            </a:endParaRPr>
          </a:p>
          <a:p>
            <a:pPr>
              <a:buFontTx/>
              <a:buNone/>
              <a:tabLst>
                <a:tab pos="860425" algn="l"/>
                <a:tab pos="1143000" algn="l"/>
                <a:tab pos="1431925" algn="l"/>
                <a:tab pos="1774825" algn="l"/>
                <a:tab pos="5486400" algn="l"/>
              </a:tabLst>
            </a:pPr>
            <a:r>
              <a:rPr lang="en-US" dirty="0">
                <a:solidFill>
                  <a:srgbClr val="262626"/>
                </a:solidFill>
                <a:latin typeface="Calibri" charset="0"/>
              </a:rPr>
              <a:t>Example:</a:t>
            </a:r>
          </a:p>
          <a:p>
            <a:pPr>
              <a:lnSpc>
                <a:spcPct val="80000"/>
              </a:lnSpc>
              <a:buFontTx/>
              <a:buNone/>
              <a:tabLst>
                <a:tab pos="860425" algn="l"/>
                <a:tab pos="1143000" algn="l"/>
                <a:tab pos="1431925" algn="l"/>
                <a:tab pos="1774825" algn="l"/>
                <a:tab pos="5486400" algn="l"/>
              </a:tabLst>
            </a:pPr>
            <a:r>
              <a:rPr lang="en-US" dirty="0">
                <a:solidFill>
                  <a:srgbClr val="262626"/>
                </a:solidFill>
                <a:latin typeface="Courier New" charset="0"/>
              </a:rPr>
              <a:t>package </a:t>
            </a:r>
            <a:r>
              <a:rPr lang="en-US" dirty="0" err="1">
                <a:solidFill>
                  <a:srgbClr val="262626"/>
                </a:solidFill>
                <a:latin typeface="Courier New" charset="0"/>
              </a:rPr>
              <a:t>pacman.gui</a:t>
            </a:r>
            <a:r>
              <a:rPr lang="en-US" dirty="0">
                <a:solidFill>
                  <a:srgbClr val="262626"/>
                </a:solidFill>
                <a:latin typeface="Courier New" charset="0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  <a:tabLst>
                <a:tab pos="860425" algn="l"/>
                <a:tab pos="1143000" algn="l"/>
                <a:tab pos="1431925" algn="l"/>
                <a:tab pos="1774825" algn="l"/>
                <a:tab pos="5486400" algn="l"/>
              </a:tabLst>
            </a:pPr>
            <a:r>
              <a:rPr lang="en-US" b="1" dirty="0">
                <a:solidFill>
                  <a:srgbClr val="262626"/>
                </a:solidFill>
                <a:latin typeface="Courier New" charset="0"/>
              </a:rPr>
              <a:t>import </a:t>
            </a:r>
            <a:r>
              <a:rPr lang="en-US" b="1" dirty="0" err="1">
                <a:solidFill>
                  <a:srgbClr val="262626"/>
                </a:solidFill>
                <a:latin typeface="Courier New" charset="0"/>
              </a:rPr>
              <a:t>pacman.model</a:t>
            </a:r>
            <a:r>
              <a:rPr lang="en-US" b="1" dirty="0">
                <a:solidFill>
                  <a:srgbClr val="262626"/>
                </a:solidFill>
                <a:latin typeface="Courier New" charset="0"/>
              </a:rPr>
              <a:t>.*;</a:t>
            </a:r>
          </a:p>
          <a:p>
            <a:pPr>
              <a:lnSpc>
                <a:spcPct val="80000"/>
              </a:lnSpc>
              <a:buFontTx/>
              <a:buNone/>
              <a:tabLst>
                <a:tab pos="860425" algn="l"/>
                <a:tab pos="1143000" algn="l"/>
                <a:tab pos="1431925" algn="l"/>
                <a:tab pos="1774825" algn="l"/>
                <a:tab pos="5486400" algn="l"/>
              </a:tabLst>
            </a:pPr>
            <a:endParaRPr lang="en-US" sz="1200" b="1" dirty="0">
              <a:solidFill>
                <a:srgbClr val="262626"/>
              </a:solidFill>
              <a:latin typeface="Courier New" charset="0"/>
            </a:endParaRPr>
          </a:p>
          <a:p>
            <a:pPr>
              <a:lnSpc>
                <a:spcPct val="80000"/>
              </a:lnSpc>
              <a:buFontTx/>
              <a:buNone/>
              <a:tabLst>
                <a:tab pos="860425" algn="l"/>
                <a:tab pos="1143000" algn="l"/>
                <a:tab pos="1431925" algn="l"/>
                <a:tab pos="1774825" algn="l"/>
                <a:tab pos="5486400" algn="l"/>
              </a:tabLst>
            </a:pPr>
            <a:r>
              <a:rPr lang="en-US" dirty="0">
                <a:solidFill>
                  <a:srgbClr val="262626"/>
                </a:solidFill>
                <a:latin typeface="Courier New" charset="0"/>
              </a:rPr>
              <a:t>public class </a:t>
            </a:r>
            <a:r>
              <a:rPr lang="en-US" dirty="0" err="1">
                <a:solidFill>
                  <a:srgbClr val="262626"/>
                </a:solidFill>
                <a:latin typeface="Courier New" charset="0"/>
              </a:rPr>
              <a:t>PacManGui</a:t>
            </a:r>
            <a:r>
              <a:rPr lang="en-US" dirty="0">
                <a:solidFill>
                  <a:srgbClr val="262626"/>
                </a:solidFill>
                <a:latin typeface="Courier New" charset="0"/>
              </a:rPr>
              <a:t> {</a:t>
            </a:r>
          </a:p>
          <a:p>
            <a:pPr>
              <a:lnSpc>
                <a:spcPct val="80000"/>
              </a:lnSpc>
              <a:buFontTx/>
              <a:buNone/>
              <a:tabLst>
                <a:tab pos="860425" algn="l"/>
                <a:tab pos="1143000" algn="l"/>
                <a:tab pos="1431925" algn="l"/>
                <a:tab pos="1774825" algn="l"/>
                <a:tab pos="5486400" algn="l"/>
              </a:tabLst>
            </a:pPr>
            <a:r>
              <a:rPr lang="en-US" dirty="0">
                <a:solidFill>
                  <a:srgbClr val="262626"/>
                </a:solidFill>
                <a:latin typeface="Courier New" charset="0"/>
              </a:rPr>
              <a:t>    ...</a:t>
            </a:r>
          </a:p>
          <a:p>
            <a:pPr>
              <a:lnSpc>
                <a:spcPct val="80000"/>
              </a:lnSpc>
              <a:buFontTx/>
              <a:buNone/>
              <a:tabLst>
                <a:tab pos="860425" algn="l"/>
                <a:tab pos="1143000" algn="l"/>
                <a:tab pos="1431925" algn="l"/>
                <a:tab pos="1774825" algn="l"/>
                <a:tab pos="5486400" algn="l"/>
              </a:tabLst>
            </a:pPr>
            <a:r>
              <a:rPr lang="en-US" dirty="0">
                <a:solidFill>
                  <a:srgbClr val="262626"/>
                </a:solidFill>
                <a:latin typeface="Courier New" charset="0"/>
              </a:rPr>
              <a:t>    Ghost </a:t>
            </a:r>
            <a:r>
              <a:rPr lang="en-US" dirty="0" err="1">
                <a:solidFill>
                  <a:srgbClr val="262626"/>
                </a:solidFill>
                <a:latin typeface="Courier New" charset="0"/>
              </a:rPr>
              <a:t>blinky</a:t>
            </a:r>
            <a:r>
              <a:rPr lang="en-US" dirty="0">
                <a:solidFill>
                  <a:srgbClr val="262626"/>
                </a:solidFill>
                <a:latin typeface="Courier New" charset="0"/>
              </a:rPr>
              <a:t> = new Ghost();</a:t>
            </a:r>
          </a:p>
          <a:p>
            <a:pPr>
              <a:lnSpc>
                <a:spcPct val="80000"/>
              </a:lnSpc>
              <a:buFontTx/>
              <a:buNone/>
              <a:tabLst>
                <a:tab pos="860425" algn="l"/>
                <a:tab pos="1143000" algn="l"/>
                <a:tab pos="1431925" algn="l"/>
                <a:tab pos="1774825" algn="l"/>
                <a:tab pos="5486400" algn="l"/>
              </a:tabLst>
            </a:pPr>
            <a:r>
              <a:rPr lang="en-US" dirty="0">
                <a:solidFill>
                  <a:srgbClr val="262626"/>
                </a:solidFill>
                <a:latin typeface="Courier New" charset="0"/>
              </a:rPr>
              <a:t>}</a:t>
            </a:r>
          </a:p>
          <a:p>
            <a:pPr>
              <a:tabLst>
                <a:tab pos="860425" algn="l"/>
                <a:tab pos="1143000" algn="l"/>
                <a:tab pos="1431925" algn="l"/>
                <a:tab pos="1774825" algn="l"/>
                <a:tab pos="5486400" algn="l"/>
              </a:tabLst>
            </a:pPr>
            <a:r>
              <a:rPr lang="en-US" dirty="0" err="1" smtClean="0">
                <a:solidFill>
                  <a:srgbClr val="262626"/>
                </a:solidFill>
                <a:latin typeface="Courier New" charset="0"/>
              </a:rPr>
              <a:t>PacManGui</a:t>
            </a:r>
            <a:r>
              <a:rPr lang="en-US" dirty="0" smtClean="0">
                <a:solidFill>
                  <a:srgbClr val="262626"/>
                </a:solidFill>
                <a:latin typeface="Calibri" charset="0"/>
              </a:rPr>
              <a:t> </a:t>
            </a:r>
            <a:r>
              <a:rPr lang="en-US" dirty="0">
                <a:solidFill>
                  <a:srgbClr val="262626"/>
                </a:solidFill>
                <a:latin typeface="Calibri" charset="0"/>
              </a:rPr>
              <a:t>must import the model package in order to use it.</a:t>
            </a:r>
          </a:p>
        </p:txBody>
      </p:sp>
    </p:spTree>
    <p:extLst>
      <p:ext uri="{BB962C8B-B14F-4D97-AF65-F5344CB8AC3E}">
        <p14:creationId xmlns:p14="http://schemas.microsoft.com/office/powerpoint/2010/main" val="176656171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10 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SE10 slides.thmx</Template>
  <TotalTime>2242</TotalTime>
  <Words>844</Words>
  <Application>Microsoft Macintosh PowerPoint</Application>
  <PresentationFormat>On-screen Show (4:3)</PresentationFormat>
  <Paragraphs>217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Calibri</vt:lpstr>
      <vt:lpstr>Courier New</vt:lpstr>
      <vt:lpstr>Lucida Sans</vt:lpstr>
      <vt:lpstr>ＭＳ Ｐゴシック</vt:lpstr>
      <vt:lpstr>Times New Roman</vt:lpstr>
      <vt:lpstr>Wingdings</vt:lpstr>
      <vt:lpstr>Arial</vt:lpstr>
      <vt:lpstr>SE10 slides</vt:lpstr>
      <vt:lpstr>Object-Oriented Programming with Java</vt:lpstr>
      <vt:lpstr>References</vt:lpstr>
      <vt:lpstr>Today’s topic: Java Overview</vt:lpstr>
      <vt:lpstr>Language</vt:lpstr>
      <vt:lpstr>Java packages</vt:lpstr>
      <vt:lpstr>Packages and directories</vt:lpstr>
      <vt:lpstr>Classpath</vt:lpstr>
      <vt:lpstr>A package declaration</vt:lpstr>
      <vt:lpstr>Importing a package</vt:lpstr>
      <vt:lpstr>Importing a class</vt:lpstr>
      <vt:lpstr>Static import</vt:lpstr>
      <vt:lpstr>Referring to packages</vt:lpstr>
      <vt:lpstr>The default package</vt:lpstr>
      <vt:lpstr>Package access</vt:lpstr>
      <vt:lpstr>JAR Files</vt:lpstr>
      <vt:lpstr>Creating a JAR archive</vt:lpstr>
      <vt:lpstr>Running a JAR</vt:lpstr>
      <vt:lpstr>Making a runnable JAR</vt:lpstr>
      <vt:lpstr>Resources inside a JAR</vt:lpstr>
      <vt:lpstr>Accessing JAR resources</vt:lpstr>
      <vt:lpstr>Homework</vt:lpstr>
    </vt:vector>
  </TitlesOfParts>
  <Company>St Andrews University</Company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Figures – Chapter 1</dc:title>
  <dc:creator>Ian Sommerville</dc:creator>
  <cp:lastModifiedBy>Than Quand,Minh,VEVEY,GLOBE CLGO-Service Delivery-Swisscom</cp:lastModifiedBy>
  <cp:revision>103</cp:revision>
  <dcterms:created xsi:type="dcterms:W3CDTF">2009-12-29T10:39:27Z</dcterms:created>
  <dcterms:modified xsi:type="dcterms:W3CDTF">2017-11-13T07:57:48Z</dcterms:modified>
</cp:coreProperties>
</file>