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5" r:id="rId3"/>
    <p:sldId id="606" r:id="rId4"/>
    <p:sldId id="607" r:id="rId5"/>
    <p:sldId id="608" r:id="rId6"/>
    <p:sldId id="609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Strings in Java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61EDBC1-51C3-4393-B8BB-B910C0DDC6B0}"/>
              </a:ext>
            </a:extLst>
          </p:cNvPr>
          <p:cNvSpPr txBox="1">
            <a:spLocks/>
          </p:cNvSpPr>
          <p:nvPr/>
        </p:nvSpPr>
        <p:spPr>
          <a:xfrm>
            <a:off x="646111" y="2435379"/>
            <a:ext cx="318448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n2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9" name="Téglalap 2">
            <a:extLst>
              <a:ext uri="{FF2B5EF4-FFF2-40B4-BE49-F238E27FC236}">
                <a16:creationId xmlns:a16="http://schemas.microsoft.com/office/drawing/2014/main" id="{9853F321-754B-4887-84DC-EDF772B8708F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kerekített téglalap 5">
            <a:extLst>
              <a:ext uri="{FF2B5EF4-FFF2-40B4-BE49-F238E27FC236}">
                <a16:creationId xmlns:a16="http://schemas.microsoft.com/office/drawing/2014/main" id="{EA902FA7-D6CF-4C06-9D06-BABDC8275020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Szövegdoboz 6">
            <a:extLst>
              <a:ext uri="{FF2B5EF4-FFF2-40B4-BE49-F238E27FC236}">
                <a16:creationId xmlns:a16="http://schemas.microsoft.com/office/drawing/2014/main" id="{93E7297D-278F-4765-97C2-D04F27536907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2" name="Szövegdoboz 15">
            <a:extLst>
              <a:ext uri="{FF2B5EF4-FFF2-40B4-BE49-F238E27FC236}">
                <a16:creationId xmlns:a16="http://schemas.microsoft.com/office/drawing/2014/main" id="{9742EF6F-966A-4B86-AD6D-7454995A2FD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cxnSp>
        <p:nvCxnSpPr>
          <p:cNvPr id="34" name="Egyenes összekötő nyíllal 8">
            <a:extLst>
              <a:ext uri="{FF2B5EF4-FFF2-40B4-BE49-F238E27FC236}">
                <a16:creationId xmlns:a16="http://schemas.microsoft.com/office/drawing/2014/main" id="{462BCDA1-0725-4BA9-9153-870F6F3A1BE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10698" y="2095130"/>
            <a:ext cx="6071815" cy="21391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10">
            <a:extLst>
              <a:ext uri="{FF2B5EF4-FFF2-40B4-BE49-F238E27FC236}">
                <a16:creationId xmlns:a16="http://schemas.microsoft.com/office/drawing/2014/main" id="{E5CDBEEA-D38C-4797-A8AC-E5BFF59CC1DC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cxnSp>
        <p:nvCxnSpPr>
          <p:cNvPr id="28" name="Egyenes összekötő nyíllal 8">
            <a:extLst>
              <a:ext uri="{FF2B5EF4-FFF2-40B4-BE49-F238E27FC236}">
                <a16:creationId xmlns:a16="http://schemas.microsoft.com/office/drawing/2014/main" id="{BF88ED51-9F51-4B4F-B3E8-843B10E66EC5}"/>
              </a:ext>
            </a:extLst>
          </p:cNvPr>
          <p:cNvCxnSpPr>
            <a:cxnSpLocks/>
          </p:cNvCxnSpPr>
          <p:nvPr/>
        </p:nvCxnSpPr>
        <p:spPr>
          <a:xfrm>
            <a:off x="3010698" y="2627790"/>
            <a:ext cx="6071815" cy="160645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13D73B2D-B64E-455B-8D36-845F77FCE014}"/>
              </a:ext>
            </a:extLst>
          </p:cNvPr>
          <p:cNvSpPr txBox="1">
            <a:spLocks/>
          </p:cNvSpPr>
          <p:nvPr/>
        </p:nvSpPr>
        <p:spPr>
          <a:xfrm>
            <a:off x="642551" y="3163347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n3 =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new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9D56A13B-9390-43AD-806D-B3B091F46FF7}"/>
              </a:ext>
            </a:extLst>
          </p:cNvPr>
          <p:cNvSpPr txBox="1"/>
          <p:nvPr/>
        </p:nvSpPr>
        <p:spPr>
          <a:xfrm>
            <a:off x="5924410" y="44797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19" name="Egyenes összekötő nyíllal 6">
            <a:extLst>
              <a:ext uri="{FF2B5EF4-FFF2-40B4-BE49-F238E27FC236}">
                <a16:creationId xmlns:a16="http://schemas.microsoft.com/office/drawing/2014/main" id="{BD90D097-1170-43FE-A881-AB1DFFD45EE0}"/>
              </a:ext>
            </a:extLst>
          </p:cNvPr>
          <p:cNvCxnSpPr>
            <a:cxnSpLocks/>
          </p:cNvCxnSpPr>
          <p:nvPr/>
        </p:nvCxnSpPr>
        <p:spPr>
          <a:xfrm>
            <a:off x="4242909" y="3429000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ím 1">
            <a:extLst>
              <a:ext uri="{FF2B5EF4-FFF2-40B4-BE49-F238E27FC236}">
                <a16:creationId xmlns:a16="http://schemas.microsoft.com/office/drawing/2014/main" id="{245087FD-F578-4CAB-AC7D-AD32255ED393}"/>
              </a:ext>
            </a:extLst>
          </p:cNvPr>
          <p:cNvSpPr txBox="1">
            <a:spLocks/>
          </p:cNvSpPr>
          <p:nvPr/>
        </p:nvSpPr>
        <p:spPr>
          <a:xfrm>
            <a:off x="642551" y="3802416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n4 = new String("Kevin");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6" name="Szövegdoboz 16">
            <a:extLst>
              <a:ext uri="{FF2B5EF4-FFF2-40B4-BE49-F238E27FC236}">
                <a16:creationId xmlns:a16="http://schemas.microsoft.com/office/drawing/2014/main" id="{BB3138A5-EBA5-40BE-B9FC-1C28C8EC1C56}"/>
              </a:ext>
            </a:extLst>
          </p:cNvPr>
          <p:cNvSpPr txBox="1"/>
          <p:nvPr/>
        </p:nvSpPr>
        <p:spPr>
          <a:xfrm>
            <a:off x="5924410" y="51187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37" name="Egyenes összekötő nyíllal 6">
            <a:extLst>
              <a:ext uri="{FF2B5EF4-FFF2-40B4-BE49-F238E27FC236}">
                <a16:creationId xmlns:a16="http://schemas.microsoft.com/office/drawing/2014/main" id="{080A588F-C5ED-4429-9867-5A451202C4BA}"/>
              </a:ext>
            </a:extLst>
          </p:cNvPr>
          <p:cNvCxnSpPr>
            <a:cxnSpLocks/>
          </p:cNvCxnSpPr>
          <p:nvPr/>
        </p:nvCxnSpPr>
        <p:spPr>
          <a:xfrm>
            <a:off x="4242909" y="4068069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ím 1">
            <a:extLst>
              <a:ext uri="{FF2B5EF4-FFF2-40B4-BE49-F238E27FC236}">
                <a16:creationId xmlns:a16="http://schemas.microsoft.com/office/drawing/2014/main" id="{0757F905-9CF3-4201-AE7C-013F2FEDDB1F}"/>
              </a:ext>
            </a:extLst>
          </p:cNvPr>
          <p:cNvSpPr txBox="1">
            <a:spLocks/>
          </p:cNvSpPr>
          <p:nvPr/>
        </p:nvSpPr>
        <p:spPr>
          <a:xfrm>
            <a:off x="642551" y="4370742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n5 = new String(„Peter");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98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61EDBC1-51C3-4393-B8BB-B910C0DDC6B0}"/>
              </a:ext>
            </a:extLst>
          </p:cNvPr>
          <p:cNvSpPr txBox="1">
            <a:spLocks/>
          </p:cNvSpPr>
          <p:nvPr/>
        </p:nvSpPr>
        <p:spPr>
          <a:xfrm>
            <a:off x="646111" y="2435379"/>
            <a:ext cx="318448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n2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9" name="Téglalap 2">
            <a:extLst>
              <a:ext uri="{FF2B5EF4-FFF2-40B4-BE49-F238E27FC236}">
                <a16:creationId xmlns:a16="http://schemas.microsoft.com/office/drawing/2014/main" id="{9853F321-754B-4887-84DC-EDF772B8708F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kerekített téglalap 5">
            <a:extLst>
              <a:ext uri="{FF2B5EF4-FFF2-40B4-BE49-F238E27FC236}">
                <a16:creationId xmlns:a16="http://schemas.microsoft.com/office/drawing/2014/main" id="{EA902FA7-D6CF-4C06-9D06-BABDC8275020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Szövegdoboz 6">
            <a:extLst>
              <a:ext uri="{FF2B5EF4-FFF2-40B4-BE49-F238E27FC236}">
                <a16:creationId xmlns:a16="http://schemas.microsoft.com/office/drawing/2014/main" id="{93E7297D-278F-4765-97C2-D04F27536907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2" name="Szövegdoboz 15">
            <a:extLst>
              <a:ext uri="{FF2B5EF4-FFF2-40B4-BE49-F238E27FC236}">
                <a16:creationId xmlns:a16="http://schemas.microsoft.com/office/drawing/2014/main" id="{9742EF6F-966A-4B86-AD6D-7454995A2FD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cxnSp>
        <p:nvCxnSpPr>
          <p:cNvPr id="34" name="Egyenes összekötő nyíllal 8">
            <a:extLst>
              <a:ext uri="{FF2B5EF4-FFF2-40B4-BE49-F238E27FC236}">
                <a16:creationId xmlns:a16="http://schemas.microsoft.com/office/drawing/2014/main" id="{462BCDA1-0725-4BA9-9153-870F6F3A1BE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10698" y="2095130"/>
            <a:ext cx="6071815" cy="21391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10">
            <a:extLst>
              <a:ext uri="{FF2B5EF4-FFF2-40B4-BE49-F238E27FC236}">
                <a16:creationId xmlns:a16="http://schemas.microsoft.com/office/drawing/2014/main" id="{E5CDBEEA-D38C-4797-A8AC-E5BFF59CC1DC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cxnSp>
        <p:nvCxnSpPr>
          <p:cNvPr id="28" name="Egyenes összekötő nyíllal 8">
            <a:extLst>
              <a:ext uri="{FF2B5EF4-FFF2-40B4-BE49-F238E27FC236}">
                <a16:creationId xmlns:a16="http://schemas.microsoft.com/office/drawing/2014/main" id="{BF88ED51-9F51-4B4F-B3E8-843B10E66EC5}"/>
              </a:ext>
            </a:extLst>
          </p:cNvPr>
          <p:cNvCxnSpPr>
            <a:cxnSpLocks/>
          </p:cNvCxnSpPr>
          <p:nvPr/>
        </p:nvCxnSpPr>
        <p:spPr>
          <a:xfrm>
            <a:off x="3010698" y="2627790"/>
            <a:ext cx="6071815" cy="160645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13D73B2D-B64E-455B-8D36-845F77FCE014}"/>
              </a:ext>
            </a:extLst>
          </p:cNvPr>
          <p:cNvSpPr txBox="1">
            <a:spLocks/>
          </p:cNvSpPr>
          <p:nvPr/>
        </p:nvSpPr>
        <p:spPr>
          <a:xfrm>
            <a:off x="642551" y="3163347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n3 =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new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9D56A13B-9390-43AD-806D-B3B091F46FF7}"/>
              </a:ext>
            </a:extLst>
          </p:cNvPr>
          <p:cNvSpPr txBox="1"/>
          <p:nvPr/>
        </p:nvSpPr>
        <p:spPr>
          <a:xfrm>
            <a:off x="5924410" y="44797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19" name="Egyenes összekötő nyíllal 6">
            <a:extLst>
              <a:ext uri="{FF2B5EF4-FFF2-40B4-BE49-F238E27FC236}">
                <a16:creationId xmlns:a16="http://schemas.microsoft.com/office/drawing/2014/main" id="{BD90D097-1170-43FE-A881-AB1DFFD45EE0}"/>
              </a:ext>
            </a:extLst>
          </p:cNvPr>
          <p:cNvCxnSpPr>
            <a:cxnSpLocks/>
          </p:cNvCxnSpPr>
          <p:nvPr/>
        </p:nvCxnSpPr>
        <p:spPr>
          <a:xfrm>
            <a:off x="4242909" y="3429000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ím 1">
            <a:extLst>
              <a:ext uri="{FF2B5EF4-FFF2-40B4-BE49-F238E27FC236}">
                <a16:creationId xmlns:a16="http://schemas.microsoft.com/office/drawing/2014/main" id="{245087FD-F578-4CAB-AC7D-AD32255ED393}"/>
              </a:ext>
            </a:extLst>
          </p:cNvPr>
          <p:cNvSpPr txBox="1">
            <a:spLocks/>
          </p:cNvSpPr>
          <p:nvPr/>
        </p:nvSpPr>
        <p:spPr>
          <a:xfrm>
            <a:off x="642551" y="3802416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n4 = new String("Kevin");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6" name="Szövegdoboz 16">
            <a:extLst>
              <a:ext uri="{FF2B5EF4-FFF2-40B4-BE49-F238E27FC236}">
                <a16:creationId xmlns:a16="http://schemas.microsoft.com/office/drawing/2014/main" id="{BB3138A5-EBA5-40BE-B9FC-1C28C8EC1C56}"/>
              </a:ext>
            </a:extLst>
          </p:cNvPr>
          <p:cNvSpPr txBox="1"/>
          <p:nvPr/>
        </p:nvSpPr>
        <p:spPr>
          <a:xfrm>
            <a:off x="5924410" y="51187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37" name="Egyenes összekötő nyíllal 6">
            <a:extLst>
              <a:ext uri="{FF2B5EF4-FFF2-40B4-BE49-F238E27FC236}">
                <a16:creationId xmlns:a16="http://schemas.microsoft.com/office/drawing/2014/main" id="{080A588F-C5ED-4429-9867-5A451202C4BA}"/>
              </a:ext>
            </a:extLst>
          </p:cNvPr>
          <p:cNvCxnSpPr>
            <a:cxnSpLocks/>
          </p:cNvCxnSpPr>
          <p:nvPr/>
        </p:nvCxnSpPr>
        <p:spPr>
          <a:xfrm>
            <a:off x="4242909" y="4068069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ím 1">
            <a:extLst>
              <a:ext uri="{FF2B5EF4-FFF2-40B4-BE49-F238E27FC236}">
                <a16:creationId xmlns:a16="http://schemas.microsoft.com/office/drawing/2014/main" id="{0757F905-9CF3-4201-AE7C-013F2FEDDB1F}"/>
              </a:ext>
            </a:extLst>
          </p:cNvPr>
          <p:cNvSpPr txBox="1">
            <a:spLocks/>
          </p:cNvSpPr>
          <p:nvPr/>
        </p:nvSpPr>
        <p:spPr>
          <a:xfrm>
            <a:off x="642551" y="4370742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n5 = new String(„Peter");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1" name="Szövegdoboz 10">
            <a:extLst>
              <a:ext uri="{FF2B5EF4-FFF2-40B4-BE49-F238E27FC236}">
                <a16:creationId xmlns:a16="http://schemas.microsoft.com/office/drawing/2014/main" id="{ED6FC675-B6CB-42B2-A18A-7BDB02BD9DC9}"/>
              </a:ext>
            </a:extLst>
          </p:cNvPr>
          <p:cNvSpPr txBox="1"/>
          <p:nvPr/>
        </p:nvSpPr>
        <p:spPr>
          <a:xfrm>
            <a:off x="9082513" y="443430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Peter</a:t>
            </a:r>
          </a:p>
        </p:txBody>
      </p:sp>
      <p:sp>
        <p:nvSpPr>
          <p:cNvPr id="22" name="Szövegdoboz 3">
            <a:extLst>
              <a:ext uri="{FF2B5EF4-FFF2-40B4-BE49-F238E27FC236}">
                <a16:creationId xmlns:a16="http://schemas.microsoft.com/office/drawing/2014/main" id="{D515C7F2-8ADA-4FF1-81A5-62944C64F634}"/>
              </a:ext>
            </a:extLst>
          </p:cNvPr>
          <p:cNvSpPr txBox="1"/>
          <p:nvPr/>
        </p:nvSpPr>
        <p:spPr>
          <a:xfrm>
            <a:off x="403654" y="5015547"/>
            <a:ext cx="4209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value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new string doesn't exist in the pool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string instance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created and 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placed in the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3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61EDBC1-51C3-4393-B8BB-B910C0DDC6B0}"/>
              </a:ext>
            </a:extLst>
          </p:cNvPr>
          <p:cNvSpPr txBox="1">
            <a:spLocks/>
          </p:cNvSpPr>
          <p:nvPr/>
        </p:nvSpPr>
        <p:spPr>
          <a:xfrm>
            <a:off x="646111" y="2435379"/>
            <a:ext cx="318448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n2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9" name="Téglalap 2">
            <a:extLst>
              <a:ext uri="{FF2B5EF4-FFF2-40B4-BE49-F238E27FC236}">
                <a16:creationId xmlns:a16="http://schemas.microsoft.com/office/drawing/2014/main" id="{9853F321-754B-4887-84DC-EDF772B8708F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kerekített téglalap 5">
            <a:extLst>
              <a:ext uri="{FF2B5EF4-FFF2-40B4-BE49-F238E27FC236}">
                <a16:creationId xmlns:a16="http://schemas.microsoft.com/office/drawing/2014/main" id="{EA902FA7-D6CF-4C06-9D06-BABDC8275020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Szövegdoboz 6">
            <a:extLst>
              <a:ext uri="{FF2B5EF4-FFF2-40B4-BE49-F238E27FC236}">
                <a16:creationId xmlns:a16="http://schemas.microsoft.com/office/drawing/2014/main" id="{93E7297D-278F-4765-97C2-D04F27536907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2" name="Szövegdoboz 15">
            <a:extLst>
              <a:ext uri="{FF2B5EF4-FFF2-40B4-BE49-F238E27FC236}">
                <a16:creationId xmlns:a16="http://schemas.microsoft.com/office/drawing/2014/main" id="{9742EF6F-966A-4B86-AD6D-7454995A2FD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cxnSp>
        <p:nvCxnSpPr>
          <p:cNvPr id="34" name="Egyenes összekötő nyíllal 8">
            <a:extLst>
              <a:ext uri="{FF2B5EF4-FFF2-40B4-BE49-F238E27FC236}">
                <a16:creationId xmlns:a16="http://schemas.microsoft.com/office/drawing/2014/main" id="{462BCDA1-0725-4BA9-9153-870F6F3A1BE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10698" y="2095130"/>
            <a:ext cx="6071815" cy="21391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10">
            <a:extLst>
              <a:ext uri="{FF2B5EF4-FFF2-40B4-BE49-F238E27FC236}">
                <a16:creationId xmlns:a16="http://schemas.microsoft.com/office/drawing/2014/main" id="{E5CDBEEA-D38C-4797-A8AC-E5BFF59CC1DC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cxnSp>
        <p:nvCxnSpPr>
          <p:cNvPr id="28" name="Egyenes összekötő nyíllal 8">
            <a:extLst>
              <a:ext uri="{FF2B5EF4-FFF2-40B4-BE49-F238E27FC236}">
                <a16:creationId xmlns:a16="http://schemas.microsoft.com/office/drawing/2014/main" id="{BF88ED51-9F51-4B4F-B3E8-843B10E66EC5}"/>
              </a:ext>
            </a:extLst>
          </p:cNvPr>
          <p:cNvCxnSpPr>
            <a:cxnSpLocks/>
          </p:cNvCxnSpPr>
          <p:nvPr/>
        </p:nvCxnSpPr>
        <p:spPr>
          <a:xfrm>
            <a:off x="3010698" y="2627790"/>
            <a:ext cx="6071815" cy="160645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13D73B2D-B64E-455B-8D36-845F77FCE014}"/>
              </a:ext>
            </a:extLst>
          </p:cNvPr>
          <p:cNvSpPr txBox="1">
            <a:spLocks/>
          </p:cNvSpPr>
          <p:nvPr/>
        </p:nvSpPr>
        <p:spPr>
          <a:xfrm>
            <a:off x="642551" y="3163347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n3 =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new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9D56A13B-9390-43AD-806D-B3B091F46FF7}"/>
              </a:ext>
            </a:extLst>
          </p:cNvPr>
          <p:cNvSpPr txBox="1"/>
          <p:nvPr/>
        </p:nvSpPr>
        <p:spPr>
          <a:xfrm>
            <a:off x="5924410" y="44797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19" name="Egyenes összekötő nyíllal 6">
            <a:extLst>
              <a:ext uri="{FF2B5EF4-FFF2-40B4-BE49-F238E27FC236}">
                <a16:creationId xmlns:a16="http://schemas.microsoft.com/office/drawing/2014/main" id="{BD90D097-1170-43FE-A881-AB1DFFD45EE0}"/>
              </a:ext>
            </a:extLst>
          </p:cNvPr>
          <p:cNvCxnSpPr>
            <a:cxnSpLocks/>
          </p:cNvCxnSpPr>
          <p:nvPr/>
        </p:nvCxnSpPr>
        <p:spPr>
          <a:xfrm>
            <a:off x="4242909" y="3429000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ím 1">
            <a:extLst>
              <a:ext uri="{FF2B5EF4-FFF2-40B4-BE49-F238E27FC236}">
                <a16:creationId xmlns:a16="http://schemas.microsoft.com/office/drawing/2014/main" id="{245087FD-F578-4CAB-AC7D-AD32255ED393}"/>
              </a:ext>
            </a:extLst>
          </p:cNvPr>
          <p:cNvSpPr txBox="1">
            <a:spLocks/>
          </p:cNvSpPr>
          <p:nvPr/>
        </p:nvSpPr>
        <p:spPr>
          <a:xfrm>
            <a:off x="642551" y="3802416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n4 = new String("Kevin");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6" name="Szövegdoboz 16">
            <a:extLst>
              <a:ext uri="{FF2B5EF4-FFF2-40B4-BE49-F238E27FC236}">
                <a16:creationId xmlns:a16="http://schemas.microsoft.com/office/drawing/2014/main" id="{BB3138A5-EBA5-40BE-B9FC-1C28C8EC1C56}"/>
              </a:ext>
            </a:extLst>
          </p:cNvPr>
          <p:cNvSpPr txBox="1"/>
          <p:nvPr/>
        </p:nvSpPr>
        <p:spPr>
          <a:xfrm>
            <a:off x="5924410" y="51187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37" name="Egyenes összekötő nyíllal 6">
            <a:extLst>
              <a:ext uri="{FF2B5EF4-FFF2-40B4-BE49-F238E27FC236}">
                <a16:creationId xmlns:a16="http://schemas.microsoft.com/office/drawing/2014/main" id="{080A588F-C5ED-4429-9867-5A451202C4BA}"/>
              </a:ext>
            </a:extLst>
          </p:cNvPr>
          <p:cNvCxnSpPr>
            <a:cxnSpLocks/>
          </p:cNvCxnSpPr>
          <p:nvPr/>
        </p:nvCxnSpPr>
        <p:spPr>
          <a:xfrm>
            <a:off x="4242909" y="4068069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ím 1">
            <a:extLst>
              <a:ext uri="{FF2B5EF4-FFF2-40B4-BE49-F238E27FC236}">
                <a16:creationId xmlns:a16="http://schemas.microsoft.com/office/drawing/2014/main" id="{0757F905-9CF3-4201-AE7C-013F2FEDDB1F}"/>
              </a:ext>
            </a:extLst>
          </p:cNvPr>
          <p:cNvSpPr txBox="1">
            <a:spLocks/>
          </p:cNvSpPr>
          <p:nvPr/>
        </p:nvSpPr>
        <p:spPr>
          <a:xfrm>
            <a:off x="642551" y="4370742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n5 = new String(„Peter");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1" name="Szövegdoboz 10">
            <a:extLst>
              <a:ext uri="{FF2B5EF4-FFF2-40B4-BE49-F238E27FC236}">
                <a16:creationId xmlns:a16="http://schemas.microsoft.com/office/drawing/2014/main" id="{ED6FC675-B6CB-42B2-A18A-7BDB02BD9DC9}"/>
              </a:ext>
            </a:extLst>
          </p:cNvPr>
          <p:cNvSpPr txBox="1"/>
          <p:nvPr/>
        </p:nvSpPr>
        <p:spPr>
          <a:xfrm>
            <a:off x="9082513" y="443430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Peter</a:t>
            </a:r>
          </a:p>
        </p:txBody>
      </p:sp>
      <p:sp>
        <p:nvSpPr>
          <p:cNvPr id="23" name="Szövegdoboz 16">
            <a:extLst>
              <a:ext uri="{FF2B5EF4-FFF2-40B4-BE49-F238E27FC236}">
                <a16:creationId xmlns:a16="http://schemas.microsoft.com/office/drawing/2014/main" id="{DDE511A3-7183-413F-87BD-4D0F302F859B}"/>
              </a:ext>
            </a:extLst>
          </p:cNvPr>
          <p:cNvSpPr txBox="1"/>
          <p:nvPr/>
        </p:nvSpPr>
        <p:spPr>
          <a:xfrm>
            <a:off x="5924410" y="57863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cxnSp>
        <p:nvCxnSpPr>
          <p:cNvPr id="24" name="Egyenes összekötő nyíllal 6">
            <a:extLst>
              <a:ext uri="{FF2B5EF4-FFF2-40B4-BE49-F238E27FC236}">
                <a16:creationId xmlns:a16="http://schemas.microsoft.com/office/drawing/2014/main" id="{C44E9B8F-2C10-445A-8FF7-B58AFAE011BE}"/>
              </a:ext>
            </a:extLst>
          </p:cNvPr>
          <p:cNvCxnSpPr>
            <a:cxnSpLocks/>
          </p:cNvCxnSpPr>
          <p:nvPr/>
        </p:nvCxnSpPr>
        <p:spPr>
          <a:xfrm>
            <a:off x="4242909" y="4735591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3">
            <a:extLst>
              <a:ext uri="{FF2B5EF4-FFF2-40B4-BE49-F238E27FC236}">
                <a16:creationId xmlns:a16="http://schemas.microsoft.com/office/drawing/2014/main" id="{77A91E64-C352-4008-86A3-C9A076A9E920}"/>
              </a:ext>
            </a:extLst>
          </p:cNvPr>
          <p:cNvSpPr txBox="1"/>
          <p:nvPr/>
        </p:nvSpPr>
        <p:spPr>
          <a:xfrm>
            <a:off x="295924" y="5096860"/>
            <a:ext cx="420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 the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create a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string object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variable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be pointing to this object. </a:t>
            </a:r>
          </a:p>
        </p:txBody>
      </p:sp>
    </p:spTree>
    <p:extLst>
      <p:ext uri="{BB962C8B-B14F-4D97-AF65-F5344CB8AC3E}">
        <p14:creationId xmlns:p14="http://schemas.microsoft.com/office/powerpoint/2010/main" val="279735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Szövegdoboz 7">
            <a:extLst>
              <a:ext uri="{FF2B5EF4-FFF2-40B4-BE49-F238E27FC236}">
                <a16:creationId xmlns:a16="http://schemas.microsoft.com/office/drawing/2014/main" id="{2483B503-A4D3-45F7-B50C-DAB35A65A91F}"/>
              </a:ext>
            </a:extLst>
          </p:cNvPr>
          <p:cNvSpPr txBox="1"/>
          <p:nvPr/>
        </p:nvSpPr>
        <p:spPr>
          <a:xfrm>
            <a:off x="852618" y="2327202"/>
            <a:ext cx="10330248" cy="18205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8" name="Szövegdoboz 3">
            <a:extLst>
              <a:ext uri="{FF2B5EF4-FFF2-40B4-BE49-F238E27FC236}">
                <a16:creationId xmlns:a16="http://schemas.microsoft.com/office/drawing/2014/main" id="{9EB7249F-5BB7-44D1-A300-27BAC19F0195}"/>
              </a:ext>
            </a:extLst>
          </p:cNvPr>
          <p:cNvSpPr txBox="1"/>
          <p:nvPr/>
        </p:nvSpPr>
        <p:spPr>
          <a:xfrm>
            <a:off x="867522" y="1420533"/>
            <a:ext cx="7521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possible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future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interview, you will be asked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tricky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question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topic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question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looks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Cím 1">
            <a:extLst>
              <a:ext uri="{FF2B5EF4-FFF2-40B4-BE49-F238E27FC236}">
                <a16:creationId xmlns:a16="http://schemas.microsoft.com/office/drawing/2014/main" id="{918A05C6-403D-48C1-AD64-2AABD09441F8}"/>
              </a:ext>
            </a:extLst>
          </p:cNvPr>
          <p:cNvSpPr txBox="1">
            <a:spLocks/>
          </p:cNvSpPr>
          <p:nvPr/>
        </p:nvSpPr>
        <p:spPr>
          <a:xfrm>
            <a:off x="3904740" y="3237483"/>
            <a:ext cx="36658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s =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new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("ABC");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0" name="Szövegdoboz 8">
            <a:extLst>
              <a:ext uri="{FF2B5EF4-FFF2-40B4-BE49-F238E27FC236}">
                <a16:creationId xmlns:a16="http://schemas.microsoft.com/office/drawing/2014/main" id="{CE8D2B77-8EF7-4167-9E8C-FA9B9EB190E1}"/>
              </a:ext>
            </a:extLst>
          </p:cNvPr>
          <p:cNvSpPr txBox="1"/>
          <p:nvPr/>
        </p:nvSpPr>
        <p:spPr>
          <a:xfrm>
            <a:off x="838200" y="4360702"/>
            <a:ext cx="8682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people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give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wrong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answer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one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41" name="Ellipszis 2">
            <a:extLst>
              <a:ext uri="{FF2B5EF4-FFF2-40B4-BE49-F238E27FC236}">
                <a16:creationId xmlns:a16="http://schemas.microsoft.com/office/drawing/2014/main" id="{6D9B18A7-D6CF-45C8-B8B1-3EDB1BA1B127}"/>
              </a:ext>
            </a:extLst>
          </p:cNvPr>
          <p:cNvSpPr/>
          <p:nvPr/>
        </p:nvSpPr>
        <p:spPr>
          <a:xfrm>
            <a:off x="6077729" y="3123271"/>
            <a:ext cx="1009136" cy="69197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Szövegdoboz 4">
            <a:extLst>
              <a:ext uri="{FF2B5EF4-FFF2-40B4-BE49-F238E27FC236}">
                <a16:creationId xmlns:a16="http://schemas.microsoft.com/office/drawing/2014/main" id="{21EE0D59-C8EF-4AA7-98B4-DC3EE3095399}"/>
              </a:ext>
            </a:extLst>
          </p:cNvPr>
          <p:cNvSpPr txBox="1"/>
          <p:nvPr/>
        </p:nvSpPr>
        <p:spPr>
          <a:xfrm>
            <a:off x="1005017" y="2497785"/>
            <a:ext cx="1004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many string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getting created in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 below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3" name="Szövegdoboz 5">
            <a:extLst>
              <a:ext uri="{FF2B5EF4-FFF2-40B4-BE49-F238E27FC236}">
                <a16:creationId xmlns:a16="http://schemas.microsoft.com/office/drawing/2014/main" id="{263C8F87-DA35-4020-93A9-999F87F1A413}"/>
              </a:ext>
            </a:extLst>
          </p:cNvPr>
          <p:cNvSpPr txBox="1"/>
          <p:nvPr/>
        </p:nvSpPr>
        <p:spPr>
          <a:xfrm>
            <a:off x="838200" y="4911027"/>
            <a:ext cx="10342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from now on you will know the right answer that it could be one or two. And it depends on </a:t>
            </a:r>
            <a:r>
              <a:rPr lang="hu-HU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whether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constant value of the new string is already in the </a:t>
            </a:r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tring</a:t>
            </a:r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onstant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ool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or not. </a:t>
            </a:r>
          </a:p>
          <a:p>
            <a:pPr algn="just"/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39" grpId="0"/>
      <p:bldP spid="40" grpId="0"/>
      <p:bldP spid="41" grpId="0" animBg="1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String Operations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87103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 and StringBuilders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4399-168D-4FCE-9738-DFB1DF04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both of these classes have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 – some efficient operations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immutable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every time we change the value a new object is created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StringBuilder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deals with a sequence of characters so 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mutable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StringBuffer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same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StringBuilder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it is synchronized so it works fine in multi-threaded environment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22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 and StringBuilders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00B896-EFA5-4FCC-BEBA-B82E4CCC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8090"/>
              </p:ext>
            </p:extLst>
          </p:nvPr>
        </p:nvGraphicFramePr>
        <p:xfrm>
          <a:off x="1354830" y="2205460"/>
          <a:ext cx="9482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468">
                  <a:extLst>
                    <a:ext uri="{9D8B030D-6E8A-4147-A177-3AD203B41FA5}">
                      <a16:colId xmlns:a16="http://schemas.microsoft.com/office/drawing/2014/main" val="3179288552"/>
                    </a:ext>
                  </a:extLst>
                </a:gridCol>
                <a:gridCol w="1896468">
                  <a:extLst>
                    <a:ext uri="{9D8B030D-6E8A-4147-A177-3AD203B41FA5}">
                      <a16:colId xmlns:a16="http://schemas.microsoft.com/office/drawing/2014/main" val="1692799812"/>
                    </a:ext>
                  </a:extLst>
                </a:gridCol>
                <a:gridCol w="1896468">
                  <a:extLst>
                    <a:ext uri="{9D8B030D-6E8A-4147-A177-3AD203B41FA5}">
                      <a16:colId xmlns:a16="http://schemas.microsoft.com/office/drawing/2014/main" val="1688507608"/>
                    </a:ext>
                  </a:extLst>
                </a:gridCol>
                <a:gridCol w="1896468">
                  <a:extLst>
                    <a:ext uri="{9D8B030D-6E8A-4147-A177-3AD203B41FA5}">
                      <a16:colId xmlns:a16="http://schemas.microsoft.com/office/drawing/2014/main" val="577472554"/>
                    </a:ext>
                  </a:extLst>
                </a:gridCol>
                <a:gridCol w="1896468">
                  <a:extLst>
                    <a:ext uri="{9D8B030D-6E8A-4147-A177-3AD203B41FA5}">
                      <a16:colId xmlns:a16="http://schemas.microsoft.com/office/drawing/2014/main" val="369703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String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StringBuilder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running time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running time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memory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7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length()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7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charAt()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O(1)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9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substring()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O(1)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O(1)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69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concat()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O(1)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O(1)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0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2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Suffixes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776CC-399E-4440-B429-B982D3DB1490}"/>
              </a:ext>
            </a:extLst>
          </p:cNvPr>
          <p:cNvSpPr txBox="1"/>
          <p:nvPr/>
        </p:nvSpPr>
        <p:spPr>
          <a:xfrm>
            <a:off x="5240541" y="5699464"/>
            <a:ext cx="171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SUFFIXES: []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3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Suffixes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A6AA6B-E0EB-47BB-9EF5-0F822227D3B6}"/>
              </a:ext>
            </a:extLst>
          </p:cNvPr>
          <p:cNvSpPr/>
          <p:nvPr/>
        </p:nvSpPr>
        <p:spPr>
          <a:xfrm>
            <a:off x="7190906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5211055" y="5699464"/>
            <a:ext cx="213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SUFFIXES: [„E”]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Suffixes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4687730" y="5708342"/>
            <a:ext cx="2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SUFFIXES: [„E”, „SE”]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6276507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7190906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7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BF4F2B-7CB4-414F-99D0-6A74FDDAC933}"/>
              </a:ext>
            </a:extLst>
          </p:cNvPr>
          <p:cNvSpPr/>
          <p:nvPr/>
        </p:nvSpPr>
        <p:spPr>
          <a:xfrm>
            <a:off x="902309" y="4824529"/>
            <a:ext cx="4261281" cy="655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2471E2-6CDC-4767-AE70-014B601B824A}"/>
              </a:ext>
            </a:extLst>
          </p:cNvPr>
          <p:cNvSpPr/>
          <p:nvPr/>
        </p:nvSpPr>
        <p:spPr>
          <a:xfrm>
            <a:off x="902309" y="3214711"/>
            <a:ext cx="4261281" cy="655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0BDAB223-7C6C-412E-8C2F-9CCA32C77345}"/>
              </a:ext>
            </a:extLst>
          </p:cNvPr>
          <p:cNvSpPr txBox="1">
            <a:spLocks/>
          </p:cNvSpPr>
          <p:nvPr/>
        </p:nvSpPr>
        <p:spPr>
          <a:xfrm>
            <a:off x="1514846" y="3326644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name = "Kevin";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F6671707-DEF3-479D-BE35-46FF72174E53}"/>
              </a:ext>
            </a:extLst>
          </p:cNvPr>
          <p:cNvSpPr txBox="1">
            <a:spLocks/>
          </p:cNvSpPr>
          <p:nvPr/>
        </p:nvSpPr>
        <p:spPr>
          <a:xfrm>
            <a:off x="838200" y="1610273"/>
            <a:ext cx="9404723" cy="6978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Strings are a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sequence of characters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they are treated as an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We can create and manipulate strings with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class.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72451E83-7299-44FB-B930-53E9ACBC3AB8}"/>
              </a:ext>
            </a:extLst>
          </p:cNvPr>
          <p:cNvSpPr txBox="1">
            <a:spLocks/>
          </p:cNvSpPr>
          <p:nvPr/>
        </p:nvSpPr>
        <p:spPr>
          <a:xfrm>
            <a:off x="838200" y="2751277"/>
            <a:ext cx="9404723" cy="449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string literal 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724074F-AE7A-452B-98E1-E296CE033316}"/>
              </a:ext>
            </a:extLst>
          </p:cNvPr>
          <p:cNvSpPr txBox="1">
            <a:spLocks/>
          </p:cNvSpPr>
          <p:nvPr/>
        </p:nvSpPr>
        <p:spPr>
          <a:xfrm>
            <a:off x="838201" y="4331592"/>
            <a:ext cx="2912642" cy="560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new keyword 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BBF1AF7E-217C-40D9-88F7-F584EF21FB84}"/>
              </a:ext>
            </a:extLst>
          </p:cNvPr>
          <p:cNvSpPr txBox="1">
            <a:spLocks/>
          </p:cNvSpPr>
          <p:nvPr/>
        </p:nvSpPr>
        <p:spPr>
          <a:xfrm>
            <a:off x="192096" y="4950160"/>
            <a:ext cx="5721741" cy="587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name = new String("Kevin”);</a:t>
            </a:r>
          </a:p>
        </p:txBody>
      </p:sp>
    </p:spTree>
    <p:extLst>
      <p:ext uri="{BB962C8B-B14F-4D97-AF65-F5344CB8AC3E}">
        <p14:creationId xmlns:p14="http://schemas.microsoft.com/office/powerpoint/2010/main" val="6535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Suffixes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4246615" y="5708341"/>
            <a:ext cx="369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SUFFIXES: [„E”, „SE”, „USE”]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6276507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7190906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04AD8-675F-4589-BC1C-0F3E00BA99BC}"/>
              </a:ext>
            </a:extLst>
          </p:cNvPr>
          <p:cNvSpPr/>
          <p:nvPr/>
        </p:nvSpPr>
        <p:spPr>
          <a:xfrm>
            <a:off x="5359148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1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Suffixes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3701658" y="5699463"/>
            <a:ext cx="4788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SUFFIXES: [„E”, „SE”, „USE”, „OUSE”]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6276507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7190906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04AD8-675F-4589-BC1C-0F3E00BA99BC}"/>
              </a:ext>
            </a:extLst>
          </p:cNvPr>
          <p:cNvSpPr/>
          <p:nvPr/>
        </p:nvSpPr>
        <p:spPr>
          <a:xfrm>
            <a:off x="5359148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9032AA-D813-4CA7-A943-574F9EB82DC1}"/>
              </a:ext>
            </a:extLst>
          </p:cNvPr>
          <p:cNvSpPr/>
          <p:nvPr/>
        </p:nvSpPr>
        <p:spPr>
          <a:xfrm>
            <a:off x="4441789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4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Suffixes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3057476" y="5699464"/>
            <a:ext cx="607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SUFFIXES: [„E”, „SE”, „USE”, „OUSE”, „HOUSE”]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6276507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7190906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04AD8-675F-4589-BC1C-0F3E00BA99BC}"/>
              </a:ext>
            </a:extLst>
          </p:cNvPr>
          <p:cNvSpPr/>
          <p:nvPr/>
        </p:nvSpPr>
        <p:spPr>
          <a:xfrm>
            <a:off x="5359148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9032AA-D813-4CA7-A943-574F9EB82DC1}"/>
              </a:ext>
            </a:extLst>
          </p:cNvPr>
          <p:cNvSpPr/>
          <p:nvPr/>
        </p:nvSpPr>
        <p:spPr>
          <a:xfrm>
            <a:off x="4441789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0F0344-9E95-48CD-809D-1705E7DE96D6}"/>
              </a:ext>
            </a:extLst>
          </p:cNvPr>
          <p:cNvSpPr/>
          <p:nvPr/>
        </p:nvSpPr>
        <p:spPr>
          <a:xfrm>
            <a:off x="3533313" y="3053917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zövegdoboz 3">
            <a:extLst>
              <a:ext uri="{FF2B5EF4-FFF2-40B4-BE49-F238E27FC236}">
                <a16:creationId xmlns:a16="http://schemas.microsoft.com/office/drawing/2014/main" id="{27B83DAC-72CA-4CCE-8EE0-1129ED9C3C4A}"/>
              </a:ext>
            </a:extLst>
          </p:cNvPr>
          <p:cNvSpPr txBox="1"/>
          <p:nvPr/>
        </p:nvSpPr>
        <p:spPr>
          <a:xfrm>
            <a:off x="7852160" y="1410533"/>
            <a:ext cx="4522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</a:rPr>
              <a:t>SUFFIXES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generating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given string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class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better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substring()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 runs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8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776CC-399E-4440-B429-B982D3DB1490}"/>
              </a:ext>
            </a:extLst>
          </p:cNvPr>
          <p:cNvSpPr txBox="1"/>
          <p:nvPr/>
        </p:nvSpPr>
        <p:spPr>
          <a:xfrm>
            <a:off x="5240541" y="5699464"/>
            <a:ext cx="171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PREFIXES: []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A6AA6B-E0EB-47BB-9EF5-0F822227D3B6}"/>
              </a:ext>
            </a:extLst>
          </p:cNvPr>
          <p:cNvSpPr/>
          <p:nvPr/>
        </p:nvSpPr>
        <p:spPr>
          <a:xfrm>
            <a:off x="3533313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5211055" y="5699464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PREFIXES: [„H”]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94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4687730" y="5708342"/>
            <a:ext cx="296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PREFIXES: [„H”, „HO”]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3551054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4465453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8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4246615" y="5708341"/>
            <a:ext cx="395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PREFIXES: [„H”, „HO”, „HOU”]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4474342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5388741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04AD8-675F-4589-BC1C-0F3E00BA99BC}"/>
              </a:ext>
            </a:extLst>
          </p:cNvPr>
          <p:cNvSpPr/>
          <p:nvPr/>
        </p:nvSpPr>
        <p:spPr>
          <a:xfrm>
            <a:off x="3556983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8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3701658" y="5699463"/>
            <a:ext cx="5094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PREFIXES: [„H”, „HO”, „HOU”, „HOUS”]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5397618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6312017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04AD8-675F-4589-BC1C-0F3E00BA99BC}"/>
              </a:ext>
            </a:extLst>
          </p:cNvPr>
          <p:cNvSpPr/>
          <p:nvPr/>
        </p:nvSpPr>
        <p:spPr>
          <a:xfrm>
            <a:off x="4480259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9032AA-D813-4CA7-A943-574F9EB82DC1}"/>
              </a:ext>
            </a:extLst>
          </p:cNvPr>
          <p:cNvSpPr/>
          <p:nvPr/>
        </p:nvSpPr>
        <p:spPr>
          <a:xfrm>
            <a:off x="3562900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66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Prefixes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CCF673-B0BB-4E6B-AAAB-F8B0C596E0E6}"/>
              </a:ext>
            </a:extLst>
          </p:cNvPr>
          <p:cNvSpPr/>
          <p:nvPr/>
        </p:nvSpPr>
        <p:spPr>
          <a:xfrm>
            <a:off x="3533313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731E54-DFCD-4FB1-8FDD-D15876A17AAE}"/>
              </a:ext>
            </a:extLst>
          </p:cNvPr>
          <p:cNvSpPr/>
          <p:nvPr/>
        </p:nvSpPr>
        <p:spPr>
          <a:xfrm>
            <a:off x="4447712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408CAB-9928-497E-88B0-8FAB5A4354AD}"/>
              </a:ext>
            </a:extLst>
          </p:cNvPr>
          <p:cNvSpPr/>
          <p:nvPr/>
        </p:nvSpPr>
        <p:spPr>
          <a:xfrm>
            <a:off x="5362108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9B82D4-AA4E-4D24-928F-AAAAE63CD383}"/>
              </a:ext>
            </a:extLst>
          </p:cNvPr>
          <p:cNvSpPr/>
          <p:nvPr/>
        </p:nvSpPr>
        <p:spPr>
          <a:xfrm>
            <a:off x="6276507" y="2059620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669BE8-6F8E-4448-B066-02E660FE5D58}"/>
              </a:ext>
            </a:extLst>
          </p:cNvPr>
          <p:cNvSpPr/>
          <p:nvPr/>
        </p:nvSpPr>
        <p:spPr>
          <a:xfrm>
            <a:off x="7190906" y="2059619"/>
            <a:ext cx="870011" cy="8700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A56BB-0AFC-4F7B-BF76-928A5C43DEB0}"/>
              </a:ext>
            </a:extLst>
          </p:cNvPr>
          <p:cNvSpPr txBox="1"/>
          <p:nvPr/>
        </p:nvSpPr>
        <p:spPr>
          <a:xfrm>
            <a:off x="3057476" y="5699464"/>
            <a:ext cx="638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PREFIXES: [„H”, „HO”, „HOU”, „HOUS”, „HOUSE”]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92753-D0E4-4090-B4E6-6CCE5840918F}"/>
              </a:ext>
            </a:extLst>
          </p:cNvPr>
          <p:cNvSpPr/>
          <p:nvPr/>
        </p:nvSpPr>
        <p:spPr>
          <a:xfrm>
            <a:off x="6276507" y="3058360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0E3FDA-8943-4878-859F-4A663AE13056}"/>
              </a:ext>
            </a:extLst>
          </p:cNvPr>
          <p:cNvSpPr/>
          <p:nvPr/>
        </p:nvSpPr>
        <p:spPr>
          <a:xfrm>
            <a:off x="7190906" y="3058359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C04AD8-675F-4589-BC1C-0F3E00BA99BC}"/>
              </a:ext>
            </a:extLst>
          </p:cNvPr>
          <p:cNvSpPr/>
          <p:nvPr/>
        </p:nvSpPr>
        <p:spPr>
          <a:xfrm>
            <a:off x="5359148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9032AA-D813-4CA7-A943-574F9EB82DC1}"/>
              </a:ext>
            </a:extLst>
          </p:cNvPr>
          <p:cNvSpPr/>
          <p:nvPr/>
        </p:nvSpPr>
        <p:spPr>
          <a:xfrm>
            <a:off x="4441789" y="3058358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0F0344-9E95-48CD-809D-1705E7DE96D6}"/>
              </a:ext>
            </a:extLst>
          </p:cNvPr>
          <p:cNvSpPr/>
          <p:nvPr/>
        </p:nvSpPr>
        <p:spPr>
          <a:xfrm>
            <a:off x="3533313" y="3053917"/>
            <a:ext cx="870011" cy="8700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zövegdoboz 3">
            <a:extLst>
              <a:ext uri="{FF2B5EF4-FFF2-40B4-BE49-F238E27FC236}">
                <a16:creationId xmlns:a16="http://schemas.microsoft.com/office/drawing/2014/main" id="{27B83DAC-72CA-4CCE-8EE0-1129ED9C3C4A}"/>
              </a:ext>
            </a:extLst>
          </p:cNvPr>
          <p:cNvSpPr txBox="1"/>
          <p:nvPr/>
        </p:nvSpPr>
        <p:spPr>
          <a:xfrm>
            <a:off x="7852160" y="1410533"/>
            <a:ext cx="4522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C000"/>
                </a:solidFill>
              </a:rPr>
              <a:t>PREFIXES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generating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prefixes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given string the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class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better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substring()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 runs in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0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uffix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Tries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60609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2">
            <a:extLst>
              <a:ext uri="{FF2B5EF4-FFF2-40B4-BE49-F238E27FC236}">
                <a16:creationId xmlns:a16="http://schemas.microsoft.com/office/drawing/2014/main" id="{AAB3E612-4762-44DC-948B-F11BFCA72ED0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Lekerekített téglalap 5">
            <a:extLst>
              <a:ext uri="{FF2B5EF4-FFF2-40B4-BE49-F238E27FC236}">
                <a16:creationId xmlns:a16="http://schemas.microsoft.com/office/drawing/2014/main" id="{9633B93D-58FE-449D-B1F1-9F6057EC83AF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1C3FC7AF-0C18-4AFB-A866-D6BDD6537492}"/>
              </a:ext>
            </a:extLst>
          </p:cNvPr>
          <p:cNvSpPr txBox="1">
            <a:spLocks/>
          </p:cNvSpPr>
          <p:nvPr/>
        </p:nvSpPr>
        <p:spPr>
          <a:xfrm>
            <a:off x="838200" y="1523130"/>
            <a:ext cx="8921578" cy="13450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Since strings are everywhere in Java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they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need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lot of memory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any strings repeat in the program and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solve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issue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it’s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good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idea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reuse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common ones.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string constant pool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(also known as the intern pool) is a location in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JVM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that collects all these strings. </a:t>
            </a:r>
          </a:p>
        </p:txBody>
      </p:sp>
      <p:sp>
        <p:nvSpPr>
          <p:cNvPr id="15" name="Szövegdoboz 6">
            <a:extLst>
              <a:ext uri="{FF2B5EF4-FFF2-40B4-BE49-F238E27FC236}">
                <a16:creationId xmlns:a16="http://schemas.microsoft.com/office/drawing/2014/main" id="{52DDA06B-E445-46B3-8F4D-034E1A46A18B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E06E63B-BAD0-41A1-8C33-AFAD4A4D8CE6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sp>
        <p:nvSpPr>
          <p:cNvPr id="17" name="Szövegdoboz 18">
            <a:extLst>
              <a:ext uri="{FF2B5EF4-FFF2-40B4-BE49-F238E27FC236}">
                <a16:creationId xmlns:a16="http://schemas.microsoft.com/office/drawing/2014/main" id="{F1C51999-3D3D-485B-8CEA-FF6EC2620CB0}"/>
              </a:ext>
            </a:extLst>
          </p:cNvPr>
          <p:cNvSpPr txBox="1"/>
          <p:nvPr/>
        </p:nvSpPr>
        <p:spPr>
          <a:xfrm>
            <a:off x="1177020" y="4268624"/>
            <a:ext cx="276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(SCP) is a special memory area in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76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0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Suffix Tries and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4399-168D-4FCE-9738-DFB1DF04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uffix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tries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similar to tries we have already considered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inserting the key (word) into the tree we insert all the suffixes as well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HOW WE GET THE SUFFIX TRIE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string related operations and algorithms have sublinear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first linear algorithm for finding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substring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 alignment approaches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suffix tries heavily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242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Suffix Tries and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 Operations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9A925-FBA7-42E3-BCF5-F24A1E4D8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54" y="1690688"/>
            <a:ext cx="4097491" cy="43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7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3D0-F95E-479F-8D99-00268EE3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Suffix Tries and 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g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4399-168D-4FCE-9738-DFB1DF04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 efficient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suffix trie construction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was invented by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Esko</a:t>
            </a:r>
            <a:r>
              <a:rPr lang="en-GB" dirty="0">
                <a:solidFill>
                  <a:srgbClr val="0563C1"/>
                </a:solidFill>
              </a:rPr>
              <a:t>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Ukkonen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online algorithm – where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the string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tries are not that memory efficient this is why using suffix arrays are a bit better approach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a simple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construct an array from a suffix trie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23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3" name="Ellipszis 3">
            <a:extLst>
              <a:ext uri="{FF2B5EF4-FFF2-40B4-BE49-F238E27FC236}">
                <a16:creationId xmlns:a16="http://schemas.microsoft.com/office/drawing/2014/main" id="{B7372B2C-2C84-479F-8C3A-70BFCE2501B4}"/>
              </a:ext>
            </a:extLst>
          </p:cNvPr>
          <p:cNvSpPr/>
          <p:nvPr/>
        </p:nvSpPr>
        <p:spPr>
          <a:xfrm>
            <a:off x="1824881" y="1631096"/>
            <a:ext cx="1087393" cy="62663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4">
            <a:extLst>
              <a:ext uri="{FF2B5EF4-FFF2-40B4-BE49-F238E27FC236}">
                <a16:creationId xmlns:a16="http://schemas.microsoft.com/office/drawing/2014/main" id="{7F8BF8AA-EC47-4BD1-95C0-3D5ABA6A11AB}"/>
              </a:ext>
            </a:extLst>
          </p:cNvPr>
          <p:cNvSpPr txBox="1"/>
          <p:nvPr/>
        </p:nvSpPr>
        <p:spPr>
          <a:xfrm>
            <a:off x="457398" y="2890271"/>
            <a:ext cx="136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Szövegdoboz 17">
            <a:extLst>
              <a:ext uri="{FF2B5EF4-FFF2-40B4-BE49-F238E27FC236}">
                <a16:creationId xmlns:a16="http://schemas.microsoft.com/office/drawing/2014/main" id="{E9016A25-A026-408A-87BB-C2C9AD48F1C2}"/>
              </a:ext>
            </a:extLst>
          </p:cNvPr>
          <p:cNvSpPr txBox="1"/>
          <p:nvPr/>
        </p:nvSpPr>
        <p:spPr>
          <a:xfrm>
            <a:off x="1742929" y="2890271"/>
            <a:ext cx="126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Egyenes összekötő nyíllal 11">
            <a:extLst>
              <a:ext uri="{FF2B5EF4-FFF2-40B4-BE49-F238E27FC236}">
                <a16:creationId xmlns:a16="http://schemas.microsoft.com/office/drawing/2014/main" id="{7DCBF738-5848-493E-B271-011A263FC250}"/>
              </a:ext>
            </a:extLst>
          </p:cNvPr>
          <p:cNvCxnSpPr/>
          <p:nvPr/>
        </p:nvCxnSpPr>
        <p:spPr>
          <a:xfrm flipH="1" flipV="1">
            <a:off x="1141139" y="2368842"/>
            <a:ext cx="8237" cy="4043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18">
            <a:extLst>
              <a:ext uri="{FF2B5EF4-FFF2-40B4-BE49-F238E27FC236}">
                <a16:creationId xmlns:a16="http://schemas.microsoft.com/office/drawing/2014/main" id="{849C5429-A5AF-4681-AA02-B8637BAF8D36}"/>
              </a:ext>
            </a:extLst>
          </p:cNvPr>
          <p:cNvCxnSpPr/>
          <p:nvPr/>
        </p:nvCxnSpPr>
        <p:spPr>
          <a:xfrm flipH="1" flipV="1">
            <a:off x="2368577" y="2368842"/>
            <a:ext cx="8237" cy="4043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13">
            <a:extLst>
              <a:ext uri="{FF2B5EF4-FFF2-40B4-BE49-F238E27FC236}">
                <a16:creationId xmlns:a16="http://schemas.microsoft.com/office/drawing/2014/main" id="{05C42159-839C-4AF7-A73F-2375DBE936D0}"/>
              </a:ext>
            </a:extLst>
          </p:cNvPr>
          <p:cNvSpPr txBox="1"/>
          <p:nvPr/>
        </p:nvSpPr>
        <p:spPr>
          <a:xfrm>
            <a:off x="4242909" y="742306"/>
            <a:ext cx="565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time you create a string literal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P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ool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églalap 2">
            <a:extLst>
              <a:ext uri="{FF2B5EF4-FFF2-40B4-BE49-F238E27FC236}">
                <a16:creationId xmlns:a16="http://schemas.microsoft.com/office/drawing/2014/main" id="{B0DB6EA0-2A95-4AFE-A713-C0862FEFD316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Lekerekített téglalap 5">
            <a:extLst>
              <a:ext uri="{FF2B5EF4-FFF2-40B4-BE49-F238E27FC236}">
                <a16:creationId xmlns:a16="http://schemas.microsoft.com/office/drawing/2014/main" id="{4FB5B1CD-3894-422A-A07C-94685503DBE3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Szövegdoboz 6">
            <a:extLst>
              <a:ext uri="{FF2B5EF4-FFF2-40B4-BE49-F238E27FC236}">
                <a16:creationId xmlns:a16="http://schemas.microsoft.com/office/drawing/2014/main" id="{77B3B67A-77DB-4174-B444-387A59E34069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27" name="Szövegdoboz 15">
            <a:extLst>
              <a:ext uri="{FF2B5EF4-FFF2-40B4-BE49-F238E27FC236}">
                <a16:creationId xmlns:a16="http://schemas.microsoft.com/office/drawing/2014/main" id="{83FA30A2-4238-44CD-9EBE-748FA5E766C4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sp>
        <p:nvSpPr>
          <p:cNvPr id="14" name="Ellipszis 4">
            <a:extLst>
              <a:ext uri="{FF2B5EF4-FFF2-40B4-BE49-F238E27FC236}">
                <a16:creationId xmlns:a16="http://schemas.microsoft.com/office/drawing/2014/main" id="{4B6B09A1-1F3F-4812-92F0-A758E3A98969}"/>
              </a:ext>
            </a:extLst>
          </p:cNvPr>
          <p:cNvSpPr/>
          <p:nvPr/>
        </p:nvSpPr>
        <p:spPr>
          <a:xfrm>
            <a:off x="7332760" y="2573660"/>
            <a:ext cx="4057807" cy="386009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32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9" grpId="0"/>
      <p:bldP spid="20" grpId="0"/>
      <p:bldP spid="23" grpId="0"/>
      <p:bldP spid="24" grpId="0" animBg="1"/>
      <p:bldP spid="25" grpId="0" animBg="1"/>
      <p:bldP spid="26" grpId="0"/>
      <p:bldP spid="27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églalap 2">
            <a:extLst>
              <a:ext uri="{FF2B5EF4-FFF2-40B4-BE49-F238E27FC236}">
                <a16:creationId xmlns:a16="http://schemas.microsoft.com/office/drawing/2014/main" id="{5669C47C-E7F0-4407-8207-69A7DFD58D1A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Lekerekített téglalap 5">
            <a:extLst>
              <a:ext uri="{FF2B5EF4-FFF2-40B4-BE49-F238E27FC236}">
                <a16:creationId xmlns:a16="http://schemas.microsoft.com/office/drawing/2014/main" id="{87F765AC-EF0B-4628-83AC-804F645CA9AC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Szövegdoboz 6">
            <a:extLst>
              <a:ext uri="{FF2B5EF4-FFF2-40B4-BE49-F238E27FC236}">
                <a16:creationId xmlns:a16="http://schemas.microsoft.com/office/drawing/2014/main" id="{F80CDCE0-AF2A-4A9E-8A1B-F2B92B3F2F1A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3" name="Szövegdoboz 15">
            <a:extLst>
              <a:ext uri="{FF2B5EF4-FFF2-40B4-BE49-F238E27FC236}">
                <a16:creationId xmlns:a16="http://schemas.microsoft.com/office/drawing/2014/main" id="{4010538A-35A0-4DC3-8FE2-E9B82E9CEBA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sp>
        <p:nvSpPr>
          <p:cNvPr id="34" name="Ellipszis 4">
            <a:extLst>
              <a:ext uri="{FF2B5EF4-FFF2-40B4-BE49-F238E27FC236}">
                <a16:creationId xmlns:a16="http://schemas.microsoft.com/office/drawing/2014/main" id="{0B2398A1-B1D9-4D99-8679-1DF19B9C9A52}"/>
              </a:ext>
            </a:extLst>
          </p:cNvPr>
          <p:cNvSpPr/>
          <p:nvPr/>
        </p:nvSpPr>
        <p:spPr>
          <a:xfrm>
            <a:off x="7332760" y="2573660"/>
            <a:ext cx="4057807" cy="386009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1" name="Szövegdoboz 13">
            <a:extLst>
              <a:ext uri="{FF2B5EF4-FFF2-40B4-BE49-F238E27FC236}">
                <a16:creationId xmlns:a16="http://schemas.microsoft.com/office/drawing/2014/main" id="{033684AC-D82D-4D48-919A-6F5559723A18}"/>
              </a:ext>
            </a:extLst>
          </p:cNvPr>
          <p:cNvSpPr txBox="1"/>
          <p:nvPr/>
        </p:nvSpPr>
        <p:spPr>
          <a:xfrm>
            <a:off x="4242909" y="742306"/>
            <a:ext cx="565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time you create a string literal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P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ool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llipszis 3">
            <a:extLst>
              <a:ext uri="{FF2B5EF4-FFF2-40B4-BE49-F238E27FC236}">
                <a16:creationId xmlns:a16="http://schemas.microsoft.com/office/drawing/2014/main" id="{B7372B2C-2C84-479F-8C3A-70BFCE2501B4}"/>
              </a:ext>
            </a:extLst>
          </p:cNvPr>
          <p:cNvSpPr/>
          <p:nvPr/>
        </p:nvSpPr>
        <p:spPr>
          <a:xfrm>
            <a:off x="1824881" y="1631096"/>
            <a:ext cx="1087393" cy="62663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4">
            <a:extLst>
              <a:ext uri="{FF2B5EF4-FFF2-40B4-BE49-F238E27FC236}">
                <a16:creationId xmlns:a16="http://schemas.microsoft.com/office/drawing/2014/main" id="{7F8BF8AA-EC47-4BD1-95C0-3D5ABA6A11AB}"/>
              </a:ext>
            </a:extLst>
          </p:cNvPr>
          <p:cNvSpPr txBox="1"/>
          <p:nvPr/>
        </p:nvSpPr>
        <p:spPr>
          <a:xfrm>
            <a:off x="457398" y="2890271"/>
            <a:ext cx="136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Szövegdoboz 17">
            <a:extLst>
              <a:ext uri="{FF2B5EF4-FFF2-40B4-BE49-F238E27FC236}">
                <a16:creationId xmlns:a16="http://schemas.microsoft.com/office/drawing/2014/main" id="{E9016A25-A026-408A-87BB-C2C9AD48F1C2}"/>
              </a:ext>
            </a:extLst>
          </p:cNvPr>
          <p:cNvSpPr txBox="1"/>
          <p:nvPr/>
        </p:nvSpPr>
        <p:spPr>
          <a:xfrm>
            <a:off x="1742929" y="2890271"/>
            <a:ext cx="126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Egyenes összekötő nyíllal 11">
            <a:extLst>
              <a:ext uri="{FF2B5EF4-FFF2-40B4-BE49-F238E27FC236}">
                <a16:creationId xmlns:a16="http://schemas.microsoft.com/office/drawing/2014/main" id="{7DCBF738-5848-493E-B271-011A263FC250}"/>
              </a:ext>
            </a:extLst>
          </p:cNvPr>
          <p:cNvCxnSpPr/>
          <p:nvPr/>
        </p:nvCxnSpPr>
        <p:spPr>
          <a:xfrm flipH="1" flipV="1">
            <a:off x="1141139" y="2368842"/>
            <a:ext cx="8237" cy="4043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18">
            <a:extLst>
              <a:ext uri="{FF2B5EF4-FFF2-40B4-BE49-F238E27FC236}">
                <a16:creationId xmlns:a16="http://schemas.microsoft.com/office/drawing/2014/main" id="{849C5429-A5AF-4681-AA02-B8637BAF8D36}"/>
              </a:ext>
            </a:extLst>
          </p:cNvPr>
          <p:cNvCxnSpPr/>
          <p:nvPr/>
        </p:nvCxnSpPr>
        <p:spPr>
          <a:xfrm flipH="1" flipV="1">
            <a:off x="2368577" y="2368842"/>
            <a:ext cx="8237" cy="4043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8">
            <a:extLst>
              <a:ext uri="{FF2B5EF4-FFF2-40B4-BE49-F238E27FC236}">
                <a16:creationId xmlns:a16="http://schemas.microsoft.com/office/drawing/2014/main" id="{644C6310-2856-4CCC-BA6E-F68D100E1FC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10698" y="2095130"/>
            <a:ext cx="6071815" cy="21391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10">
            <a:extLst>
              <a:ext uri="{FF2B5EF4-FFF2-40B4-BE49-F238E27FC236}">
                <a16:creationId xmlns:a16="http://schemas.microsoft.com/office/drawing/2014/main" id="{3F9C654D-7E4D-466A-AC35-95A0A7EE5D68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sp>
        <p:nvSpPr>
          <p:cNvPr id="24" name="Szövegdoboz 16">
            <a:extLst>
              <a:ext uri="{FF2B5EF4-FFF2-40B4-BE49-F238E27FC236}">
                <a16:creationId xmlns:a16="http://schemas.microsoft.com/office/drawing/2014/main" id="{D9ECC459-8F4B-4B40-91BD-3B263F020C44}"/>
              </a:ext>
            </a:extLst>
          </p:cNvPr>
          <p:cNvSpPr txBox="1"/>
          <p:nvPr/>
        </p:nvSpPr>
        <p:spPr>
          <a:xfrm>
            <a:off x="5169129" y="1458989"/>
            <a:ext cx="584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doesn't exist in the pool a new string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created and placed in the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pool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value of the new string</a:t>
            </a:r>
          </a:p>
        </p:txBody>
      </p:sp>
    </p:spTree>
    <p:extLst>
      <p:ext uri="{BB962C8B-B14F-4D97-AF65-F5344CB8AC3E}">
        <p14:creationId xmlns:p14="http://schemas.microsoft.com/office/powerpoint/2010/main" val="78554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1" name="Szövegdoboz 13">
            <a:extLst>
              <a:ext uri="{FF2B5EF4-FFF2-40B4-BE49-F238E27FC236}">
                <a16:creationId xmlns:a16="http://schemas.microsoft.com/office/drawing/2014/main" id="{033684AC-D82D-4D48-919A-6F5559723A18}"/>
              </a:ext>
            </a:extLst>
          </p:cNvPr>
          <p:cNvSpPr txBox="1"/>
          <p:nvPr/>
        </p:nvSpPr>
        <p:spPr>
          <a:xfrm>
            <a:off x="4242909" y="742306"/>
            <a:ext cx="565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time you create a string literal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P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ool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zövegdoboz 16">
            <a:extLst>
              <a:ext uri="{FF2B5EF4-FFF2-40B4-BE49-F238E27FC236}">
                <a16:creationId xmlns:a16="http://schemas.microsoft.com/office/drawing/2014/main" id="{D9ECC459-8F4B-4B40-91BD-3B263F020C44}"/>
              </a:ext>
            </a:extLst>
          </p:cNvPr>
          <p:cNvSpPr txBox="1"/>
          <p:nvPr/>
        </p:nvSpPr>
        <p:spPr>
          <a:xfrm>
            <a:off x="5169129" y="1458989"/>
            <a:ext cx="584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doesn't exist in the pool a new string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created and placed in the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pool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value of the new string</a:t>
            </a: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61EDBC1-51C3-4393-B8BB-B910C0DDC6B0}"/>
              </a:ext>
            </a:extLst>
          </p:cNvPr>
          <p:cNvSpPr txBox="1">
            <a:spLocks/>
          </p:cNvSpPr>
          <p:nvPr/>
        </p:nvSpPr>
        <p:spPr>
          <a:xfrm>
            <a:off x="646111" y="2435379"/>
            <a:ext cx="318448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n2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6" name="Szövegdoboz 3">
            <a:extLst>
              <a:ext uri="{FF2B5EF4-FFF2-40B4-BE49-F238E27FC236}">
                <a16:creationId xmlns:a16="http://schemas.microsoft.com/office/drawing/2014/main" id="{BFC36EA3-A1E5-42F1-B6D1-9A234CCBD997}"/>
              </a:ext>
            </a:extLst>
          </p:cNvPr>
          <p:cNvSpPr txBox="1"/>
          <p:nvPr/>
        </p:nvSpPr>
        <p:spPr>
          <a:xfrm>
            <a:off x="-61717" y="3612747"/>
            <a:ext cx="486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string with the same value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already exists in the pool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create a new object 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will return the reference 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same instance. 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rgbClr val="FF9999"/>
                </a:solidFill>
              </a:rPr>
              <a:t>JVM </a:t>
            </a:r>
            <a:r>
              <a:rPr lang="hu-HU" b="1" i="1" dirty="0">
                <a:solidFill>
                  <a:srgbClr val="FF9999"/>
                </a:solidFill>
              </a:rPr>
              <a:t>NEVER CREATE</a:t>
            </a:r>
            <a:r>
              <a:rPr lang="en-GB" b="1" i="1" dirty="0">
                <a:solidFill>
                  <a:srgbClr val="FF9999"/>
                </a:solidFill>
              </a:rPr>
              <a:t>S</a:t>
            </a:r>
            <a:r>
              <a:rPr lang="hu-HU" b="1" i="1" dirty="0">
                <a:solidFill>
                  <a:srgbClr val="FF9999"/>
                </a:solidFill>
              </a:rPr>
              <a:t> DUPLICATE</a:t>
            </a: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 OBJECTS IN THE STRING POOL</a:t>
            </a:r>
          </a:p>
        </p:txBody>
      </p:sp>
      <p:sp>
        <p:nvSpPr>
          <p:cNvPr id="29" name="Téglalap 2">
            <a:extLst>
              <a:ext uri="{FF2B5EF4-FFF2-40B4-BE49-F238E27FC236}">
                <a16:creationId xmlns:a16="http://schemas.microsoft.com/office/drawing/2014/main" id="{9853F321-754B-4887-84DC-EDF772B8708F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kerekített téglalap 5">
            <a:extLst>
              <a:ext uri="{FF2B5EF4-FFF2-40B4-BE49-F238E27FC236}">
                <a16:creationId xmlns:a16="http://schemas.microsoft.com/office/drawing/2014/main" id="{EA902FA7-D6CF-4C06-9D06-BABDC8275020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Szövegdoboz 6">
            <a:extLst>
              <a:ext uri="{FF2B5EF4-FFF2-40B4-BE49-F238E27FC236}">
                <a16:creationId xmlns:a16="http://schemas.microsoft.com/office/drawing/2014/main" id="{93E7297D-278F-4765-97C2-D04F27536907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2" name="Szövegdoboz 15">
            <a:extLst>
              <a:ext uri="{FF2B5EF4-FFF2-40B4-BE49-F238E27FC236}">
                <a16:creationId xmlns:a16="http://schemas.microsoft.com/office/drawing/2014/main" id="{9742EF6F-966A-4B86-AD6D-7454995A2FD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sp>
        <p:nvSpPr>
          <p:cNvPr id="33" name="Ellipszis 4">
            <a:extLst>
              <a:ext uri="{FF2B5EF4-FFF2-40B4-BE49-F238E27FC236}">
                <a16:creationId xmlns:a16="http://schemas.microsoft.com/office/drawing/2014/main" id="{5C30A685-2E62-4092-A478-56E7CED1FFB7}"/>
              </a:ext>
            </a:extLst>
          </p:cNvPr>
          <p:cNvSpPr/>
          <p:nvPr/>
        </p:nvSpPr>
        <p:spPr>
          <a:xfrm>
            <a:off x="7332760" y="2573660"/>
            <a:ext cx="4057807" cy="386009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Egyenes összekötő nyíllal 8">
            <a:extLst>
              <a:ext uri="{FF2B5EF4-FFF2-40B4-BE49-F238E27FC236}">
                <a16:creationId xmlns:a16="http://schemas.microsoft.com/office/drawing/2014/main" id="{462BCDA1-0725-4BA9-9153-870F6F3A1BE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10698" y="2095130"/>
            <a:ext cx="6071815" cy="21391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10">
            <a:extLst>
              <a:ext uri="{FF2B5EF4-FFF2-40B4-BE49-F238E27FC236}">
                <a16:creationId xmlns:a16="http://schemas.microsoft.com/office/drawing/2014/main" id="{E5CDBEEA-D38C-4797-A8AC-E5BFF59CC1DC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cxnSp>
        <p:nvCxnSpPr>
          <p:cNvPr id="28" name="Egyenes összekötő nyíllal 8">
            <a:extLst>
              <a:ext uri="{FF2B5EF4-FFF2-40B4-BE49-F238E27FC236}">
                <a16:creationId xmlns:a16="http://schemas.microsoft.com/office/drawing/2014/main" id="{BF88ED51-9F51-4B4F-B3E8-843B10E66EC5}"/>
              </a:ext>
            </a:extLst>
          </p:cNvPr>
          <p:cNvCxnSpPr>
            <a:cxnSpLocks/>
          </p:cNvCxnSpPr>
          <p:nvPr/>
        </p:nvCxnSpPr>
        <p:spPr>
          <a:xfrm>
            <a:off x="3010698" y="2627790"/>
            <a:ext cx="6071815" cy="160645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3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1" name="Szövegdoboz 13">
            <a:extLst>
              <a:ext uri="{FF2B5EF4-FFF2-40B4-BE49-F238E27FC236}">
                <a16:creationId xmlns:a16="http://schemas.microsoft.com/office/drawing/2014/main" id="{033684AC-D82D-4D48-919A-6F5559723A18}"/>
              </a:ext>
            </a:extLst>
          </p:cNvPr>
          <p:cNvSpPr txBox="1"/>
          <p:nvPr/>
        </p:nvSpPr>
        <p:spPr>
          <a:xfrm>
            <a:off x="4242909" y="742306"/>
            <a:ext cx="565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time you create a string literal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P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ool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zövegdoboz 16">
            <a:extLst>
              <a:ext uri="{FF2B5EF4-FFF2-40B4-BE49-F238E27FC236}">
                <a16:creationId xmlns:a16="http://schemas.microsoft.com/office/drawing/2014/main" id="{D9ECC459-8F4B-4B40-91BD-3B263F020C44}"/>
              </a:ext>
            </a:extLst>
          </p:cNvPr>
          <p:cNvSpPr txBox="1"/>
          <p:nvPr/>
        </p:nvSpPr>
        <p:spPr>
          <a:xfrm>
            <a:off x="5169129" y="1458989"/>
            <a:ext cx="584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constant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doesn't exist in the pool a new string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instance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created and placed in the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pool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value of the new string</a:t>
            </a: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61EDBC1-51C3-4393-B8BB-B910C0DDC6B0}"/>
              </a:ext>
            </a:extLst>
          </p:cNvPr>
          <p:cNvSpPr txBox="1">
            <a:spLocks/>
          </p:cNvSpPr>
          <p:nvPr/>
        </p:nvSpPr>
        <p:spPr>
          <a:xfrm>
            <a:off x="646111" y="2435379"/>
            <a:ext cx="318448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n2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9" name="Téglalap 2">
            <a:extLst>
              <a:ext uri="{FF2B5EF4-FFF2-40B4-BE49-F238E27FC236}">
                <a16:creationId xmlns:a16="http://schemas.microsoft.com/office/drawing/2014/main" id="{9853F321-754B-4887-84DC-EDF772B8708F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kerekített téglalap 5">
            <a:extLst>
              <a:ext uri="{FF2B5EF4-FFF2-40B4-BE49-F238E27FC236}">
                <a16:creationId xmlns:a16="http://schemas.microsoft.com/office/drawing/2014/main" id="{EA902FA7-D6CF-4C06-9D06-BABDC8275020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Szövegdoboz 6">
            <a:extLst>
              <a:ext uri="{FF2B5EF4-FFF2-40B4-BE49-F238E27FC236}">
                <a16:creationId xmlns:a16="http://schemas.microsoft.com/office/drawing/2014/main" id="{93E7297D-278F-4765-97C2-D04F27536907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2" name="Szövegdoboz 15">
            <a:extLst>
              <a:ext uri="{FF2B5EF4-FFF2-40B4-BE49-F238E27FC236}">
                <a16:creationId xmlns:a16="http://schemas.microsoft.com/office/drawing/2014/main" id="{9742EF6F-966A-4B86-AD6D-7454995A2FD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sp>
        <p:nvSpPr>
          <p:cNvPr id="35" name="Szövegdoboz 10">
            <a:extLst>
              <a:ext uri="{FF2B5EF4-FFF2-40B4-BE49-F238E27FC236}">
                <a16:creationId xmlns:a16="http://schemas.microsoft.com/office/drawing/2014/main" id="{E5CDBEEA-D38C-4797-A8AC-E5BFF59CC1DC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sp>
        <p:nvSpPr>
          <p:cNvPr id="16" name="Cím 1">
            <a:extLst>
              <a:ext uri="{FF2B5EF4-FFF2-40B4-BE49-F238E27FC236}">
                <a16:creationId xmlns:a16="http://schemas.microsoft.com/office/drawing/2014/main" id="{13D73B2D-B64E-455B-8D36-845F77FCE014}"/>
              </a:ext>
            </a:extLst>
          </p:cNvPr>
          <p:cNvSpPr txBox="1">
            <a:spLocks/>
          </p:cNvSpPr>
          <p:nvPr/>
        </p:nvSpPr>
        <p:spPr>
          <a:xfrm>
            <a:off x="642551" y="3163347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n3 =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new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7" name="Szövegdoboz 3">
            <a:extLst>
              <a:ext uri="{FF2B5EF4-FFF2-40B4-BE49-F238E27FC236}">
                <a16:creationId xmlns:a16="http://schemas.microsoft.com/office/drawing/2014/main" id="{1F4C1575-8B2A-465B-9107-6329F22CFF40}"/>
              </a:ext>
            </a:extLst>
          </p:cNvPr>
          <p:cNvSpPr txBox="1"/>
          <p:nvPr/>
        </p:nvSpPr>
        <p:spPr>
          <a:xfrm>
            <a:off x="156553" y="4234249"/>
            <a:ext cx="4522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 the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string object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runtime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 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(non-pool) heap memory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variable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pointing to this object.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9D56A13B-9390-43AD-806D-B3B091F46FF7}"/>
              </a:ext>
            </a:extLst>
          </p:cNvPr>
          <p:cNvSpPr txBox="1"/>
          <p:nvPr/>
        </p:nvSpPr>
        <p:spPr>
          <a:xfrm>
            <a:off x="5924410" y="44797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19" name="Egyenes összekötő nyíllal 6">
            <a:extLst>
              <a:ext uri="{FF2B5EF4-FFF2-40B4-BE49-F238E27FC236}">
                <a16:creationId xmlns:a16="http://schemas.microsoft.com/office/drawing/2014/main" id="{BD90D097-1170-43FE-A881-AB1DFFD45EE0}"/>
              </a:ext>
            </a:extLst>
          </p:cNvPr>
          <p:cNvCxnSpPr>
            <a:cxnSpLocks/>
          </p:cNvCxnSpPr>
          <p:nvPr/>
        </p:nvCxnSpPr>
        <p:spPr>
          <a:xfrm>
            <a:off x="4242909" y="3429000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1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61EDBC1-51C3-4393-B8BB-B910C0DDC6B0}"/>
              </a:ext>
            </a:extLst>
          </p:cNvPr>
          <p:cNvSpPr txBox="1">
            <a:spLocks/>
          </p:cNvSpPr>
          <p:nvPr/>
        </p:nvSpPr>
        <p:spPr>
          <a:xfrm>
            <a:off x="646111" y="2435379"/>
            <a:ext cx="318448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n2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9" name="Téglalap 2">
            <a:extLst>
              <a:ext uri="{FF2B5EF4-FFF2-40B4-BE49-F238E27FC236}">
                <a16:creationId xmlns:a16="http://schemas.microsoft.com/office/drawing/2014/main" id="{9853F321-754B-4887-84DC-EDF772B8708F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kerekített téglalap 5">
            <a:extLst>
              <a:ext uri="{FF2B5EF4-FFF2-40B4-BE49-F238E27FC236}">
                <a16:creationId xmlns:a16="http://schemas.microsoft.com/office/drawing/2014/main" id="{EA902FA7-D6CF-4C06-9D06-BABDC8275020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Szövegdoboz 6">
            <a:extLst>
              <a:ext uri="{FF2B5EF4-FFF2-40B4-BE49-F238E27FC236}">
                <a16:creationId xmlns:a16="http://schemas.microsoft.com/office/drawing/2014/main" id="{93E7297D-278F-4765-97C2-D04F27536907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2" name="Szövegdoboz 15">
            <a:extLst>
              <a:ext uri="{FF2B5EF4-FFF2-40B4-BE49-F238E27FC236}">
                <a16:creationId xmlns:a16="http://schemas.microsoft.com/office/drawing/2014/main" id="{9742EF6F-966A-4B86-AD6D-7454995A2FD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cxnSp>
        <p:nvCxnSpPr>
          <p:cNvPr id="34" name="Egyenes összekötő nyíllal 8">
            <a:extLst>
              <a:ext uri="{FF2B5EF4-FFF2-40B4-BE49-F238E27FC236}">
                <a16:creationId xmlns:a16="http://schemas.microsoft.com/office/drawing/2014/main" id="{462BCDA1-0725-4BA9-9153-870F6F3A1BE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10698" y="2095130"/>
            <a:ext cx="6071815" cy="21391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10">
            <a:extLst>
              <a:ext uri="{FF2B5EF4-FFF2-40B4-BE49-F238E27FC236}">
                <a16:creationId xmlns:a16="http://schemas.microsoft.com/office/drawing/2014/main" id="{E5CDBEEA-D38C-4797-A8AC-E5BFF59CC1DC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cxnSp>
        <p:nvCxnSpPr>
          <p:cNvPr id="28" name="Egyenes összekötő nyíllal 8">
            <a:extLst>
              <a:ext uri="{FF2B5EF4-FFF2-40B4-BE49-F238E27FC236}">
                <a16:creationId xmlns:a16="http://schemas.microsoft.com/office/drawing/2014/main" id="{BF88ED51-9F51-4B4F-B3E8-843B10E66EC5}"/>
              </a:ext>
            </a:extLst>
          </p:cNvPr>
          <p:cNvCxnSpPr>
            <a:cxnSpLocks/>
          </p:cNvCxnSpPr>
          <p:nvPr/>
        </p:nvCxnSpPr>
        <p:spPr>
          <a:xfrm>
            <a:off x="3010698" y="2627790"/>
            <a:ext cx="6071815" cy="160645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13D73B2D-B64E-455B-8D36-845F77FCE014}"/>
              </a:ext>
            </a:extLst>
          </p:cNvPr>
          <p:cNvSpPr txBox="1">
            <a:spLocks/>
          </p:cNvSpPr>
          <p:nvPr/>
        </p:nvSpPr>
        <p:spPr>
          <a:xfrm>
            <a:off x="642551" y="3163347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n3 =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new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9D56A13B-9390-43AD-806D-B3B091F46FF7}"/>
              </a:ext>
            </a:extLst>
          </p:cNvPr>
          <p:cNvSpPr txBox="1"/>
          <p:nvPr/>
        </p:nvSpPr>
        <p:spPr>
          <a:xfrm>
            <a:off x="5924410" y="44797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19" name="Egyenes összekötő nyíllal 6">
            <a:extLst>
              <a:ext uri="{FF2B5EF4-FFF2-40B4-BE49-F238E27FC236}">
                <a16:creationId xmlns:a16="http://schemas.microsoft.com/office/drawing/2014/main" id="{BD90D097-1170-43FE-A881-AB1DFFD45EE0}"/>
              </a:ext>
            </a:extLst>
          </p:cNvPr>
          <p:cNvCxnSpPr>
            <a:cxnSpLocks/>
          </p:cNvCxnSpPr>
          <p:nvPr/>
        </p:nvCxnSpPr>
        <p:spPr>
          <a:xfrm>
            <a:off x="4242909" y="3429000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4">
            <a:extLst>
              <a:ext uri="{FF2B5EF4-FFF2-40B4-BE49-F238E27FC236}">
                <a16:creationId xmlns:a16="http://schemas.microsoft.com/office/drawing/2014/main" id="{68F26A6E-1492-433D-B5B3-4592218B6FCC}"/>
              </a:ext>
            </a:extLst>
          </p:cNvPr>
          <p:cNvSpPr txBox="1"/>
          <p:nvPr/>
        </p:nvSpPr>
        <p:spPr>
          <a:xfrm>
            <a:off x="5268985" y="1658836"/>
            <a:ext cx="5980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Notice that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same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variables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pointing to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objects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21" name="Ellipszis 3">
            <a:extLst>
              <a:ext uri="{FF2B5EF4-FFF2-40B4-BE49-F238E27FC236}">
                <a16:creationId xmlns:a16="http://schemas.microsoft.com/office/drawing/2014/main" id="{F01463D4-2B65-4FBC-8A77-0204B594DB8C}"/>
              </a:ext>
            </a:extLst>
          </p:cNvPr>
          <p:cNvSpPr/>
          <p:nvPr/>
        </p:nvSpPr>
        <p:spPr>
          <a:xfrm>
            <a:off x="1813443" y="1478412"/>
            <a:ext cx="1087395" cy="1491049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0">
            <a:extLst>
              <a:ext uri="{FF2B5EF4-FFF2-40B4-BE49-F238E27FC236}">
                <a16:creationId xmlns:a16="http://schemas.microsoft.com/office/drawing/2014/main" id="{6159BB7D-68AD-4AB8-81EF-2D43898AF1E3}"/>
              </a:ext>
            </a:extLst>
          </p:cNvPr>
          <p:cNvSpPr/>
          <p:nvPr/>
        </p:nvSpPr>
        <p:spPr>
          <a:xfrm>
            <a:off x="3042719" y="3015773"/>
            <a:ext cx="1087395" cy="72791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1">
            <a:extLst>
              <a:ext uri="{FF2B5EF4-FFF2-40B4-BE49-F238E27FC236}">
                <a16:creationId xmlns:a16="http://schemas.microsoft.com/office/drawing/2014/main" id="{388DBFC1-7AF5-4DED-A796-18AF3F20CA30}"/>
              </a:ext>
            </a:extLst>
          </p:cNvPr>
          <p:cNvSpPr/>
          <p:nvPr/>
        </p:nvSpPr>
        <p:spPr>
          <a:xfrm>
            <a:off x="5744569" y="4257259"/>
            <a:ext cx="1087395" cy="72791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Ellipszis 22">
            <a:extLst>
              <a:ext uri="{FF2B5EF4-FFF2-40B4-BE49-F238E27FC236}">
                <a16:creationId xmlns:a16="http://schemas.microsoft.com/office/drawing/2014/main" id="{DC5BFF38-2B5B-4241-B789-143E692EA012}"/>
              </a:ext>
            </a:extLst>
          </p:cNvPr>
          <p:cNvSpPr/>
          <p:nvPr/>
        </p:nvSpPr>
        <p:spPr>
          <a:xfrm>
            <a:off x="8924375" y="3893303"/>
            <a:ext cx="1087395" cy="72791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88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8E1B378-8740-4A89-8CBE-7B2AE1AD8C3B}"/>
              </a:ext>
            </a:extLst>
          </p:cNvPr>
          <p:cNvSpPr txBox="1">
            <a:spLocks/>
          </p:cNvSpPr>
          <p:nvPr/>
        </p:nvSpPr>
        <p:spPr>
          <a:xfrm>
            <a:off x="646111" y="1749990"/>
            <a:ext cx="3036206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n1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C61EDBC1-51C3-4393-B8BB-B910C0DDC6B0}"/>
              </a:ext>
            </a:extLst>
          </p:cNvPr>
          <p:cNvSpPr txBox="1">
            <a:spLocks/>
          </p:cNvSpPr>
          <p:nvPr/>
        </p:nvSpPr>
        <p:spPr>
          <a:xfrm>
            <a:off x="646111" y="2435379"/>
            <a:ext cx="318448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n2 = "Kevin";  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9" name="Téglalap 2">
            <a:extLst>
              <a:ext uri="{FF2B5EF4-FFF2-40B4-BE49-F238E27FC236}">
                <a16:creationId xmlns:a16="http://schemas.microsoft.com/office/drawing/2014/main" id="{9853F321-754B-4887-84DC-EDF772B8708F}"/>
              </a:ext>
            </a:extLst>
          </p:cNvPr>
          <p:cNvSpPr/>
          <p:nvPr/>
        </p:nvSpPr>
        <p:spPr>
          <a:xfrm>
            <a:off x="4686690" y="3319847"/>
            <a:ext cx="6549081" cy="322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Lekerekített téglalap 5">
            <a:extLst>
              <a:ext uri="{FF2B5EF4-FFF2-40B4-BE49-F238E27FC236}">
                <a16:creationId xmlns:a16="http://schemas.microsoft.com/office/drawing/2014/main" id="{EA902FA7-D6CF-4C06-9D06-BABDC8275020}"/>
              </a:ext>
            </a:extLst>
          </p:cNvPr>
          <p:cNvSpPr/>
          <p:nvPr/>
        </p:nvSpPr>
        <p:spPr>
          <a:xfrm>
            <a:off x="7668789" y="3484604"/>
            <a:ext cx="3385751" cy="2174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Szövegdoboz 6">
            <a:extLst>
              <a:ext uri="{FF2B5EF4-FFF2-40B4-BE49-F238E27FC236}">
                <a16:creationId xmlns:a16="http://schemas.microsoft.com/office/drawing/2014/main" id="{93E7297D-278F-4765-97C2-D04F27536907}"/>
              </a:ext>
            </a:extLst>
          </p:cNvPr>
          <p:cNvSpPr txBox="1"/>
          <p:nvPr/>
        </p:nvSpPr>
        <p:spPr>
          <a:xfrm>
            <a:off x="10371471" y="606441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HEAP</a:t>
            </a:r>
          </a:p>
        </p:txBody>
      </p:sp>
      <p:sp>
        <p:nvSpPr>
          <p:cNvPr id="32" name="Szövegdoboz 15">
            <a:extLst>
              <a:ext uri="{FF2B5EF4-FFF2-40B4-BE49-F238E27FC236}">
                <a16:creationId xmlns:a16="http://schemas.microsoft.com/office/drawing/2014/main" id="{9742EF6F-966A-4B86-AD6D-7454995A2FD5}"/>
              </a:ext>
            </a:extLst>
          </p:cNvPr>
          <p:cNvSpPr txBox="1"/>
          <p:nvPr/>
        </p:nvSpPr>
        <p:spPr>
          <a:xfrm>
            <a:off x="8066766" y="3536602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CONSTANT POOL</a:t>
            </a:r>
          </a:p>
        </p:txBody>
      </p:sp>
      <p:cxnSp>
        <p:nvCxnSpPr>
          <p:cNvPr id="34" name="Egyenes összekötő nyíllal 8">
            <a:extLst>
              <a:ext uri="{FF2B5EF4-FFF2-40B4-BE49-F238E27FC236}">
                <a16:creationId xmlns:a16="http://schemas.microsoft.com/office/drawing/2014/main" id="{462BCDA1-0725-4BA9-9153-870F6F3A1BE8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10698" y="2095130"/>
            <a:ext cx="6071815" cy="213911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10">
            <a:extLst>
              <a:ext uri="{FF2B5EF4-FFF2-40B4-BE49-F238E27FC236}">
                <a16:creationId xmlns:a16="http://schemas.microsoft.com/office/drawing/2014/main" id="{E5CDBEEA-D38C-4797-A8AC-E5BFF59CC1DC}"/>
              </a:ext>
            </a:extLst>
          </p:cNvPr>
          <p:cNvSpPr txBox="1"/>
          <p:nvPr/>
        </p:nvSpPr>
        <p:spPr>
          <a:xfrm>
            <a:off x="9082513" y="40341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Kevin</a:t>
            </a:r>
          </a:p>
        </p:txBody>
      </p:sp>
      <p:cxnSp>
        <p:nvCxnSpPr>
          <p:cNvPr id="28" name="Egyenes összekötő nyíllal 8">
            <a:extLst>
              <a:ext uri="{FF2B5EF4-FFF2-40B4-BE49-F238E27FC236}">
                <a16:creationId xmlns:a16="http://schemas.microsoft.com/office/drawing/2014/main" id="{BF88ED51-9F51-4B4F-B3E8-843B10E66EC5}"/>
              </a:ext>
            </a:extLst>
          </p:cNvPr>
          <p:cNvCxnSpPr>
            <a:cxnSpLocks/>
          </p:cNvCxnSpPr>
          <p:nvPr/>
        </p:nvCxnSpPr>
        <p:spPr>
          <a:xfrm>
            <a:off x="3010698" y="2627790"/>
            <a:ext cx="6071815" cy="160645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13D73B2D-B64E-455B-8D36-845F77FCE014}"/>
              </a:ext>
            </a:extLst>
          </p:cNvPr>
          <p:cNvSpPr txBox="1">
            <a:spLocks/>
          </p:cNvSpPr>
          <p:nvPr/>
        </p:nvSpPr>
        <p:spPr>
          <a:xfrm>
            <a:off x="642551" y="3163347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n3 =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new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hu-HU" sz="2000" b="1" dirty="0" err="1">
                <a:solidFill>
                  <a:srgbClr val="FFC000"/>
                </a:solidFill>
                <a:latin typeface="+mn-lt"/>
              </a:rPr>
              <a:t>String</a:t>
            </a:r>
            <a:r>
              <a:rPr lang="hu-HU" sz="2000" b="1" dirty="0">
                <a:solidFill>
                  <a:srgbClr val="FFC000"/>
                </a:solidFill>
                <a:latin typeface="+mn-lt"/>
              </a:rPr>
              <a:t>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8" name="Szövegdoboz 16">
            <a:extLst>
              <a:ext uri="{FF2B5EF4-FFF2-40B4-BE49-F238E27FC236}">
                <a16:creationId xmlns:a16="http://schemas.microsoft.com/office/drawing/2014/main" id="{9D56A13B-9390-43AD-806D-B3B091F46FF7}"/>
              </a:ext>
            </a:extLst>
          </p:cNvPr>
          <p:cNvSpPr txBox="1"/>
          <p:nvPr/>
        </p:nvSpPr>
        <p:spPr>
          <a:xfrm>
            <a:off x="5924410" y="44797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19" name="Egyenes összekötő nyíllal 6">
            <a:extLst>
              <a:ext uri="{FF2B5EF4-FFF2-40B4-BE49-F238E27FC236}">
                <a16:creationId xmlns:a16="http://schemas.microsoft.com/office/drawing/2014/main" id="{BD90D097-1170-43FE-A881-AB1DFFD45EE0}"/>
              </a:ext>
            </a:extLst>
          </p:cNvPr>
          <p:cNvCxnSpPr>
            <a:cxnSpLocks/>
          </p:cNvCxnSpPr>
          <p:nvPr/>
        </p:nvCxnSpPr>
        <p:spPr>
          <a:xfrm>
            <a:off x="4242909" y="3429000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3">
            <a:extLst>
              <a:ext uri="{FF2B5EF4-FFF2-40B4-BE49-F238E27FC236}">
                <a16:creationId xmlns:a16="http://schemas.microsoft.com/office/drawing/2014/main" id="{39921CD7-3370-4EAF-AA0D-84159C6AB4B7}"/>
              </a:ext>
            </a:extLst>
          </p:cNvPr>
          <p:cNvSpPr txBox="1"/>
          <p:nvPr/>
        </p:nvSpPr>
        <p:spPr>
          <a:xfrm>
            <a:off x="205307" y="4622909"/>
            <a:ext cx="430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ecause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 the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runtime creates another new string object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heap memory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though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value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same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ím 1">
            <a:extLst>
              <a:ext uri="{FF2B5EF4-FFF2-40B4-BE49-F238E27FC236}">
                <a16:creationId xmlns:a16="http://schemas.microsoft.com/office/drawing/2014/main" id="{245087FD-F578-4CAB-AC7D-AD32255ED393}"/>
              </a:ext>
            </a:extLst>
          </p:cNvPr>
          <p:cNvSpPr txBox="1">
            <a:spLocks/>
          </p:cNvSpPr>
          <p:nvPr/>
        </p:nvSpPr>
        <p:spPr>
          <a:xfrm>
            <a:off x="642551" y="3802416"/>
            <a:ext cx="3970638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2000" b="1" dirty="0">
                <a:solidFill>
                  <a:srgbClr val="FFC000"/>
                </a:solidFill>
                <a:latin typeface="+mn-lt"/>
              </a:rPr>
              <a:t>String n4 = new String("Kevin");</a:t>
            </a:r>
            <a:endParaRPr lang="en-US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6" name="Szövegdoboz 16">
            <a:extLst>
              <a:ext uri="{FF2B5EF4-FFF2-40B4-BE49-F238E27FC236}">
                <a16:creationId xmlns:a16="http://schemas.microsoft.com/office/drawing/2014/main" id="{BB3138A5-EBA5-40BE-B9FC-1C28C8EC1C56}"/>
              </a:ext>
            </a:extLst>
          </p:cNvPr>
          <p:cNvSpPr txBox="1"/>
          <p:nvPr/>
        </p:nvSpPr>
        <p:spPr>
          <a:xfrm>
            <a:off x="5924410" y="51187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Kevin</a:t>
            </a:r>
          </a:p>
        </p:txBody>
      </p:sp>
      <p:cxnSp>
        <p:nvCxnSpPr>
          <p:cNvPr id="37" name="Egyenes összekötő nyíllal 6">
            <a:extLst>
              <a:ext uri="{FF2B5EF4-FFF2-40B4-BE49-F238E27FC236}">
                <a16:creationId xmlns:a16="http://schemas.microsoft.com/office/drawing/2014/main" id="{080A588F-C5ED-4429-9867-5A451202C4BA}"/>
              </a:ext>
            </a:extLst>
          </p:cNvPr>
          <p:cNvCxnSpPr>
            <a:cxnSpLocks/>
          </p:cNvCxnSpPr>
          <p:nvPr/>
        </p:nvCxnSpPr>
        <p:spPr>
          <a:xfrm>
            <a:off x="4242909" y="4068069"/>
            <a:ext cx="1962725" cy="9740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6453</TotalTime>
  <Words>1465</Words>
  <Application>Microsoft Office PowerPoint</Application>
  <PresentationFormat>Widescreen</PresentationFormat>
  <Paragraphs>310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Strings in Java (Algorithms and Data Structures)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Operations (Algorithms and Data Structures)</vt:lpstr>
      <vt:lpstr>Strings and StringBuilders</vt:lpstr>
      <vt:lpstr>Strings and StringBuilders</vt:lpstr>
      <vt:lpstr>Suffixes</vt:lpstr>
      <vt:lpstr>Suffixes</vt:lpstr>
      <vt:lpstr>Suffixes</vt:lpstr>
      <vt:lpstr>Suffixes</vt:lpstr>
      <vt:lpstr>Suffixes</vt:lpstr>
      <vt:lpstr>Suffixes</vt:lpstr>
      <vt:lpstr>Prefixes</vt:lpstr>
      <vt:lpstr>Prefixes</vt:lpstr>
      <vt:lpstr>Prefixes</vt:lpstr>
      <vt:lpstr>Prefixes</vt:lpstr>
      <vt:lpstr>Prefixes</vt:lpstr>
      <vt:lpstr>Prefixes</vt:lpstr>
      <vt:lpstr>Suffix Tries (Algorithms and Data Structures)</vt:lpstr>
      <vt:lpstr>Suffix Tries and String Operations</vt:lpstr>
      <vt:lpstr>Suffix Tries and String Operations</vt:lpstr>
      <vt:lpstr>Suffix Tries and String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106</cp:revision>
  <dcterms:created xsi:type="dcterms:W3CDTF">2019-01-16T12:03:26Z</dcterms:created>
  <dcterms:modified xsi:type="dcterms:W3CDTF">2021-02-08T14:10:11Z</dcterms:modified>
</cp:coreProperties>
</file>