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394" r:id="rId3"/>
    <p:sldId id="437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DE75"/>
    <a:srgbClr val="F9C3C3"/>
    <a:srgbClr val="F7AB8D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Interpreter with Stacks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E03B9879-10AC-4A92-8EC7-52F2CBA765E1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3" name="Lekerekített téglalap 24">
            <a:extLst>
              <a:ext uri="{FF2B5EF4-FFF2-40B4-BE49-F238E27FC236}">
                <a16:creationId xmlns:a16="http://schemas.microsoft.com/office/drawing/2014/main" id="{D773DB56-BD1F-48AF-8D65-7FEDA8B3ECA8}"/>
              </a:ext>
            </a:extLst>
          </p:cNvPr>
          <p:cNvSpPr/>
          <p:nvPr/>
        </p:nvSpPr>
        <p:spPr>
          <a:xfrm>
            <a:off x="368681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027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E03B9879-10AC-4A92-8EC7-52F2CBA765E1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3" name="Lekerekített téglalap 24">
            <a:extLst>
              <a:ext uri="{FF2B5EF4-FFF2-40B4-BE49-F238E27FC236}">
                <a16:creationId xmlns:a16="http://schemas.microsoft.com/office/drawing/2014/main" id="{D773DB56-BD1F-48AF-8D65-7FEDA8B3ECA8}"/>
              </a:ext>
            </a:extLst>
          </p:cNvPr>
          <p:cNvSpPr/>
          <p:nvPr/>
        </p:nvSpPr>
        <p:spPr>
          <a:xfrm>
            <a:off x="368681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83E0B44-FEF8-4EEF-A90B-E2CF62036092}"/>
              </a:ext>
            </a:extLst>
          </p:cNvPr>
          <p:cNvSpPr/>
          <p:nvPr/>
        </p:nvSpPr>
        <p:spPr>
          <a:xfrm rot="5400000">
            <a:off x="8243305" y="4197466"/>
            <a:ext cx="355600" cy="59192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F422A-6BF1-41E6-86C2-C2A528EB3C14}"/>
              </a:ext>
            </a:extLst>
          </p:cNvPr>
          <p:cNvSpPr txBox="1"/>
          <p:nvPr/>
        </p:nvSpPr>
        <p:spPr>
          <a:xfrm>
            <a:off x="6202590" y="4814655"/>
            <a:ext cx="4669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pop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from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stack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do the operation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pop 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stack</a:t>
            </a:r>
          </a:p>
          <a:p>
            <a:pPr algn="ctr"/>
            <a:b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the result back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values stack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1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E03B9879-10AC-4A92-8EC7-52F2CBA765E1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3" name="Lekerekített téglalap 24">
            <a:extLst>
              <a:ext uri="{FF2B5EF4-FFF2-40B4-BE49-F238E27FC236}">
                <a16:creationId xmlns:a16="http://schemas.microsoft.com/office/drawing/2014/main" id="{D773DB56-BD1F-48AF-8D65-7FEDA8B3ECA8}"/>
              </a:ext>
            </a:extLst>
          </p:cNvPr>
          <p:cNvSpPr/>
          <p:nvPr/>
        </p:nvSpPr>
        <p:spPr>
          <a:xfrm>
            <a:off x="368681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83E0B44-FEF8-4EEF-A90B-E2CF62036092}"/>
              </a:ext>
            </a:extLst>
          </p:cNvPr>
          <p:cNvSpPr/>
          <p:nvPr/>
        </p:nvSpPr>
        <p:spPr>
          <a:xfrm rot="5400000">
            <a:off x="8243305" y="4197466"/>
            <a:ext cx="355600" cy="59192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F422A-6BF1-41E6-86C2-C2A528EB3C14}"/>
              </a:ext>
            </a:extLst>
          </p:cNvPr>
          <p:cNvSpPr txBox="1"/>
          <p:nvPr/>
        </p:nvSpPr>
        <p:spPr>
          <a:xfrm>
            <a:off x="6202590" y="4814655"/>
            <a:ext cx="4669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pop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from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stack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do the operation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pop 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stack</a:t>
            </a:r>
          </a:p>
          <a:p>
            <a:pPr algn="ctr"/>
            <a:b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the result back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values stack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4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83E0B44-FEF8-4EEF-A90B-E2CF62036092}"/>
              </a:ext>
            </a:extLst>
          </p:cNvPr>
          <p:cNvSpPr/>
          <p:nvPr/>
        </p:nvSpPr>
        <p:spPr>
          <a:xfrm rot="5400000">
            <a:off x="8243305" y="4197467"/>
            <a:ext cx="355600" cy="59192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F422A-6BF1-41E6-86C2-C2A528EB3C14}"/>
              </a:ext>
            </a:extLst>
          </p:cNvPr>
          <p:cNvSpPr txBox="1"/>
          <p:nvPr/>
        </p:nvSpPr>
        <p:spPr>
          <a:xfrm>
            <a:off x="6202590" y="4814656"/>
            <a:ext cx="4669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pop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from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stack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do the operation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pop 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stack</a:t>
            </a:r>
          </a:p>
          <a:p>
            <a:pPr algn="ctr"/>
            <a:b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the result back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values stack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3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A7AC3B7-20A4-4992-9245-2C3CD3D15ABA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1548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–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A7AC3B7-20A4-4992-9245-2C3CD3D15ABA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091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– (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A7AC3B7-20A4-4992-9245-2C3CD3D15ABA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3" name="Lekerekített téglalap 24">
            <a:extLst>
              <a:ext uri="{FF2B5EF4-FFF2-40B4-BE49-F238E27FC236}">
                <a16:creationId xmlns:a16="http://schemas.microsoft.com/office/drawing/2014/main" id="{F57B7064-BA32-4A02-956A-6C645854CAC2}"/>
              </a:ext>
            </a:extLst>
          </p:cNvPr>
          <p:cNvSpPr/>
          <p:nvPr/>
        </p:nvSpPr>
        <p:spPr>
          <a:xfrm>
            <a:off x="368681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617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– ( 1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A7AC3B7-20A4-4992-9245-2C3CD3D15ABA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3" name="Lekerekített téglalap 24">
            <a:extLst>
              <a:ext uri="{FF2B5EF4-FFF2-40B4-BE49-F238E27FC236}">
                <a16:creationId xmlns:a16="http://schemas.microsoft.com/office/drawing/2014/main" id="{F57B7064-BA32-4A02-956A-6C645854CAC2}"/>
              </a:ext>
            </a:extLst>
          </p:cNvPr>
          <p:cNvSpPr/>
          <p:nvPr/>
        </p:nvSpPr>
        <p:spPr>
          <a:xfrm>
            <a:off x="368681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7320831B-AC41-47AA-BEB5-2BA9BC5F13BA}"/>
              </a:ext>
            </a:extLst>
          </p:cNvPr>
          <p:cNvSpPr/>
          <p:nvPr/>
        </p:nvSpPr>
        <p:spPr>
          <a:xfrm>
            <a:off x="147193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760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– ( 1 +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A7AC3B7-20A4-4992-9245-2C3CD3D15ABA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3" name="Lekerekített téglalap 24">
            <a:extLst>
              <a:ext uri="{FF2B5EF4-FFF2-40B4-BE49-F238E27FC236}">
                <a16:creationId xmlns:a16="http://schemas.microsoft.com/office/drawing/2014/main" id="{F57B7064-BA32-4A02-956A-6C645854CAC2}"/>
              </a:ext>
            </a:extLst>
          </p:cNvPr>
          <p:cNvSpPr/>
          <p:nvPr/>
        </p:nvSpPr>
        <p:spPr>
          <a:xfrm>
            <a:off x="368681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7320831B-AC41-47AA-BEB5-2BA9BC5F13BA}"/>
              </a:ext>
            </a:extLst>
          </p:cNvPr>
          <p:cNvSpPr/>
          <p:nvPr/>
        </p:nvSpPr>
        <p:spPr>
          <a:xfrm>
            <a:off x="147193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2364B28A-CFEB-41BB-A990-9E24809C053A}"/>
              </a:ext>
            </a:extLst>
          </p:cNvPr>
          <p:cNvSpPr/>
          <p:nvPr/>
        </p:nvSpPr>
        <p:spPr>
          <a:xfrm>
            <a:off x="3686811" y="3718461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7971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– ( 1 + 1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A7AC3B7-20A4-4992-9245-2C3CD3D15ABA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3" name="Lekerekített téglalap 24">
            <a:extLst>
              <a:ext uri="{FF2B5EF4-FFF2-40B4-BE49-F238E27FC236}">
                <a16:creationId xmlns:a16="http://schemas.microsoft.com/office/drawing/2014/main" id="{F57B7064-BA32-4A02-956A-6C645854CAC2}"/>
              </a:ext>
            </a:extLst>
          </p:cNvPr>
          <p:cNvSpPr/>
          <p:nvPr/>
        </p:nvSpPr>
        <p:spPr>
          <a:xfrm>
            <a:off x="368681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7320831B-AC41-47AA-BEB5-2BA9BC5F13BA}"/>
              </a:ext>
            </a:extLst>
          </p:cNvPr>
          <p:cNvSpPr/>
          <p:nvPr/>
        </p:nvSpPr>
        <p:spPr>
          <a:xfrm>
            <a:off x="147193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2364B28A-CFEB-41BB-A990-9E24809C053A}"/>
              </a:ext>
            </a:extLst>
          </p:cNvPr>
          <p:cNvSpPr/>
          <p:nvPr/>
        </p:nvSpPr>
        <p:spPr>
          <a:xfrm>
            <a:off x="3686811" y="3718461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D6EADCB-F7E5-4455-92B8-E1A8486B7D16}"/>
              </a:ext>
            </a:extLst>
          </p:cNvPr>
          <p:cNvSpPr/>
          <p:nvPr/>
        </p:nvSpPr>
        <p:spPr>
          <a:xfrm rot="5400000">
            <a:off x="9797577" y="4216974"/>
            <a:ext cx="355600" cy="59192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4E0F7-92F1-4B01-B726-85F8AAF7D4D2}"/>
              </a:ext>
            </a:extLst>
          </p:cNvPr>
          <p:cNvSpPr txBox="1"/>
          <p:nvPr/>
        </p:nvSpPr>
        <p:spPr>
          <a:xfrm>
            <a:off x="8290225" y="4845135"/>
            <a:ext cx="33676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pop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from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stack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do the operation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pop 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stack</a:t>
            </a:r>
          </a:p>
          <a:p>
            <a:pPr algn="ctr"/>
            <a:b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the result back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stack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0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interpreters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ability to interpret given code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stacks are extremely useful when parsing huge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files either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StAX</a:t>
            </a: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shunting-yard algorithm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 method for parsing mathematical expressions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with the help of stack abstract data types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constructed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Edsger Dijkstra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maintains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multiple stacks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8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– ( 1 + 1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A7AC3B7-20A4-4992-9245-2C3CD3D15ABA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3" name="Lekerekített téglalap 24">
            <a:extLst>
              <a:ext uri="{FF2B5EF4-FFF2-40B4-BE49-F238E27FC236}">
                <a16:creationId xmlns:a16="http://schemas.microsoft.com/office/drawing/2014/main" id="{F57B7064-BA32-4A02-956A-6C645854CAC2}"/>
              </a:ext>
            </a:extLst>
          </p:cNvPr>
          <p:cNvSpPr/>
          <p:nvPr/>
        </p:nvSpPr>
        <p:spPr>
          <a:xfrm>
            <a:off x="368681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D6EADCB-F7E5-4455-92B8-E1A8486B7D16}"/>
              </a:ext>
            </a:extLst>
          </p:cNvPr>
          <p:cNvSpPr/>
          <p:nvPr/>
        </p:nvSpPr>
        <p:spPr>
          <a:xfrm rot="5400000">
            <a:off x="9797577" y="4216974"/>
            <a:ext cx="355600" cy="59192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4E0F7-92F1-4B01-B726-85F8AAF7D4D2}"/>
              </a:ext>
            </a:extLst>
          </p:cNvPr>
          <p:cNvSpPr txBox="1"/>
          <p:nvPr/>
        </p:nvSpPr>
        <p:spPr>
          <a:xfrm>
            <a:off x="8290225" y="4845135"/>
            <a:ext cx="33676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pop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from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stack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do the operation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pop 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stack</a:t>
            </a:r>
          </a:p>
          <a:p>
            <a:pPr algn="ctr"/>
            <a:b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the result back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stack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6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– ( 1 + 1 )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A7AC3B7-20A4-4992-9245-2C3CD3D15ABA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3" name="Lekerekített téglalap 24">
            <a:extLst>
              <a:ext uri="{FF2B5EF4-FFF2-40B4-BE49-F238E27FC236}">
                <a16:creationId xmlns:a16="http://schemas.microsoft.com/office/drawing/2014/main" id="{F57B7064-BA32-4A02-956A-6C645854CAC2}"/>
              </a:ext>
            </a:extLst>
          </p:cNvPr>
          <p:cNvSpPr/>
          <p:nvPr/>
        </p:nvSpPr>
        <p:spPr>
          <a:xfrm>
            <a:off x="368681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D6EADCB-F7E5-4455-92B8-E1A8486B7D16}"/>
              </a:ext>
            </a:extLst>
          </p:cNvPr>
          <p:cNvSpPr/>
          <p:nvPr/>
        </p:nvSpPr>
        <p:spPr>
          <a:xfrm rot="5400000">
            <a:off x="9797577" y="4216974"/>
            <a:ext cx="355600" cy="59192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4E0F7-92F1-4B01-B726-85F8AAF7D4D2}"/>
              </a:ext>
            </a:extLst>
          </p:cNvPr>
          <p:cNvSpPr txBox="1"/>
          <p:nvPr/>
        </p:nvSpPr>
        <p:spPr>
          <a:xfrm>
            <a:off x="8290225" y="4845135"/>
            <a:ext cx="33676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pop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from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stack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do the operation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pop 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stack</a:t>
            </a:r>
          </a:p>
          <a:p>
            <a:pPr algn="ctr"/>
            <a:b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the result back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stack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12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– ( 1 + 1 )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D6EADCB-F7E5-4455-92B8-E1A8486B7D16}"/>
              </a:ext>
            </a:extLst>
          </p:cNvPr>
          <p:cNvSpPr/>
          <p:nvPr/>
        </p:nvSpPr>
        <p:spPr>
          <a:xfrm rot="5400000">
            <a:off x="9797577" y="4216974"/>
            <a:ext cx="355600" cy="59192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4E0F7-92F1-4B01-B726-85F8AAF7D4D2}"/>
              </a:ext>
            </a:extLst>
          </p:cNvPr>
          <p:cNvSpPr txBox="1"/>
          <p:nvPr/>
        </p:nvSpPr>
        <p:spPr>
          <a:xfrm>
            <a:off x="8290225" y="4845135"/>
            <a:ext cx="33676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pop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from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stack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do the operation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pop 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stack</a:t>
            </a:r>
          </a:p>
          <a:p>
            <a:pPr algn="ctr"/>
            <a:b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the result back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stack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7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– ( 1 + 1 )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D6EADCB-F7E5-4455-92B8-E1A8486B7D16}"/>
              </a:ext>
            </a:extLst>
          </p:cNvPr>
          <p:cNvSpPr/>
          <p:nvPr/>
        </p:nvSpPr>
        <p:spPr>
          <a:xfrm rot="5400000">
            <a:off x="9797577" y="4216974"/>
            <a:ext cx="355600" cy="59192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4E0F7-92F1-4B01-B726-85F8AAF7D4D2}"/>
              </a:ext>
            </a:extLst>
          </p:cNvPr>
          <p:cNvSpPr txBox="1"/>
          <p:nvPr/>
        </p:nvSpPr>
        <p:spPr>
          <a:xfrm>
            <a:off x="8290225" y="4845135"/>
            <a:ext cx="33676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pop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from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stack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do the operation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pop 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stack</a:t>
            </a:r>
          </a:p>
          <a:p>
            <a:pPr algn="ctr"/>
            <a:b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the result back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stack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4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9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+ 1 ) –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2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( 2 + 1 ) –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1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 + 1 ) –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5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+ 1 ) –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843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1 ) –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E03B9879-10AC-4A92-8EC7-52F2CBA765E1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5679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2CC75C-B2E9-4C03-A38C-56ABF67E458B}"/>
              </a:ext>
            </a:extLst>
          </p:cNvPr>
          <p:cNvSpPr/>
          <p:nvPr/>
        </p:nvSpPr>
        <p:spPr>
          <a:xfrm>
            <a:off x="6899583" y="3246021"/>
            <a:ext cx="3634976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Parsing with 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églalap 20">
            <a:extLst>
              <a:ext uri="{FF2B5EF4-FFF2-40B4-BE49-F238E27FC236}">
                <a16:creationId xmlns:a16="http://schemas.microsoft.com/office/drawing/2014/main" id="{AC017A77-BBF6-4BEE-AECF-50E481B2FB5E}"/>
              </a:ext>
            </a:extLst>
          </p:cNvPr>
          <p:cNvSpPr/>
          <p:nvPr/>
        </p:nvSpPr>
        <p:spPr>
          <a:xfrm>
            <a:off x="139422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20">
            <a:extLst>
              <a:ext uri="{FF2B5EF4-FFF2-40B4-BE49-F238E27FC236}">
                <a16:creationId xmlns:a16="http://schemas.microsoft.com/office/drawing/2014/main" id="{AE79D98F-EC6F-450C-8108-767CB2304AFD}"/>
              </a:ext>
            </a:extLst>
          </p:cNvPr>
          <p:cNvSpPr/>
          <p:nvPr/>
        </p:nvSpPr>
        <p:spPr>
          <a:xfrm>
            <a:off x="3609104" y="2092763"/>
            <a:ext cx="1867136" cy="32717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07DD-FFC8-4226-9827-44929D57C978}"/>
              </a:ext>
            </a:extLst>
          </p:cNvPr>
          <p:cNvSpPr txBox="1"/>
          <p:nvPr/>
        </p:nvSpPr>
        <p:spPr>
          <a:xfrm>
            <a:off x="1672997" y="5473869"/>
            <a:ext cx="130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OPERATION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0ABC-6214-4106-8A20-DAFC93AC754D}"/>
              </a:ext>
            </a:extLst>
          </p:cNvPr>
          <p:cNvSpPr txBox="1"/>
          <p:nvPr/>
        </p:nvSpPr>
        <p:spPr>
          <a:xfrm>
            <a:off x="4087740" y="5473869"/>
            <a:ext cx="90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VALUES</a:t>
            </a:r>
          </a:p>
          <a:p>
            <a:pPr algn="ctr"/>
            <a:r>
              <a:rPr lang="hu-HU" b="1" dirty="0">
                <a:solidFill>
                  <a:srgbClr val="FFC000"/>
                </a:solidFill>
              </a:rPr>
              <a:t>STACK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59A4B-2D4C-425D-AB0F-EE7F10E18C52}"/>
              </a:ext>
            </a:extLst>
          </p:cNvPr>
          <p:cNvSpPr txBox="1"/>
          <p:nvPr/>
        </p:nvSpPr>
        <p:spPr>
          <a:xfrm>
            <a:off x="7162799" y="3467011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( 2 + </a:t>
            </a: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 – ( 1 + 1 ) 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9E1ACF36-0D90-47E7-9F27-9C024A2F0835}"/>
              </a:ext>
            </a:extLst>
          </p:cNvPr>
          <p:cNvSpPr/>
          <p:nvPr/>
        </p:nvSpPr>
        <p:spPr>
          <a:xfrm>
            <a:off x="368681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E03B9879-10AC-4A92-8EC7-52F2CBA765E1}"/>
              </a:ext>
            </a:extLst>
          </p:cNvPr>
          <p:cNvSpPr/>
          <p:nvPr/>
        </p:nvSpPr>
        <p:spPr>
          <a:xfrm>
            <a:off x="1471933" y="4814655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3" name="Lekerekített téglalap 24">
            <a:extLst>
              <a:ext uri="{FF2B5EF4-FFF2-40B4-BE49-F238E27FC236}">
                <a16:creationId xmlns:a16="http://schemas.microsoft.com/office/drawing/2014/main" id="{D773DB56-BD1F-48AF-8D65-7FEDA8B3ECA8}"/>
              </a:ext>
            </a:extLst>
          </p:cNvPr>
          <p:cNvSpPr/>
          <p:nvPr/>
        </p:nvSpPr>
        <p:spPr>
          <a:xfrm>
            <a:off x="3686812" y="4264830"/>
            <a:ext cx="171171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325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76063</TotalTime>
  <Words>771</Words>
  <Application>Microsoft Office PowerPoint</Application>
  <PresentationFormat>Widescreen</PresentationFormat>
  <Paragraphs>214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Interpreter with Stacks (Algorithms and Data Structures)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  <vt:lpstr>Parsing with Stacks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532</cp:revision>
  <dcterms:created xsi:type="dcterms:W3CDTF">2015-02-15T18:13:13Z</dcterms:created>
  <dcterms:modified xsi:type="dcterms:W3CDTF">2021-01-21T16:43:09Z</dcterms:modified>
</cp:coreProperties>
</file>