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7F7DFA-BDB5-4680-8816-7AE1C3F1F8D3}">
  <a:tblStyle styleId="{157F7DFA-BDB5-4680-8816-7AE1C3F1F8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0da453a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0da453a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0da453a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0da453a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5afe8e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5afe8e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f5afe8e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f5afe8e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f5afe8e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f5afe8e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5afe8e7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f5afe8e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5d465c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5d465c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f5d465c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f5d465c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f5afe8e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f5afe8e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f5d465c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f5d465c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5cfdbd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5cfdbd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f5afe8e7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f5afe8e7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f5d465c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f5d465c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3fd19f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e3fd19f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0da453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0da453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3fd19f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3fd19f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3fd19f6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3fd19f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3fd19f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3fd19f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f0da453a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f0da453a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0da453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0da453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en.wikipedia.org/wiki/Isolation_(database_systems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78250" y="2348450"/>
            <a:ext cx="7333200" cy="12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86925"/>
            <a:ext cx="85206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Atomicity</a:t>
            </a:r>
            <a:r>
              <a:rPr lang="en"/>
              <a:t>, Consistency, Isolation and Durability 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Systems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450" y="67225"/>
            <a:ext cx="2052900" cy="25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274" y="750825"/>
            <a:ext cx="1169875" cy="17200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5650750" y="67225"/>
            <a:ext cx="36015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husseinnasser.com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22"/>
          <p:cNvCxnSpPr/>
          <p:nvPr/>
        </p:nvCxnSpPr>
        <p:spPr>
          <a:xfrm>
            <a:off x="892750" y="1968125"/>
            <a:ext cx="0" cy="247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2"/>
          <p:cNvSpPr txBox="1"/>
          <p:nvPr/>
        </p:nvSpPr>
        <p:spPr>
          <a:xfrm>
            <a:off x="31170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TX1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380500" y="4452800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TX1</a:t>
            </a:r>
            <a:endParaRPr/>
          </a:p>
        </p:txBody>
      </p:sp>
      <p:cxnSp>
        <p:nvCxnSpPr>
          <p:cNvPr id="135" name="Google Shape;135;p22"/>
          <p:cNvCxnSpPr/>
          <p:nvPr/>
        </p:nvCxnSpPr>
        <p:spPr>
          <a:xfrm>
            <a:off x="5571875" y="1968125"/>
            <a:ext cx="0" cy="247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2"/>
          <p:cNvSpPr txBox="1"/>
          <p:nvPr/>
        </p:nvSpPr>
        <p:spPr>
          <a:xfrm>
            <a:off x="510285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TX2</a:t>
            </a:r>
            <a:endParaRPr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5571875" y="44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{157F7DFA-BDB5-4680-8816-7AE1C3F1F8D3}</a:tableStyleId>
              </a:tblPr>
              <a:tblGrid>
                <a:gridCol w="1549900"/>
                <a:gridCol w="920075"/>
                <a:gridCol w="920075"/>
              </a:tblGrid>
              <a:tr h="33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p22"/>
          <p:cNvSpPr txBox="1"/>
          <p:nvPr/>
        </p:nvSpPr>
        <p:spPr>
          <a:xfrm>
            <a:off x="6890555" y="84800"/>
            <a:ext cx="907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</a:t>
            </a:r>
            <a:endParaRPr b="1"/>
          </a:p>
        </p:txBody>
      </p:sp>
      <p:sp>
        <p:nvSpPr>
          <p:cNvPr id="139" name="Google Shape;139;p22"/>
          <p:cNvSpPr txBox="1"/>
          <p:nvPr/>
        </p:nvSpPr>
        <p:spPr>
          <a:xfrm>
            <a:off x="1029600" y="2044325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SELECT</a:t>
            </a:r>
            <a:r>
              <a:rPr lang="en"/>
              <a:t> PID, QNT*PRICE </a:t>
            </a:r>
            <a:r>
              <a:rPr b="1" lang="en">
                <a:solidFill>
                  <a:srgbClr val="0000FF"/>
                </a:solidFill>
              </a:rPr>
              <a:t>FROM</a:t>
            </a:r>
            <a:r>
              <a:rPr lang="en"/>
              <a:t> SALES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5821250" y="2667375"/>
            <a:ext cx="3143400" cy="615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UPDATE </a:t>
            </a:r>
            <a:r>
              <a:rPr lang="en">
                <a:solidFill>
                  <a:schemeClr val="dk1"/>
                </a:solidFill>
              </a:rPr>
              <a:t>SALES</a:t>
            </a:r>
            <a:r>
              <a:rPr b="1" lang="en">
                <a:solidFill>
                  <a:srgbClr val="0000FF"/>
                </a:solidFill>
              </a:rPr>
              <a:t> SET </a:t>
            </a:r>
            <a:r>
              <a:rPr lang="en"/>
              <a:t>QNT = QNT+5</a:t>
            </a:r>
            <a:r>
              <a:rPr b="1" lang="en">
                <a:solidFill>
                  <a:srgbClr val="0000FF"/>
                </a:solidFill>
              </a:rPr>
              <a:t>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WHERE </a:t>
            </a:r>
            <a:r>
              <a:rPr lang="en"/>
              <a:t>PID =1 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1018550" y="3395750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SELECT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SUM</a:t>
            </a:r>
            <a:r>
              <a:rPr lang="en"/>
              <a:t>(QNT*PRICE) </a:t>
            </a:r>
            <a:r>
              <a:rPr b="1" lang="en">
                <a:solidFill>
                  <a:srgbClr val="0000FF"/>
                </a:solidFill>
              </a:rPr>
              <a:t>FROM</a:t>
            </a:r>
            <a:r>
              <a:rPr lang="en"/>
              <a:t> SALES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2274800" y="2571750"/>
            <a:ext cx="1254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1,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2, 80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177250" y="879455"/>
            <a:ext cx="795600" cy="3246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504450" y="3889575"/>
            <a:ext cx="795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$155</a:t>
            </a:r>
            <a:endParaRPr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219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Dirty Reads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5000250" y="4452800"/>
            <a:ext cx="1614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ROLLBACK</a:t>
            </a:r>
            <a:r>
              <a:rPr lang="en"/>
              <a:t> TX2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7177250" y="879442"/>
            <a:ext cx="795600" cy="32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23"/>
          <p:cNvCxnSpPr/>
          <p:nvPr/>
        </p:nvCxnSpPr>
        <p:spPr>
          <a:xfrm flipH="1">
            <a:off x="874150" y="1968125"/>
            <a:ext cx="18600" cy="254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3"/>
          <p:cNvSpPr txBox="1"/>
          <p:nvPr/>
        </p:nvSpPr>
        <p:spPr>
          <a:xfrm>
            <a:off x="31170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TX1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369300" y="4676900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TX1</a:t>
            </a:r>
            <a:endParaRPr/>
          </a:p>
        </p:txBody>
      </p:sp>
      <p:cxnSp>
        <p:nvCxnSpPr>
          <p:cNvPr id="155" name="Google Shape;155;p23"/>
          <p:cNvCxnSpPr/>
          <p:nvPr/>
        </p:nvCxnSpPr>
        <p:spPr>
          <a:xfrm flipH="1">
            <a:off x="5558075" y="1968125"/>
            <a:ext cx="13800" cy="162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3"/>
          <p:cNvSpPr txBox="1"/>
          <p:nvPr/>
        </p:nvSpPr>
        <p:spPr>
          <a:xfrm>
            <a:off x="510285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TX2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5113800" y="3606500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TX2</a:t>
            </a:r>
            <a:endParaRPr/>
          </a:p>
        </p:txBody>
      </p:sp>
      <p:graphicFrame>
        <p:nvGraphicFramePr>
          <p:cNvPr id="158" name="Google Shape;158;p23"/>
          <p:cNvGraphicFramePr/>
          <p:nvPr/>
        </p:nvGraphicFramePr>
        <p:xfrm>
          <a:off x="5571875" y="44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{157F7DFA-BDB5-4680-8816-7AE1C3F1F8D3}</a:tableStyleId>
              </a:tblPr>
              <a:tblGrid>
                <a:gridCol w="1549900"/>
                <a:gridCol w="920075"/>
                <a:gridCol w="920075"/>
              </a:tblGrid>
              <a:tr h="33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3"/>
          <p:cNvSpPr txBox="1"/>
          <p:nvPr/>
        </p:nvSpPr>
        <p:spPr>
          <a:xfrm>
            <a:off x="6890555" y="84800"/>
            <a:ext cx="907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</a:t>
            </a:r>
            <a:endParaRPr b="1"/>
          </a:p>
        </p:txBody>
      </p:sp>
      <p:sp>
        <p:nvSpPr>
          <p:cNvPr id="160" name="Google Shape;160;p23"/>
          <p:cNvSpPr txBox="1"/>
          <p:nvPr/>
        </p:nvSpPr>
        <p:spPr>
          <a:xfrm>
            <a:off x="1029600" y="2044325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SELECT</a:t>
            </a:r>
            <a:r>
              <a:rPr lang="en"/>
              <a:t> PID, QNT*PRICE </a:t>
            </a:r>
            <a:r>
              <a:rPr b="1" lang="en">
                <a:solidFill>
                  <a:srgbClr val="0000FF"/>
                </a:solidFill>
              </a:rPr>
              <a:t>FROM</a:t>
            </a:r>
            <a:r>
              <a:rPr lang="en"/>
              <a:t> SALES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5818525" y="2526925"/>
            <a:ext cx="3143400" cy="615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UPDATE </a:t>
            </a:r>
            <a:r>
              <a:rPr lang="en">
                <a:solidFill>
                  <a:schemeClr val="dk1"/>
                </a:solidFill>
              </a:rPr>
              <a:t>SALES</a:t>
            </a:r>
            <a:r>
              <a:rPr b="1" lang="en">
                <a:solidFill>
                  <a:srgbClr val="0000FF"/>
                </a:solidFill>
              </a:rPr>
              <a:t> SET </a:t>
            </a:r>
            <a:r>
              <a:rPr lang="en"/>
              <a:t>QNT = QNT+5</a:t>
            </a:r>
            <a:r>
              <a:rPr b="1" lang="en">
                <a:solidFill>
                  <a:srgbClr val="0000FF"/>
                </a:solidFill>
              </a:rPr>
              <a:t>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WHERE </a:t>
            </a:r>
            <a:r>
              <a:rPr lang="en"/>
              <a:t>PID =1 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1029600" y="3931100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SELECT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SUM</a:t>
            </a:r>
            <a:r>
              <a:rPr lang="en"/>
              <a:t>(QNT*PRICE) </a:t>
            </a:r>
            <a:r>
              <a:rPr b="1" lang="en">
                <a:solidFill>
                  <a:srgbClr val="0000FF"/>
                </a:solidFill>
              </a:rPr>
              <a:t>FROM</a:t>
            </a:r>
            <a:r>
              <a:rPr lang="en"/>
              <a:t> SALES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2274800" y="2571750"/>
            <a:ext cx="1254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1,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2, 80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7177250" y="879450"/>
            <a:ext cx="795600" cy="3246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504450" y="4407200"/>
            <a:ext cx="795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$155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7150700" y="882456"/>
            <a:ext cx="848700" cy="32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</a:t>
            </a:r>
            <a:endParaRPr b="1"/>
          </a:p>
        </p:txBody>
      </p:sp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3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Non-repeatable read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4"/>
          <p:cNvCxnSpPr/>
          <p:nvPr/>
        </p:nvCxnSpPr>
        <p:spPr>
          <a:xfrm flipH="1">
            <a:off x="874150" y="1968125"/>
            <a:ext cx="18600" cy="254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4"/>
          <p:cNvSpPr txBox="1"/>
          <p:nvPr/>
        </p:nvSpPr>
        <p:spPr>
          <a:xfrm>
            <a:off x="31170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TX1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369300" y="4676900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TX1</a:t>
            </a:r>
            <a:endParaRPr/>
          </a:p>
        </p:txBody>
      </p:sp>
      <p:cxnSp>
        <p:nvCxnSpPr>
          <p:cNvPr id="175" name="Google Shape;175;p24"/>
          <p:cNvCxnSpPr/>
          <p:nvPr/>
        </p:nvCxnSpPr>
        <p:spPr>
          <a:xfrm flipH="1">
            <a:off x="5558025" y="2386850"/>
            <a:ext cx="22500" cy="12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4"/>
          <p:cNvSpPr txBox="1"/>
          <p:nvPr/>
        </p:nvSpPr>
        <p:spPr>
          <a:xfrm>
            <a:off x="5216400" y="205280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TX2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5113800" y="3606500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TX2</a:t>
            </a:r>
            <a:endParaRPr/>
          </a:p>
        </p:txBody>
      </p:sp>
      <p:graphicFrame>
        <p:nvGraphicFramePr>
          <p:cNvPr id="178" name="Google Shape;178;p24"/>
          <p:cNvGraphicFramePr/>
          <p:nvPr/>
        </p:nvGraphicFramePr>
        <p:xfrm>
          <a:off x="5571875" y="44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{157F7DFA-BDB5-4680-8816-7AE1C3F1F8D3}</a:tableStyleId>
              </a:tblPr>
              <a:tblGrid>
                <a:gridCol w="1549900"/>
                <a:gridCol w="920075"/>
                <a:gridCol w="920075"/>
              </a:tblGrid>
              <a:tr h="33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4"/>
          <p:cNvSpPr txBox="1"/>
          <p:nvPr/>
        </p:nvSpPr>
        <p:spPr>
          <a:xfrm>
            <a:off x="6890555" y="84800"/>
            <a:ext cx="907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</a:t>
            </a:r>
            <a:endParaRPr b="1"/>
          </a:p>
        </p:txBody>
      </p:sp>
      <p:sp>
        <p:nvSpPr>
          <p:cNvPr id="180" name="Google Shape;180;p24"/>
          <p:cNvSpPr txBox="1"/>
          <p:nvPr/>
        </p:nvSpPr>
        <p:spPr>
          <a:xfrm>
            <a:off x="1029600" y="2044325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SELECT</a:t>
            </a:r>
            <a:r>
              <a:rPr lang="en"/>
              <a:t> PID, QNT*PRICE </a:t>
            </a:r>
            <a:r>
              <a:rPr b="1" lang="en">
                <a:solidFill>
                  <a:srgbClr val="0000FF"/>
                </a:solidFill>
              </a:rPr>
              <a:t>FROM</a:t>
            </a:r>
            <a:r>
              <a:rPr lang="en"/>
              <a:t> SALES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5818525" y="2526925"/>
            <a:ext cx="3143400" cy="615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INSERT INTO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SALES</a:t>
            </a:r>
            <a:r>
              <a:rPr b="1" lang="en">
                <a:solidFill>
                  <a:srgbClr val="0000FF"/>
                </a:solidFill>
              </a:rPr>
              <a:t>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VALUES </a:t>
            </a:r>
            <a:r>
              <a:rPr lang="en"/>
              <a:t>(‘Product 3’, 10, 1)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029600" y="3931100"/>
            <a:ext cx="40842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SELECT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SUM</a:t>
            </a:r>
            <a:r>
              <a:rPr lang="en"/>
              <a:t>(QNT*PRICE) </a:t>
            </a:r>
            <a:r>
              <a:rPr b="1" lang="en">
                <a:solidFill>
                  <a:srgbClr val="0000FF"/>
                </a:solidFill>
              </a:rPr>
              <a:t>FROM</a:t>
            </a:r>
            <a:r>
              <a:rPr lang="en"/>
              <a:t> SALES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2274800" y="2571750"/>
            <a:ext cx="1254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1,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2, 80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2504450" y="4407200"/>
            <a:ext cx="795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$140</a:t>
            </a:r>
            <a:endParaRPr/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45025"/>
            <a:ext cx="34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Phantom</a:t>
            </a:r>
            <a:r>
              <a:rPr lang="en"/>
              <a:t> read</a:t>
            </a:r>
            <a:endParaRPr/>
          </a:p>
        </p:txBody>
      </p:sp>
      <p:graphicFrame>
        <p:nvGraphicFramePr>
          <p:cNvPr id="186" name="Google Shape;186;p24"/>
          <p:cNvGraphicFramePr/>
          <p:nvPr/>
        </p:nvGraphicFramePr>
        <p:xfrm>
          <a:off x="5583056" y="1671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{157F7DFA-BDB5-4680-8816-7AE1C3F1F8D3}</a:tableStyleId>
              </a:tblPr>
              <a:tblGrid>
                <a:gridCol w="1549925"/>
                <a:gridCol w="920075"/>
                <a:gridCol w="92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24"/>
          <p:cNvGraphicFramePr/>
          <p:nvPr/>
        </p:nvGraphicFramePr>
        <p:xfrm>
          <a:off x="5583043" y="1674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{157F7DFA-BDB5-4680-8816-7AE1C3F1F8D3}</a:tableStyleId>
              </a:tblPr>
              <a:tblGrid>
                <a:gridCol w="1549925"/>
                <a:gridCol w="920075"/>
                <a:gridCol w="92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- Isolation Levels for inflight </a:t>
            </a:r>
            <a:r>
              <a:rPr lang="en"/>
              <a:t>transaction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152475"/>
            <a:ext cx="8520600" cy="3851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Read uncommitted</a:t>
            </a:r>
            <a:endParaRPr b="1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Isolation, any change from the outside is visible to the transaction 	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Read committed </a:t>
            </a:r>
            <a:endParaRPr b="1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query in a </a:t>
            </a:r>
            <a:r>
              <a:rPr lang="en" sz="1800"/>
              <a:t>transaction only</a:t>
            </a:r>
            <a:r>
              <a:rPr lang="en" sz="1800"/>
              <a:t> sees committed stuff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Repeatable Read</a:t>
            </a:r>
            <a:endParaRPr b="1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query in a transaction only sees committed updates at the beginning of transaction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Serializable</a:t>
            </a:r>
            <a:endParaRPr b="1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Transactions are serialized. 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Levels vs read phenomena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00" y="1266800"/>
            <a:ext cx="8370800" cy="28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425825" y="4717675"/>
            <a:ext cx="78105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https://en.wikipedia.org/wiki/Isolation_(database_systems)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Consistency in Data 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Consistency in reads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in Data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Defined by the user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Referential integrity (foreign keys)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Atomicity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Isolation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in Data</a:t>
            </a:r>
            <a:endParaRPr/>
          </a:p>
        </p:txBody>
      </p:sp>
      <p:graphicFrame>
        <p:nvGraphicFramePr>
          <p:cNvPr id="219" name="Google Shape;219;p29"/>
          <p:cNvGraphicFramePr/>
          <p:nvPr/>
        </p:nvGraphicFramePr>
        <p:xfrm>
          <a:off x="568363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{157F7DFA-BDB5-4680-8816-7AE1C3F1F8D3}</a:tableStyleId>
              </a:tblPr>
              <a:tblGrid>
                <a:gridCol w="926550"/>
                <a:gridCol w="1015975"/>
                <a:gridCol w="126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 </a:t>
                      </a:r>
                      <a:r>
                        <a:rPr b="1" lang="en"/>
                        <a:t>(PK)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29"/>
          <p:cNvGraphicFramePr/>
          <p:nvPr/>
        </p:nvGraphicFramePr>
        <p:xfrm>
          <a:off x="4244988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{157F7DFA-BDB5-4680-8816-7AE1C3F1F8D3}</a:tableStyleId>
              </a:tblPr>
              <a:tblGrid>
                <a:gridCol w="1948500"/>
                <a:gridCol w="238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</a:t>
                      </a:r>
                      <a:r>
                        <a:rPr b="1" lang="en"/>
                        <a:t>(PK)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PICTURE_ID </a:t>
                      </a:r>
                      <a:r>
                        <a:rPr b="1" lang="en"/>
                        <a:t>(PK)(FK)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Edmond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29"/>
          <p:cNvSpPr txBox="1"/>
          <p:nvPr/>
        </p:nvSpPr>
        <p:spPr>
          <a:xfrm>
            <a:off x="1239625" y="1239625"/>
            <a:ext cx="18873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Pictures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5638175" y="1286706"/>
            <a:ext cx="1887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Picture_Likes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in reads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425" y="1434350"/>
            <a:ext cx="1594400" cy="201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0"/>
          <p:cNvCxnSpPr/>
          <p:nvPr/>
        </p:nvCxnSpPr>
        <p:spPr>
          <a:xfrm>
            <a:off x="2061875" y="1972225"/>
            <a:ext cx="3294600" cy="33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0"/>
          <p:cNvSpPr txBox="1"/>
          <p:nvPr/>
        </p:nvSpPr>
        <p:spPr>
          <a:xfrm>
            <a:off x="3145700" y="1434350"/>
            <a:ext cx="133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Update X</a:t>
            </a:r>
            <a:endParaRPr sz="1800"/>
          </a:p>
        </p:txBody>
      </p:sp>
      <p:cxnSp>
        <p:nvCxnSpPr>
          <p:cNvPr id="231" name="Google Shape;231;p30"/>
          <p:cNvCxnSpPr/>
          <p:nvPr/>
        </p:nvCxnSpPr>
        <p:spPr>
          <a:xfrm>
            <a:off x="2061875" y="2859775"/>
            <a:ext cx="3294600" cy="339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0"/>
          <p:cNvSpPr txBox="1"/>
          <p:nvPr/>
        </p:nvSpPr>
        <p:spPr>
          <a:xfrm>
            <a:off x="3231425" y="2373300"/>
            <a:ext cx="955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Read</a:t>
            </a:r>
            <a:r>
              <a:rPr lang="en" sz="1800"/>
              <a:t> </a:t>
            </a:r>
            <a:endParaRPr sz="1800"/>
          </a:p>
        </p:txBody>
      </p:sp>
      <p:sp>
        <p:nvSpPr>
          <p:cNvPr id="233" name="Google Shape;233;p30"/>
          <p:cNvSpPr txBox="1"/>
          <p:nvPr/>
        </p:nvSpPr>
        <p:spPr>
          <a:xfrm>
            <a:off x="7205375" y="1848975"/>
            <a:ext cx="8181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234" name="Google Shape;234;p30"/>
          <p:cNvSpPr txBox="1"/>
          <p:nvPr/>
        </p:nvSpPr>
        <p:spPr>
          <a:xfrm>
            <a:off x="3383825" y="2983250"/>
            <a:ext cx="955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in reads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If a transaction </a:t>
            </a:r>
            <a:r>
              <a:rPr lang="en" sz="2400"/>
              <a:t>committed</a:t>
            </a:r>
            <a:r>
              <a:rPr lang="en" sz="2400"/>
              <a:t> a change will a new </a:t>
            </a:r>
            <a:r>
              <a:rPr lang="en" sz="2400"/>
              <a:t>transaction</a:t>
            </a:r>
            <a:r>
              <a:rPr lang="en" sz="2400"/>
              <a:t> </a:t>
            </a:r>
            <a:r>
              <a:rPr lang="en" sz="2400"/>
              <a:t>immediately</a:t>
            </a:r>
            <a:r>
              <a:rPr lang="en" sz="2400"/>
              <a:t> see the change?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Relational and NoSQL databases suffer from this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Eventual consistency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a </a:t>
            </a:r>
            <a:r>
              <a:rPr lang="en" sz="2400"/>
              <a:t>Transaction?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Atomicity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Isolation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Consistency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Durability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Durability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Committed </a:t>
            </a:r>
            <a:r>
              <a:rPr lang="en" sz="2400"/>
              <a:t>transactions</a:t>
            </a:r>
            <a:r>
              <a:rPr lang="en" sz="2400"/>
              <a:t> must be persisted in a durable non-</a:t>
            </a:r>
            <a:r>
              <a:rPr lang="en" sz="2400"/>
              <a:t>volatile</a:t>
            </a:r>
            <a:r>
              <a:rPr lang="en" sz="2400"/>
              <a:t> storage.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a Transaction?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Atomicity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Isolation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Consistency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Durability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collection of queries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unit of work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E.g. Account </a:t>
            </a:r>
            <a:r>
              <a:rPr lang="en" sz="2400"/>
              <a:t>deposit (SELECT, UPDATE, UPDATE)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34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5801800" y="23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{157F7DFA-BDB5-4680-8816-7AE1C3F1F8D3}</a:tableStyleId>
              </a:tblPr>
              <a:tblGrid>
                <a:gridCol w="1468725"/>
                <a:gridCol w="176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ACCOUNT_ID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" name="Google Shape;77;p16"/>
          <p:cNvCxnSpPr/>
          <p:nvPr/>
        </p:nvCxnSpPr>
        <p:spPr>
          <a:xfrm>
            <a:off x="892750" y="1968125"/>
            <a:ext cx="0" cy="247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 txBox="1"/>
          <p:nvPr/>
        </p:nvSpPr>
        <p:spPr>
          <a:xfrm>
            <a:off x="311700" y="1361075"/>
            <a:ext cx="3786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$100 From Account 1 to Account 2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105800" y="1968125"/>
            <a:ext cx="79278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SELECT</a:t>
            </a:r>
            <a:r>
              <a:rPr lang="en"/>
              <a:t> BALANCE </a:t>
            </a:r>
            <a:r>
              <a:rPr b="1" lang="en">
                <a:solidFill>
                  <a:srgbClr val="0000FF"/>
                </a:solidFill>
              </a:rPr>
              <a:t>FROM</a:t>
            </a:r>
            <a:r>
              <a:rPr lang="en"/>
              <a:t> ACCOUNT </a:t>
            </a:r>
            <a:r>
              <a:rPr b="1" lang="en">
                <a:solidFill>
                  <a:srgbClr val="0000FF"/>
                </a:solidFill>
              </a:rPr>
              <a:t>WHERE</a:t>
            </a:r>
            <a:r>
              <a:rPr lang="en"/>
              <a:t> ID = 1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932200" y="2983575"/>
            <a:ext cx="59451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UPDATE</a:t>
            </a:r>
            <a:r>
              <a:rPr lang="en"/>
              <a:t> ACCOUNT </a:t>
            </a:r>
            <a:r>
              <a:rPr b="1" lang="en">
                <a:solidFill>
                  <a:srgbClr val="0000FF"/>
                </a:solidFill>
              </a:rPr>
              <a:t>SET</a:t>
            </a:r>
            <a:r>
              <a:rPr lang="en"/>
              <a:t> BALANCE </a:t>
            </a:r>
            <a:r>
              <a:rPr lang="en">
                <a:solidFill>
                  <a:srgbClr val="00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BALANCE</a:t>
            </a:r>
            <a:r>
              <a:rPr lang="en"/>
              <a:t> - 100 </a:t>
            </a:r>
            <a:r>
              <a:rPr b="1" lang="en">
                <a:solidFill>
                  <a:srgbClr val="0000FF"/>
                </a:solidFill>
              </a:rPr>
              <a:t>WHERE</a:t>
            </a:r>
            <a:r>
              <a:rPr lang="en"/>
              <a:t> ID = 1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932200" y="3511350"/>
            <a:ext cx="59451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UPDATE</a:t>
            </a:r>
            <a:r>
              <a:rPr lang="en">
                <a:solidFill>
                  <a:schemeClr val="dk1"/>
                </a:solidFill>
              </a:rPr>
              <a:t> ACCOUNT </a:t>
            </a:r>
            <a:r>
              <a:rPr b="1" lang="en">
                <a:solidFill>
                  <a:srgbClr val="0000FF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 BALANCE </a:t>
            </a:r>
            <a:r>
              <a:rPr lang="en">
                <a:solidFill>
                  <a:srgbClr val="00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BALANCE + 100 </a:t>
            </a:r>
            <a:r>
              <a:rPr b="1" lang="en">
                <a:solidFill>
                  <a:srgbClr val="0000FF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 ID =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105800" y="2495900"/>
            <a:ext cx="17550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BALANCE &gt; 100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170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TX1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80500" y="4452800"/>
            <a:ext cx="1323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TX1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270525" y="664500"/>
            <a:ext cx="1755000" cy="324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$900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7278600" y="1043875"/>
            <a:ext cx="1755000" cy="324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$600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7278600" y="664500"/>
            <a:ext cx="1755000" cy="324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$900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7270525" y="1043875"/>
            <a:ext cx="1755000" cy="324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$600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Atomicity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queries must succeed. If one fails all should rollback.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34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Atomicity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5801800" y="23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{157F7DFA-BDB5-4680-8816-7AE1C3F1F8D3}</a:tableStyleId>
              </a:tblPr>
              <a:tblGrid>
                <a:gridCol w="1468725"/>
                <a:gridCol w="176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ACCOUNT_ID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1" name="Google Shape;101;p18"/>
          <p:cNvCxnSpPr/>
          <p:nvPr/>
        </p:nvCxnSpPr>
        <p:spPr>
          <a:xfrm>
            <a:off x="892750" y="1968125"/>
            <a:ext cx="0" cy="247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/>
        </p:nvSpPr>
        <p:spPr>
          <a:xfrm>
            <a:off x="311700" y="1361075"/>
            <a:ext cx="3786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$100 From Account 1 to Account 2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105800" y="1968125"/>
            <a:ext cx="79278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SELECT</a:t>
            </a:r>
            <a:r>
              <a:rPr lang="en"/>
              <a:t> BALANCE </a:t>
            </a:r>
            <a:r>
              <a:rPr b="1" lang="en">
                <a:solidFill>
                  <a:srgbClr val="0000FF"/>
                </a:solidFill>
              </a:rPr>
              <a:t>FROM</a:t>
            </a:r>
            <a:r>
              <a:rPr lang="en"/>
              <a:t> ACCOUNT </a:t>
            </a:r>
            <a:r>
              <a:rPr b="1" lang="en">
                <a:solidFill>
                  <a:srgbClr val="0000FF"/>
                </a:solidFill>
              </a:rPr>
              <a:t>WHERE</a:t>
            </a:r>
            <a:r>
              <a:rPr lang="en"/>
              <a:t> ID = 1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2932200" y="2983575"/>
            <a:ext cx="59451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UPDATE</a:t>
            </a:r>
            <a:r>
              <a:rPr lang="en"/>
              <a:t> ACCOUNT </a:t>
            </a:r>
            <a:r>
              <a:rPr b="1" lang="en">
                <a:solidFill>
                  <a:srgbClr val="0000FF"/>
                </a:solidFill>
              </a:rPr>
              <a:t>SET</a:t>
            </a:r>
            <a:r>
              <a:rPr lang="en"/>
              <a:t> BALANCE </a:t>
            </a:r>
            <a:r>
              <a:rPr lang="en">
                <a:solidFill>
                  <a:srgbClr val="0000FF"/>
                </a:solidFill>
              </a:rPr>
              <a:t>= </a:t>
            </a:r>
            <a:r>
              <a:rPr lang="en">
                <a:solidFill>
                  <a:schemeClr val="dk1"/>
                </a:solidFill>
              </a:rPr>
              <a:t>BALANCE</a:t>
            </a:r>
            <a:r>
              <a:rPr lang="en"/>
              <a:t> - 100 </a:t>
            </a:r>
            <a:r>
              <a:rPr b="1" lang="en">
                <a:solidFill>
                  <a:srgbClr val="0000FF"/>
                </a:solidFill>
              </a:rPr>
              <a:t>WHERE</a:t>
            </a:r>
            <a:r>
              <a:rPr lang="en"/>
              <a:t> ID = 1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105800" y="2495900"/>
            <a:ext cx="1755000" cy="415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BALANCE &gt; 100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11700" y="1634150"/>
            <a:ext cx="1118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TX1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7270525" y="664500"/>
            <a:ext cx="1755000" cy="324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$900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2475"/>
            <a:ext cx="9144000" cy="51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34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Atomicity</a:t>
            </a:r>
            <a:endParaRPr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5801800" y="23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{157F7DFA-BDB5-4680-8816-7AE1C3F1F8D3}</a:tableStyleId>
              </a:tblPr>
              <a:tblGrid>
                <a:gridCol w="1468725"/>
                <a:gridCol w="176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ACCOUNT_ID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$900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01350" y="1508075"/>
            <a:ext cx="8520600" cy="300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we restarted the machine the account has been debited but the other account has not been credited. 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atomic </a:t>
            </a:r>
            <a:r>
              <a:rPr lang="en" sz="2400"/>
              <a:t>transaction</a:t>
            </a:r>
            <a:r>
              <a:rPr lang="en" sz="2400"/>
              <a:t> is a </a:t>
            </a:r>
            <a:r>
              <a:rPr lang="en" sz="2400"/>
              <a:t>transaction</a:t>
            </a:r>
            <a:r>
              <a:rPr lang="en" sz="2400"/>
              <a:t> that will rollback all queries if one of the queries failed.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589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my inflight transaction see changes made by other </a:t>
            </a:r>
            <a:r>
              <a:rPr lang="en" sz="2400"/>
              <a:t>transactions</a:t>
            </a:r>
            <a:r>
              <a:rPr lang="en" sz="2400"/>
              <a:t>?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 phenomena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Isolation Levels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- Read phenomena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589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Dirty reads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Non-repeatable reads 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Phantom reads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(Lost updates)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