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9" r:id="rId4"/>
    <p:sldId id="260" r:id="rId5"/>
    <p:sldId id="261" r:id="rId6"/>
    <p:sldId id="262" r:id="rId7"/>
    <p:sldId id="263" r:id="rId8"/>
    <p:sldId id="264" r:id="rId9"/>
    <p:sldId id="265" r:id="rId10"/>
    <p:sldId id="275" r:id="rId11"/>
    <p:sldId id="276" r:id="rId12"/>
    <p:sldId id="277" r:id="rId13"/>
    <p:sldId id="278"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212CC-1751-4CD7-831E-1BF3525B5681}" type="datetimeFigureOut">
              <a:rPr lang="en-US" smtClean="0"/>
              <a:t>6/28/2021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C75C8-A657-4B6D-8A6F-D840F53B4A7B}" type="slidenum">
              <a:rPr lang="en-US" smtClean="0"/>
              <a:t>‹#›</a:t>
            </a:fld>
            <a:endParaRPr lang="en-US"/>
          </a:p>
        </p:txBody>
      </p:sp>
    </p:spTree>
    <p:extLst>
      <p:ext uri="{BB962C8B-B14F-4D97-AF65-F5344CB8AC3E}">
        <p14:creationId xmlns:p14="http://schemas.microsoft.com/office/powerpoint/2010/main" val="344886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C75C8-A657-4B6D-8A6F-D840F53B4A7B}" type="slidenum">
              <a:rPr lang="en-US" smtClean="0"/>
              <a:t>2</a:t>
            </a:fld>
            <a:endParaRPr lang="en-US"/>
          </a:p>
        </p:txBody>
      </p:sp>
    </p:spTree>
    <p:extLst>
      <p:ext uri="{BB962C8B-B14F-4D97-AF65-F5344CB8AC3E}">
        <p14:creationId xmlns:p14="http://schemas.microsoft.com/office/powerpoint/2010/main" val="362246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Trong đoạn mã trên, khi có yêu cầu, điều đầu tiên Spring sẽ làm là thông báo @SessionAttributes(‘visitor’) và sau đó cố gắng tìm giá trị của ‘visitor’ trong javax.servlet.http.HttpSession. Nếu nó không tìm thấy giá trị, thì phương thức với @ModelAttribute có cùng tên ‘visitor’ (phương thức getVisitor ()) sẽ được gọi. Giá trị được trả về từ phương thức đó sẽ được sử dụng để điền vào session có tên ‘visitor’.</a:t>
            </a:r>
            <a:endParaRPr lang="en-US" dirty="0"/>
          </a:p>
        </p:txBody>
      </p:sp>
      <p:sp>
        <p:nvSpPr>
          <p:cNvPr id="4" name="Slide Number Placeholder 3"/>
          <p:cNvSpPr>
            <a:spLocks noGrp="1"/>
          </p:cNvSpPr>
          <p:nvPr>
            <p:ph type="sldNum" sz="quarter" idx="10"/>
          </p:nvPr>
        </p:nvSpPr>
        <p:spPr/>
        <p:txBody>
          <a:bodyPr/>
          <a:lstStyle/>
          <a:p>
            <a:fld id="{297C75C8-A657-4B6D-8A6F-D840F53B4A7B}" type="slidenum">
              <a:rPr lang="en-US" smtClean="0"/>
              <a:t>10</a:t>
            </a:fld>
            <a:endParaRPr lang="en-US"/>
          </a:p>
        </p:txBody>
      </p:sp>
    </p:spTree>
    <p:extLst>
      <p:ext uri="{BB962C8B-B14F-4D97-AF65-F5344CB8AC3E}">
        <p14:creationId xmlns:p14="http://schemas.microsoft.com/office/powerpoint/2010/main" val="261335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Khi tìm thấy @ModelAttribute(“visitor”) trong phương thức xử lý, Spring sẽ lấy giá trị của ‘visitor’ từ session và sẽ gán giá trị cho tham số Visitor và sẽ gọi phương thức. Ở bước này, Spring chỉ yêu cầu @SessionAttributes(‘visitor’) , tham số phương thức xử lý với @ModelAttribute(“visitor”) và giá trị của ‘visitor’ trong HttpSession. Nếu Spring không thể tìm thấy nó trong session thì ngoại lệ sau sẽ được ném ra:</a:t>
            </a:r>
            <a:endParaRPr lang="en-US" dirty="0"/>
          </a:p>
        </p:txBody>
      </p:sp>
      <p:sp>
        <p:nvSpPr>
          <p:cNvPr id="4" name="Slide Number Placeholder 3"/>
          <p:cNvSpPr>
            <a:spLocks noGrp="1"/>
          </p:cNvSpPr>
          <p:nvPr>
            <p:ph type="sldNum" sz="quarter" idx="10"/>
          </p:nvPr>
        </p:nvSpPr>
        <p:spPr/>
        <p:txBody>
          <a:bodyPr/>
          <a:lstStyle/>
          <a:p>
            <a:fld id="{297C75C8-A657-4B6D-8A6F-D840F53B4A7B}" type="slidenum">
              <a:rPr lang="en-US" smtClean="0"/>
              <a:t>11</a:t>
            </a:fld>
            <a:endParaRPr lang="en-US"/>
          </a:p>
        </p:txBody>
      </p:sp>
    </p:spTree>
    <p:extLst>
      <p:ext uri="{BB962C8B-B14F-4D97-AF65-F5344CB8AC3E}">
        <p14:creationId xmlns:p14="http://schemas.microsoft.com/office/powerpoint/2010/main" val="3322003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C75C8-A657-4B6D-8A6F-D840F53B4A7B}" type="slidenum">
              <a:rPr lang="en-US" smtClean="0"/>
              <a:t>18</a:t>
            </a:fld>
            <a:endParaRPr lang="en-US"/>
          </a:p>
        </p:txBody>
      </p:sp>
    </p:spTree>
    <p:extLst>
      <p:ext uri="{BB962C8B-B14F-4D97-AF65-F5344CB8AC3E}">
        <p14:creationId xmlns:p14="http://schemas.microsoft.com/office/powerpoint/2010/main" val="469185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dirty="0" smtClean="0">
                <a:latin typeface="Times New Roman" panose="02020603050405020304" pitchFamily="18" charset="0"/>
                <a:cs typeface="Times New Roman" panose="02020603050405020304" pitchFamily="18" charset="0"/>
              </a:rPr>
              <a:t/>
            </a:r>
            <a:br>
              <a:rPr lang="vi-VN" sz="1200" dirty="0" smtClean="0">
                <a:latin typeface="Times New Roman" panose="02020603050405020304" pitchFamily="18" charset="0"/>
                <a:cs typeface="Times New Roman" panose="02020603050405020304" pitchFamily="18" charset="0"/>
              </a:rPr>
            </a:br>
            <a:endParaRPr lang="en-US" sz="1200"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297C75C8-A657-4B6D-8A6F-D840F53B4A7B}" type="slidenum">
              <a:rPr lang="en-US" smtClean="0"/>
              <a:t>21</a:t>
            </a:fld>
            <a:endParaRPr lang="en-US"/>
          </a:p>
        </p:txBody>
      </p:sp>
    </p:spTree>
    <p:extLst>
      <p:ext uri="{BB962C8B-B14F-4D97-AF65-F5344CB8AC3E}">
        <p14:creationId xmlns:p14="http://schemas.microsoft.com/office/powerpoint/2010/main" val="88732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029" y="1227909"/>
            <a:ext cx="10459583" cy="2246811"/>
          </a:xfrm>
        </p:spPr>
        <p:txBody>
          <a:bodyPr anchor="ctr">
            <a:normAutofit/>
          </a:bodyPr>
          <a:lstStyle/>
          <a:p>
            <a:pPr algn="ctr"/>
            <a:r>
              <a:rPr lang="en-US" sz="6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SESSION &amp; COOKIE</a:t>
            </a:r>
            <a:endParaRPr lang="en-US"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242560" y="4624251"/>
            <a:ext cx="6262052" cy="1471749"/>
          </a:xfrm>
        </p:spPr>
        <p:txBody>
          <a:bodyPr anchor="ctr">
            <a:normAutofit/>
          </a:bodyPr>
          <a:lstStyle/>
          <a:p>
            <a:pPr algn="ctr"/>
            <a:r>
              <a:rPr lang="en-US" sz="2400" b="1" i="1" dirty="0" err="1" smtClean="0">
                <a:latin typeface="Times New Roman" panose="02020603050405020304" pitchFamily="18" charset="0"/>
                <a:cs typeface="Times New Roman" panose="02020603050405020304" pitchFamily="18" charset="0"/>
              </a:rPr>
              <a:t>Thành</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viên</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của</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nhóm</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Quang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Chương</a:t>
            </a:r>
            <a:r>
              <a:rPr lang="en-US" sz="2400" b="1" i="1"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Dương</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0886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143" y="0"/>
            <a:ext cx="8911687" cy="1280890"/>
          </a:xfrm>
        </p:spPr>
        <p:txBody>
          <a:bodyPr anchor="ctr">
            <a:noAutofit/>
          </a:bodyPr>
          <a:lstStyle/>
          <a:p>
            <a:pPr algn="ctr"/>
            <a:r>
              <a:rPr lang="en-US" sz="4400" b="1" dirty="0">
                <a:latin typeface="Times New Roman" panose="02020603050405020304" pitchFamily="18" charset="0"/>
                <a:cs typeface="Times New Roman" panose="02020603050405020304" pitchFamily="18" charset="0"/>
              </a:rPr>
              <a:t>@</a:t>
            </a:r>
            <a:r>
              <a:rPr lang="en-US" sz="4400" b="1" dirty="0" err="1">
                <a:latin typeface="Times New Roman" panose="02020603050405020304" pitchFamily="18" charset="0"/>
                <a:cs typeface="Times New Roman" panose="02020603050405020304" pitchFamily="18" charset="0"/>
              </a:rPr>
              <a:t>SessionAttributes</a:t>
            </a:r>
            <a:r>
              <a:rPr lang="en-US" sz="4400" b="1"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Annotation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491" y="1293091"/>
            <a:ext cx="11508509" cy="4618131"/>
          </a:xfrm>
        </p:spPr>
        <p:txBody>
          <a:bodyPr>
            <a:normAutofit/>
          </a:bodyPr>
          <a:lstStyle/>
          <a:p>
            <a:r>
              <a:rPr lang="vi-VN" sz="2400" dirty="0">
                <a:latin typeface="Times New Roman" panose="02020603050405020304" pitchFamily="18" charset="0"/>
                <a:cs typeface="Times New Roman" panose="02020603050405020304" pitchFamily="18" charset="0"/>
              </a:rPr>
              <a:t>@SessionAttributes được sử dụng ở cấp độ lớp</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Thông thường, nó được sử dụng trên lớp @Controller.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Giá </a:t>
            </a:r>
            <a:r>
              <a:rPr lang="vi-VN" sz="2400" dirty="0">
                <a:latin typeface="Times New Roman" panose="02020603050405020304" pitchFamily="18" charset="0"/>
                <a:cs typeface="Times New Roman" panose="02020603050405020304" pitchFamily="18" charset="0"/>
              </a:rPr>
              <a:t>trị của 'value' là 1 kiểu String có tên phù hợp với tên được sử dụng trong @ModelAttribute ở cấp phương thức hoặc ở cấp tham số phương thức.</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78560" y="3466472"/>
            <a:ext cx="11427916" cy="2888146"/>
          </a:xfrm>
          <a:prstGeom prst="rect">
            <a:avLst/>
          </a:prstGeom>
        </p:spPr>
      </p:pic>
    </p:spTree>
    <p:extLst>
      <p:ext uri="{BB962C8B-B14F-4D97-AF65-F5344CB8AC3E}">
        <p14:creationId xmlns:p14="http://schemas.microsoft.com/office/powerpoint/2010/main" val="902283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589212" y="3871912"/>
            <a:ext cx="8915400" cy="2039309"/>
          </a:xfrm>
        </p:spPr>
        <p:txBody>
          <a:bodyPr/>
          <a:lstStyle/>
          <a:p>
            <a:endParaRPr lang="en-US" dirty="0"/>
          </a:p>
        </p:txBody>
      </p:sp>
      <p:pic>
        <p:nvPicPr>
          <p:cNvPr id="4" name="Picture 3"/>
          <p:cNvPicPr>
            <a:picLocks noChangeAspect="1"/>
          </p:cNvPicPr>
          <p:nvPr/>
        </p:nvPicPr>
        <p:blipFill>
          <a:blip r:embed="rId3"/>
          <a:stretch>
            <a:fillRect/>
          </a:stretch>
        </p:blipFill>
        <p:spPr>
          <a:xfrm>
            <a:off x="738910" y="332941"/>
            <a:ext cx="10840748" cy="5495204"/>
          </a:xfrm>
          <a:prstGeom prst="rect">
            <a:avLst/>
          </a:prstGeom>
        </p:spPr>
      </p:pic>
      <p:pic>
        <p:nvPicPr>
          <p:cNvPr id="5" name="Picture 4"/>
          <p:cNvPicPr>
            <a:picLocks noChangeAspect="1"/>
          </p:cNvPicPr>
          <p:nvPr/>
        </p:nvPicPr>
        <p:blipFill>
          <a:blip r:embed="rId4"/>
          <a:stretch>
            <a:fillRect/>
          </a:stretch>
        </p:blipFill>
        <p:spPr>
          <a:xfrm>
            <a:off x="738910" y="6119314"/>
            <a:ext cx="10840748" cy="428625"/>
          </a:xfrm>
          <a:prstGeom prst="rect">
            <a:avLst/>
          </a:prstGeom>
        </p:spPr>
      </p:pic>
    </p:spTree>
    <p:extLst>
      <p:ext uri="{BB962C8B-B14F-4D97-AF65-F5344CB8AC3E}">
        <p14:creationId xmlns:p14="http://schemas.microsoft.com/office/powerpoint/2010/main" val="189494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04994" y="399038"/>
            <a:ext cx="11092218" cy="5706197"/>
          </a:xfrm>
          <a:prstGeom prst="rect">
            <a:avLst/>
          </a:prstGeom>
        </p:spPr>
      </p:pic>
    </p:spTree>
    <p:extLst>
      <p:ext uri="{BB962C8B-B14F-4D97-AF65-F5344CB8AC3E}">
        <p14:creationId xmlns:p14="http://schemas.microsoft.com/office/powerpoint/2010/main" val="2915088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38827" y="1376217"/>
            <a:ext cx="10100685" cy="5393986"/>
          </a:xfrm>
        </p:spPr>
        <p:txBody>
          <a:bodyPr>
            <a:normAutofit/>
          </a:bodyPr>
          <a:lstStyle/>
          <a:p>
            <a:r>
              <a:rPr lang="vi-VN" sz="2400" dirty="0">
                <a:latin typeface="Times New Roman" panose="02020603050405020304" pitchFamily="18" charset="0"/>
                <a:cs typeface="Times New Roman" panose="02020603050405020304" pitchFamily="18" charset="0"/>
              </a:rPr>
              <a:t>Nếu bạn cần quyền truy cập vào thuộc tính session có sẵn từ trước được quản lý toàn cục, tức là bên ngoài </a:t>
            </a:r>
            <a:r>
              <a:rPr lang="vi-VN" sz="2400" dirty="0" smtClean="0">
                <a:latin typeface="Times New Roman" panose="02020603050405020304" pitchFamily="18" charset="0"/>
                <a:cs typeface="Times New Roman" panose="02020603050405020304" pitchFamily="18" charset="0"/>
              </a:rPr>
              <a:t>controller</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(ví </a:t>
            </a:r>
            <a:r>
              <a:rPr lang="vi-VN" sz="2400" dirty="0">
                <a:latin typeface="Times New Roman" panose="02020603050405020304" pitchFamily="18" charset="0"/>
                <a:cs typeface="Times New Roman" panose="02020603050405020304" pitchFamily="18" charset="0"/>
              </a:rPr>
              <a:t>dụ: bằng filter), hãy sử dụng annotation @SessionAttribute trên một method parameter:</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45656" y="2977835"/>
            <a:ext cx="10487025" cy="1095375"/>
          </a:xfrm>
          <a:prstGeom prst="rect">
            <a:avLst/>
          </a:prstGeom>
        </p:spPr>
      </p:pic>
    </p:spTree>
    <p:extLst>
      <p:ext uri="{BB962C8B-B14F-4D97-AF65-F5344CB8AC3E}">
        <p14:creationId xmlns:p14="http://schemas.microsoft.com/office/powerpoint/2010/main" val="1100679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975" y="178456"/>
            <a:ext cx="6969558" cy="1280890"/>
          </a:xfrm>
        </p:spPr>
        <p:txBody>
          <a:bodyPr anchor="ctr">
            <a:normAutofit/>
          </a:bodyPr>
          <a:lstStyle/>
          <a:p>
            <a:pPr algn="ctr"/>
            <a:r>
              <a:rPr lang="en-US" sz="5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COOKIE</a:t>
            </a:r>
            <a:endParaRPr lang="en-US" sz="5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0109" y="1440873"/>
            <a:ext cx="10054503" cy="4470349"/>
          </a:xfrm>
        </p:spPr>
        <p:txBody>
          <a:bodyPr>
            <a:normAutofit/>
          </a:bodyPr>
          <a:lstStyle/>
          <a:p>
            <a:pPr>
              <a:lnSpc>
                <a:spcPct val="150000"/>
              </a:lnSpc>
            </a:pPr>
            <a:r>
              <a:rPr lang="vi-VN" sz="2400" dirty="0">
                <a:latin typeface="Times New Roman" panose="02020603050405020304" pitchFamily="18" charset="0"/>
                <a:cs typeface="Times New Roman" panose="02020603050405020304" pitchFamily="18" charset="0"/>
              </a:rPr>
              <a:t>Cookie cũng được dùng để lưu những thông tin tạm thời</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Tệp tin cookie sẽ được truyền từ server tới browser và được lưu trữ trên máy tính của bạn khi bạn truy cập vào ứng dụng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Như vậy dù có tắt browser cũng không mất đi các giá trị vì chúng ta đã lưu nó trên máy tính của mình.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482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761" y="187692"/>
            <a:ext cx="8911687" cy="1280890"/>
          </a:xfrm>
        </p:spPr>
        <p:txBody>
          <a:bodyPr anchor="ctr">
            <a:normAutofit/>
          </a:bodyPr>
          <a:lstStyle/>
          <a:p>
            <a:pPr algn="ctr"/>
            <a:r>
              <a:rPr lang="en-US" sz="4400" b="1" dirty="0" smtClean="0">
                <a:latin typeface="Times New Roman" panose="02020603050405020304" pitchFamily="18" charset="0"/>
                <a:cs typeface="Times New Roman" panose="02020603050405020304" pitchFamily="18" charset="0"/>
              </a:rPr>
              <a:t>Annotation @</a:t>
            </a:r>
            <a:r>
              <a:rPr lang="en-US" sz="4400" b="1" dirty="0" err="1" smtClean="0">
                <a:latin typeface="Times New Roman" panose="02020603050405020304" pitchFamily="18" charset="0"/>
                <a:cs typeface="Times New Roman" panose="02020603050405020304" pitchFamily="18" charset="0"/>
              </a:rPr>
              <a:t>CookieValue</a:t>
            </a:r>
            <a:r>
              <a:rPr lang="en-US" sz="4400" b="1" dirty="0" smtClean="0">
                <a:latin typeface="Times New Roman" panose="02020603050405020304" pitchFamily="18" charset="0"/>
                <a:cs typeface="Times New Roman" panose="02020603050405020304" pitchFamily="18" charset="0"/>
              </a:rPr>
              <a:t> </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3091" y="1468582"/>
            <a:ext cx="10211521" cy="4442640"/>
          </a:xfrm>
        </p:spPr>
        <p:txBody>
          <a:bodyPr>
            <a:normAutofit/>
          </a:bodyPr>
          <a:lstStyle/>
          <a:p>
            <a:pPr>
              <a:lnSpc>
                <a:spcPct val="150000"/>
              </a:lnSpc>
            </a:pPr>
            <a:r>
              <a:rPr lang="vi-VN" sz="2400" dirty="0" smtClean="0">
                <a:latin typeface="Times New Roman" panose="02020603050405020304" pitchFamily="18" charset="0"/>
                <a:cs typeface="Times New Roman" panose="02020603050405020304" pitchFamily="18" charset="0"/>
              </a:rPr>
              <a:t>Annotation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@CookieValue</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truy</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cập</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trong </a:t>
            </a:r>
            <a:r>
              <a:rPr lang="vi-VN" sz="2400" dirty="0">
                <a:latin typeface="Times New Roman" panose="02020603050405020304" pitchFamily="18" charset="0"/>
                <a:cs typeface="Times New Roman" panose="02020603050405020304" pitchFamily="18" charset="0"/>
              </a:rPr>
              <a:t>bất kỳ http cookie </a:t>
            </a:r>
            <a:r>
              <a:rPr lang="vi-VN" sz="2400" dirty="0" smtClean="0">
                <a:latin typeface="Times New Roman" panose="02020603050405020304" pitchFamily="18" charset="0"/>
                <a:cs typeface="Times New Roman" panose="02020603050405020304" pitchFamily="18" charset="0"/>
              </a:rPr>
              <a:t>nào.</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smtClean="0">
                <a:latin typeface="Times New Roman" panose="02020603050405020304" pitchFamily="18" charset="0"/>
                <a:cs typeface="Times New Roman" panose="02020603050405020304" pitchFamily="18" charset="0"/>
              </a:rPr>
              <a:t>Annotation </a:t>
            </a:r>
            <a:r>
              <a:rPr lang="vi-VN" sz="2400" dirty="0">
                <a:latin typeface="Times New Roman" panose="02020603050405020304" pitchFamily="18" charset="0"/>
                <a:cs typeface="Times New Roman" panose="02020603050405020304" pitchFamily="18" charset="0"/>
              </a:rPr>
              <a:t>@CookieValue có thể được sử dụng trong tham </a:t>
            </a:r>
            <a:r>
              <a:rPr lang="vi-VN" sz="2400" dirty="0"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phương </a:t>
            </a:r>
            <a:r>
              <a:rPr lang="vi-VN" sz="2400" dirty="0">
                <a:latin typeface="Times New Roman" panose="02020603050405020304" pitchFamily="18" charset="0"/>
                <a:cs typeface="Times New Roman" panose="02020603050405020304" pitchFamily="18" charset="0"/>
              </a:rPr>
              <a:t>thức của </a:t>
            </a:r>
            <a:r>
              <a:rPr lang="vi-VN" sz="2400" dirty="0" smtClean="0">
                <a:latin typeface="Times New Roman" panose="02020603050405020304" pitchFamily="18" charset="0"/>
                <a:cs typeface="Times New Roman" panose="02020603050405020304" pitchFamily="18" charset="0"/>
              </a:rPr>
              <a:t>controller.</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smtClean="0">
                <a:latin typeface="Times New Roman" panose="02020603050405020304" pitchFamily="18" charset="0"/>
                <a:cs typeface="Times New Roman" panose="02020603050405020304" pitchFamily="18" charset="0"/>
              </a:rPr>
              <a:t>Annotation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@CookieValue</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liên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cookie</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số phương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thức </a:t>
            </a: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216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071" y="282365"/>
            <a:ext cx="8911687" cy="1280890"/>
          </a:xfrm>
        </p:spPr>
        <p:txBody>
          <a:bodyPr anchor="ctr">
            <a:normAutofit/>
          </a:bodyPr>
          <a:lstStyle/>
          <a:p>
            <a:pPr algn="ctr"/>
            <a:r>
              <a:rPr lang="en-US" sz="4000" b="1" dirty="0">
                <a:latin typeface="Times New Roman" panose="02020603050405020304" pitchFamily="18" charset="0"/>
                <a:cs typeface="Times New Roman" panose="02020603050405020304" pitchFamily="18" charset="0"/>
              </a:rPr>
              <a:t>Annotation @</a:t>
            </a:r>
            <a:r>
              <a:rPr lang="en-US" sz="4000" b="1" dirty="0" err="1">
                <a:latin typeface="Times New Roman" panose="02020603050405020304" pitchFamily="18" charset="0"/>
                <a:cs typeface="Times New Roman" panose="02020603050405020304" pitchFamily="18" charset="0"/>
              </a:rPr>
              <a:t>CookieValue</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Cú</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pháp</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8436" y="1865745"/>
            <a:ext cx="10276176" cy="4045477"/>
          </a:xfrm>
        </p:spPr>
        <p:txBody>
          <a:bodyPr>
            <a:normAutofit fontScale="92500" lnSpcReduction="10000"/>
          </a:bodyPr>
          <a:lstStyle/>
          <a:p>
            <a:pPr>
              <a:lnSpc>
                <a:spcPct val="200000"/>
              </a:lnSpc>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CookieValue</a:t>
            </a:r>
            <a:r>
              <a:rPr lang="en-US" sz="2400"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cookieName</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DataType</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paramName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cookieName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cookie.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DataType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paramName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540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452" y="143819"/>
            <a:ext cx="8911687" cy="1280890"/>
          </a:xfrm>
        </p:spPr>
        <p:txBody>
          <a:bodyPr/>
          <a:lstStyle/>
          <a:p>
            <a:r>
              <a:rPr lang="en-US" b="1" dirty="0">
                <a:latin typeface="Times New Roman" panose="02020603050405020304" pitchFamily="18" charset="0"/>
                <a:cs typeface="Times New Roman" panose="02020603050405020304" pitchFamily="18" charset="0"/>
              </a:rPr>
              <a:t>Annotation @</a:t>
            </a:r>
            <a:r>
              <a:rPr lang="en-US" b="1" dirty="0" err="1" smtClean="0">
                <a:latin typeface="Times New Roman" panose="02020603050405020304" pitchFamily="18" charset="0"/>
                <a:cs typeface="Times New Roman" panose="02020603050405020304" pitchFamily="18" charset="0"/>
              </a:rPr>
              <a:t>CookieValue</a:t>
            </a:r>
            <a:r>
              <a:rPr lang="en-US" b="1" dirty="0" smtClean="0">
                <a:latin typeface="Times New Roman" panose="02020603050405020304" pitchFamily="18" charset="0"/>
                <a:cs typeface="Times New Roman" panose="02020603050405020304" pitchFamily="18" charset="0"/>
              </a:rPr>
              <a:t> – </a:t>
            </a:r>
            <a:r>
              <a:rPr lang="en-US" b="1" dirty="0" err="1" smtClean="0">
                <a:latin typeface="Times New Roman" panose="02020603050405020304" pitchFamily="18" charset="0"/>
                <a:cs typeface="Times New Roman" panose="02020603050405020304" pitchFamily="18" charset="0"/>
              </a:rPr>
              <a:t>Ví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a:t>
            </a:r>
            <a:endParaRPr lang="en-US" b="1" dirty="0"/>
          </a:p>
        </p:txBody>
      </p:sp>
      <p:pic>
        <p:nvPicPr>
          <p:cNvPr id="5" name="Content Placeholder 4"/>
          <p:cNvPicPr>
            <a:picLocks noGrp="1" noChangeAspect="1"/>
          </p:cNvPicPr>
          <p:nvPr>
            <p:ph idx="1"/>
          </p:nvPr>
        </p:nvPicPr>
        <p:blipFill>
          <a:blip r:embed="rId2"/>
          <a:stretch>
            <a:fillRect/>
          </a:stretch>
        </p:blipFill>
        <p:spPr>
          <a:xfrm>
            <a:off x="1537420" y="970415"/>
            <a:ext cx="8915400" cy="1929803"/>
          </a:xfrm>
          <a:prstGeom prst="rect">
            <a:avLst/>
          </a:prstGeom>
        </p:spPr>
      </p:pic>
      <p:sp>
        <p:nvSpPr>
          <p:cNvPr id="9" name="Rectangle 8"/>
          <p:cNvSpPr/>
          <p:nvPr/>
        </p:nvSpPr>
        <p:spPr>
          <a:xfrm>
            <a:off x="735011" y="2835563"/>
            <a:ext cx="10520217" cy="1551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vi-VN" sz="2400" dirty="0" smtClean="0">
                <a:solidFill>
                  <a:schemeClr val="tx1"/>
                </a:solidFill>
                <a:latin typeface="Times New Roman" panose="02020603050405020304" pitchFamily="18" charset="0"/>
                <a:cs typeface="Times New Roman" panose="02020603050405020304" pitchFamily="18" charset="0"/>
              </a:rPr>
              <a:t>Nếu</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không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tìm</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thấy</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http</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cookie</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có</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tên</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foo</a:t>
            </a:r>
            <a:r>
              <a:rPr lang="vi-VN" sz="2400" dirty="0" smtClean="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Spring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sẽ</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liên</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tham </a:t>
            </a:r>
            <a:r>
              <a:rPr lang="vi-VN" sz="2400" dirty="0">
                <a:solidFill>
                  <a:schemeClr val="tx1"/>
                </a:solidFill>
                <a:latin typeface="Times New Roman" panose="02020603050405020304" pitchFamily="18" charset="0"/>
                <a:cs typeface="Times New Roman" panose="02020603050405020304" pitchFamily="18" charset="0"/>
              </a:rPr>
              <a:t>số </a:t>
            </a:r>
            <a:r>
              <a:rPr lang="vi-VN" sz="2400" dirty="0" smtClean="0">
                <a:solidFill>
                  <a:schemeClr val="tx1"/>
                </a:solidFill>
                <a:latin typeface="Times New Roman" panose="02020603050405020304" pitchFamily="18" charset="0"/>
                <a:cs typeface="Times New Roman" panose="02020603050405020304" pitchFamily="18" charset="0"/>
              </a:rPr>
              <a:t>với</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giá </a:t>
            </a:r>
            <a:r>
              <a:rPr lang="vi-VN" sz="2400" dirty="0">
                <a:solidFill>
                  <a:schemeClr val="tx1"/>
                </a:solidFill>
                <a:latin typeface="Times New Roman" panose="02020603050405020304" pitchFamily="18" charset="0"/>
                <a:cs typeface="Times New Roman" panose="02020603050405020304" pitchFamily="18" charset="0"/>
              </a:rPr>
              <a:t>trị </a:t>
            </a:r>
            <a:r>
              <a:rPr lang="vi-VN" sz="2400" dirty="0" smtClean="0">
                <a:solidFill>
                  <a:schemeClr val="tx1"/>
                </a:solidFill>
                <a:latin typeface="Times New Roman" panose="02020603050405020304" pitchFamily="18" charset="0"/>
                <a:cs typeface="Times New Roman" panose="02020603050405020304" pitchFamily="18" charset="0"/>
              </a:rPr>
              <a:t>mặc</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định</a:t>
            </a:r>
            <a:r>
              <a:rPr lang="vi-VN" sz="2400" dirty="0">
                <a:solidFill>
                  <a:schemeClr val="tx1"/>
                </a:solidFill>
                <a:latin typeface="Times New Roman" panose="02020603050405020304" pitchFamily="18" charset="0"/>
                <a:cs typeface="Times New Roman" panose="02020603050405020304" pitchFamily="18" charset="0"/>
              </a:rPr>
              <a:t>. Cú pháp như sau: </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999980" y="4090245"/>
            <a:ext cx="10506075" cy="2162175"/>
          </a:xfrm>
          <a:prstGeom prst="rect">
            <a:avLst/>
          </a:prstGeom>
        </p:spPr>
      </p:pic>
    </p:spTree>
    <p:extLst>
      <p:ext uri="{BB962C8B-B14F-4D97-AF65-F5344CB8AC3E}">
        <p14:creationId xmlns:p14="http://schemas.microsoft.com/office/powerpoint/2010/main" val="3855474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307" y="0"/>
            <a:ext cx="8911687" cy="1280890"/>
          </a:xfrm>
        </p:spPr>
        <p:txBody>
          <a:bodyPr anchor="ctr"/>
          <a:lstStyle/>
          <a:p>
            <a:pPr algn="ct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lập</a:t>
            </a:r>
            <a:r>
              <a:rPr lang="en-US" b="1" dirty="0">
                <a:latin typeface="Times New Roman" panose="02020603050405020304" pitchFamily="18" charset="0"/>
                <a:cs typeface="Times New Roman" panose="02020603050405020304" pitchFamily="18" charset="0"/>
              </a:rPr>
              <a:t> Http Cookie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Spring </a:t>
            </a:r>
            <a:r>
              <a:rPr lang="en-US" b="1" dirty="0" smtClean="0">
                <a:latin typeface="Times New Roman" panose="02020603050405020304" pitchFamily="18" charset="0"/>
                <a:cs typeface="Times New Roman" panose="02020603050405020304" pitchFamily="18" charset="0"/>
              </a:rPr>
              <a:t>MVC</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545" y="1280890"/>
            <a:ext cx="9264073" cy="1237673"/>
          </a:xfrm>
        </p:spPr>
        <p:txBody>
          <a:bodyPr>
            <a:normAutofit/>
          </a:bodyPr>
          <a:lstStyle/>
          <a:p>
            <a:r>
              <a:rPr lang="vi-VN" sz="2400" dirty="0">
                <a:latin typeface="Times New Roman" panose="02020603050405020304" pitchFamily="18" charset="0"/>
                <a:cs typeface="Times New Roman" panose="02020603050405020304" pitchFamily="18" charset="0"/>
              </a:rPr>
              <a:t>Để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Cookie </a:t>
            </a:r>
            <a:r>
              <a:rPr lang="vi-VN" sz="2400" dirty="0" smtClean="0">
                <a:latin typeface="Times New Roman" panose="02020603050405020304" pitchFamily="18" charset="0"/>
                <a:cs typeface="Times New Roman" panose="02020603050405020304" pitchFamily="18" charset="0"/>
              </a:rPr>
              <a:t>ta </a:t>
            </a:r>
            <a:r>
              <a:rPr lang="vi-VN" sz="2400" dirty="0">
                <a:latin typeface="Times New Roman" panose="02020603050405020304" pitchFamily="18" charset="0"/>
                <a:cs typeface="Times New Roman" panose="02020603050405020304" pitchFamily="18" charset="0"/>
              </a:rPr>
              <a:t>sẽ sử dụng phương thức addCookie () của </a:t>
            </a:r>
            <a:r>
              <a:rPr lang="vi-VN" sz="2400" dirty="0"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HTTP</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Servlet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Response</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154545" y="2518563"/>
            <a:ext cx="10506075" cy="3476625"/>
          </a:xfrm>
          <a:prstGeom prst="rect">
            <a:avLst/>
          </a:prstGeom>
        </p:spPr>
      </p:pic>
    </p:spTree>
    <p:extLst>
      <p:ext uri="{BB962C8B-B14F-4D97-AF65-F5344CB8AC3E}">
        <p14:creationId xmlns:p14="http://schemas.microsoft.com/office/powerpoint/2010/main" val="671841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946" y="0"/>
            <a:ext cx="9795885" cy="1280890"/>
          </a:xfrm>
        </p:spPr>
        <p:txBody>
          <a:bodyPr anchor="ctr"/>
          <a:lstStyle/>
          <a:p>
            <a:pPr algn="ct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lập</a:t>
            </a:r>
            <a:r>
              <a:rPr lang="en-US" b="1" dirty="0">
                <a:latin typeface="Times New Roman" panose="02020603050405020304" pitchFamily="18" charset="0"/>
                <a:cs typeface="Times New Roman" panose="02020603050405020304" pitchFamily="18" charset="0"/>
              </a:rPr>
              <a:t> Http Cookie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Spring MVC</a:t>
            </a:r>
            <a:endParaRPr lang="en-US" dirty="0"/>
          </a:p>
        </p:txBody>
      </p:sp>
      <p:sp>
        <p:nvSpPr>
          <p:cNvPr id="3" name="Content Placeholder 2"/>
          <p:cNvSpPr>
            <a:spLocks noGrp="1"/>
          </p:cNvSpPr>
          <p:nvPr>
            <p:ph idx="1"/>
          </p:nvPr>
        </p:nvSpPr>
        <p:spPr>
          <a:xfrm>
            <a:off x="1209963" y="1440873"/>
            <a:ext cx="10640291" cy="5098472"/>
          </a:xfrm>
        </p:spPr>
        <p:txBody>
          <a:bodyPr>
            <a:normAutofit/>
          </a:bodyPr>
          <a:lstStyle/>
          <a:p>
            <a:r>
              <a:rPr lang="vi-VN" sz="2400" dirty="0">
                <a:latin typeface="Times New Roman" panose="02020603050405020304" pitchFamily="18" charset="0"/>
                <a:cs typeface="Times New Roman" panose="02020603050405020304" pitchFamily="18" charset="0"/>
              </a:rPr>
              <a:t>Trong đoạn mã trên, chúng ta chỉ liên kết đối tượng </a:t>
            </a:r>
            <a:r>
              <a:rPr lang="vi-VN" sz="2400" dirty="0" smtClean="0">
                <a:latin typeface="Times New Roman" panose="02020603050405020304" pitchFamily="18" charset="0"/>
                <a:cs typeface="Times New Roman" panose="02020603050405020304" pitchFamily="18" charset="0"/>
              </a:rPr>
              <a:t>Http</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Servlet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Response </a:t>
            </a:r>
            <a:r>
              <a:rPr lang="vi-VN" sz="2400" dirty="0">
                <a:latin typeface="Times New Roman" panose="02020603050405020304" pitchFamily="18" charset="0"/>
                <a:cs typeface="Times New Roman" panose="02020603050405020304" pitchFamily="18" charset="0"/>
              </a:rPr>
              <a:t>với phương thức xử </a:t>
            </a:r>
            <a:r>
              <a:rPr lang="vi-VN" sz="2400" dirty="0"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của </a:t>
            </a:r>
            <a:r>
              <a:rPr lang="vi-VN" sz="2400" dirty="0">
                <a:latin typeface="Times New Roman" panose="02020603050405020304" pitchFamily="18" charset="0"/>
                <a:cs typeface="Times New Roman" panose="02020603050405020304" pitchFamily="18" charset="0"/>
              </a:rPr>
              <a:t>Controller và sử dụng phương thức </a:t>
            </a:r>
            <a:r>
              <a:rPr lang="vi-VN" sz="2400" dirty="0" smtClean="0">
                <a:latin typeface="Times New Roman" panose="02020603050405020304" pitchFamily="18" charset="0"/>
                <a:cs typeface="Times New Roman" panose="02020603050405020304" pitchFamily="18" charset="0"/>
              </a:rPr>
              <a:t>addCookie </a:t>
            </a:r>
            <a:r>
              <a:rPr lang="vi-VN" sz="2400" dirty="0">
                <a:latin typeface="Times New Roman" panose="02020603050405020304" pitchFamily="18" charset="0"/>
                <a:cs typeface="Times New Roman" panose="02020603050405020304" pitchFamily="18" charset="0"/>
              </a:rPr>
              <a:t>của nó để lưu Cookie </a:t>
            </a:r>
            <a:r>
              <a:rPr lang="vi-VN" sz="2400" dirty="0" smtClean="0">
                <a:latin typeface="Times New Roman" panose="02020603050405020304" pitchFamily="18" charset="0"/>
                <a:cs typeface="Times New Roman" panose="02020603050405020304" pitchFamily="18" charset="0"/>
              </a:rPr>
              <a:t>mới</a:t>
            </a:r>
            <a:r>
              <a:rPr lang="en-US"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Một điều đáng chú ý ở đây là bạn có thể đặt thời gian hết hạn của cookie bằng phương thức setMaxAge trên lớp Cookie như sau:</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04029" y="3860800"/>
            <a:ext cx="10509718" cy="1782907"/>
          </a:xfrm>
          <a:prstGeom prst="rect">
            <a:avLst/>
          </a:prstGeom>
        </p:spPr>
      </p:pic>
    </p:spTree>
    <p:extLst>
      <p:ext uri="{BB962C8B-B14F-4D97-AF65-F5344CB8AC3E}">
        <p14:creationId xmlns:p14="http://schemas.microsoft.com/office/powerpoint/2010/main" val="36621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4877" y="194181"/>
            <a:ext cx="3781749" cy="865056"/>
          </a:xfrm>
        </p:spPr>
        <p:txBody>
          <a:bodyPr>
            <a:normAutofit/>
          </a:bodyPr>
          <a:lstStyle/>
          <a:p>
            <a:pPr algn="ctr"/>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SESSION</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0117" y="1467394"/>
            <a:ext cx="10971883" cy="5390606"/>
          </a:xfrm>
        </p:spPr>
        <p:txBody>
          <a:bodyPr>
            <a:noAutofit/>
          </a:bodyPr>
          <a:lstStyle/>
          <a:p>
            <a:r>
              <a:rPr lang="vi-VN" sz="2400" dirty="0" smtClean="0">
                <a:latin typeface="Times New Roman" panose="02020603050405020304" pitchFamily="18" charset="0"/>
                <a:cs typeface="Times New Roman" panose="02020603050405020304" pitchFamily="18" charset="0"/>
              </a:rPr>
              <a:t>Session</a:t>
            </a:r>
            <a:r>
              <a:rPr lang="vi-VN" sz="2400" dirty="0">
                <a:latin typeface="Times New Roman" panose="02020603050405020304" pitchFamily="18" charset="0"/>
                <a:cs typeface="Times New Roman" panose="02020603050405020304" pitchFamily="18" charset="0"/>
              </a:rPr>
              <a:t>: Chuỗi các giao tiếp của một client riêng biệt với một server trong một</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khoảng thời gian. (Mỗi khi một người sử dụng vào thăm website sẽ tạo ra một</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session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Một </a:t>
            </a:r>
            <a:r>
              <a:rPr lang="vi-VN" sz="2400" dirty="0">
                <a:latin typeface="Times New Roman" panose="02020603050405020304" pitchFamily="18" charset="0"/>
                <a:cs typeface="Times New Roman" panose="02020603050405020304" pitchFamily="18" charset="0"/>
              </a:rPr>
              <a:t>session được xem như là một đối tượng được lưu trong server cho phép ứng</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dụng (JSP, servlet) truy xuất giúp truy cập được thông tin về phiên làm việc của</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client</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nSpc>
                <a:spcPct val="150000"/>
              </a:lnSpc>
            </a:pPr>
            <a:r>
              <a:rPr lang="vi-VN" sz="2400" dirty="0" smtClean="0">
                <a:latin typeface="Times New Roman" panose="02020603050405020304" pitchFamily="18" charset="0"/>
                <a:cs typeface="Times New Roman" panose="02020603050405020304" pitchFamily="18" charset="0"/>
              </a:rPr>
              <a:t>Một </a:t>
            </a:r>
            <a:r>
              <a:rPr lang="vi-VN" sz="2400" dirty="0">
                <a:latin typeface="Times New Roman" panose="02020603050405020304" pitchFamily="18" charset="0"/>
                <a:cs typeface="Times New Roman" panose="02020603050405020304" pitchFamily="18" charset="0"/>
              </a:rPr>
              <a:t>đối tượng session là một danh sách &lt;Key, Value&gt;. Trong đó, Key là tên khóa</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(AttributeName) cho một thuộc tính của session này, Value tham khảo tới đối tượng</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chứa dữ liệu của Key này.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091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634" y="522510"/>
            <a:ext cx="8911687" cy="1280890"/>
          </a:xfrm>
        </p:spPr>
        <p:txBody>
          <a:bodyPr>
            <a:normAutofit/>
          </a:bodyPr>
          <a:lstStyle/>
          <a:p>
            <a:pPr algn="ctr"/>
            <a:r>
              <a:rPr lang="en-US" sz="4400" b="1" dirty="0" err="1" smtClean="0">
                <a:latin typeface="Times New Roman" panose="02020603050405020304" pitchFamily="18" charset="0"/>
                <a:cs typeface="Times New Roman" panose="02020603050405020304" pitchFamily="18" charset="0"/>
              </a:rPr>
              <a:t>Lấy</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giá</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trị</a:t>
            </a:r>
            <a:r>
              <a:rPr lang="en-US" sz="4400" b="1" dirty="0" smtClean="0">
                <a:latin typeface="Times New Roman" panose="02020603050405020304" pitchFamily="18" charset="0"/>
                <a:cs typeface="Times New Roman" panose="02020603050405020304" pitchFamily="18" charset="0"/>
              </a:rPr>
              <a:t> cookie</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53503" y="1634837"/>
            <a:ext cx="8915400" cy="3777622"/>
          </a:xfrm>
        </p:spPr>
        <p:txBody>
          <a:bodyPr>
            <a:normAutofit/>
          </a:bodyPr>
          <a:lstStyle/>
          <a:p>
            <a:pPr>
              <a:lnSpc>
                <a:spcPct val="200000"/>
              </a:lnSpc>
            </a:pP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&lt;</a:t>
            </a:r>
            <a:r>
              <a:rPr lang="en-US" sz="2400" b="1" dirty="0">
                <a:latin typeface="Times New Roman" panose="02020603050405020304" pitchFamily="18" charset="0"/>
                <a:cs typeface="Times New Roman" panose="02020603050405020304" pitchFamily="18" charset="0"/>
              </a:rPr>
              <a:t>h2 </a:t>
            </a:r>
            <a:r>
              <a:rPr lang="en-US" sz="2400" b="1" dirty="0" err="1">
                <a:latin typeface="Times New Roman" panose="02020603050405020304" pitchFamily="18" charset="0"/>
                <a:cs typeface="Times New Roman" panose="02020603050405020304" pitchFamily="18" charset="0"/>
              </a:rPr>
              <a:t>th:text</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cookie.getValue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&gt;&lt;/</a:t>
            </a:r>
            <a:r>
              <a:rPr lang="en-US" sz="2400" b="1" dirty="0">
                <a:latin typeface="Times New Roman" panose="02020603050405020304" pitchFamily="18" charset="0"/>
                <a:cs typeface="Times New Roman" panose="02020603050405020304" pitchFamily="18" charset="0"/>
              </a:rPr>
              <a:t>h2</a:t>
            </a:r>
            <a:r>
              <a:rPr lang="en-US" sz="2400" dirty="0">
                <a:latin typeface="Times New Roman" panose="02020603050405020304" pitchFamily="18" charset="0"/>
                <a:cs typeface="Times New Roman" panose="02020603050405020304" pitchFamily="18" charset="0"/>
              </a:rPr>
              <a:t>&gt;</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cookie.getValue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cookie.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658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343" y="0"/>
            <a:ext cx="8911687" cy="1280890"/>
          </a:xfrm>
        </p:spPr>
        <p:txBody>
          <a:bodyPr anchor="ctr">
            <a:normAutofit/>
          </a:bodyPr>
          <a:lstStyle/>
          <a:p>
            <a:pPr algn="ctr"/>
            <a:r>
              <a:rPr lang="en-US" sz="4400" dirty="0" err="1" smtClean="0">
                <a:latin typeface="Times New Roman" panose="02020603050405020304" pitchFamily="18" charset="0"/>
                <a:cs typeface="Times New Roman" panose="02020603050405020304" pitchFamily="18" charset="0"/>
              </a:rPr>
              <a:t>Xóa</a:t>
            </a:r>
            <a:r>
              <a:rPr lang="en-US" sz="4400" dirty="0" smtClean="0">
                <a:latin typeface="Times New Roman" panose="02020603050405020304" pitchFamily="18" charset="0"/>
                <a:cs typeface="Times New Roman" panose="02020603050405020304" pitchFamily="18" charset="0"/>
              </a:rPr>
              <a:t> Cookie </a:t>
            </a:r>
            <a:endParaRPr lang="en-US" sz="4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013507" y="1557981"/>
            <a:ext cx="10360860" cy="4704274"/>
          </a:xfrm>
          <a:prstGeom prst="rect">
            <a:avLst/>
          </a:prstGeom>
        </p:spPr>
      </p:pic>
    </p:spTree>
    <p:extLst>
      <p:ext uri="{BB962C8B-B14F-4D97-AF65-F5344CB8AC3E}">
        <p14:creationId xmlns:p14="http://schemas.microsoft.com/office/powerpoint/2010/main" val="4243758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3329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233" y="256674"/>
            <a:ext cx="8309810" cy="1459831"/>
          </a:xfrm>
        </p:spPr>
        <p:txBody>
          <a:bodyPr anchor="ctr">
            <a:noAutofit/>
          </a:bodyPr>
          <a:lstStyle/>
          <a:p>
            <a:pPr algn="ctr"/>
            <a:r>
              <a:rPr lang="en-US" sz="4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Khởi</a:t>
            </a:r>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duy</a:t>
            </a:r>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trì</a:t>
            </a:r>
            <a:r>
              <a:rPr lang="en-US"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session</a:t>
            </a:r>
            <a:endPar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1915" y="1475873"/>
            <a:ext cx="10202779" cy="4796589"/>
          </a:xfrm>
        </p:spPr>
        <p:txBody>
          <a:bodyPr>
            <a:normAutofit fontScale="92500"/>
          </a:bodyPr>
          <a:lstStyle/>
          <a:p>
            <a:pPr>
              <a:lnSpc>
                <a:spcPct val="150000"/>
              </a:lnSpc>
            </a:pPr>
            <a:r>
              <a:rPr lang="vi-VN" sz="2400" dirty="0">
                <a:latin typeface="Times New Roman" panose="02020603050405020304" pitchFamily="18" charset="0"/>
                <a:cs typeface="Times New Roman" panose="02020603050405020304" pitchFamily="18" charset="0"/>
              </a:rPr>
              <a:t>Một session được một client khởi tạo (khi user lần đầu tiên đưa một request cho </a:t>
            </a:r>
            <a:r>
              <a:rPr lang="vi-VN" sz="2400" dirty="0"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Website</a:t>
            </a:r>
            <a:r>
              <a:rPr lang="vi-VN" sz="2400" dirty="0">
                <a:latin typeface="Times New Roman" panose="02020603050405020304" pitchFamily="18" charset="0"/>
                <a:cs typeface="Times New Roman" panose="02020603050405020304" pitchFamily="18" charset="0"/>
              </a:rPr>
              <a:t>) và được nhận diện bằng một Session_ID và tồn tại khi các yêu cầu sau đây</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còn thỏa mãn:</a:t>
            </a:r>
            <a:br>
              <a:rPr lang="vi-VN"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1. User không đóng browser.</a:t>
            </a:r>
            <a:br>
              <a:rPr lang="vi-VN"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2. User không log-out khỏi web site.</a:t>
            </a:r>
            <a:br>
              <a:rPr lang="vi-VN"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3. Có một số giao tiếp giữa user và Website. Tuy nhiên, nếu user không </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tương tác gì</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với Website thì sau một thời khoảng (thường là 30 phút - </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admin ấn định bên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server) session sẽ bị đóng. </a:t>
            </a:r>
            <a:br>
              <a:rPr lang="vi-VN"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307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416" y="286713"/>
            <a:ext cx="8911687" cy="637309"/>
          </a:xfrm>
        </p:spPr>
        <p:txBody>
          <a:bodyPr>
            <a:normAutofit fontScale="90000"/>
          </a:bodyPr>
          <a:lstStyle/>
          <a:p>
            <a:pPr algn="ct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chế</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session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server</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714" y="1237673"/>
            <a:ext cx="11656290" cy="5430982"/>
          </a:xfrm>
        </p:spPr>
        <p:txBody>
          <a:bodyPr>
            <a:normAutofit/>
          </a:bodyPr>
          <a:lstStyle/>
          <a:p>
            <a:r>
              <a:rPr lang="vi-VN" dirty="0">
                <a:latin typeface="Times New Roman" panose="02020603050405020304" pitchFamily="18" charset="0"/>
                <a:cs typeface="Times New Roman" panose="02020603050405020304" pitchFamily="18" charset="0"/>
              </a:rPr>
              <a:t>Server có một bảng băm (hash table) ở mức cao nhất chứa các entry là các cặp &lt;</a:t>
            </a:r>
            <a:r>
              <a:rPr lang="vi-VN" dirty="0" smtClean="0">
                <a:latin typeface="Times New Roman" panose="02020603050405020304" pitchFamily="18" charset="0"/>
                <a:cs typeface="Times New Roman" panose="02020603050405020304" pitchFamily="18" charset="0"/>
              </a:rPr>
              <a:t>Key,Value</a:t>
            </a:r>
            <a:r>
              <a:rPr lang="vi-VN" dirty="0">
                <a:latin typeface="Times New Roman" panose="02020603050405020304" pitchFamily="18" charset="0"/>
                <a:cs typeface="Times New Roman" panose="02020603050405020304" pitchFamily="18" charset="0"/>
              </a:rPr>
              <a:t>&gt; </a:t>
            </a:r>
            <a:r>
              <a:rPr lang="vi-VN" dirty="0"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Key=session_ID </a:t>
            </a:r>
            <a:r>
              <a:rPr lang="vi-VN" dirty="0">
                <a:latin typeface="Times New Roman" panose="02020603050405020304" pitchFamily="18" charset="0"/>
                <a:cs typeface="Times New Roman" panose="02020603050405020304" pitchFamily="18" charset="0"/>
              </a:rPr>
              <a:t>cho tất các các session hiện hành. </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Mỗi </a:t>
            </a:r>
            <a:r>
              <a:rPr lang="vi-VN" dirty="0">
                <a:latin typeface="Times New Roman" panose="02020603050405020304" pitchFamily="18" charset="0"/>
                <a:cs typeface="Times New Roman" panose="02020603050405020304" pitchFamily="18" charset="0"/>
              </a:rPr>
              <a:t>Value lại chỉ tới </a:t>
            </a:r>
            <a:r>
              <a:rPr lang="vi-VN" dirty="0"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bảng </a:t>
            </a:r>
            <a:r>
              <a:rPr lang="vi-VN" dirty="0">
                <a:latin typeface="Times New Roman" panose="02020603050405020304" pitchFamily="18" charset="0"/>
                <a:cs typeface="Times New Roman" panose="02020603050405020304" pitchFamily="18" charset="0"/>
              </a:rPr>
              <a:t>băm quản lý một đối tượng session cho một client.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Chú</a:t>
            </a:r>
            <a:r>
              <a:rPr lang="en-US" b="1" dirty="0" smtClean="0">
                <a:latin typeface="Times New Roman" panose="02020603050405020304" pitchFamily="18" charset="0"/>
                <a:cs typeface="Times New Roman" panose="02020603050405020304" pitchFamily="18" charset="0"/>
              </a:rPr>
              <a:t> ý:</a:t>
            </a:r>
          </a:p>
          <a:p>
            <a:pPr marL="800100" lvl="1" indent="-342900">
              <a:buFont typeface="+mj-lt"/>
              <a:buAutoNum type="arabicPeriod"/>
            </a:pPr>
            <a:r>
              <a:rPr lang="vi-VN" sz="1800" dirty="0">
                <a:latin typeface="Times New Roman" panose="02020603050405020304" pitchFamily="18" charset="0"/>
                <a:cs typeface="Times New Roman" panose="02020603050405020304" pitchFamily="18" charset="0"/>
              </a:rPr>
              <a:t>Session ID do server tạo ra và thay đổi tùy thuộc server, người lập trình ứng </a:t>
            </a:r>
            <a:r>
              <a:rPr lang="vi-VN" sz="1800" dirty="0"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không </a:t>
            </a:r>
            <a:r>
              <a:rPr lang="vi-VN" sz="1800" dirty="0">
                <a:latin typeface="Times New Roman" panose="02020603050405020304" pitchFamily="18" charset="0"/>
                <a:cs typeface="Times New Roman" panose="02020603050405020304" pitchFamily="18" charset="0"/>
              </a:rPr>
              <a:t>thể tạo ra </a:t>
            </a:r>
            <a:r>
              <a:rPr lang="vi-VN" sz="1800" dirty="0" smtClean="0">
                <a:latin typeface="Times New Roman" panose="02020603050405020304" pitchFamily="18" charset="0"/>
                <a:cs typeface="Times New Roman" panose="02020603050405020304" pitchFamily="18" charset="0"/>
              </a:rPr>
              <a:t>Session_ID.</a:t>
            </a:r>
            <a:endParaRPr lang="en-US" sz="1800"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vi-VN" sz="1800" dirty="0" smtClean="0">
                <a:latin typeface="Times New Roman" panose="02020603050405020304" pitchFamily="18" charset="0"/>
                <a:cs typeface="Times New Roman" panose="02020603050405020304" pitchFamily="18" charset="0"/>
              </a:rPr>
              <a:t>Mỗi </a:t>
            </a:r>
            <a:r>
              <a:rPr lang="vi-VN" sz="1800" dirty="0">
                <a:latin typeface="Times New Roman" panose="02020603050405020304" pitchFamily="18" charset="0"/>
                <a:cs typeface="Times New Roman" panose="02020603050405020304" pitchFamily="18" charset="0"/>
              </a:rPr>
              <a:t>session có một ánh xạ 1-1 giữa client và server. Một client có thể truy xuất </a:t>
            </a:r>
            <a:r>
              <a:rPr lang="vi-VN" sz="1800" dirty="0" smtClean="0">
                <a:latin typeface="Times New Roman" panose="02020603050405020304" pitchFamily="18" charset="0"/>
                <a:cs typeface="Times New Roman" panose="02020603050405020304" pitchFamily="18" charset="0"/>
              </a:rPr>
              <a:t>nhiều</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tài </a:t>
            </a:r>
            <a:r>
              <a:rPr lang="vi-VN" sz="1800" dirty="0">
                <a:latin typeface="Times New Roman" panose="02020603050405020304" pitchFamily="18" charset="0"/>
                <a:cs typeface="Times New Roman" panose="02020603050405020304" pitchFamily="18" charset="0"/>
              </a:rPr>
              <a:t>nguyên từ server nhưng chỉ có một đối tượng session và đối tượng session </a:t>
            </a:r>
            <a:r>
              <a:rPr lang="vi-VN" sz="1800" dirty="0" smtClean="0">
                <a:latin typeface="Times New Roman" panose="02020603050405020304" pitchFamily="18" charset="0"/>
                <a:cs typeface="Times New Roman" panose="02020603050405020304" pitchFamily="18" charset="0"/>
              </a:rPr>
              <a:t>này</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được </a:t>
            </a:r>
            <a:r>
              <a:rPr lang="vi-VN" sz="1800" dirty="0">
                <a:latin typeface="Times New Roman" panose="02020603050405020304" pitchFamily="18" charset="0"/>
                <a:cs typeface="Times New Roman" panose="02020603050405020304" pitchFamily="18" charset="0"/>
              </a:rPr>
              <a:t>dùng chung cho mọi tài nguyên mà client truy xuất</a:t>
            </a:r>
            <a:r>
              <a:rPr lang="vi-VN"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03446194"/>
              </p:ext>
            </p:extLst>
          </p:nvPr>
        </p:nvGraphicFramePr>
        <p:xfrm>
          <a:off x="1283855" y="2465339"/>
          <a:ext cx="2983346" cy="1854200"/>
        </p:xfrm>
        <a:graphic>
          <a:graphicData uri="http://schemas.openxmlformats.org/drawingml/2006/table">
            <a:tbl>
              <a:tblPr firstRow="1" bandRow="1">
                <a:tableStyleId>{EB9631B5-78F2-41C9-869B-9F39066F8104}</a:tableStyleId>
              </a:tblPr>
              <a:tblGrid>
                <a:gridCol w="1491673">
                  <a:extLst>
                    <a:ext uri="{9D8B030D-6E8A-4147-A177-3AD203B41FA5}">
                      <a16:colId xmlns:a16="http://schemas.microsoft.com/office/drawing/2014/main" val="2998672450"/>
                    </a:ext>
                  </a:extLst>
                </a:gridCol>
                <a:gridCol w="1491673">
                  <a:extLst>
                    <a:ext uri="{9D8B030D-6E8A-4147-A177-3AD203B41FA5}">
                      <a16:colId xmlns:a16="http://schemas.microsoft.com/office/drawing/2014/main" val="2785370048"/>
                    </a:ext>
                  </a:extLst>
                </a:gridCol>
              </a:tblGrid>
              <a:tr h="370840">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Key</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Value</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4183034608"/>
                  </a:ext>
                </a:extLst>
              </a:tr>
              <a:tr h="370840">
                <a:tc>
                  <a:txBody>
                    <a:bodyPr/>
                    <a:lstStyle/>
                    <a:p>
                      <a:pPr algn="ctr"/>
                      <a:r>
                        <a:rPr lang="en-US" dirty="0" smtClean="0">
                          <a:latin typeface="Times New Roman" panose="02020603050405020304" pitchFamily="18" charset="0"/>
                          <a:cs typeface="Times New Roman" panose="02020603050405020304" pitchFamily="18" charset="0"/>
                        </a:rPr>
                        <a:t>Session_ID1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Key_1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960703"/>
                  </a:ext>
                </a:extLst>
              </a:tr>
              <a:tr h="370840">
                <a:tc>
                  <a:txBody>
                    <a:bodyPr/>
                    <a:lstStyle/>
                    <a:p>
                      <a:pPr algn="ctr"/>
                      <a:r>
                        <a:rPr lang="en-US" dirty="0" smtClean="0">
                          <a:latin typeface="Times New Roman" panose="02020603050405020304" pitchFamily="18" charset="0"/>
                          <a:cs typeface="Times New Roman" panose="02020603050405020304" pitchFamily="18" charset="0"/>
                        </a:rPr>
                        <a:t>Session_ID2</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Key_2</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1463169"/>
                  </a:ext>
                </a:extLst>
              </a:tr>
              <a:tr h="370840">
                <a:tc>
                  <a:txBody>
                    <a:bodyPr/>
                    <a:lstStyle/>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373872"/>
                  </a:ext>
                </a:extLst>
              </a:tr>
              <a:tr h="370840">
                <a:tc>
                  <a:txBody>
                    <a:bodyPr/>
                    <a:lstStyle/>
                    <a:p>
                      <a:pPr algn="ctr"/>
                      <a:r>
                        <a:rPr lang="en-US" dirty="0" err="1" smtClean="0">
                          <a:latin typeface="Times New Roman" panose="02020603050405020304" pitchFamily="18" charset="0"/>
                          <a:cs typeface="Times New Roman" panose="02020603050405020304" pitchFamily="18" charset="0"/>
                        </a:rPr>
                        <a:t>Session_Idn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err="1" smtClean="0">
                          <a:latin typeface="Times New Roman" panose="02020603050405020304" pitchFamily="18" charset="0"/>
                          <a:cs typeface="Times New Roman" panose="02020603050405020304" pitchFamily="18" charset="0"/>
                        </a:rPr>
                        <a:t>Key_n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624728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12089714"/>
              </p:ext>
            </p:extLst>
          </p:nvPr>
        </p:nvGraphicFramePr>
        <p:xfrm>
          <a:off x="6876472" y="2465339"/>
          <a:ext cx="2983346" cy="1854200"/>
        </p:xfrm>
        <a:graphic>
          <a:graphicData uri="http://schemas.openxmlformats.org/drawingml/2006/table">
            <a:tbl>
              <a:tblPr firstRow="1" bandRow="1">
                <a:tableStyleId>{EB9631B5-78F2-41C9-869B-9F39066F8104}</a:tableStyleId>
              </a:tblPr>
              <a:tblGrid>
                <a:gridCol w="1547091">
                  <a:extLst>
                    <a:ext uri="{9D8B030D-6E8A-4147-A177-3AD203B41FA5}">
                      <a16:colId xmlns:a16="http://schemas.microsoft.com/office/drawing/2014/main" val="2998672450"/>
                    </a:ext>
                  </a:extLst>
                </a:gridCol>
                <a:gridCol w="1436255">
                  <a:extLst>
                    <a:ext uri="{9D8B030D-6E8A-4147-A177-3AD203B41FA5}">
                      <a16:colId xmlns:a16="http://schemas.microsoft.com/office/drawing/2014/main" val="2785370048"/>
                    </a:ext>
                  </a:extLst>
                </a:gridCol>
              </a:tblGrid>
              <a:tr h="370840">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Key</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Value</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4183034608"/>
                  </a:ext>
                </a:extLst>
              </a:tr>
              <a:tr h="370840">
                <a:tc>
                  <a:txBody>
                    <a:bodyPr/>
                    <a:lstStyle/>
                    <a:p>
                      <a:pPr algn="ctr"/>
                      <a:r>
                        <a:rPr lang="en-US" dirty="0" smtClean="0">
                          <a:latin typeface="Times New Roman" panose="02020603050405020304" pitchFamily="18" charset="0"/>
                          <a:cs typeface="Times New Roman" panose="02020603050405020304" pitchFamily="18" charset="0"/>
                        </a:rPr>
                        <a:t>Key_11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Object_11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960703"/>
                  </a:ext>
                </a:extLst>
              </a:tr>
              <a:tr h="370840">
                <a:tc>
                  <a:txBody>
                    <a:bodyPr/>
                    <a:lstStyle/>
                    <a:p>
                      <a:pPr algn="ctr"/>
                      <a:r>
                        <a:rPr lang="en-US" dirty="0" smtClean="0">
                          <a:latin typeface="Times New Roman" panose="02020603050405020304" pitchFamily="18" charset="0"/>
                          <a:cs typeface="Times New Roman" panose="02020603050405020304" pitchFamily="18" charset="0"/>
                        </a:rPr>
                        <a:t>Key_12</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Obiect_12</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1463169"/>
                  </a:ext>
                </a:extLst>
              </a:tr>
              <a:tr h="370840">
                <a:tc>
                  <a:txBody>
                    <a:bodyPr/>
                    <a:lstStyle/>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373872"/>
                  </a:ext>
                </a:extLst>
              </a:tr>
              <a:tr h="370840">
                <a:tc>
                  <a:txBody>
                    <a:bodyPr/>
                    <a:lstStyle/>
                    <a:p>
                      <a:pPr algn="ctr"/>
                      <a:r>
                        <a:rPr lang="en-US" dirty="0" smtClean="0">
                          <a:latin typeface="Times New Roman" panose="02020603050405020304" pitchFamily="18" charset="0"/>
                          <a:cs typeface="Times New Roman" panose="02020603050405020304" pitchFamily="18" charset="0"/>
                        </a:rPr>
                        <a:t>Key_1n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Obiect_1n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624728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630862"/>
              </p:ext>
            </p:extLst>
          </p:nvPr>
        </p:nvGraphicFramePr>
        <p:xfrm>
          <a:off x="1283856" y="4410749"/>
          <a:ext cx="2983345" cy="396240"/>
        </p:xfrm>
        <a:graphic>
          <a:graphicData uri="http://schemas.openxmlformats.org/drawingml/2006/table">
            <a:tbl>
              <a:tblPr firstRow="1" bandRow="1">
                <a:tableStyleId>{5C22544A-7EE6-4342-B048-85BDC9FD1C3A}</a:tableStyleId>
              </a:tblPr>
              <a:tblGrid>
                <a:gridCol w="2983345">
                  <a:extLst>
                    <a:ext uri="{9D8B030D-6E8A-4147-A177-3AD203B41FA5}">
                      <a16:colId xmlns:a16="http://schemas.microsoft.com/office/drawing/2014/main" val="144770837"/>
                    </a:ext>
                  </a:extLst>
                </a:gridCol>
              </a:tblGrid>
              <a:tr h="370840">
                <a:tc>
                  <a:txBody>
                    <a:bodyPr/>
                    <a:lstStyle/>
                    <a:p>
                      <a:pPr algn="ctr"/>
                      <a:r>
                        <a:rPr lang="en-US" sz="2000" b="0" dirty="0" err="1" smtClean="0">
                          <a:solidFill>
                            <a:schemeClr val="tx1"/>
                          </a:solidFill>
                          <a:latin typeface="Times New Roman" panose="02020603050405020304" pitchFamily="18" charset="0"/>
                          <a:cs typeface="Times New Roman" panose="02020603050405020304" pitchFamily="18" charset="0"/>
                        </a:rPr>
                        <a:t>Bảng</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quản</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lý</a:t>
                      </a:r>
                      <a:r>
                        <a:rPr lang="en-US" sz="2000" b="0" baseline="0" dirty="0" smtClean="0">
                          <a:solidFill>
                            <a:schemeClr val="tx1"/>
                          </a:solidFill>
                          <a:latin typeface="Times New Roman" panose="02020603050405020304" pitchFamily="18" charset="0"/>
                          <a:cs typeface="Times New Roman" panose="02020603050405020304" pitchFamily="18" charset="0"/>
                        </a:rPr>
                        <a:t> </a:t>
                      </a:r>
                      <a:r>
                        <a:rPr lang="en-US" sz="2000" b="0" baseline="0" dirty="0" err="1" smtClean="0">
                          <a:solidFill>
                            <a:schemeClr val="tx1"/>
                          </a:solidFill>
                          <a:latin typeface="Times New Roman" panose="02020603050405020304" pitchFamily="18" charset="0"/>
                          <a:cs typeface="Times New Roman" panose="02020603050405020304" pitchFamily="18" charset="0"/>
                        </a:rPr>
                        <a:t>các</a:t>
                      </a:r>
                      <a:r>
                        <a:rPr lang="en-US" sz="2000" b="0" baseline="0" dirty="0" smtClean="0">
                          <a:solidFill>
                            <a:schemeClr val="tx1"/>
                          </a:solidFill>
                          <a:latin typeface="Times New Roman" panose="02020603050405020304" pitchFamily="18" charset="0"/>
                          <a:cs typeface="Times New Roman" panose="02020603050405020304" pitchFamily="18" charset="0"/>
                        </a:rPr>
                        <a:t> session</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23249935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72101790"/>
              </p:ext>
            </p:extLst>
          </p:nvPr>
        </p:nvGraphicFramePr>
        <p:xfrm>
          <a:off x="6419274" y="4410749"/>
          <a:ext cx="4100944" cy="396240"/>
        </p:xfrm>
        <a:graphic>
          <a:graphicData uri="http://schemas.openxmlformats.org/drawingml/2006/table">
            <a:tbl>
              <a:tblPr firstRow="1" bandRow="1">
                <a:tableStyleId>{5C22544A-7EE6-4342-B048-85BDC9FD1C3A}</a:tableStyleId>
              </a:tblPr>
              <a:tblGrid>
                <a:gridCol w="4100944">
                  <a:extLst>
                    <a:ext uri="{9D8B030D-6E8A-4147-A177-3AD203B41FA5}">
                      <a16:colId xmlns:a16="http://schemas.microsoft.com/office/drawing/2014/main" val="144770837"/>
                    </a:ext>
                  </a:extLst>
                </a:gridCol>
              </a:tblGrid>
              <a:tr h="396240">
                <a:tc>
                  <a:txBody>
                    <a:bodyPr/>
                    <a:lstStyle/>
                    <a:p>
                      <a:pPr algn="ct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Bảng</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quản</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lý</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một</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session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cho</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err="1" smtClean="0">
                          <a:solidFill>
                            <a:schemeClr val="tx1"/>
                          </a:solidFill>
                          <a:effectLst/>
                          <a:latin typeface="Times New Roman" panose="02020603050405020304" pitchFamily="18" charset="0"/>
                          <a:ea typeface="+mn-ea"/>
                          <a:cs typeface="Times New Roman" panose="02020603050405020304" pitchFamily="18" charset="0"/>
                        </a:rPr>
                        <a:t>một</a:t>
                      </a:r>
                      <a:r>
                        <a:rPr lang="en-US" sz="1800" b="0" i="0" kern="1200" dirty="0" smtClean="0">
                          <a:solidFill>
                            <a:schemeClr val="tx1"/>
                          </a:solidFill>
                          <a:effectLst/>
                          <a:latin typeface="Times New Roman" panose="02020603050405020304" pitchFamily="18" charset="0"/>
                          <a:ea typeface="+mn-ea"/>
                          <a:cs typeface="Times New Roman" panose="02020603050405020304" pitchFamily="18" charset="0"/>
                        </a:rPr>
                        <a:t> client</a:t>
                      </a:r>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232499350"/>
                  </a:ext>
                </a:extLst>
              </a:tr>
            </a:tbl>
          </a:graphicData>
        </a:graphic>
      </p:graphicFrame>
    </p:spTree>
    <p:extLst>
      <p:ext uri="{BB962C8B-B14F-4D97-AF65-F5344CB8AC3E}">
        <p14:creationId xmlns:p14="http://schemas.microsoft.com/office/powerpoint/2010/main" val="847753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307" y="310074"/>
            <a:ext cx="8911687" cy="779817"/>
          </a:xfrm>
        </p:spPr>
        <p:txBody>
          <a:bodyPr/>
          <a:lstStyle/>
          <a:p>
            <a:pPr algn="ct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chế</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session</a:t>
            </a:r>
            <a:endParaRPr lang="en-US" dirty="0"/>
          </a:p>
        </p:txBody>
      </p:sp>
      <p:sp>
        <p:nvSpPr>
          <p:cNvPr id="3" name="Content Placeholder 2"/>
          <p:cNvSpPr>
            <a:spLocks noGrp="1"/>
          </p:cNvSpPr>
          <p:nvPr>
            <p:ph idx="1"/>
          </p:nvPr>
        </p:nvSpPr>
        <p:spPr>
          <a:xfrm>
            <a:off x="1274620" y="1496291"/>
            <a:ext cx="9319490" cy="4710546"/>
          </a:xfrm>
        </p:spPr>
        <p:txBody>
          <a:bodyPr>
            <a:normAutofit/>
          </a:bodyPr>
          <a:lstStyle/>
          <a:p>
            <a:pPr>
              <a:lnSpc>
                <a:spcPct val="150000"/>
              </a:lnSpc>
            </a:pPr>
            <a:r>
              <a:rPr lang="vi-VN" sz="2400" dirty="0"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Inject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Http</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Session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nơi</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cầu.</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pháp </a:t>
            </a:r>
            <a:r>
              <a:rPr lang="vi-VN" sz="2400" dirty="0">
                <a:latin typeface="Times New Roman" panose="02020603050405020304" pitchFamily="18" charset="0"/>
                <a:cs typeface="Times New Roman" panose="02020603050405020304" pitchFamily="18" charset="0"/>
              </a:rPr>
              <a:t>2: Sử </a:t>
            </a:r>
            <a:r>
              <a:rPr lang="vi-VN" sz="2400" dirty="0"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một </a:t>
            </a:r>
            <a:r>
              <a:rPr lang="vi-VN" sz="2400" dirty="0">
                <a:latin typeface="Times New Roman" panose="02020603050405020304" pitchFamily="18" charset="0"/>
                <a:cs typeface="Times New Roman" panose="02020603050405020304" pitchFamily="18" charset="0"/>
              </a:rPr>
              <a:t>tham </a:t>
            </a:r>
            <a:r>
              <a:rPr lang="vi-VN" sz="2400" dirty="0" smtClean="0">
                <a:latin typeface="Times New Roman" panose="02020603050405020304" pitchFamily="18" charset="0"/>
                <a:cs typeface="Times New Roman" panose="02020603050405020304" pitchFamily="18" charset="0"/>
              </a:rPr>
              <a:t>số</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pháp </a:t>
            </a:r>
            <a:r>
              <a:rPr lang="vi-VN" sz="2400" dirty="0">
                <a:latin typeface="Times New Roman" panose="02020603050405020304" pitchFamily="18" charset="0"/>
                <a:cs typeface="Times New Roman" panose="02020603050405020304" pitchFamily="18" charset="0"/>
              </a:rPr>
              <a:t>3: Tạo </a:t>
            </a:r>
            <a:r>
              <a:rPr lang="vi-VN" sz="2400" dirty="0"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bean </a:t>
            </a:r>
            <a:r>
              <a:rPr lang="vi-VN" sz="2400" dirty="0">
                <a:latin typeface="Times New Roman" panose="02020603050405020304" pitchFamily="18" charset="0"/>
                <a:cs typeface="Times New Roman" panose="02020603050405020304" pitchFamily="18" charset="0"/>
              </a:rPr>
              <a:t>và </a:t>
            </a:r>
            <a:r>
              <a:rPr lang="vi-VN" sz="2400" dirty="0"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cho session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làm việc.</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pháp </a:t>
            </a:r>
            <a:r>
              <a:rPr lang="vi-VN" sz="2400" dirty="0">
                <a:latin typeface="Times New Roman" panose="02020603050405020304" pitchFamily="18" charset="0"/>
                <a:cs typeface="Times New Roman" panose="02020603050405020304" pitchFamily="18" charset="0"/>
              </a:rPr>
              <a:t>4: </a:t>
            </a:r>
            <a:r>
              <a:rPr lang="vi-VN" sz="2400" dirty="0"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annotation </a:t>
            </a:r>
            <a:r>
              <a:rPr lang="vi-VN" sz="2400" dirty="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SessionAttributes</a:t>
            </a:r>
            <a:r>
              <a:rPr lang="vi-VN" sz="2400" dirty="0">
                <a:latin typeface="Times New Roman" panose="02020603050405020304" pitchFamily="18" charset="0"/>
                <a:cs typeface="Times New Roman" panose="02020603050405020304" pitchFamily="18" charset="0"/>
              </a:rPr>
              <a:t>. </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630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491" y="624110"/>
            <a:ext cx="10012218" cy="1280890"/>
          </a:xfrm>
        </p:spPr>
        <p:txBody>
          <a:bodyPr>
            <a:normAutofit fontScale="90000"/>
          </a:bodyPr>
          <a:lstStyle/>
          <a:p>
            <a:r>
              <a:rPr lang="vi-VN" dirty="0">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Inject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Http</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Session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4" name="Content Placeholder 3"/>
          <p:cNvPicPr>
            <a:picLocks noGrp="1" noChangeAspect="1"/>
          </p:cNvPicPr>
          <p:nvPr>
            <p:ph idx="1"/>
          </p:nvPr>
        </p:nvPicPr>
        <p:blipFill>
          <a:blip r:embed="rId2"/>
          <a:stretch>
            <a:fillRect/>
          </a:stretch>
        </p:blipFill>
        <p:spPr>
          <a:xfrm>
            <a:off x="1699491" y="1503335"/>
            <a:ext cx="9744364" cy="4865282"/>
          </a:xfrm>
          <a:prstGeom prst="rect">
            <a:avLst/>
          </a:prstGeom>
        </p:spPr>
      </p:pic>
    </p:spTree>
    <p:extLst>
      <p:ext uri="{BB962C8B-B14F-4D97-AF65-F5344CB8AC3E}">
        <p14:creationId xmlns:p14="http://schemas.microsoft.com/office/powerpoint/2010/main" val="117537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27" y="624110"/>
            <a:ext cx="9897485" cy="1280890"/>
          </a:xfrm>
        </p:spPr>
        <p:txBody>
          <a:bodyPr/>
          <a:lstStyle/>
          <a:p>
            <a:r>
              <a:rPr lang="vi-VN" dirty="0">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pháp 2: Sử dụng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một tham số</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3070" y="1624012"/>
            <a:ext cx="10274902" cy="4610533"/>
          </a:xfrm>
          <a:prstGeom prst="rect">
            <a:avLst/>
          </a:prstGeom>
        </p:spPr>
      </p:pic>
    </p:spTree>
    <p:extLst>
      <p:ext uri="{BB962C8B-B14F-4D97-AF65-F5344CB8AC3E}">
        <p14:creationId xmlns:p14="http://schemas.microsoft.com/office/powerpoint/2010/main" val="1836279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182" y="624110"/>
            <a:ext cx="10621817" cy="1280890"/>
          </a:xfrm>
        </p:spPr>
        <p:txBody>
          <a:bodyPr/>
          <a:lstStyle/>
          <a:p>
            <a:r>
              <a:rPr lang="vi-VN" dirty="0">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pháp 3: Tạo một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bean và giới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cho session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làm việc.</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62545" y="2034309"/>
            <a:ext cx="9842067" cy="4532745"/>
          </a:xfrm>
          <a:prstGeom prst="rect">
            <a:avLst/>
          </a:prstGeom>
        </p:spPr>
      </p:pic>
    </p:spTree>
    <p:extLst>
      <p:ext uri="{BB962C8B-B14F-4D97-AF65-F5344CB8AC3E}">
        <p14:creationId xmlns:p14="http://schemas.microsoft.com/office/powerpoint/2010/main" val="3059133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183" y="624110"/>
            <a:ext cx="10695708" cy="1280890"/>
          </a:xfrm>
        </p:spPr>
        <p:txBody>
          <a:bodyPr/>
          <a:lstStyle/>
          <a:p>
            <a:r>
              <a:rPr lang="vi-VN" dirty="0">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pháp 4: Sử</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annotation @SessionAttributes.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0892" y="1551709"/>
            <a:ext cx="10173720" cy="4174836"/>
          </a:xfrm>
          <a:prstGeom prst="rect">
            <a:avLst/>
          </a:prstGeom>
        </p:spPr>
      </p:pic>
    </p:spTree>
    <p:extLst>
      <p:ext uri="{BB962C8B-B14F-4D97-AF65-F5344CB8AC3E}">
        <p14:creationId xmlns:p14="http://schemas.microsoft.com/office/powerpoint/2010/main" val="2509621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481</TotalTime>
  <Words>838</Words>
  <Application>Microsoft Office PowerPoint</Application>
  <PresentationFormat>Widescreen</PresentationFormat>
  <Paragraphs>84</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Wisp</vt:lpstr>
      <vt:lpstr>SESSION &amp; COOKIE</vt:lpstr>
      <vt:lpstr>SESSION</vt:lpstr>
      <vt:lpstr>Khởi tạo và duy trì session</vt:lpstr>
      <vt:lpstr>Cơ chế quản lý session trong server</vt:lpstr>
      <vt:lpstr>Cơ chế quản lý session</vt:lpstr>
      <vt:lpstr>Phương pháp 1: Inject trong Http Session nơi được yêu cầu. </vt:lpstr>
      <vt:lpstr>Phương pháp 2: Sử dụng như một tham số</vt:lpstr>
      <vt:lpstr>Phương pháp 3: Tạo một bean và giới hạn cho session làm việc.</vt:lpstr>
      <vt:lpstr>Phương pháp 4: Sử dụng annotation @SessionAttributes.</vt:lpstr>
      <vt:lpstr>@SessionAttributes Annotation</vt:lpstr>
      <vt:lpstr>PowerPoint Presentation</vt:lpstr>
      <vt:lpstr>PowerPoint Presentation</vt:lpstr>
      <vt:lpstr>PowerPoint Presentation</vt:lpstr>
      <vt:lpstr>COOKIE</vt:lpstr>
      <vt:lpstr>Annotation @CookieValue </vt:lpstr>
      <vt:lpstr>Annotation @CookieValue  - Cú pháp</vt:lpstr>
      <vt:lpstr>Annotation @CookieValue – Ví dụ</vt:lpstr>
      <vt:lpstr>Thiết lập Http Cookie trong Spring MVC</vt:lpstr>
      <vt:lpstr>Thiết lập Http Cookie trong Spring MVC</vt:lpstr>
      <vt:lpstr>Lấy giá trị cookie</vt:lpstr>
      <vt:lpstr>Xóa Cookie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&amp; COOKIE</dc:title>
  <dc:creator>Admin</dc:creator>
  <cp:lastModifiedBy>Admin</cp:lastModifiedBy>
  <cp:revision>22</cp:revision>
  <dcterms:created xsi:type="dcterms:W3CDTF">2021-06-24T12:28:51Z</dcterms:created>
  <dcterms:modified xsi:type="dcterms:W3CDTF">2021-06-28T01:43:21Z</dcterms:modified>
</cp:coreProperties>
</file>