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660"/>
  </p:normalViewPr>
  <p:slideViewPr>
    <p:cSldViewPr snapToGrid="0">
      <p:cViewPr varScale="1">
        <p:scale>
          <a:sx n="88" d="100"/>
          <a:sy n="88" d="100"/>
        </p:scale>
        <p:origin x="50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6/15/2021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4551" y="1556657"/>
            <a:ext cx="9942421" cy="2262781"/>
          </a:xfrm>
        </p:spPr>
        <p:txBody>
          <a:bodyPr anchor="ctr">
            <a:normAutofit fontScale="90000"/>
          </a:bodyPr>
          <a:lstStyle/>
          <a:p>
            <a:pPr algn="ctr"/>
            <a:r>
              <a:rPr lang="en-US" sz="8000" b="1" i="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Bài</a:t>
            </a:r>
            <a:r>
              <a:rPr lang="en-US" sz="80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 Spring Controller</a:t>
            </a:r>
            <a:endParaRPr lang="en-US" sz="8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548012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6902" y="0"/>
            <a:ext cx="8911687" cy="1280890"/>
          </a:xfrm>
        </p:spPr>
        <p:txBody>
          <a:bodyPr anchor="ctr"/>
          <a:lstStyle/>
          <a:p>
            <a:pPr algn="ctr"/>
            <a:r>
              <a:rPr lang="en-US" b="1" dirty="0">
                <a:latin typeface="Times New Roman" panose="02020603050405020304" pitchFamily="18" charset="0"/>
                <a:cs typeface="Times New Roman" panose="02020603050405020304" pitchFamily="18" charset="0"/>
              </a:rPr>
              <a:t>Annotation @Controllers</a:t>
            </a:r>
          </a:p>
        </p:txBody>
      </p:sp>
      <p:sp>
        <p:nvSpPr>
          <p:cNvPr id="3" name="Content Placeholder 2"/>
          <p:cNvSpPr>
            <a:spLocks noGrp="1"/>
          </p:cNvSpPr>
          <p:nvPr>
            <p:ph idx="1"/>
          </p:nvPr>
        </p:nvSpPr>
        <p:spPr>
          <a:xfrm>
            <a:off x="557349" y="1193074"/>
            <a:ext cx="11460480" cy="5451566"/>
          </a:xfrm>
        </p:spPr>
        <p:txBody>
          <a:bodyPr>
            <a:normAutofit/>
          </a:bodyPr>
          <a:lstStyle/>
          <a:p>
            <a:r>
              <a:rPr lang="vi-VN" sz="2400" dirty="0">
                <a:latin typeface="Times New Roman" panose="02020603050405020304" pitchFamily="18" charset="0"/>
                <a:cs typeface="Times New Roman" panose="02020603050405020304" pitchFamily="18" charset="0"/>
              </a:rPr>
              <a:t>Controller là lớp được hiện thực (implemented) từ Interface Controller</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dựng</a:t>
            </a:r>
            <a:r>
              <a:rPr lang="en-US" sz="2400" dirty="0">
                <a:latin typeface="Times New Roman" panose="02020603050405020304" pitchFamily="18" charset="0"/>
                <a:cs typeface="Times New Roman" panose="02020603050405020304" pitchFamily="18" charset="0"/>
              </a:rPr>
              <a:t> Controller,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annotation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smtClean="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Đầu tiên là mỗi lớp controller có thể xử lý nhiều action.( Ngược lại với việc mỗi controller hiện thực (implements) từ interface Controller chỉ có thể xử lý một action). </a:t>
            </a:r>
            <a:endParaRPr lang="en-US" sz="2400"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Thứ hai là với các controller sử dụng annotation thì các request mapping không cần phải chứa trong file cấu hình. Sử dụng loại annotation RequestMapping, một phương thức có thể chú thích để tạo ra một phương thức xử lý </a:t>
            </a:r>
            <a:r>
              <a:rPr lang="vi-VN" sz="2400" dirty="0" smtClean="0">
                <a:latin typeface="Times New Roman" panose="02020603050405020304" pitchFamily="18" charset="0"/>
                <a:cs typeface="Times New Roman" panose="02020603050405020304" pitchFamily="18" charset="0"/>
              </a:rPr>
              <a:t>request.</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Annotation @Controller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loại</a:t>
            </a:r>
            <a:r>
              <a:rPr lang="en-US" sz="2400" dirty="0">
                <a:latin typeface="Times New Roman" panose="02020603050405020304" pitchFamily="18" charset="0"/>
                <a:cs typeface="Times New Roman" panose="02020603050405020304" pitchFamily="18" charset="0"/>
              </a:rPr>
              <a:t> annotation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trọng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viện</a:t>
            </a:r>
            <a:r>
              <a:rPr lang="en-US" sz="2400" dirty="0">
                <a:latin typeface="Times New Roman" panose="02020603050405020304" pitchFamily="18" charset="0"/>
                <a:cs typeface="Times New Roman" panose="02020603050405020304" pitchFamily="18" charset="0"/>
              </a:rPr>
              <a:t> (API)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Spring MVC. 	</a:t>
            </a:r>
          </a:p>
        </p:txBody>
      </p:sp>
    </p:spTree>
    <p:extLst>
      <p:ext uri="{BB962C8B-B14F-4D97-AF65-F5344CB8AC3E}">
        <p14:creationId xmlns:p14="http://schemas.microsoft.com/office/powerpoint/2010/main" val="22949857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5291" y="191589"/>
            <a:ext cx="9989321" cy="992777"/>
          </a:xfrm>
        </p:spPr>
        <p:txBody>
          <a:bodyPr anchor="ctr"/>
          <a:lstStyle/>
          <a:p>
            <a:pPr algn="ctr"/>
            <a:r>
              <a:rPr lang="en-US" dirty="0" err="1">
                <a:latin typeface="Times New Roman" panose="02020603050405020304" pitchFamily="18" charset="0"/>
                <a:cs typeface="Times New Roman" panose="02020603050405020304" pitchFamily="18" charset="0"/>
              </a:rPr>
              <a:t>V</a:t>
            </a:r>
            <a:r>
              <a:rPr lang="en-US" dirty="0" err="1" smtClean="0">
                <a:latin typeface="Times New Roman" panose="02020603050405020304" pitchFamily="18" charset="0"/>
                <a:cs typeface="Times New Roman" panose="02020603050405020304" pitchFamily="18" charset="0"/>
              </a:rPr>
              <a:t>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t>
            </a:r>
            <a:r>
              <a:rPr lang="en-US" dirty="0" err="1" smtClean="0">
                <a:latin typeface="Times New Roman" panose="02020603050405020304" pitchFamily="18" charset="0"/>
                <a:cs typeface="Times New Roman" panose="02020603050405020304" pitchFamily="18" charset="0"/>
              </a:rPr>
              <a:t>ột</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chú</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bởi</a:t>
            </a:r>
            <a:r>
              <a:rPr lang="en-US" dirty="0">
                <a:latin typeface="Times New Roman" panose="02020603050405020304" pitchFamily="18" charset="0"/>
                <a:cs typeface="Times New Roman" panose="02020603050405020304" pitchFamily="18" charset="0"/>
              </a:rPr>
              <a:t> @Controller.</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470264" y="1497875"/>
            <a:ext cx="11364686" cy="3918856"/>
          </a:xfrm>
          <a:prstGeom prst="rect">
            <a:avLst/>
          </a:prstGeom>
        </p:spPr>
      </p:pic>
    </p:spTree>
    <p:extLst>
      <p:ext uri="{BB962C8B-B14F-4D97-AF65-F5344CB8AC3E}">
        <p14:creationId xmlns:p14="http://schemas.microsoft.com/office/powerpoint/2010/main" val="27675275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0514" y="95795"/>
            <a:ext cx="8911687" cy="940526"/>
          </a:xfrm>
        </p:spPr>
        <p:txBody>
          <a:bodyPr anchor="ctr"/>
          <a:lstStyle/>
          <a:p>
            <a:pPr algn="ctr"/>
            <a:r>
              <a:rPr lang="en-US" b="1" dirty="0">
                <a:latin typeface="Times New Roman" panose="02020603050405020304" pitchFamily="18" charset="0"/>
                <a:cs typeface="Times New Roman" panose="02020603050405020304" pitchFamily="18" charset="0"/>
              </a:rPr>
              <a:t>Annotated</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Controllers</a:t>
            </a:r>
          </a:p>
        </p:txBody>
      </p:sp>
      <p:sp>
        <p:nvSpPr>
          <p:cNvPr id="3" name="Content Placeholder 2"/>
          <p:cNvSpPr>
            <a:spLocks noGrp="1"/>
          </p:cNvSpPr>
          <p:nvPr>
            <p:ph idx="1"/>
          </p:nvPr>
        </p:nvSpPr>
        <p:spPr>
          <a:xfrm>
            <a:off x="687977" y="1280890"/>
            <a:ext cx="11260183" cy="4630332"/>
          </a:xfrm>
        </p:spPr>
        <p:txBody>
          <a:bodyPr>
            <a:normAutofit/>
          </a:bodyPr>
          <a:lstStyle/>
          <a:p>
            <a:r>
              <a:rPr lang="vi-VN" sz="2400" dirty="0">
                <a:latin typeface="Times New Roman" panose="02020603050405020304" pitchFamily="18" charset="0"/>
                <a:cs typeface="Times New Roman" panose="02020603050405020304" pitchFamily="18" charset="0"/>
              </a:rPr>
              <a:t>Ứng dụng có thể sử dụng các lớp @Controller để xử lý các thông tin được gửi từ client. </a:t>
            </a:r>
            <a:endParaRPr lang="en-US" sz="2400" dirty="0" smtClean="0">
              <a:latin typeface="Times New Roman" panose="02020603050405020304" pitchFamily="18" charset="0"/>
              <a:cs typeface="Times New Roman" panose="02020603050405020304" pitchFamily="18" charset="0"/>
            </a:endParaRPr>
          </a:p>
          <a:p>
            <a:r>
              <a:rPr lang="vi-VN" sz="2400" dirty="0" smtClean="0">
                <a:latin typeface="Times New Roman" panose="02020603050405020304" pitchFamily="18" charset="0"/>
                <a:cs typeface="Times New Roman" panose="02020603050405020304" pitchFamily="18" charset="0"/>
              </a:rPr>
              <a:t>Các </a:t>
            </a:r>
            <a:r>
              <a:rPr lang="vi-VN" sz="2400" dirty="0">
                <a:latin typeface="Times New Roman" panose="02020603050405020304" pitchFamily="18" charset="0"/>
                <a:cs typeface="Times New Roman" panose="02020603050405020304" pitchFamily="18" charset="0"/>
              </a:rPr>
              <a:t>lớp có thể định nghĩa các phương thức ở phần tiếp theo như @MessageMapping, @SubscribeMapping và @ExceptionHandler</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0366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1439" y="171265"/>
            <a:ext cx="8911687" cy="865056"/>
          </a:xfrm>
        </p:spPr>
        <p:txBody>
          <a:bodyPr anchor="ctr">
            <a:normAutofit/>
          </a:bodyPr>
          <a:lstStyle/>
          <a:p>
            <a:pPr algn="ctr"/>
            <a:r>
              <a:rPr lang="vi-VN" dirty="0">
                <a:latin typeface="Times New Roman" panose="02020603050405020304" pitchFamily="18" charset="0"/>
                <a:cs typeface="Times New Roman" panose="02020603050405020304" pitchFamily="18" charset="0"/>
              </a:rPr>
              <a:t>@MessageMapping</a:t>
            </a:r>
            <a:endParaRPr lang="en-US" dirty="0"/>
          </a:p>
        </p:txBody>
      </p:sp>
      <p:sp>
        <p:nvSpPr>
          <p:cNvPr id="3" name="Content Placeholder 2"/>
          <p:cNvSpPr>
            <a:spLocks noGrp="1"/>
          </p:cNvSpPr>
          <p:nvPr>
            <p:ph idx="1"/>
          </p:nvPr>
        </p:nvSpPr>
        <p:spPr>
          <a:xfrm>
            <a:off x="627017" y="1036321"/>
            <a:ext cx="11460480" cy="4639771"/>
          </a:xfrm>
        </p:spPr>
        <p:txBody>
          <a:bodyPr>
            <a:normAutofit/>
          </a:bodyPr>
          <a:lstStyle/>
          <a:p>
            <a:r>
              <a:rPr lang="vi-VN" sz="2400" dirty="0">
                <a:latin typeface="Times New Roman" panose="02020603050405020304" pitchFamily="18" charset="0"/>
                <a:cs typeface="Times New Roman" panose="02020603050405020304" pitchFamily="18" charset="0"/>
              </a:rPr>
              <a:t>Annotation @MessageMapping có thể sử dụng trong phương thức để định tuyến các thông tin (messages) dựa trên đích đến của </a:t>
            </a:r>
            <a:r>
              <a:rPr lang="vi-VN" sz="2400" dirty="0" smtClean="0">
                <a:latin typeface="Times New Roman" panose="02020603050405020304" pitchFamily="18" charset="0"/>
                <a:cs typeface="Times New Roman" panose="02020603050405020304" pitchFamily="18" charset="0"/>
              </a:rPr>
              <a:t>nó</a:t>
            </a:r>
            <a:r>
              <a:rPr lang="en-US" sz="2400" dirty="0" smtClean="0">
                <a:latin typeface="Times New Roman" panose="02020603050405020304" pitchFamily="18" charset="0"/>
                <a:cs typeface="Times New Roman" panose="02020603050405020304" pitchFamily="18" charset="0"/>
              </a:rPr>
              <a:t>.</a:t>
            </a:r>
          </a:p>
          <a:p>
            <a:r>
              <a:rPr lang="vi-VN" sz="2400" dirty="0">
                <a:latin typeface="Times New Roman" panose="02020603050405020304" pitchFamily="18" charset="0"/>
                <a:cs typeface="Times New Roman" panose="02020603050405020304" pitchFamily="18" charset="0"/>
              </a:rPr>
              <a:t>Annotation này sử dụng ở mức phương thức  cũng như ở mức loại (type). Ở mức loại (type) @MessageMapping sử dụng để chia sẻ ánh xạ thông qua tất cả phương thức trong controller.</a:t>
            </a: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160481" y="3081364"/>
            <a:ext cx="7183815" cy="3609818"/>
          </a:xfrm>
          <a:prstGeom prst="rect">
            <a:avLst/>
          </a:prstGeom>
        </p:spPr>
      </p:pic>
    </p:spTree>
    <p:extLst>
      <p:ext uri="{BB962C8B-B14F-4D97-AF65-F5344CB8AC3E}">
        <p14:creationId xmlns:p14="http://schemas.microsoft.com/office/powerpoint/2010/main" val="24894188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5313" y="0"/>
            <a:ext cx="8911687" cy="1280890"/>
          </a:xfrm>
        </p:spPr>
        <p:txBody>
          <a:bodyPr anchor="ctr"/>
          <a:lstStyle/>
          <a:p>
            <a:pPr algn="ctr"/>
            <a:r>
              <a:rPr lang="vi-VN" dirty="0">
                <a:latin typeface="Times New Roman" panose="02020603050405020304" pitchFamily="18" charset="0"/>
                <a:cs typeface="Times New Roman" panose="02020603050405020304" pitchFamily="18" charset="0"/>
              </a:rPr>
              <a:t>@SubscribeMapping</a:t>
            </a:r>
            <a:endParaRPr lang="en-US" dirty="0"/>
          </a:p>
        </p:txBody>
      </p:sp>
      <p:sp>
        <p:nvSpPr>
          <p:cNvPr id="3" name="Content Placeholder 2"/>
          <p:cNvSpPr>
            <a:spLocks noGrp="1"/>
          </p:cNvSpPr>
          <p:nvPr>
            <p:ph idx="1"/>
          </p:nvPr>
        </p:nvSpPr>
        <p:spPr>
          <a:xfrm>
            <a:off x="696686" y="1384663"/>
            <a:ext cx="10807926" cy="4526559"/>
          </a:xfrm>
        </p:spPr>
        <p:txBody>
          <a:bodyPr>
            <a:normAutofit/>
          </a:bodyPr>
          <a:lstStyle/>
          <a:p>
            <a:r>
              <a:rPr lang="vi-VN" sz="2400" dirty="0">
                <a:latin typeface="Times New Roman" panose="02020603050405020304" pitchFamily="18" charset="0"/>
                <a:cs typeface="Times New Roman" panose="02020603050405020304" pitchFamily="18" charset="0"/>
              </a:rPr>
              <a:t>Annotation @SubscribeMapping được sử dụng kết hợp với  @MessageMapping trong việc hạn chế ánh xạ tới các </a:t>
            </a:r>
            <a:r>
              <a:rPr lang="vi-VN" sz="2400" dirty="0">
                <a:latin typeface="Times New Roman" panose="02020603050405020304" pitchFamily="18" charset="0"/>
                <a:cs typeface="Times New Roman" panose="02020603050405020304" pitchFamily="18" charset="0"/>
              </a:rPr>
              <a:t>messages đăng ký.</a:t>
            </a:r>
            <a:endParaRPr lang="en-US" sz="2400" dirty="0" smtClean="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kịch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annotation @</a:t>
            </a:r>
            <a:r>
              <a:rPr lang="en-US" sz="2400" dirty="0" err="1">
                <a:latin typeface="Times New Roman" panose="02020603050405020304" pitchFamily="18" charset="0"/>
                <a:cs typeface="Times New Roman" panose="02020603050405020304" pitchFamily="18" charset="0"/>
              </a:rPr>
              <a:t>MessageMapping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còn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SubscribeMapping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tâm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messages </a:t>
            </a:r>
            <a:r>
              <a:rPr lang="en-US" sz="2400" dirty="0" err="1" smtClean="0">
                <a:latin typeface="Times New Roman" panose="02020603050405020304" pitchFamily="18" charset="0"/>
                <a:cs typeface="Times New Roman" panose="02020603050405020304" pitchFamily="18" charset="0"/>
              </a:rPr>
              <a:t>đăng</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Một phương thức @SubscribeMapping thường không có sự khác biệt với bất kì phương thức @MessageMapping về ánh xạ và đối số đầu vào.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94863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4685" y="214808"/>
            <a:ext cx="8911687" cy="1280890"/>
          </a:xfrm>
        </p:spPr>
        <p:txBody>
          <a:bodyPr anchor="ctr"/>
          <a:lstStyle/>
          <a:p>
            <a:pPr algn="ctr"/>
            <a:r>
              <a:rPr lang="en-US" dirty="0"/>
              <a:t>@</a:t>
            </a:r>
            <a:r>
              <a:rPr lang="en-US" dirty="0" err="1">
                <a:latin typeface="Times New Roman" panose="02020603050405020304" pitchFamily="18" charset="0"/>
                <a:cs typeface="Times New Roman" panose="02020603050405020304" pitchFamily="18" charset="0"/>
              </a:rPr>
              <a:t>MessageExceptionHandler</a:t>
            </a:r>
            <a:r>
              <a:rPr lang="en-US" dirty="0"/>
              <a:t/>
            </a:r>
            <a:br>
              <a:rPr lang="en-US" dirty="0"/>
            </a:br>
            <a:endParaRPr lang="en-US" dirty="0"/>
          </a:p>
        </p:txBody>
      </p:sp>
      <p:sp>
        <p:nvSpPr>
          <p:cNvPr id="3" name="Content Placeholder 2"/>
          <p:cNvSpPr>
            <a:spLocks noGrp="1"/>
          </p:cNvSpPr>
          <p:nvPr>
            <p:ph idx="1"/>
          </p:nvPr>
        </p:nvSpPr>
        <p:spPr>
          <a:xfrm>
            <a:off x="853440" y="1593669"/>
            <a:ext cx="10651172" cy="4317553"/>
          </a:xfrm>
        </p:spPr>
        <p:txBody>
          <a:bodyPr>
            <a:normAutofit/>
          </a:bodyPr>
          <a:lstStyle/>
          <a:p>
            <a:r>
              <a:rPr lang="vi-VN" sz="2400" dirty="0">
                <a:latin typeface="Times New Roman" panose="02020603050405020304" pitchFamily="18" charset="0"/>
                <a:cs typeface="Times New Roman" panose="02020603050405020304" pitchFamily="18" charset="0"/>
              </a:rPr>
              <a:t>Một ứng dụng có thể sử dụng phương thức @MessageExceptionHandler để xử lý các ngoại lệ từ </a:t>
            </a:r>
            <a:r>
              <a:rPr lang="vi-VN" sz="2400" dirty="0" smtClean="0">
                <a:latin typeface="Times New Roman" panose="02020603050405020304" pitchFamily="18" charset="0"/>
                <a:cs typeface="Times New Roman" panose="02020603050405020304" pitchFamily="18" charset="0"/>
              </a:rPr>
              <a:t>phương</a:t>
            </a:r>
            <a:endParaRPr lang="en-US" sz="2400" dirty="0" smtClean="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Ngoại lệ có thể được định nghĩa trong chính nó hoặc thông qua đối số của phương thức nếu bạn cần truy cập đến thể hiện ngoại lệ.</a:t>
            </a:r>
            <a:r>
              <a:rPr lang="vi-VN"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thức @MessageMapping</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Các phương thức @MessageExceptionHandler thường được áp dụng trong lớp @Controller (hoặc phân cấp lớp) mà chúng được khai báo.</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15326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3042094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2697" y="293184"/>
            <a:ext cx="8911687" cy="1280890"/>
          </a:xfrm>
        </p:spPr>
        <p:txBody>
          <a:bodyPr anchor="ctr"/>
          <a:lstStyle/>
          <a:p>
            <a:pPr algn="ctr"/>
            <a:r>
              <a:rPr lang="en-US" sz="4000" b="1" dirty="0">
                <a:latin typeface="Times New Roman" panose="02020603050405020304" pitchFamily="18" charset="0"/>
                <a:cs typeface="Times New Roman" panose="02020603050405020304" pitchFamily="18" charset="0"/>
              </a:rPr>
              <a:t>Dependency</a:t>
            </a:r>
            <a:r>
              <a:rPr lang="en-US" b="1" dirty="0">
                <a:latin typeface="Times New Roman" panose="02020603050405020304" pitchFamily="18" charset="0"/>
                <a:cs typeface="Times New Roman" panose="02020603050405020304" pitchFamily="18" charset="0"/>
              </a:rPr>
              <a:t> Injection</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48984" y="1506583"/>
            <a:ext cx="8915400" cy="3777622"/>
          </a:xfrm>
        </p:spPr>
        <p:txBody>
          <a:bodyPr lIns="182880" tIns="182880" rIns="457200" bIns="457200" anchor="t">
            <a:normAutofit/>
          </a:bodyPr>
          <a:lstStyle/>
          <a:p>
            <a:r>
              <a:rPr lang="vi-VN" sz="2400" b="1" dirty="0">
                <a:latin typeface="Times New Roman" panose="02020603050405020304" pitchFamily="18" charset="0"/>
                <a:cs typeface="Times New Roman" panose="02020603050405020304" pitchFamily="18" charset="0"/>
              </a:rPr>
              <a:t>Dependency Injection (DI)</a:t>
            </a:r>
            <a:r>
              <a:rPr lang="vi-VN" sz="2400" dirty="0">
                <a:latin typeface="Times New Roman" panose="02020603050405020304" pitchFamily="18" charset="0"/>
                <a:cs typeface="Times New Roman" panose="02020603050405020304" pitchFamily="18" charset="0"/>
              </a:rPr>
              <a:t> trong Spring là một mẫu thiết kế được sử dụng để loại bỏ sự phụ thuộc giữa các mã </a:t>
            </a:r>
            <a:r>
              <a:rPr lang="vi-VN" sz="2400" dirty="0" smtClean="0">
                <a:latin typeface="Times New Roman" panose="02020603050405020304" pitchFamily="18" charset="0"/>
                <a:cs typeface="Times New Roman" panose="02020603050405020304" pitchFamily="18" charset="0"/>
              </a:rPr>
              <a:t>chương trình</a:t>
            </a:r>
            <a:r>
              <a:rPr lang="en-US"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G</a:t>
            </a:r>
            <a:r>
              <a:rPr lang="vi-VN" sz="2400" dirty="0" smtClean="0">
                <a:latin typeface="Times New Roman" panose="02020603050405020304" pitchFamily="18" charset="0"/>
                <a:cs typeface="Times New Roman" panose="02020603050405020304" pitchFamily="18" charset="0"/>
              </a:rPr>
              <a:t>iúp </a:t>
            </a:r>
            <a:r>
              <a:rPr lang="vi-VN" sz="2400" dirty="0">
                <a:latin typeface="Times New Roman" panose="02020603050405020304" pitchFamily="18" charset="0"/>
                <a:cs typeface="Times New Roman" panose="02020603050405020304" pitchFamily="18" charset="0"/>
              </a:rPr>
              <a:t>cho việc quản lý và kiểm thử ứng dụng dễ dàng hơn. Dependency Injection làm cho mã chương trình ít bị phụ thuộc vào nhau hơn.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57516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7693" y="833115"/>
            <a:ext cx="8911687" cy="1280890"/>
          </a:xfrm>
        </p:spPr>
        <p:txBody>
          <a:bodyPr>
            <a:normAutofit/>
          </a:bodyPr>
          <a:lstStyle/>
          <a:p>
            <a:pPr algn="ct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Dependency Injection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853980" y="2340428"/>
            <a:ext cx="8915400" cy="1836887"/>
          </a:xfrm>
          <a:prstGeom prst="rect">
            <a:avLst/>
          </a:prstGeom>
        </p:spPr>
      </p:pic>
    </p:spTree>
    <p:extLst>
      <p:ext uri="{BB962C8B-B14F-4D97-AF65-F5344CB8AC3E}">
        <p14:creationId xmlns:p14="http://schemas.microsoft.com/office/powerpoint/2010/main" val="378336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8720" y="0"/>
            <a:ext cx="6568492" cy="1088571"/>
          </a:xfrm>
        </p:spPr>
        <p:txBody>
          <a:bodyPr anchor="ctr">
            <a:normAutofit/>
          </a:bodyPr>
          <a:lstStyle/>
          <a:p>
            <a:pPr algn="ct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Dependency Injection</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478054" y="707974"/>
            <a:ext cx="9239250" cy="2553890"/>
          </a:xfrm>
          <a:prstGeom prst="rect">
            <a:avLst/>
          </a:prstGeom>
        </p:spPr>
      </p:pic>
      <p:pic>
        <p:nvPicPr>
          <p:cNvPr id="5" name="Picture 4"/>
          <p:cNvPicPr>
            <a:picLocks noChangeAspect="1"/>
          </p:cNvPicPr>
          <p:nvPr/>
        </p:nvPicPr>
        <p:blipFill>
          <a:blip r:embed="rId3"/>
          <a:stretch>
            <a:fillRect/>
          </a:stretch>
        </p:blipFill>
        <p:spPr>
          <a:xfrm>
            <a:off x="1478054" y="3261864"/>
            <a:ext cx="9239250" cy="3714750"/>
          </a:xfrm>
          <a:prstGeom prst="rect">
            <a:avLst/>
          </a:prstGeom>
        </p:spPr>
      </p:pic>
    </p:spTree>
    <p:extLst>
      <p:ext uri="{BB962C8B-B14F-4D97-AF65-F5344CB8AC3E}">
        <p14:creationId xmlns:p14="http://schemas.microsoft.com/office/powerpoint/2010/main" val="33477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702" y="0"/>
            <a:ext cx="8911687" cy="1280890"/>
          </a:xfrm>
        </p:spPr>
        <p:txBody>
          <a:bodyPr anchor="ctr"/>
          <a:lstStyle/>
          <a:p>
            <a:pPr algn="ctr"/>
            <a:r>
              <a:rPr lang="en-US" b="1" dirty="0" smtClean="0">
                <a:latin typeface="Times New Roman" panose="02020603050405020304" pitchFamily="18" charset="0"/>
                <a:cs typeface="Times New Roman" panose="02020603050405020304" pitchFamily="18" charset="0"/>
              </a:rPr>
              <a:t>Dependency Injection </a:t>
            </a:r>
            <a:r>
              <a:rPr lang="en-US" b="1" dirty="0" err="1" smtClean="0">
                <a:latin typeface="Times New Roman" panose="02020603050405020304" pitchFamily="18" charset="0"/>
                <a:cs typeface="Times New Roman" panose="02020603050405020304" pitchFamily="18" charset="0"/>
              </a:rPr>
              <a:t>với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Autowired</a:t>
            </a:r>
            <a:endParaRPr lang="en-US" b="1" dirty="0"/>
          </a:p>
        </p:txBody>
      </p:sp>
      <p:sp>
        <p:nvSpPr>
          <p:cNvPr id="3" name="Content Placeholder 2"/>
          <p:cNvSpPr>
            <a:spLocks noGrp="1"/>
          </p:cNvSpPr>
          <p:nvPr>
            <p:ph idx="1"/>
          </p:nvPr>
        </p:nvSpPr>
        <p:spPr>
          <a:xfrm>
            <a:off x="1210491" y="1219930"/>
            <a:ext cx="10842172" cy="4957540"/>
          </a:xfrm>
        </p:spPr>
        <p:txBody>
          <a:bodyPr>
            <a:normAutofit/>
          </a:bodyPr>
          <a:lstStyle/>
          <a:p>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3 </a:t>
            </a:r>
            <a:r>
              <a:rPr lang="en-US" sz="2400" dirty="0" err="1" smtClean="0">
                <a:latin typeface="Times New Roman" panose="02020603050405020304" pitchFamily="18" charset="0"/>
                <a:cs typeface="Times New Roman" panose="02020603050405020304" pitchFamily="18" charset="0"/>
              </a:rPr>
              <a:t>cách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Cách</a:t>
            </a:r>
            <a:r>
              <a:rPr lang="en-US" sz="2400" dirty="0" smtClean="0">
                <a:latin typeface="Times New Roman" panose="02020603050405020304" pitchFamily="18" charset="0"/>
                <a:cs typeface="Times New Roman" panose="02020603050405020304" pitchFamily="18" charset="0"/>
              </a:rPr>
              <a:t> 1: </a:t>
            </a:r>
            <a:r>
              <a:rPr lang="en-US" sz="2400" dirty="0">
                <a:latin typeface="Times New Roman" panose="02020603050405020304" pitchFamily="18" charset="0"/>
                <a:cs typeface="Times New Roman" panose="02020603050405020304" pitchFamily="18" charset="0"/>
              </a:rPr>
              <a:t>K</a:t>
            </a:r>
            <a:r>
              <a:rPr lang="vi-VN" sz="2400" dirty="0" smtClean="0">
                <a:latin typeface="Times New Roman" panose="02020603050405020304" pitchFamily="18" charset="0"/>
                <a:cs typeface="Times New Roman" panose="02020603050405020304" pitchFamily="18" charset="0"/>
              </a:rPr>
              <a:t>hai </a:t>
            </a:r>
            <a:r>
              <a:rPr lang="vi-VN" sz="2400" dirty="0">
                <a:latin typeface="Times New Roman" panose="02020603050405020304" pitchFamily="18" charset="0"/>
                <a:cs typeface="Times New Roman" panose="02020603050405020304" pitchFamily="18" charset="0"/>
              </a:rPr>
              <a:t>báo </a:t>
            </a:r>
            <a:r>
              <a:rPr lang="vi-VN" sz="2400" b="1" dirty="0">
                <a:latin typeface="Times New Roman" panose="02020603050405020304" pitchFamily="18" charset="0"/>
                <a:cs typeface="Times New Roman" panose="02020603050405020304" pitchFamily="18" charset="0"/>
              </a:rPr>
              <a:t>@Autowired</a:t>
            </a:r>
            <a:r>
              <a:rPr lang="vi-VN" sz="2400" dirty="0">
                <a:latin typeface="Times New Roman" panose="02020603050405020304" pitchFamily="18" charset="0"/>
                <a:cs typeface="Times New Roman" panose="02020603050405020304" pitchFamily="18" charset="0"/>
              </a:rPr>
              <a:t> annotation trong class </a:t>
            </a:r>
            <a:r>
              <a:rPr lang="vi-VN" sz="2400" b="1" dirty="0">
                <a:latin typeface="Times New Roman" panose="02020603050405020304" pitchFamily="18" charset="0"/>
                <a:cs typeface="Times New Roman" panose="02020603050405020304" pitchFamily="18" charset="0"/>
              </a:rPr>
              <a:t>Room</a:t>
            </a:r>
            <a:r>
              <a:rPr lang="vi-VN" sz="2400" dirty="0">
                <a:latin typeface="Times New Roman" panose="02020603050405020304" pitchFamily="18" charset="0"/>
                <a:cs typeface="Times New Roman" panose="02020603050405020304" pitchFamily="18" charset="0"/>
              </a:rPr>
              <a:t> cho biến của </a:t>
            </a:r>
            <a:r>
              <a:rPr lang="vi-VN" sz="2400" dirty="0" smtClean="0">
                <a:latin typeface="Times New Roman" panose="02020603050405020304" pitchFamily="18" charset="0"/>
                <a:cs typeface="Times New Roman" panose="02020603050405020304" pitchFamily="18" charset="0"/>
              </a:rPr>
              <a:t>đối</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tượng</a:t>
            </a:r>
            <a:r>
              <a:rPr lang="vi-VN" sz="2400" dirty="0">
                <a:latin typeface="Times New Roman" panose="02020603050405020304" pitchFamily="18" charset="0"/>
                <a:cs typeface="Times New Roman" panose="02020603050405020304" pitchFamily="18" charset="0"/>
              </a:rPr>
              <a:t> </a:t>
            </a:r>
            <a:r>
              <a:rPr lang="vi-VN" sz="2400" b="1" dirty="0">
                <a:latin typeface="Times New Roman" panose="02020603050405020304" pitchFamily="18" charset="0"/>
                <a:cs typeface="Times New Roman" panose="02020603050405020304" pitchFamily="18" charset="0"/>
              </a:rPr>
              <a:t>Table</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394858" y="2866580"/>
            <a:ext cx="7419975" cy="3676650"/>
          </a:xfrm>
          <a:prstGeom prst="rect">
            <a:avLst/>
          </a:prstGeom>
        </p:spPr>
      </p:pic>
    </p:spTree>
    <p:extLst>
      <p:ext uri="{BB962C8B-B14F-4D97-AF65-F5344CB8AC3E}">
        <p14:creationId xmlns:p14="http://schemas.microsoft.com/office/powerpoint/2010/main" val="8689948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7531" y="0"/>
            <a:ext cx="8911687" cy="1280890"/>
          </a:xfrm>
        </p:spPr>
        <p:txBody>
          <a:bodyPr anchor="ctr"/>
          <a:lstStyle/>
          <a:p>
            <a:pPr algn="ctr"/>
            <a:r>
              <a:rPr lang="en-US" dirty="0">
                <a:latin typeface="Times New Roman" panose="02020603050405020304" pitchFamily="18" charset="0"/>
                <a:cs typeface="Times New Roman" panose="02020603050405020304" pitchFamily="18" charset="0"/>
              </a:rPr>
              <a:t>Dependency Injection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Autowired</a:t>
            </a:r>
            <a:endParaRPr lang="en-US" dirty="0"/>
          </a:p>
        </p:txBody>
      </p:sp>
      <p:sp>
        <p:nvSpPr>
          <p:cNvPr id="3" name="Content Placeholder 2"/>
          <p:cNvSpPr>
            <a:spLocks noGrp="1"/>
          </p:cNvSpPr>
          <p:nvPr>
            <p:ph idx="1"/>
          </p:nvPr>
        </p:nvSpPr>
        <p:spPr>
          <a:xfrm>
            <a:off x="1166949" y="1280890"/>
            <a:ext cx="10694125" cy="5363750"/>
          </a:xfrm>
        </p:spPr>
        <p:txBody>
          <a:bodyPr>
            <a:normAutofit/>
          </a:bodyPr>
          <a:lstStyle/>
          <a:p>
            <a:pPr>
              <a:buFont typeface="Arial" panose="020B0604020202020204" pitchFamily="34" charset="0"/>
              <a:buChar char="•"/>
            </a:pPr>
            <a:r>
              <a:rPr lang="en-US" sz="2400" dirty="0" err="1" smtClean="0">
                <a:solidFill>
                  <a:schemeClr val="tx1"/>
                </a:solidFill>
                <a:latin typeface="Times New Roman" panose="02020603050405020304" pitchFamily="18" charset="0"/>
                <a:cs typeface="Times New Roman" panose="02020603050405020304" pitchFamily="18" charset="0"/>
              </a:rPr>
              <a:t>Cách</a:t>
            </a:r>
            <a:r>
              <a:rPr lang="en-US" sz="2400" dirty="0" smtClean="0">
                <a:solidFill>
                  <a:schemeClr val="tx1"/>
                </a:solidFill>
                <a:latin typeface="Times New Roman" panose="02020603050405020304" pitchFamily="18" charset="0"/>
                <a:cs typeface="Times New Roman" panose="02020603050405020304" pitchFamily="18" charset="0"/>
              </a:rPr>
              <a:t> 2: </a:t>
            </a:r>
            <a:r>
              <a:rPr lang="en-US" sz="2400" dirty="0">
                <a:latin typeface="Times New Roman" panose="02020603050405020304" pitchFamily="18" charset="0"/>
                <a:cs typeface="Times New Roman" panose="02020603050405020304" pitchFamily="18" charset="0"/>
              </a:rPr>
              <a:t>K</a:t>
            </a:r>
            <a:r>
              <a:rPr lang="vi-VN" sz="2400" dirty="0">
                <a:latin typeface="Times New Roman" panose="02020603050405020304" pitchFamily="18" charset="0"/>
                <a:cs typeface="Times New Roman" panose="02020603050405020304" pitchFamily="18" charset="0"/>
              </a:rPr>
              <a:t>hai báo </a:t>
            </a:r>
            <a:r>
              <a:rPr lang="vi-VN" sz="2400" b="1" dirty="0">
                <a:latin typeface="Times New Roman" panose="02020603050405020304" pitchFamily="18" charset="0"/>
                <a:cs typeface="Times New Roman" panose="02020603050405020304" pitchFamily="18" charset="0"/>
              </a:rPr>
              <a:t>@Autowired</a:t>
            </a:r>
            <a:r>
              <a:rPr lang="vi-VN"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ở </a:t>
            </a:r>
            <a:r>
              <a:rPr lang="en-US" sz="2400" b="1" dirty="0">
                <a:latin typeface="Times New Roman" panose="02020603050405020304" pitchFamily="18" charset="0"/>
                <a:cs typeface="Times New Roman" panose="02020603050405020304" pitchFamily="18" charset="0"/>
              </a:rPr>
              <a:t>constructor</a:t>
            </a:r>
          </a:p>
          <a:p>
            <a:pPr>
              <a:buFont typeface="Arial" panose="020B0604020202020204" pitchFamily="34" charset="0"/>
              <a:buChar char="•"/>
            </a:pP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393235" y="2228850"/>
            <a:ext cx="7419975" cy="3619500"/>
          </a:xfrm>
          <a:prstGeom prst="rect">
            <a:avLst/>
          </a:prstGeom>
        </p:spPr>
      </p:pic>
    </p:spTree>
    <p:extLst>
      <p:ext uri="{BB962C8B-B14F-4D97-AF65-F5344CB8AC3E}">
        <p14:creationId xmlns:p14="http://schemas.microsoft.com/office/powerpoint/2010/main" val="20540132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8490" y="0"/>
            <a:ext cx="8911687" cy="1280890"/>
          </a:xfrm>
        </p:spPr>
        <p:txBody>
          <a:bodyPr anchor="ctr"/>
          <a:lstStyle/>
          <a:p>
            <a:pPr algn="ctr"/>
            <a:r>
              <a:rPr lang="en-US" dirty="0">
                <a:latin typeface="Times New Roman" panose="02020603050405020304" pitchFamily="18" charset="0"/>
                <a:cs typeface="Times New Roman" panose="02020603050405020304" pitchFamily="18" charset="0"/>
              </a:rPr>
              <a:t>Dependency Injection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Autowired</a:t>
            </a:r>
            <a:endParaRPr lang="en-US" dirty="0"/>
          </a:p>
        </p:txBody>
      </p:sp>
      <p:sp>
        <p:nvSpPr>
          <p:cNvPr id="3" name="Content Placeholder 2"/>
          <p:cNvSpPr>
            <a:spLocks noGrp="1"/>
          </p:cNvSpPr>
          <p:nvPr>
            <p:ph idx="1"/>
          </p:nvPr>
        </p:nvSpPr>
        <p:spPr>
          <a:xfrm>
            <a:off x="1683520" y="1280890"/>
            <a:ext cx="8915400" cy="3777622"/>
          </a:xfrm>
        </p:spPr>
        <p:txBody>
          <a:bodyPr>
            <a:normAutofit/>
          </a:bodyPr>
          <a:lstStyle/>
          <a:p>
            <a:pPr>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Cách</a:t>
            </a:r>
            <a:r>
              <a:rPr lang="en-US" sz="2400" dirty="0" smtClean="0">
                <a:latin typeface="Times New Roman" panose="02020603050405020304" pitchFamily="18" charset="0"/>
                <a:cs typeface="Times New Roman" panose="02020603050405020304" pitchFamily="18" charset="0"/>
              </a:rPr>
              <a:t> 3: </a:t>
            </a:r>
            <a:r>
              <a:rPr lang="en-US" sz="2400" dirty="0">
                <a:latin typeface="Times New Roman" panose="02020603050405020304" pitchFamily="18" charset="0"/>
                <a:cs typeface="Times New Roman" panose="02020603050405020304" pitchFamily="18" charset="0"/>
              </a:rPr>
              <a:t>K</a:t>
            </a:r>
            <a:r>
              <a:rPr lang="vi-VN" sz="2400" dirty="0">
                <a:latin typeface="Times New Roman" panose="02020603050405020304" pitchFamily="18" charset="0"/>
                <a:cs typeface="Times New Roman" panose="02020603050405020304" pitchFamily="18" charset="0"/>
              </a:rPr>
              <a:t>hai báo </a:t>
            </a:r>
            <a:r>
              <a:rPr lang="vi-VN" sz="2400" b="1" dirty="0">
                <a:latin typeface="Times New Roman" panose="02020603050405020304" pitchFamily="18" charset="0"/>
                <a:cs typeface="Times New Roman" panose="02020603050405020304" pitchFamily="18" charset="0"/>
              </a:rPr>
              <a:t>@Autowired</a:t>
            </a:r>
            <a:r>
              <a:rPr lang="vi-V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ở </a:t>
            </a:r>
            <a:r>
              <a:rPr lang="en-US" sz="2400" dirty="0" err="1" smtClean="0">
                <a:latin typeface="Times New Roman" panose="02020603050405020304" pitchFamily="18" charset="0"/>
                <a:cs typeface="Times New Roman" panose="02020603050405020304" pitchFamily="18" charset="0"/>
              </a:rPr>
              <a:t>trên</a:t>
            </a:r>
            <a:r>
              <a:rPr lang="en-US" sz="2400" b="1" dirty="0" smtClean="0">
                <a:latin typeface="Times New Roman" panose="02020603050405020304" pitchFamily="18" charset="0"/>
                <a:cs typeface="Times New Roman" panose="02020603050405020304" pitchFamily="18" charset="0"/>
              </a:rPr>
              <a:t> set method</a:t>
            </a:r>
            <a:endParaRPr lang="en-US" sz="2400" b="1"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948490" y="2118767"/>
            <a:ext cx="7429500" cy="3648075"/>
          </a:xfrm>
          <a:prstGeom prst="rect">
            <a:avLst/>
          </a:prstGeom>
        </p:spPr>
      </p:pic>
    </p:spTree>
    <p:extLst>
      <p:ext uri="{BB962C8B-B14F-4D97-AF65-F5344CB8AC3E}">
        <p14:creationId xmlns:p14="http://schemas.microsoft.com/office/powerpoint/2010/main" val="20536955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6549" y="0"/>
            <a:ext cx="8159931" cy="1210491"/>
          </a:xfrm>
        </p:spPr>
        <p:txBody>
          <a:bodyPr anchor="ctr"/>
          <a:lstStyle/>
          <a:p>
            <a:pPr algn="ctr"/>
            <a:r>
              <a:rPr lang="en-US" b="1" dirty="0">
                <a:latin typeface="Times New Roman" panose="02020603050405020304" pitchFamily="18" charset="0"/>
                <a:cs typeface="Times New Roman" panose="02020603050405020304" pitchFamily="18" charset="0"/>
              </a:rPr>
              <a:t>Annotation @</a:t>
            </a:r>
            <a:r>
              <a:rPr lang="en-US" b="1" dirty="0" err="1">
                <a:latin typeface="Times New Roman" panose="02020603050405020304" pitchFamily="18" charset="0"/>
                <a:cs typeface="Times New Roman" panose="02020603050405020304" pitchFamily="18" charset="0"/>
              </a:rPr>
              <a:t>RequestMapping</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4137" y="1105989"/>
            <a:ext cx="11747863" cy="4805233"/>
          </a:xfrm>
        </p:spPr>
        <p:txBody>
          <a:bodyPr>
            <a:noAutofit/>
          </a:bodyPr>
          <a:lstStyle/>
          <a:p>
            <a:r>
              <a:rPr lang="en-US" sz="2400" dirty="0" err="1" smtClean="0">
                <a:latin typeface="Times New Roman" panose="02020603050405020304" pitchFamily="18" charset="0"/>
                <a:cs typeface="Times New Roman" panose="02020603050405020304" pitchFamily="18" charset="0"/>
              </a:rPr>
              <a:t>RequestMapping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ánh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xạ</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yêu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cầu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thức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request.</a:t>
            </a:r>
          </a:p>
          <a:p>
            <a:r>
              <a:rPr lang="en-US" sz="2400" dirty="0">
                <a:latin typeface="Times New Roman" panose="02020603050405020304" pitchFamily="18" charset="0"/>
                <a:cs typeface="Times New Roman" panose="02020603050405020304" pitchFamily="18" charset="0"/>
              </a:rPr>
              <a:t>Annotation @</a:t>
            </a:r>
            <a:r>
              <a:rPr lang="en-US" sz="2400" dirty="0" err="1" smtClean="0">
                <a:latin typeface="Times New Roman" panose="02020603050405020304" pitchFamily="18" charset="0"/>
                <a:cs typeface="Times New Roman" panose="02020603050405020304" pitchFamily="18" charset="0"/>
              </a:rPr>
              <a:t>RequestMapping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dánh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dấu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một</a:t>
            </a:r>
            <a:r>
              <a:rPr lang="en-US" sz="2400" dirty="0" smtClean="0">
                <a:latin typeface="Times New Roman" panose="02020603050405020304" pitchFamily="18" charset="0"/>
                <a:cs typeface="Times New Roman" panose="02020603050405020304" pitchFamily="18" charset="0"/>
              </a:rPr>
              <a:t> controller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từng</a:t>
            </a:r>
            <a:r>
              <a:rPr lang="en-US" sz="2400" dirty="0" smtClean="0">
                <a:latin typeface="Times New Roman" panose="02020603050405020304" pitchFamily="18" charset="0"/>
                <a:cs typeface="Times New Roman" panose="02020603050405020304" pitchFamily="18" charset="0"/>
              </a:rPr>
              <a:t> action </a:t>
            </a:r>
            <a:r>
              <a:rPr lang="en-US" sz="2400" dirty="0" err="1" smtClean="0">
                <a:latin typeface="Times New Roman" panose="02020603050405020304" pitchFamily="18" charset="0"/>
                <a:cs typeface="Times New Roman" panose="02020603050405020304" pitchFamily="18" charset="0"/>
              </a:rPr>
              <a:t>riêng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lẻ</a:t>
            </a:r>
            <a:r>
              <a:rPr lang="en-US" sz="2400" dirty="0" smtClean="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Khi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đánh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dấu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một</a:t>
            </a:r>
            <a:r>
              <a:rPr lang="en-US" sz="2400" dirty="0" smtClean="0">
                <a:latin typeface="Times New Roman" panose="02020603050405020304" pitchFamily="18" charset="0"/>
                <a:cs typeface="Times New Roman" panose="02020603050405020304" pitchFamily="18" charset="0"/>
              </a:rPr>
              <a:t> controller </a:t>
            </a:r>
            <a:r>
              <a:rPr lang="en-US" sz="2400" dirty="0" err="1" smtClean="0">
                <a:latin typeface="Times New Roman" panose="02020603050405020304" pitchFamily="18" charset="0"/>
                <a:cs typeface="Times New Roman" panose="02020603050405020304" pitchFamily="18" charset="0"/>
              </a:rPr>
              <a:t>thì</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thiết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lập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áp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tất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action </a:t>
            </a: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controller </a:t>
            </a:r>
            <a:r>
              <a:rPr lang="en-US" sz="2400" dirty="0" err="1" smtClean="0">
                <a:latin typeface="Times New Roman" panose="02020603050405020304" pitchFamily="18" charset="0"/>
                <a:cs typeface="Times New Roman" panose="02020603050405020304" pitchFamily="18" charset="0"/>
              </a:rPr>
              <a:t>đó</a:t>
            </a:r>
            <a:r>
              <a:rPr lang="en-US" sz="2400" dirty="0" smtClean="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Khi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đánh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dấu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từng</a:t>
            </a:r>
            <a:r>
              <a:rPr lang="en-US" sz="2400" dirty="0" smtClean="0">
                <a:latin typeface="Times New Roman" panose="02020603050405020304" pitchFamily="18" charset="0"/>
                <a:cs typeface="Times New Roman" panose="02020603050405020304" pitchFamily="18" charset="0"/>
              </a:rPr>
              <a:t> action </a:t>
            </a:r>
            <a:r>
              <a:rPr lang="en-US" sz="2400" dirty="0" err="1" smtClean="0">
                <a:latin typeface="Times New Roman" panose="02020603050405020304" pitchFamily="18" charset="0"/>
                <a:cs typeface="Times New Roman" panose="02020603050405020304" pitchFamily="18" charset="0"/>
              </a:rPr>
              <a:t>riêng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thì</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chỉ</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áp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thiết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lập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action </a:t>
            </a:r>
            <a:r>
              <a:rPr lang="en-US" sz="2400" dirty="0" err="1" smtClean="0">
                <a:latin typeface="Times New Roman" panose="02020603050405020304" pitchFamily="18" charset="0"/>
                <a:cs typeface="Times New Roman" panose="02020603050405020304" pitchFamily="18" charset="0"/>
              </a:rPr>
              <a:t>đó</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Cú</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pháp</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solidFill>
                  <a:srgbClr val="FF0000"/>
                </a:solidFill>
                <a:latin typeface="Times New Roman" panose="02020603050405020304" pitchFamily="18" charset="0"/>
                <a:cs typeface="Times New Roman" panose="02020603050405020304" pitchFamily="18" charset="0"/>
              </a:rPr>
              <a:t>@</a:t>
            </a:r>
            <a:r>
              <a:rPr lang="en-US" sz="2400" dirty="0" err="1" smtClean="0">
                <a:solidFill>
                  <a:srgbClr val="FF0000"/>
                </a:solidFill>
                <a:latin typeface="Times New Roman" panose="02020603050405020304" pitchFamily="18" charset="0"/>
                <a:cs typeface="Times New Roman" panose="02020603050405020304" pitchFamily="18" charset="0"/>
              </a:rPr>
              <a:t>RequestMapping</a:t>
            </a:r>
            <a:r>
              <a:rPr lang="en-US" sz="2400" dirty="0" smtClean="0">
                <a:solidFill>
                  <a:srgbClr val="FF0000"/>
                </a:solidFill>
                <a:latin typeface="Times New Roman" panose="02020603050405020304" pitchFamily="18" charset="0"/>
                <a:cs typeface="Times New Roman" panose="02020603050405020304" pitchFamily="18" charset="0"/>
              </a:rPr>
              <a:t>(</a:t>
            </a:r>
            <a:r>
              <a:rPr lang="en-US" sz="2400" dirty="0" err="1" smtClean="0">
                <a:solidFill>
                  <a:srgbClr val="FF0000"/>
                </a:solidFill>
                <a:latin typeface="Times New Roman" panose="02020603050405020304" pitchFamily="18" charset="0"/>
                <a:cs typeface="Times New Roman" panose="02020603050405020304" pitchFamily="18" charset="0"/>
              </a:rPr>
              <a:t>value,method,params</a:t>
            </a:r>
            <a:r>
              <a:rPr lang="en-US" sz="2400" dirty="0" smtClean="0">
                <a:solidFill>
                  <a:srgbClr val="FF0000"/>
                </a:solidFill>
                <a:latin typeface="Times New Roman" panose="02020603050405020304" pitchFamily="18" charset="0"/>
                <a:cs typeface="Times New Roman" panose="02020603050405020304" pitchFamily="18" charset="0"/>
              </a:rPr>
              <a:t>)</a:t>
            </a:r>
          </a:p>
          <a:p>
            <a:pPr marL="685800" lvl="1">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value : </a:t>
            </a:r>
            <a:r>
              <a:rPr lang="en-US" sz="2400" dirty="0" err="1" smtClean="0">
                <a:latin typeface="Times New Roman" panose="02020603050405020304" pitchFamily="18" charset="0"/>
                <a:cs typeface="Times New Roman" panose="02020603050405020304" pitchFamily="18" charset="0"/>
              </a:rPr>
              <a:t>chỉ</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ra</a:t>
            </a:r>
            <a:r>
              <a:rPr lang="en-US" sz="2400" dirty="0" smtClean="0">
                <a:latin typeface="Times New Roman" panose="02020603050405020304" pitchFamily="18" charset="0"/>
                <a:cs typeface="Times New Roman" panose="02020603050405020304" pitchFamily="18" charset="0"/>
              </a:rPr>
              <a:t> action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ánh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xạ</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thức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endParaRPr lang="en-US" sz="2400" dirty="0" smtClean="0">
              <a:latin typeface="Times New Roman" panose="02020603050405020304" pitchFamily="18" charset="0"/>
              <a:cs typeface="Times New Roman" panose="02020603050405020304" pitchFamily="18" charset="0"/>
            </a:endParaRPr>
          </a:p>
          <a:p>
            <a:pPr marL="685800" lvl="1">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t>
            </a:r>
            <a:r>
              <a:rPr lang="en-US" sz="2400" dirty="0" smtClean="0">
                <a:latin typeface="Times New Roman" panose="02020603050405020304" pitchFamily="18" charset="0"/>
                <a:cs typeface="Times New Roman" panose="02020603050405020304" pitchFamily="18" charset="0"/>
              </a:rPr>
              <a:t>ethod: </a:t>
            </a:r>
            <a:r>
              <a:rPr lang="en-US" sz="2400" dirty="0" err="1" smtClean="0">
                <a:latin typeface="Times New Roman" panose="02020603050405020304" pitchFamily="18" charset="0"/>
                <a:cs typeface="Times New Roman" panose="02020603050405020304" pitchFamily="18" charset="0"/>
              </a:rPr>
              <a:t>chỉ</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thức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truyền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dữ</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liệu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trình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duyệt</a:t>
            </a:r>
            <a:r>
              <a:rPr lang="en-US" sz="2400" dirty="0" smtClean="0">
                <a:latin typeface="Times New Roman" panose="02020603050405020304" pitchFamily="18" charset="0"/>
                <a:cs typeface="Times New Roman" panose="02020603050405020304" pitchFamily="18" charset="0"/>
              </a:rPr>
              <a:t> web (POST, GET, PUT, DELETE,…) (</a:t>
            </a:r>
            <a:r>
              <a:rPr lang="en-US" sz="2400" dirty="0" err="1" smtClean="0">
                <a:latin typeface="Times New Roman" panose="02020603050405020304" pitchFamily="18" charset="0"/>
                <a:cs typeface="Times New Roman" panose="02020603050405020304" pitchFamily="18" charset="0"/>
              </a:rPr>
              <a:t>Nếu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định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nghĩa</a:t>
            </a:r>
            <a:r>
              <a:rPr lang="en-US" sz="2400" dirty="0" smtClean="0">
                <a:latin typeface="Times New Roman" panose="02020603050405020304" pitchFamily="18" charset="0"/>
                <a:cs typeface="Times New Roman" panose="02020603050405020304" pitchFamily="18" charset="0"/>
              </a:rPr>
              <a:t> method </a:t>
            </a:r>
            <a:r>
              <a:rPr lang="en-US" sz="2400" dirty="0" err="1" smtClean="0">
                <a:latin typeface="Times New Roman" panose="02020603050405020304" pitchFamily="18" charset="0"/>
                <a:cs typeface="Times New Roman" panose="02020603050405020304" pitchFamily="18" charset="0"/>
              </a:rPr>
              <a:t>thì</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mặc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định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GET)</a:t>
            </a:r>
          </a:p>
          <a:p>
            <a:pPr marL="685800" lvl="1">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Params</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chỉ</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tham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số</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bắt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buộc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phải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endParaRPr lang="en-US" sz="2400" dirty="0" smtClean="0"/>
          </a:p>
        </p:txBody>
      </p:sp>
    </p:spTree>
    <p:extLst>
      <p:ext uri="{BB962C8B-B14F-4D97-AF65-F5344CB8AC3E}">
        <p14:creationId xmlns:p14="http://schemas.microsoft.com/office/powerpoint/2010/main" val="938695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035" y="17417"/>
            <a:ext cx="9804149" cy="1280890"/>
          </a:xfrm>
        </p:spPr>
        <p:txBody>
          <a:bodyPr anchor="ctr"/>
          <a:lstStyle/>
          <a:p>
            <a:pPr algn="ct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RequestMapping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với</a:t>
            </a:r>
            <a:r>
              <a:rPr lang="en-US" dirty="0" smtClean="0">
                <a:latin typeface="Times New Roman" panose="02020603050405020304" pitchFamily="18" charset="0"/>
                <a:cs typeface="Times New Roman" panose="02020603050405020304" pitchFamily="18" charset="0"/>
              </a:rPr>
              <a:t> method GET</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671888" y="1280890"/>
            <a:ext cx="8201025" cy="2095500"/>
          </a:xfrm>
          <a:prstGeom prst="rect">
            <a:avLst/>
          </a:prstGeom>
        </p:spPr>
      </p:pic>
      <p:pic>
        <p:nvPicPr>
          <p:cNvPr id="5" name="Picture 4"/>
          <p:cNvPicPr>
            <a:picLocks noChangeAspect="1"/>
          </p:cNvPicPr>
          <p:nvPr/>
        </p:nvPicPr>
        <p:blipFill>
          <a:blip r:embed="rId3"/>
          <a:stretch>
            <a:fillRect/>
          </a:stretch>
        </p:blipFill>
        <p:spPr>
          <a:xfrm>
            <a:off x="1700463" y="3844827"/>
            <a:ext cx="8172450" cy="2676525"/>
          </a:xfrm>
          <a:prstGeom prst="rect">
            <a:avLst/>
          </a:prstGeom>
        </p:spPr>
      </p:pic>
    </p:spTree>
    <p:extLst>
      <p:ext uri="{BB962C8B-B14F-4D97-AF65-F5344CB8AC3E}">
        <p14:creationId xmlns:p14="http://schemas.microsoft.com/office/powerpoint/2010/main" val="423967271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223</TotalTime>
  <Words>464</Words>
  <Application>Microsoft Office PowerPoint</Application>
  <PresentationFormat>Widescreen</PresentationFormat>
  <Paragraphs>47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Century Gothic</vt:lpstr>
      <vt:lpstr>Times New Roman</vt:lpstr>
      <vt:lpstr>Wingdings</vt:lpstr>
      <vt:lpstr>Wingdings 3</vt:lpstr>
      <vt:lpstr>Wisp</vt:lpstr>
      <vt:lpstr>Bài 2: Spring Controller</vt:lpstr>
      <vt:lpstr>Dependency Injection </vt:lpstr>
      <vt:lpstr>Khi không sử dụng Dependency Injection </vt:lpstr>
      <vt:lpstr>Sử dụng Dependency Injection </vt:lpstr>
      <vt:lpstr>Dependency Injection với @Autowired</vt:lpstr>
      <vt:lpstr>Dependency Injection với @Autowired</vt:lpstr>
      <vt:lpstr>Dependency Injection với @Autowired</vt:lpstr>
      <vt:lpstr>Annotation @RequestMapping </vt:lpstr>
      <vt:lpstr>Ví dụ: RequestMapping với method GET</vt:lpstr>
      <vt:lpstr>Annotation @Controllers</vt:lpstr>
      <vt:lpstr>Ví dụ: Một lớp chú thích bởi @Controller.</vt:lpstr>
      <vt:lpstr>Annotated Controllers</vt:lpstr>
      <vt:lpstr>@MessageMapping</vt:lpstr>
      <vt:lpstr>@SubscribeMapping</vt:lpstr>
      <vt:lpstr>@MessageExceptionHandler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2: Spring Controller</dc:title>
  <dc:creator>Admin</dc:creator>
  <cp:lastModifiedBy>Admin</cp:lastModifiedBy>
  <cp:revision>13</cp:revision>
  <dcterms:created xsi:type="dcterms:W3CDTF">2021-06-14T13:56:28Z</dcterms:created>
  <dcterms:modified xsi:type="dcterms:W3CDTF">2021-06-15T07:55:33Z</dcterms:modified>
</cp:coreProperties>
</file>