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6858000" cx="12192000"/>
  <p:notesSz cx="12192000" cy="6858000"/>
  <p:embeddedFontLst>
    <p:embeddedFont>
      <p:font typeface="Book Antiqua"/>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80" roundtripDataSignature="AMtx7mi3Zzt5+qeq2gBn7XZd8s1ksUsS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CABC77-AB4E-4495-94BE-2DB9B8348DE5}">
  <a:tblStyle styleId="{8DCABC77-AB4E-4495-94BE-2DB9B8348DE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649E5F17-9E88-4E31-989D-4E16B2556FE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BookAntiqua-bold.fntdata"/><Relationship Id="rId32" Type="http://schemas.openxmlformats.org/officeDocument/2006/relationships/slide" Target="slides/slide26.xml"/><Relationship Id="rId76" Type="http://schemas.openxmlformats.org/officeDocument/2006/relationships/font" Target="fonts/BookAntiqua-regular.fntdata"/><Relationship Id="rId35" Type="http://schemas.openxmlformats.org/officeDocument/2006/relationships/slide" Target="slides/slide29.xml"/><Relationship Id="rId79" Type="http://schemas.openxmlformats.org/officeDocument/2006/relationships/font" Target="fonts/BookAntiqua-boldItalic.fntdata"/><Relationship Id="rId34" Type="http://schemas.openxmlformats.org/officeDocument/2006/relationships/slide" Target="slides/slide28.xml"/><Relationship Id="rId78" Type="http://schemas.openxmlformats.org/officeDocument/2006/relationships/font" Target="fonts/BookAntiqua-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1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51" name="Google Shape;15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59" name="Google Shape;15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68" name="Google Shape;168;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76" name="Google Shape;176;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84" name="Google Shape;184;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92" name="Google Shape;192;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00" name="Google Shape;200;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08" name="Google Shape;208;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16" name="Google Shape;216;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24" name="Google Shape;224;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32" name="Google Shape;232;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40" name="Google Shape;240;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48" name="Google Shape;248;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56" name="Google Shape;256;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64" name="Google Shape;264;p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72" name="Google Shape;272;p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80" name="Google Shape;280;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88" name="Google Shape;288;p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296" name="Google Shape;296;p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11" name="Google Shape;311;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19" name="Google Shape;319;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27" name="Google Shape;327;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35" name="Google Shape;335;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43" name="Google Shape;343;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51" name="Google Shape;351;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59" name="Google Shape;359;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67" name="Google Shape;36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75" name="Google Shape;375;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85" name="Google Shape;385;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394" name="Google Shape;394;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03" name="Google Shape;403;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12" name="Google Shape;412;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22" name="Google Shape;42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31" name="Google Shape;431;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41" name="Google Shape;441;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50" name="Google Shape;450;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60" name="Google Shape;460;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68" name="Google Shape;468;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76" name="Google Shape;476;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85" name="Google Shape;485;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493" name="Google Shape;493;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501" name="Google Shape;501;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517" name="Google Shape;517;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525" name="Google Shape;525;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87" name="Google Shape;8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533" name="Google Shape;533;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542" name="Google Shape;542;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551" name="Google Shape;551;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560" name="Google Shape;560;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569" name="Google Shape;569;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4" name="Google Shape;584;p1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1" name="Google Shape;591;p1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8" name="Google Shape;598;p1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2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5" name="Google Shape;605;p20: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10: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自定义版式">
  <p:cSld name="2_自定义版式">
    <p:spTree>
      <p:nvGrpSpPr>
        <p:cNvPr id="11" name="Shape 11"/>
        <p:cNvGrpSpPr/>
        <p:nvPr/>
      </p:nvGrpSpPr>
      <p:grpSpPr>
        <a:xfrm>
          <a:off x="0" y="0"/>
          <a:ext cx="0" cy="0"/>
          <a:chOff x="0" y="0"/>
          <a:chExt cx="0" cy="0"/>
        </a:xfrm>
      </p:grpSpPr>
      <p:cxnSp>
        <p:nvCxnSpPr>
          <p:cNvPr id="12" name="Google Shape;12;p78"/>
          <p:cNvCxnSpPr/>
          <p:nvPr/>
        </p:nvCxnSpPr>
        <p:spPr>
          <a:xfrm>
            <a:off x="7081737" y="0"/>
            <a:ext cx="3442004" cy="6858000"/>
          </a:xfrm>
          <a:prstGeom prst="straightConnector1">
            <a:avLst/>
          </a:prstGeom>
          <a:noFill/>
          <a:ln cap="flat" cmpd="sng" w="9525">
            <a:solidFill>
              <a:srgbClr val="BFBFBF"/>
            </a:solidFill>
            <a:prstDash val="solid"/>
            <a:miter lim="800000"/>
            <a:headEnd len="sm" w="sm" type="none"/>
            <a:tailEnd len="sm" w="sm" type="none"/>
          </a:ln>
        </p:spPr>
      </p:cxnSp>
      <p:cxnSp>
        <p:nvCxnSpPr>
          <p:cNvPr id="13" name="Google Shape;13;p78"/>
          <p:cNvCxnSpPr/>
          <p:nvPr/>
        </p:nvCxnSpPr>
        <p:spPr>
          <a:xfrm flipH="1" rot="10800000">
            <a:off x="0" y="582559"/>
            <a:ext cx="12230206" cy="2548000"/>
          </a:xfrm>
          <a:prstGeom prst="straightConnector1">
            <a:avLst/>
          </a:prstGeom>
          <a:noFill/>
          <a:ln cap="flat" cmpd="sng" w="9525">
            <a:solidFill>
              <a:srgbClr val="BFBFBF"/>
            </a:solidFill>
            <a:prstDash val="solid"/>
            <a:miter lim="800000"/>
            <a:headEnd len="sm" w="sm" type="none"/>
            <a:tailEnd len="sm" w="sm" type="none"/>
          </a:ln>
        </p:spPr>
      </p:cxnSp>
      <p:sp>
        <p:nvSpPr>
          <p:cNvPr id="14" name="Google Shape;14;p78"/>
          <p:cNvSpPr/>
          <p:nvPr/>
        </p:nvSpPr>
        <p:spPr>
          <a:xfrm rot="-5400000">
            <a:off x="7257568" y="1923567"/>
            <a:ext cx="5943603" cy="3925263"/>
          </a:xfrm>
          <a:custGeom>
            <a:rect b="b" l="l" r="r" t="t"/>
            <a:pathLst>
              <a:path extrusionOk="0" h="3925263" w="5943603">
                <a:moveTo>
                  <a:pt x="5943603" y="3925263"/>
                </a:moveTo>
                <a:lnTo>
                  <a:pt x="0" y="3925263"/>
                </a:lnTo>
                <a:lnTo>
                  <a:pt x="0" y="2531240"/>
                </a:lnTo>
                <a:lnTo>
                  <a:pt x="5140020" y="0"/>
                </a:lnTo>
                <a:close/>
              </a:path>
            </a:pathLst>
          </a:custGeom>
          <a:solidFill>
            <a:srgbClr val="E7001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p78"/>
          <p:cNvSpPr/>
          <p:nvPr/>
        </p:nvSpPr>
        <p:spPr>
          <a:xfrm rot="5400000">
            <a:off x="1276605" y="-1276604"/>
            <a:ext cx="1372057" cy="3925264"/>
          </a:xfrm>
          <a:custGeom>
            <a:rect b="b" l="l" r="r" t="t"/>
            <a:pathLst>
              <a:path extrusionOk="0" h="3925264" w="1372057">
                <a:moveTo>
                  <a:pt x="0" y="3925264"/>
                </a:moveTo>
                <a:lnTo>
                  <a:pt x="0" y="279949"/>
                </a:lnTo>
                <a:lnTo>
                  <a:pt x="568474" y="0"/>
                </a:lnTo>
                <a:lnTo>
                  <a:pt x="1372057" y="3925264"/>
                </a:lnTo>
                <a:close/>
              </a:path>
            </a:pathLst>
          </a:custGeom>
          <a:solidFill>
            <a:srgbClr val="E7001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24"/>
          <p:cNvSpPr txBox="1"/>
          <p:nvPr>
            <p:ph type="title"/>
          </p:nvPr>
        </p:nvSpPr>
        <p:spPr>
          <a:xfrm>
            <a:off x="78739" y="169165"/>
            <a:ext cx="12034520" cy="6959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4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4"/>
          <p:cNvSpPr txBox="1"/>
          <p:nvPr>
            <p:ph idx="1" type="body"/>
          </p:nvPr>
        </p:nvSpPr>
        <p:spPr>
          <a:xfrm>
            <a:off x="693370" y="1643378"/>
            <a:ext cx="5481320" cy="172021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800">
                <a:solidFill>
                  <a:schemeClr val="dk1"/>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25"/>
          <p:cNvSpPr txBox="1"/>
          <p:nvPr>
            <p:ph type="title"/>
          </p:nvPr>
        </p:nvSpPr>
        <p:spPr>
          <a:xfrm>
            <a:off x="78739" y="169165"/>
            <a:ext cx="12034520" cy="6959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4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7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7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7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7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3" name="Shape 33"/>
        <p:cNvGrpSpPr/>
        <p:nvPr/>
      </p:nvGrpSpPr>
      <p:grpSpPr>
        <a:xfrm>
          <a:off x="0" y="0"/>
          <a:ext cx="0" cy="0"/>
          <a:chOff x="0" y="0"/>
          <a:chExt cx="0" cy="0"/>
        </a:xfrm>
      </p:grpSpPr>
      <p:sp>
        <p:nvSpPr>
          <p:cNvPr id="34" name="Google Shape;34;p8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5" name="Google Shape;35;p80"/>
          <p:cNvSpPr txBox="1"/>
          <p:nvPr>
            <p:ph type="title"/>
          </p:nvPr>
        </p:nvSpPr>
        <p:spPr>
          <a:xfrm>
            <a:off x="0" y="350838"/>
            <a:ext cx="10160000" cy="411162"/>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0"/>
              </a:spcBef>
              <a:spcAft>
                <a:spcPts val="0"/>
              </a:spcAft>
              <a:buClr>
                <a:srgbClr val="C55A11"/>
              </a:buClr>
              <a:buSzPts val="3200"/>
              <a:buFont typeface="Book Antiqua"/>
              <a:buNone/>
              <a:defRPr b="1" i="0" sz="3200" u="none" cap="none" strike="noStrike">
                <a:solidFill>
                  <a:srgbClr val="C55A11"/>
                </a:solidFill>
                <a:latin typeface="Book Antiqua"/>
                <a:ea typeface="Book Antiqua"/>
                <a:cs typeface="Book Antiqua"/>
                <a:sym typeface="Book Antiqua"/>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6" name="Shape 36"/>
        <p:cNvGrpSpPr/>
        <p:nvPr/>
      </p:nvGrpSpPr>
      <p:grpSpPr>
        <a:xfrm>
          <a:off x="0" y="0"/>
          <a:ext cx="0" cy="0"/>
          <a:chOff x="0" y="0"/>
          <a:chExt cx="0" cy="0"/>
        </a:xfrm>
      </p:grpSpPr>
      <p:sp>
        <p:nvSpPr>
          <p:cNvPr id="37" name="Google Shape;37;p26"/>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26"/>
          <p:cNvSpPr txBox="1"/>
          <p:nvPr>
            <p:ph type="ctrTitle"/>
          </p:nvPr>
        </p:nvSpPr>
        <p:spPr>
          <a:xfrm>
            <a:off x="78739" y="169165"/>
            <a:ext cx="12034520" cy="6959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3" name="Shape 43"/>
        <p:cNvGrpSpPr/>
        <p:nvPr/>
      </p:nvGrpSpPr>
      <p:grpSpPr>
        <a:xfrm>
          <a:off x="0" y="0"/>
          <a:ext cx="0" cy="0"/>
          <a:chOff x="0" y="0"/>
          <a:chExt cx="0" cy="0"/>
        </a:xfrm>
      </p:grpSpPr>
      <p:sp>
        <p:nvSpPr>
          <p:cNvPr id="44" name="Google Shape;44;p27"/>
          <p:cNvSpPr txBox="1"/>
          <p:nvPr>
            <p:ph type="title"/>
          </p:nvPr>
        </p:nvSpPr>
        <p:spPr>
          <a:xfrm>
            <a:off x="78739" y="169165"/>
            <a:ext cx="12034520" cy="6959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4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2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2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78739" y="169165"/>
            <a:ext cx="12034520" cy="6959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693370" y="1643378"/>
            <a:ext cx="5481320" cy="172021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2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2.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9.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18.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4.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levunguyen.com/database/2020/05/02/cac-kieu-du-lieu-trong-database/" TargetMode="External"/><Relationship Id="rId4" Type="http://schemas.openxmlformats.org/officeDocument/2006/relationships/hyperlink" Target="https://levunguyen.com/database/2020/05/04/cac-cau-lenh-cau-truc-ddl-trong-database/" TargetMode="External"/><Relationship Id="rId5" Type="http://schemas.openxmlformats.org/officeDocument/2006/relationships/hyperlink" Target="https://levunguyen.com/database/2020/05/07/cac-cau-lenh-sql-dml-trong-database/" TargetMode="External"/><Relationship Id="rId6" Type="http://schemas.openxmlformats.org/officeDocument/2006/relationships/hyperlink" Target="https://levunguyen.com/database/2020/05/12/su-dung-group-having-trong-databas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8"/>
          <p:cNvSpPr/>
          <p:nvPr/>
        </p:nvSpPr>
        <p:spPr>
          <a:xfrm>
            <a:off x="1348509" y="4601746"/>
            <a:ext cx="8470740" cy="208040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E36C09"/>
                </a:solidFill>
                <a:latin typeface="Arial"/>
                <a:ea typeface="Arial"/>
                <a:cs typeface="Arial"/>
                <a:sym typeface="Arial"/>
              </a:rPr>
              <a:t>DML, DDL, DCL in MySQL</a:t>
            </a:r>
            <a:endParaRPr b="1" i="0" sz="4800" u="none" cap="none" strike="noStrike">
              <a:solidFill>
                <a:srgbClr val="E36C09"/>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119" name="Shape 119"/>
        <p:cNvGrpSpPr/>
        <p:nvPr/>
      </p:nvGrpSpPr>
      <p:grpSpPr>
        <a:xfrm>
          <a:off x="0" y="0"/>
          <a:ext cx="0" cy="0"/>
          <a:chOff x="0" y="0"/>
          <a:chExt cx="0" cy="0"/>
        </a:xfrm>
      </p:grpSpPr>
      <p:sp>
        <p:nvSpPr>
          <p:cNvPr id="120" name="Google Shape;120;p12"/>
          <p:cNvSpPr txBox="1"/>
          <p:nvPr/>
        </p:nvSpPr>
        <p:spPr>
          <a:xfrm>
            <a:off x="11723052" y="6580123"/>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Verdana"/>
                <a:ea typeface="Verdana"/>
                <a:cs typeface="Verdana"/>
                <a:sym typeface="Verdana"/>
              </a:rPr>
              <a:t>9</a:t>
            </a:r>
            <a:endParaRPr b="0" i="0" sz="1200" u="none" cap="none" strike="noStrike">
              <a:solidFill>
                <a:schemeClr val="dk1"/>
              </a:solidFill>
              <a:latin typeface="Verdana"/>
              <a:ea typeface="Verdana"/>
              <a:cs typeface="Verdana"/>
              <a:sym typeface="Verdana"/>
            </a:endParaRPr>
          </a:p>
        </p:txBody>
      </p:sp>
      <p:sp>
        <p:nvSpPr>
          <p:cNvPr id="121" name="Google Shape;121;p12"/>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12"/>
          <p:cNvSpPr txBox="1"/>
          <p:nvPr>
            <p:ph type="title"/>
          </p:nvPr>
        </p:nvSpPr>
        <p:spPr>
          <a:xfrm>
            <a:off x="78739" y="169165"/>
            <a:ext cx="53327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Kiểu dữ liêu số</a:t>
            </a:r>
            <a:endParaRPr/>
          </a:p>
        </p:txBody>
      </p:sp>
      <p:graphicFrame>
        <p:nvGraphicFramePr>
          <p:cNvPr id="123" name="Google Shape;123;p12"/>
          <p:cNvGraphicFramePr/>
          <p:nvPr/>
        </p:nvGraphicFramePr>
        <p:xfrm>
          <a:off x="969581" y="1524000"/>
          <a:ext cx="3000000" cy="3000000"/>
        </p:xfrm>
        <a:graphic>
          <a:graphicData uri="http://schemas.openxmlformats.org/drawingml/2006/table">
            <a:tbl>
              <a:tblPr bandRow="1" firstRow="1">
                <a:noFill/>
                <a:tableStyleId>{8DCABC77-AB4E-4495-94BE-2DB9B8348DE5}</a:tableStyleId>
              </a:tblPr>
              <a:tblGrid>
                <a:gridCol w="3145225"/>
                <a:gridCol w="7659675"/>
              </a:tblGrid>
              <a:tr h="370850">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Kiểu dữ liệu</a:t>
                      </a:r>
                      <a:endParaRPr sz="3000" u="none" cap="none" strike="noStrike">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Mô tả</a:t>
                      </a:r>
                      <a:endParaRPr sz="3000" u="none" cap="none" strike="noStrike">
                        <a:latin typeface="Times New Roman"/>
                        <a:ea typeface="Times New Roman"/>
                        <a:cs typeface="Times New Roman"/>
                        <a:sym typeface="Times New Roman"/>
                      </a:endParaRPr>
                    </a:p>
                  </a:txBody>
                  <a:tcPr marT="45725" marB="45725" marR="91450" marL="91450" anchor="b"/>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BIT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số từ 1 đến 64. giá trị mặc định là 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TINYINT(size)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từ 0 đến 255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BOOL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0 là sai và 1 là đúng</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BOOLEAN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giống như BOOL</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SMALLINT(size)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từ 0 đến 65535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11723052" y="6580123"/>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Verdana"/>
                <a:ea typeface="Verdana"/>
                <a:cs typeface="Verdana"/>
                <a:sym typeface="Verdana"/>
              </a:rPr>
              <a:t>9</a:t>
            </a:r>
            <a:endParaRPr b="0" i="0" sz="1200" u="none" cap="none" strike="noStrike">
              <a:solidFill>
                <a:schemeClr val="dk1"/>
              </a:solidFill>
              <a:latin typeface="Verdana"/>
              <a:ea typeface="Verdana"/>
              <a:cs typeface="Verdana"/>
              <a:sym typeface="Verdana"/>
            </a:endParaRPr>
          </a:p>
        </p:txBody>
      </p:sp>
      <p:sp>
        <p:nvSpPr>
          <p:cNvPr id="129" name="Google Shape;129;p13"/>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13"/>
          <p:cNvSpPr txBox="1"/>
          <p:nvPr>
            <p:ph type="title"/>
          </p:nvPr>
        </p:nvSpPr>
        <p:spPr>
          <a:xfrm>
            <a:off x="78739" y="169165"/>
            <a:ext cx="53328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Kiểu dữ liệu số</a:t>
            </a:r>
            <a:endParaRPr/>
          </a:p>
        </p:txBody>
      </p:sp>
      <p:graphicFrame>
        <p:nvGraphicFramePr>
          <p:cNvPr id="131" name="Google Shape;131;p13"/>
          <p:cNvGraphicFramePr/>
          <p:nvPr/>
        </p:nvGraphicFramePr>
        <p:xfrm>
          <a:off x="870458" y="1295400"/>
          <a:ext cx="3000000" cy="3000000"/>
        </p:xfrm>
        <a:graphic>
          <a:graphicData uri="http://schemas.openxmlformats.org/drawingml/2006/table">
            <a:tbl>
              <a:tblPr bandRow="1" firstRow="1">
                <a:noFill/>
                <a:tableStyleId>{8DCABC77-AB4E-4495-94BE-2DB9B8348DE5}</a:tableStyleId>
              </a:tblPr>
              <a:tblGrid>
                <a:gridCol w="3373825"/>
                <a:gridCol w="7431075"/>
              </a:tblGrid>
              <a:tr h="370850">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Kiểu dữ liệu</a:t>
                      </a:r>
                      <a:endParaRPr sz="3000" u="none" cap="none" strike="noStrike">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Mô tả</a:t>
                      </a:r>
                      <a:endParaRPr sz="3000" u="none" cap="none" strike="noStrike">
                        <a:latin typeface="Times New Roman"/>
                        <a:ea typeface="Times New Roman"/>
                        <a:cs typeface="Times New Roman"/>
                        <a:sym typeface="Times New Roman"/>
                      </a:endParaRPr>
                    </a:p>
                  </a:txBody>
                  <a:tcPr marT="45725" marB="45725" marR="91450" marL="91450" anchor="b"/>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MEDIUMINT(size)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từ 0 đến 16777215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INT(size)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từ 0 đến 4294967295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INTEGER(size)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giống như INT</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BIGINT(size)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từ 0 đến 18446744073709551615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FLOAT(p)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kiểu dạng tiền tệ như $2.1. p là tổng con số sau dấu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DOUBLE(p)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nếu p là từ 0 -&gt; 24 là kiểu float còn từ 25-&gt;53 là DOUBLE</a:t>
                      </a:r>
                      <a:endParaRPr sz="14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nvSpPr>
        <p:spPr>
          <a:xfrm>
            <a:off x="11723052" y="6580123"/>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Verdana"/>
                <a:ea typeface="Verdana"/>
                <a:cs typeface="Verdana"/>
                <a:sym typeface="Verdana"/>
              </a:rPr>
              <a:t>9</a:t>
            </a:r>
            <a:endParaRPr b="0" i="0" sz="1200" u="none" cap="none" strike="noStrike">
              <a:solidFill>
                <a:schemeClr val="dk1"/>
              </a:solidFill>
              <a:latin typeface="Verdana"/>
              <a:ea typeface="Verdana"/>
              <a:cs typeface="Verdana"/>
              <a:sym typeface="Verdana"/>
            </a:endParaRPr>
          </a:p>
        </p:txBody>
      </p:sp>
      <p:sp>
        <p:nvSpPr>
          <p:cNvPr id="137" name="Google Shape;137;p15"/>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5"/>
          <p:cNvSpPr txBox="1"/>
          <p:nvPr>
            <p:ph type="title"/>
          </p:nvPr>
        </p:nvSpPr>
        <p:spPr>
          <a:xfrm>
            <a:off x="78738" y="169165"/>
            <a:ext cx="9446261" cy="68993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Kiểu dữ liêu ngày và thời gian</a:t>
            </a:r>
            <a:endParaRPr/>
          </a:p>
        </p:txBody>
      </p:sp>
      <p:graphicFrame>
        <p:nvGraphicFramePr>
          <p:cNvPr id="139" name="Google Shape;139;p15"/>
          <p:cNvGraphicFramePr/>
          <p:nvPr/>
        </p:nvGraphicFramePr>
        <p:xfrm>
          <a:off x="918146" y="1447800"/>
          <a:ext cx="3000000" cy="3000000"/>
        </p:xfrm>
        <a:graphic>
          <a:graphicData uri="http://schemas.openxmlformats.org/drawingml/2006/table">
            <a:tbl>
              <a:tblPr bandRow="1" firstRow="1">
                <a:noFill/>
                <a:tableStyleId>{8DCABC77-AB4E-4495-94BE-2DB9B8348DE5}</a:tableStyleId>
              </a:tblPr>
              <a:tblGrid>
                <a:gridCol w="3373825"/>
                <a:gridCol w="7431075"/>
              </a:tblGrid>
              <a:tr h="370850">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Kiểu dữ liệu</a:t>
                      </a:r>
                      <a:endParaRPr sz="3000" u="none" cap="none" strike="noStrike">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Mô tả</a:t>
                      </a:r>
                      <a:endParaRPr sz="3000" u="none" cap="none" strike="noStrike">
                        <a:latin typeface="Times New Roman"/>
                        <a:ea typeface="Times New Roman"/>
                        <a:cs typeface="Times New Roman"/>
                        <a:sym typeface="Times New Roman"/>
                      </a:endParaRPr>
                    </a:p>
                  </a:txBody>
                  <a:tcPr marT="45725" marB="45725" marR="91450" marL="91450" anchor="b"/>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DATE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Kiểu ngày với định dạng là YYYY-MM-DD</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DATETIME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Kiểu ngày và giờ với định dạng Format: YYYY-MM-DD hh:mm:ss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TIMESTAMP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Kiểu định dạng YYYY-MM-DD hh:mm:ss cho giờ hiện tại của hệ thống</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TIME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Định dạng hh:mm:ss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Đinh dạng 4 chữ số từ năm 1901 to 2155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t/>
                      </a:r>
                      <a:endParaRPr sz="3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t/>
                      </a:r>
                      <a:endParaRPr sz="30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nvSpPr>
        <p:spPr>
          <a:xfrm>
            <a:off x="11645265" y="6580123"/>
            <a:ext cx="18097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Verdana"/>
                <a:ea typeface="Verdana"/>
                <a:cs typeface="Verdana"/>
                <a:sym typeface="Verdana"/>
              </a:rPr>
              <a:t>12</a:t>
            </a:r>
            <a:endParaRPr b="0" i="0" sz="1200" u="none" cap="none" strike="noStrike">
              <a:solidFill>
                <a:schemeClr val="dk1"/>
              </a:solidFill>
              <a:latin typeface="Verdana"/>
              <a:ea typeface="Verdana"/>
              <a:cs typeface="Verdana"/>
              <a:sym typeface="Verdana"/>
            </a:endParaRPr>
          </a:p>
        </p:txBody>
      </p:sp>
      <p:sp>
        <p:nvSpPr>
          <p:cNvPr id="145" name="Google Shape;145;p8"/>
          <p:cNvSpPr/>
          <p:nvPr/>
        </p:nvSpPr>
        <p:spPr>
          <a:xfrm>
            <a:off x="0" y="938517"/>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8"/>
          <p:cNvSpPr txBox="1"/>
          <p:nvPr>
            <p:ph type="title"/>
          </p:nvPr>
        </p:nvSpPr>
        <p:spPr>
          <a:xfrm>
            <a:off x="78738" y="169165"/>
            <a:ext cx="7670571" cy="68993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Demo các kiểu dữ liệu</a:t>
            </a:r>
            <a:endParaRPr/>
          </a:p>
        </p:txBody>
      </p:sp>
      <p:sp>
        <p:nvSpPr>
          <p:cNvPr id="147" name="Google Shape;147;p8"/>
          <p:cNvSpPr/>
          <p:nvPr/>
        </p:nvSpPr>
        <p:spPr>
          <a:xfrm>
            <a:off x="2743200" y="1941576"/>
            <a:ext cx="7214616" cy="41117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cxnSp>
        <p:nvCxnSpPr>
          <p:cNvPr id="153" name="Google Shape;153;p6"/>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54" name="Google Shape;154;p6"/>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155" name="Google Shape;155;p6"/>
          <p:cNvSpPr/>
          <p:nvPr/>
        </p:nvSpPr>
        <p:spPr>
          <a:xfrm>
            <a:off x="2371436" y="2959127"/>
            <a:ext cx="7771370"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Các nhóm lệnh trong MySQL?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cxnSp>
        <p:nvCxnSpPr>
          <p:cNvPr id="161" name="Google Shape;161;p30"/>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62" name="Google Shape;162;p30"/>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Các nhóm lệnh trong MySQL</a:t>
            </a:r>
            <a:endParaRPr b="0" i="0" sz="1400" u="none" cap="none" strike="noStrike">
              <a:solidFill>
                <a:srgbClr val="000000"/>
              </a:solidFill>
              <a:latin typeface="Arial"/>
              <a:ea typeface="Arial"/>
              <a:cs typeface="Arial"/>
              <a:sym typeface="Arial"/>
            </a:endParaRPr>
          </a:p>
        </p:txBody>
      </p:sp>
      <p:sp>
        <p:nvSpPr>
          <p:cNvPr id="163" name="Google Shape;163;p30"/>
          <p:cNvSpPr txBox="1"/>
          <p:nvPr/>
        </p:nvSpPr>
        <p:spPr>
          <a:xfrm>
            <a:off x="289925" y="1382750"/>
            <a:ext cx="11619600" cy="547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pic>
        <p:nvPicPr>
          <p:cNvPr id="164" name="Google Shape;164;p30"/>
          <p:cNvPicPr preferRelativeResize="0"/>
          <p:nvPr/>
        </p:nvPicPr>
        <p:blipFill rotWithShape="1">
          <a:blip r:embed="rId3">
            <a:alphaModFix/>
          </a:blip>
          <a:srcRect b="0" l="0" r="0" t="0"/>
          <a:stretch/>
        </p:blipFill>
        <p:spPr>
          <a:xfrm>
            <a:off x="3259663" y="1196775"/>
            <a:ext cx="5680088" cy="5570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cxnSp>
        <p:nvCxnSpPr>
          <p:cNvPr id="170" name="Google Shape;170;p31"/>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71" name="Google Shape;171;p31"/>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Các nhóm lệnh trong MySQL</a:t>
            </a:r>
            <a:endParaRPr b="0" i="0" sz="1400" u="none" cap="none" strike="noStrike">
              <a:solidFill>
                <a:srgbClr val="000000"/>
              </a:solidFill>
              <a:latin typeface="Arial"/>
              <a:ea typeface="Arial"/>
              <a:cs typeface="Arial"/>
              <a:sym typeface="Arial"/>
            </a:endParaRPr>
          </a:p>
        </p:txBody>
      </p:sp>
      <p:sp>
        <p:nvSpPr>
          <p:cNvPr id="172" name="Google Shape;172;p31"/>
          <p:cNvSpPr txBox="1"/>
          <p:nvPr/>
        </p:nvSpPr>
        <p:spPr>
          <a:xfrm>
            <a:off x="289925" y="1382750"/>
            <a:ext cx="11619600" cy="54753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DDL ( Data Definition Language): </a:t>
            </a:r>
            <a:r>
              <a:rPr b="0" i="0" lang="en-US" sz="3000" u="none" cap="none" strike="noStrike">
                <a:solidFill>
                  <a:schemeClr val="dk1"/>
                </a:solidFill>
                <a:latin typeface="Times New Roman"/>
                <a:ea typeface="Times New Roman"/>
                <a:cs typeface="Times New Roman"/>
                <a:sym typeface="Times New Roman"/>
              </a:rPr>
              <a:t>là các lệnh định nghĩa dữ liệu bao gồm CREATE, ALTER, DROP</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DML ( Data Manipulation Language): </a:t>
            </a:r>
            <a:r>
              <a:rPr b="0" i="0" lang="en-US" sz="3000" u="none" cap="none" strike="noStrike">
                <a:solidFill>
                  <a:schemeClr val="dk1"/>
                </a:solidFill>
                <a:latin typeface="Times New Roman"/>
                <a:ea typeface="Times New Roman"/>
                <a:cs typeface="Times New Roman"/>
                <a:sym typeface="Times New Roman"/>
              </a:rPr>
              <a:t>là các lệnh thao tác với dữ liệu bao gồm INSERT, SELECT, UPDATE, DELETE</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DCL ( Data Control Language): </a:t>
            </a:r>
            <a:r>
              <a:rPr b="0" i="0" lang="en-US" sz="3000" u="none" cap="none" strike="noStrike">
                <a:solidFill>
                  <a:schemeClr val="dk1"/>
                </a:solidFill>
                <a:latin typeface="Times New Roman"/>
                <a:ea typeface="Times New Roman"/>
                <a:cs typeface="Times New Roman"/>
                <a:sym typeface="Times New Roman"/>
              </a:rPr>
              <a:t>là</a:t>
            </a:r>
            <a:r>
              <a:rPr b="1"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chemeClr val="dk1"/>
                </a:solidFill>
                <a:latin typeface="Times New Roman"/>
                <a:ea typeface="Times New Roman"/>
                <a:cs typeface="Times New Roman"/>
                <a:sym typeface="Times New Roman"/>
              </a:rPr>
              <a:t>các lệnh truy cập dữ liệu, phân quyền bào gồm 2 lệnh GRANT và REVOKE.</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TCL ( Transaction Control Language): </a:t>
            </a:r>
            <a:r>
              <a:rPr b="0" i="0" lang="en-US" sz="3000" u="none" cap="none" strike="noStrike">
                <a:solidFill>
                  <a:schemeClr val="dk1"/>
                </a:solidFill>
                <a:latin typeface="Times New Roman"/>
                <a:ea typeface="Times New Roman"/>
                <a:cs typeface="Times New Roman"/>
                <a:sym typeface="Times New Roman"/>
              </a:rPr>
              <a:t>là các lệnh thao tác với transaction bao gồm các lệnh COMMIT, ROLLBACK, SAVEPOINT,...</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cxnSp>
        <p:nvCxnSpPr>
          <p:cNvPr id="178" name="Google Shape;178;p32"/>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79" name="Google Shape;179;p32"/>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180" name="Google Shape;180;p32"/>
          <p:cNvSpPr/>
          <p:nvPr/>
        </p:nvSpPr>
        <p:spPr>
          <a:xfrm>
            <a:off x="2371436" y="2959127"/>
            <a:ext cx="77715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DDL trong MySQL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cxnSp>
        <p:nvCxnSpPr>
          <p:cNvPr id="186" name="Google Shape;186;p33"/>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87" name="Google Shape;187;p33"/>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DDL</a:t>
            </a:r>
            <a:endParaRPr b="0" i="0" sz="1400" u="none" cap="none" strike="noStrike">
              <a:solidFill>
                <a:srgbClr val="000000"/>
              </a:solidFill>
              <a:latin typeface="Arial"/>
              <a:ea typeface="Arial"/>
              <a:cs typeface="Arial"/>
              <a:sym typeface="Arial"/>
            </a:endParaRPr>
          </a:p>
        </p:txBody>
      </p:sp>
      <p:sp>
        <p:nvSpPr>
          <p:cNvPr id="188" name="Google Shape;188;p33"/>
          <p:cNvSpPr txBox="1"/>
          <p:nvPr/>
        </p:nvSpPr>
        <p:spPr>
          <a:xfrm>
            <a:off x="289932" y="1382751"/>
            <a:ext cx="11619600" cy="500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DDL là viết tắt của Ngôn ngữ Định nghĩa Dữ liệu (Data Definition Language). Bao gồm các lệnh sau:</a:t>
            </a:r>
            <a:endParaRPr b="0" i="0" sz="30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CREATE: Tạo bảng mới, view của bảng và các đối tượng khác trong cơ sở dữ liệu.</a:t>
            </a:r>
            <a:endParaRPr b="0" i="0" sz="30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ALTER: Chỉnh sửa các đối tượng dữ liệu đã có, như bảng.</a:t>
            </a:r>
            <a:endParaRPr b="0" i="0" sz="30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DROP: Xóa toàn bộ bảng, view của bảng hoặc các đối tượng khác trong cơ sở dữ liệu.</a:t>
            </a:r>
            <a:endParaRPr b="0" i="0" sz="30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TRUNCATE: Được sử dụng để xóa tất cả các bản ghi trong bảng.</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cxnSp>
        <p:nvCxnSpPr>
          <p:cNvPr id="194" name="Google Shape;194;p11"/>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95" name="Google Shape;195;p11"/>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196" name="Google Shape;196;p11"/>
          <p:cNvSpPr/>
          <p:nvPr/>
        </p:nvSpPr>
        <p:spPr>
          <a:xfrm>
            <a:off x="2371436" y="2959127"/>
            <a:ext cx="77715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Create trong MySQL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2"/>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txBox="1"/>
          <p:nvPr>
            <p:ph type="title"/>
          </p:nvPr>
        </p:nvSpPr>
        <p:spPr>
          <a:xfrm>
            <a:off x="78739" y="181357"/>
            <a:ext cx="202755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Mục tiêu</a:t>
            </a:r>
            <a:endParaRPr/>
          </a:p>
        </p:txBody>
      </p:sp>
      <p:sp>
        <p:nvSpPr>
          <p:cNvPr id="62" name="Google Shape;62;p2"/>
          <p:cNvSpPr txBox="1"/>
          <p:nvPr/>
        </p:nvSpPr>
        <p:spPr>
          <a:xfrm>
            <a:off x="626069" y="1139369"/>
            <a:ext cx="10434107" cy="5946371"/>
          </a:xfrm>
          <a:prstGeom prst="rect">
            <a:avLst/>
          </a:prstGeom>
          <a:noFill/>
          <a:ln>
            <a:noFill/>
          </a:ln>
        </p:spPr>
        <p:txBody>
          <a:bodyPr anchorCtr="0" anchor="t" bIns="0" lIns="0" spcFirstLastPara="1" rIns="0" wrap="square" tIns="12700">
            <a:spAutoFit/>
          </a:bodyPr>
          <a:lstStyle/>
          <a:p>
            <a:pPr indent="-285750" lvl="0" marL="298450" marR="0" rtl="0" algn="l">
              <a:lnSpc>
                <a:spcPct val="119305"/>
              </a:lnSpc>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Nắm được khái niệm kiểu dữ liệu trong SQL</a:t>
            </a:r>
            <a:endParaRPr b="0" i="0" sz="3600" u="none" cap="none" strike="noStrike">
              <a:solidFill>
                <a:schemeClr val="dk1"/>
              </a:solidFill>
              <a:latin typeface="Times New Roman"/>
              <a:ea typeface="Times New Roman"/>
              <a:cs typeface="Times New Roman"/>
              <a:sym typeface="Times New Roman"/>
            </a:endParaRPr>
          </a:p>
          <a:p>
            <a:pPr indent="-285750" lvl="0" marL="298450" marR="0" rtl="0" algn="l">
              <a:lnSpc>
                <a:spcPct val="119305"/>
              </a:lnSpc>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B</a:t>
            </a:r>
            <a:r>
              <a:rPr b="0" i="0" lang="en-US" sz="3600" u="none" cap="none" strike="noStrike">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0"/>
                  </a:ext>
                </a:extLst>
              </a:rPr>
              <a:t>iết và sử dụng được các kiểu dữ liệu trong MySQL</a:t>
            </a:r>
            <a:endParaRPr b="0" i="0" sz="3600" u="none" cap="none" strike="noStrike">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
                </a:ext>
              </a:extLst>
            </a:endParaRPr>
          </a:p>
          <a:p>
            <a:pPr indent="-285750" lvl="0" marL="298450" marR="0" rtl="0" algn="l">
              <a:lnSpc>
                <a:spcPct val="119305"/>
              </a:lnSpc>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
                  </a:ext>
                </a:extLst>
              </a:rPr>
              <a:t>Biết được các nhóm lệnh trong SQL</a:t>
            </a:r>
            <a:endParaRPr/>
          </a:p>
          <a:p>
            <a:pPr indent="-285750" lvl="0" marL="298450" marR="0" rtl="0" algn="l">
              <a:lnSpc>
                <a:spcPct val="119305"/>
              </a:lnSpc>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
                  </a:ext>
                </a:extLst>
              </a:rPr>
              <a:t>Trình bày và sử dụng được các lệnh thuộc nhóm DDL</a:t>
            </a:r>
            <a:endParaRPr/>
          </a:p>
          <a:p>
            <a:pPr indent="-285750" lvl="0" marL="298450" marR="0" rtl="0" algn="l">
              <a:lnSpc>
                <a:spcPct val="119305"/>
              </a:lnSpc>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
                  </a:ext>
                </a:extLst>
              </a:rPr>
              <a:t>Trình bày và sử dụng được các lệnh thuộc nhóm DML</a:t>
            </a:r>
            <a:endParaRPr/>
          </a:p>
          <a:p>
            <a:pPr indent="-285750" lvl="0" marL="298450" marR="0" rtl="0" algn="l">
              <a:lnSpc>
                <a:spcPct val="119305"/>
              </a:lnSpc>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
                  </a:ext>
                </a:extLst>
              </a:rPr>
              <a:t>Trình bày và sử dụng được các mệnh đề đi kèm với lệnh SELECT</a:t>
            </a:r>
            <a:endParaRPr/>
          </a:p>
          <a:p>
            <a:pPr indent="-285750" lvl="0" marL="298450" marR="0" rtl="0" algn="l">
              <a:lnSpc>
                <a:spcPct val="119305"/>
              </a:lnSpc>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
                  </a:ext>
                </a:extLst>
              </a:rPr>
              <a:t>Trình bày và sử dụng được các loại join trong MySQL</a:t>
            </a:r>
            <a:endParaRPr b="0" i="0" sz="3600" u="none" cap="none" strike="noStrike">
              <a:solidFill>
                <a:schemeClr val="dk1"/>
              </a:solidFill>
              <a:latin typeface="Times New Roman"/>
              <a:ea typeface="Times New Roman"/>
              <a:cs typeface="Times New Roman"/>
              <a:sym typeface="Times New Roman"/>
            </a:endParaRPr>
          </a:p>
          <a:p>
            <a:pPr indent="0" lvl="0" marL="12700" marR="0" rtl="0" algn="l">
              <a:lnSpc>
                <a:spcPct val="119305"/>
              </a:lnSpc>
              <a:spcBef>
                <a:spcPts val="0"/>
              </a:spcBef>
              <a:spcAft>
                <a:spcPts val="0"/>
              </a:spcAft>
              <a:buNone/>
            </a:pPr>
            <a:r>
              <a:t/>
            </a:r>
            <a:endParaRPr b="0" i="0" sz="3600" u="none" cap="none" strike="noStrike">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
                </a:ext>
              </a:extLs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cxnSp>
        <p:nvCxnSpPr>
          <p:cNvPr id="202" name="Google Shape;202;p34"/>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03" name="Google Shape;203;p34"/>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Create</a:t>
            </a:r>
            <a:endParaRPr b="0" i="0" sz="1400" u="none" cap="none" strike="noStrike">
              <a:solidFill>
                <a:srgbClr val="000000"/>
              </a:solidFill>
              <a:latin typeface="Arial"/>
              <a:ea typeface="Arial"/>
              <a:cs typeface="Arial"/>
              <a:sym typeface="Arial"/>
            </a:endParaRPr>
          </a:p>
        </p:txBody>
      </p:sp>
      <p:sp>
        <p:nvSpPr>
          <p:cNvPr id="204" name="Google Shape;204;p34"/>
          <p:cNvSpPr txBox="1"/>
          <p:nvPr/>
        </p:nvSpPr>
        <p:spPr>
          <a:xfrm>
            <a:off x="289932" y="1382751"/>
            <a:ext cx="11619600" cy="500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Tạo 1 database mới</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Cú pháp:</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1" i="0" lang="en-US" sz="3000" u="none" cap="none" strike="noStrike">
                <a:solidFill>
                  <a:schemeClr val="dk1"/>
                </a:solidFill>
                <a:latin typeface="Times New Roman"/>
                <a:ea typeface="Times New Roman"/>
                <a:cs typeface="Times New Roman"/>
                <a:sym typeface="Times New Roman"/>
              </a:rPr>
              <a:t> CREATE DATABASE database_name;</a:t>
            </a:r>
            <a:endParaRPr b="1"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Trong đó:</a:t>
            </a:r>
            <a:endParaRPr b="0"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database_name: tên của cơ sở dữ liệu.</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Ví dụ truy vấn:</a:t>
            </a:r>
            <a:endParaRPr b="0"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Truy vấn này sẽ tạo database mới trong SQL và đặt tên cho database là my_database:</a:t>
            </a:r>
            <a:endParaRPr b="0"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CREATE DATABASE my_database;</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cxnSp>
        <p:nvCxnSpPr>
          <p:cNvPr id="210" name="Google Shape;210;p35"/>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11" name="Google Shape;211;p35"/>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Create</a:t>
            </a:r>
            <a:endParaRPr b="0" i="0" sz="1400" u="none" cap="none" strike="noStrike">
              <a:solidFill>
                <a:srgbClr val="000000"/>
              </a:solidFill>
              <a:latin typeface="Arial"/>
              <a:ea typeface="Arial"/>
              <a:cs typeface="Arial"/>
              <a:sym typeface="Arial"/>
            </a:endParaRPr>
          </a:p>
        </p:txBody>
      </p:sp>
      <p:sp>
        <p:nvSpPr>
          <p:cNvPr id="212" name="Google Shape;212;p35"/>
          <p:cNvSpPr txBox="1"/>
          <p:nvPr/>
        </p:nvSpPr>
        <p:spPr>
          <a:xfrm>
            <a:off x="289932" y="1382751"/>
            <a:ext cx="11619600" cy="500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Tạo 1 table mới:</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Cú pháp:</a:t>
            </a:r>
            <a:endParaRPr b="0"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CREATE TABLE table_name (</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column1 data_type(size),</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column2 data_type(size),</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column3 data_type(size),</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cxnSp>
        <p:nvCxnSpPr>
          <p:cNvPr id="218" name="Google Shape;218;p14"/>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19" name="Google Shape;219;p14"/>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Create</a:t>
            </a:r>
            <a:endParaRPr b="0" i="0" sz="1400" u="none" cap="none" strike="noStrike">
              <a:solidFill>
                <a:srgbClr val="000000"/>
              </a:solidFill>
              <a:latin typeface="Arial"/>
              <a:ea typeface="Arial"/>
              <a:cs typeface="Arial"/>
              <a:sym typeface="Arial"/>
            </a:endParaRPr>
          </a:p>
        </p:txBody>
      </p:sp>
      <p:sp>
        <p:nvSpPr>
          <p:cNvPr id="220" name="Google Shape;220;p14"/>
          <p:cNvSpPr txBox="1"/>
          <p:nvPr/>
        </p:nvSpPr>
        <p:spPr>
          <a:xfrm>
            <a:off x="289925" y="1382750"/>
            <a:ext cx="11619600" cy="51909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Trong đó:</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table_name</a:t>
            </a:r>
            <a:r>
              <a:rPr b="0" i="0" lang="en-US" sz="3000" u="none" cap="none" strike="noStrike">
                <a:solidFill>
                  <a:schemeClr val="dk1"/>
                </a:solidFill>
                <a:latin typeface="Times New Roman"/>
                <a:ea typeface="Times New Roman"/>
                <a:cs typeface="Times New Roman"/>
                <a:sym typeface="Times New Roman"/>
              </a:rPr>
              <a:t>: tên của bảng.</a:t>
            </a:r>
            <a:endParaRPr b="0"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column1</a:t>
            </a:r>
            <a:r>
              <a:rPr b="0" i="0" lang="en-US" sz="3000" u="none" cap="none" strike="noStrike">
                <a:solidFill>
                  <a:schemeClr val="dk1"/>
                </a:solidFill>
                <a:latin typeface="Times New Roman"/>
                <a:ea typeface="Times New Roman"/>
                <a:cs typeface="Times New Roman"/>
                <a:sym typeface="Times New Roman"/>
              </a:rPr>
              <a:t>: tên của cột đầu tiên.</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data_type</a:t>
            </a:r>
            <a:r>
              <a:rPr b="0" i="0" lang="en-US" sz="3000" u="none" cap="none" strike="noStrike">
                <a:solidFill>
                  <a:schemeClr val="dk1"/>
                </a:solidFill>
                <a:latin typeface="Times New Roman"/>
                <a:ea typeface="Times New Roman"/>
                <a:cs typeface="Times New Roman"/>
                <a:sym typeface="Times New Roman"/>
              </a:rPr>
              <a:t>: Loại dữ liệu mà bạn muốn lưu trữ trong cột cụ thể. Ví dụ: int cho dữ liệu số nguyên.</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Size</a:t>
            </a:r>
            <a:r>
              <a:rPr b="0" i="0" lang="en-US" sz="3000" u="none" cap="none" strike="noStrike">
                <a:solidFill>
                  <a:schemeClr val="dk1"/>
                </a:solidFill>
                <a:latin typeface="Times New Roman"/>
                <a:ea typeface="Times New Roman"/>
                <a:cs typeface="Times New Roman"/>
                <a:sym typeface="Times New Roman"/>
              </a:rPr>
              <a:t>: Kích thước của dữ liệu chúng ta có thể lưu trữ trong cột cụ thể. Ví dụ nếu cột data_type được xác định là int và kích thước là 10, thì cột này có thể lưu trữ một số nguyên, tối đa 10 chữ số.</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cxnSp>
        <p:nvCxnSpPr>
          <p:cNvPr id="226" name="Google Shape;226;p36"/>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27" name="Google Shape;227;p36"/>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Create</a:t>
            </a:r>
            <a:endParaRPr b="0" i="0" sz="1400" u="none" cap="none" strike="noStrike">
              <a:solidFill>
                <a:srgbClr val="000000"/>
              </a:solidFill>
              <a:latin typeface="Arial"/>
              <a:ea typeface="Arial"/>
              <a:cs typeface="Arial"/>
              <a:sym typeface="Arial"/>
            </a:endParaRPr>
          </a:p>
        </p:txBody>
      </p:sp>
      <p:sp>
        <p:nvSpPr>
          <p:cNvPr id="228" name="Google Shape;228;p36"/>
          <p:cNvSpPr txBox="1"/>
          <p:nvPr/>
        </p:nvSpPr>
        <p:spPr>
          <a:xfrm>
            <a:off x="289925" y="1382750"/>
            <a:ext cx="11619600" cy="51909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Ví dụ:</a:t>
            </a:r>
            <a:endParaRPr b="0"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Truy vấn dưới đây tạo một bảng có tên là Students, bao gồm 3 cột ROLL_NO, NAME và SUBJECT:</a:t>
            </a:r>
            <a:endParaRPr b="0"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CREATE TABLE Students (</a:t>
            </a:r>
            <a:endParaRPr b="1"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age int(3),</a:t>
            </a:r>
            <a:endParaRPr b="1"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name varchar(20),</a:t>
            </a:r>
            <a:endParaRPr b="1"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name_school varchar(20),</a:t>
            </a:r>
            <a:endParaRPr b="1"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cxnSp>
        <p:nvCxnSpPr>
          <p:cNvPr id="234" name="Google Shape;234;p37"/>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35" name="Google Shape;235;p37"/>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236" name="Google Shape;236;p37"/>
          <p:cNvSpPr/>
          <p:nvPr/>
        </p:nvSpPr>
        <p:spPr>
          <a:xfrm>
            <a:off x="2371436" y="2959127"/>
            <a:ext cx="77715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Alter trong MySQL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cxnSp>
        <p:nvCxnSpPr>
          <p:cNvPr id="242" name="Google Shape;242;p38"/>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43" name="Google Shape;243;p38"/>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Alter</a:t>
            </a:r>
            <a:endParaRPr b="0" i="0" sz="1400" u="none" cap="none" strike="noStrike">
              <a:solidFill>
                <a:srgbClr val="000000"/>
              </a:solidFill>
              <a:latin typeface="Arial"/>
              <a:ea typeface="Arial"/>
              <a:cs typeface="Arial"/>
              <a:sym typeface="Arial"/>
            </a:endParaRPr>
          </a:p>
        </p:txBody>
      </p:sp>
      <p:sp>
        <p:nvSpPr>
          <p:cNvPr id="244" name="Google Shape;244;p38"/>
          <p:cNvSpPr txBox="1"/>
          <p:nvPr/>
        </p:nvSpPr>
        <p:spPr>
          <a:xfrm>
            <a:off x="289925" y="1382750"/>
            <a:ext cx="11619600" cy="51909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Xóa, thêm hoặc tái định vị một cột trong MySQL</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Xóa 1 cột </a:t>
            </a:r>
            <a:endParaRPr b="0" i="0" sz="3000" u="none" cap="none" strike="noStrike">
              <a:solidFill>
                <a:schemeClr val="dk1"/>
              </a:solidFill>
              <a:latin typeface="Times New Roman"/>
              <a:ea typeface="Times New Roman"/>
              <a:cs typeface="Times New Roman"/>
              <a:sym typeface="Times New Roman"/>
            </a:endParaRPr>
          </a:p>
          <a:p>
            <a:pPr indent="-419100" lvl="0" marL="74295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Cú pháp</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ALTER TABLE table_name DROP column_name;</a:t>
            </a:r>
            <a:endParaRPr b="0" i="0" sz="3000" u="none" cap="none" strike="noStrike">
              <a:solidFill>
                <a:schemeClr val="dk1"/>
              </a:solidFill>
              <a:latin typeface="Times New Roman"/>
              <a:ea typeface="Times New Roman"/>
              <a:cs typeface="Times New Roman"/>
              <a:sym typeface="Times New Roman"/>
            </a:endParaRPr>
          </a:p>
          <a:p>
            <a:pPr indent="-419100" lvl="0" marL="74295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Ví dụ xóa 1 cột tên trong bảng student</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ALTER TABLE student DROP ten;</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Thêm 1 cột</a:t>
            </a:r>
            <a:endParaRPr b="0" i="0" sz="3000" u="none" cap="none" strike="noStrike">
              <a:solidFill>
                <a:schemeClr val="dk1"/>
              </a:solidFill>
              <a:latin typeface="Times New Roman"/>
              <a:ea typeface="Times New Roman"/>
              <a:cs typeface="Times New Roman"/>
              <a:sym typeface="Times New Roman"/>
            </a:endParaRPr>
          </a:p>
          <a:p>
            <a:pPr indent="-419100" lvl="0" marL="74295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Cú pháp</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ALTER TABLE table_name ADD column_name data_type (size);</a:t>
            </a:r>
            <a:endParaRPr b="0" i="0" sz="3000" u="none" cap="none" strike="noStrike">
              <a:solidFill>
                <a:schemeClr val="dk1"/>
              </a:solidFill>
              <a:latin typeface="Times New Roman"/>
              <a:ea typeface="Times New Roman"/>
              <a:cs typeface="Times New Roman"/>
              <a:sym typeface="Times New Roman"/>
            </a:endParaRPr>
          </a:p>
          <a:p>
            <a:pPr indent="-419100" lvl="0" marL="6858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Ví dụ thêm 1 cột age cho bảng student</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ALTER TABLE student ADD age int(50);</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cxnSp>
        <p:nvCxnSpPr>
          <p:cNvPr id="250" name="Google Shape;250;p19"/>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51" name="Google Shape;251;p19"/>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Alter</a:t>
            </a:r>
            <a:endParaRPr b="0" i="0" sz="1400" u="none" cap="none" strike="noStrike">
              <a:solidFill>
                <a:srgbClr val="000000"/>
              </a:solidFill>
              <a:latin typeface="Arial"/>
              <a:ea typeface="Arial"/>
              <a:cs typeface="Arial"/>
              <a:sym typeface="Arial"/>
            </a:endParaRPr>
          </a:p>
        </p:txBody>
      </p:sp>
      <p:sp>
        <p:nvSpPr>
          <p:cNvPr id="252" name="Google Shape;252;p19"/>
          <p:cNvSpPr txBox="1"/>
          <p:nvPr/>
        </p:nvSpPr>
        <p:spPr>
          <a:xfrm>
            <a:off x="289925" y="1382750"/>
            <a:ext cx="11619600" cy="51909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Thay đổi một định nghĩa hoặc tên cột trong MySQL</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Để thay đổi một định nghĩa cột, sử dụng mệnh đề MODIFY hoặc CHANGE cùng với lệnh ALTER. Ví dụ, để thay đổi cột ten từ VARCHAR(40) thành VARCHAR(20), sử dụng:</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ALTER TABLE student MODIFY ten VARCHAR(20);</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Với CHANGE, cú pháp có hơi chút khác biệt. Sau từ khóa CHANGE, bạn xác định cột bạn muốn thay đổi, sau đó xác định định nghĩa mới, bao gồm tên mới của nó. Xem ví dụ:</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ALTER TABLE student CHANGE ten hoten VARCHAR(60);</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cxnSp>
        <p:nvCxnSpPr>
          <p:cNvPr id="258" name="Google Shape;258;p39"/>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59" name="Google Shape;259;p39"/>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Alter</a:t>
            </a:r>
            <a:endParaRPr b="0" i="0" sz="1400" u="none" cap="none" strike="noStrike">
              <a:solidFill>
                <a:srgbClr val="000000"/>
              </a:solidFill>
              <a:latin typeface="Arial"/>
              <a:ea typeface="Arial"/>
              <a:cs typeface="Arial"/>
              <a:sym typeface="Arial"/>
            </a:endParaRPr>
          </a:p>
        </p:txBody>
      </p:sp>
      <p:sp>
        <p:nvSpPr>
          <p:cNvPr id="260" name="Google Shape;260;p39"/>
          <p:cNvSpPr txBox="1"/>
          <p:nvPr/>
        </p:nvSpPr>
        <p:spPr>
          <a:xfrm>
            <a:off x="289925" y="1382750"/>
            <a:ext cx="11619600" cy="51909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Ngoài ra alter còn giúp:</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Tác động của ALTER TABLE trên các giá trị NULL và DEFAULT</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Thay đổi giá trị DEFAULT của một cột trong MySQL</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Thay tên cho bảng trong MySQL</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cxnSp>
        <p:nvCxnSpPr>
          <p:cNvPr id="266" name="Google Shape;266;p40"/>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67" name="Google Shape;267;p40"/>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268" name="Google Shape;268;p40"/>
          <p:cNvSpPr/>
          <p:nvPr/>
        </p:nvSpPr>
        <p:spPr>
          <a:xfrm>
            <a:off x="2371436" y="2959127"/>
            <a:ext cx="77715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Drop trong MySQL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p41"/>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75" name="Google Shape;275;p41"/>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DROP</a:t>
            </a:r>
            <a:endParaRPr b="0" i="0" sz="1400" u="none" cap="none" strike="noStrike">
              <a:solidFill>
                <a:srgbClr val="000000"/>
              </a:solidFill>
              <a:latin typeface="Arial"/>
              <a:ea typeface="Arial"/>
              <a:cs typeface="Arial"/>
              <a:sym typeface="Arial"/>
            </a:endParaRPr>
          </a:p>
        </p:txBody>
      </p:sp>
      <p:sp>
        <p:nvSpPr>
          <p:cNvPr id="276" name="Google Shape;276;p41"/>
          <p:cNvSpPr txBox="1"/>
          <p:nvPr/>
        </p:nvSpPr>
        <p:spPr>
          <a:xfrm>
            <a:off x="289925" y="1382750"/>
            <a:ext cx="11619600" cy="51909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DROP TABLE</a:t>
            </a:r>
            <a:r>
              <a:rPr b="0" i="0" lang="en-US" sz="3000" u="none" cap="none" strike="noStrike">
                <a:solidFill>
                  <a:schemeClr val="dk1"/>
                </a:solidFill>
                <a:latin typeface="Times New Roman"/>
                <a:ea typeface="Times New Roman"/>
                <a:cs typeface="Times New Roman"/>
                <a:sym typeface="Times New Roman"/>
              </a:rPr>
              <a:t> được sử dụng để xóa bỏ một định nghĩa bảng và tất cả các dữ liệu, các chỉ mục, các trigger, các ràng buộc và thông số của bảng đó.</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Chú ý: Nên cẩn thận khi sử dụng lệnh này vì khi một bảng bị xóa thì tất cả các thông tin có sẵn trong bảng đó cũng sẽ bị mất mãi mãi.</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3"/>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3"/>
          <p:cNvSpPr txBox="1"/>
          <p:nvPr>
            <p:ph type="title"/>
          </p:nvPr>
        </p:nvSpPr>
        <p:spPr>
          <a:xfrm>
            <a:off x="78739" y="181357"/>
            <a:ext cx="249237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Điểm danh</a:t>
            </a:r>
            <a:endParaRPr/>
          </a:p>
        </p:txBody>
      </p:sp>
      <p:sp>
        <p:nvSpPr>
          <p:cNvPr id="69" name="Google Shape;69;p3"/>
          <p:cNvSpPr/>
          <p:nvPr/>
        </p:nvSpPr>
        <p:spPr>
          <a:xfrm>
            <a:off x="2514600" y="1600200"/>
            <a:ext cx="6877050" cy="41830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cxnSp>
        <p:nvCxnSpPr>
          <p:cNvPr id="282" name="Google Shape;282;p42"/>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83" name="Google Shape;283;p42"/>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DROP</a:t>
            </a:r>
            <a:endParaRPr b="0" i="0" sz="1400" u="none" cap="none" strike="noStrike">
              <a:solidFill>
                <a:srgbClr val="000000"/>
              </a:solidFill>
              <a:latin typeface="Arial"/>
              <a:ea typeface="Arial"/>
              <a:cs typeface="Arial"/>
              <a:sym typeface="Arial"/>
            </a:endParaRPr>
          </a:p>
        </p:txBody>
      </p:sp>
      <p:sp>
        <p:nvSpPr>
          <p:cNvPr id="284" name="Google Shape;284;p42"/>
          <p:cNvSpPr txBox="1"/>
          <p:nvPr/>
        </p:nvSpPr>
        <p:spPr>
          <a:xfrm>
            <a:off x="289925" y="1382750"/>
            <a:ext cx="11619600" cy="51909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Cú pháp:</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DROP TABLE table_name;</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Ví dụ</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Để xóa bảng có tên hocsinh bạn có thể sử dụng câu lệnh sau:</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DROP TABLE hocsinh ;</a:t>
            </a:r>
            <a:endParaRPr b="1"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cxnSp>
        <p:nvCxnSpPr>
          <p:cNvPr id="290" name="Google Shape;290;p43"/>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91" name="Google Shape;291;p43"/>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292" name="Google Shape;292;p43"/>
          <p:cNvSpPr/>
          <p:nvPr/>
        </p:nvSpPr>
        <p:spPr>
          <a:xfrm>
            <a:off x="2371436" y="2959127"/>
            <a:ext cx="77715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Truncate trong MySQL?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cxnSp>
        <p:nvCxnSpPr>
          <p:cNvPr id="298" name="Google Shape;298;p44"/>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99" name="Google Shape;299;p44"/>
          <p:cNvSpPr txBox="1"/>
          <p:nvPr/>
        </p:nvSpPr>
        <p:spPr>
          <a:xfrm>
            <a:off x="0" y="172840"/>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TRUNCATE</a:t>
            </a:r>
            <a:endParaRPr b="0" i="0" sz="1400" u="none" cap="none" strike="noStrike">
              <a:solidFill>
                <a:srgbClr val="000000"/>
              </a:solidFill>
              <a:latin typeface="Arial"/>
              <a:ea typeface="Arial"/>
              <a:cs typeface="Arial"/>
              <a:sym typeface="Arial"/>
            </a:endParaRPr>
          </a:p>
        </p:txBody>
      </p:sp>
      <p:sp>
        <p:nvSpPr>
          <p:cNvPr id="300" name="Google Shape;300;p44"/>
          <p:cNvSpPr txBox="1"/>
          <p:nvPr/>
        </p:nvSpPr>
        <p:spPr>
          <a:xfrm>
            <a:off x="289925" y="1382750"/>
            <a:ext cx="11619600" cy="51909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TRUNCATE </a:t>
            </a:r>
            <a:r>
              <a:rPr b="0" i="0" lang="en-US" sz="3000" u="none" cap="none" strike="noStrike">
                <a:solidFill>
                  <a:schemeClr val="dk1"/>
                </a:solidFill>
                <a:latin typeface="Times New Roman"/>
                <a:ea typeface="Times New Roman"/>
                <a:cs typeface="Times New Roman"/>
                <a:sym typeface="Times New Roman"/>
              </a:rPr>
              <a:t>table trong MySQL được sử dụng để xóa hoàn toàn dữ liệu từ một bảng hiện có.</a:t>
            </a:r>
            <a:endParaRPr b="0" i="0" sz="30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Cú pháp cơ bản của lệnh TRUNCATE TABLE như sau: </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TRUNCATE TABLE  table_name;</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Ví dụ xóa toàn bộ dữ liệu của bảng customers</a:t>
            </a:r>
            <a:endParaRPr b="0" i="0" sz="3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TRUNCATE TABLE customers;</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cxnSp>
        <p:nvCxnSpPr>
          <p:cNvPr id="305" name="Google Shape;305;p45"/>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06" name="Google Shape;306;p45"/>
          <p:cNvSpPr txBox="1"/>
          <p:nvPr/>
        </p:nvSpPr>
        <p:spPr>
          <a:xfrm>
            <a:off x="0" y="160078"/>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Demo các câu lệnh thuộc nhóm DDL</a:t>
            </a:r>
            <a:endParaRPr b="0" i="0" sz="4400" u="none" cap="none" strike="noStrike">
              <a:solidFill>
                <a:schemeClr val="dk1"/>
              </a:solidFill>
              <a:latin typeface="Times New Roman"/>
              <a:ea typeface="Times New Roman"/>
              <a:cs typeface="Times New Roman"/>
              <a:sym typeface="Times New Roman"/>
            </a:endParaRPr>
          </a:p>
        </p:txBody>
      </p:sp>
      <p:pic>
        <p:nvPicPr>
          <p:cNvPr id="307" name="Google Shape;307;p45"/>
          <p:cNvPicPr preferRelativeResize="0"/>
          <p:nvPr/>
        </p:nvPicPr>
        <p:blipFill rotWithShape="1">
          <a:blip r:embed="rId3">
            <a:alphaModFix/>
          </a:blip>
          <a:srcRect b="0" l="0" r="0" t="0"/>
          <a:stretch/>
        </p:blipFill>
        <p:spPr>
          <a:xfrm>
            <a:off x="2746068" y="1944080"/>
            <a:ext cx="7209094" cy="41064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cxnSp>
        <p:nvCxnSpPr>
          <p:cNvPr id="313" name="Google Shape;313;p46"/>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14" name="Google Shape;314;p46"/>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315" name="Google Shape;315;p46"/>
          <p:cNvSpPr/>
          <p:nvPr/>
        </p:nvSpPr>
        <p:spPr>
          <a:xfrm>
            <a:off x="2373195" y="2721114"/>
            <a:ext cx="6689472"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 Nhóm lệnh DML?</a:t>
            </a:r>
            <a:endParaRPr b="0" i="0" sz="4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cxnSp>
        <p:nvCxnSpPr>
          <p:cNvPr id="321" name="Google Shape;321;p47"/>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22" name="Google Shape;322;p47"/>
          <p:cNvSpPr txBox="1"/>
          <p:nvPr/>
        </p:nvSpPr>
        <p:spPr>
          <a:xfrm>
            <a:off x="0" y="155255"/>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Nhóm lệnh DML</a:t>
            </a:r>
            <a:endParaRPr b="0" i="0" sz="4400" u="none" cap="none" strike="noStrike">
              <a:solidFill>
                <a:schemeClr val="dk1"/>
              </a:solidFill>
              <a:latin typeface="Times New Roman"/>
              <a:ea typeface="Times New Roman"/>
              <a:cs typeface="Times New Roman"/>
              <a:sym typeface="Times New Roman"/>
            </a:endParaRPr>
          </a:p>
        </p:txBody>
      </p:sp>
      <p:sp>
        <p:nvSpPr>
          <p:cNvPr id="323" name="Google Shape;323;p47"/>
          <p:cNvSpPr txBox="1"/>
          <p:nvPr/>
        </p:nvSpPr>
        <p:spPr>
          <a:xfrm>
            <a:off x="114300" y="1163518"/>
            <a:ext cx="11795202" cy="5052643"/>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DML là viêt tắt của Data Manipulation Language( ngôn ngữ thao tác dữ liệu) cho phép thực thi các câu truy vấn ,bao gồm cú pháp để cập nhật – sửa đổi, chèn thêm và xoá các mẩu tin.</a:t>
            </a:r>
            <a:endParaRPr b="0" i="0" sz="1400" u="none" cap="none" strike="noStrike">
              <a:solidFill>
                <a:srgbClr val="000000"/>
              </a:solidFill>
              <a:latin typeface="Arial"/>
              <a:ea typeface="Arial"/>
              <a:cs typeface="Arial"/>
              <a:sym typeface="Arial"/>
            </a:endParaRPr>
          </a:p>
          <a:p>
            <a:pPr indent="-457200" lvl="0" marL="457200" marR="0" rtl="0" algn="l">
              <a:lnSpc>
                <a:spcPct val="200000"/>
              </a:lnSpc>
              <a:spcBef>
                <a:spcPts val="0"/>
              </a:spcBef>
              <a:spcAft>
                <a:spcPts val="0"/>
              </a:spcAft>
              <a:buClr>
                <a:srgbClr val="000000"/>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Bao gồm các câu lệnh: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 SELECT : Truy vấn các dòng từ 1 hoặc nhiều bảng.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 INSERT : Tạo một bản ghi.</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 UPDATE : Sửa đổi các bản ghi.</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 DELETE : Xóa các bản ghi.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cxnSp>
        <p:nvCxnSpPr>
          <p:cNvPr id="329" name="Google Shape;329;p48"/>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30" name="Google Shape;330;p48"/>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331" name="Google Shape;331;p48"/>
          <p:cNvSpPr/>
          <p:nvPr/>
        </p:nvSpPr>
        <p:spPr>
          <a:xfrm>
            <a:off x="2373195" y="2721114"/>
            <a:ext cx="6689472"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 Câu lệnh Insert</a:t>
            </a:r>
            <a:endParaRPr b="0" i="0" sz="4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cxnSp>
        <p:nvCxnSpPr>
          <p:cNvPr id="337" name="Google Shape;337;p49"/>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38" name="Google Shape;338;p49"/>
          <p:cNvSpPr txBox="1"/>
          <p:nvPr/>
        </p:nvSpPr>
        <p:spPr>
          <a:xfrm>
            <a:off x="0" y="89274"/>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Insert trong MySQL</a:t>
            </a:r>
            <a:endParaRPr b="0" i="0" sz="4400" u="none" cap="none" strike="noStrike">
              <a:solidFill>
                <a:schemeClr val="dk1"/>
              </a:solidFill>
              <a:latin typeface="Times New Roman"/>
              <a:ea typeface="Times New Roman"/>
              <a:cs typeface="Times New Roman"/>
              <a:sym typeface="Times New Roman"/>
            </a:endParaRPr>
          </a:p>
        </p:txBody>
      </p:sp>
      <p:sp>
        <p:nvSpPr>
          <p:cNvPr id="339" name="Google Shape;339;p49"/>
          <p:cNvSpPr txBox="1"/>
          <p:nvPr/>
        </p:nvSpPr>
        <p:spPr>
          <a:xfrm>
            <a:off x="135111" y="1225700"/>
            <a:ext cx="11910351" cy="5543021"/>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Lệnh INSERT INTO được sử dụng để thêm các hàng dữ liệu mới vào một bảng trong Database.</a:t>
            </a:r>
            <a:endParaRPr b="0" i="0" sz="3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Cú pháp: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 Xác định cột để chèn dữ liệu: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INSERT INTO </a:t>
            </a:r>
            <a:r>
              <a:rPr b="0" i="0" lang="en-US" sz="3000" u="none" cap="none" strike="noStrike">
                <a:solidFill>
                  <a:srgbClr val="000000"/>
                </a:solidFill>
                <a:latin typeface="Times New Roman"/>
                <a:ea typeface="Times New Roman"/>
                <a:cs typeface="Times New Roman"/>
                <a:sym typeface="Times New Roman"/>
              </a:rPr>
              <a:t>TABLE_TEN (cot1, cot2, cot3,...cotN)]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VALUE</a:t>
            </a:r>
            <a:r>
              <a:rPr b="0" i="0" lang="en-US" sz="3000" u="none" cap="none" strike="noStrike">
                <a:solidFill>
                  <a:srgbClr val="000000"/>
                </a:solidFill>
                <a:latin typeface="Times New Roman"/>
                <a:ea typeface="Times New Roman"/>
                <a:cs typeface="Times New Roman"/>
                <a:sym typeface="Times New Roman"/>
              </a:rPr>
              <a:t> (giatri1, giatri2, giatri3,...giatriN);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 Thao tác trên tất cả các cột trong bảng: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INSERT INTO </a:t>
            </a:r>
            <a:r>
              <a:rPr b="0" i="0" lang="en-US" sz="3000" u="none" cap="none" strike="noStrike">
                <a:solidFill>
                  <a:srgbClr val="000000"/>
                </a:solidFill>
                <a:latin typeface="Times New Roman"/>
                <a:ea typeface="Times New Roman"/>
                <a:cs typeface="Times New Roman"/>
                <a:sym typeface="Times New Roman"/>
              </a:rPr>
              <a:t>TABLE_TEN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VALUE</a:t>
            </a:r>
            <a:r>
              <a:rPr b="0" i="0" lang="en-US" sz="3000" u="none" cap="none" strike="noStrike">
                <a:solidFill>
                  <a:srgbClr val="000000"/>
                </a:solidFill>
                <a:latin typeface="Times New Roman"/>
                <a:ea typeface="Times New Roman"/>
                <a:cs typeface="Times New Roman"/>
                <a:sym typeface="Times New Roman"/>
              </a:rPr>
              <a:t> (giatri1,giatri2,giatri3,...giatriN);</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cxnSp>
        <p:nvCxnSpPr>
          <p:cNvPr id="345" name="Google Shape;345;p50"/>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46" name="Google Shape;346;p50"/>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Insert trong MySQL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Times New Roman"/>
              <a:ea typeface="Times New Roman"/>
              <a:cs typeface="Times New Roman"/>
              <a:sym typeface="Times New Roman"/>
            </a:endParaRPr>
          </a:p>
        </p:txBody>
      </p:sp>
      <p:sp>
        <p:nvSpPr>
          <p:cNvPr id="347" name="Google Shape;347;p50"/>
          <p:cNvSpPr txBox="1"/>
          <p:nvPr/>
        </p:nvSpPr>
        <p:spPr>
          <a:xfrm>
            <a:off x="79131" y="1287963"/>
            <a:ext cx="12001501" cy="5570025"/>
          </a:xfrm>
          <a:prstGeom prst="rect">
            <a:avLst/>
          </a:prstGeom>
          <a:noFill/>
          <a:ln>
            <a:noFill/>
          </a:ln>
        </p:spPr>
        <p:txBody>
          <a:bodyPr anchorCtr="0" anchor="t" bIns="45700" lIns="91425" spcFirstLastPara="1" rIns="91425" wrap="square" tIns="45700">
            <a:noAutofit/>
          </a:bodyPr>
          <a:lstStyle/>
          <a:p>
            <a:pPr indent="-571500" lvl="0" marL="571500" marR="0" rtl="0" algn="l">
              <a:lnSpc>
                <a:spcPct val="100000"/>
              </a:lnSpc>
              <a:spcBef>
                <a:spcPts val="0"/>
              </a:spcBef>
              <a:spcAft>
                <a:spcPts val="0"/>
              </a:spcAft>
              <a:buClr>
                <a:srgbClr val="000000"/>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Thêm nhiều hàng dữ liệu mới:</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INSERT INTO </a:t>
            </a:r>
            <a:r>
              <a:rPr b="0" i="0" lang="en-US" sz="3000" u="none" cap="none" strike="noStrike">
                <a:solidFill>
                  <a:srgbClr val="000000"/>
                </a:solidFill>
                <a:latin typeface="Times New Roman"/>
                <a:ea typeface="Times New Roman"/>
                <a:cs typeface="Times New Roman"/>
                <a:sym typeface="Times New Roman"/>
              </a:rPr>
              <a:t>TABLE_TEN (cot1, cot2, cot3,...cotN)]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VALUES</a:t>
            </a:r>
            <a:r>
              <a:rPr b="0" i="0" lang="en-US" sz="3000" u="none" cap="none" strike="noStrike">
                <a:solidFill>
                  <a:srgbClr val="000000"/>
                </a:solidFill>
                <a:latin typeface="Times New Roman"/>
                <a:ea typeface="Times New Roman"/>
                <a:cs typeface="Times New Roman"/>
                <a:sym typeface="Times New Roman"/>
              </a:rPr>
              <a:t> (giatri1, giatri2, giatri3,...giatriN),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(giatri1, giatri2, giatri3,...giatriN);</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3000"/>
              <a:buFont typeface="Arial"/>
              <a:buChar char="•"/>
            </a:pPr>
            <a:r>
              <a:rPr b="1" i="0" lang="en-US" sz="3000" u="none" cap="none" strike="noStrike">
                <a:solidFill>
                  <a:srgbClr val="000000"/>
                </a:solidFill>
                <a:latin typeface="Times New Roman"/>
                <a:ea typeface="Times New Roman"/>
                <a:cs typeface="Times New Roman"/>
                <a:sym typeface="Times New Roman"/>
              </a:rPr>
              <a:t>Lưu ý: </a:t>
            </a:r>
            <a:r>
              <a:rPr b="0" i="0" lang="en-US" sz="3000" u="none" cap="none" strike="noStrike">
                <a:solidFill>
                  <a:srgbClr val="000000"/>
                </a:solidFill>
                <a:latin typeface="Times New Roman"/>
                <a:ea typeface="Times New Roman"/>
                <a:cs typeface="Times New Roman"/>
                <a:sym typeface="Times New Roman"/>
              </a:rPr>
              <a:t>VALUE và VALUES đều sử dụng như nhau, nhưng để rõ ràng thì khi thêm mới 1 hàng dữ liệu thì sử dụng VALUE, nhiều hàng dữ liệu thì dùng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cxnSp>
        <p:nvCxnSpPr>
          <p:cNvPr id="353" name="Google Shape;353;p51"/>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54" name="Google Shape;354;p51"/>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Insert trong MySQL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Times New Roman"/>
              <a:ea typeface="Times New Roman"/>
              <a:cs typeface="Times New Roman"/>
              <a:sym typeface="Times New Roman"/>
            </a:endParaRPr>
          </a:p>
        </p:txBody>
      </p:sp>
      <p:sp>
        <p:nvSpPr>
          <p:cNvPr id="355" name="Google Shape;355;p51"/>
          <p:cNvSpPr txBox="1"/>
          <p:nvPr/>
        </p:nvSpPr>
        <p:spPr>
          <a:xfrm>
            <a:off x="79131" y="1287963"/>
            <a:ext cx="12001501" cy="557002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3000"/>
              <a:buFont typeface="Arial"/>
              <a:buChar char="•"/>
            </a:pPr>
            <a:r>
              <a:rPr b="0" i="0" lang="en-US" sz="3000" u="none" cap="none" strike="noStrike">
                <a:solidFill>
                  <a:srgbClr val="1E4E79"/>
                </a:solidFill>
                <a:latin typeface="Times New Roman"/>
                <a:ea typeface="Times New Roman"/>
                <a:cs typeface="Times New Roman"/>
                <a:sym typeface="Times New Roman"/>
              </a:rPr>
              <a:t>Ví dụ:</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Thêm mới dữ liệu vào bảng Customer với id là 1, name là Linh và email là linh@gmail.com.</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1E4E79"/>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INSERT INTO </a:t>
            </a:r>
            <a:r>
              <a:rPr b="0" i="0" lang="en-US" sz="3000" u="none" cap="none" strike="noStrike">
                <a:solidFill>
                  <a:schemeClr val="dk1"/>
                </a:solidFill>
                <a:latin typeface="Times New Roman"/>
                <a:ea typeface="Times New Roman"/>
                <a:cs typeface="Times New Roman"/>
                <a:sym typeface="Times New Roman"/>
              </a:rPr>
              <a:t>Customer (id, name, email)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VALUE</a:t>
            </a:r>
            <a:r>
              <a:rPr b="0" i="0" lang="en-US" sz="3000" u="none" cap="none" strike="noStrike">
                <a:solidFill>
                  <a:schemeClr val="dk1"/>
                </a:solidFill>
                <a:latin typeface="Times New Roman"/>
                <a:ea typeface="Times New Roman"/>
                <a:cs typeface="Times New Roman"/>
                <a:sym typeface="Times New Roman"/>
              </a:rPr>
              <a:t>  (1, ‘Linh’, ‘linh@gmail.com’);</a:t>
            </a:r>
            <a:endParaRPr b="0" i="0" sz="30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Thêm mới 3 hàng dữ liệu vào bảng Customer: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INSERT INTO </a:t>
            </a:r>
            <a:r>
              <a:rPr b="0" i="0" lang="en-US" sz="3000" u="none" cap="none" strike="noStrike">
                <a:solidFill>
                  <a:schemeClr val="dk1"/>
                </a:solidFill>
                <a:latin typeface="Times New Roman"/>
                <a:ea typeface="Times New Roman"/>
                <a:cs typeface="Times New Roman"/>
                <a:sym typeface="Times New Roman"/>
              </a:rPr>
              <a:t>Customer (id, name, email)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VALUES</a:t>
            </a:r>
            <a:r>
              <a:rPr b="0" i="0" lang="en-US" sz="3000" u="none" cap="none" strike="noStrike">
                <a:solidFill>
                  <a:schemeClr val="dk1"/>
                </a:solidFill>
                <a:latin typeface="Times New Roman"/>
                <a:ea typeface="Times New Roman"/>
                <a:cs typeface="Times New Roman"/>
                <a:sym typeface="Times New Roman"/>
              </a:rPr>
              <a:t>  (1, ‘Linh’, ‘linh@gmail.com’),</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(2, ‘Long’, ‘long@gmail.com’),</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(3, ‘Tuan’, ‘tuan@gmail.com’);</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sp>
        <p:nvSpPr>
          <p:cNvPr id="74" name="Google Shape;74;p4"/>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4"/>
          <p:cNvSpPr txBox="1"/>
          <p:nvPr>
            <p:ph type="title"/>
          </p:nvPr>
        </p:nvSpPr>
        <p:spPr>
          <a:xfrm>
            <a:off x="78739" y="181357"/>
            <a:ext cx="3484879"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Kiểm tra bài cũ</a:t>
            </a:r>
            <a:endParaRPr/>
          </a:p>
        </p:txBody>
      </p:sp>
      <p:sp>
        <p:nvSpPr>
          <p:cNvPr id="76" name="Google Shape;76;p4"/>
          <p:cNvSpPr/>
          <p:nvPr/>
        </p:nvSpPr>
        <p:spPr>
          <a:xfrm>
            <a:off x="2667000" y="1287959"/>
            <a:ext cx="7120010" cy="54000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cxnSp>
        <p:nvCxnSpPr>
          <p:cNvPr id="361" name="Google Shape;361;p52"/>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62" name="Google Shape;362;p52"/>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363" name="Google Shape;363;p52"/>
          <p:cNvSpPr txBox="1"/>
          <p:nvPr/>
        </p:nvSpPr>
        <p:spPr>
          <a:xfrm>
            <a:off x="905608" y="2897981"/>
            <a:ext cx="10278207" cy="19641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	Câu lệnh Select</a:t>
            </a:r>
            <a:endParaRPr b="0" i="0" sz="4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cxnSp>
        <p:nvCxnSpPr>
          <p:cNvPr id="369" name="Google Shape;369;p53"/>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70" name="Google Shape;370;p53"/>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Select trong MySQL</a:t>
            </a:r>
            <a:endParaRPr b="0" i="0" sz="1400" u="none" cap="none" strike="noStrike">
              <a:solidFill>
                <a:srgbClr val="000000"/>
              </a:solidFill>
              <a:latin typeface="Arial"/>
              <a:ea typeface="Arial"/>
              <a:cs typeface="Arial"/>
              <a:sym typeface="Arial"/>
            </a:endParaRPr>
          </a:p>
        </p:txBody>
      </p:sp>
      <p:sp>
        <p:nvSpPr>
          <p:cNvPr id="371" name="Google Shape;371;p53"/>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Lệnh SELECT được sử dụng để lấy dữ liệu từ bảng trong Database mà trả về dữ liệu ở dạng bảng dữ liệu kết quả.</a:t>
            </a:r>
            <a:endParaRPr b="0" i="0" sz="30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Cú pháp: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 Xác định cột có giá trị muốn lấy:</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SELECT</a:t>
            </a:r>
            <a:r>
              <a:rPr b="0" i="0" lang="en-US" sz="3000" u="none" cap="none" strike="noStrike">
                <a:solidFill>
                  <a:schemeClr val="dk1"/>
                </a:solidFill>
                <a:latin typeface="Times New Roman"/>
                <a:ea typeface="Times New Roman"/>
                <a:cs typeface="Times New Roman"/>
                <a:sym typeface="Times New Roman"/>
              </a:rPr>
              <a:t> cot1, cot2, cotN </a:t>
            </a:r>
            <a:r>
              <a:rPr b="0" i="0" lang="en-US" sz="3000" u="none" cap="none" strike="noStrike">
                <a:solidFill>
                  <a:srgbClr val="0070C0"/>
                </a:solidFill>
                <a:latin typeface="Times New Roman"/>
                <a:ea typeface="Times New Roman"/>
                <a:cs typeface="Times New Roman"/>
                <a:sym typeface="Times New Roman"/>
              </a:rPr>
              <a:t>FROM</a:t>
            </a:r>
            <a:r>
              <a:rPr b="0" i="0" lang="en-US" sz="3000" u="none" cap="none" strike="noStrike">
                <a:solidFill>
                  <a:schemeClr val="dk1"/>
                </a:solidFill>
                <a:latin typeface="Times New Roman"/>
                <a:ea typeface="Times New Roman"/>
                <a:cs typeface="Times New Roman"/>
                <a:sym typeface="Times New Roman"/>
              </a:rPr>
              <a:t> ten_bang;</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 Thao tác trên tất cả các cột trong bảng:</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SELECT</a:t>
            </a:r>
            <a:r>
              <a:rPr b="0" i="0" lang="en-US" sz="3000" u="none" cap="none" strike="noStrike">
                <a:solidFill>
                  <a:schemeClr val="dk1"/>
                </a:solidFill>
                <a:latin typeface="Times New Roman"/>
                <a:ea typeface="Times New Roman"/>
                <a:cs typeface="Times New Roman"/>
                <a:sym typeface="Times New Roman"/>
              </a:rPr>
              <a:t> * </a:t>
            </a:r>
            <a:r>
              <a:rPr b="0" i="0" lang="en-US" sz="3000" u="none" cap="none" strike="noStrike">
                <a:solidFill>
                  <a:srgbClr val="0070C0"/>
                </a:solidFill>
                <a:latin typeface="Times New Roman"/>
                <a:ea typeface="Times New Roman"/>
                <a:cs typeface="Times New Roman"/>
                <a:sym typeface="Times New Roman"/>
              </a:rPr>
              <a:t>FROM</a:t>
            </a:r>
            <a:r>
              <a:rPr b="0" i="0" lang="en-US" sz="3000" u="none" cap="none" strike="noStrike">
                <a:solidFill>
                  <a:schemeClr val="dk1"/>
                </a:solidFill>
                <a:latin typeface="Times New Roman"/>
                <a:ea typeface="Times New Roman"/>
                <a:cs typeface="Times New Roman"/>
                <a:sym typeface="Times New Roman"/>
              </a:rPr>
              <a:t> ten_bang;</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Sử dụng mệnh đề WHERE với truy vấn SELECT để thêm điều kiện khi lấy dữ liệu.</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SELECT</a:t>
            </a:r>
            <a:r>
              <a:rPr b="0" i="0" lang="en-US" sz="3000" u="none" cap="none" strike="noStrike">
                <a:solidFill>
                  <a:schemeClr val="dk1"/>
                </a:solidFill>
                <a:latin typeface="Times New Roman"/>
                <a:ea typeface="Times New Roman"/>
                <a:cs typeface="Times New Roman"/>
                <a:sym typeface="Times New Roman"/>
              </a:rPr>
              <a:t> * </a:t>
            </a:r>
            <a:r>
              <a:rPr b="0" i="0" lang="en-US" sz="3000" u="none" cap="none" strike="noStrike">
                <a:solidFill>
                  <a:srgbClr val="0070C0"/>
                </a:solidFill>
                <a:latin typeface="Times New Roman"/>
                <a:ea typeface="Times New Roman"/>
                <a:cs typeface="Times New Roman"/>
                <a:sym typeface="Times New Roman"/>
              </a:rPr>
              <a:t>FROM</a:t>
            </a:r>
            <a:r>
              <a:rPr b="0" i="0" lang="en-US" sz="3000" u="none" cap="none" strike="noStrike">
                <a:solidFill>
                  <a:schemeClr val="dk1"/>
                </a:solidFill>
                <a:latin typeface="Times New Roman"/>
                <a:ea typeface="Times New Roman"/>
                <a:cs typeface="Times New Roman"/>
                <a:sym typeface="Times New Roman"/>
              </a:rPr>
              <a:t> ten_bang WHERE [dieu_kien];</a:t>
            </a:r>
            <a:endParaRPr/>
          </a:p>
          <a:p>
            <a:pPr indent="-457200" lvl="1" marL="457200" marR="0" rtl="0" algn="l">
              <a:lnSpc>
                <a:spcPct val="100000"/>
              </a:lnSpc>
              <a:spcBef>
                <a:spcPts val="0"/>
              </a:spcBef>
              <a:spcAft>
                <a:spcPts val="0"/>
              </a:spcAft>
              <a:buClr>
                <a:srgbClr val="000000"/>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Ngoài ra, chúng ta còn có các mệnh đề đi kèm với select như HAVING, ORDER BY, GROUP BY.</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cxnSp>
        <p:nvCxnSpPr>
          <p:cNvPr id="377" name="Google Shape;377;p54"/>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78" name="Google Shape;378;p54"/>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Select trong MySQL</a:t>
            </a:r>
            <a:endParaRPr b="0" i="0" sz="1400" u="none" cap="none" strike="noStrike">
              <a:solidFill>
                <a:srgbClr val="000000"/>
              </a:solidFill>
              <a:latin typeface="Arial"/>
              <a:ea typeface="Arial"/>
              <a:cs typeface="Arial"/>
              <a:sym typeface="Arial"/>
            </a:endParaRPr>
          </a:p>
        </p:txBody>
      </p:sp>
      <p:sp>
        <p:nvSpPr>
          <p:cNvPr id="379" name="Google Shape;379;p54"/>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rgbClr val="1E4E79"/>
                </a:solidFill>
                <a:latin typeface="Times New Roman"/>
                <a:ea typeface="Times New Roman"/>
                <a:cs typeface="Times New Roman"/>
                <a:sym typeface="Times New Roman"/>
              </a:rPr>
              <a:t>Ví dụ:   </a:t>
            </a:r>
            <a:r>
              <a:rPr b="0" i="0" lang="en-US" sz="3000" u="none" cap="none" strike="noStrike">
                <a:solidFill>
                  <a:schemeClr val="dk1"/>
                </a:solidFill>
                <a:latin typeface="Times New Roman"/>
                <a:ea typeface="Times New Roman"/>
                <a:cs typeface="Times New Roman"/>
                <a:sym typeface="Times New Roman"/>
              </a:rPr>
              <a:t>Bảng customer:</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1E4E79"/>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1E4E79"/>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1E4E79"/>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1E4E79"/>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1E4E79"/>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SELECT</a:t>
            </a:r>
            <a:r>
              <a:rPr b="0" i="0" lang="en-US" sz="3000" u="none" cap="none" strike="noStrike">
                <a:solidFill>
                  <a:schemeClr val="dk1"/>
                </a:solidFill>
                <a:latin typeface="Times New Roman"/>
                <a:ea typeface="Times New Roman"/>
                <a:cs typeface="Times New Roman"/>
                <a:sym typeface="Times New Roman"/>
              </a:rPr>
              <a:t> name </a:t>
            </a:r>
            <a:r>
              <a:rPr b="0" i="0" lang="en-US" sz="3000" u="none" cap="none" strike="noStrike">
                <a:solidFill>
                  <a:srgbClr val="0070C0"/>
                </a:solidFill>
                <a:latin typeface="Times New Roman"/>
                <a:ea typeface="Times New Roman"/>
                <a:cs typeface="Times New Roman"/>
                <a:sym typeface="Times New Roman"/>
              </a:rPr>
              <a:t>FROM</a:t>
            </a:r>
            <a:r>
              <a:rPr b="0" i="0" lang="en-US" sz="3000" u="none" cap="none" strike="noStrike">
                <a:solidFill>
                  <a:schemeClr val="dk1"/>
                </a:solidFill>
                <a:latin typeface="Times New Roman"/>
                <a:ea typeface="Times New Roman"/>
                <a:cs typeface="Times New Roman"/>
                <a:sym typeface="Times New Roman"/>
              </a:rPr>
              <a:t> customer;</a:t>
            </a:r>
            <a:endParaRPr b="0" i="0" sz="1400" u="none" cap="none" strike="noStrike">
              <a:solidFill>
                <a:srgbClr val="000000"/>
              </a:solidFill>
              <a:latin typeface="Arial"/>
              <a:ea typeface="Arial"/>
              <a:cs typeface="Arial"/>
              <a:sym typeface="Arial"/>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Kết quả: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1E4E79"/>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graphicFrame>
        <p:nvGraphicFramePr>
          <p:cNvPr id="380" name="Google Shape;380;p54"/>
          <p:cNvGraphicFramePr/>
          <p:nvPr/>
        </p:nvGraphicFramePr>
        <p:xfrm>
          <a:off x="2823308" y="1706589"/>
          <a:ext cx="3000000" cy="3000000"/>
        </p:xfrm>
        <a:graphic>
          <a:graphicData uri="http://schemas.openxmlformats.org/drawingml/2006/table">
            <a:tbl>
              <a:tblPr>
                <a:noFill/>
                <a:tableStyleId>{649E5F17-9E88-4E31-989D-4E16B2556FE3}</a:tableStyleId>
              </a:tblPr>
              <a:tblGrid>
                <a:gridCol w="2709325"/>
                <a:gridCol w="2709325"/>
                <a:gridCol w="270932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id</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email</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trung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trung@gmail.com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hai</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hai@gmail.com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linh2@gmail.com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tien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tien@gmail.com</a:t>
                      </a:r>
                      <a:endParaRPr sz="1400" u="none" cap="none" strike="noStrike"/>
                    </a:p>
                  </a:txBody>
                  <a:tcPr marT="45725" marB="45725" marR="91450" marL="91450"/>
                </a:tc>
              </a:tr>
            </a:tbl>
          </a:graphicData>
        </a:graphic>
      </p:graphicFrame>
      <p:graphicFrame>
        <p:nvGraphicFramePr>
          <p:cNvPr id="381" name="Google Shape;381;p54"/>
          <p:cNvGraphicFramePr/>
          <p:nvPr/>
        </p:nvGraphicFramePr>
        <p:xfrm>
          <a:off x="2861407" y="4485194"/>
          <a:ext cx="3000000" cy="3000000"/>
        </p:xfrm>
        <a:graphic>
          <a:graphicData uri="http://schemas.openxmlformats.org/drawingml/2006/table">
            <a:tbl>
              <a:tblPr>
                <a:noFill/>
                <a:tableStyleId>{649E5F17-9E88-4E31-989D-4E16B2556FE3}</a:tableStyleId>
              </a:tblPr>
              <a:tblGrid>
                <a:gridCol w="4025900"/>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trung</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hai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tien</a:t>
                      </a:r>
                      <a:endParaRPr sz="1400" u="none" cap="none" strike="noStrike"/>
                    </a:p>
                  </a:txBody>
                  <a:tcPr marT="45725" marB="45725" marR="91450" marL="9145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cxnSp>
        <p:nvCxnSpPr>
          <p:cNvPr id="387" name="Google Shape;387;p55"/>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88" name="Google Shape;388;p55"/>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Select trong MySQL</a:t>
            </a:r>
            <a:endParaRPr b="0" i="0" sz="1400" u="none" cap="none" strike="noStrike">
              <a:solidFill>
                <a:srgbClr val="000000"/>
              </a:solidFill>
              <a:latin typeface="Arial"/>
              <a:ea typeface="Arial"/>
              <a:cs typeface="Arial"/>
              <a:sym typeface="Arial"/>
            </a:endParaRPr>
          </a:p>
        </p:txBody>
      </p:sp>
      <p:sp>
        <p:nvSpPr>
          <p:cNvPr id="389" name="Google Shape;389;p55"/>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rgbClr val="1E4E79"/>
                </a:solidFill>
                <a:latin typeface="Times New Roman"/>
                <a:ea typeface="Times New Roman"/>
                <a:cs typeface="Times New Roman"/>
                <a:sym typeface="Times New Roman"/>
              </a:rPr>
              <a:t>Ví dụ:   </a:t>
            </a:r>
            <a:r>
              <a:rPr b="0" i="0" lang="en-US" sz="3000" u="none" cap="none" strike="noStrike">
                <a:solidFill>
                  <a:schemeClr val="dk1"/>
                </a:solidFill>
                <a:latin typeface="Times New Roman"/>
                <a:ea typeface="Times New Roman"/>
                <a:cs typeface="Times New Roman"/>
                <a:sym typeface="Times New Roman"/>
              </a:rPr>
              <a:t>Bảng customer:</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SELECT</a:t>
            </a:r>
            <a:r>
              <a:rPr b="0" i="0" lang="en-US" sz="3000" u="none" cap="none" strike="noStrike">
                <a:solidFill>
                  <a:schemeClr val="dk1"/>
                </a:solidFill>
                <a:latin typeface="Times New Roman"/>
                <a:ea typeface="Times New Roman"/>
                <a:cs typeface="Times New Roman"/>
                <a:sym typeface="Times New Roman"/>
              </a:rPr>
              <a:t> * </a:t>
            </a:r>
            <a:r>
              <a:rPr b="0" i="0" lang="en-US" sz="3000" u="none" cap="none" strike="noStrike">
                <a:solidFill>
                  <a:srgbClr val="0070C0"/>
                </a:solidFill>
                <a:latin typeface="Times New Roman"/>
                <a:ea typeface="Times New Roman"/>
                <a:cs typeface="Times New Roman"/>
                <a:sym typeface="Times New Roman"/>
              </a:rPr>
              <a:t>FROM</a:t>
            </a:r>
            <a:r>
              <a:rPr b="0" i="0" lang="en-US" sz="3000" u="none" cap="none" strike="noStrike">
                <a:solidFill>
                  <a:schemeClr val="dk1"/>
                </a:solidFill>
                <a:latin typeface="Times New Roman"/>
                <a:ea typeface="Times New Roman"/>
                <a:cs typeface="Times New Roman"/>
                <a:sym typeface="Times New Roman"/>
              </a:rPr>
              <a:t> customer </a:t>
            </a:r>
            <a:r>
              <a:rPr b="0" i="0" lang="en-US" sz="3000" u="none" cap="none" strike="noStrike">
                <a:solidFill>
                  <a:srgbClr val="0070C0"/>
                </a:solidFill>
                <a:latin typeface="Times New Roman"/>
                <a:ea typeface="Times New Roman"/>
                <a:cs typeface="Times New Roman"/>
                <a:sym typeface="Times New Roman"/>
              </a:rPr>
              <a:t>WHERE</a:t>
            </a:r>
            <a:r>
              <a:rPr b="0" i="0" lang="en-US" sz="3000" u="none" cap="none" strike="noStrike">
                <a:solidFill>
                  <a:schemeClr val="dk1"/>
                </a:solidFill>
                <a:latin typeface="Times New Roman"/>
                <a:ea typeface="Times New Roman"/>
                <a:cs typeface="Times New Roman"/>
                <a:sym typeface="Times New Roman"/>
              </a:rPr>
              <a:t> customer.name = </a:t>
            </a:r>
            <a:r>
              <a:rPr b="0" i="0" lang="en-US" sz="3000" u="none" cap="none" strike="noStrike">
                <a:solidFill>
                  <a:schemeClr val="accent2"/>
                </a:solidFill>
                <a:latin typeface="Times New Roman"/>
                <a:ea typeface="Times New Roman"/>
                <a:cs typeface="Times New Roman"/>
                <a:sym typeface="Times New Roman"/>
              </a:rPr>
              <a:t>‘linh’;</a:t>
            </a:r>
            <a:endParaRPr b="0" i="0" sz="1400" u="none" cap="none" strike="noStrike">
              <a:solidFill>
                <a:srgbClr val="000000"/>
              </a:solidFill>
              <a:latin typeface="Arial"/>
              <a:ea typeface="Arial"/>
              <a:cs typeface="Arial"/>
              <a:sym typeface="Arial"/>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Kết quả: </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1E4E79"/>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graphicFrame>
        <p:nvGraphicFramePr>
          <p:cNvPr id="390" name="Google Shape;390;p55"/>
          <p:cNvGraphicFramePr/>
          <p:nvPr/>
        </p:nvGraphicFramePr>
        <p:xfrm>
          <a:off x="2070100" y="3321147"/>
          <a:ext cx="3000000" cy="3000000"/>
        </p:xfrm>
        <a:graphic>
          <a:graphicData uri="http://schemas.openxmlformats.org/drawingml/2006/table">
            <a:tbl>
              <a:tblPr>
                <a:noFill/>
                <a:tableStyleId>{649E5F17-9E88-4E31-989D-4E16B2556FE3}</a:tableStyleId>
              </a:tblPr>
              <a:tblGrid>
                <a:gridCol w="2709325"/>
                <a:gridCol w="2709325"/>
                <a:gridCol w="270932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id</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email</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linh2@gmail.com</a:t>
                      </a:r>
                      <a:endParaRPr sz="1400" u="none" cap="none" strike="noStrike"/>
                    </a:p>
                  </a:txBody>
                  <a:tcPr marT="45725" marB="45725" marR="91450" marL="9145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cxnSp>
        <p:nvCxnSpPr>
          <p:cNvPr id="396" name="Google Shape;396;p56"/>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97" name="Google Shape;397;p56"/>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Select trong MySQL</a:t>
            </a:r>
            <a:endParaRPr b="0" i="0" sz="1400" u="none" cap="none" strike="noStrike">
              <a:solidFill>
                <a:srgbClr val="000000"/>
              </a:solidFill>
              <a:latin typeface="Arial"/>
              <a:ea typeface="Arial"/>
              <a:cs typeface="Arial"/>
              <a:sym typeface="Arial"/>
            </a:endParaRPr>
          </a:p>
        </p:txBody>
      </p:sp>
      <p:sp>
        <p:nvSpPr>
          <p:cNvPr id="398" name="Google Shape;398;p56"/>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rgbClr val="1E4E79"/>
                </a:solidFill>
                <a:latin typeface="Times New Roman"/>
                <a:ea typeface="Times New Roman"/>
                <a:cs typeface="Times New Roman"/>
                <a:sym typeface="Times New Roman"/>
              </a:rPr>
              <a:t>Ví dụ:   </a:t>
            </a:r>
            <a:r>
              <a:rPr b="0" i="0" lang="en-US" sz="3000" u="none" cap="none" strike="noStrike">
                <a:solidFill>
                  <a:schemeClr val="dk1"/>
                </a:solidFill>
                <a:latin typeface="Times New Roman"/>
                <a:ea typeface="Times New Roman"/>
                <a:cs typeface="Times New Roman"/>
                <a:sym typeface="Times New Roman"/>
              </a:rPr>
              <a:t>Bảng customer:</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SELECT</a:t>
            </a:r>
            <a:r>
              <a:rPr b="0" i="0" lang="en-US" sz="3000" u="none" cap="none" strike="noStrike">
                <a:solidFill>
                  <a:schemeClr val="dk1"/>
                </a:solidFill>
                <a:latin typeface="Times New Roman"/>
                <a:ea typeface="Times New Roman"/>
                <a:cs typeface="Times New Roman"/>
                <a:sym typeface="Times New Roman"/>
              </a:rPr>
              <a:t> * </a:t>
            </a:r>
            <a:r>
              <a:rPr b="0" i="0" lang="en-US" sz="3000" u="none" cap="none" strike="noStrike">
                <a:solidFill>
                  <a:srgbClr val="0070C0"/>
                </a:solidFill>
                <a:latin typeface="Times New Roman"/>
                <a:ea typeface="Times New Roman"/>
                <a:cs typeface="Times New Roman"/>
                <a:sym typeface="Times New Roman"/>
              </a:rPr>
              <a:t>FROM</a:t>
            </a:r>
            <a:r>
              <a:rPr b="0" i="0" lang="en-US" sz="3000" u="none" cap="none" strike="noStrike">
                <a:solidFill>
                  <a:schemeClr val="dk1"/>
                </a:solidFill>
                <a:latin typeface="Times New Roman"/>
                <a:ea typeface="Times New Roman"/>
                <a:cs typeface="Times New Roman"/>
                <a:sym typeface="Times New Roman"/>
              </a:rPr>
              <a:t> customer </a:t>
            </a:r>
            <a:r>
              <a:rPr b="0" i="0" lang="en-US" sz="3000" u="none" cap="none" strike="noStrike">
                <a:solidFill>
                  <a:srgbClr val="0070C0"/>
                </a:solidFill>
                <a:latin typeface="Times New Roman"/>
                <a:ea typeface="Times New Roman"/>
                <a:cs typeface="Times New Roman"/>
                <a:sym typeface="Times New Roman"/>
              </a:rPr>
              <a:t>WHERE</a:t>
            </a:r>
            <a:r>
              <a:rPr b="0" i="0" lang="en-US" sz="3000" u="none" cap="none" strike="noStrike">
                <a:solidFill>
                  <a:schemeClr val="dk1"/>
                </a:solidFill>
                <a:latin typeface="Times New Roman"/>
                <a:ea typeface="Times New Roman"/>
                <a:cs typeface="Times New Roman"/>
                <a:sym typeface="Times New Roman"/>
              </a:rPr>
              <a:t> customer.name = </a:t>
            </a:r>
            <a:r>
              <a:rPr b="0" i="0" lang="en-US" sz="3000" u="none" cap="none" strike="noStrike">
                <a:solidFill>
                  <a:schemeClr val="accent2"/>
                </a:solidFill>
                <a:latin typeface="Times New Roman"/>
                <a:ea typeface="Times New Roman"/>
                <a:cs typeface="Times New Roman"/>
                <a:sym typeface="Times New Roman"/>
              </a:rPr>
              <a:t>‘linh’;</a:t>
            </a:r>
            <a:endParaRPr b="0" i="0" sz="1400" u="none" cap="none" strike="noStrike">
              <a:solidFill>
                <a:srgbClr val="000000"/>
              </a:solidFill>
              <a:latin typeface="Arial"/>
              <a:ea typeface="Arial"/>
              <a:cs typeface="Arial"/>
              <a:sym typeface="Arial"/>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Kết quả: </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1E4E79"/>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graphicFrame>
        <p:nvGraphicFramePr>
          <p:cNvPr id="399" name="Google Shape;399;p56"/>
          <p:cNvGraphicFramePr/>
          <p:nvPr/>
        </p:nvGraphicFramePr>
        <p:xfrm>
          <a:off x="2070100" y="3321147"/>
          <a:ext cx="3000000" cy="3000000"/>
        </p:xfrm>
        <a:graphic>
          <a:graphicData uri="http://schemas.openxmlformats.org/drawingml/2006/table">
            <a:tbl>
              <a:tblPr>
                <a:noFill/>
                <a:tableStyleId>{649E5F17-9E88-4E31-989D-4E16B2556FE3}</a:tableStyleId>
              </a:tblPr>
              <a:tblGrid>
                <a:gridCol w="2709325"/>
                <a:gridCol w="2709325"/>
                <a:gridCol w="270932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id</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email</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linh2@gmail.com</a:t>
                      </a:r>
                      <a:endParaRPr sz="1400" u="none" cap="none" strike="noStrike"/>
                    </a:p>
                  </a:txBody>
                  <a:tcPr marT="45725" marB="45725" marR="91450" marL="9145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cxnSp>
        <p:nvCxnSpPr>
          <p:cNvPr id="405" name="Google Shape;405;p57"/>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06" name="Google Shape;406;p57"/>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Mệnh đề HAVING</a:t>
            </a:r>
            <a:endParaRPr b="0" i="0" sz="1400" u="none" cap="none" strike="noStrike">
              <a:solidFill>
                <a:srgbClr val="000000"/>
              </a:solidFill>
              <a:latin typeface="Arial"/>
              <a:ea typeface="Arial"/>
              <a:cs typeface="Arial"/>
              <a:sym typeface="Arial"/>
            </a:endParaRPr>
          </a:p>
        </p:txBody>
      </p:sp>
      <p:sp>
        <p:nvSpPr>
          <p:cNvPr id="407" name="Google Shape;407;p57"/>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Mệnh đề HAVING được sử dụng để quy định các điều kiện trong trường hợp sử dụng các hàm SQL (không thể sử dụng câu lệnh WHERE)</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Cú pháp:</a:t>
            </a:r>
            <a:endParaRPr/>
          </a:p>
        </p:txBody>
      </p:sp>
      <p:pic>
        <p:nvPicPr>
          <p:cNvPr id="408" name="Google Shape;408;p57"/>
          <p:cNvPicPr preferRelativeResize="0"/>
          <p:nvPr/>
        </p:nvPicPr>
        <p:blipFill rotWithShape="1">
          <a:blip r:embed="rId3">
            <a:alphaModFix/>
          </a:blip>
          <a:srcRect b="0" l="0" r="0" t="0"/>
          <a:stretch/>
        </p:blipFill>
        <p:spPr>
          <a:xfrm>
            <a:off x="2431305" y="3198872"/>
            <a:ext cx="6535062" cy="328658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cxnSp>
        <p:nvCxnSpPr>
          <p:cNvPr id="414" name="Google Shape;414;p58"/>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15" name="Google Shape;415;p58"/>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Mệnh đề HAVING: Ví dụ</a:t>
            </a:r>
            <a:endParaRPr b="0" i="0" sz="1400" u="none" cap="none" strike="noStrike">
              <a:solidFill>
                <a:srgbClr val="000000"/>
              </a:solidFill>
              <a:latin typeface="Arial"/>
              <a:ea typeface="Arial"/>
              <a:cs typeface="Arial"/>
              <a:sym typeface="Arial"/>
            </a:endParaRPr>
          </a:p>
        </p:txBody>
      </p:sp>
      <p:sp>
        <p:nvSpPr>
          <p:cNvPr id="416" name="Google Shape;416;p58"/>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Chỉ liệt kê các quốc gia có nhiều hơn 5 khách hàng:</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5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5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5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Hoặc:</a:t>
            </a:r>
            <a:endParaRPr/>
          </a:p>
        </p:txBody>
      </p:sp>
      <p:pic>
        <p:nvPicPr>
          <p:cNvPr id="417" name="Google Shape;417;p58"/>
          <p:cNvPicPr preferRelativeResize="0"/>
          <p:nvPr/>
        </p:nvPicPr>
        <p:blipFill rotWithShape="1">
          <a:blip r:embed="rId3">
            <a:alphaModFix/>
          </a:blip>
          <a:srcRect b="0" l="0" r="0" t="0"/>
          <a:stretch/>
        </p:blipFill>
        <p:spPr>
          <a:xfrm>
            <a:off x="2417472" y="1991603"/>
            <a:ext cx="6230219" cy="1895740"/>
          </a:xfrm>
          <a:prstGeom prst="rect">
            <a:avLst/>
          </a:prstGeom>
          <a:noFill/>
          <a:ln>
            <a:noFill/>
          </a:ln>
        </p:spPr>
      </p:pic>
      <p:pic>
        <p:nvPicPr>
          <p:cNvPr id="418" name="Google Shape;418;p58"/>
          <p:cNvPicPr preferRelativeResize="0"/>
          <p:nvPr/>
        </p:nvPicPr>
        <p:blipFill rotWithShape="1">
          <a:blip r:embed="rId4">
            <a:alphaModFix/>
          </a:blip>
          <a:srcRect b="0" l="0" r="0" t="0"/>
          <a:stretch/>
        </p:blipFill>
        <p:spPr>
          <a:xfrm>
            <a:off x="2383679" y="4315249"/>
            <a:ext cx="9612066" cy="211484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cxnSp>
        <p:nvCxnSpPr>
          <p:cNvPr id="424" name="Google Shape;424;p59"/>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25" name="Google Shape;425;p59"/>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Mệnh đề  ORDER BY</a:t>
            </a:r>
            <a:endParaRPr b="0" i="0" sz="1400" u="none" cap="none" strike="noStrike">
              <a:solidFill>
                <a:srgbClr val="000000"/>
              </a:solidFill>
              <a:latin typeface="Arial"/>
              <a:ea typeface="Arial"/>
              <a:cs typeface="Arial"/>
              <a:sym typeface="Arial"/>
            </a:endParaRPr>
          </a:p>
        </p:txBody>
      </p:sp>
      <p:sp>
        <p:nvSpPr>
          <p:cNvPr id="426" name="Google Shape;426;p59"/>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Mệnh đề ORDER BY sắp xếp các bản ghi theo trật tự dựa vào giá trị của một cột hoặc nhiều cột</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Cú pháp:</a:t>
            </a:r>
            <a:endParaRPr/>
          </a:p>
          <a:p>
            <a:pPr indent="-266700" lvl="1" marL="457200" marR="0" rtl="0" algn="l">
              <a:lnSpc>
                <a:spcPct val="15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5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Trong đó:</a:t>
            </a:r>
            <a:endParaRPr/>
          </a:p>
          <a:p>
            <a:pPr indent="0" lvl="1" marL="0" marR="0" rtl="0" algn="l">
              <a:lnSpc>
                <a:spcPct val="150000"/>
              </a:lnSpc>
              <a:spcBef>
                <a:spcPts val="0"/>
              </a:spcBef>
              <a:spcAft>
                <a:spcPts val="0"/>
              </a:spcAft>
              <a:buNone/>
            </a:pPr>
            <a:r>
              <a:rPr b="1" i="0" lang="en-US" sz="3000" u="none" cap="none" strike="noStrike">
                <a:solidFill>
                  <a:schemeClr val="dk1"/>
                </a:solidFill>
                <a:latin typeface="Times New Roman"/>
                <a:ea typeface="Times New Roman"/>
                <a:cs typeface="Times New Roman"/>
                <a:sym typeface="Times New Roman"/>
              </a:rPr>
              <a:t>         ASC</a:t>
            </a:r>
            <a:r>
              <a:rPr b="0" i="0" lang="en-US" sz="3000" u="none" cap="none" strike="noStrike">
                <a:solidFill>
                  <a:schemeClr val="dk1"/>
                </a:solidFill>
                <a:latin typeface="Times New Roman"/>
                <a:ea typeface="Times New Roman"/>
                <a:cs typeface="Times New Roman"/>
                <a:sym typeface="Times New Roman"/>
              </a:rPr>
              <a:t>: Trật tự tăng dần</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50000"/>
              </a:lnSpc>
              <a:spcBef>
                <a:spcPts val="0"/>
              </a:spcBef>
              <a:spcAft>
                <a:spcPts val="0"/>
              </a:spcAft>
              <a:buNone/>
            </a:pPr>
            <a:r>
              <a:rPr b="1" i="0" lang="en-US" sz="3000" u="none" cap="none" strike="noStrike">
                <a:solidFill>
                  <a:schemeClr val="dk1"/>
                </a:solidFill>
                <a:latin typeface="Times New Roman"/>
                <a:ea typeface="Times New Roman"/>
                <a:cs typeface="Times New Roman"/>
                <a:sym typeface="Times New Roman"/>
              </a:rPr>
              <a:t>         DESC</a:t>
            </a:r>
            <a:r>
              <a:rPr b="0" i="0" lang="en-US" sz="3000" u="none" cap="none" strike="noStrike">
                <a:solidFill>
                  <a:schemeClr val="dk1"/>
                </a:solidFill>
                <a:latin typeface="Times New Roman"/>
                <a:ea typeface="Times New Roman"/>
                <a:cs typeface="Times New Roman"/>
                <a:sym typeface="Times New Roman"/>
              </a:rPr>
              <a:t>: Trật tự giảm dần</a:t>
            </a:r>
            <a:endParaRPr b="0" i="0" sz="3000" u="none" cap="none" strike="noStrike">
              <a:solidFill>
                <a:schemeClr val="dk1"/>
              </a:solidFill>
              <a:latin typeface="Times New Roman"/>
              <a:ea typeface="Times New Roman"/>
              <a:cs typeface="Times New Roman"/>
              <a:sym typeface="Times New Roman"/>
            </a:endParaRPr>
          </a:p>
        </p:txBody>
      </p:sp>
      <p:pic>
        <p:nvPicPr>
          <p:cNvPr id="427" name="Google Shape;427;p59"/>
          <p:cNvPicPr preferRelativeResize="0"/>
          <p:nvPr/>
        </p:nvPicPr>
        <p:blipFill rotWithShape="1">
          <a:blip r:embed="rId3">
            <a:alphaModFix/>
          </a:blip>
          <a:srcRect b="0" l="0" r="0" t="0"/>
          <a:stretch/>
        </p:blipFill>
        <p:spPr>
          <a:xfrm>
            <a:off x="1319871" y="3304396"/>
            <a:ext cx="8276711" cy="154005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cxnSp>
        <p:nvCxnSpPr>
          <p:cNvPr id="433" name="Google Shape;433;p60"/>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34" name="Google Shape;434;p60"/>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Mệnh đề  ORDER BY: Ví dụ</a:t>
            </a:r>
            <a:endParaRPr b="0" i="0" sz="1400" u="none" cap="none" strike="noStrike">
              <a:solidFill>
                <a:srgbClr val="000000"/>
              </a:solidFill>
              <a:latin typeface="Arial"/>
              <a:ea typeface="Arial"/>
              <a:cs typeface="Arial"/>
              <a:sym typeface="Arial"/>
            </a:endParaRPr>
          </a:p>
        </p:txBody>
      </p:sp>
      <p:sp>
        <p:nvSpPr>
          <p:cNvPr id="435" name="Google Shape;435;p60"/>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Sắp xếp các khách hàng theo trật tự tên A-Z:</a:t>
            </a:r>
            <a:endParaRPr/>
          </a:p>
          <a:p>
            <a:pPr indent="-266700" lvl="1" marL="457200" marR="0" rtl="0" algn="l">
              <a:lnSpc>
                <a:spcPct val="15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5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Sắp xếp các khách hàng theo trật tự tên Z-A</a:t>
            </a:r>
            <a:endParaRPr/>
          </a:p>
        </p:txBody>
      </p:sp>
      <p:pic>
        <p:nvPicPr>
          <p:cNvPr id="436" name="Google Shape;436;p60"/>
          <p:cNvPicPr preferRelativeResize="0"/>
          <p:nvPr/>
        </p:nvPicPr>
        <p:blipFill rotWithShape="1">
          <a:blip r:embed="rId3">
            <a:alphaModFix/>
          </a:blip>
          <a:srcRect b="0" l="0" r="0" t="0"/>
          <a:stretch/>
        </p:blipFill>
        <p:spPr>
          <a:xfrm>
            <a:off x="1372479" y="1931183"/>
            <a:ext cx="5092977" cy="1323690"/>
          </a:xfrm>
          <a:prstGeom prst="rect">
            <a:avLst/>
          </a:prstGeom>
          <a:noFill/>
          <a:ln>
            <a:noFill/>
          </a:ln>
        </p:spPr>
      </p:pic>
      <p:pic>
        <p:nvPicPr>
          <p:cNvPr id="437" name="Google Shape;437;p60"/>
          <p:cNvPicPr preferRelativeResize="0"/>
          <p:nvPr/>
        </p:nvPicPr>
        <p:blipFill rotWithShape="1">
          <a:blip r:embed="rId4">
            <a:alphaModFix/>
          </a:blip>
          <a:srcRect b="0" l="0" r="0" t="0"/>
          <a:stretch/>
        </p:blipFill>
        <p:spPr>
          <a:xfrm>
            <a:off x="1372479" y="4185705"/>
            <a:ext cx="4723521" cy="136593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cxnSp>
        <p:nvCxnSpPr>
          <p:cNvPr id="443" name="Google Shape;443;p61"/>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44" name="Google Shape;444;p61"/>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Mệnh đề  GROUP BY</a:t>
            </a:r>
            <a:endParaRPr b="0" i="0" sz="1400" u="none" cap="none" strike="noStrike">
              <a:solidFill>
                <a:srgbClr val="000000"/>
              </a:solidFill>
              <a:latin typeface="Arial"/>
              <a:ea typeface="Arial"/>
              <a:cs typeface="Arial"/>
              <a:sym typeface="Arial"/>
            </a:endParaRPr>
          </a:p>
        </p:txBody>
      </p:sp>
      <p:sp>
        <p:nvSpPr>
          <p:cNvPr id="445" name="Google Shape;445;p61"/>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Mệnh đề GROUP BY được dùng để nhóm các tập kết quả dựa theo giá trị của một cột hoặc nhiều cột</a:t>
            </a:r>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Câu lệnh GROUP BY thường được dùng chung với các hàm khác của SQL như: COUNT(), MIN(), MAX(), SUM(), AVG()</a:t>
            </a:r>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Cú pháp:</a:t>
            </a:r>
            <a:endParaRPr b="0" i="0" sz="3000" u="none" cap="none" strike="noStrike">
              <a:solidFill>
                <a:schemeClr val="dk1"/>
              </a:solidFill>
              <a:latin typeface="Times New Roman"/>
              <a:ea typeface="Times New Roman"/>
              <a:cs typeface="Times New Roman"/>
              <a:sym typeface="Times New Roman"/>
            </a:endParaRPr>
          </a:p>
        </p:txBody>
      </p:sp>
      <p:pic>
        <p:nvPicPr>
          <p:cNvPr id="446" name="Google Shape;446;p61"/>
          <p:cNvPicPr preferRelativeResize="0"/>
          <p:nvPr/>
        </p:nvPicPr>
        <p:blipFill rotWithShape="1">
          <a:blip r:embed="rId3">
            <a:alphaModFix/>
          </a:blip>
          <a:srcRect b="0" l="0" r="0" t="0"/>
          <a:stretch/>
        </p:blipFill>
        <p:spPr>
          <a:xfrm>
            <a:off x="2666027" y="4226926"/>
            <a:ext cx="5677692" cy="21910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sp>
        <p:nvSpPr>
          <p:cNvPr id="81" name="Google Shape;81;p5"/>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5"/>
          <p:cNvSpPr txBox="1"/>
          <p:nvPr>
            <p:ph type="title"/>
          </p:nvPr>
        </p:nvSpPr>
        <p:spPr>
          <a:xfrm>
            <a:off x="78738" y="181357"/>
            <a:ext cx="6830061"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5 phút viết ra các câu hỏi</a:t>
            </a:r>
            <a:endParaRPr/>
          </a:p>
        </p:txBody>
      </p:sp>
      <p:sp>
        <p:nvSpPr>
          <p:cNvPr id="83" name="Google Shape;83;p5"/>
          <p:cNvSpPr/>
          <p:nvPr/>
        </p:nvSpPr>
        <p:spPr>
          <a:xfrm>
            <a:off x="3219450" y="1790701"/>
            <a:ext cx="6267450" cy="41461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cxnSp>
        <p:nvCxnSpPr>
          <p:cNvPr id="452" name="Google Shape;452;p62"/>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53" name="Google Shape;453;p62"/>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Mệnh đề  GROUP BY: Ví dụ</a:t>
            </a:r>
            <a:endParaRPr b="0" i="0" sz="1400" u="none" cap="none" strike="noStrike">
              <a:solidFill>
                <a:srgbClr val="000000"/>
              </a:solidFill>
              <a:latin typeface="Arial"/>
              <a:ea typeface="Arial"/>
              <a:cs typeface="Arial"/>
              <a:sym typeface="Arial"/>
            </a:endParaRPr>
          </a:p>
        </p:txBody>
      </p:sp>
      <p:sp>
        <p:nvSpPr>
          <p:cNvPr id="454" name="Google Shape;454;p62"/>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Số luợng khách hàng thuộc từng quốc gia:</a:t>
            </a:r>
            <a:endParaRPr/>
          </a:p>
          <a:p>
            <a:pPr indent="-266700" lvl="1" marL="457200" marR="0" rtl="0" algn="l">
              <a:lnSpc>
                <a:spcPct val="15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5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Hoặc</a:t>
            </a:r>
            <a:endParaRPr b="0" i="0" sz="3000" u="none" cap="none" strike="noStrike">
              <a:solidFill>
                <a:schemeClr val="dk1"/>
              </a:solidFill>
              <a:latin typeface="Times New Roman"/>
              <a:ea typeface="Times New Roman"/>
              <a:cs typeface="Times New Roman"/>
              <a:sym typeface="Times New Roman"/>
            </a:endParaRPr>
          </a:p>
        </p:txBody>
      </p:sp>
      <p:pic>
        <p:nvPicPr>
          <p:cNvPr id="455" name="Google Shape;455;p62"/>
          <p:cNvPicPr preferRelativeResize="0"/>
          <p:nvPr/>
        </p:nvPicPr>
        <p:blipFill rotWithShape="1">
          <a:blip r:embed="rId3">
            <a:alphaModFix/>
          </a:blip>
          <a:srcRect b="0" l="0" r="0" t="0"/>
          <a:stretch/>
        </p:blipFill>
        <p:spPr>
          <a:xfrm>
            <a:off x="1530200" y="2000861"/>
            <a:ext cx="5055327" cy="1267673"/>
          </a:xfrm>
          <a:prstGeom prst="rect">
            <a:avLst/>
          </a:prstGeom>
          <a:noFill/>
          <a:ln>
            <a:noFill/>
          </a:ln>
        </p:spPr>
      </p:pic>
      <p:pic>
        <p:nvPicPr>
          <p:cNvPr id="456" name="Google Shape;456;p62"/>
          <p:cNvPicPr preferRelativeResize="0"/>
          <p:nvPr/>
        </p:nvPicPr>
        <p:blipFill rotWithShape="1">
          <a:blip r:embed="rId4">
            <a:alphaModFix/>
          </a:blip>
          <a:srcRect b="0" l="0" r="0" t="0"/>
          <a:stretch/>
        </p:blipFill>
        <p:spPr>
          <a:xfrm>
            <a:off x="1525282" y="4210267"/>
            <a:ext cx="7706164" cy="1706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cxnSp>
        <p:nvCxnSpPr>
          <p:cNvPr id="462" name="Google Shape;462;p63"/>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63" name="Google Shape;463;p63"/>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464" name="Google Shape;464;p63"/>
          <p:cNvSpPr txBox="1"/>
          <p:nvPr/>
        </p:nvSpPr>
        <p:spPr>
          <a:xfrm>
            <a:off x="905608" y="2897981"/>
            <a:ext cx="10278207" cy="19641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	Câu lệnh Update</a:t>
            </a:r>
            <a:endParaRPr b="0" i="0" sz="4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cxnSp>
        <p:nvCxnSpPr>
          <p:cNvPr id="470" name="Google Shape;470;p64"/>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71" name="Google Shape;471;p64"/>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Update trong MySQL</a:t>
            </a:r>
            <a:endParaRPr b="0" i="0" sz="1400" u="none" cap="none" strike="noStrike">
              <a:solidFill>
                <a:srgbClr val="000000"/>
              </a:solidFill>
              <a:latin typeface="Arial"/>
              <a:ea typeface="Arial"/>
              <a:cs typeface="Arial"/>
              <a:sym typeface="Arial"/>
            </a:endParaRPr>
          </a:p>
        </p:txBody>
      </p:sp>
      <p:sp>
        <p:nvSpPr>
          <p:cNvPr id="472" name="Google Shape;472;p64"/>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Truy vấn UPDATE được sử dụng để sửa đổi các bản ghi đang tồn tại trong một bảng.</a:t>
            </a:r>
            <a:endParaRPr b="0" i="0" sz="1400" u="none" cap="none" strike="noStrike">
              <a:solidFill>
                <a:srgbClr val="000000"/>
              </a:solidFill>
              <a:latin typeface="Arial"/>
              <a:ea typeface="Arial"/>
              <a:cs typeface="Arial"/>
              <a:sym typeface="Arial"/>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Có thể sử dụng mệnh đề WHERE với truy vấn UPDATE sửa đổi các hàng đã lựa chọn.</a:t>
            </a:r>
            <a:endParaRPr b="0" i="0" sz="1400" u="none" cap="none" strike="noStrike">
              <a:solidFill>
                <a:srgbClr val="000000"/>
              </a:solidFill>
              <a:latin typeface="Arial"/>
              <a:ea typeface="Arial"/>
              <a:cs typeface="Arial"/>
              <a:sym typeface="Arial"/>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Nếu không sử dụng WHERE hệ thống sẽ mặc định là tất cả các hàng đều bị tác động.</a:t>
            </a:r>
            <a:endParaRPr b="0" i="0" sz="1400" u="none" cap="none" strike="noStrike">
              <a:solidFill>
                <a:srgbClr val="000000"/>
              </a:solidFill>
              <a:latin typeface="Arial"/>
              <a:ea typeface="Arial"/>
              <a:cs typeface="Arial"/>
              <a:sym typeface="Arial"/>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Cú pháp: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UPDATE</a:t>
            </a:r>
            <a:r>
              <a:rPr b="0" i="0" lang="en-US" sz="3000" u="none" cap="none" strike="noStrike">
                <a:solidFill>
                  <a:schemeClr val="dk1"/>
                </a:solidFill>
                <a:latin typeface="Times New Roman"/>
                <a:ea typeface="Times New Roman"/>
                <a:cs typeface="Times New Roman"/>
                <a:sym typeface="Times New Roman"/>
              </a:rPr>
              <a:t> ten_bang</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SET</a:t>
            </a:r>
            <a:r>
              <a:rPr b="0" i="0" lang="en-US" sz="3000" u="none" cap="none" strike="noStrike">
                <a:solidFill>
                  <a:schemeClr val="dk1"/>
                </a:solidFill>
                <a:latin typeface="Times New Roman"/>
                <a:ea typeface="Times New Roman"/>
                <a:cs typeface="Times New Roman"/>
                <a:sym typeface="Times New Roman"/>
              </a:rPr>
              <a:t> cot1 = giatri1, cot2 = giatri2...., cotN = giatriN</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WHERE</a:t>
            </a:r>
            <a:r>
              <a:rPr b="0" i="0" lang="en-US" sz="3000" u="none" cap="none" strike="noStrike">
                <a:solidFill>
                  <a:schemeClr val="dk1"/>
                </a:solidFill>
                <a:latin typeface="Times New Roman"/>
                <a:ea typeface="Times New Roman"/>
                <a:cs typeface="Times New Roman"/>
                <a:sym typeface="Times New Roman"/>
              </a:rPr>
              <a:t> [dieu_kien];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cxnSp>
        <p:nvCxnSpPr>
          <p:cNvPr id="478" name="Google Shape;478;p65"/>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79" name="Google Shape;479;p65"/>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Update trong MySQL</a:t>
            </a:r>
            <a:endParaRPr b="0" i="0" sz="1400" u="none" cap="none" strike="noStrike">
              <a:solidFill>
                <a:srgbClr val="000000"/>
              </a:solidFill>
              <a:latin typeface="Arial"/>
              <a:ea typeface="Arial"/>
              <a:cs typeface="Arial"/>
              <a:sym typeface="Arial"/>
            </a:endParaRPr>
          </a:p>
        </p:txBody>
      </p:sp>
      <p:sp>
        <p:nvSpPr>
          <p:cNvPr id="480" name="Google Shape;480;p65"/>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rgbClr val="1E4E79"/>
                </a:solidFill>
                <a:latin typeface="Times New Roman"/>
                <a:ea typeface="Times New Roman"/>
                <a:cs typeface="Times New Roman"/>
                <a:sym typeface="Times New Roman"/>
              </a:rPr>
              <a:t>Ví dụ:</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1E4E79"/>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UPDATE</a:t>
            </a:r>
            <a:r>
              <a:rPr b="0" i="0" lang="en-US" sz="3000" u="none" cap="none" strike="noStrike">
                <a:solidFill>
                  <a:schemeClr val="dk1"/>
                </a:solidFill>
                <a:latin typeface="Times New Roman"/>
                <a:ea typeface="Times New Roman"/>
                <a:cs typeface="Times New Roman"/>
                <a:sym typeface="Times New Roman"/>
              </a:rPr>
              <a:t> customer</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SET</a:t>
            </a:r>
            <a:r>
              <a:rPr b="0" i="0" lang="en-US" sz="3000" u="none" cap="none" strike="noStrike">
                <a:solidFill>
                  <a:schemeClr val="dk1"/>
                </a:solidFill>
                <a:latin typeface="Times New Roman"/>
                <a:ea typeface="Times New Roman"/>
                <a:cs typeface="Times New Roman"/>
                <a:sym typeface="Times New Roman"/>
              </a:rPr>
              <a:t> name = </a:t>
            </a:r>
            <a:r>
              <a:rPr b="0" i="0" lang="en-US" sz="3000" u="none" cap="none" strike="noStrike">
                <a:solidFill>
                  <a:schemeClr val="accent2"/>
                </a:solidFill>
                <a:latin typeface="Times New Roman"/>
                <a:ea typeface="Times New Roman"/>
                <a:cs typeface="Times New Roman"/>
                <a:sym typeface="Times New Roman"/>
              </a:rPr>
              <a:t>‘doan linh’, </a:t>
            </a:r>
            <a:r>
              <a:rPr b="0" i="0" lang="en-US" sz="3000" u="none" cap="none" strike="noStrike">
                <a:solidFill>
                  <a:schemeClr val="dk1"/>
                </a:solidFill>
                <a:latin typeface="Times New Roman"/>
                <a:ea typeface="Times New Roman"/>
                <a:cs typeface="Times New Roman"/>
                <a:sym typeface="Times New Roman"/>
              </a:rPr>
              <a:t>email =</a:t>
            </a:r>
            <a:r>
              <a:rPr b="0" i="0" lang="en-US" sz="3000" u="none" cap="none" strike="noStrike">
                <a:solidFill>
                  <a:schemeClr val="accent2"/>
                </a:solidFill>
                <a:latin typeface="Times New Roman"/>
                <a:ea typeface="Times New Roman"/>
                <a:cs typeface="Times New Roman"/>
                <a:sym typeface="Times New Roman"/>
              </a:rPr>
              <a:t> ‘doanlinh@gmail.com’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WHERE</a:t>
            </a:r>
            <a:r>
              <a:rPr b="0" i="0" lang="en-US" sz="3000" u="none" cap="none" strike="noStrike">
                <a:solidFill>
                  <a:schemeClr val="dk1"/>
                </a:solidFill>
                <a:latin typeface="Times New Roman"/>
                <a:ea typeface="Times New Roman"/>
                <a:cs typeface="Times New Roman"/>
                <a:sym typeface="Times New Roman"/>
              </a:rPr>
              <a:t> customer.id = </a:t>
            </a:r>
            <a:r>
              <a:rPr b="0" i="0" lang="en-US" sz="3000" u="none" cap="none" strike="noStrike">
                <a:solidFill>
                  <a:schemeClr val="accent2"/>
                </a:solidFill>
                <a:latin typeface="Times New Roman"/>
                <a:ea typeface="Times New Roman"/>
                <a:cs typeface="Times New Roman"/>
                <a:sym typeface="Times New Roman"/>
              </a:rPr>
              <a:t>1</a:t>
            </a:r>
            <a:r>
              <a:rPr b="0" i="0" lang="en-US" sz="3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Kết quả: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graphicFrame>
        <p:nvGraphicFramePr>
          <p:cNvPr id="481" name="Google Shape;481;p65"/>
          <p:cNvGraphicFramePr/>
          <p:nvPr/>
        </p:nvGraphicFramePr>
        <p:xfrm>
          <a:off x="2585916" y="4267200"/>
          <a:ext cx="3000000" cy="3000000"/>
        </p:xfrm>
        <a:graphic>
          <a:graphicData uri="http://schemas.openxmlformats.org/drawingml/2006/table">
            <a:tbl>
              <a:tblPr>
                <a:noFill/>
                <a:tableStyleId>{649E5F17-9E88-4E31-989D-4E16B2556FE3}</a:tableStyleId>
              </a:tblPr>
              <a:tblGrid>
                <a:gridCol w="2709325"/>
                <a:gridCol w="2709325"/>
                <a:gridCol w="270932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id</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email</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doan linh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doanlinh@gmail.com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trung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trung@gmail.com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hai</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hai@gmail.com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linh2@gmail.com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tien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tien@gmail.com</a:t>
                      </a:r>
                      <a:endParaRPr sz="1400" u="none" cap="none" strike="noStrike"/>
                    </a:p>
                  </a:txBody>
                  <a:tcPr marT="45725" marB="45725" marR="91450" marL="9145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cxnSp>
        <p:nvCxnSpPr>
          <p:cNvPr id="487" name="Google Shape;487;p66"/>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88" name="Google Shape;488;p66"/>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489" name="Google Shape;489;p66"/>
          <p:cNvSpPr txBox="1"/>
          <p:nvPr/>
        </p:nvSpPr>
        <p:spPr>
          <a:xfrm>
            <a:off x="905608" y="2897981"/>
            <a:ext cx="10278207" cy="19641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	Câu lệnh Delete</a:t>
            </a:r>
            <a:endParaRPr b="0" i="0" sz="4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cxnSp>
        <p:nvCxnSpPr>
          <p:cNvPr id="495" name="Google Shape;495;p67"/>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96" name="Google Shape;496;p67"/>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Delete trong MySQL</a:t>
            </a:r>
            <a:endParaRPr b="0" i="0" sz="1400" u="none" cap="none" strike="noStrike">
              <a:solidFill>
                <a:srgbClr val="000000"/>
              </a:solidFill>
              <a:latin typeface="Arial"/>
              <a:ea typeface="Arial"/>
              <a:cs typeface="Arial"/>
              <a:sym typeface="Arial"/>
            </a:endParaRPr>
          </a:p>
        </p:txBody>
      </p:sp>
      <p:sp>
        <p:nvSpPr>
          <p:cNvPr id="497" name="Google Shape;497;p67"/>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Truy vấn DELETE trong SQL được sử dụng để xóa các bản ghi trong một bảng.</a:t>
            </a:r>
            <a:endParaRPr b="0" i="0" sz="1400" u="none" cap="none" strike="noStrike">
              <a:solidFill>
                <a:srgbClr val="000000"/>
              </a:solidFill>
              <a:latin typeface="Arial"/>
              <a:ea typeface="Arial"/>
              <a:cs typeface="Arial"/>
              <a:sym typeface="Arial"/>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Tương tự như UPDATE, sử dụng mệnh đề WHERE để xác định số bản ghi bị xóa theo điều kiện.</a:t>
            </a:r>
            <a:endParaRPr b="0" i="0" sz="1400" u="none" cap="none" strike="noStrike">
              <a:solidFill>
                <a:srgbClr val="000000"/>
              </a:solidFill>
              <a:latin typeface="Arial"/>
              <a:ea typeface="Arial"/>
              <a:cs typeface="Arial"/>
              <a:sym typeface="Arial"/>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Nếu không có mệnh đề WHERE sẽ xóa tất cả bản ghi trong bảng.</a:t>
            </a:r>
            <a:endParaRPr b="0" i="0" sz="1400" u="none" cap="none" strike="noStrike">
              <a:solidFill>
                <a:srgbClr val="000000"/>
              </a:solidFill>
              <a:latin typeface="Arial"/>
              <a:ea typeface="Arial"/>
              <a:cs typeface="Arial"/>
              <a:sym typeface="Arial"/>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Cú pháp: </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DELETE</a:t>
            </a: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FROM</a:t>
            </a:r>
            <a:r>
              <a:rPr b="0" i="0" lang="en-US" sz="3000" u="none" cap="none" strike="noStrike">
                <a:solidFill>
                  <a:schemeClr val="dk1"/>
                </a:solidFill>
                <a:latin typeface="Times New Roman"/>
                <a:ea typeface="Times New Roman"/>
                <a:cs typeface="Times New Roman"/>
                <a:sym typeface="Times New Roman"/>
              </a:rPr>
              <a:t> table_name</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WHERE</a:t>
            </a:r>
            <a:r>
              <a:rPr b="0" i="0" lang="en-US" sz="3000" u="none" cap="none" strike="noStrike">
                <a:solidFill>
                  <a:schemeClr val="dk1"/>
                </a:solidFill>
                <a:latin typeface="Times New Roman"/>
                <a:ea typeface="Times New Roman"/>
                <a:cs typeface="Times New Roman"/>
                <a:sym typeface="Times New Roman"/>
              </a:rPr>
              <a:t> [dieu_kien];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cxnSp>
        <p:nvCxnSpPr>
          <p:cNvPr id="503" name="Google Shape;503;p68"/>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04" name="Google Shape;504;p68"/>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Delete trong MySQL</a:t>
            </a:r>
            <a:endParaRPr b="0" i="0" sz="1400" u="none" cap="none" strike="noStrike">
              <a:solidFill>
                <a:srgbClr val="000000"/>
              </a:solidFill>
              <a:latin typeface="Arial"/>
              <a:ea typeface="Arial"/>
              <a:cs typeface="Arial"/>
              <a:sym typeface="Arial"/>
            </a:endParaRPr>
          </a:p>
        </p:txBody>
      </p:sp>
      <p:sp>
        <p:nvSpPr>
          <p:cNvPr id="505" name="Google Shape;505;p68"/>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rgbClr val="1E4E79"/>
                </a:solidFill>
                <a:latin typeface="Times New Roman"/>
                <a:ea typeface="Times New Roman"/>
                <a:cs typeface="Times New Roman"/>
                <a:sym typeface="Times New Roman"/>
              </a:rPr>
              <a:t>Ví dụ: </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1E4E79"/>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DELETE</a:t>
            </a: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FROM</a:t>
            </a:r>
            <a:r>
              <a:rPr b="0" i="0" lang="en-US" sz="3000" u="none" cap="none" strike="noStrike">
                <a:solidFill>
                  <a:schemeClr val="dk1"/>
                </a:solidFill>
                <a:latin typeface="Times New Roman"/>
                <a:ea typeface="Times New Roman"/>
                <a:cs typeface="Times New Roman"/>
                <a:sym typeface="Times New Roman"/>
              </a:rPr>
              <a:t> customer</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r>
              <a:rPr b="0" i="0" lang="en-US" sz="3000" u="none" cap="none" strike="noStrike">
                <a:solidFill>
                  <a:srgbClr val="0070C0"/>
                </a:solidFill>
                <a:latin typeface="Times New Roman"/>
                <a:ea typeface="Times New Roman"/>
                <a:cs typeface="Times New Roman"/>
                <a:sym typeface="Times New Roman"/>
              </a:rPr>
              <a:t>WHERE</a:t>
            </a:r>
            <a:r>
              <a:rPr b="0" i="0" lang="en-US" sz="3000" u="none" cap="none" strike="noStrike">
                <a:solidFill>
                  <a:schemeClr val="dk1"/>
                </a:solidFill>
                <a:latin typeface="Times New Roman"/>
                <a:ea typeface="Times New Roman"/>
                <a:cs typeface="Times New Roman"/>
                <a:sym typeface="Times New Roman"/>
              </a:rPr>
              <a:t> customer.id = </a:t>
            </a:r>
            <a:r>
              <a:rPr b="0" i="0" lang="en-US" sz="3000" u="none" cap="none" strike="noStrike">
                <a:solidFill>
                  <a:schemeClr val="accent2"/>
                </a:solidFill>
                <a:latin typeface="Times New Roman"/>
                <a:ea typeface="Times New Roman"/>
                <a:cs typeface="Times New Roman"/>
                <a:sym typeface="Times New Roman"/>
              </a:rPr>
              <a:t>2</a:t>
            </a:r>
            <a:r>
              <a:rPr b="0" i="0" lang="en-US" sz="3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457200" lvl="1" marL="4572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Kết quả: </a:t>
            </a:r>
            <a:endParaRPr b="0" i="0" sz="1400" u="none" cap="none" strike="noStrike">
              <a:solidFill>
                <a:srgbClr val="000000"/>
              </a:solidFill>
              <a:latin typeface="Arial"/>
              <a:ea typeface="Arial"/>
              <a:cs typeface="Arial"/>
              <a:sym typeface="Arial"/>
            </a:endParaRPr>
          </a:p>
        </p:txBody>
      </p:sp>
      <p:graphicFrame>
        <p:nvGraphicFramePr>
          <p:cNvPr id="506" name="Google Shape;506;p68"/>
          <p:cNvGraphicFramePr/>
          <p:nvPr/>
        </p:nvGraphicFramePr>
        <p:xfrm>
          <a:off x="2668711" y="4019552"/>
          <a:ext cx="3000000" cy="3000000"/>
        </p:xfrm>
        <a:graphic>
          <a:graphicData uri="http://schemas.openxmlformats.org/drawingml/2006/table">
            <a:tbl>
              <a:tblPr>
                <a:noFill/>
                <a:tableStyleId>{649E5F17-9E88-4E31-989D-4E16B2556FE3}</a:tableStyleId>
              </a:tblPr>
              <a:tblGrid>
                <a:gridCol w="2709325"/>
                <a:gridCol w="2709325"/>
                <a:gridCol w="270932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id</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email</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hai</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hai@gmail.com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linh2@gmail.com</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tien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tien@gmail.com</a:t>
                      </a:r>
                      <a:endParaRPr sz="1400" u="none" cap="none" strike="noStrike"/>
                    </a:p>
                  </a:txBody>
                  <a:tcPr marT="45725" marB="45725" marR="91450" marL="91450"/>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cxnSp>
        <p:nvCxnSpPr>
          <p:cNvPr id="511" name="Google Shape;511;p69"/>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12" name="Google Shape;512;p69"/>
          <p:cNvSpPr txBox="1"/>
          <p:nvPr/>
        </p:nvSpPr>
        <p:spPr>
          <a:xfrm>
            <a:off x="0" y="160078"/>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Demo các câu lệnh thuộc nhóm DML</a:t>
            </a:r>
            <a:endParaRPr b="0" i="0" sz="4400" u="none" cap="none" strike="noStrike">
              <a:solidFill>
                <a:schemeClr val="dk1"/>
              </a:solidFill>
              <a:latin typeface="Times New Roman"/>
              <a:ea typeface="Times New Roman"/>
              <a:cs typeface="Times New Roman"/>
              <a:sym typeface="Times New Roman"/>
            </a:endParaRPr>
          </a:p>
        </p:txBody>
      </p:sp>
      <p:pic>
        <p:nvPicPr>
          <p:cNvPr id="513" name="Google Shape;513;p69"/>
          <p:cNvPicPr preferRelativeResize="0"/>
          <p:nvPr/>
        </p:nvPicPr>
        <p:blipFill rotWithShape="1">
          <a:blip r:embed="rId3">
            <a:alphaModFix/>
          </a:blip>
          <a:srcRect b="0" l="0" r="0" t="0"/>
          <a:stretch/>
        </p:blipFill>
        <p:spPr>
          <a:xfrm>
            <a:off x="2746068" y="1944080"/>
            <a:ext cx="7209094" cy="410644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cxnSp>
        <p:nvCxnSpPr>
          <p:cNvPr id="519" name="Google Shape;519;p70"/>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20" name="Google Shape;520;p70"/>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521" name="Google Shape;521;p70"/>
          <p:cNvSpPr txBox="1"/>
          <p:nvPr/>
        </p:nvSpPr>
        <p:spPr>
          <a:xfrm>
            <a:off x="905608" y="2897981"/>
            <a:ext cx="10278207" cy="19641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	Các loại JOIN</a:t>
            </a:r>
            <a:endParaRPr b="0" i="0" sz="4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cxnSp>
        <p:nvCxnSpPr>
          <p:cNvPr id="527" name="Google Shape;527;p71"/>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28" name="Google Shape;528;p71"/>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Các loại câu lệnh JOIN </a:t>
            </a:r>
            <a:endParaRPr b="0" i="0" sz="1400" u="none" cap="none" strike="noStrike">
              <a:solidFill>
                <a:srgbClr val="000000"/>
              </a:solidFill>
              <a:latin typeface="Arial"/>
              <a:ea typeface="Arial"/>
              <a:cs typeface="Arial"/>
              <a:sym typeface="Arial"/>
            </a:endParaRPr>
          </a:p>
        </p:txBody>
      </p:sp>
      <p:sp>
        <p:nvSpPr>
          <p:cNvPr id="529" name="Google Shape;529;p71"/>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266700" lvl="1" marL="45720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INNER JOIN (hoặc JOIN): Chỉ trả về các record có mặt ở cả 2 bảng</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LEFT JOIN: Trả về tất cả các record có mặt ở bảng bên trái, và những </a:t>
            </a:r>
            <a:endParaRPr/>
          </a:p>
          <a:p>
            <a:pPr indent="0" lvl="1" marL="0" marR="0" rtl="0" algn="l">
              <a:lnSpc>
                <a:spcPct val="100000"/>
              </a:lnSpc>
              <a:spcBef>
                <a:spcPts val="0"/>
              </a:spcBef>
              <a:spcAft>
                <a:spcPts val="0"/>
              </a:spcAft>
              <a:buNone/>
            </a:pPr>
            <a:r>
              <a:rPr b="0" i="0" lang="en-US" sz="3000" u="none" cap="none" strike="noStrike">
                <a:solidFill>
                  <a:schemeClr val="dk1"/>
                </a:solidFill>
                <a:latin typeface="Times New Roman"/>
                <a:ea typeface="Times New Roman"/>
                <a:cs typeface="Times New Roman"/>
                <a:sym typeface="Times New Roman"/>
              </a:rPr>
              <a:t>record tương ứng ở bảng bên phải</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RIGHT JOIN: Trả về tất cả các record có mặt ở bảng bên phải, và </a:t>
            </a:r>
            <a:endParaRPr/>
          </a:p>
          <a:p>
            <a:pPr indent="0" lvl="1" marL="0" marR="0" rtl="0" algn="l">
              <a:lnSpc>
                <a:spcPct val="100000"/>
              </a:lnSpc>
              <a:spcBef>
                <a:spcPts val="0"/>
              </a:spcBef>
              <a:spcAft>
                <a:spcPts val="0"/>
              </a:spcAft>
              <a:buNone/>
            </a:pPr>
            <a:r>
              <a:rPr b="0" i="0" lang="en-US" sz="3000" u="none" cap="none" strike="noStrike">
                <a:solidFill>
                  <a:schemeClr val="dk1"/>
                </a:solidFill>
                <a:latin typeface="Times New Roman"/>
                <a:ea typeface="Times New Roman"/>
                <a:cs typeface="Times New Roman"/>
                <a:sym typeface="Times New Roman"/>
              </a:rPr>
              <a:t>những record tuơng ứng ở bảng bên trái</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FULL JOIN: Trả về tất cả các record ở cả hai bảng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cxnSp>
        <p:nvCxnSpPr>
          <p:cNvPr id="89" name="Google Shape;89;p29"/>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90" name="Google Shape;90;p29"/>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Thảo luận</a:t>
            </a:r>
            <a:endParaRPr b="0" i="0" sz="4400" u="none" cap="none" strike="noStrike">
              <a:solidFill>
                <a:schemeClr val="dk1"/>
              </a:solidFill>
              <a:latin typeface="Times New Roman"/>
              <a:ea typeface="Times New Roman"/>
              <a:cs typeface="Times New Roman"/>
              <a:sym typeface="Times New Roman"/>
            </a:endParaRPr>
          </a:p>
        </p:txBody>
      </p:sp>
      <p:sp>
        <p:nvSpPr>
          <p:cNvPr id="91" name="Google Shape;91;p29"/>
          <p:cNvSpPr/>
          <p:nvPr/>
        </p:nvSpPr>
        <p:spPr>
          <a:xfrm>
            <a:off x="2371436" y="2959127"/>
            <a:ext cx="7771370"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Khái niệm và phân loại kiểu dữ liệu trong Mysql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cxnSp>
        <p:nvCxnSpPr>
          <p:cNvPr id="535" name="Google Shape;535;p72"/>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36" name="Google Shape;536;p72"/>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Các loại câu lệnh JOIN </a:t>
            </a:r>
            <a:endParaRPr b="0" i="0" sz="1400" u="none" cap="none" strike="noStrike">
              <a:solidFill>
                <a:srgbClr val="000000"/>
              </a:solidFill>
              <a:latin typeface="Arial"/>
              <a:ea typeface="Arial"/>
              <a:cs typeface="Arial"/>
              <a:sym typeface="Arial"/>
            </a:endParaRPr>
          </a:p>
        </p:txBody>
      </p:sp>
      <p:sp>
        <p:nvSpPr>
          <p:cNvPr id="537" name="Google Shape;537;p72"/>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266700" lvl="1" marL="457200" marR="0" rtl="0" algn="l">
              <a:lnSpc>
                <a:spcPct val="100000"/>
              </a:lnSpc>
              <a:spcBef>
                <a:spcPts val="0"/>
              </a:spcBef>
              <a:spcAft>
                <a:spcPts val="0"/>
              </a:spcAft>
              <a:buClr>
                <a:schemeClr val="dk1"/>
              </a:buClr>
              <a:buSzPts val="3000"/>
              <a:buFont typeface="Arial"/>
              <a:buNone/>
            </a:pPr>
            <a:r>
              <a:t/>
            </a:r>
            <a:endParaRPr b="0" i="0" sz="1400" u="none" cap="none" strike="noStrike">
              <a:solidFill>
                <a:srgbClr val="000000"/>
              </a:solidFill>
              <a:latin typeface="Arial"/>
              <a:ea typeface="Arial"/>
              <a:cs typeface="Arial"/>
              <a:sym typeface="Arial"/>
            </a:endParaRPr>
          </a:p>
        </p:txBody>
      </p:sp>
      <p:pic>
        <p:nvPicPr>
          <p:cNvPr id="538" name="Google Shape;538;p72"/>
          <p:cNvPicPr preferRelativeResize="0"/>
          <p:nvPr/>
        </p:nvPicPr>
        <p:blipFill rotWithShape="1">
          <a:blip r:embed="rId3">
            <a:alphaModFix/>
          </a:blip>
          <a:srcRect b="0" l="0" r="0" t="0"/>
          <a:stretch/>
        </p:blipFill>
        <p:spPr>
          <a:xfrm>
            <a:off x="0" y="2216398"/>
            <a:ext cx="12192000" cy="360630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cxnSp>
        <p:nvCxnSpPr>
          <p:cNvPr id="544" name="Google Shape;544;p73"/>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45" name="Google Shape;545;p73"/>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Inner Join</a:t>
            </a:r>
            <a:endParaRPr b="0" i="0" sz="1400" u="none" cap="none" strike="noStrike">
              <a:solidFill>
                <a:srgbClr val="000000"/>
              </a:solidFill>
              <a:latin typeface="Arial"/>
              <a:ea typeface="Arial"/>
              <a:cs typeface="Arial"/>
              <a:sym typeface="Arial"/>
            </a:endParaRPr>
          </a:p>
        </p:txBody>
      </p:sp>
      <p:sp>
        <p:nvSpPr>
          <p:cNvPr id="546" name="Google Shape;546;p73"/>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Inner join cho phép chọn những bản ghi phù hợp ở cả 2 bảng</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Cú pháp: </a:t>
            </a:r>
            <a:endParaRPr/>
          </a:p>
          <a:p>
            <a:pPr indent="0" lvl="1" marL="0" marR="0" rtl="0" algn="l">
              <a:lnSpc>
                <a:spcPct val="100000"/>
              </a:lnSpc>
              <a:spcBef>
                <a:spcPts val="0"/>
              </a:spcBef>
              <a:spcAft>
                <a:spcPts val="0"/>
              </a:spcAft>
              <a:buNone/>
            </a:pPr>
            <a:r>
              <a:rPr b="0" i="0" lang="en-US" sz="3000" u="none" cap="none" strike="noStrike">
                <a:solidFill>
                  <a:schemeClr val="dk1"/>
                </a:solidFill>
                <a:latin typeface="Times New Roman"/>
                <a:ea typeface="Times New Roman"/>
                <a:cs typeface="Times New Roman"/>
                <a:sym typeface="Times New Roman"/>
              </a:rPr>
              <a:t>  SELECT column_name(s) FROM table1 </a:t>
            </a:r>
            <a:endParaRPr/>
          </a:p>
          <a:p>
            <a:pPr indent="0" lvl="1" marL="0" marR="0" rtl="0" algn="l">
              <a:lnSpc>
                <a:spcPct val="100000"/>
              </a:lnSpc>
              <a:spcBef>
                <a:spcPts val="0"/>
              </a:spcBef>
              <a:spcAft>
                <a:spcPts val="0"/>
              </a:spcAft>
              <a:buNone/>
            </a:pPr>
            <a:r>
              <a:rPr b="0" i="0" lang="en-US" sz="3000" u="none" cap="none" strike="noStrike">
                <a:solidFill>
                  <a:schemeClr val="dk1"/>
                </a:solidFill>
                <a:latin typeface="Times New Roman"/>
                <a:ea typeface="Times New Roman"/>
                <a:cs typeface="Times New Roman"/>
                <a:sym typeface="Times New Roman"/>
              </a:rPr>
              <a:t>  INNER JOIN table2 ON table1.column_name	= table2.column_name</a:t>
            </a:r>
            <a:endParaRPr/>
          </a:p>
          <a:p>
            <a:pPr indent="-266700" lvl="1" marL="457200" marR="0" rtl="0" algn="l">
              <a:lnSpc>
                <a:spcPct val="100000"/>
              </a:lnSpc>
              <a:spcBef>
                <a:spcPts val="0"/>
              </a:spcBef>
              <a:spcAft>
                <a:spcPts val="0"/>
              </a:spcAft>
              <a:buClr>
                <a:schemeClr val="dk1"/>
              </a:buClr>
              <a:buSzPts val="3000"/>
              <a:buFont typeface="Arial"/>
              <a:buNone/>
            </a:pPr>
            <a:r>
              <a:t/>
            </a:r>
            <a:endParaRPr b="0" i="0" sz="1400" u="none" cap="none" strike="noStrike">
              <a:solidFill>
                <a:srgbClr val="000000"/>
              </a:solidFill>
              <a:latin typeface="Arial"/>
              <a:ea typeface="Arial"/>
              <a:cs typeface="Arial"/>
              <a:sym typeface="Arial"/>
            </a:endParaRPr>
          </a:p>
        </p:txBody>
      </p:sp>
      <p:pic>
        <p:nvPicPr>
          <p:cNvPr id="547" name="Google Shape;547;p73"/>
          <p:cNvPicPr preferRelativeResize="0"/>
          <p:nvPr/>
        </p:nvPicPr>
        <p:blipFill rotWithShape="1">
          <a:blip r:embed="rId3">
            <a:alphaModFix/>
          </a:blip>
          <a:srcRect b="0" l="0" r="0" t="0"/>
          <a:stretch/>
        </p:blipFill>
        <p:spPr>
          <a:xfrm>
            <a:off x="2937774" y="4019552"/>
            <a:ext cx="3889944" cy="256309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cxnSp>
        <p:nvCxnSpPr>
          <p:cNvPr id="553" name="Google Shape;553;p74"/>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54" name="Google Shape;554;p74"/>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Left Join</a:t>
            </a:r>
            <a:endParaRPr b="0" i="0" sz="1400" u="none" cap="none" strike="noStrike">
              <a:solidFill>
                <a:srgbClr val="000000"/>
              </a:solidFill>
              <a:latin typeface="Arial"/>
              <a:ea typeface="Arial"/>
              <a:cs typeface="Arial"/>
              <a:sym typeface="Arial"/>
            </a:endParaRPr>
          </a:p>
        </p:txBody>
      </p:sp>
      <p:sp>
        <p:nvSpPr>
          <p:cNvPr id="555" name="Google Shape;555;p74"/>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Left Join cho phép lựa chọn tất cả các bản ghitừ bảng bên trái (table 1) và những bản ghi phù hợp từ bảng bên phải (table 2)</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Cú pháp: </a:t>
            </a:r>
            <a:endParaRPr/>
          </a:p>
          <a:p>
            <a:pPr indent="0" lvl="1" marL="0" marR="0" rtl="0" algn="l">
              <a:lnSpc>
                <a:spcPct val="100000"/>
              </a:lnSpc>
              <a:spcBef>
                <a:spcPts val="0"/>
              </a:spcBef>
              <a:spcAft>
                <a:spcPts val="0"/>
              </a:spcAft>
              <a:buNone/>
            </a:pPr>
            <a:r>
              <a:rPr b="0" i="0" lang="en-US" sz="3000" u="none" cap="none" strike="noStrike">
                <a:solidFill>
                  <a:schemeClr val="dk1"/>
                </a:solidFill>
                <a:latin typeface="Times New Roman"/>
                <a:ea typeface="Times New Roman"/>
                <a:cs typeface="Times New Roman"/>
                <a:sym typeface="Times New Roman"/>
              </a:rPr>
              <a:t>  SELECT column_name(s) FROM table1</a:t>
            </a:r>
            <a:endParaRPr/>
          </a:p>
          <a:p>
            <a:pPr indent="0" lvl="1" marL="0" marR="0" rtl="0" algn="l">
              <a:lnSpc>
                <a:spcPct val="100000"/>
              </a:lnSpc>
              <a:spcBef>
                <a:spcPts val="0"/>
              </a:spcBef>
              <a:spcAft>
                <a:spcPts val="0"/>
              </a:spcAft>
              <a:buNone/>
            </a:pPr>
            <a:r>
              <a:rPr b="0" i="0" lang="en-US" sz="3000" u="none" cap="none" strike="noStrike">
                <a:solidFill>
                  <a:schemeClr val="dk1"/>
                </a:solidFill>
                <a:latin typeface="Times New Roman"/>
                <a:ea typeface="Times New Roman"/>
                <a:cs typeface="Times New Roman"/>
                <a:sym typeface="Times New Roman"/>
              </a:rPr>
              <a:t>  LEFT JOIN table2 ON table1.column_name = table2.column_name</a:t>
            </a:r>
            <a:endParaRPr b="0" i="0" sz="1400" u="none" cap="none" strike="noStrike">
              <a:solidFill>
                <a:srgbClr val="000000"/>
              </a:solidFill>
              <a:latin typeface="Arial"/>
              <a:ea typeface="Arial"/>
              <a:cs typeface="Arial"/>
              <a:sym typeface="Arial"/>
            </a:endParaRPr>
          </a:p>
        </p:txBody>
      </p:sp>
      <p:pic>
        <p:nvPicPr>
          <p:cNvPr id="556" name="Google Shape;556;p74"/>
          <p:cNvPicPr preferRelativeResize="0"/>
          <p:nvPr/>
        </p:nvPicPr>
        <p:blipFill rotWithShape="1">
          <a:blip r:embed="rId3">
            <a:alphaModFix/>
          </a:blip>
          <a:srcRect b="0" l="0" r="0" t="0"/>
          <a:stretch/>
        </p:blipFill>
        <p:spPr>
          <a:xfrm>
            <a:off x="3062695" y="3785835"/>
            <a:ext cx="4095487" cy="277660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cxnSp>
        <p:nvCxnSpPr>
          <p:cNvPr id="562" name="Google Shape;562;p75"/>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63" name="Google Shape;563;p75"/>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Right Join</a:t>
            </a:r>
            <a:endParaRPr b="0" i="0" sz="1400" u="none" cap="none" strike="noStrike">
              <a:solidFill>
                <a:srgbClr val="000000"/>
              </a:solidFill>
              <a:latin typeface="Arial"/>
              <a:ea typeface="Arial"/>
              <a:cs typeface="Arial"/>
              <a:sym typeface="Arial"/>
            </a:endParaRPr>
          </a:p>
        </p:txBody>
      </p:sp>
      <p:sp>
        <p:nvSpPr>
          <p:cNvPr id="564" name="Google Shape;564;p75"/>
          <p:cNvSpPr txBox="1"/>
          <p:nvPr/>
        </p:nvSpPr>
        <p:spPr>
          <a:xfrm>
            <a:off x="196254" y="1181105"/>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Right Join cho phép lựa chọn những bản ghi phù hợp từ bảng bên trái (table 1) và tất cả các bản ghi từ bảng bên phải (table 2)</a:t>
            </a:r>
            <a:endParaRPr/>
          </a:p>
          <a:p>
            <a:pPr indent="-266700" lvl="1" marL="45720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Cú pháp: </a:t>
            </a:r>
            <a:endParaRPr/>
          </a:p>
          <a:p>
            <a:pPr indent="0" lvl="1" marL="0" marR="0" rtl="0" algn="l">
              <a:lnSpc>
                <a:spcPct val="100000"/>
              </a:lnSpc>
              <a:spcBef>
                <a:spcPts val="0"/>
              </a:spcBef>
              <a:spcAft>
                <a:spcPts val="0"/>
              </a:spcAft>
              <a:buNone/>
            </a:pPr>
            <a:r>
              <a:rPr b="0" i="0" lang="en-US" sz="3000" u="none" cap="none" strike="noStrike">
                <a:solidFill>
                  <a:schemeClr val="dk1"/>
                </a:solidFill>
                <a:latin typeface="Times New Roman"/>
                <a:ea typeface="Times New Roman"/>
                <a:cs typeface="Times New Roman"/>
                <a:sym typeface="Times New Roman"/>
              </a:rPr>
              <a:t>SELECT column_name(s) FROM table1</a:t>
            </a:r>
            <a:endParaRPr/>
          </a:p>
          <a:p>
            <a:pPr indent="0" lvl="1" marL="0" marR="0" rtl="0" algn="l">
              <a:lnSpc>
                <a:spcPct val="100000"/>
              </a:lnSpc>
              <a:spcBef>
                <a:spcPts val="0"/>
              </a:spcBef>
              <a:spcAft>
                <a:spcPts val="0"/>
              </a:spcAft>
              <a:buNone/>
            </a:pPr>
            <a:r>
              <a:rPr b="0" i="0" lang="en-US" sz="3000" u="none" cap="none" strike="noStrike">
                <a:solidFill>
                  <a:schemeClr val="dk1"/>
                </a:solidFill>
                <a:latin typeface="Times New Roman"/>
                <a:ea typeface="Times New Roman"/>
                <a:cs typeface="Times New Roman"/>
                <a:sym typeface="Times New Roman"/>
              </a:rPr>
              <a:t>RIGHT JOIN table2 ON table1.column_name = table2.column_name;</a:t>
            </a:r>
            <a:endParaRPr b="0" i="0" sz="1400" u="none" cap="none" strike="noStrike">
              <a:solidFill>
                <a:srgbClr val="000000"/>
              </a:solidFill>
              <a:latin typeface="Arial"/>
              <a:ea typeface="Arial"/>
              <a:cs typeface="Arial"/>
              <a:sym typeface="Arial"/>
            </a:endParaRPr>
          </a:p>
        </p:txBody>
      </p:sp>
      <p:pic>
        <p:nvPicPr>
          <p:cNvPr id="565" name="Google Shape;565;p75"/>
          <p:cNvPicPr preferRelativeResize="0"/>
          <p:nvPr/>
        </p:nvPicPr>
        <p:blipFill rotWithShape="1">
          <a:blip r:embed="rId3">
            <a:alphaModFix/>
          </a:blip>
          <a:srcRect b="0" l="0" r="0" t="0"/>
          <a:stretch/>
        </p:blipFill>
        <p:spPr>
          <a:xfrm>
            <a:off x="3410210" y="4095072"/>
            <a:ext cx="3480118" cy="243306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cxnSp>
        <p:nvCxnSpPr>
          <p:cNvPr id="571" name="Google Shape;571;p76"/>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72" name="Google Shape;572;p76"/>
          <p:cNvSpPr txBox="1"/>
          <p:nvPr/>
        </p:nvSpPr>
        <p:spPr>
          <a:xfrm>
            <a:off x="0" y="172840"/>
            <a:ext cx="1079671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JOIN nhiều hơn 2 bảng</a:t>
            </a:r>
            <a:endParaRPr b="0" i="0" sz="1400" u="none" cap="none" strike="noStrike">
              <a:solidFill>
                <a:srgbClr val="000000"/>
              </a:solidFill>
              <a:latin typeface="Arial"/>
              <a:ea typeface="Arial"/>
              <a:cs typeface="Arial"/>
              <a:sym typeface="Arial"/>
            </a:endParaRPr>
          </a:p>
        </p:txBody>
      </p:sp>
      <p:sp>
        <p:nvSpPr>
          <p:cNvPr id="573" name="Google Shape;573;p76"/>
          <p:cNvSpPr txBox="1"/>
          <p:nvPr/>
        </p:nvSpPr>
        <p:spPr>
          <a:xfrm>
            <a:off x="196254" y="1115122"/>
            <a:ext cx="11799491" cy="567689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Có thể JOIN nối tiếp giữa nhiều bảng</a:t>
            </a:r>
            <a:endParaRPr/>
          </a:p>
          <a:p>
            <a:pPr indent="-457200" lvl="1"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Ví dụ:</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266700" lvl="1" marL="45720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None/>
            </a:pPr>
            <a:r>
              <a:t/>
            </a:r>
            <a:endParaRPr b="0" i="0" sz="3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None/>
            </a:pPr>
            <a:r>
              <a:t/>
            </a:r>
            <a:endParaRPr b="0" i="0" sz="3000" u="none" cap="none" strike="noStrike">
              <a:solidFill>
                <a:schemeClr val="dk1"/>
              </a:solidFill>
              <a:latin typeface="Times New Roman"/>
              <a:ea typeface="Times New Roman"/>
              <a:cs typeface="Times New Roman"/>
              <a:sym typeface="Times New Roman"/>
            </a:endParaRPr>
          </a:p>
          <a:p>
            <a:pPr indent="-457200" lvl="1" marL="457200" marR="0" rtl="0" algn="l">
              <a:lnSpc>
                <a:spcPct val="100000"/>
              </a:lnSpc>
              <a:spcBef>
                <a:spcPts val="0"/>
              </a:spcBef>
              <a:spcAft>
                <a:spcPts val="0"/>
              </a:spcAft>
              <a:buClr>
                <a:schemeClr val="dk1"/>
              </a:buClr>
              <a:buSzPts val="3000"/>
              <a:buFont typeface="Arial"/>
              <a:buChar char="•"/>
            </a:pPr>
            <a:r>
              <a:rPr b="1" i="0" lang="en-US" sz="3000" u="none" cap="none" strike="noStrike">
                <a:solidFill>
                  <a:schemeClr val="dk1"/>
                </a:solidFill>
                <a:latin typeface="Times New Roman"/>
                <a:ea typeface="Times New Roman"/>
                <a:cs typeface="Times New Roman"/>
                <a:sym typeface="Times New Roman"/>
              </a:rPr>
              <a:t>Lưu ý</a:t>
            </a:r>
            <a:r>
              <a:rPr b="0" i="0" lang="en-US" sz="3000" u="none" cap="none" strike="noStrike">
                <a:solidFill>
                  <a:schemeClr val="dk1"/>
                </a:solidFill>
                <a:latin typeface="Times New Roman"/>
                <a:ea typeface="Times New Roman"/>
                <a:cs typeface="Times New Roman"/>
                <a:sym typeface="Times New Roman"/>
              </a:rPr>
              <a:t>: Từ khoá AS được sử dụng để đổi tên trường khi truy vấn.</a:t>
            </a:r>
            <a:endParaRPr b="0" i="0" sz="1400" u="none" cap="none" strike="noStrike">
              <a:solidFill>
                <a:srgbClr val="000000"/>
              </a:solidFill>
              <a:latin typeface="Arial"/>
              <a:ea typeface="Arial"/>
              <a:cs typeface="Arial"/>
              <a:sym typeface="Arial"/>
            </a:endParaRPr>
          </a:p>
        </p:txBody>
      </p:sp>
      <p:pic>
        <p:nvPicPr>
          <p:cNvPr id="574" name="Google Shape;574;p76"/>
          <p:cNvPicPr preferRelativeResize="0"/>
          <p:nvPr/>
        </p:nvPicPr>
        <p:blipFill rotWithShape="1">
          <a:blip r:embed="rId3">
            <a:alphaModFix/>
          </a:blip>
          <a:srcRect b="0" l="0" r="0" t="0"/>
          <a:stretch/>
        </p:blipFill>
        <p:spPr>
          <a:xfrm>
            <a:off x="683491" y="2374061"/>
            <a:ext cx="9790545" cy="182098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cxnSp>
        <p:nvCxnSpPr>
          <p:cNvPr id="579" name="Google Shape;579;p77"/>
          <p:cNvCxnSpPr/>
          <p:nvPr/>
        </p:nvCxnSpPr>
        <p:spPr>
          <a:xfrm>
            <a:off x="0" y="111512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80" name="Google Shape;580;p77"/>
          <p:cNvSpPr txBox="1"/>
          <p:nvPr/>
        </p:nvSpPr>
        <p:spPr>
          <a:xfrm>
            <a:off x="0" y="160078"/>
            <a:ext cx="10796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Demo các loại join</a:t>
            </a:r>
            <a:endParaRPr b="0" i="0" sz="4400" u="none" cap="none" strike="noStrike">
              <a:solidFill>
                <a:schemeClr val="dk1"/>
              </a:solidFill>
              <a:latin typeface="Times New Roman"/>
              <a:ea typeface="Times New Roman"/>
              <a:cs typeface="Times New Roman"/>
              <a:sym typeface="Times New Roman"/>
            </a:endParaRPr>
          </a:p>
        </p:txBody>
      </p:sp>
      <p:pic>
        <p:nvPicPr>
          <p:cNvPr id="581" name="Google Shape;581;p77"/>
          <p:cNvPicPr preferRelativeResize="0"/>
          <p:nvPr/>
        </p:nvPicPr>
        <p:blipFill rotWithShape="1">
          <a:blip r:embed="rId3">
            <a:alphaModFix/>
          </a:blip>
          <a:srcRect b="0" l="0" r="0" t="0"/>
          <a:stretch/>
        </p:blipFill>
        <p:spPr>
          <a:xfrm>
            <a:off x="2746068" y="1944080"/>
            <a:ext cx="7209094" cy="410644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5" name="Shape 585"/>
        <p:cNvGrpSpPr/>
        <p:nvPr/>
      </p:nvGrpSpPr>
      <p:grpSpPr>
        <a:xfrm>
          <a:off x="0" y="0"/>
          <a:ext cx="0" cy="0"/>
          <a:chOff x="0" y="0"/>
          <a:chExt cx="0" cy="0"/>
        </a:xfrm>
      </p:grpSpPr>
      <p:sp>
        <p:nvSpPr>
          <p:cNvPr id="586" name="Google Shape;586;p16"/>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7" name="Google Shape;587;p16"/>
          <p:cNvSpPr txBox="1"/>
          <p:nvPr>
            <p:ph type="title"/>
          </p:nvPr>
        </p:nvSpPr>
        <p:spPr>
          <a:xfrm>
            <a:off x="78739" y="181357"/>
            <a:ext cx="354901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Tóm tắt bài học</a:t>
            </a:r>
            <a:endParaRPr/>
          </a:p>
        </p:txBody>
      </p:sp>
      <p:sp>
        <p:nvSpPr>
          <p:cNvPr id="588" name="Google Shape;588;p16"/>
          <p:cNvSpPr txBox="1"/>
          <p:nvPr/>
        </p:nvSpPr>
        <p:spPr>
          <a:xfrm>
            <a:off x="381000" y="1511300"/>
            <a:ext cx="11487727" cy="5946371"/>
          </a:xfrm>
          <a:prstGeom prst="rect">
            <a:avLst/>
          </a:prstGeom>
          <a:noFill/>
          <a:ln>
            <a:noFill/>
          </a:ln>
        </p:spPr>
        <p:txBody>
          <a:bodyPr anchorCtr="0" anchor="t" bIns="0" lIns="0" spcFirstLastPara="1" rIns="0" wrap="square" tIns="12700">
            <a:spAutoFit/>
          </a:bodyPr>
          <a:lstStyle/>
          <a:p>
            <a:pPr indent="-285750" lvl="0" marL="298450" marR="0" rtl="0" algn="l">
              <a:lnSpc>
                <a:spcPct val="153392"/>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Các kiểu dữ liệu trong Mysql gồm có: kiểu chuỗi, số, ngày giờ.</a:t>
            </a:r>
            <a:endParaRPr/>
          </a:p>
          <a:p>
            <a:pPr indent="-285750" lvl="0" marL="298450" marR="0" rtl="0" algn="l">
              <a:lnSpc>
                <a:spcPct val="153392"/>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Các nhóm lệnh trong MySQL bao gồm DML, DCL, DDL, TCL.</a:t>
            </a:r>
            <a:endParaRPr/>
          </a:p>
          <a:p>
            <a:pPr indent="-285750" lvl="0" marL="298450" marR="0" rtl="0" algn="l">
              <a:lnSpc>
                <a:spcPct val="153392"/>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Các lệnh thuộc nhóm DDL: create, alter, drop và truncate.</a:t>
            </a:r>
            <a:endParaRPr/>
          </a:p>
          <a:p>
            <a:pPr indent="-285750" lvl="0" marL="298450" marR="0" rtl="0" algn="l">
              <a:lnSpc>
                <a:spcPct val="153392"/>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Các lệnh thuộc nhóm DML: select, update, insert, delete.</a:t>
            </a:r>
            <a:endParaRPr/>
          </a:p>
          <a:p>
            <a:pPr indent="-285750" lvl="0" marL="298450" marR="0" rtl="0" algn="l">
              <a:lnSpc>
                <a:spcPct val="153392"/>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1 vài mệnh đề đi kèm với select: having, order by, group by.</a:t>
            </a:r>
            <a:endParaRPr/>
          </a:p>
          <a:p>
            <a:pPr indent="-285750" lvl="0" marL="298450" marR="0" rtl="0" algn="l">
              <a:lnSpc>
                <a:spcPct val="153392"/>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Các loại join có trong MySQL: inner join, left join, right join.</a:t>
            </a:r>
            <a:endParaRPr/>
          </a:p>
          <a:p>
            <a:pPr indent="0" lvl="0" marL="12700" marR="0" rtl="0" algn="l">
              <a:lnSpc>
                <a:spcPct val="153392"/>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a:p>
            <a:pPr indent="-107950" lvl="0" marL="298450" marR="0" rtl="0" algn="l">
              <a:lnSpc>
                <a:spcPct val="153392"/>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07950" lvl="0" marL="298450" marR="0" rtl="0" algn="l">
              <a:lnSpc>
                <a:spcPct val="153392"/>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2" name="Shape 592"/>
        <p:cNvGrpSpPr/>
        <p:nvPr/>
      </p:nvGrpSpPr>
      <p:grpSpPr>
        <a:xfrm>
          <a:off x="0" y="0"/>
          <a:ext cx="0" cy="0"/>
          <a:chOff x="0" y="0"/>
          <a:chExt cx="0" cy="0"/>
        </a:xfrm>
      </p:grpSpPr>
      <p:sp>
        <p:nvSpPr>
          <p:cNvPr id="593" name="Google Shape;593;p17"/>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4" name="Google Shape;594;p17"/>
          <p:cNvSpPr txBox="1"/>
          <p:nvPr>
            <p:ph type="title"/>
          </p:nvPr>
        </p:nvSpPr>
        <p:spPr>
          <a:xfrm>
            <a:off x="78739" y="181357"/>
            <a:ext cx="10833735" cy="68993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Giải thích các câu hỏi được viết từ trước bài học</a:t>
            </a:r>
            <a:endParaRPr/>
          </a:p>
        </p:txBody>
      </p:sp>
      <p:sp>
        <p:nvSpPr>
          <p:cNvPr id="595" name="Google Shape;595;p17"/>
          <p:cNvSpPr/>
          <p:nvPr/>
        </p:nvSpPr>
        <p:spPr>
          <a:xfrm>
            <a:off x="2603500" y="1605013"/>
            <a:ext cx="6985000" cy="48640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9" name="Shape 599"/>
        <p:cNvGrpSpPr/>
        <p:nvPr/>
      </p:nvGrpSpPr>
      <p:grpSpPr>
        <a:xfrm>
          <a:off x="0" y="0"/>
          <a:ext cx="0" cy="0"/>
          <a:chOff x="0" y="0"/>
          <a:chExt cx="0" cy="0"/>
        </a:xfrm>
      </p:grpSpPr>
      <p:sp>
        <p:nvSpPr>
          <p:cNvPr id="600" name="Google Shape;600;p18"/>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1" name="Google Shape;601;p18"/>
          <p:cNvSpPr txBox="1"/>
          <p:nvPr>
            <p:ph type="title"/>
          </p:nvPr>
        </p:nvSpPr>
        <p:spPr>
          <a:xfrm>
            <a:off x="78739" y="169165"/>
            <a:ext cx="7227225" cy="68993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Bổ sung các kiến thức thêm</a:t>
            </a:r>
            <a:endParaRPr/>
          </a:p>
        </p:txBody>
      </p:sp>
      <p:sp>
        <p:nvSpPr>
          <p:cNvPr id="602" name="Google Shape;602;p18"/>
          <p:cNvSpPr txBox="1"/>
          <p:nvPr/>
        </p:nvSpPr>
        <p:spPr>
          <a:xfrm>
            <a:off x="979055" y="1738062"/>
            <a:ext cx="7629236"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3">
                  <a:extLst>
                    <a:ext uri="{A12FA001-AC4F-418D-AE19-62706E023703}">
                      <ahyp:hlinkClr val="tx"/>
                    </a:ext>
                  </a:extLst>
                </a:hlinkClick>
              </a:rPr>
              <a:t>https://levunguyen.com/database/2020/05/02/cac-kieu-du-lieu-trong-database/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4">
                  <a:extLst>
                    <a:ext uri="{A12FA001-AC4F-418D-AE19-62706E023703}">
                      <ahyp:hlinkClr val="tx"/>
                    </a:ext>
                  </a:extLst>
                </a:hlinkClick>
              </a:rPr>
              <a:t>https://levunguyen.com/database/2020/05/04/cac-cau-lenh-cau-truc-ddl-trong-database/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5">
                  <a:extLst>
                    <a:ext uri="{A12FA001-AC4F-418D-AE19-62706E023703}">
                      <ahyp:hlinkClr val="tx"/>
                    </a:ext>
                  </a:extLst>
                </a:hlinkClick>
              </a:rPr>
              <a:t>https://levunguyen.com/database/2020/05/07/cac-cau-lenh-sql-dml-trong-database/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6">
                  <a:extLst>
                    <a:ext uri="{A12FA001-AC4F-418D-AE19-62706E023703}">
                      <ahyp:hlinkClr val="tx"/>
                    </a:ext>
                  </a:extLst>
                </a:hlinkClick>
              </a:rPr>
              <a:t>https://levunguyen.com/database/2020/05/12/su-dung-group-having-trong-database/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https://levunguyen.com/database/2020/05/11/su-dung-toan-tu-joins-trong-database/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20"/>
          <p:cNvSpPr txBox="1"/>
          <p:nvPr/>
        </p:nvSpPr>
        <p:spPr>
          <a:xfrm>
            <a:off x="78739" y="181357"/>
            <a:ext cx="2422525" cy="695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Thực hành</a:t>
            </a:r>
            <a:endParaRPr b="0" i="0" sz="4400" u="none" cap="none" strike="noStrike">
              <a:solidFill>
                <a:schemeClr val="dk1"/>
              </a:solidFill>
              <a:latin typeface="Times New Roman"/>
              <a:ea typeface="Times New Roman"/>
              <a:cs typeface="Times New Roman"/>
              <a:sym typeface="Times New Roman"/>
            </a:endParaRPr>
          </a:p>
        </p:txBody>
      </p:sp>
      <p:sp>
        <p:nvSpPr>
          <p:cNvPr id="608" name="Google Shape;608;p20"/>
          <p:cNvSpPr txBox="1"/>
          <p:nvPr/>
        </p:nvSpPr>
        <p:spPr>
          <a:xfrm>
            <a:off x="4174837" y="3059776"/>
            <a:ext cx="5403273" cy="9361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Calibri"/>
                <a:ea typeface="Calibri"/>
                <a:cs typeface="Calibri"/>
                <a:sym typeface="Calibri"/>
              </a:rPr>
              <a:t>Coding Time</a:t>
            </a:r>
            <a:endParaRPr b="0" i="0" sz="60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95" name="Shape 95"/>
        <p:cNvGrpSpPr/>
        <p:nvPr/>
      </p:nvGrpSpPr>
      <p:grpSpPr>
        <a:xfrm>
          <a:off x="0" y="0"/>
          <a:ext cx="0" cy="0"/>
          <a:chOff x="0" y="0"/>
          <a:chExt cx="0" cy="0"/>
        </a:xfrm>
      </p:grpSpPr>
      <p:sp>
        <p:nvSpPr>
          <p:cNvPr id="96" name="Google Shape;96;p7"/>
          <p:cNvSpPr txBox="1"/>
          <p:nvPr/>
        </p:nvSpPr>
        <p:spPr>
          <a:xfrm>
            <a:off x="11723052" y="6580123"/>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Verdana"/>
                <a:ea typeface="Verdana"/>
                <a:cs typeface="Verdana"/>
                <a:sym typeface="Verdana"/>
              </a:rPr>
              <a:t>9</a:t>
            </a:r>
            <a:endParaRPr b="0" i="0" sz="1200" u="none" cap="none" strike="noStrike">
              <a:solidFill>
                <a:schemeClr val="dk1"/>
              </a:solidFill>
              <a:latin typeface="Verdana"/>
              <a:ea typeface="Verdana"/>
              <a:cs typeface="Verdana"/>
              <a:sym typeface="Verdana"/>
            </a:endParaRPr>
          </a:p>
        </p:txBody>
      </p:sp>
      <p:sp>
        <p:nvSpPr>
          <p:cNvPr id="97" name="Google Shape;97;p7"/>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7"/>
          <p:cNvSpPr txBox="1"/>
          <p:nvPr>
            <p:ph type="title"/>
          </p:nvPr>
        </p:nvSpPr>
        <p:spPr>
          <a:xfrm>
            <a:off x="78738" y="169165"/>
            <a:ext cx="10436861" cy="68993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Khái niệm kiểu dữ liệu trong Mysql</a:t>
            </a:r>
            <a:endParaRPr/>
          </a:p>
        </p:txBody>
      </p:sp>
      <p:sp>
        <p:nvSpPr>
          <p:cNvPr id="99" name="Google Shape;99;p7"/>
          <p:cNvSpPr txBox="1"/>
          <p:nvPr/>
        </p:nvSpPr>
        <p:spPr>
          <a:xfrm>
            <a:off x="609600" y="1447800"/>
            <a:ext cx="11216322" cy="2207977"/>
          </a:xfrm>
          <a:prstGeom prst="rect">
            <a:avLst/>
          </a:prstGeom>
          <a:noFill/>
          <a:ln>
            <a:noFill/>
          </a:ln>
        </p:spPr>
        <p:txBody>
          <a:bodyPr anchorCtr="0" anchor="t" bIns="0" lIns="0" spcFirstLastPara="1" rIns="0" wrap="square" tIns="6350">
            <a:spAutoFit/>
          </a:bodyPr>
          <a:lstStyle/>
          <a:p>
            <a:pPr indent="-457200" lvl="0" marL="469900" marR="108585" rtl="0" algn="l">
              <a:lnSpc>
                <a:spcPct val="1014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Mỗi cột trong bảng cơ sở dữ liệu cần có tên và kiểu dữ liệu</a:t>
            </a:r>
            <a:endParaRPr b="0" i="0" sz="2800" u="none" cap="none" strike="noStrike">
              <a:solidFill>
                <a:schemeClr val="dk1"/>
              </a:solidFill>
              <a:latin typeface="Times New Roman"/>
              <a:ea typeface="Times New Roman"/>
              <a:cs typeface="Times New Roman"/>
              <a:sym typeface="Times New Roman"/>
            </a:endParaRPr>
          </a:p>
          <a:p>
            <a:pPr indent="-457200" lvl="0" marL="469900" marR="108585" rtl="0" algn="l">
              <a:lnSpc>
                <a:spcPct val="101400"/>
              </a:lnSpc>
              <a:spcBef>
                <a:spcPts val="5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Kiểu dữ liệu có thể lưu trong các cột có thể là kiểu số, chữ, tiền tệ hoặc ngày tháng, v.v.</a:t>
            </a:r>
            <a:r>
              <a:rPr b="0" i="0" lang="en-US" sz="2800" u="none" cap="none" strike="noStrike">
                <a:solidFill>
                  <a:srgbClr val="0077AA"/>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457200" lvl="0" marL="469900" marR="108585" rtl="0" algn="l">
              <a:lnSpc>
                <a:spcPct val="101400"/>
              </a:lnSpc>
              <a:spcBef>
                <a:spcPts val="5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Chúng ta cần phải xác định kiểu  dữ liệu sẽ được lưu trong mỗi cột khi tạo ra một bảng.</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103" name="Shape 103"/>
        <p:cNvGrpSpPr/>
        <p:nvPr/>
      </p:nvGrpSpPr>
      <p:grpSpPr>
        <a:xfrm>
          <a:off x="0" y="0"/>
          <a:ext cx="0" cy="0"/>
          <a:chOff x="0" y="0"/>
          <a:chExt cx="0" cy="0"/>
        </a:xfrm>
      </p:grpSpPr>
      <p:sp>
        <p:nvSpPr>
          <p:cNvPr id="104" name="Google Shape;104;p9"/>
          <p:cNvSpPr txBox="1"/>
          <p:nvPr/>
        </p:nvSpPr>
        <p:spPr>
          <a:xfrm>
            <a:off x="11723052" y="6580123"/>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Verdana"/>
                <a:ea typeface="Verdana"/>
                <a:cs typeface="Verdana"/>
                <a:sym typeface="Verdana"/>
              </a:rPr>
              <a:t>9</a:t>
            </a:r>
            <a:endParaRPr b="0" i="0" sz="1200" u="none" cap="none" strike="noStrike">
              <a:solidFill>
                <a:schemeClr val="dk1"/>
              </a:solidFill>
              <a:latin typeface="Verdana"/>
              <a:ea typeface="Verdana"/>
              <a:cs typeface="Verdana"/>
              <a:sym typeface="Verdana"/>
            </a:endParaRPr>
          </a:p>
        </p:txBody>
      </p:sp>
      <p:sp>
        <p:nvSpPr>
          <p:cNvPr id="105" name="Google Shape;105;p9"/>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txBox="1"/>
          <p:nvPr>
            <p:ph type="title"/>
          </p:nvPr>
        </p:nvSpPr>
        <p:spPr>
          <a:xfrm>
            <a:off x="78739" y="169165"/>
            <a:ext cx="53327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Kiểu dữ liêu chuỗi</a:t>
            </a:r>
            <a:endParaRPr/>
          </a:p>
        </p:txBody>
      </p:sp>
      <p:graphicFrame>
        <p:nvGraphicFramePr>
          <p:cNvPr id="107" name="Google Shape;107;p9"/>
          <p:cNvGraphicFramePr/>
          <p:nvPr/>
        </p:nvGraphicFramePr>
        <p:xfrm>
          <a:off x="969581" y="1524000"/>
          <a:ext cx="3000000" cy="3000000"/>
        </p:xfrm>
        <a:graphic>
          <a:graphicData uri="http://schemas.openxmlformats.org/drawingml/2006/table">
            <a:tbl>
              <a:tblPr bandRow="1" firstRow="1">
                <a:noFill/>
                <a:tableStyleId>{8DCABC77-AB4E-4495-94BE-2DB9B8348DE5}</a:tableStyleId>
              </a:tblPr>
              <a:tblGrid>
                <a:gridCol w="2840425"/>
                <a:gridCol w="7865375"/>
              </a:tblGrid>
              <a:tr h="370850">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Kiểu dữ liệu</a:t>
                      </a:r>
                      <a:endParaRPr sz="3000" u="none" cap="none" strike="noStrike">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Mô tả</a:t>
                      </a:r>
                      <a:endParaRPr sz="3000" u="none" cap="none" strike="noStrike">
                        <a:latin typeface="Times New Roman"/>
                        <a:ea typeface="Times New Roman"/>
                        <a:cs typeface="Times New Roman"/>
                        <a:sym typeface="Times New Roman"/>
                      </a:endParaRPr>
                    </a:p>
                  </a:txBody>
                  <a:tcPr marT="45725" marB="45725" marR="91450" marL="91450" anchor="b"/>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Char(size)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từ 0 - 255 ký tự. mặc định là 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Varchar(size)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từ 0 - 65535 ký tự</a:t>
                      </a:r>
                      <a:endParaRPr sz="30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Binary(size)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giống như char nhưng chứa giá trị là binary byte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VarBinary(size)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giống như varchar nhưng chứa giá trị binary byte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TinyBlob</a:t>
                      </a:r>
                      <a:endParaRPr sz="3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kiểu BLOB (cho những object lớn) max length là 255 bytes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TinyText</a:t>
                      </a:r>
                      <a:endParaRPr sz="3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giá trị chuỗi với max độ dài là 255 ký tự</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111" name="Shape 111"/>
        <p:cNvGrpSpPr/>
        <p:nvPr/>
      </p:nvGrpSpPr>
      <p:grpSpPr>
        <a:xfrm>
          <a:off x="0" y="0"/>
          <a:ext cx="0" cy="0"/>
          <a:chOff x="0" y="0"/>
          <a:chExt cx="0" cy="0"/>
        </a:xfrm>
      </p:grpSpPr>
      <p:sp>
        <p:nvSpPr>
          <p:cNvPr id="112" name="Google Shape;112;p10"/>
          <p:cNvSpPr txBox="1"/>
          <p:nvPr/>
        </p:nvSpPr>
        <p:spPr>
          <a:xfrm>
            <a:off x="11723052" y="6580123"/>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Verdana"/>
                <a:ea typeface="Verdana"/>
                <a:cs typeface="Verdana"/>
                <a:sym typeface="Verdana"/>
              </a:rPr>
              <a:t>9</a:t>
            </a:r>
            <a:endParaRPr b="0" i="0" sz="1200" u="none" cap="none" strike="noStrike">
              <a:solidFill>
                <a:schemeClr val="dk1"/>
              </a:solidFill>
              <a:latin typeface="Verdana"/>
              <a:ea typeface="Verdana"/>
              <a:cs typeface="Verdana"/>
              <a:sym typeface="Verdana"/>
            </a:endParaRPr>
          </a:p>
        </p:txBody>
      </p:sp>
      <p:sp>
        <p:nvSpPr>
          <p:cNvPr id="113" name="Google Shape;113;p10"/>
          <p:cNvSpPr/>
          <p:nvPr/>
        </p:nvSpPr>
        <p:spPr>
          <a:xfrm>
            <a:off x="0" y="1115123"/>
            <a:ext cx="12192635" cy="0"/>
          </a:xfrm>
          <a:custGeom>
            <a:rect b="b" l="l" r="r" t="t"/>
            <a:pathLst>
              <a:path extrusionOk="0" h="120000" w="12192635">
                <a:moveTo>
                  <a:pt x="0" y="0"/>
                </a:moveTo>
                <a:lnTo>
                  <a:pt x="12192006" y="0"/>
                </a:lnTo>
              </a:path>
            </a:pathLst>
          </a:custGeom>
          <a:noFill/>
          <a:ln cap="flat" cmpd="sng" w="190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10"/>
          <p:cNvSpPr txBox="1"/>
          <p:nvPr>
            <p:ph type="title"/>
          </p:nvPr>
        </p:nvSpPr>
        <p:spPr>
          <a:xfrm>
            <a:off x="78739" y="169165"/>
            <a:ext cx="53328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Kiểu dữ liệu chuỗi</a:t>
            </a:r>
            <a:endParaRPr/>
          </a:p>
        </p:txBody>
      </p:sp>
      <p:graphicFrame>
        <p:nvGraphicFramePr>
          <p:cNvPr id="115" name="Google Shape;115;p10"/>
          <p:cNvGraphicFramePr/>
          <p:nvPr/>
        </p:nvGraphicFramePr>
        <p:xfrm>
          <a:off x="969581" y="1332482"/>
          <a:ext cx="3000000" cy="3000000"/>
        </p:xfrm>
        <a:graphic>
          <a:graphicData uri="http://schemas.openxmlformats.org/drawingml/2006/table">
            <a:tbl>
              <a:tblPr bandRow="1" firstRow="1">
                <a:noFill/>
                <a:tableStyleId>{8DCABC77-AB4E-4495-94BE-2DB9B8348DE5}</a:tableStyleId>
              </a:tblPr>
              <a:tblGrid>
                <a:gridCol w="2539375"/>
                <a:gridCol w="8166425"/>
              </a:tblGrid>
              <a:tr h="370850">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Kiểu dữ liệu</a:t>
                      </a:r>
                      <a:endParaRPr sz="3000" u="none" cap="none" strike="noStrike">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Mô tả</a:t>
                      </a:r>
                      <a:endParaRPr sz="3000" u="none" cap="none" strike="noStrike">
                        <a:latin typeface="Times New Roman"/>
                        <a:ea typeface="Times New Roman"/>
                        <a:cs typeface="Times New Roman"/>
                        <a:sym typeface="Times New Roman"/>
                      </a:endParaRPr>
                    </a:p>
                  </a:txBody>
                  <a:tcPr marT="45725" marB="45725" marR="91450" marL="91450" anchor="b"/>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BLOB(size)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kiểu BLOBs có thể chứa đến 65.535 bytes dữ liệu</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MediumText</a:t>
                      </a:r>
                      <a:endParaRPr sz="3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kiểu string với giá trị max là 16,777,215 ký tự</a:t>
                      </a:r>
                      <a:endParaRPr sz="30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MediumBlob</a:t>
                      </a:r>
                      <a:endParaRPr sz="3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kiểu BLOB có thể chứa đến 16,777,215 bytes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LongText</a:t>
                      </a:r>
                      <a:endParaRPr sz="3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kiểu string chứa đến 4,294,967,295 ký tự</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LongBlob</a:t>
                      </a:r>
                      <a:endParaRPr sz="3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chứa đến 4,294,967,295 bytes dữ liệu</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2020-11-14T15:03:14Z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2020-11-14T00:00:00Z</vt:filetime>
  </property>
</Properties>
</file>