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25"/>
  </p:notesMasterIdLst>
  <p:handoutMasterIdLst>
    <p:handoutMasterId r:id="rId26"/>
  </p:handoutMasterIdLst>
  <p:sldIdLst>
    <p:sldId id="405" r:id="rId3"/>
    <p:sldId id="450" r:id="rId4"/>
    <p:sldId id="463" r:id="rId5"/>
    <p:sldId id="464" r:id="rId6"/>
    <p:sldId id="466" r:id="rId7"/>
    <p:sldId id="502" r:id="rId8"/>
    <p:sldId id="520" r:id="rId9"/>
    <p:sldId id="522" r:id="rId10"/>
    <p:sldId id="469" r:id="rId11"/>
    <p:sldId id="523" r:id="rId12"/>
    <p:sldId id="524" r:id="rId13"/>
    <p:sldId id="512" r:id="rId14"/>
    <p:sldId id="525" r:id="rId15"/>
    <p:sldId id="526" r:id="rId16"/>
    <p:sldId id="527" r:id="rId17"/>
    <p:sldId id="528" r:id="rId18"/>
    <p:sldId id="497" r:id="rId19"/>
    <p:sldId id="460" r:id="rId20"/>
    <p:sldId id="493" r:id="rId21"/>
    <p:sldId id="494" r:id="rId22"/>
    <p:sldId id="495" r:id="rId23"/>
    <p:sldId id="4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E1A8D2-9010-463E-B5A3-910BD254E228}">
          <p14:sldIdLst>
            <p14:sldId id="405"/>
            <p14:sldId id="450"/>
            <p14:sldId id="463"/>
            <p14:sldId id="464"/>
            <p14:sldId id="466"/>
            <p14:sldId id="502"/>
            <p14:sldId id="520"/>
            <p14:sldId id="522"/>
            <p14:sldId id="469"/>
            <p14:sldId id="523"/>
            <p14:sldId id="524"/>
            <p14:sldId id="512"/>
            <p14:sldId id="525"/>
            <p14:sldId id="526"/>
            <p14:sldId id="527"/>
            <p14:sldId id="528"/>
            <p14:sldId id="497"/>
            <p14:sldId id="460"/>
            <p14:sldId id="493"/>
            <p14:sldId id="494"/>
            <p14:sldId id="49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2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n Nguyen Vu Thanh" initials="TNVT" lastIdx="1" clrIdx="0">
    <p:extLst>
      <p:ext uri="{19B8F6BF-5375-455C-9EA6-DF929625EA0E}">
        <p15:presenceInfo xmlns:p15="http://schemas.microsoft.com/office/powerpoint/2012/main" userId="ee51ef502f31c7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E6D"/>
    <a:srgbClr val="E70012"/>
    <a:srgbClr val="D30E19"/>
    <a:srgbClr val="EE7751"/>
    <a:srgbClr val="DB0816"/>
    <a:srgbClr val="EE7A53"/>
    <a:srgbClr val="CF121B"/>
    <a:srgbClr val="846BB9"/>
    <a:srgbClr val="FFC000"/>
    <a:srgbClr val="AE9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 autoAdjust="0"/>
    <p:restoredTop sz="86409" autoAdjust="0"/>
  </p:normalViewPr>
  <p:slideViewPr>
    <p:cSldViewPr snapToGrid="0">
      <p:cViewPr varScale="1">
        <p:scale>
          <a:sx n="63" d="100"/>
          <a:sy n="63" d="100"/>
        </p:scale>
        <p:origin x="1296" y="60"/>
      </p:cViewPr>
      <p:guideLst>
        <p:guide orient="horz" pos="920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53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89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67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68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774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353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5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619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3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773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9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22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035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7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83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1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8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Phần này có thể để học viên tự đọc. Nếu hướng dẫn thì tổ chức theo dạng thảo luận</a:t>
            </a:r>
            <a:r>
              <a:rPr lang="vi-VN" baseline="0" dirty="0"/>
              <a:t> hỏi về những không hiểu sau khi nghe video.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30A7C-C4B4-9B4F-96F2-B695F01A3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38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 rot="20171782">
            <a:off x="-1095844" y="189255"/>
            <a:ext cx="2372763" cy="4930208"/>
          </a:xfrm>
          <a:custGeom>
            <a:avLst/>
            <a:gdLst>
              <a:gd name="connsiteX0" fmla="*/ 2174854 w 2372763"/>
              <a:gd name="connsiteY0" fmla="*/ 0 h 4930208"/>
              <a:gd name="connsiteX1" fmla="*/ 2270351 w 2372763"/>
              <a:gd name="connsiteY1" fmla="*/ 42127 h 4930208"/>
              <a:gd name="connsiteX2" fmla="*/ 2284714 w 2372763"/>
              <a:gd name="connsiteY2" fmla="*/ 71942 h 4930208"/>
              <a:gd name="connsiteX3" fmla="*/ 2372763 w 2372763"/>
              <a:gd name="connsiteY3" fmla="*/ 508064 h 4930208"/>
              <a:gd name="connsiteX4" fmla="*/ 2372763 w 2372763"/>
              <a:gd name="connsiteY4" fmla="*/ 3809776 h 4930208"/>
              <a:gd name="connsiteX5" fmla="*/ 1252332 w 2372763"/>
              <a:gd name="connsiteY5" fmla="*/ 4930207 h 4930208"/>
              <a:gd name="connsiteX6" fmla="*/ 0 w 2372763"/>
              <a:gd name="connsiteY6" fmla="*/ 4930208 h 493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2763" h="4930208">
                <a:moveTo>
                  <a:pt x="2174854" y="0"/>
                </a:moveTo>
                <a:lnTo>
                  <a:pt x="2270351" y="42127"/>
                </a:lnTo>
                <a:lnTo>
                  <a:pt x="2284714" y="71942"/>
                </a:lnTo>
                <a:cubicBezTo>
                  <a:pt x="2341411" y="205988"/>
                  <a:pt x="2372763" y="353365"/>
                  <a:pt x="2372763" y="508064"/>
                </a:cubicBezTo>
                <a:lnTo>
                  <a:pt x="2372763" y="3809776"/>
                </a:lnTo>
                <a:cubicBezTo>
                  <a:pt x="2372763" y="4428573"/>
                  <a:pt x="1871129" y="4930207"/>
                  <a:pt x="1252332" y="4930207"/>
                </a:cubicBezTo>
                <a:lnTo>
                  <a:pt x="0" y="4930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3"/>
          <p:cNvSpPr/>
          <p:nvPr userDrawn="1"/>
        </p:nvSpPr>
        <p:spPr>
          <a:xfrm rot="16200000">
            <a:off x="7318827" y="1875970"/>
            <a:ext cx="5508172" cy="423817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4238173">
                <a:moveTo>
                  <a:pt x="0" y="4238173"/>
                </a:moveTo>
                <a:lnTo>
                  <a:pt x="5107248" y="0"/>
                </a:lnTo>
                <a:lnTo>
                  <a:pt x="6025244" y="4238173"/>
                </a:lnTo>
                <a:lnTo>
                  <a:pt x="0" y="423817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97575" y="0"/>
            <a:ext cx="6204958" cy="6850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0" y="919238"/>
            <a:ext cx="12192000" cy="23752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 rot="16200000" flipH="1" flipV="1">
            <a:off x="821817" y="-841093"/>
            <a:ext cx="1084236" cy="2766422"/>
          </a:xfrm>
          <a:custGeom>
            <a:avLst/>
            <a:gdLst>
              <a:gd name="connsiteX0" fmla="*/ 0 w 1084236"/>
              <a:gd name="connsiteY0" fmla="*/ 2766422 h 2766422"/>
              <a:gd name="connsiteX1" fmla="*/ 0 w 1084236"/>
              <a:gd name="connsiteY1" fmla="*/ 486951 h 2766422"/>
              <a:gd name="connsiteX2" fmla="*/ 536447 w 1084236"/>
              <a:gd name="connsiteY2" fmla="*/ 0 h 2766422"/>
              <a:gd name="connsiteX3" fmla="*/ 1084236 w 1084236"/>
              <a:gd name="connsiteY3" fmla="*/ 2766422 h 276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36" h="2766422">
                <a:moveTo>
                  <a:pt x="0" y="2766422"/>
                </a:moveTo>
                <a:lnTo>
                  <a:pt x="0" y="486951"/>
                </a:lnTo>
                <a:lnTo>
                  <a:pt x="536447" y="0"/>
                </a:lnTo>
                <a:lnTo>
                  <a:pt x="1084236" y="2766422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16200000" flipH="1" flipV="1">
            <a:off x="-1365068" y="1365067"/>
            <a:ext cx="6857999" cy="4127864"/>
          </a:xfrm>
          <a:custGeom>
            <a:avLst/>
            <a:gdLst>
              <a:gd name="connsiteX0" fmla="*/ 0 w 6857999"/>
              <a:gd name="connsiteY0" fmla="*/ 4127864 h 4127864"/>
              <a:gd name="connsiteX1" fmla="*/ 0 w 6857999"/>
              <a:gd name="connsiteY1" fmla="*/ 2961118 h 4127864"/>
              <a:gd name="connsiteX2" fmla="*/ 6012940 w 6857999"/>
              <a:gd name="connsiteY2" fmla="*/ 0 h 4127864"/>
              <a:gd name="connsiteX3" fmla="*/ 6857999 w 6857999"/>
              <a:gd name="connsiteY3" fmla="*/ 4127864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4127864"/>
                </a:moveTo>
                <a:lnTo>
                  <a:pt x="0" y="2961118"/>
                </a:lnTo>
                <a:lnTo>
                  <a:pt x="6012940" y="0"/>
                </a:lnTo>
                <a:lnTo>
                  <a:pt x="6857999" y="41278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16200000">
            <a:off x="10971238" y="415145"/>
            <a:ext cx="1635909" cy="805616"/>
          </a:xfrm>
          <a:custGeom>
            <a:avLst/>
            <a:gdLst>
              <a:gd name="connsiteX0" fmla="*/ 1635909 w 1635909"/>
              <a:gd name="connsiteY0" fmla="*/ 0 h 805616"/>
              <a:gd name="connsiteX1" fmla="*/ 1635909 w 1635909"/>
              <a:gd name="connsiteY1" fmla="*/ 805616 h 805616"/>
              <a:gd name="connsiteX2" fmla="*/ 0 w 1635909"/>
              <a:gd name="connsiteY2" fmla="*/ 805616 h 80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909" h="805616">
                <a:moveTo>
                  <a:pt x="1635909" y="0"/>
                </a:moveTo>
                <a:lnTo>
                  <a:pt x="1635909" y="805616"/>
                </a:lnTo>
                <a:lnTo>
                  <a:pt x="0" y="805616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5400000" flipV="1">
            <a:off x="6699070" y="1365068"/>
            <a:ext cx="6857999" cy="4127864"/>
          </a:xfrm>
          <a:custGeom>
            <a:avLst/>
            <a:gdLst>
              <a:gd name="connsiteX0" fmla="*/ 0 w 6857999"/>
              <a:gd name="connsiteY0" fmla="*/ 2961118 h 4127864"/>
              <a:gd name="connsiteX1" fmla="*/ 0 w 6857999"/>
              <a:gd name="connsiteY1" fmla="*/ 4127864 h 4127864"/>
              <a:gd name="connsiteX2" fmla="*/ 6857999 w 6857999"/>
              <a:gd name="connsiteY2" fmla="*/ 4127864 h 4127864"/>
              <a:gd name="connsiteX3" fmla="*/ 6012940 w 6857999"/>
              <a:gd name="connsiteY3" fmla="*/ 0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2961118"/>
                </a:moveTo>
                <a:lnTo>
                  <a:pt x="0" y="4127864"/>
                </a:lnTo>
                <a:lnTo>
                  <a:pt x="6857999" y="4127864"/>
                </a:lnTo>
                <a:lnTo>
                  <a:pt x="601294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5400000" flipH="1">
            <a:off x="134326" y="5878186"/>
            <a:ext cx="845489" cy="1114141"/>
          </a:xfrm>
          <a:custGeom>
            <a:avLst/>
            <a:gdLst>
              <a:gd name="connsiteX0" fmla="*/ 845489 w 845489"/>
              <a:gd name="connsiteY0" fmla="*/ 1114141 h 1114141"/>
              <a:gd name="connsiteX1" fmla="*/ 617401 w 845489"/>
              <a:gd name="connsiteY1" fmla="*/ 0 h 1114141"/>
              <a:gd name="connsiteX2" fmla="*/ 0 w 845489"/>
              <a:gd name="connsiteY2" fmla="*/ 304045 h 1114141"/>
              <a:gd name="connsiteX3" fmla="*/ 0 w 845489"/>
              <a:gd name="connsiteY3" fmla="*/ 1114141 h 11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489" h="1114141">
                <a:moveTo>
                  <a:pt x="845489" y="1114141"/>
                </a:moveTo>
                <a:lnTo>
                  <a:pt x="617401" y="0"/>
                </a:lnTo>
                <a:lnTo>
                  <a:pt x="0" y="304045"/>
                </a:lnTo>
                <a:lnTo>
                  <a:pt x="0" y="1114141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0800000" flipH="1" flipV="1">
            <a:off x="2964768" y="2730136"/>
            <a:ext cx="9227232" cy="412786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01/04/2021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01/04/2021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16200000" flipH="1" flipV="1">
            <a:off x="-1365068" y="1365067"/>
            <a:ext cx="6857999" cy="4127864"/>
          </a:xfrm>
          <a:custGeom>
            <a:avLst/>
            <a:gdLst>
              <a:gd name="connsiteX0" fmla="*/ 0 w 6857999"/>
              <a:gd name="connsiteY0" fmla="*/ 4127864 h 4127864"/>
              <a:gd name="connsiteX1" fmla="*/ 0 w 6857999"/>
              <a:gd name="connsiteY1" fmla="*/ 2961118 h 4127864"/>
              <a:gd name="connsiteX2" fmla="*/ 6012940 w 6857999"/>
              <a:gd name="connsiteY2" fmla="*/ 0 h 4127864"/>
              <a:gd name="connsiteX3" fmla="*/ 6857999 w 6857999"/>
              <a:gd name="connsiteY3" fmla="*/ 4127864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4127864"/>
                </a:moveTo>
                <a:lnTo>
                  <a:pt x="0" y="2961118"/>
                </a:lnTo>
                <a:lnTo>
                  <a:pt x="6012940" y="0"/>
                </a:lnTo>
                <a:lnTo>
                  <a:pt x="6857999" y="41278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16200000">
            <a:off x="10971238" y="415145"/>
            <a:ext cx="1635909" cy="805616"/>
          </a:xfrm>
          <a:custGeom>
            <a:avLst/>
            <a:gdLst>
              <a:gd name="connsiteX0" fmla="*/ 1635909 w 1635909"/>
              <a:gd name="connsiteY0" fmla="*/ 0 h 805616"/>
              <a:gd name="connsiteX1" fmla="*/ 1635909 w 1635909"/>
              <a:gd name="connsiteY1" fmla="*/ 805616 h 805616"/>
              <a:gd name="connsiteX2" fmla="*/ 0 w 1635909"/>
              <a:gd name="connsiteY2" fmla="*/ 805616 h 80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909" h="805616">
                <a:moveTo>
                  <a:pt x="1635909" y="0"/>
                </a:moveTo>
                <a:lnTo>
                  <a:pt x="1635909" y="805616"/>
                </a:lnTo>
                <a:lnTo>
                  <a:pt x="0" y="805616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5400000" flipV="1">
            <a:off x="6699070" y="1365068"/>
            <a:ext cx="6857999" cy="4127864"/>
          </a:xfrm>
          <a:custGeom>
            <a:avLst/>
            <a:gdLst>
              <a:gd name="connsiteX0" fmla="*/ 0 w 6857999"/>
              <a:gd name="connsiteY0" fmla="*/ 2961118 h 4127864"/>
              <a:gd name="connsiteX1" fmla="*/ 0 w 6857999"/>
              <a:gd name="connsiteY1" fmla="*/ 4127864 h 4127864"/>
              <a:gd name="connsiteX2" fmla="*/ 6857999 w 6857999"/>
              <a:gd name="connsiteY2" fmla="*/ 4127864 h 4127864"/>
              <a:gd name="connsiteX3" fmla="*/ 6012940 w 6857999"/>
              <a:gd name="connsiteY3" fmla="*/ 0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2961118"/>
                </a:moveTo>
                <a:lnTo>
                  <a:pt x="0" y="4127864"/>
                </a:lnTo>
                <a:lnTo>
                  <a:pt x="6857999" y="4127864"/>
                </a:lnTo>
                <a:lnTo>
                  <a:pt x="601294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5400000" flipH="1">
            <a:off x="134326" y="5878186"/>
            <a:ext cx="845489" cy="1114141"/>
          </a:xfrm>
          <a:custGeom>
            <a:avLst/>
            <a:gdLst>
              <a:gd name="connsiteX0" fmla="*/ 845489 w 845489"/>
              <a:gd name="connsiteY0" fmla="*/ 1114141 h 1114141"/>
              <a:gd name="connsiteX1" fmla="*/ 617401 w 845489"/>
              <a:gd name="connsiteY1" fmla="*/ 0 h 1114141"/>
              <a:gd name="connsiteX2" fmla="*/ 0 w 845489"/>
              <a:gd name="connsiteY2" fmla="*/ 304045 h 1114141"/>
              <a:gd name="connsiteX3" fmla="*/ 0 w 845489"/>
              <a:gd name="connsiteY3" fmla="*/ 1114141 h 11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489" h="1114141">
                <a:moveTo>
                  <a:pt x="845489" y="1114141"/>
                </a:moveTo>
                <a:lnTo>
                  <a:pt x="617401" y="0"/>
                </a:lnTo>
                <a:lnTo>
                  <a:pt x="0" y="304045"/>
                </a:lnTo>
                <a:lnTo>
                  <a:pt x="0" y="1114141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0800000" flipH="1" flipV="1">
            <a:off x="2964768" y="2730136"/>
            <a:ext cx="9227232" cy="412786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 rot="20171782">
            <a:off x="-1095844" y="189255"/>
            <a:ext cx="2372763" cy="4930208"/>
          </a:xfrm>
          <a:custGeom>
            <a:avLst/>
            <a:gdLst>
              <a:gd name="connsiteX0" fmla="*/ 2174854 w 2372763"/>
              <a:gd name="connsiteY0" fmla="*/ 0 h 4930208"/>
              <a:gd name="connsiteX1" fmla="*/ 2270351 w 2372763"/>
              <a:gd name="connsiteY1" fmla="*/ 42127 h 4930208"/>
              <a:gd name="connsiteX2" fmla="*/ 2284714 w 2372763"/>
              <a:gd name="connsiteY2" fmla="*/ 71942 h 4930208"/>
              <a:gd name="connsiteX3" fmla="*/ 2372763 w 2372763"/>
              <a:gd name="connsiteY3" fmla="*/ 508064 h 4930208"/>
              <a:gd name="connsiteX4" fmla="*/ 2372763 w 2372763"/>
              <a:gd name="connsiteY4" fmla="*/ 3809776 h 4930208"/>
              <a:gd name="connsiteX5" fmla="*/ 1252332 w 2372763"/>
              <a:gd name="connsiteY5" fmla="*/ 4930207 h 4930208"/>
              <a:gd name="connsiteX6" fmla="*/ 0 w 2372763"/>
              <a:gd name="connsiteY6" fmla="*/ 4930208 h 493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2763" h="4930208">
                <a:moveTo>
                  <a:pt x="2174854" y="0"/>
                </a:moveTo>
                <a:lnTo>
                  <a:pt x="2270351" y="42127"/>
                </a:lnTo>
                <a:lnTo>
                  <a:pt x="2284714" y="71942"/>
                </a:lnTo>
                <a:cubicBezTo>
                  <a:pt x="2341411" y="205988"/>
                  <a:pt x="2372763" y="353365"/>
                  <a:pt x="2372763" y="508064"/>
                </a:cubicBezTo>
                <a:lnTo>
                  <a:pt x="2372763" y="3809776"/>
                </a:lnTo>
                <a:cubicBezTo>
                  <a:pt x="2372763" y="4428573"/>
                  <a:pt x="1871129" y="4930207"/>
                  <a:pt x="1252332" y="4930207"/>
                </a:cubicBezTo>
                <a:lnTo>
                  <a:pt x="0" y="4930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3"/>
          <p:cNvSpPr/>
          <p:nvPr userDrawn="1"/>
        </p:nvSpPr>
        <p:spPr>
          <a:xfrm rot="16200000">
            <a:off x="7318827" y="1875970"/>
            <a:ext cx="5508172" cy="423817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4238173">
                <a:moveTo>
                  <a:pt x="0" y="4238173"/>
                </a:moveTo>
                <a:lnTo>
                  <a:pt x="5107248" y="0"/>
                </a:lnTo>
                <a:lnTo>
                  <a:pt x="6025244" y="4238173"/>
                </a:lnTo>
                <a:lnTo>
                  <a:pt x="0" y="423817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97575" y="0"/>
            <a:ext cx="6204958" cy="6850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0" y="919238"/>
            <a:ext cx="12192000" cy="23752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 rot="16200000" flipH="1" flipV="1">
            <a:off x="821817" y="-841093"/>
            <a:ext cx="1084236" cy="2766422"/>
          </a:xfrm>
          <a:custGeom>
            <a:avLst/>
            <a:gdLst>
              <a:gd name="connsiteX0" fmla="*/ 0 w 1084236"/>
              <a:gd name="connsiteY0" fmla="*/ 2766422 h 2766422"/>
              <a:gd name="connsiteX1" fmla="*/ 0 w 1084236"/>
              <a:gd name="connsiteY1" fmla="*/ 486951 h 2766422"/>
              <a:gd name="connsiteX2" fmla="*/ 536447 w 1084236"/>
              <a:gd name="connsiteY2" fmla="*/ 0 h 2766422"/>
              <a:gd name="connsiteX3" fmla="*/ 1084236 w 1084236"/>
              <a:gd name="connsiteY3" fmla="*/ 2766422 h 276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36" h="2766422">
                <a:moveTo>
                  <a:pt x="0" y="2766422"/>
                </a:moveTo>
                <a:lnTo>
                  <a:pt x="0" y="486951"/>
                </a:lnTo>
                <a:lnTo>
                  <a:pt x="536447" y="0"/>
                </a:lnTo>
                <a:lnTo>
                  <a:pt x="1084236" y="2766422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66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kipalog.com/posts/Cau-truc-CSS-Box-Mo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62413" y="3816933"/>
            <a:ext cx="5385577" cy="1069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Design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FB8E8-5585-D440-BAF1-0844E6822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802" y="0"/>
            <a:ext cx="948198" cy="761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1.b. </a:t>
            </a:r>
            <a:r>
              <a:rPr kumimoji="0" lang="en-US" sz="4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76B1FB-70CA-4CBE-A440-3B6BA15BE762}"/>
              </a:ext>
            </a:extLst>
          </p:cNvPr>
          <p:cNvSpPr/>
          <p:nvPr/>
        </p:nvSpPr>
        <p:spPr>
          <a:xfrm>
            <a:off x="156676" y="1265948"/>
            <a:ext cx="11670889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– 1, 1 – n, n – n ở demo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 ở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– 1?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– 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– n?</a:t>
            </a:r>
          </a:p>
        </p:txBody>
      </p:sp>
    </p:spTree>
    <p:extLst>
      <p:ext uri="{BB962C8B-B14F-4D97-AF65-F5344CB8AC3E}">
        <p14:creationId xmlns:p14="http://schemas.microsoft.com/office/powerpoint/2010/main" val="17598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 -&gt; Table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76B1FB-70CA-4CBE-A440-3B6BA15BE762}"/>
              </a:ext>
            </a:extLst>
          </p:cNvPr>
          <p:cNvSpPr/>
          <p:nvPr/>
        </p:nvSpPr>
        <p:spPr>
          <a:xfrm>
            <a:off x="156676" y="1265948"/>
            <a:ext cx="11670889" cy="5422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2667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80035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1: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-&gt; table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khóa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khoá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table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thông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table</a:t>
            </a:r>
          </a:p>
          <a:p>
            <a:pPr marL="0" marR="2667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80035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2: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trị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Tách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table,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khoá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table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marR="2667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80035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3: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 – 1.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khóa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phía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tùy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chọn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sang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phía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marR="2667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80035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4: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 – n.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khóa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phía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 sang n.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5: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 – n. 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ra 1 table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khóa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khóa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tham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mối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(composition key: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khóa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6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4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 -&gt; Table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1A024-5BE7-9C47-8B61-5D2403CF4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20" y="1616082"/>
            <a:ext cx="8199179" cy="46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2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NF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2488396" y="4603508"/>
            <a:ext cx="1167088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77" y="1818741"/>
            <a:ext cx="8398246" cy="3924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07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NF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2488396" y="4603508"/>
            <a:ext cx="1167088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78AAF-C0CD-43D7-89F3-B1FA6DF3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48" y="1538286"/>
            <a:ext cx="10102103" cy="47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NF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2488396" y="4603508"/>
            <a:ext cx="1167088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FF56A-3E3A-407F-972C-C57C3145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88" y="2251972"/>
            <a:ext cx="11695224" cy="30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NF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2488396" y="4603508"/>
            <a:ext cx="1167088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A26AF-4678-4B14-9EA6-272FC052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7918"/>
            <a:ext cx="12192000" cy="28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312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latin typeface="+mj-lt"/>
                <a:cs typeface="Times New Roman" panose="02020603050405020304" pitchFamily="18" charset="0"/>
              </a:rPr>
              <a:t>Giải thích các câu hỏi được viết từ trước bài học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757DC-106C-714E-8312-B467682FD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0"/>
            <a:ext cx="1090904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F1E42-4C70-6446-B41D-606F32CA6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503407"/>
            <a:ext cx="6985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172840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Tóm tắt bài học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757DC-106C-714E-8312-B467682FD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0"/>
            <a:ext cx="1090904" cy="876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156676" y="1265948"/>
            <a:ext cx="11670889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requirement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ERD: 1 – 1, 1 – n, n – 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Requirement -&gt; ERD -&gt; Table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NF.</a:t>
            </a:r>
          </a:p>
        </p:txBody>
      </p:sp>
    </p:spTree>
    <p:extLst>
      <p:ext uri="{BB962C8B-B14F-4D97-AF65-F5344CB8AC3E}">
        <p14:creationId xmlns:p14="http://schemas.microsoft.com/office/powerpoint/2010/main" val="62698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355966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Bổ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vi-V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ung các kiến thức thêm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757DC-106C-714E-8312-B467682FD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0"/>
            <a:ext cx="1090904" cy="87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D03651-10AF-A44B-837B-952A0061CD62}"/>
              </a:ext>
            </a:extLst>
          </p:cNvPr>
          <p:cNvSpPr/>
          <p:nvPr/>
        </p:nvSpPr>
        <p:spPr>
          <a:xfrm>
            <a:off x="760194" y="1384546"/>
            <a:ext cx="10036516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https://levunguyen.com/database/2020/05/25/chuan-hoa-du-lieu-trong-thiet-ke-database/</a:t>
            </a:r>
          </a:p>
        </p:txBody>
      </p:sp>
    </p:spTree>
    <p:extLst>
      <p:ext uri="{BB962C8B-B14F-4D97-AF65-F5344CB8AC3E}">
        <p14:creationId xmlns:p14="http://schemas.microsoft.com/office/powerpoint/2010/main" val="350588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172840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Điểm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B6D0E4-7BDD-3348-96EF-653EAB0F3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0200"/>
            <a:ext cx="6877050" cy="41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3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172840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latin typeface="+mj-lt"/>
                <a:cs typeface="Times New Roman" panose="02020603050405020304" pitchFamily="18" charset="0"/>
              </a:rPr>
              <a:t>Lập Kế hoạch 5 phút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757DC-106C-714E-8312-B467682FD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0"/>
            <a:ext cx="1090904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0A918-072D-424E-9BD4-5688928CFB9C}"/>
              </a:ext>
            </a:extLst>
          </p:cNvPr>
          <p:cNvSpPr txBox="1"/>
          <p:nvPr/>
        </p:nvSpPr>
        <p:spPr>
          <a:xfrm>
            <a:off x="2419350" y="2857500"/>
            <a:ext cx="874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Lập</a:t>
            </a:r>
            <a:r>
              <a:rPr lang="en-US" sz="6000" dirty="0"/>
              <a:t> </a:t>
            </a:r>
            <a:r>
              <a:rPr lang="en-US" sz="6000" dirty="0" err="1"/>
              <a:t>kế</a:t>
            </a:r>
            <a:r>
              <a:rPr lang="en-US" sz="6000" dirty="0"/>
              <a:t> </a:t>
            </a:r>
            <a:r>
              <a:rPr lang="en-US" sz="6000" dirty="0" err="1"/>
              <a:t>hoạch</a:t>
            </a:r>
            <a:r>
              <a:rPr lang="en-US" sz="6000" dirty="0"/>
              <a:t> </a:t>
            </a:r>
            <a:r>
              <a:rPr lang="en-US" sz="6000" dirty="0" err="1"/>
              <a:t>trên</a:t>
            </a:r>
            <a:r>
              <a:rPr lang="en-US" sz="6000" dirty="0"/>
              <a:t> ELSA</a:t>
            </a:r>
          </a:p>
        </p:txBody>
      </p:sp>
    </p:spTree>
    <p:extLst>
      <p:ext uri="{BB962C8B-B14F-4D97-AF65-F5344CB8AC3E}">
        <p14:creationId xmlns:p14="http://schemas.microsoft.com/office/powerpoint/2010/main" val="125630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172840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757DC-106C-714E-8312-B467682FD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0"/>
            <a:ext cx="1090904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0A918-072D-424E-9BD4-5688928CFB9C}"/>
              </a:ext>
            </a:extLst>
          </p:cNvPr>
          <p:cNvSpPr txBox="1"/>
          <p:nvPr/>
        </p:nvSpPr>
        <p:spPr>
          <a:xfrm>
            <a:off x="3886200" y="2762250"/>
            <a:ext cx="874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147996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172840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latin typeface="+mj-lt"/>
                <a:cs typeface="Times New Roman" panose="02020603050405020304" pitchFamily="18" charset="0"/>
              </a:rPr>
              <a:t>Kiểm tra kế hoạch 10 phút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757DC-106C-714E-8312-B467682FD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0"/>
            <a:ext cx="1090904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0A918-072D-424E-9BD4-5688928CFB9C}"/>
              </a:ext>
            </a:extLst>
          </p:cNvPr>
          <p:cNvSpPr txBox="1"/>
          <p:nvPr/>
        </p:nvSpPr>
        <p:spPr>
          <a:xfrm>
            <a:off x="2076450" y="3371850"/>
            <a:ext cx="9963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Kiểm</a:t>
            </a:r>
            <a:r>
              <a:rPr lang="en-US" sz="6000" dirty="0"/>
              <a:t> </a:t>
            </a:r>
            <a:r>
              <a:rPr lang="en-US" sz="6000" dirty="0" err="1"/>
              <a:t>tra</a:t>
            </a:r>
            <a:r>
              <a:rPr lang="en-US" sz="6000" dirty="0"/>
              <a:t> </a:t>
            </a:r>
            <a:r>
              <a:rPr lang="en-US" sz="6000" dirty="0" err="1"/>
              <a:t>kế</a:t>
            </a:r>
            <a:r>
              <a:rPr lang="en-US" sz="6000" dirty="0"/>
              <a:t> </a:t>
            </a:r>
            <a:r>
              <a:rPr lang="en-US" sz="6000" dirty="0" err="1"/>
              <a:t>hoạch</a:t>
            </a:r>
            <a:r>
              <a:rPr lang="en-US" sz="6000" dirty="0"/>
              <a:t> </a:t>
            </a:r>
            <a:r>
              <a:rPr lang="en-US" sz="6000" dirty="0" err="1"/>
              <a:t>trên</a:t>
            </a:r>
            <a:r>
              <a:rPr lang="en-US" sz="6000" dirty="0"/>
              <a:t> ELSA</a:t>
            </a:r>
          </a:p>
        </p:txBody>
      </p:sp>
    </p:spTree>
    <p:extLst>
      <p:ext uri="{BB962C8B-B14F-4D97-AF65-F5344CB8AC3E}">
        <p14:creationId xmlns:p14="http://schemas.microsoft.com/office/powerpoint/2010/main" val="91269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172840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Kiểm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bài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cũ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C7DF8-C596-DE40-8A68-3CF88376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87964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0" y="172840"/>
            <a:ext cx="1079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phút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viết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câu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hỏi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E9AB7-444E-6D49-B48F-D69FF3285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790699"/>
            <a:ext cx="6267450" cy="41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4400" dirty="0">
                <a:latin typeface="+mj-lt"/>
              </a:rPr>
              <a:t>Mục tiêu bài học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20E4E7-0C8F-3F4F-B89A-9437E6DBBD26}"/>
              </a:ext>
            </a:extLst>
          </p:cNvPr>
          <p:cNvSpPr/>
          <p:nvPr/>
        </p:nvSpPr>
        <p:spPr>
          <a:xfrm>
            <a:off x="481781" y="1287964"/>
            <a:ext cx="9148916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1, 1 – n, n – 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 sang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9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1.a.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156676" y="1265948"/>
            <a:ext cx="11670889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requirement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 ứng dụng web đơn giản để quản lý học viên CodeGym với các yêu cầu sau: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học viên chỉ được học và thi ở một lớp. Một lớp thì sẽ do nhiều giảng viên giảng dạy.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mỗi học viên chỉ có duy nhất một account James dùng để học tập và thực hành.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ý: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kể các trường hợp đặc biệt.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1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1.b. ERD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2488396" y="4603508"/>
            <a:ext cx="1167088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4D127-45EF-4F01-AD3F-DC5E844D1961}"/>
              </a:ext>
            </a:extLst>
          </p:cNvPr>
          <p:cNvSpPr/>
          <p:nvPr/>
        </p:nvSpPr>
        <p:spPr>
          <a:xfrm>
            <a:off x="156676" y="1265948"/>
            <a:ext cx="11670889" cy="453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(Entity Relationship Diagram):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sự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-&gt; ERD: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– 1, 1 – n, n – n</a:t>
            </a:r>
          </a:p>
        </p:txBody>
      </p:sp>
    </p:spTree>
    <p:extLst>
      <p:ext uri="{BB962C8B-B14F-4D97-AF65-F5344CB8AC3E}">
        <p14:creationId xmlns:p14="http://schemas.microsoft.com/office/powerpoint/2010/main" val="150984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1.b. </a:t>
            </a:r>
            <a:r>
              <a:rPr lang="en-US" sz="4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4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ERD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C4E41-DC0D-F244-838D-B75F0FE7001B}"/>
              </a:ext>
            </a:extLst>
          </p:cNvPr>
          <p:cNvSpPr/>
          <p:nvPr/>
        </p:nvSpPr>
        <p:spPr>
          <a:xfrm>
            <a:off x="156676" y="1265948"/>
            <a:ext cx="1167088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7F68F-B3C4-4829-A740-824BD8E6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51" y="3164537"/>
            <a:ext cx="10706697" cy="12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AB173-E5FD-8E44-A2FB-6DD4CF1FE676}"/>
              </a:ext>
            </a:extLst>
          </p:cNvPr>
          <p:cNvCxnSpPr>
            <a:cxnSpLocks/>
          </p:cNvCxnSpPr>
          <p:nvPr/>
        </p:nvCxnSpPr>
        <p:spPr>
          <a:xfrm>
            <a:off x="0" y="1115122"/>
            <a:ext cx="121920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D04B5-CF9B-A740-8AFF-A55A76B037B4}"/>
              </a:ext>
            </a:extLst>
          </p:cNvPr>
          <p:cNvSpPr txBox="1"/>
          <p:nvPr/>
        </p:nvSpPr>
        <p:spPr>
          <a:xfrm>
            <a:off x="-1" y="172840"/>
            <a:ext cx="1185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sang ERD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BBE9A-B979-BE40-A719-F95A3F33F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76200"/>
            <a:ext cx="1162050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1A024-5BE7-9C47-8B61-5D2403CF4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20" y="1616082"/>
            <a:ext cx="8199179" cy="46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{B5A7D1EF-F724-784E-A68B-17E50217D176}tf16401369</Template>
  <TotalTime>1095</TotalTime>
  <Words>1267</Words>
  <Application>Microsoft Office PowerPoint</Application>
  <PresentationFormat>Widescreen</PresentationFormat>
  <Paragraphs>94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微软雅黑</vt:lpstr>
      <vt:lpstr>Arial</vt:lpstr>
      <vt:lpstr>Calibri</vt:lpstr>
      <vt:lpstr>Calibri Light</vt:lpstr>
      <vt:lpstr>Times New Roman</vt:lpstr>
      <vt:lpstr>Wingdings</vt:lpstr>
      <vt:lpstr>造字工房悦黑（非商用）常规体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Tien Nguyen Vu Thanh</cp:lastModifiedBy>
  <cp:revision>555</cp:revision>
  <dcterms:created xsi:type="dcterms:W3CDTF">2014-08-08T03:06:00Z</dcterms:created>
  <dcterms:modified xsi:type="dcterms:W3CDTF">2021-04-01T16:28:02Z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