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37"/>
  </p:notesMasterIdLst>
  <p:sldIdLst>
    <p:sldId id="256" r:id="rId2"/>
    <p:sldId id="257" r:id="rId3"/>
    <p:sldId id="258" r:id="rId4"/>
    <p:sldId id="259" r:id="rId5"/>
    <p:sldId id="260" r:id="rId6"/>
    <p:sldId id="261" r:id="rId7"/>
    <p:sldId id="262" r:id="rId8"/>
    <p:sldId id="366" r:id="rId9"/>
    <p:sldId id="367" r:id="rId10"/>
    <p:sldId id="394" r:id="rId11"/>
    <p:sldId id="266" r:id="rId12"/>
    <p:sldId id="393" r:id="rId13"/>
    <p:sldId id="355" r:id="rId14"/>
    <p:sldId id="400" r:id="rId15"/>
    <p:sldId id="395" r:id="rId16"/>
    <p:sldId id="397" r:id="rId17"/>
    <p:sldId id="376" r:id="rId18"/>
    <p:sldId id="401" r:id="rId19"/>
    <p:sldId id="398" r:id="rId20"/>
    <p:sldId id="263" r:id="rId21"/>
    <p:sldId id="265" r:id="rId22"/>
    <p:sldId id="399" r:id="rId23"/>
    <p:sldId id="268" r:id="rId24"/>
    <p:sldId id="402" r:id="rId25"/>
    <p:sldId id="406" r:id="rId26"/>
    <p:sldId id="407" r:id="rId27"/>
    <p:sldId id="270" r:id="rId28"/>
    <p:sldId id="403" r:id="rId29"/>
    <p:sldId id="405" r:id="rId30"/>
    <p:sldId id="404" r:id="rId31"/>
    <p:sldId id="274" r:id="rId32"/>
    <p:sldId id="346" r:id="rId33"/>
    <p:sldId id="276" r:id="rId34"/>
    <p:sldId id="277" r:id="rId35"/>
    <p:sldId id="278" r:id="rId36"/>
  </p:sldIdLst>
  <p:sldSz cx="12192000" cy="6858000"/>
  <p:notesSz cx="6858000" cy="9144000"/>
  <p:embeddedFontLst>
    <p:embeddedFont>
      <p:font typeface="Book Antiqua" panose="02040602050305030304" pitchFamily="18" charset="0"/>
      <p:regular r:id="rId38"/>
      <p:bold r:id="rId39"/>
      <p:italic r:id="rId40"/>
      <p:boldItalic r:id="rId41"/>
    </p:embeddedFont>
    <p:embeddedFont>
      <p:font typeface="Calibri" panose="020F050202020403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664" userDrawn="1">
          <p15:clr>
            <a:srgbClr val="A4A3A4"/>
          </p15:clr>
        </p15:guide>
        <p15:guide id="2" pos="38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đoàn lĩnh" initials="đl" lastIdx="1" clrIdx="0">
    <p:extLst>
      <p:ext uri="{19B8F6BF-5375-455C-9EA6-DF929625EA0E}">
        <p15:presenceInfo xmlns:p15="http://schemas.microsoft.com/office/powerpoint/2012/main" userId="fbbf574000b363bd" providerId="Windows Live"/>
      </p:ext>
    </p:extLst>
  </p:cmAuthor>
  <p:cmAuthor id="2" name="Tam Tran T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87" d="100"/>
          <a:sy n="87" d="100"/>
        </p:scale>
        <p:origin x="278" y="62"/>
      </p:cViewPr>
      <p:guideLst>
        <p:guide orient="horz" pos="266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 name="Google Shape;5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106" name="Google Shape;10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509470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142" name="Google Shape;14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142" name="Google Shape;14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163741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3459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97" name="Google Shape;9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689070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106" name="Google Shape;10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428228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142" name="Google Shape;14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415077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6697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97" name="Google Shape;9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3371975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106" name="Google Shape;10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826997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116" name="Google Shape;11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35" name="Google Shape;135;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44" name="Google Shape;14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62" name="Google Shape;16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62" name="Google Shape;16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extLst>
      <p:ext uri="{BB962C8B-B14F-4D97-AF65-F5344CB8AC3E}">
        <p14:creationId xmlns:p14="http://schemas.microsoft.com/office/powerpoint/2010/main" val="3437403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62" name="Google Shape;16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extLst>
      <p:ext uri="{BB962C8B-B14F-4D97-AF65-F5344CB8AC3E}">
        <p14:creationId xmlns:p14="http://schemas.microsoft.com/office/powerpoint/2010/main" val="1580161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62" name="Google Shape;16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extLst>
      <p:ext uri="{BB962C8B-B14F-4D97-AF65-F5344CB8AC3E}">
        <p14:creationId xmlns:p14="http://schemas.microsoft.com/office/powerpoint/2010/main" val="496297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80" name="Google Shape;18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3287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62" name="Google Shape;16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extLst>
      <p:ext uri="{BB962C8B-B14F-4D97-AF65-F5344CB8AC3E}">
        <p14:creationId xmlns:p14="http://schemas.microsoft.com/office/powerpoint/2010/main" val="1090711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70" name="Google Shape;7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62" name="Google Shape;16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extLst>
      <p:ext uri="{BB962C8B-B14F-4D97-AF65-F5344CB8AC3E}">
        <p14:creationId xmlns:p14="http://schemas.microsoft.com/office/powerpoint/2010/main" val="22345624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218" name="Google Shape;21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218" name="Google Shape;21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5541124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236" name="Google Shape;236;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245" name="Google Shape;245;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254" name="Google Shape;254;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err="1"/>
              <a:t>Phần</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để</a:t>
            </a:r>
            <a:r>
              <a:rPr lang="en-US" dirty="0"/>
              <a:t> </a:t>
            </a:r>
            <a:r>
              <a:rPr lang="en-US" dirty="0" err="1"/>
              <a:t>học</a:t>
            </a:r>
            <a:r>
              <a:rPr lang="en-US" dirty="0"/>
              <a:t> </a:t>
            </a:r>
            <a:r>
              <a:rPr lang="en-US" dirty="0" err="1"/>
              <a:t>viên</a:t>
            </a:r>
            <a:r>
              <a:rPr lang="en-US" dirty="0"/>
              <a:t> </a:t>
            </a:r>
            <a:r>
              <a:rPr lang="en-US" dirty="0" err="1"/>
              <a:t>tự</a:t>
            </a:r>
            <a:r>
              <a:rPr lang="en-US" dirty="0"/>
              <a:t> </a:t>
            </a:r>
            <a:r>
              <a:rPr lang="en-US" dirty="0" err="1"/>
              <a:t>đọc</a:t>
            </a:r>
            <a:r>
              <a:rPr lang="en-US" dirty="0"/>
              <a:t>. </a:t>
            </a:r>
            <a:r>
              <a:rPr lang="en-US" dirty="0" err="1"/>
              <a:t>Nếu</a:t>
            </a:r>
            <a:r>
              <a:rPr lang="en-US" dirty="0"/>
              <a:t> </a:t>
            </a:r>
            <a:r>
              <a:rPr lang="en-US" dirty="0" err="1"/>
              <a:t>hướng</a:t>
            </a:r>
            <a:r>
              <a:rPr lang="en-US" dirty="0"/>
              <a:t> </a:t>
            </a:r>
            <a:r>
              <a:rPr lang="en-US" dirty="0" err="1"/>
              <a:t>dẫn</a:t>
            </a:r>
            <a:r>
              <a:rPr lang="en-US" dirty="0"/>
              <a:t> </a:t>
            </a:r>
            <a:r>
              <a:rPr lang="en-US" dirty="0" err="1"/>
              <a:t>thì</a:t>
            </a:r>
            <a:r>
              <a:rPr lang="en-US" dirty="0"/>
              <a:t> </a:t>
            </a:r>
            <a:r>
              <a:rPr lang="en-US" dirty="0" err="1"/>
              <a:t>tổ</a:t>
            </a:r>
            <a:r>
              <a:rPr lang="en-US" dirty="0"/>
              <a:t> </a:t>
            </a:r>
            <a:r>
              <a:rPr lang="en-US" dirty="0" err="1"/>
              <a:t>chức</a:t>
            </a:r>
            <a:r>
              <a:rPr lang="en-US" dirty="0"/>
              <a:t> </a:t>
            </a:r>
            <a:r>
              <a:rPr lang="en-US" dirty="0" err="1"/>
              <a:t>theo</a:t>
            </a:r>
            <a:r>
              <a:rPr lang="en-US" dirty="0"/>
              <a:t> </a:t>
            </a:r>
            <a:r>
              <a:rPr lang="en-US" dirty="0" err="1"/>
              <a:t>dạng</a:t>
            </a:r>
            <a:r>
              <a:rPr lang="en-US" dirty="0"/>
              <a:t> </a:t>
            </a:r>
            <a:r>
              <a:rPr lang="en-US" dirty="0" err="1"/>
              <a:t>thảo</a:t>
            </a:r>
            <a:r>
              <a:rPr lang="en-US" dirty="0"/>
              <a:t> </a:t>
            </a:r>
            <a:r>
              <a:rPr lang="en-US" dirty="0" err="1"/>
              <a:t>luận</a:t>
            </a:r>
            <a:r>
              <a:rPr lang="en-US" dirty="0"/>
              <a:t> </a:t>
            </a:r>
            <a:r>
              <a:rPr lang="en-US" dirty="0" err="1"/>
              <a:t>hỏi</a:t>
            </a:r>
            <a:r>
              <a:rPr lang="en-US" dirty="0"/>
              <a:t> </a:t>
            </a:r>
            <a:r>
              <a:rPr lang="en-US" dirty="0" err="1"/>
              <a:t>về</a:t>
            </a:r>
            <a:r>
              <a:rPr lang="en-US" dirty="0"/>
              <a:t> </a:t>
            </a:r>
            <a:r>
              <a:rPr lang="en-US" dirty="0" err="1"/>
              <a:t>những</a:t>
            </a:r>
            <a:r>
              <a:rPr lang="en-US" dirty="0"/>
              <a:t> </a:t>
            </a:r>
            <a:r>
              <a:rPr lang="en-US" dirty="0" err="1"/>
              <a:t>câu</a:t>
            </a:r>
            <a:r>
              <a:rPr lang="en-US" dirty="0"/>
              <a:t> </a:t>
            </a:r>
            <a:r>
              <a:rPr lang="en-US" dirty="0" err="1"/>
              <a:t>hỏi</a:t>
            </a:r>
            <a:r>
              <a:rPr lang="en-US" dirty="0"/>
              <a:t> </a:t>
            </a:r>
            <a:r>
              <a:rPr lang="en-US" dirty="0" err="1"/>
              <a:t>không</a:t>
            </a:r>
            <a:r>
              <a:rPr lang="en-US" dirty="0"/>
              <a:t> </a:t>
            </a:r>
            <a:r>
              <a:rPr lang="en-US" dirty="0" err="1"/>
              <a:t>hiểu</a:t>
            </a:r>
            <a:r>
              <a:rPr lang="en-US" dirty="0"/>
              <a:t> </a:t>
            </a:r>
            <a:r>
              <a:rPr lang="en-US" dirty="0" err="1"/>
              <a:t>sau</a:t>
            </a:r>
            <a:r>
              <a:rPr lang="en-US" dirty="0"/>
              <a:t> </a:t>
            </a:r>
            <a:r>
              <a:rPr lang="en-US" dirty="0" err="1"/>
              <a:t>khi</a:t>
            </a:r>
            <a:r>
              <a:rPr lang="en-US" dirty="0"/>
              <a:t> </a:t>
            </a:r>
            <a:r>
              <a:rPr lang="en-US" dirty="0" err="1"/>
              <a:t>nghe</a:t>
            </a:r>
            <a:r>
              <a:rPr lang="en-US" dirty="0"/>
              <a:t> video.</a:t>
            </a:r>
            <a:endParaRPr dirty="0"/>
          </a:p>
        </p:txBody>
      </p:sp>
      <p:sp>
        <p:nvSpPr>
          <p:cNvPr id="79" name="Google Shape;7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88" name="Google Shape;8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97" name="Google Shape;9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106" name="Google Shape;10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106" name="Google Shape;10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776264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106" name="Google Shape;10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256305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自定义版式">
  <p:cSld name="2_自定义版式">
    <p:spTree>
      <p:nvGrpSpPr>
        <p:cNvPr id="1" name="Shape 10"/>
        <p:cNvGrpSpPr/>
        <p:nvPr/>
      </p:nvGrpSpPr>
      <p:grpSpPr>
        <a:xfrm>
          <a:off x="0" y="0"/>
          <a:ext cx="0" cy="0"/>
          <a:chOff x="0" y="0"/>
          <a:chExt cx="0" cy="0"/>
        </a:xfrm>
      </p:grpSpPr>
      <p:cxnSp>
        <p:nvCxnSpPr>
          <p:cNvPr id="11" name="Google Shape;11;p2"/>
          <p:cNvCxnSpPr/>
          <p:nvPr/>
        </p:nvCxnSpPr>
        <p:spPr>
          <a:xfrm>
            <a:off x="7081737" y="0"/>
            <a:ext cx="3442004" cy="6858000"/>
          </a:xfrm>
          <a:prstGeom prst="straightConnector1">
            <a:avLst/>
          </a:prstGeom>
          <a:noFill/>
          <a:ln w="9525" cap="flat" cmpd="sng">
            <a:solidFill>
              <a:srgbClr val="BFBFBF"/>
            </a:solidFill>
            <a:prstDash val="solid"/>
            <a:miter lim="800000"/>
            <a:headEnd type="none" w="sm" len="sm"/>
            <a:tailEnd type="none" w="sm" len="sm"/>
          </a:ln>
        </p:spPr>
      </p:cxnSp>
      <p:cxnSp>
        <p:nvCxnSpPr>
          <p:cNvPr id="12" name="Google Shape;12;p2"/>
          <p:cNvCxnSpPr/>
          <p:nvPr/>
        </p:nvCxnSpPr>
        <p:spPr>
          <a:xfrm rot="10800000" flipH="1">
            <a:off x="0" y="582559"/>
            <a:ext cx="12230206" cy="2548000"/>
          </a:xfrm>
          <a:prstGeom prst="straightConnector1">
            <a:avLst/>
          </a:prstGeom>
          <a:noFill/>
          <a:ln w="9525" cap="flat" cmpd="sng">
            <a:solidFill>
              <a:srgbClr val="BFBFBF"/>
            </a:solidFill>
            <a:prstDash val="solid"/>
            <a:miter lim="800000"/>
            <a:headEnd type="none" w="sm" len="sm"/>
            <a:tailEnd type="none" w="sm" len="sm"/>
          </a:ln>
        </p:spPr>
      </p:cxnSp>
      <p:sp>
        <p:nvSpPr>
          <p:cNvPr id="13" name="Google Shape;13;p2"/>
          <p:cNvSpPr/>
          <p:nvPr/>
        </p:nvSpPr>
        <p:spPr>
          <a:xfrm rot="-5400000">
            <a:off x="7257568" y="1923567"/>
            <a:ext cx="5943603" cy="3925263"/>
          </a:xfrm>
          <a:custGeom>
            <a:avLst/>
            <a:gdLst/>
            <a:ahLst/>
            <a:cxnLst/>
            <a:rect l="l" t="t" r="r" b="b"/>
            <a:pathLst>
              <a:path w="5943603" h="3925263" extrusionOk="0">
                <a:moveTo>
                  <a:pt x="5943603" y="3925263"/>
                </a:moveTo>
                <a:lnTo>
                  <a:pt x="0" y="3925263"/>
                </a:lnTo>
                <a:lnTo>
                  <a:pt x="0" y="2531240"/>
                </a:lnTo>
                <a:lnTo>
                  <a:pt x="5140020" y="0"/>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2"/>
          <p:cNvSpPr/>
          <p:nvPr/>
        </p:nvSpPr>
        <p:spPr>
          <a:xfrm rot="5400000">
            <a:off x="1276605" y="-1276604"/>
            <a:ext cx="1372057" cy="3925264"/>
          </a:xfrm>
          <a:custGeom>
            <a:avLst/>
            <a:gdLst/>
            <a:ahLst/>
            <a:cxnLst/>
            <a:rect l="l" t="t" r="r" b="b"/>
            <a:pathLst>
              <a:path w="1372057" h="3925264" extrusionOk="0">
                <a:moveTo>
                  <a:pt x="0" y="3925264"/>
                </a:moveTo>
                <a:lnTo>
                  <a:pt x="0" y="279949"/>
                </a:lnTo>
                <a:lnTo>
                  <a:pt x="568474" y="0"/>
                </a:lnTo>
                <a:lnTo>
                  <a:pt x="1372057" y="3925264"/>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8" name="Google Shape;18;p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1"/>
        <p:cNvGrpSpPr/>
        <p:nvPr/>
      </p:nvGrpSpPr>
      <p:grpSpPr>
        <a:xfrm>
          <a:off x="0" y="0"/>
          <a:ext cx="0" cy="0"/>
          <a:chOff x="0" y="0"/>
          <a:chExt cx="0" cy="0"/>
        </a:xfrm>
      </p:grpSpPr>
      <p:sp>
        <p:nvSpPr>
          <p:cNvPr id="22" name="Google Shape;22;p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23" name="Google Shape;23;p4"/>
          <p:cNvSpPr txBox="1">
            <a:spLocks noGrp="1"/>
          </p:cNvSpPr>
          <p:nvPr>
            <p:ph type="title"/>
          </p:nvPr>
        </p:nvSpPr>
        <p:spPr>
          <a:xfrm>
            <a:off x="0" y="350838"/>
            <a:ext cx="10160000" cy="41116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C55A11"/>
              </a:buClr>
              <a:buSzPts val="3200"/>
              <a:buFont typeface="Book Antiqua"/>
              <a:buNone/>
              <a:defRPr sz="3200" b="1" i="0" u="none" strike="noStrike" cap="none">
                <a:solidFill>
                  <a:srgbClr val="C55A11"/>
                </a:solidFill>
                <a:latin typeface="Book Antiqua"/>
                <a:ea typeface="Book Antiqua"/>
                <a:cs typeface="Book Antiqua"/>
                <a:sym typeface="Book Antiqu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0_标题幻灯片">
  <p:cSld name="10_标题幻灯片">
    <p:spTree>
      <p:nvGrpSpPr>
        <p:cNvPr id="1" name="Shape 24"/>
        <p:cNvGrpSpPr/>
        <p:nvPr/>
      </p:nvGrpSpPr>
      <p:grpSpPr>
        <a:xfrm>
          <a:off x="0" y="0"/>
          <a:ext cx="0" cy="0"/>
          <a:chOff x="0" y="0"/>
          <a:chExt cx="0" cy="0"/>
        </a:xfrm>
      </p:grpSpPr>
      <p:sp>
        <p:nvSpPr>
          <p:cNvPr id="25" name="Google Shape;25;p5"/>
          <p:cNvSpPr/>
          <p:nvPr/>
        </p:nvSpPr>
        <p:spPr>
          <a:xfrm rot="-1428218">
            <a:off x="-1095844" y="189255"/>
            <a:ext cx="2372763" cy="4930208"/>
          </a:xfrm>
          <a:custGeom>
            <a:avLst/>
            <a:gdLst/>
            <a:ahLst/>
            <a:cxnLst/>
            <a:rect l="l" t="t" r="r" b="b"/>
            <a:pathLst>
              <a:path w="2372763" h="4930208" extrusionOk="0">
                <a:moveTo>
                  <a:pt x="2174854" y="0"/>
                </a:moveTo>
                <a:lnTo>
                  <a:pt x="2270351" y="42127"/>
                </a:lnTo>
                <a:lnTo>
                  <a:pt x="2284714" y="71942"/>
                </a:lnTo>
                <a:cubicBezTo>
                  <a:pt x="2341411" y="205988"/>
                  <a:pt x="2372763" y="353365"/>
                  <a:pt x="2372763" y="508064"/>
                </a:cubicBezTo>
                <a:lnTo>
                  <a:pt x="2372763" y="3809776"/>
                </a:lnTo>
                <a:cubicBezTo>
                  <a:pt x="2372763" y="4428573"/>
                  <a:pt x="1871129" y="4930207"/>
                  <a:pt x="1252332" y="4930207"/>
                </a:cubicBezTo>
                <a:lnTo>
                  <a:pt x="0" y="493020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5"/>
          <p:cNvSpPr/>
          <p:nvPr/>
        </p:nvSpPr>
        <p:spPr>
          <a:xfrm rot="-5400000">
            <a:off x="7318827" y="1875970"/>
            <a:ext cx="5508172" cy="4238173"/>
          </a:xfrm>
          <a:custGeom>
            <a:avLst/>
            <a:gdLst/>
            <a:ahLst/>
            <a:cxnLst/>
            <a:rect l="l" t="t" r="r" b="b"/>
            <a:pathLst>
              <a:path w="6025244" h="4238173" extrusionOk="0">
                <a:moveTo>
                  <a:pt x="0" y="4238173"/>
                </a:moveTo>
                <a:lnTo>
                  <a:pt x="5107248" y="0"/>
                </a:lnTo>
                <a:lnTo>
                  <a:pt x="6025244" y="4238173"/>
                </a:lnTo>
                <a:lnTo>
                  <a:pt x="0" y="4238173"/>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7" name="Google Shape;27;p5"/>
          <p:cNvCxnSpPr/>
          <p:nvPr/>
        </p:nvCxnSpPr>
        <p:spPr>
          <a:xfrm>
            <a:off x="5597575" y="0"/>
            <a:ext cx="6204958" cy="6850743"/>
          </a:xfrm>
          <a:prstGeom prst="straightConnector1">
            <a:avLst/>
          </a:prstGeom>
          <a:noFill/>
          <a:ln w="9525" cap="flat" cmpd="sng">
            <a:solidFill>
              <a:srgbClr val="BFBFBF"/>
            </a:solidFill>
            <a:prstDash val="solid"/>
            <a:miter lim="800000"/>
            <a:headEnd type="none" w="sm" len="sm"/>
            <a:tailEnd type="none" w="sm" len="sm"/>
          </a:ln>
        </p:spPr>
      </p:cxnSp>
      <p:cxnSp>
        <p:nvCxnSpPr>
          <p:cNvPr id="28" name="Google Shape;28;p5"/>
          <p:cNvCxnSpPr/>
          <p:nvPr/>
        </p:nvCxnSpPr>
        <p:spPr>
          <a:xfrm rot="10800000" flipH="1">
            <a:off x="0" y="919238"/>
            <a:ext cx="12192000" cy="2375293"/>
          </a:xfrm>
          <a:prstGeom prst="straightConnector1">
            <a:avLst/>
          </a:prstGeom>
          <a:noFill/>
          <a:ln w="9525" cap="flat" cmpd="sng">
            <a:solidFill>
              <a:srgbClr val="BFBFBF"/>
            </a:solidFill>
            <a:prstDash val="solid"/>
            <a:miter lim="800000"/>
            <a:headEnd type="none" w="sm" len="sm"/>
            <a:tailEnd type="none" w="sm" len="sm"/>
          </a:ln>
        </p:spPr>
      </p:cxnSp>
      <p:sp>
        <p:nvSpPr>
          <p:cNvPr id="29" name="Google Shape;29;p5"/>
          <p:cNvSpPr/>
          <p:nvPr/>
        </p:nvSpPr>
        <p:spPr>
          <a:xfrm rot="5400000">
            <a:off x="821817" y="-841093"/>
            <a:ext cx="1084236" cy="2766422"/>
          </a:xfrm>
          <a:custGeom>
            <a:avLst/>
            <a:gdLst/>
            <a:ahLst/>
            <a:cxnLst/>
            <a:rect l="l" t="t" r="r" b="b"/>
            <a:pathLst>
              <a:path w="1084236" h="2766422" extrusionOk="0">
                <a:moveTo>
                  <a:pt x="0" y="2766422"/>
                </a:moveTo>
                <a:lnTo>
                  <a:pt x="0" y="486951"/>
                </a:lnTo>
                <a:lnTo>
                  <a:pt x="536447" y="0"/>
                </a:lnTo>
                <a:lnTo>
                  <a:pt x="1084236" y="2766422"/>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自定义版式">
  <p:cSld name="自定义版式">
    <p:spTree>
      <p:nvGrpSpPr>
        <p:cNvPr id="1" name="Shape 30"/>
        <p:cNvGrpSpPr/>
        <p:nvPr/>
      </p:nvGrpSpPr>
      <p:grpSpPr>
        <a:xfrm>
          <a:off x="0" y="0"/>
          <a:ext cx="0" cy="0"/>
          <a:chOff x="0" y="0"/>
          <a:chExt cx="0" cy="0"/>
        </a:xfrm>
      </p:grpSpPr>
      <p:sp>
        <p:nvSpPr>
          <p:cNvPr id="31" name="Google Shape;31;p6"/>
          <p:cNvSpPr/>
          <p:nvPr/>
        </p:nvSpPr>
        <p:spPr>
          <a:xfrm rot="5400000" flipH="1">
            <a:off x="-1141847" y="1603363"/>
            <a:ext cx="6411556" cy="4127863"/>
          </a:xfrm>
          <a:custGeom>
            <a:avLst/>
            <a:gdLst/>
            <a:ahLst/>
            <a:cxnLst/>
            <a:rect l="l" t="t" r="r" b="b"/>
            <a:pathLst>
              <a:path w="6411556" h="4127863" extrusionOk="0">
                <a:moveTo>
                  <a:pt x="6411556" y="4127863"/>
                </a:moveTo>
                <a:lnTo>
                  <a:pt x="5566497" y="0"/>
                </a:lnTo>
                <a:lnTo>
                  <a:pt x="0" y="2741263"/>
                </a:lnTo>
                <a:lnTo>
                  <a:pt x="0" y="4127863"/>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2" name="Google Shape;32;p6"/>
          <p:cNvCxnSpPr/>
          <p:nvPr/>
        </p:nvCxnSpPr>
        <p:spPr>
          <a:xfrm rot="10800000" flipH="1">
            <a:off x="1729048" y="1"/>
            <a:ext cx="3374967" cy="6857999"/>
          </a:xfrm>
          <a:prstGeom prst="straightConnector1">
            <a:avLst/>
          </a:prstGeom>
          <a:noFill/>
          <a:ln w="9525" cap="flat" cmpd="sng">
            <a:solidFill>
              <a:srgbClr val="BFBFBF"/>
            </a:solidFill>
            <a:prstDash val="solid"/>
            <a:miter lim="800000"/>
            <a:headEnd type="none" w="sm" len="sm"/>
            <a:tailEnd type="none" w="sm" len="sm"/>
          </a:ln>
        </p:spPr>
      </p:cxnSp>
      <p:cxnSp>
        <p:nvCxnSpPr>
          <p:cNvPr id="33" name="Google Shape;33;p6"/>
          <p:cNvCxnSpPr/>
          <p:nvPr/>
        </p:nvCxnSpPr>
        <p:spPr>
          <a:xfrm>
            <a:off x="-1" y="195510"/>
            <a:ext cx="12192000" cy="2464563"/>
          </a:xfrm>
          <a:prstGeom prst="straightConnector1">
            <a:avLst/>
          </a:prstGeom>
          <a:noFill/>
          <a:ln w="9525" cap="flat" cmpd="sng">
            <a:solidFill>
              <a:srgbClr val="BFBFBF"/>
            </a:solidFill>
            <a:prstDash val="solid"/>
            <a:miter lim="800000"/>
            <a:headEnd type="none" w="sm" len="sm"/>
            <a:tailEnd type="none" w="sm" len="sm"/>
          </a:ln>
        </p:spPr>
      </p:cxnSp>
      <p:sp>
        <p:nvSpPr>
          <p:cNvPr id="34" name="Google Shape;34;p6"/>
          <p:cNvSpPr/>
          <p:nvPr/>
        </p:nvSpPr>
        <p:spPr>
          <a:xfrm rot="-5400000" flipH="1">
            <a:off x="10073291" y="-1193800"/>
            <a:ext cx="926783" cy="3310632"/>
          </a:xfrm>
          <a:custGeom>
            <a:avLst/>
            <a:gdLst/>
            <a:ahLst/>
            <a:cxnLst/>
            <a:rect l="l" t="t" r="r" b="b"/>
            <a:pathLst>
              <a:path w="926783" h="3310632" extrusionOk="0">
                <a:moveTo>
                  <a:pt x="0" y="122636"/>
                </a:moveTo>
                <a:lnTo>
                  <a:pt x="0" y="3310632"/>
                </a:lnTo>
                <a:lnTo>
                  <a:pt x="926783" y="3310632"/>
                </a:lnTo>
                <a:lnTo>
                  <a:pt x="249028" y="0"/>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自定义版式">
  <p:cSld name="3_自定义版式">
    <p:spTree>
      <p:nvGrpSpPr>
        <p:cNvPr id="1" name="Shape 35"/>
        <p:cNvGrpSpPr/>
        <p:nvPr/>
      </p:nvGrpSpPr>
      <p:grpSpPr>
        <a:xfrm>
          <a:off x="0" y="0"/>
          <a:ext cx="0" cy="0"/>
          <a:chOff x="0" y="0"/>
          <a:chExt cx="0" cy="0"/>
        </a:xfrm>
      </p:grpSpPr>
      <p:sp>
        <p:nvSpPr>
          <p:cNvPr id="36" name="Google Shape;36;p7"/>
          <p:cNvSpPr/>
          <p:nvPr/>
        </p:nvSpPr>
        <p:spPr>
          <a:xfrm rot="5400000">
            <a:off x="-1365068" y="1365067"/>
            <a:ext cx="6857999" cy="4127864"/>
          </a:xfrm>
          <a:custGeom>
            <a:avLst/>
            <a:gdLst/>
            <a:ahLst/>
            <a:cxnLst/>
            <a:rect l="l" t="t" r="r" b="b"/>
            <a:pathLst>
              <a:path w="6857999" h="4127864" extrusionOk="0">
                <a:moveTo>
                  <a:pt x="0" y="4127864"/>
                </a:moveTo>
                <a:lnTo>
                  <a:pt x="0" y="2961118"/>
                </a:lnTo>
                <a:lnTo>
                  <a:pt x="6012940" y="0"/>
                </a:lnTo>
                <a:lnTo>
                  <a:pt x="6857999" y="4127864"/>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 name="Google Shape;37;p7"/>
          <p:cNvSpPr/>
          <p:nvPr/>
        </p:nvSpPr>
        <p:spPr>
          <a:xfrm rot="-5400000">
            <a:off x="10971238" y="415145"/>
            <a:ext cx="1635909" cy="805616"/>
          </a:xfrm>
          <a:custGeom>
            <a:avLst/>
            <a:gdLst/>
            <a:ahLst/>
            <a:cxnLst/>
            <a:rect l="l" t="t" r="r" b="b"/>
            <a:pathLst>
              <a:path w="1635909" h="805616" extrusionOk="0">
                <a:moveTo>
                  <a:pt x="1635909" y="0"/>
                </a:moveTo>
                <a:lnTo>
                  <a:pt x="1635909" y="805616"/>
                </a:lnTo>
                <a:lnTo>
                  <a:pt x="0" y="805616"/>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7_自定义版式">
  <p:cSld name="7_自定义版式">
    <p:spTree>
      <p:nvGrpSpPr>
        <p:cNvPr id="1" name="Shape 38"/>
        <p:cNvGrpSpPr/>
        <p:nvPr/>
      </p:nvGrpSpPr>
      <p:grpSpPr>
        <a:xfrm>
          <a:off x="0" y="0"/>
          <a:ext cx="0" cy="0"/>
          <a:chOff x="0" y="0"/>
          <a:chExt cx="0" cy="0"/>
        </a:xfrm>
      </p:grpSpPr>
      <p:sp>
        <p:nvSpPr>
          <p:cNvPr id="39" name="Google Shape;39;p8"/>
          <p:cNvSpPr/>
          <p:nvPr/>
        </p:nvSpPr>
        <p:spPr>
          <a:xfrm rot="-5400000" flipH="1">
            <a:off x="6699070" y="1365068"/>
            <a:ext cx="6857999" cy="4127864"/>
          </a:xfrm>
          <a:custGeom>
            <a:avLst/>
            <a:gdLst/>
            <a:ahLst/>
            <a:cxnLst/>
            <a:rect l="l" t="t" r="r" b="b"/>
            <a:pathLst>
              <a:path w="6857999" h="4127864" extrusionOk="0">
                <a:moveTo>
                  <a:pt x="0" y="2961118"/>
                </a:moveTo>
                <a:lnTo>
                  <a:pt x="0" y="4127864"/>
                </a:lnTo>
                <a:lnTo>
                  <a:pt x="6857999" y="4127864"/>
                </a:lnTo>
                <a:lnTo>
                  <a:pt x="6012940" y="0"/>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 name="Google Shape;40;p8"/>
          <p:cNvSpPr/>
          <p:nvPr/>
        </p:nvSpPr>
        <p:spPr>
          <a:xfrm rot="5400000" flipH="1">
            <a:off x="134326" y="5878186"/>
            <a:ext cx="845489" cy="1114141"/>
          </a:xfrm>
          <a:custGeom>
            <a:avLst/>
            <a:gdLst/>
            <a:ahLst/>
            <a:cxnLst/>
            <a:rect l="l" t="t" r="r" b="b"/>
            <a:pathLst>
              <a:path w="845489" h="1114141" extrusionOk="0">
                <a:moveTo>
                  <a:pt x="845489" y="1114141"/>
                </a:moveTo>
                <a:lnTo>
                  <a:pt x="617401" y="0"/>
                </a:lnTo>
                <a:lnTo>
                  <a:pt x="0" y="304045"/>
                </a:lnTo>
                <a:lnTo>
                  <a:pt x="0" y="1114141"/>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6_自定义版式">
  <p:cSld name="6_自定义版式">
    <p:spTree>
      <p:nvGrpSpPr>
        <p:cNvPr id="1" name="Shape 41"/>
        <p:cNvGrpSpPr/>
        <p:nvPr/>
      </p:nvGrpSpPr>
      <p:grpSpPr>
        <a:xfrm>
          <a:off x="0" y="0"/>
          <a:ext cx="0" cy="0"/>
          <a:chOff x="0" y="0"/>
          <a:chExt cx="0" cy="0"/>
        </a:xfrm>
      </p:grpSpPr>
      <p:sp>
        <p:nvSpPr>
          <p:cNvPr id="42" name="Google Shape;42;p9"/>
          <p:cNvSpPr/>
          <p:nvPr/>
        </p:nvSpPr>
        <p:spPr>
          <a:xfrm>
            <a:off x="2964768" y="2730136"/>
            <a:ext cx="9227232" cy="4127863"/>
          </a:xfrm>
          <a:custGeom>
            <a:avLst/>
            <a:gdLst/>
            <a:ahLst/>
            <a:cxnLst/>
            <a:rect l="l" t="t" r="r" b="b"/>
            <a:pathLst>
              <a:path w="6025244" h="2773093" extrusionOk="0">
                <a:moveTo>
                  <a:pt x="0" y="2773093"/>
                </a:moveTo>
                <a:lnTo>
                  <a:pt x="5473433" y="0"/>
                </a:lnTo>
                <a:lnTo>
                  <a:pt x="6025244" y="2773093"/>
                </a:lnTo>
                <a:lnTo>
                  <a:pt x="0" y="2773093"/>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 name="Google Shape;43;p9"/>
          <p:cNvSpPr/>
          <p:nvPr/>
        </p:nvSpPr>
        <p:spPr>
          <a:xfrm rot="5400000">
            <a:off x="-260152" y="343280"/>
            <a:ext cx="941482" cy="421178"/>
          </a:xfrm>
          <a:custGeom>
            <a:avLst/>
            <a:gdLst/>
            <a:ahLst/>
            <a:cxnLst/>
            <a:rect l="l" t="t" r="r" b="b"/>
            <a:pathLst>
              <a:path w="6025244" h="2773093" extrusionOk="0">
                <a:moveTo>
                  <a:pt x="0" y="2773093"/>
                </a:moveTo>
                <a:lnTo>
                  <a:pt x="5473433" y="0"/>
                </a:lnTo>
                <a:lnTo>
                  <a:pt x="6025244" y="2773093"/>
                </a:lnTo>
                <a:lnTo>
                  <a:pt x="0" y="2773093"/>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 name="Google Shape;44;p9"/>
          <p:cNvSpPr/>
          <p:nvPr/>
        </p:nvSpPr>
        <p:spPr>
          <a:xfrm>
            <a:off x="542437" y="209521"/>
            <a:ext cx="3561080" cy="5219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E70012"/>
                </a:solidFill>
                <a:latin typeface="Arial"/>
                <a:ea typeface="Arial"/>
                <a:cs typeface="Arial"/>
                <a:sym typeface="Arial"/>
              </a:rPr>
              <a:t>Add your title here</a:t>
            </a:r>
            <a:endParaRPr sz="2800">
              <a:solidFill>
                <a:srgbClr val="E70012"/>
              </a:solidFill>
              <a:latin typeface="Arial"/>
              <a:ea typeface="Arial"/>
              <a:cs typeface="Arial"/>
              <a:sym typeface="Arial"/>
            </a:endParaRPr>
          </a:p>
        </p:txBody>
      </p:sp>
      <p:sp>
        <p:nvSpPr>
          <p:cNvPr id="45" name="Google Shape;45;p9"/>
          <p:cNvSpPr/>
          <p:nvPr/>
        </p:nvSpPr>
        <p:spPr>
          <a:xfrm>
            <a:off x="542437" y="670559"/>
            <a:ext cx="881523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A5A5A5"/>
                </a:solidFill>
                <a:latin typeface="Arial"/>
                <a:ea typeface="Arial"/>
                <a:cs typeface="Arial"/>
                <a:sym typeface="Arial"/>
              </a:rPr>
              <a:t>Click add this section keywords detailed description of the contents of this paragraph</a:t>
            </a:r>
            <a:endParaRPr sz="1800">
              <a:solidFill>
                <a:srgbClr val="A5A5A5"/>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5_自定义版式">
  <p:cSld name="5_自定义版式">
    <p:spTree>
      <p:nvGrpSpPr>
        <p:cNvPr id="1" name="Shape 46"/>
        <p:cNvGrpSpPr/>
        <p:nvPr/>
      </p:nvGrpSpPr>
      <p:grpSpPr>
        <a:xfrm>
          <a:off x="0" y="0"/>
          <a:ext cx="0" cy="0"/>
          <a:chOff x="0" y="0"/>
          <a:chExt cx="0" cy="0"/>
        </a:xfrm>
      </p:grpSpPr>
      <p:sp>
        <p:nvSpPr>
          <p:cNvPr id="47" name="Google Shape;47;p10"/>
          <p:cNvSpPr/>
          <p:nvPr/>
        </p:nvSpPr>
        <p:spPr>
          <a:xfrm rot="5400000">
            <a:off x="-260152" y="343280"/>
            <a:ext cx="941482" cy="421178"/>
          </a:xfrm>
          <a:custGeom>
            <a:avLst/>
            <a:gdLst/>
            <a:ahLst/>
            <a:cxnLst/>
            <a:rect l="l" t="t" r="r" b="b"/>
            <a:pathLst>
              <a:path w="6025244" h="2773093" extrusionOk="0">
                <a:moveTo>
                  <a:pt x="0" y="2773093"/>
                </a:moveTo>
                <a:lnTo>
                  <a:pt x="5473433" y="0"/>
                </a:lnTo>
                <a:lnTo>
                  <a:pt x="6025244" y="2773093"/>
                </a:lnTo>
                <a:lnTo>
                  <a:pt x="0" y="2773093"/>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 name="Google Shape;48;p10"/>
          <p:cNvSpPr/>
          <p:nvPr/>
        </p:nvSpPr>
        <p:spPr>
          <a:xfrm rot="-5400000">
            <a:off x="11510670" y="6176670"/>
            <a:ext cx="941482" cy="421178"/>
          </a:xfrm>
          <a:custGeom>
            <a:avLst/>
            <a:gdLst/>
            <a:ahLst/>
            <a:cxnLst/>
            <a:rect l="l" t="t" r="r" b="b"/>
            <a:pathLst>
              <a:path w="6025244" h="2773093" extrusionOk="0">
                <a:moveTo>
                  <a:pt x="0" y="2773093"/>
                </a:moveTo>
                <a:lnTo>
                  <a:pt x="5473433" y="0"/>
                </a:lnTo>
                <a:lnTo>
                  <a:pt x="6025244" y="2773093"/>
                </a:lnTo>
                <a:lnTo>
                  <a:pt x="0" y="2773093"/>
                </a:lnTo>
                <a:close/>
              </a:path>
            </a:pathLst>
          </a:custGeom>
          <a:solidFill>
            <a:srgbClr val="E700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 name="Google Shape;49;p10"/>
          <p:cNvSpPr/>
          <p:nvPr/>
        </p:nvSpPr>
        <p:spPr>
          <a:xfrm>
            <a:off x="542437" y="209521"/>
            <a:ext cx="3561080" cy="5219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E70012"/>
                </a:solidFill>
                <a:latin typeface="Arial"/>
                <a:ea typeface="Arial"/>
                <a:cs typeface="Arial"/>
                <a:sym typeface="Arial"/>
              </a:rPr>
              <a:t>Add your title here</a:t>
            </a:r>
            <a:endParaRPr sz="2800">
              <a:solidFill>
                <a:srgbClr val="E70012"/>
              </a:solidFill>
              <a:latin typeface="Arial"/>
              <a:ea typeface="Arial"/>
              <a:cs typeface="Arial"/>
              <a:sym typeface="Arial"/>
            </a:endParaRPr>
          </a:p>
        </p:txBody>
      </p:sp>
      <p:sp>
        <p:nvSpPr>
          <p:cNvPr id="50" name="Google Shape;50;p10"/>
          <p:cNvSpPr/>
          <p:nvPr/>
        </p:nvSpPr>
        <p:spPr>
          <a:xfrm>
            <a:off x="542437" y="670559"/>
            <a:ext cx="881523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A5A5A5"/>
                </a:solidFill>
                <a:latin typeface="Arial"/>
                <a:ea typeface="Arial"/>
                <a:cs typeface="Arial"/>
                <a:sym typeface="Arial"/>
              </a:rPr>
              <a:t>Click add this section keywords detailed description of the contents of this paragraph</a:t>
            </a:r>
            <a:endParaRPr sz="1800">
              <a:solidFill>
                <a:srgbClr val="A5A5A5"/>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2" name="Google Shape;57;p11">
            <a:extLst>
              <a:ext uri="{FF2B5EF4-FFF2-40B4-BE49-F238E27FC236}">
                <a16:creationId xmlns:a16="http://schemas.microsoft.com/office/drawing/2014/main" id="{A8AEAB5B-6403-47EE-90CA-98EFA30EB9F1}"/>
              </a:ext>
            </a:extLst>
          </p:cNvPr>
          <p:cNvPicPr preferRelativeResize="0"/>
          <p:nvPr userDrawn="1"/>
        </p:nvPicPr>
        <p:blipFill>
          <a:blip r:embed="rId11">
            <a:alphaModFix/>
          </a:blip>
          <a:stretch>
            <a:fillRect/>
          </a:stretch>
        </p:blipFill>
        <p:spPr>
          <a:xfrm>
            <a:off x="11241125" y="0"/>
            <a:ext cx="950875" cy="516650"/>
          </a:xfrm>
          <a:prstGeom prst="rect">
            <a:avLst/>
          </a:prstGeom>
          <a:noFill/>
          <a:ln>
            <a:noFill/>
          </a:ln>
        </p:spPr>
      </p:pic>
      <p:pic>
        <p:nvPicPr>
          <p:cNvPr id="3" name="Google Shape;93;p15">
            <a:extLst>
              <a:ext uri="{FF2B5EF4-FFF2-40B4-BE49-F238E27FC236}">
                <a16:creationId xmlns:a16="http://schemas.microsoft.com/office/drawing/2014/main" id="{FBBDA2F3-FA7D-4D75-BD9E-5A6F61A22F4B}"/>
              </a:ext>
            </a:extLst>
          </p:cNvPr>
          <p:cNvPicPr preferRelativeResize="0"/>
          <p:nvPr userDrawn="1"/>
        </p:nvPicPr>
        <p:blipFill rotWithShape="1">
          <a:blip r:embed="rId12">
            <a:alphaModFix/>
          </a:blip>
          <a:srcRect/>
          <a:stretch/>
        </p:blipFill>
        <p:spPr>
          <a:xfrm>
            <a:off x="11029950" y="0"/>
            <a:ext cx="1162050" cy="9334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levunguyen.com/database/2020/05/14/su-dung-trigger-trong-database/"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levunguyen.com/database/2020/05/15/su-dung-stored-procedure-trong-database/"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p:nvPr/>
        </p:nvSpPr>
        <p:spPr>
          <a:xfrm>
            <a:off x="2215662" y="3514504"/>
            <a:ext cx="6550269" cy="132954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7200" b="1" dirty="0">
                <a:solidFill>
                  <a:srgbClr val="FF0000"/>
                </a:solidFill>
                <a:latin typeface="Calibri"/>
                <a:ea typeface="Calibri"/>
                <a:cs typeface="Calibri"/>
                <a:sym typeface="Calibri"/>
              </a:rPr>
              <a:t>SQL ADVANCED</a:t>
            </a:r>
            <a:endParaRPr sz="7200" b="0" u="none" strike="noStrike" cap="none" dirty="0">
              <a:solidFill>
                <a:srgbClr val="FF0000"/>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cxnSp>
        <p:nvCxnSpPr>
          <p:cNvPr id="108" name="Google Shape;108;p17"/>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09" name="Google Shape;109;p17"/>
          <p:cNvSpPr txBox="1"/>
          <p:nvPr/>
        </p:nvSpPr>
        <p:spPr>
          <a:xfrm>
            <a:off x="0" y="155255"/>
            <a:ext cx="1079671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dirty="0" err="1">
                <a:solidFill>
                  <a:schemeClr val="dk1"/>
                </a:solidFill>
                <a:latin typeface="Times New Roman"/>
                <a:ea typeface="Times New Roman"/>
                <a:cs typeface="Times New Roman"/>
                <a:sym typeface="Times New Roman"/>
              </a:rPr>
              <a:t>Tham</a:t>
            </a:r>
            <a:r>
              <a:rPr lang="en-US" sz="4400" dirty="0">
                <a:solidFill>
                  <a:schemeClr val="dk1"/>
                </a:solidFill>
                <a:latin typeface="Times New Roman"/>
                <a:ea typeface="Times New Roman"/>
                <a:cs typeface="Times New Roman"/>
                <a:sym typeface="Times New Roman"/>
              </a:rPr>
              <a:t> </a:t>
            </a:r>
            <a:r>
              <a:rPr lang="en-US" sz="4400" dirty="0" err="1">
                <a:solidFill>
                  <a:schemeClr val="dk1"/>
                </a:solidFill>
                <a:latin typeface="Times New Roman"/>
                <a:ea typeface="Times New Roman"/>
                <a:cs typeface="Times New Roman"/>
                <a:sym typeface="Times New Roman"/>
              </a:rPr>
              <a:t>số</a:t>
            </a:r>
            <a:r>
              <a:rPr lang="en-US" sz="4400" dirty="0">
                <a:solidFill>
                  <a:schemeClr val="dk1"/>
                </a:solidFill>
                <a:latin typeface="Times New Roman"/>
                <a:ea typeface="Times New Roman"/>
                <a:cs typeface="Times New Roman"/>
                <a:sym typeface="Times New Roman"/>
              </a:rPr>
              <a:t> Store procedure</a:t>
            </a:r>
            <a:endParaRPr sz="4400" dirty="0">
              <a:solidFill>
                <a:schemeClr val="dk1"/>
              </a:solidFill>
              <a:latin typeface="Times New Roman"/>
              <a:ea typeface="Times New Roman"/>
              <a:cs typeface="Times New Roman"/>
              <a:sym typeface="Times New Roman"/>
            </a:endParaRPr>
          </a:p>
        </p:txBody>
      </p:sp>
      <p:sp>
        <p:nvSpPr>
          <p:cNvPr id="110" name="Google Shape;110;p17"/>
          <p:cNvSpPr txBox="1"/>
          <p:nvPr/>
        </p:nvSpPr>
        <p:spPr>
          <a:xfrm>
            <a:off x="114300" y="1163518"/>
            <a:ext cx="11795202" cy="5606559"/>
          </a:xfrm>
          <a:prstGeom prst="rect">
            <a:avLst/>
          </a:prstGeom>
          <a:noFill/>
          <a:ln>
            <a:noFill/>
          </a:ln>
        </p:spPr>
        <p:txBody>
          <a:bodyPr spcFirstLastPara="1" wrap="square" lIns="91425" tIns="45700" rIns="91425" bIns="45700" anchor="t" anchorCtr="0">
            <a:noAutofit/>
          </a:bodyPr>
          <a:lstStyle/>
          <a:p>
            <a:pPr marL="457200" marR="0" lvl="0" indent="-457200" rtl="0">
              <a:spcBef>
                <a:spcPts val="0"/>
              </a:spcBef>
              <a:spcAft>
                <a:spcPts val="0"/>
              </a:spcAft>
              <a:buFont typeface="Arial" panose="020B0604020202020204" pitchFamily="34" charset="0"/>
              <a:buChar char="•"/>
            </a:pPr>
            <a:r>
              <a:rPr lang="vi-VN" sz="3000" dirty="0">
                <a:solidFill>
                  <a:schemeClr val="dk1"/>
                </a:solidFill>
                <a:latin typeface="Times New Roman"/>
                <a:ea typeface="Times New Roman"/>
                <a:cs typeface="Times New Roman"/>
                <a:sym typeface="Times New Roman"/>
              </a:rPr>
              <a:t>Trong MYSQL tồn tại ba loại tham số đó là tham số IN, tham số OUT và tham số INOUT</a:t>
            </a:r>
          </a:p>
          <a:p>
            <a:pPr marL="457200" marR="0" lvl="0" indent="-457200" rtl="0">
              <a:spcBef>
                <a:spcPts val="0"/>
              </a:spcBef>
              <a:spcAft>
                <a:spcPts val="0"/>
              </a:spcAft>
              <a:buFont typeface="Arial" panose="020B0604020202020204" pitchFamily="34" charset="0"/>
              <a:buChar char="•"/>
            </a:pPr>
            <a:endParaRPr lang="vi-VN" sz="3000" dirty="0">
              <a:solidFill>
                <a:schemeClr val="dk1"/>
              </a:solidFill>
              <a:latin typeface="Times New Roman"/>
              <a:ea typeface="Times New Roman"/>
              <a:cs typeface="Times New Roman"/>
              <a:sym typeface="Times New Roman"/>
            </a:endParaRPr>
          </a:p>
          <a:p>
            <a:pPr marL="457200" marR="0" lvl="0" indent="-457200" rtl="0">
              <a:spcBef>
                <a:spcPts val="0"/>
              </a:spcBef>
              <a:spcAft>
                <a:spcPts val="0"/>
              </a:spcAft>
              <a:buFont typeface="Arial" panose="020B0604020202020204" pitchFamily="34" charset="0"/>
              <a:buChar char="•"/>
            </a:pPr>
            <a:r>
              <a:rPr lang="vi-VN" sz="3000" dirty="0">
                <a:solidFill>
                  <a:schemeClr val="dk1"/>
                </a:solidFill>
                <a:latin typeface="Times New Roman"/>
                <a:ea typeface="Times New Roman"/>
                <a:cs typeface="Times New Roman"/>
                <a:sym typeface="Times New Roman"/>
              </a:rPr>
              <a:t>IN: Đây là chế độ mặc định (nghĩa là nếu không định nghĩa loại nào thì nó sẽ hiểu là IN).</a:t>
            </a:r>
          </a:p>
          <a:p>
            <a:pPr marL="457200" marR="0" lvl="0" indent="-457200" rtl="0">
              <a:spcBef>
                <a:spcPts val="0"/>
              </a:spcBef>
              <a:spcAft>
                <a:spcPts val="0"/>
              </a:spcAft>
              <a:buFont typeface="Arial" panose="020B0604020202020204" pitchFamily="34" charset="0"/>
              <a:buChar char="•"/>
            </a:pPr>
            <a:r>
              <a:rPr lang="vi-VN" sz="3000" dirty="0">
                <a:solidFill>
                  <a:schemeClr val="dk1"/>
                </a:solidFill>
                <a:latin typeface="Times New Roman"/>
                <a:ea typeface="Times New Roman"/>
                <a:cs typeface="Times New Roman"/>
                <a:sym typeface="Times New Roman"/>
              </a:rPr>
              <a:t>OUT: Chế độ này nếu như trong Procedure có tác động thay đổi thì tham số sẽ thay đổi theo. Nhưng có điều đặc biệt là dù trước khi truyền vào mà gán giá trị cho biến đó thì vẫn sẽ không nhận được vì mặc định biến đó luôn hiểu giá trị truyền vào là NULL.</a:t>
            </a:r>
          </a:p>
          <a:p>
            <a:pPr marL="457200" marR="0" lvl="0" indent="-457200" rtl="0">
              <a:spcBef>
                <a:spcPts val="0"/>
              </a:spcBef>
              <a:spcAft>
                <a:spcPts val="0"/>
              </a:spcAft>
              <a:buFont typeface="Arial" panose="020B0604020202020204" pitchFamily="34" charset="0"/>
              <a:buChar char="•"/>
            </a:pPr>
            <a:r>
              <a:rPr lang="vi-VN" sz="3000" dirty="0">
                <a:solidFill>
                  <a:schemeClr val="dk1"/>
                </a:solidFill>
                <a:latin typeface="Times New Roman"/>
                <a:ea typeface="Times New Roman"/>
                <a:cs typeface="Times New Roman"/>
                <a:sym typeface="Times New Roman"/>
              </a:rPr>
              <a:t>INOUT: Đây là sự kết hợp giữa IN và OUT. Nghĩa là có thể gán giá trị trước và có thể bị thay đổi nếu trong Procedure có tác động.</a:t>
            </a:r>
          </a:p>
          <a:p>
            <a:pPr marL="457200" marR="0" lvl="0" indent="-457200" rtl="0">
              <a:spcBef>
                <a:spcPts val="0"/>
              </a:spcBef>
              <a:spcAft>
                <a:spcPts val="0"/>
              </a:spcAft>
              <a:buFont typeface="Arial" panose="020B0604020202020204" pitchFamily="34" charset="0"/>
              <a:buChar char="•"/>
            </a:pPr>
            <a:endParaRPr lang="vi-VN" sz="3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23014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43"/>
        <p:cNvGrpSpPr/>
        <p:nvPr/>
      </p:nvGrpSpPr>
      <p:grpSpPr>
        <a:xfrm>
          <a:off x="0" y="0"/>
          <a:ext cx="0" cy="0"/>
          <a:chOff x="0" y="0"/>
          <a:chExt cx="0" cy="0"/>
        </a:xfrm>
      </p:grpSpPr>
      <p:cxnSp>
        <p:nvCxnSpPr>
          <p:cNvPr id="144" name="Google Shape;144;p21"/>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45" name="Google Shape;145;p21"/>
          <p:cNvSpPr txBox="1"/>
          <p:nvPr/>
        </p:nvSpPr>
        <p:spPr>
          <a:xfrm>
            <a:off x="0" y="89274"/>
            <a:ext cx="1079671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dirty="0" err="1">
                <a:solidFill>
                  <a:schemeClr val="dk1"/>
                </a:solidFill>
                <a:latin typeface="Times New Roman" panose="02020603050405020304" pitchFamily="18" charset="0"/>
                <a:ea typeface="Calibri"/>
                <a:cs typeface="Times New Roman" panose="02020603050405020304" pitchFamily="18" charset="0"/>
                <a:sym typeface="Calibri"/>
              </a:rPr>
              <a:t>Tạo</a:t>
            </a:r>
            <a:r>
              <a:rPr lang="en-US" sz="4400" dirty="0">
                <a:solidFill>
                  <a:schemeClr val="dk1"/>
                </a:solidFill>
                <a:latin typeface="Times New Roman" panose="02020603050405020304" pitchFamily="18" charset="0"/>
                <a:ea typeface="Calibri"/>
                <a:cs typeface="Times New Roman" panose="02020603050405020304" pitchFamily="18" charset="0"/>
                <a:sym typeface="Calibri"/>
              </a:rPr>
              <a:t> Store procedure</a:t>
            </a:r>
            <a:endParaRPr sz="4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46" name="Google Shape;146;p21"/>
          <p:cNvSpPr txBox="1"/>
          <p:nvPr/>
        </p:nvSpPr>
        <p:spPr>
          <a:xfrm>
            <a:off x="96715" y="1115123"/>
            <a:ext cx="12095285" cy="5653598"/>
          </a:xfrm>
          <a:prstGeom prst="rect">
            <a:avLst/>
          </a:prstGeom>
          <a:noFill/>
          <a:ln>
            <a:noFill/>
          </a:ln>
        </p:spPr>
        <p:txBody>
          <a:bodyPr spcFirstLastPara="1" wrap="square" lIns="91425" tIns="45700" rIns="91425" bIns="45700" anchor="t" anchorCtr="0">
            <a:noAutofit/>
          </a:bodyPr>
          <a:lstStyle/>
          <a:p>
            <a:pPr marL="457200" marR="0" lvl="0" indent="-457200" rtl="0">
              <a:spcBef>
                <a:spcPts val="0"/>
              </a:spcBef>
              <a:spcAft>
                <a:spcPts val="0"/>
              </a:spcAft>
              <a:buFont typeface="Arial" panose="020B0604020202020204" pitchFamily="34" charset="0"/>
              <a:buChar char="•"/>
            </a:pPr>
            <a:r>
              <a:rPr lang="vi-VN" sz="3000" dirty="0">
                <a:latin typeface="Times New Roman" panose="02020603050405020304" pitchFamily="18" charset="0"/>
                <a:cs typeface="Times New Roman" panose="02020603050405020304" pitchFamily="18" charset="0"/>
              </a:rPr>
              <a:t>Cú pháp để tạo một Stored Procedure có dạng như sau:</a:t>
            </a:r>
          </a:p>
          <a:p>
            <a:pPr marR="0" lvl="0" rtl="0">
              <a:spcBef>
                <a:spcPts val="0"/>
              </a:spcBef>
              <a:spcAft>
                <a:spcPts val="0"/>
              </a:spcAft>
            </a:pP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DELIMITER //</a:t>
            </a:r>
          </a:p>
          <a:p>
            <a:pPr marR="0" lvl="0" rtl="0">
              <a:spcBef>
                <a:spcPts val="0"/>
              </a:spcBef>
              <a:spcAft>
                <a:spcPts val="0"/>
              </a:spcAft>
            </a:pPr>
            <a:r>
              <a:rPr lang="en-US" sz="3000" dirty="0">
                <a:latin typeface="Times New Roman" panose="02020603050405020304" pitchFamily="18" charset="0"/>
                <a:cs typeface="Times New Roman" panose="02020603050405020304" pitchFamily="18" charset="0"/>
              </a:rPr>
              <a:t>	</a:t>
            </a:r>
            <a:r>
              <a:rPr lang="vi-VN" sz="3000" dirty="0">
                <a:solidFill>
                  <a:srgbClr val="0070C0"/>
                </a:solidFill>
                <a:latin typeface="Times New Roman" panose="02020603050405020304" pitchFamily="18" charset="0"/>
                <a:cs typeface="Times New Roman" panose="02020603050405020304" pitchFamily="18" charset="0"/>
              </a:rPr>
              <a:t>BEGIN</a:t>
            </a:r>
          </a:p>
          <a:p>
            <a:pPr marR="0" lvl="0" rtl="0">
              <a:spcBef>
                <a:spcPts val="0"/>
              </a:spcBef>
              <a:spcAft>
                <a:spcPts val="0"/>
              </a:spcAft>
            </a:pPr>
            <a:r>
              <a:rPr lang="en-US" sz="3000" dirty="0">
                <a:latin typeface="Times New Roman" panose="02020603050405020304" pitchFamily="18" charset="0"/>
                <a:cs typeface="Times New Roman" panose="02020603050405020304" pitchFamily="18" charset="0"/>
              </a:rPr>
              <a:t>	</a:t>
            </a:r>
            <a:r>
              <a:rPr lang="vi-VN" sz="3000" dirty="0">
                <a:solidFill>
                  <a:srgbClr val="0070C0"/>
                </a:solidFill>
                <a:latin typeface="Times New Roman" panose="02020603050405020304" pitchFamily="18" charset="0"/>
                <a:cs typeface="Times New Roman" panose="02020603050405020304" pitchFamily="18" charset="0"/>
              </a:rPr>
              <a:t>CREATE PROCEDURE  </a:t>
            </a:r>
            <a:r>
              <a:rPr lang="vi-VN" sz="3000" dirty="0">
                <a:latin typeface="Times New Roman" panose="02020603050405020304" pitchFamily="18" charset="0"/>
                <a:cs typeface="Times New Roman" panose="02020603050405020304" pitchFamily="18" charset="0"/>
              </a:rPr>
              <a:t>stored_procedure_name</a:t>
            </a:r>
          </a:p>
          <a:p>
            <a:pPr marR="0" lvl="0" rtl="0">
              <a:spcBef>
                <a:spcPts val="0"/>
              </a:spcBef>
              <a:spcAft>
                <a:spcPts val="0"/>
              </a:spcAft>
            </a:pP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 SQL for stored procedure ***/</a:t>
            </a:r>
          </a:p>
          <a:p>
            <a:pPr marR="0" lvl="0" rtl="0">
              <a:spcBef>
                <a:spcPts val="0"/>
              </a:spcBef>
              <a:spcAft>
                <a:spcPts val="0"/>
              </a:spcAft>
            </a:pPr>
            <a:r>
              <a:rPr lang="en-US" sz="3000" dirty="0">
                <a:latin typeface="Times New Roman" panose="02020603050405020304" pitchFamily="18" charset="0"/>
                <a:cs typeface="Times New Roman" panose="02020603050405020304" pitchFamily="18" charset="0"/>
              </a:rPr>
              <a:t>	</a:t>
            </a:r>
            <a:r>
              <a:rPr lang="vi-VN" sz="3000" dirty="0">
                <a:solidFill>
                  <a:srgbClr val="0070C0"/>
                </a:solidFill>
                <a:latin typeface="Times New Roman" panose="02020603050405020304" pitchFamily="18" charset="0"/>
                <a:cs typeface="Times New Roman" panose="02020603050405020304" pitchFamily="18" charset="0"/>
              </a:rPr>
              <a:t>END</a:t>
            </a:r>
            <a:r>
              <a:rPr lang="vi-VN" sz="3000" dirty="0">
                <a:latin typeface="Times New Roman" panose="02020603050405020304" pitchFamily="18" charset="0"/>
                <a:cs typeface="Times New Roman" panose="02020603050405020304" pitchFamily="18" charset="0"/>
              </a:rPr>
              <a:t> //</a:t>
            </a:r>
          </a:p>
          <a:p>
            <a:pPr marR="0" lvl="0" rtl="0">
              <a:spcBef>
                <a:spcPts val="0"/>
              </a:spcBef>
              <a:spcAft>
                <a:spcPts val="0"/>
              </a:spcAft>
            </a:pP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DELIMITER ;</a:t>
            </a:r>
          </a:p>
          <a:p>
            <a:pPr marL="457200" marR="0" lvl="0" indent="-457200" rtl="0">
              <a:spcBef>
                <a:spcPts val="0"/>
              </a:spcBef>
              <a:spcAft>
                <a:spcPts val="0"/>
              </a:spcAft>
              <a:buFont typeface="Arial" panose="020B0604020202020204" pitchFamily="34" charset="0"/>
              <a:buChar char="•"/>
            </a:pPr>
            <a:endParaRPr lang="vi-VN" sz="3000" dirty="0">
              <a:latin typeface="Times New Roman" panose="02020603050405020304" pitchFamily="18" charset="0"/>
              <a:cs typeface="Times New Roman" panose="02020603050405020304" pitchFamily="18" charset="0"/>
            </a:endParaRPr>
          </a:p>
          <a:p>
            <a:pPr marL="457200" marR="0" lvl="0" indent="-457200" rtl="0">
              <a:spcBef>
                <a:spcPts val="0"/>
              </a:spcBef>
              <a:spcAft>
                <a:spcPts val="0"/>
              </a:spcAft>
              <a:buFont typeface="Arial" panose="020B0604020202020204" pitchFamily="34" charset="0"/>
              <a:buChar char="•"/>
            </a:pPr>
            <a:r>
              <a:rPr lang="vi-VN" sz="3000" dirty="0">
                <a:latin typeface="Times New Roman" panose="02020603050405020304" pitchFamily="18" charset="0"/>
                <a:cs typeface="Times New Roman" panose="02020603050405020304" pitchFamily="18" charset="0"/>
              </a:rPr>
              <a:t>Với Dilimeter là một chuỗi các ký tự tùy ý chúng không có ý nghĩa gì đặc biệt và được MySQL dùng để đánh dấu sự bắt đầu và kết thúc của một Stored Procedure</a:t>
            </a:r>
            <a:r>
              <a:rPr lang="en-US" sz="3000" dirty="0">
                <a:latin typeface="Times New Roman" panose="02020603050405020304" pitchFamily="18" charset="0"/>
                <a:cs typeface="Times New Roman" panose="02020603050405020304" pitchFamily="18" charset="0"/>
              </a:rPr>
              <a:t>.</a:t>
            </a:r>
            <a:endParaRPr lang="vi-V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43"/>
        <p:cNvGrpSpPr/>
        <p:nvPr/>
      </p:nvGrpSpPr>
      <p:grpSpPr>
        <a:xfrm>
          <a:off x="0" y="0"/>
          <a:ext cx="0" cy="0"/>
          <a:chOff x="0" y="0"/>
          <a:chExt cx="0" cy="0"/>
        </a:xfrm>
      </p:grpSpPr>
      <p:cxnSp>
        <p:nvCxnSpPr>
          <p:cNvPr id="144" name="Google Shape;144;p21"/>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45" name="Google Shape;145;p21"/>
          <p:cNvSpPr txBox="1"/>
          <p:nvPr/>
        </p:nvSpPr>
        <p:spPr>
          <a:xfrm>
            <a:off x="0" y="89274"/>
            <a:ext cx="1079671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dirty="0" err="1">
                <a:solidFill>
                  <a:schemeClr val="dk1"/>
                </a:solidFill>
                <a:latin typeface="Times New Roman" panose="02020603050405020304" pitchFamily="18" charset="0"/>
                <a:ea typeface="Calibri"/>
                <a:cs typeface="Times New Roman" panose="02020603050405020304" pitchFamily="18" charset="0"/>
                <a:sym typeface="Calibri"/>
              </a:rPr>
              <a:t>Tạo</a:t>
            </a:r>
            <a:r>
              <a:rPr lang="en-US" sz="4400" dirty="0">
                <a:solidFill>
                  <a:schemeClr val="dk1"/>
                </a:solidFill>
                <a:latin typeface="Times New Roman" panose="02020603050405020304" pitchFamily="18" charset="0"/>
                <a:ea typeface="Calibri"/>
                <a:cs typeface="Times New Roman" panose="02020603050405020304" pitchFamily="18" charset="0"/>
                <a:sym typeface="Calibri"/>
              </a:rPr>
              <a:t> Store procedure</a:t>
            </a:r>
            <a:endParaRPr sz="4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46" name="Google Shape;146;p21"/>
          <p:cNvSpPr txBox="1"/>
          <p:nvPr/>
        </p:nvSpPr>
        <p:spPr>
          <a:xfrm>
            <a:off x="96715" y="1115123"/>
            <a:ext cx="12095285" cy="5653598"/>
          </a:xfrm>
          <a:prstGeom prst="rect">
            <a:avLst/>
          </a:prstGeom>
          <a:noFill/>
          <a:ln>
            <a:noFill/>
          </a:ln>
        </p:spPr>
        <p:txBody>
          <a:bodyPr spcFirstLastPara="1" wrap="square" lIns="91425" tIns="45700" rIns="91425" bIns="45700" anchor="t" anchorCtr="0">
            <a:noAutofit/>
          </a:bodyPr>
          <a:lstStyle/>
          <a:p>
            <a:pPr marL="457200" marR="0" lvl="0" indent="-457200" rtl="0">
              <a:spcBef>
                <a:spcPts val="0"/>
              </a:spcBef>
              <a:spcAft>
                <a:spcPts val="0"/>
              </a:spcAft>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Ví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a:t>
            </a:r>
            <a:r>
              <a:rPr lang="en-US" sz="3000" dirty="0">
                <a:latin typeface="Times New Roman" panose="02020603050405020304" pitchFamily="18" charset="0"/>
                <a:cs typeface="Times New Roman" panose="02020603050405020304" pitchFamily="18" charset="0"/>
              </a:rPr>
              <a:t>:</a:t>
            </a:r>
          </a:p>
          <a:p>
            <a:pPr marR="0" lvl="0" rtl="0">
              <a:spcBef>
                <a:spcPts val="0"/>
              </a:spcBef>
              <a:spcAft>
                <a:spcPts val="0"/>
              </a:spcAft>
            </a:pP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DELIMITER //</a:t>
            </a:r>
          </a:p>
          <a:p>
            <a:pPr marR="0" lvl="0" rtl="0">
              <a:spcBef>
                <a:spcPts val="0"/>
              </a:spcBef>
              <a:spcAft>
                <a:spcPts val="0"/>
              </a:spcAft>
            </a:pPr>
            <a:r>
              <a:rPr lang="en-US" sz="3000" dirty="0">
                <a:latin typeface="Times New Roman" panose="02020603050405020304" pitchFamily="18" charset="0"/>
                <a:cs typeface="Times New Roman" panose="02020603050405020304" pitchFamily="18" charset="0"/>
              </a:rPr>
              <a:t>	</a:t>
            </a:r>
            <a:r>
              <a:rPr lang="vi-VN" sz="3000" dirty="0">
                <a:solidFill>
                  <a:srgbClr val="00B0F0"/>
                </a:solidFill>
                <a:latin typeface="Times New Roman" panose="02020603050405020304" pitchFamily="18" charset="0"/>
                <a:cs typeface="Times New Roman" panose="02020603050405020304" pitchFamily="18" charset="0"/>
              </a:rPr>
              <a:t>BEGIN</a:t>
            </a:r>
          </a:p>
          <a:p>
            <a:pPr marR="0" lvl="0" rtl="0">
              <a:spcBef>
                <a:spcPts val="0"/>
              </a:spcBef>
              <a:spcAft>
                <a:spcPts val="0"/>
              </a:spcAft>
            </a:pPr>
            <a:r>
              <a:rPr lang="en-US" sz="3000" dirty="0">
                <a:latin typeface="Times New Roman" panose="02020603050405020304" pitchFamily="18" charset="0"/>
                <a:cs typeface="Times New Roman" panose="02020603050405020304" pitchFamily="18" charset="0"/>
              </a:rPr>
              <a:t>	</a:t>
            </a:r>
            <a:r>
              <a:rPr lang="vi-VN" sz="3000" dirty="0">
                <a:solidFill>
                  <a:srgbClr val="00B0F0"/>
                </a:solidFill>
                <a:latin typeface="Times New Roman" panose="02020603050405020304" pitchFamily="18" charset="0"/>
                <a:cs typeface="Times New Roman" panose="02020603050405020304" pitchFamily="18" charset="0"/>
              </a:rPr>
              <a:t>CREATE PROCEDURE  </a:t>
            </a:r>
            <a:r>
              <a:rPr lang="en-US" sz="3000" dirty="0" err="1">
                <a:latin typeface="Times New Roman" panose="02020603050405020304" pitchFamily="18" charset="0"/>
                <a:cs typeface="Times New Roman" panose="02020603050405020304" pitchFamily="18" charset="0"/>
              </a:rPr>
              <a:t>all_employees</a:t>
            </a:r>
            <a:r>
              <a:rPr lang="en-US" sz="3000" dirty="0">
                <a:latin typeface="Times New Roman" panose="02020603050405020304" pitchFamily="18" charset="0"/>
                <a:cs typeface="Times New Roman" panose="02020603050405020304" pitchFamily="18" charset="0"/>
              </a:rPr>
              <a:t>()</a:t>
            </a:r>
            <a:endParaRPr lang="vi-VN" sz="3000" dirty="0">
              <a:latin typeface="Times New Roman" panose="02020603050405020304" pitchFamily="18" charset="0"/>
              <a:cs typeface="Times New Roman" panose="02020603050405020304" pitchFamily="18" charset="0"/>
            </a:endParaRPr>
          </a:p>
          <a:p>
            <a:pPr marR="0" lvl="0" rtl="0">
              <a:spcBef>
                <a:spcPts val="0"/>
              </a:spcBef>
              <a:spcAft>
                <a:spcPts val="0"/>
              </a:spcAft>
            </a:pPr>
            <a:r>
              <a:rPr lang="en-US" sz="3000" dirty="0">
                <a:latin typeface="Times New Roman" panose="02020603050405020304" pitchFamily="18" charset="0"/>
                <a:cs typeface="Times New Roman" panose="02020603050405020304" pitchFamily="18" charset="0"/>
              </a:rPr>
              <a:t>		</a:t>
            </a:r>
            <a:r>
              <a:rPr lang="en-US" sz="3000" dirty="0">
                <a:solidFill>
                  <a:srgbClr val="00B0F0"/>
                </a:solidFill>
                <a:latin typeface="Times New Roman" panose="02020603050405020304" pitchFamily="18" charset="0"/>
                <a:cs typeface="Times New Roman" panose="02020603050405020304" pitchFamily="18" charset="0"/>
              </a:rPr>
              <a:t>SELECT</a:t>
            </a:r>
            <a:r>
              <a:rPr lang="en-US" sz="3000" dirty="0">
                <a:latin typeface="Times New Roman" panose="02020603050405020304" pitchFamily="18" charset="0"/>
                <a:cs typeface="Times New Roman" panose="02020603050405020304" pitchFamily="18" charset="0"/>
              </a:rPr>
              <a:t> </a:t>
            </a:r>
            <a:r>
              <a:rPr lang="en-US" sz="3000" dirty="0">
                <a:solidFill>
                  <a:schemeClr val="bg2">
                    <a:lumMod val="50000"/>
                  </a:schemeClr>
                </a:solidFill>
                <a:latin typeface="Times New Roman" panose="02020603050405020304" pitchFamily="18" charset="0"/>
                <a:cs typeface="Times New Roman" panose="02020603050405020304" pitchFamily="18" charset="0"/>
              </a:rPr>
              <a:t>*</a:t>
            </a:r>
            <a:r>
              <a:rPr lang="en-US" sz="3000" dirty="0">
                <a:solidFill>
                  <a:srgbClr val="00B0F0"/>
                </a:solidFill>
                <a:latin typeface="Times New Roman" panose="02020603050405020304" pitchFamily="18" charset="0"/>
                <a:cs typeface="Times New Roman" panose="02020603050405020304" pitchFamily="18" charset="0"/>
              </a:rPr>
              <a:t> FROM </a:t>
            </a:r>
            <a:r>
              <a:rPr lang="en-US" sz="3000" dirty="0">
                <a:latin typeface="Times New Roman" panose="02020603050405020304" pitchFamily="18" charset="0"/>
                <a:cs typeface="Times New Roman" panose="02020603050405020304" pitchFamily="18" charset="0"/>
              </a:rPr>
              <a:t>employees;</a:t>
            </a:r>
          </a:p>
          <a:p>
            <a:pPr marR="0" lvl="0" rtl="0">
              <a:spcBef>
                <a:spcPts val="0"/>
              </a:spcBef>
              <a:spcAft>
                <a:spcPts val="0"/>
              </a:spcAft>
            </a:pPr>
            <a:r>
              <a:rPr lang="en-US" sz="3000" dirty="0">
                <a:latin typeface="Times New Roman" panose="02020603050405020304" pitchFamily="18" charset="0"/>
                <a:cs typeface="Times New Roman" panose="02020603050405020304" pitchFamily="18" charset="0"/>
              </a:rPr>
              <a:t>	</a:t>
            </a:r>
            <a:r>
              <a:rPr lang="vi-VN" sz="3000" dirty="0">
                <a:solidFill>
                  <a:srgbClr val="00B0F0"/>
                </a:solidFill>
                <a:latin typeface="Times New Roman" panose="02020603050405020304" pitchFamily="18" charset="0"/>
                <a:cs typeface="Times New Roman" panose="02020603050405020304" pitchFamily="18" charset="0"/>
              </a:rPr>
              <a:t>END</a:t>
            </a:r>
            <a:r>
              <a:rPr lang="vi-VN" sz="3000" dirty="0">
                <a:latin typeface="Times New Roman" panose="02020603050405020304" pitchFamily="18" charset="0"/>
                <a:cs typeface="Times New Roman" panose="02020603050405020304" pitchFamily="18" charset="0"/>
              </a:rPr>
              <a:t> //</a:t>
            </a:r>
          </a:p>
          <a:p>
            <a:pPr marR="0" lvl="0" rtl="0">
              <a:spcBef>
                <a:spcPts val="0"/>
              </a:spcBef>
              <a:spcAft>
                <a:spcPts val="0"/>
              </a:spcAft>
            </a:pP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DELIMITER ;</a:t>
            </a:r>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00" b="0" i="0" u="none" strike="noStrike" cap="none" dirty="0" err="1">
                <a:solidFill>
                  <a:schemeClr val="dk1"/>
                </a:solidFill>
                <a:latin typeface="Times New Roman"/>
                <a:ea typeface="Times New Roman"/>
                <a:cs typeface="Times New Roman"/>
                <a:sym typeface="Times New Roman"/>
              </a:rPr>
              <a:t>Với</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câu</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lệnh</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trên</a:t>
            </a:r>
            <a:r>
              <a:rPr lang="en-US" sz="3000" b="0" i="0" u="none" strike="noStrike" cap="none" dirty="0">
                <a:solidFill>
                  <a:schemeClr val="dk1"/>
                </a:solidFill>
                <a:latin typeface="Times New Roman"/>
                <a:ea typeface="Times New Roman"/>
                <a:cs typeface="Times New Roman"/>
                <a:sym typeface="Times New Roman"/>
              </a:rPr>
              <a:t> MySQL </a:t>
            </a:r>
            <a:r>
              <a:rPr lang="en-US" sz="3000" b="0" i="0" u="none" strike="noStrike" cap="none" dirty="0" err="1">
                <a:solidFill>
                  <a:schemeClr val="dk1"/>
                </a:solidFill>
                <a:latin typeface="Times New Roman"/>
                <a:ea typeface="Times New Roman"/>
                <a:cs typeface="Times New Roman"/>
                <a:sym typeface="Times New Roman"/>
              </a:rPr>
              <a:t>sẽ</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tạo</a:t>
            </a:r>
            <a:r>
              <a:rPr lang="en-US" sz="3000" b="0" i="0" u="none" strike="noStrike" cap="none" dirty="0">
                <a:solidFill>
                  <a:schemeClr val="dk1"/>
                </a:solidFill>
                <a:latin typeface="Times New Roman"/>
                <a:ea typeface="Times New Roman"/>
                <a:cs typeface="Times New Roman"/>
                <a:sym typeface="Times New Roman"/>
              </a:rPr>
              <a:t> ra </a:t>
            </a:r>
            <a:r>
              <a:rPr lang="en-US" sz="3000" b="0" i="0" u="none" strike="noStrike" cap="none" dirty="0" err="1">
                <a:solidFill>
                  <a:schemeClr val="dk1"/>
                </a:solidFill>
                <a:latin typeface="Times New Roman"/>
                <a:ea typeface="Times New Roman"/>
                <a:cs typeface="Times New Roman"/>
                <a:sym typeface="Times New Roman"/>
              </a:rPr>
              <a:t>một</a:t>
            </a:r>
            <a:r>
              <a:rPr lang="en-US" sz="3000" b="0" i="0" u="none" strike="noStrike" cap="none" dirty="0">
                <a:solidFill>
                  <a:schemeClr val="dk1"/>
                </a:solidFill>
                <a:latin typeface="Times New Roman"/>
                <a:ea typeface="Times New Roman"/>
                <a:cs typeface="Times New Roman"/>
                <a:sym typeface="Times New Roman"/>
              </a:rPr>
              <a:t> Stored Procedure </a:t>
            </a:r>
            <a:r>
              <a:rPr lang="en-US" sz="3000" b="0" i="0" u="none" strike="noStrike" cap="none" dirty="0" err="1">
                <a:solidFill>
                  <a:schemeClr val="dk1"/>
                </a:solidFill>
                <a:latin typeface="Times New Roman"/>
                <a:ea typeface="Times New Roman"/>
                <a:cs typeface="Times New Roman"/>
                <a:sym typeface="Times New Roman"/>
              </a:rPr>
              <a:t>với</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tên</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là</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all_employees</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Để</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chạy</a:t>
            </a:r>
            <a:r>
              <a:rPr lang="en-US" sz="3000" b="0" i="0" u="none" strike="noStrike" cap="none" dirty="0">
                <a:solidFill>
                  <a:schemeClr val="dk1"/>
                </a:solidFill>
                <a:latin typeface="Times New Roman"/>
                <a:ea typeface="Times New Roman"/>
                <a:cs typeface="Times New Roman"/>
                <a:sym typeface="Times New Roman"/>
              </a:rPr>
              <a:t> Stored Procedure </a:t>
            </a:r>
            <a:r>
              <a:rPr lang="en-US" sz="3000" b="0" i="0" u="none" strike="noStrike" cap="none" dirty="0" err="1">
                <a:solidFill>
                  <a:schemeClr val="dk1"/>
                </a:solidFill>
                <a:latin typeface="Times New Roman"/>
                <a:ea typeface="Times New Roman"/>
                <a:cs typeface="Times New Roman"/>
                <a:sym typeface="Times New Roman"/>
              </a:rPr>
              <a:t>này</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trên</a:t>
            </a:r>
            <a:r>
              <a:rPr lang="en-US" sz="3000" b="0" i="0" u="none" strike="noStrike" cap="none" dirty="0">
                <a:solidFill>
                  <a:schemeClr val="dk1"/>
                </a:solidFill>
                <a:latin typeface="Times New Roman"/>
                <a:ea typeface="Times New Roman"/>
                <a:cs typeface="Times New Roman"/>
                <a:sym typeface="Times New Roman"/>
              </a:rPr>
              <a:t> MySQL client </a:t>
            </a:r>
            <a:r>
              <a:rPr lang="en-US" sz="3000" b="0" i="0" u="none" strike="noStrike" cap="none" dirty="0" err="1">
                <a:solidFill>
                  <a:schemeClr val="dk1"/>
                </a:solidFill>
                <a:latin typeface="Times New Roman"/>
                <a:ea typeface="Times New Roman"/>
                <a:cs typeface="Times New Roman"/>
                <a:sym typeface="Times New Roman"/>
              </a:rPr>
              <a:t>chạy</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câu</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lệnh</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sau</a:t>
            </a:r>
            <a:r>
              <a:rPr lang="en-US" sz="3000" b="0" i="0" u="none" strike="noStrike" cap="none" dirty="0">
                <a:solidFill>
                  <a:schemeClr val="dk1"/>
                </a:solidFill>
                <a:latin typeface="Times New Roman"/>
                <a:ea typeface="Times New Roman"/>
                <a:cs typeface="Times New Roman"/>
                <a:sym typeface="Times New Roman"/>
              </a:rPr>
              <a:t>:</a:t>
            </a:r>
          </a:p>
          <a:p>
            <a:r>
              <a:rPr lang="en-US" sz="3000" dirty="0">
                <a:solidFill>
                  <a:schemeClr val="dk1"/>
                </a:solidFill>
                <a:latin typeface="Times New Roman"/>
                <a:cs typeface="Times New Roman"/>
                <a:sym typeface="Times New Roman"/>
              </a:rPr>
              <a:t>	</a:t>
            </a:r>
            <a:r>
              <a:rPr lang="en-US" sz="3000" dirty="0">
                <a:solidFill>
                  <a:srgbClr val="00B0F0"/>
                </a:solidFill>
                <a:latin typeface="Times New Roman"/>
                <a:cs typeface="Times New Roman"/>
                <a:sym typeface="Times New Roman"/>
              </a:rPr>
              <a:t>CALL</a:t>
            </a:r>
            <a:r>
              <a:rPr lang="en-US" sz="3000" dirty="0">
                <a:solidFill>
                  <a:schemeClr val="dk1"/>
                </a:solidFill>
                <a:latin typeface="Times New Roman"/>
                <a:cs typeface="Times New Roman"/>
                <a:sym typeface="Times New Roman"/>
              </a:rPr>
              <a:t> </a:t>
            </a:r>
            <a:r>
              <a:rPr lang="en-US" sz="3000" dirty="0" err="1">
                <a:solidFill>
                  <a:schemeClr val="dk1"/>
                </a:solidFill>
                <a:latin typeface="Times New Roman"/>
                <a:cs typeface="Times New Roman"/>
                <a:sym typeface="Times New Roman"/>
              </a:rPr>
              <a:t>all_employees</a:t>
            </a:r>
            <a:r>
              <a:rPr lang="en-US" sz="3000" dirty="0">
                <a:solidFill>
                  <a:schemeClr val="dk1"/>
                </a:solidFill>
                <a:latin typeface="Times New Roman"/>
                <a:cs typeface="Times New Roman"/>
                <a:sym typeface="Times New Roman"/>
              </a:rPr>
              <a:t>;</a:t>
            </a:r>
            <a:endParaRPr lang="en-US" sz="3000" dirty="0">
              <a:latin typeface="Times New Roman" panose="02020603050405020304" pitchFamily="18" charset="0"/>
              <a:cs typeface="Times New Roman" panose="02020603050405020304" pitchFamily="18" charset="0"/>
            </a:endParaRPr>
          </a:p>
          <a:p>
            <a:pPr marR="0" lvl="0" rtl="0">
              <a:spcBef>
                <a:spcPts val="0"/>
              </a:spcBef>
              <a:spcAft>
                <a:spcPts val="0"/>
              </a:spcAft>
            </a:pPr>
            <a:r>
              <a:rPr lang="en-US" sz="30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414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cxnSp>
        <p:nvCxnSpPr>
          <p:cNvPr id="184" name="Google Shape;184;p25"/>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85" name="Google Shape;185;p25"/>
          <p:cNvSpPr txBox="1"/>
          <p:nvPr/>
        </p:nvSpPr>
        <p:spPr>
          <a:xfrm>
            <a:off x="0" y="160078"/>
            <a:ext cx="10796710" cy="769441"/>
          </a:xfrm>
          <a:prstGeom prst="rect">
            <a:avLst/>
          </a:prstGeom>
          <a:noFill/>
          <a:ln>
            <a:noFill/>
          </a:ln>
        </p:spPr>
        <p:txBody>
          <a:bodyPr spcFirstLastPara="1" wrap="square" lIns="91425" tIns="45700" rIns="91425" bIns="45700" anchor="t" anchorCtr="0">
            <a:noAutofit/>
          </a:bodyPr>
          <a:lstStyle/>
          <a:p>
            <a:r>
              <a:rPr lang="en-US" sz="4400" dirty="0">
                <a:solidFill>
                  <a:schemeClr val="dk1"/>
                </a:solidFill>
                <a:latin typeface="Times New Roman" panose="02020603050405020304" pitchFamily="18" charset="0"/>
                <a:ea typeface="Calibri"/>
                <a:cs typeface="Times New Roman" panose="02020603050405020304" pitchFamily="18" charset="0"/>
                <a:sym typeface="Calibri"/>
              </a:rPr>
              <a:t>Store procedure</a:t>
            </a:r>
          </a:p>
        </p:txBody>
      </p:sp>
      <p:pic>
        <p:nvPicPr>
          <p:cNvPr id="187" name="Google Shape;187;p25"/>
          <p:cNvPicPr preferRelativeResize="0"/>
          <p:nvPr/>
        </p:nvPicPr>
        <p:blipFill rotWithShape="1">
          <a:blip r:embed="rId3">
            <a:alphaModFix/>
          </a:blip>
          <a:srcRect/>
          <a:stretch/>
        </p:blipFill>
        <p:spPr>
          <a:xfrm>
            <a:off x="2746068" y="1944080"/>
            <a:ext cx="7209094" cy="4106446"/>
          </a:xfrm>
          <a:prstGeom prst="rect">
            <a:avLst/>
          </a:prstGeom>
          <a:noFill/>
          <a:ln>
            <a:noFill/>
          </a:ln>
        </p:spPr>
      </p:pic>
    </p:spTree>
    <p:extLst>
      <p:ext uri="{BB962C8B-B14F-4D97-AF65-F5344CB8AC3E}">
        <p14:creationId xmlns:p14="http://schemas.microsoft.com/office/powerpoint/2010/main" val="2839559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cxnSp>
        <p:nvCxnSpPr>
          <p:cNvPr id="99" name="Google Shape;99;p16"/>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00" name="Google Shape;100;p16"/>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dirty="0" err="1">
                <a:solidFill>
                  <a:schemeClr val="dk1"/>
                </a:solidFill>
                <a:latin typeface="Times New Roman"/>
                <a:ea typeface="Times New Roman"/>
                <a:cs typeface="Times New Roman"/>
                <a:sym typeface="Times New Roman"/>
              </a:rPr>
              <a:t>Thảo</a:t>
            </a:r>
            <a:r>
              <a:rPr lang="en-US" sz="4400" dirty="0">
                <a:solidFill>
                  <a:schemeClr val="dk1"/>
                </a:solidFill>
                <a:latin typeface="Times New Roman"/>
                <a:ea typeface="Times New Roman"/>
                <a:cs typeface="Times New Roman"/>
                <a:sym typeface="Times New Roman"/>
              </a:rPr>
              <a:t> </a:t>
            </a:r>
            <a:r>
              <a:rPr lang="en-US" sz="4400" dirty="0" err="1">
                <a:solidFill>
                  <a:schemeClr val="dk1"/>
                </a:solidFill>
                <a:latin typeface="Times New Roman"/>
                <a:ea typeface="Times New Roman"/>
                <a:cs typeface="Times New Roman"/>
                <a:sym typeface="Times New Roman"/>
              </a:rPr>
              <a:t>luận</a:t>
            </a:r>
            <a:endParaRPr sz="4400" dirty="0">
              <a:solidFill>
                <a:schemeClr val="dk1"/>
              </a:solidFill>
              <a:latin typeface="Times New Roman"/>
              <a:ea typeface="Times New Roman"/>
              <a:cs typeface="Times New Roman"/>
              <a:sym typeface="Times New Roman"/>
            </a:endParaRPr>
          </a:p>
        </p:txBody>
      </p:sp>
      <p:sp>
        <p:nvSpPr>
          <p:cNvPr id="101" name="Google Shape;101;p16"/>
          <p:cNvSpPr/>
          <p:nvPr/>
        </p:nvSpPr>
        <p:spPr>
          <a:xfrm>
            <a:off x="2373195" y="2721114"/>
            <a:ext cx="6689472"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dirty="0">
                <a:solidFill>
                  <a:schemeClr val="dk1"/>
                </a:solidFill>
                <a:latin typeface="Times New Roman" panose="02020603050405020304" pitchFamily="18" charset="0"/>
                <a:cs typeface="Times New Roman" panose="02020603050405020304" pitchFamily="18" charset="0"/>
                <a:sym typeface="Calibri"/>
              </a:rPr>
              <a:t> </a:t>
            </a:r>
            <a:r>
              <a:rPr lang="en-US" sz="5600" dirty="0">
                <a:solidFill>
                  <a:srgbClr val="FF0000"/>
                </a:solidFill>
                <a:latin typeface="Times New Roman" panose="02020603050405020304" pitchFamily="18" charset="0"/>
                <a:cs typeface="Times New Roman" panose="02020603050405020304" pitchFamily="18" charset="0"/>
                <a:sym typeface="Calibri"/>
              </a:rPr>
              <a:t>Function</a:t>
            </a:r>
            <a:endParaRPr lang="en-US" sz="5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3851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cxnSp>
        <p:nvCxnSpPr>
          <p:cNvPr id="108" name="Google Shape;108;p17"/>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09" name="Google Shape;109;p17"/>
          <p:cNvSpPr txBox="1"/>
          <p:nvPr/>
        </p:nvSpPr>
        <p:spPr>
          <a:xfrm>
            <a:off x="0" y="155255"/>
            <a:ext cx="10796710" cy="769441"/>
          </a:xfrm>
          <a:prstGeom prst="rect">
            <a:avLst/>
          </a:prstGeom>
          <a:noFill/>
          <a:ln>
            <a:noFill/>
          </a:ln>
        </p:spPr>
        <p:txBody>
          <a:bodyPr spcFirstLastPara="1" wrap="square" lIns="91425" tIns="45700" rIns="91425" bIns="45700" anchor="t" anchorCtr="0">
            <a:noAutofit/>
          </a:bodyPr>
          <a:lstStyle/>
          <a:p>
            <a:r>
              <a:rPr lang="en-US" sz="4400" dirty="0" err="1">
                <a:solidFill>
                  <a:schemeClr val="dk1"/>
                </a:solidFill>
                <a:latin typeface="Times New Roman"/>
                <a:ea typeface="Times New Roman"/>
                <a:cs typeface="Times New Roman"/>
                <a:sym typeface="Times New Roman"/>
              </a:rPr>
              <a:t>Khái</a:t>
            </a:r>
            <a:r>
              <a:rPr lang="en-US" sz="4400" dirty="0">
                <a:solidFill>
                  <a:schemeClr val="dk1"/>
                </a:solidFill>
                <a:latin typeface="Times New Roman"/>
                <a:ea typeface="Times New Roman"/>
                <a:cs typeface="Times New Roman"/>
                <a:sym typeface="Times New Roman"/>
              </a:rPr>
              <a:t> </a:t>
            </a:r>
            <a:r>
              <a:rPr lang="en-US" sz="4400" dirty="0" err="1">
                <a:solidFill>
                  <a:schemeClr val="dk1"/>
                </a:solidFill>
                <a:latin typeface="Times New Roman"/>
                <a:ea typeface="Times New Roman"/>
                <a:cs typeface="Times New Roman"/>
                <a:sym typeface="Times New Roman"/>
              </a:rPr>
              <a:t>niệm</a:t>
            </a:r>
            <a:r>
              <a:rPr lang="en-US" sz="4400" dirty="0">
                <a:solidFill>
                  <a:schemeClr val="dk1"/>
                </a:solidFill>
                <a:latin typeface="Times New Roman"/>
                <a:ea typeface="Times New Roman"/>
                <a:cs typeface="Times New Roman"/>
                <a:sym typeface="Times New Roman"/>
              </a:rPr>
              <a:t> </a:t>
            </a:r>
            <a:r>
              <a:rPr lang="en-US" sz="4400" dirty="0" err="1">
                <a:solidFill>
                  <a:schemeClr val="dk1"/>
                </a:solidFill>
                <a:latin typeface="Times New Roman"/>
                <a:ea typeface="Times New Roman"/>
                <a:cs typeface="Times New Roman"/>
                <a:sym typeface="Times New Roman"/>
              </a:rPr>
              <a:t>Funtion</a:t>
            </a:r>
            <a:endParaRPr lang="en-US" sz="4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4400" dirty="0">
              <a:solidFill>
                <a:schemeClr val="dk1"/>
              </a:solidFill>
              <a:latin typeface="Times New Roman"/>
              <a:ea typeface="Times New Roman"/>
              <a:cs typeface="Times New Roman"/>
              <a:sym typeface="Times New Roman"/>
            </a:endParaRPr>
          </a:p>
        </p:txBody>
      </p:sp>
      <p:sp>
        <p:nvSpPr>
          <p:cNvPr id="110" name="Google Shape;110;p17"/>
          <p:cNvSpPr txBox="1"/>
          <p:nvPr/>
        </p:nvSpPr>
        <p:spPr>
          <a:xfrm>
            <a:off x="114300" y="1163518"/>
            <a:ext cx="11795202" cy="5052643"/>
          </a:xfrm>
          <a:prstGeom prst="rect">
            <a:avLst/>
          </a:prstGeom>
          <a:noFill/>
          <a:ln>
            <a:noFill/>
          </a:ln>
        </p:spPr>
        <p:txBody>
          <a:bodyPr spcFirstLastPara="1" wrap="square" lIns="91425" tIns="45700" rIns="91425" bIns="45700" anchor="t" anchorCtr="0">
            <a:noAutofit/>
          </a:bodyPr>
          <a:lstStyle/>
          <a:p>
            <a:pPr marL="457200" marR="0" lvl="0" indent="-457200" rtl="0">
              <a:lnSpc>
                <a:spcPct val="100000"/>
              </a:lnSpc>
              <a:spcBef>
                <a:spcPts val="0"/>
              </a:spcBef>
              <a:spcAft>
                <a:spcPts val="0"/>
              </a:spcAft>
              <a:buClr>
                <a:srgbClr val="000000"/>
              </a:buClr>
              <a:buSzPts val="3000"/>
              <a:buFont typeface="Arial" panose="020B0604020202020204" pitchFamily="34" charset="0"/>
              <a:buChar char="•"/>
            </a:pPr>
            <a:r>
              <a:rPr lang="en-US" sz="3000" i="0" u="none" strike="noStrike" cap="none" dirty="0" err="1">
                <a:solidFill>
                  <a:schemeClr val="dk1"/>
                </a:solidFill>
                <a:latin typeface="Times New Roman"/>
                <a:ea typeface="Times New Roman"/>
                <a:cs typeface="Times New Roman"/>
                <a:sym typeface="Times New Roman"/>
              </a:rPr>
              <a:t>Tương</a:t>
            </a:r>
            <a:r>
              <a:rPr lang="en-US" sz="3000" i="0" u="none" strike="noStrike" cap="none" dirty="0">
                <a:solidFill>
                  <a:schemeClr val="dk1"/>
                </a:solidFill>
                <a:latin typeface="Times New Roman"/>
                <a:ea typeface="Times New Roman"/>
                <a:cs typeface="Times New Roman"/>
                <a:sym typeface="Times New Roman"/>
              </a:rPr>
              <a:t> </a:t>
            </a:r>
            <a:r>
              <a:rPr lang="en-US" sz="3000" i="0" u="none" strike="noStrike" cap="none" dirty="0" err="1">
                <a:solidFill>
                  <a:schemeClr val="dk1"/>
                </a:solidFill>
                <a:latin typeface="Times New Roman"/>
                <a:ea typeface="Times New Roman"/>
                <a:cs typeface="Times New Roman"/>
                <a:sym typeface="Times New Roman"/>
              </a:rPr>
              <a:t>tự</a:t>
            </a:r>
            <a:r>
              <a:rPr lang="en-US" sz="3000" i="0" u="none" strike="noStrike" cap="none" dirty="0">
                <a:solidFill>
                  <a:schemeClr val="dk1"/>
                </a:solidFill>
                <a:latin typeface="Times New Roman"/>
                <a:ea typeface="Times New Roman"/>
                <a:cs typeface="Times New Roman"/>
                <a:sym typeface="Times New Roman"/>
              </a:rPr>
              <a:t> </a:t>
            </a:r>
            <a:r>
              <a:rPr lang="en-US" sz="3000" i="0" u="none" strike="noStrike" cap="none" dirty="0" err="1">
                <a:solidFill>
                  <a:schemeClr val="dk1"/>
                </a:solidFill>
                <a:latin typeface="Times New Roman"/>
                <a:ea typeface="Times New Roman"/>
                <a:cs typeface="Times New Roman"/>
                <a:sym typeface="Times New Roman"/>
              </a:rPr>
              <a:t>như</a:t>
            </a:r>
            <a:r>
              <a:rPr lang="en-US" sz="3000" i="0" u="none" strike="noStrike" cap="none" dirty="0">
                <a:solidFill>
                  <a:schemeClr val="dk1"/>
                </a:solidFill>
                <a:latin typeface="Times New Roman"/>
                <a:ea typeface="Times New Roman"/>
                <a:cs typeface="Times New Roman"/>
                <a:sym typeface="Times New Roman"/>
              </a:rPr>
              <a:t> Store procedure, </a:t>
            </a:r>
            <a:r>
              <a:rPr lang="en-US" sz="3000" b="1" i="0" u="none" strike="noStrike" cap="none" dirty="0">
                <a:solidFill>
                  <a:schemeClr val="dk1"/>
                </a:solidFill>
                <a:latin typeface="Times New Roman"/>
                <a:ea typeface="Times New Roman"/>
                <a:cs typeface="Times New Roman"/>
                <a:sym typeface="Times New Roman"/>
              </a:rPr>
              <a:t>Function </a:t>
            </a:r>
            <a:r>
              <a:rPr lang="vi-VN" sz="3000" b="0" i="0" u="none" strike="noStrike" cap="none" dirty="0">
                <a:solidFill>
                  <a:schemeClr val="dk1"/>
                </a:solidFill>
                <a:latin typeface="Times New Roman"/>
                <a:ea typeface="Times New Roman"/>
                <a:cs typeface="Times New Roman"/>
                <a:sym typeface="Times New Roman"/>
              </a:rPr>
              <a:t>là một tập hợp các câu lệnh SQL dùng để thực thi một nhiệm vụ nhất định.</a:t>
            </a:r>
            <a:endParaRPr lang="en-US" sz="3000" b="0" i="0" u="none" strike="noStrike" cap="none" dirty="0">
              <a:solidFill>
                <a:schemeClr val="dk1"/>
              </a:solidFill>
              <a:latin typeface="Times New Roman"/>
              <a:ea typeface="Times New Roman"/>
              <a:cs typeface="Times New Roman"/>
              <a:sym typeface="Times New Roman"/>
            </a:endParaRPr>
          </a:p>
          <a:p>
            <a:pPr marL="457200" marR="0" lvl="0" indent="-457200" rtl="0">
              <a:lnSpc>
                <a:spcPct val="100000"/>
              </a:lnSpc>
              <a:spcBef>
                <a:spcPts val="0"/>
              </a:spcBef>
              <a:spcAft>
                <a:spcPts val="0"/>
              </a:spcAft>
              <a:buClr>
                <a:srgbClr val="000000"/>
              </a:buClr>
              <a:buSzPts val="3000"/>
              <a:buFont typeface="Arial" panose="020B0604020202020204" pitchFamily="34" charset="0"/>
              <a:buChar char="•"/>
            </a:pPr>
            <a:r>
              <a:rPr lang="vi-VN" sz="3000" b="0" i="0" u="none" strike="noStrike" cap="none" dirty="0">
                <a:solidFill>
                  <a:schemeClr val="dk1"/>
                </a:solidFill>
                <a:latin typeface="Times New Roman"/>
                <a:ea typeface="Times New Roman"/>
                <a:cs typeface="Times New Roman"/>
                <a:sym typeface="Times New Roman"/>
              </a:rPr>
              <a:t>Khác với </a:t>
            </a:r>
            <a:r>
              <a:rPr lang="en-US" sz="3000" b="0" i="0" u="none" strike="noStrike" cap="none" dirty="0">
                <a:solidFill>
                  <a:schemeClr val="dk1"/>
                </a:solidFill>
                <a:latin typeface="Times New Roman"/>
                <a:ea typeface="Times New Roman"/>
                <a:cs typeface="Times New Roman"/>
                <a:sym typeface="Times New Roman"/>
              </a:rPr>
              <a:t>Store procedure</a:t>
            </a:r>
            <a:r>
              <a:rPr lang="vi-VN" sz="3000" b="0" i="0" u="none" strike="noStrike" cap="none" dirty="0">
                <a:solidFill>
                  <a:schemeClr val="dk1"/>
                </a:solidFill>
                <a:latin typeface="Times New Roman"/>
                <a:ea typeface="Times New Roman"/>
                <a:cs typeface="Times New Roman"/>
                <a:sym typeface="Times New Roman"/>
              </a:rPr>
              <a:t>, các </a:t>
            </a:r>
            <a:r>
              <a:rPr lang="en-US" sz="3000" b="0" i="0" u="none" strike="noStrike" cap="none" dirty="0">
                <a:solidFill>
                  <a:schemeClr val="dk1"/>
                </a:solidFill>
                <a:latin typeface="Times New Roman"/>
                <a:ea typeface="Times New Roman"/>
                <a:cs typeface="Times New Roman"/>
                <a:sym typeface="Times New Roman"/>
              </a:rPr>
              <a:t>Function</a:t>
            </a:r>
            <a:r>
              <a:rPr lang="vi-VN" sz="3000" b="0" i="0" u="none" strike="noStrike" cap="none" dirty="0">
                <a:solidFill>
                  <a:schemeClr val="dk1"/>
                </a:solidFill>
                <a:latin typeface="Times New Roman"/>
                <a:ea typeface="Times New Roman"/>
                <a:cs typeface="Times New Roman"/>
                <a:sym typeface="Times New Roman"/>
              </a:rPr>
              <a:t> sẽ trả về một giá trị ngay tại lời gọi của nó.</a:t>
            </a:r>
          </a:p>
        </p:txBody>
      </p:sp>
    </p:spTree>
    <p:extLst>
      <p:ext uri="{BB962C8B-B14F-4D97-AF65-F5344CB8AC3E}">
        <p14:creationId xmlns:p14="http://schemas.microsoft.com/office/powerpoint/2010/main" val="3018460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43"/>
        <p:cNvGrpSpPr/>
        <p:nvPr/>
      </p:nvGrpSpPr>
      <p:grpSpPr>
        <a:xfrm>
          <a:off x="0" y="0"/>
          <a:ext cx="0" cy="0"/>
          <a:chOff x="0" y="0"/>
          <a:chExt cx="0" cy="0"/>
        </a:xfrm>
      </p:grpSpPr>
      <p:cxnSp>
        <p:nvCxnSpPr>
          <p:cNvPr id="144" name="Google Shape;144;p21"/>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45" name="Google Shape;145;p21"/>
          <p:cNvSpPr txBox="1"/>
          <p:nvPr/>
        </p:nvSpPr>
        <p:spPr>
          <a:xfrm>
            <a:off x="0" y="89274"/>
            <a:ext cx="1079671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dirty="0" err="1">
                <a:solidFill>
                  <a:schemeClr val="dk1"/>
                </a:solidFill>
                <a:latin typeface="Times New Roman" panose="02020603050405020304" pitchFamily="18" charset="0"/>
                <a:ea typeface="Calibri"/>
                <a:cs typeface="Times New Roman" panose="02020603050405020304" pitchFamily="18" charset="0"/>
                <a:sym typeface="Calibri"/>
              </a:rPr>
              <a:t>Tạo</a:t>
            </a:r>
            <a:r>
              <a:rPr lang="en-US" sz="4400" dirty="0">
                <a:solidFill>
                  <a:schemeClr val="dk1"/>
                </a:solidFill>
                <a:latin typeface="Times New Roman" panose="02020603050405020304" pitchFamily="18" charset="0"/>
                <a:ea typeface="Calibri"/>
                <a:cs typeface="Times New Roman" panose="02020603050405020304" pitchFamily="18" charset="0"/>
                <a:sym typeface="Calibri"/>
              </a:rPr>
              <a:t> Function</a:t>
            </a:r>
            <a:endParaRPr sz="4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46" name="Google Shape;146;p21"/>
          <p:cNvSpPr txBox="1"/>
          <p:nvPr/>
        </p:nvSpPr>
        <p:spPr>
          <a:xfrm>
            <a:off x="96715" y="1115123"/>
            <a:ext cx="12095285" cy="5653598"/>
          </a:xfrm>
          <a:prstGeom prst="rect">
            <a:avLst/>
          </a:prstGeom>
          <a:noFill/>
          <a:ln>
            <a:noFill/>
          </a:ln>
        </p:spPr>
        <p:txBody>
          <a:bodyPr spcFirstLastPara="1" wrap="square" lIns="91425" tIns="45700" rIns="91425" bIns="45700" anchor="t" anchorCtr="0">
            <a:noAutofit/>
          </a:bodyPr>
          <a:lstStyle/>
          <a:p>
            <a:pPr marL="457200" marR="0" lvl="0" indent="-457200" rtl="0">
              <a:spcBef>
                <a:spcPts val="0"/>
              </a:spcBef>
              <a:spcAft>
                <a:spcPts val="0"/>
              </a:spcAft>
              <a:buFont typeface="Arial" panose="020B0604020202020204" pitchFamily="34" charset="0"/>
              <a:buChar char="•"/>
            </a:pPr>
            <a:r>
              <a:rPr lang="vi-VN" sz="3000" dirty="0">
                <a:latin typeface="Times New Roman" panose="02020603050405020304" pitchFamily="18" charset="0"/>
                <a:cs typeface="Times New Roman" panose="02020603050405020304" pitchFamily="18" charset="0"/>
              </a:rPr>
              <a:t>Cú pháp để tạo một </a:t>
            </a:r>
            <a:r>
              <a:rPr lang="en-US" sz="3000" dirty="0">
                <a:latin typeface="Times New Roman" panose="02020603050405020304" pitchFamily="18" charset="0"/>
                <a:cs typeface="Times New Roman" panose="02020603050405020304" pitchFamily="18" charset="0"/>
              </a:rPr>
              <a:t>Function</a:t>
            </a:r>
            <a:r>
              <a:rPr lang="vi-VN" sz="3000" dirty="0">
                <a:latin typeface="Times New Roman" panose="02020603050405020304" pitchFamily="18" charset="0"/>
                <a:cs typeface="Times New Roman" panose="02020603050405020304" pitchFamily="18" charset="0"/>
              </a:rPr>
              <a:t> có dạng như sau:</a:t>
            </a:r>
          </a:p>
          <a:p>
            <a:pPr marR="0" lvl="0" rtl="0">
              <a:spcBef>
                <a:spcPts val="0"/>
              </a:spcBef>
              <a:spcAft>
                <a:spcPts val="0"/>
              </a:spcAft>
            </a:pPr>
            <a:r>
              <a:rPr lang="en-US" sz="3000" dirty="0">
                <a:latin typeface="Times New Roman" panose="02020603050405020304" pitchFamily="18" charset="0"/>
                <a:cs typeface="Times New Roman" panose="02020603050405020304" pitchFamily="18" charset="0"/>
              </a:rPr>
              <a:t>	DELIMITER //</a:t>
            </a:r>
          </a:p>
          <a:p>
            <a:pPr marR="0" lvl="0" rtl="0">
              <a:spcBef>
                <a:spcPts val="0"/>
              </a:spcBef>
              <a:spcAft>
                <a:spcPts val="0"/>
              </a:spcAft>
            </a:pPr>
            <a:r>
              <a:rPr lang="en-US" sz="3000" dirty="0">
                <a:latin typeface="Times New Roman" panose="02020603050405020304" pitchFamily="18" charset="0"/>
                <a:cs typeface="Times New Roman" panose="02020603050405020304" pitchFamily="18" charset="0"/>
              </a:rPr>
              <a:t>	</a:t>
            </a:r>
            <a:r>
              <a:rPr lang="en-US" sz="3000" dirty="0">
                <a:solidFill>
                  <a:srgbClr val="0070C0"/>
                </a:solidFill>
                <a:latin typeface="Times New Roman" panose="02020603050405020304" pitchFamily="18" charset="0"/>
                <a:cs typeface="Times New Roman" panose="02020603050405020304" pitchFamily="18" charset="0"/>
              </a:rPr>
              <a:t>BEGIN</a:t>
            </a:r>
          </a:p>
          <a:p>
            <a:pPr marR="0" lvl="0" rtl="0">
              <a:spcBef>
                <a:spcPts val="0"/>
              </a:spcBef>
              <a:spcAft>
                <a:spcPts val="0"/>
              </a:spcAft>
            </a:pPr>
            <a:r>
              <a:rPr lang="en-US" sz="3000" dirty="0">
                <a:latin typeface="Times New Roman" panose="02020603050405020304" pitchFamily="18" charset="0"/>
                <a:cs typeface="Times New Roman" panose="02020603050405020304" pitchFamily="18" charset="0"/>
              </a:rPr>
              <a:t>	</a:t>
            </a:r>
            <a:r>
              <a:rPr lang="en-US" sz="3000" dirty="0">
                <a:solidFill>
                  <a:srgbClr val="0070C0"/>
                </a:solidFill>
                <a:latin typeface="Times New Roman" panose="02020603050405020304" pitchFamily="18" charset="0"/>
                <a:cs typeface="Times New Roman" panose="02020603050405020304" pitchFamily="18" charset="0"/>
              </a:rPr>
              <a:t>CREATE</a:t>
            </a:r>
            <a:r>
              <a:rPr lang="en-US" sz="3000" dirty="0">
                <a:latin typeface="Times New Roman" panose="02020603050405020304" pitchFamily="18" charset="0"/>
                <a:cs typeface="Times New Roman" panose="02020603050405020304" pitchFamily="18" charset="0"/>
              </a:rPr>
              <a:t> </a:t>
            </a:r>
            <a:r>
              <a:rPr lang="en-US" sz="3000" dirty="0">
                <a:solidFill>
                  <a:srgbClr val="0070C0"/>
                </a:solidFill>
                <a:latin typeface="Times New Roman" panose="02020603050405020304" pitchFamily="18" charset="0"/>
                <a:cs typeface="Times New Roman" panose="02020603050405020304" pitchFamily="18" charset="0"/>
              </a:rPr>
              <a:t>FUNCTION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stored_procedure_name</a:t>
            </a:r>
            <a:r>
              <a:rPr lang="en-US" sz="3000" dirty="0">
                <a:latin typeface="Times New Roman" panose="02020603050405020304" pitchFamily="18" charset="0"/>
                <a:cs typeface="Times New Roman" panose="02020603050405020304" pitchFamily="18" charset="0"/>
              </a:rPr>
              <a:t> </a:t>
            </a:r>
          </a:p>
          <a:p>
            <a:pPr marR="0" lvl="0" rtl="0">
              <a:spcBef>
                <a:spcPts val="0"/>
              </a:spcBef>
              <a:spcAft>
                <a:spcPts val="0"/>
              </a:spcAft>
            </a:pP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parameterlist</a:t>
            </a:r>
            <a:r>
              <a:rPr lang="en-US" sz="3000" dirty="0">
                <a:latin typeface="Times New Roman" panose="02020603050405020304" pitchFamily="18" charset="0"/>
                <a:cs typeface="Times New Roman" panose="02020603050405020304" pitchFamily="18" charset="0"/>
              </a:rPr>
              <a:t>]) </a:t>
            </a:r>
            <a:r>
              <a:rPr lang="en-US" sz="3000" dirty="0">
                <a:solidFill>
                  <a:srgbClr val="0070C0"/>
                </a:solidFill>
                <a:latin typeface="Times New Roman" panose="02020603050405020304" pitchFamily="18" charset="0"/>
                <a:cs typeface="Times New Roman" panose="02020603050405020304" pitchFamily="18" charset="0"/>
              </a:rPr>
              <a:t>RETURNS</a:t>
            </a:r>
            <a:r>
              <a:rPr lang="en-US" sz="3000" dirty="0">
                <a:latin typeface="Times New Roman" panose="02020603050405020304" pitchFamily="18" charset="0"/>
                <a:cs typeface="Times New Roman" panose="02020603050405020304" pitchFamily="18" charset="0"/>
              </a:rPr>
              <a:t> datatype [options] </a:t>
            </a:r>
            <a:r>
              <a:rPr lang="en-US" sz="3000" dirty="0" err="1">
                <a:latin typeface="Times New Roman" panose="02020603050405020304" pitchFamily="18" charset="0"/>
                <a:cs typeface="Times New Roman" panose="02020603050405020304" pitchFamily="18" charset="0"/>
              </a:rPr>
              <a:t>sqlcode</a:t>
            </a:r>
            <a:endParaRPr lang="en-US" sz="3000" dirty="0">
              <a:latin typeface="Times New Roman" panose="02020603050405020304" pitchFamily="18" charset="0"/>
              <a:cs typeface="Times New Roman" panose="02020603050405020304" pitchFamily="18" charset="0"/>
            </a:endParaRPr>
          </a:p>
          <a:p>
            <a:pPr marR="0" lvl="0" rtl="0">
              <a:spcBef>
                <a:spcPts val="0"/>
              </a:spcBef>
              <a:spcAft>
                <a:spcPts val="0"/>
              </a:spcAft>
            </a:pPr>
            <a:r>
              <a:rPr lang="en-US" sz="3000" dirty="0">
                <a:latin typeface="Times New Roman" panose="02020603050405020304" pitchFamily="18" charset="0"/>
                <a:cs typeface="Times New Roman" panose="02020603050405020304" pitchFamily="18" charset="0"/>
              </a:rPr>
              <a:t>	/*** SQL for function***/</a:t>
            </a:r>
          </a:p>
          <a:p>
            <a:pPr marR="0" lvl="0" rtl="0">
              <a:spcBef>
                <a:spcPts val="0"/>
              </a:spcBef>
              <a:spcAft>
                <a:spcPts val="0"/>
              </a:spcAft>
            </a:pPr>
            <a:r>
              <a:rPr lang="en-US" sz="3000" dirty="0">
                <a:latin typeface="Times New Roman" panose="02020603050405020304" pitchFamily="18" charset="0"/>
                <a:cs typeface="Times New Roman" panose="02020603050405020304" pitchFamily="18" charset="0"/>
              </a:rPr>
              <a:t>	</a:t>
            </a:r>
            <a:r>
              <a:rPr lang="en-US" sz="3000" dirty="0">
                <a:solidFill>
                  <a:srgbClr val="0070C0"/>
                </a:solidFill>
                <a:latin typeface="Times New Roman" panose="02020603050405020304" pitchFamily="18" charset="0"/>
                <a:cs typeface="Times New Roman" panose="02020603050405020304" pitchFamily="18" charset="0"/>
              </a:rPr>
              <a:t>END</a:t>
            </a:r>
            <a:r>
              <a:rPr lang="en-US" sz="3000" dirty="0">
                <a:latin typeface="Times New Roman" panose="02020603050405020304" pitchFamily="18" charset="0"/>
                <a:cs typeface="Times New Roman" panose="02020603050405020304" pitchFamily="18" charset="0"/>
              </a:rPr>
              <a:t> //</a:t>
            </a:r>
          </a:p>
          <a:p>
            <a:pPr marR="0" lvl="0" rtl="0">
              <a:spcBef>
                <a:spcPts val="0"/>
              </a:spcBef>
              <a:spcAft>
                <a:spcPts val="0"/>
              </a:spcAft>
            </a:pPr>
            <a:r>
              <a:rPr lang="en-US" sz="3000" dirty="0">
                <a:latin typeface="Times New Roman" panose="02020603050405020304" pitchFamily="18" charset="0"/>
                <a:cs typeface="Times New Roman" panose="02020603050405020304" pitchFamily="18" charset="0"/>
              </a:rPr>
              <a:t>	DELIMITER ;</a:t>
            </a:r>
          </a:p>
          <a:p>
            <a:pPr marR="0" lvl="0" rtl="0">
              <a:spcBef>
                <a:spcPts val="0"/>
              </a:spcBef>
              <a:spcAft>
                <a:spcPts val="0"/>
              </a:spcAft>
            </a:pPr>
            <a:endParaRPr lang="vi-V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7737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cxnSp>
        <p:nvCxnSpPr>
          <p:cNvPr id="184" name="Google Shape;184;p25"/>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85" name="Google Shape;185;p25"/>
          <p:cNvSpPr txBox="1"/>
          <p:nvPr/>
        </p:nvSpPr>
        <p:spPr>
          <a:xfrm>
            <a:off x="0" y="160078"/>
            <a:ext cx="10796710" cy="769441"/>
          </a:xfrm>
          <a:prstGeom prst="rect">
            <a:avLst/>
          </a:prstGeom>
          <a:noFill/>
          <a:ln>
            <a:noFill/>
          </a:ln>
        </p:spPr>
        <p:txBody>
          <a:bodyPr spcFirstLastPara="1" wrap="square" lIns="91425" tIns="45700" rIns="91425" bIns="45700" anchor="t" anchorCtr="0">
            <a:noAutofit/>
          </a:bodyPr>
          <a:lstStyle/>
          <a:p>
            <a:r>
              <a:rPr lang="en-US" sz="4400" dirty="0">
                <a:solidFill>
                  <a:schemeClr val="dk1"/>
                </a:solidFill>
                <a:latin typeface="Times New Roman" panose="02020603050405020304" pitchFamily="18" charset="0"/>
                <a:ea typeface="Calibri"/>
                <a:cs typeface="Times New Roman" panose="02020603050405020304" pitchFamily="18" charset="0"/>
                <a:sym typeface="Calibri"/>
              </a:rPr>
              <a:t>Function</a:t>
            </a:r>
          </a:p>
        </p:txBody>
      </p:sp>
      <p:pic>
        <p:nvPicPr>
          <p:cNvPr id="187" name="Google Shape;187;p25"/>
          <p:cNvPicPr preferRelativeResize="0"/>
          <p:nvPr/>
        </p:nvPicPr>
        <p:blipFill rotWithShape="1">
          <a:blip r:embed="rId3">
            <a:alphaModFix/>
          </a:blip>
          <a:srcRect/>
          <a:stretch/>
        </p:blipFill>
        <p:spPr>
          <a:xfrm>
            <a:off x="2746068" y="1944080"/>
            <a:ext cx="7209094" cy="4106446"/>
          </a:xfrm>
          <a:prstGeom prst="rect">
            <a:avLst/>
          </a:prstGeom>
          <a:noFill/>
          <a:ln>
            <a:noFill/>
          </a:ln>
        </p:spPr>
      </p:pic>
    </p:spTree>
    <p:extLst>
      <p:ext uri="{BB962C8B-B14F-4D97-AF65-F5344CB8AC3E}">
        <p14:creationId xmlns:p14="http://schemas.microsoft.com/office/powerpoint/2010/main" val="3623760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cxnSp>
        <p:nvCxnSpPr>
          <p:cNvPr id="99" name="Google Shape;99;p16"/>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00" name="Google Shape;100;p16"/>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dirty="0" err="1">
                <a:solidFill>
                  <a:schemeClr val="dk1"/>
                </a:solidFill>
                <a:latin typeface="Times New Roman"/>
                <a:ea typeface="Times New Roman"/>
                <a:cs typeface="Times New Roman"/>
                <a:sym typeface="Times New Roman"/>
              </a:rPr>
              <a:t>Thảo</a:t>
            </a:r>
            <a:r>
              <a:rPr lang="en-US" sz="4400" dirty="0">
                <a:solidFill>
                  <a:schemeClr val="dk1"/>
                </a:solidFill>
                <a:latin typeface="Times New Roman"/>
                <a:ea typeface="Times New Roman"/>
                <a:cs typeface="Times New Roman"/>
                <a:sym typeface="Times New Roman"/>
              </a:rPr>
              <a:t> </a:t>
            </a:r>
            <a:r>
              <a:rPr lang="en-US" sz="4400" dirty="0" err="1">
                <a:solidFill>
                  <a:schemeClr val="dk1"/>
                </a:solidFill>
                <a:latin typeface="Times New Roman"/>
                <a:ea typeface="Times New Roman"/>
                <a:cs typeface="Times New Roman"/>
                <a:sym typeface="Times New Roman"/>
              </a:rPr>
              <a:t>luận</a:t>
            </a:r>
            <a:endParaRPr sz="4400" dirty="0">
              <a:solidFill>
                <a:schemeClr val="dk1"/>
              </a:solidFill>
              <a:latin typeface="Times New Roman"/>
              <a:ea typeface="Times New Roman"/>
              <a:cs typeface="Times New Roman"/>
              <a:sym typeface="Times New Roman"/>
            </a:endParaRPr>
          </a:p>
        </p:txBody>
      </p:sp>
      <p:sp>
        <p:nvSpPr>
          <p:cNvPr id="101" name="Google Shape;101;p16"/>
          <p:cNvSpPr/>
          <p:nvPr/>
        </p:nvSpPr>
        <p:spPr>
          <a:xfrm>
            <a:off x="2373195" y="2721114"/>
            <a:ext cx="6689472"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dirty="0">
                <a:solidFill>
                  <a:schemeClr val="dk1"/>
                </a:solidFill>
                <a:latin typeface="Times New Roman" panose="02020603050405020304" pitchFamily="18" charset="0"/>
                <a:cs typeface="Times New Roman" panose="02020603050405020304" pitchFamily="18" charset="0"/>
                <a:sym typeface="Calibri"/>
              </a:rPr>
              <a:t> </a:t>
            </a:r>
            <a:r>
              <a:rPr lang="en-US" sz="5600" dirty="0">
                <a:solidFill>
                  <a:srgbClr val="FF0000"/>
                </a:solidFill>
                <a:latin typeface="Times New Roman" panose="02020603050405020304" pitchFamily="18" charset="0"/>
                <a:cs typeface="Times New Roman" panose="02020603050405020304" pitchFamily="18" charset="0"/>
                <a:sym typeface="Calibri"/>
              </a:rPr>
              <a:t>Trigger</a:t>
            </a:r>
            <a:endParaRPr lang="en-US" sz="5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9558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cxnSp>
        <p:nvCxnSpPr>
          <p:cNvPr id="108" name="Google Shape;108;p17"/>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09" name="Google Shape;109;p17"/>
          <p:cNvSpPr txBox="1"/>
          <p:nvPr/>
        </p:nvSpPr>
        <p:spPr>
          <a:xfrm>
            <a:off x="0" y="155255"/>
            <a:ext cx="10796710" cy="769441"/>
          </a:xfrm>
          <a:prstGeom prst="rect">
            <a:avLst/>
          </a:prstGeom>
          <a:noFill/>
          <a:ln>
            <a:noFill/>
          </a:ln>
        </p:spPr>
        <p:txBody>
          <a:bodyPr spcFirstLastPara="1" wrap="square" lIns="91425" tIns="45700" rIns="91425" bIns="45700" anchor="t" anchorCtr="0">
            <a:noAutofit/>
          </a:bodyPr>
          <a:lstStyle/>
          <a:p>
            <a:r>
              <a:rPr lang="en-US" sz="4400" dirty="0" err="1">
                <a:solidFill>
                  <a:schemeClr val="dk1"/>
                </a:solidFill>
                <a:latin typeface="Times New Roman"/>
                <a:ea typeface="Times New Roman"/>
                <a:cs typeface="Times New Roman"/>
                <a:sym typeface="Times New Roman"/>
              </a:rPr>
              <a:t>Khái</a:t>
            </a:r>
            <a:r>
              <a:rPr lang="en-US" sz="4400" dirty="0">
                <a:solidFill>
                  <a:schemeClr val="dk1"/>
                </a:solidFill>
                <a:latin typeface="Times New Roman"/>
                <a:ea typeface="Times New Roman"/>
                <a:cs typeface="Times New Roman"/>
                <a:sym typeface="Times New Roman"/>
              </a:rPr>
              <a:t> </a:t>
            </a:r>
            <a:r>
              <a:rPr lang="en-US" sz="4400" dirty="0" err="1">
                <a:solidFill>
                  <a:schemeClr val="dk1"/>
                </a:solidFill>
                <a:latin typeface="Times New Roman"/>
                <a:ea typeface="Times New Roman"/>
                <a:cs typeface="Times New Roman"/>
                <a:sym typeface="Times New Roman"/>
              </a:rPr>
              <a:t>niệm</a:t>
            </a:r>
            <a:r>
              <a:rPr lang="en-US" sz="4400" dirty="0">
                <a:solidFill>
                  <a:schemeClr val="dk1"/>
                </a:solidFill>
                <a:latin typeface="Times New Roman"/>
                <a:ea typeface="Times New Roman"/>
                <a:cs typeface="Times New Roman"/>
                <a:sym typeface="Times New Roman"/>
              </a:rPr>
              <a:t> Trigger</a:t>
            </a:r>
            <a:endParaRPr lang="en-US" sz="4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4400" dirty="0">
              <a:solidFill>
                <a:schemeClr val="dk1"/>
              </a:solidFill>
              <a:latin typeface="Times New Roman"/>
              <a:ea typeface="Times New Roman"/>
              <a:cs typeface="Times New Roman"/>
              <a:sym typeface="Times New Roman"/>
            </a:endParaRPr>
          </a:p>
        </p:txBody>
      </p:sp>
      <p:sp>
        <p:nvSpPr>
          <p:cNvPr id="5" name="Google Shape;110;p7">
            <a:extLst>
              <a:ext uri="{FF2B5EF4-FFF2-40B4-BE49-F238E27FC236}">
                <a16:creationId xmlns:a16="http://schemas.microsoft.com/office/drawing/2014/main" id="{64768938-20E5-4207-BCF6-ED3DEABAC51A}"/>
              </a:ext>
            </a:extLst>
          </p:cNvPr>
          <p:cNvSpPr txBox="1"/>
          <p:nvPr/>
        </p:nvSpPr>
        <p:spPr>
          <a:xfrm>
            <a:off x="289932" y="1382751"/>
            <a:ext cx="11619570" cy="5003979"/>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000000"/>
              </a:buClr>
              <a:buSzPts val="3000"/>
              <a:buFont typeface="Arial"/>
              <a:buChar char="•"/>
            </a:pPr>
            <a:r>
              <a:rPr lang="en-US" sz="3000" b="0" i="0" u="none" strike="noStrike" cap="none" dirty="0">
                <a:solidFill>
                  <a:schemeClr val="dk1"/>
                </a:solidFill>
                <a:latin typeface="Times New Roman"/>
                <a:ea typeface="Times New Roman"/>
                <a:cs typeface="Times New Roman"/>
                <a:sym typeface="Times New Roman"/>
              </a:rPr>
              <a:t>Trigger </a:t>
            </a:r>
            <a:r>
              <a:rPr lang="en-US" sz="3000" b="0" i="0" u="none" strike="noStrike" cap="none" dirty="0" err="1">
                <a:solidFill>
                  <a:schemeClr val="dk1"/>
                </a:solidFill>
                <a:latin typeface="Times New Roman"/>
                <a:ea typeface="Times New Roman"/>
                <a:cs typeface="Times New Roman"/>
                <a:sym typeface="Times New Roman"/>
              </a:rPr>
              <a:t>là</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một</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đối</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tượng</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được</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định</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danh</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trong</a:t>
            </a:r>
            <a:r>
              <a:rPr lang="en-US" sz="3000" b="0" i="0" u="none" strike="noStrike" cap="none" dirty="0">
                <a:solidFill>
                  <a:schemeClr val="dk1"/>
                </a:solidFill>
                <a:latin typeface="Times New Roman"/>
                <a:ea typeface="Times New Roman"/>
                <a:cs typeface="Times New Roman"/>
                <a:sym typeface="Times New Roman"/>
              </a:rPr>
              <a:t> MySQL </a:t>
            </a:r>
            <a:r>
              <a:rPr lang="en-US" sz="3000" b="0" i="0" u="none" strike="noStrike" cap="none" dirty="0" err="1">
                <a:solidFill>
                  <a:schemeClr val="dk1"/>
                </a:solidFill>
                <a:latin typeface="Times New Roman"/>
                <a:ea typeface="Times New Roman"/>
                <a:cs typeface="Times New Roman"/>
                <a:sym typeface="Times New Roman"/>
              </a:rPr>
              <a:t>và</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được</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liên</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kết</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với</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một</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bảng</a:t>
            </a:r>
            <a:r>
              <a:rPr lang="en-US" sz="3000" b="0" i="0" u="none" strike="noStrike" cap="none" dirty="0">
                <a:solidFill>
                  <a:schemeClr val="dk1"/>
                </a:solidFill>
                <a:latin typeface="Times New Roman"/>
                <a:ea typeface="Times New Roman"/>
                <a:cs typeface="Times New Roman"/>
                <a:sym typeface="Times New Roman"/>
              </a:rPr>
              <a:t>. Khi </a:t>
            </a:r>
            <a:r>
              <a:rPr lang="en-US" sz="3000" b="0" i="0" u="none" strike="noStrike" cap="none" dirty="0" err="1">
                <a:solidFill>
                  <a:schemeClr val="dk1"/>
                </a:solidFill>
                <a:latin typeface="Times New Roman"/>
                <a:ea typeface="Times New Roman"/>
                <a:cs typeface="Times New Roman"/>
                <a:sym typeface="Times New Roman"/>
              </a:rPr>
              <a:t>một</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sự</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kiện</a:t>
            </a:r>
            <a:r>
              <a:rPr lang="en-US" sz="3000" b="0" i="0" u="none" strike="noStrike" cap="none" dirty="0">
                <a:solidFill>
                  <a:schemeClr val="dk1"/>
                </a:solidFill>
                <a:latin typeface="Times New Roman"/>
                <a:ea typeface="Times New Roman"/>
                <a:cs typeface="Times New Roman"/>
                <a:sym typeface="Times New Roman"/>
              </a:rPr>
              <a:t> INSERT, UPDATE, DELETE </a:t>
            </a:r>
            <a:r>
              <a:rPr lang="en-US" sz="3000" b="0" i="0" u="none" strike="noStrike" cap="none" dirty="0" err="1">
                <a:solidFill>
                  <a:schemeClr val="dk1"/>
                </a:solidFill>
                <a:latin typeface="Times New Roman"/>
                <a:ea typeface="Times New Roman"/>
                <a:cs typeface="Times New Roman"/>
                <a:sym typeface="Times New Roman"/>
              </a:rPr>
              <a:t>xảy</a:t>
            </a:r>
            <a:r>
              <a:rPr lang="en-US" sz="3000" b="0" i="0" u="none" strike="noStrike" cap="none" dirty="0">
                <a:solidFill>
                  <a:schemeClr val="dk1"/>
                </a:solidFill>
                <a:latin typeface="Times New Roman"/>
                <a:ea typeface="Times New Roman"/>
                <a:cs typeface="Times New Roman"/>
                <a:sym typeface="Times New Roman"/>
              </a:rPr>
              <a:t> ra </a:t>
            </a:r>
            <a:r>
              <a:rPr lang="en-US" sz="3000" b="0" i="0" u="none" strike="noStrike" cap="none" dirty="0" err="1">
                <a:solidFill>
                  <a:schemeClr val="dk1"/>
                </a:solidFill>
                <a:latin typeface="Times New Roman"/>
                <a:ea typeface="Times New Roman"/>
                <a:cs typeface="Times New Roman"/>
                <a:sym typeface="Times New Roman"/>
              </a:rPr>
              <a:t>trong</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bảng</a:t>
            </a:r>
            <a:r>
              <a:rPr lang="en-US" sz="3000" b="0" i="0" u="none" strike="noStrike" cap="none" dirty="0">
                <a:solidFill>
                  <a:schemeClr val="dk1"/>
                </a:solidFill>
                <a:latin typeface="Times New Roman"/>
                <a:ea typeface="Times New Roman"/>
                <a:cs typeface="Times New Roman"/>
                <a:sym typeface="Times New Roman"/>
              </a:rPr>
              <a:t> CSDL </a:t>
            </a:r>
            <a:r>
              <a:rPr lang="en-US" sz="3000" b="0" i="0" u="none" strike="noStrike" cap="none" dirty="0" err="1">
                <a:solidFill>
                  <a:schemeClr val="dk1"/>
                </a:solidFill>
                <a:latin typeface="Times New Roman"/>
                <a:ea typeface="Times New Roman"/>
                <a:cs typeface="Times New Roman"/>
                <a:sym typeface="Times New Roman"/>
              </a:rPr>
              <a:t>thì</a:t>
            </a:r>
            <a:r>
              <a:rPr lang="en-US" sz="3000" b="0" i="0" u="none" strike="noStrike" cap="none" dirty="0">
                <a:solidFill>
                  <a:schemeClr val="dk1"/>
                </a:solidFill>
                <a:latin typeface="Times New Roman"/>
                <a:ea typeface="Times New Roman"/>
                <a:cs typeface="Times New Roman"/>
                <a:sym typeface="Times New Roman"/>
              </a:rPr>
              <a:t> Trigger </a:t>
            </a:r>
            <a:r>
              <a:rPr lang="en-US" sz="3000" b="0" i="0" u="none" strike="noStrike" cap="none" dirty="0" err="1">
                <a:solidFill>
                  <a:schemeClr val="dk1"/>
                </a:solidFill>
                <a:latin typeface="Times New Roman"/>
                <a:ea typeface="Times New Roman"/>
                <a:cs typeface="Times New Roman"/>
                <a:sym typeface="Times New Roman"/>
              </a:rPr>
              <a:t>sẽ</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được</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kích</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hoạt</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và</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thực</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thi</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một</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nhiệm</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vụ</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nào</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đó</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mà</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người</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dùng</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quy</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định</a:t>
            </a:r>
            <a:r>
              <a:rPr lang="en-US" sz="3000" b="0" i="0" u="none" strike="noStrike" cap="none" dirty="0">
                <a:solidFill>
                  <a:schemeClr val="dk1"/>
                </a:solidFill>
                <a:latin typeface="Times New Roman"/>
                <a:ea typeface="Times New Roman"/>
                <a:cs typeface="Times New Roman"/>
                <a:sym typeface="Times New Roman"/>
              </a:rPr>
              <a:t>. Trigger </a:t>
            </a:r>
            <a:r>
              <a:rPr lang="en-US" sz="3000" b="0" i="0" u="none" strike="noStrike" cap="none" dirty="0" err="1">
                <a:solidFill>
                  <a:schemeClr val="dk1"/>
                </a:solidFill>
                <a:latin typeface="Times New Roman"/>
                <a:ea typeface="Times New Roman"/>
                <a:cs typeface="Times New Roman"/>
                <a:sym typeface="Times New Roman"/>
              </a:rPr>
              <a:t>có</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thể</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được</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kích</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hoạt</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trước</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và</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sau</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khi</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sự</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kiện</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đó</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được</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thực</a:t>
            </a:r>
            <a:r>
              <a:rPr lang="en-US" sz="3000" b="0" i="0" u="none" strike="noStrike" cap="none" dirty="0">
                <a:solidFill>
                  <a:schemeClr val="dk1"/>
                </a:solidFill>
                <a:latin typeface="Times New Roman"/>
                <a:ea typeface="Times New Roman"/>
                <a:cs typeface="Times New Roman"/>
                <a:sym typeface="Times New Roman"/>
              </a:rPr>
              <a:t> </a:t>
            </a:r>
            <a:r>
              <a:rPr lang="en-US" sz="3000" b="0" i="0" u="none" strike="noStrike" cap="none" dirty="0" err="1">
                <a:solidFill>
                  <a:schemeClr val="dk1"/>
                </a:solidFill>
                <a:latin typeface="Times New Roman"/>
                <a:ea typeface="Times New Roman"/>
                <a:cs typeface="Times New Roman"/>
                <a:sym typeface="Times New Roman"/>
              </a:rPr>
              <a:t>hiện</a:t>
            </a:r>
            <a:r>
              <a:rPr lang="en-US" sz="3000" b="0" i="0" u="none" strike="noStrike" cap="none" dirty="0">
                <a:solidFill>
                  <a:schemeClr val="dk1"/>
                </a:solidFill>
                <a:latin typeface="Times New Roman"/>
                <a:ea typeface="Times New Roman"/>
                <a:cs typeface="Times New Roman"/>
                <a:sym typeface="Times New Roman"/>
              </a:rPr>
              <a:t>.</a:t>
            </a:r>
            <a:endParaRPr sz="3000" b="0" i="0" u="none" strike="noStrike" cap="none" dirty="0">
              <a:solidFill>
                <a:schemeClr val="dk1"/>
              </a:solidFill>
              <a:latin typeface="Times New Roman"/>
              <a:ea typeface="Times New Roman"/>
              <a:cs typeface="Times New Roman"/>
              <a:sym typeface="Times New Roman"/>
            </a:endParaRPr>
          </a:p>
        </p:txBody>
      </p:sp>
      <p:pic>
        <p:nvPicPr>
          <p:cNvPr id="6" name="Google Shape;112;p7">
            <a:extLst>
              <a:ext uri="{FF2B5EF4-FFF2-40B4-BE49-F238E27FC236}">
                <a16:creationId xmlns:a16="http://schemas.microsoft.com/office/drawing/2014/main" id="{6240E9A3-834A-4889-8191-302DECC9824B}"/>
              </a:ext>
            </a:extLst>
          </p:cNvPr>
          <p:cNvPicPr preferRelativeResize="0"/>
          <p:nvPr/>
        </p:nvPicPr>
        <p:blipFill rotWithShape="1">
          <a:blip r:embed="rId3">
            <a:alphaModFix/>
          </a:blip>
          <a:srcRect l="9897" t="28342" r="11332" b="25036"/>
          <a:stretch/>
        </p:blipFill>
        <p:spPr>
          <a:xfrm>
            <a:off x="3328407" y="4290646"/>
            <a:ext cx="5535186" cy="1842865"/>
          </a:xfrm>
          <a:prstGeom prst="rect">
            <a:avLst/>
          </a:prstGeom>
          <a:noFill/>
          <a:ln>
            <a:noFill/>
          </a:ln>
        </p:spPr>
      </p:pic>
    </p:spTree>
    <p:extLst>
      <p:ext uri="{BB962C8B-B14F-4D97-AF65-F5344CB8AC3E}">
        <p14:creationId xmlns:p14="http://schemas.microsoft.com/office/powerpoint/2010/main" val="258492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cxnSp>
        <p:nvCxnSpPr>
          <p:cNvPr id="63" name="Google Shape;63;p12"/>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64" name="Google Shape;64;p12"/>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dirty="0" err="1">
                <a:solidFill>
                  <a:schemeClr val="dk1"/>
                </a:solidFill>
                <a:latin typeface="Times New Roman"/>
                <a:ea typeface="Times New Roman"/>
                <a:cs typeface="Times New Roman"/>
                <a:sym typeface="Times New Roman"/>
              </a:rPr>
              <a:t>Điểm</a:t>
            </a:r>
            <a:r>
              <a:rPr lang="en-US" sz="4400" dirty="0">
                <a:solidFill>
                  <a:schemeClr val="dk1"/>
                </a:solidFill>
                <a:latin typeface="Times New Roman"/>
                <a:ea typeface="Times New Roman"/>
                <a:cs typeface="Times New Roman"/>
                <a:sym typeface="Times New Roman"/>
              </a:rPr>
              <a:t> </a:t>
            </a:r>
            <a:r>
              <a:rPr lang="en-US" sz="4400" dirty="0" err="1">
                <a:solidFill>
                  <a:schemeClr val="dk1"/>
                </a:solidFill>
                <a:latin typeface="Times New Roman"/>
                <a:ea typeface="Times New Roman"/>
                <a:cs typeface="Times New Roman"/>
                <a:sym typeface="Times New Roman"/>
              </a:rPr>
              <a:t>danh</a:t>
            </a:r>
            <a:endParaRPr sz="4400" dirty="0">
              <a:solidFill>
                <a:schemeClr val="dk1"/>
              </a:solidFill>
              <a:latin typeface="Times New Roman"/>
              <a:ea typeface="Times New Roman"/>
              <a:cs typeface="Times New Roman"/>
              <a:sym typeface="Times New Roman"/>
            </a:endParaRPr>
          </a:p>
        </p:txBody>
      </p:sp>
      <p:pic>
        <p:nvPicPr>
          <p:cNvPr id="65" name="Google Shape;65;p12"/>
          <p:cNvPicPr preferRelativeResize="0"/>
          <p:nvPr/>
        </p:nvPicPr>
        <p:blipFill rotWithShape="1">
          <a:blip r:embed="rId3">
            <a:alphaModFix/>
          </a:blip>
          <a:srcRect/>
          <a:stretch/>
        </p:blipFill>
        <p:spPr>
          <a:xfrm>
            <a:off x="2514600" y="1600200"/>
            <a:ext cx="6877050" cy="41830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cxnSp>
        <p:nvCxnSpPr>
          <p:cNvPr id="118" name="Google Shape;118;p8"/>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19" name="Google Shape;119;p8"/>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Ví dụ</a:t>
            </a:r>
            <a:endParaRPr sz="4400" b="0" i="0" u="none" strike="noStrike" cap="none">
              <a:solidFill>
                <a:schemeClr val="dk1"/>
              </a:solidFill>
              <a:latin typeface="Times New Roman"/>
              <a:ea typeface="Times New Roman"/>
              <a:cs typeface="Times New Roman"/>
              <a:sym typeface="Times New Roman"/>
            </a:endParaRPr>
          </a:p>
        </p:txBody>
      </p:sp>
      <p:sp>
        <p:nvSpPr>
          <p:cNvPr id="120" name="Google Shape;120;p8"/>
          <p:cNvSpPr txBox="1"/>
          <p:nvPr/>
        </p:nvSpPr>
        <p:spPr>
          <a:xfrm>
            <a:off x="286215" y="1115121"/>
            <a:ext cx="11619570" cy="542635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Có</a:t>
            </a:r>
            <a:r>
              <a:rPr lang="en-US" sz="2600" b="0" i="0" u="none" strike="noStrike" cap="none" dirty="0">
                <a:solidFill>
                  <a:schemeClr val="dk1"/>
                </a:solidFill>
                <a:latin typeface="Times New Roman"/>
                <a:ea typeface="Times New Roman"/>
                <a:cs typeface="Times New Roman"/>
                <a:sym typeface="Times New Roman"/>
              </a:rPr>
              <a:t> 2 </a:t>
            </a:r>
            <a:r>
              <a:rPr lang="en-US" sz="2600" b="0" i="0" u="none" strike="noStrike" cap="none" dirty="0" err="1">
                <a:solidFill>
                  <a:schemeClr val="dk1"/>
                </a:solidFill>
                <a:latin typeface="Times New Roman"/>
                <a:ea typeface="Times New Roman"/>
                <a:cs typeface="Times New Roman"/>
                <a:sym typeface="Times New Roman"/>
              </a:rPr>
              <a:t>bảng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kho</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hàng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và</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đặt</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hàng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liên</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kết</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với</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nhau</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bởi</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mã</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hàng</a:t>
            </a:r>
            <a:r>
              <a:rPr lang="en-US" sz="2600" b="0" i="0" u="none" strike="noStrike" cap="none" dirty="0">
                <a:solidFill>
                  <a:schemeClr val="dk1"/>
                </a:solidFill>
                <a:latin typeface="Times New Roman"/>
                <a:ea typeface="Times New Roman"/>
                <a:cs typeface="Times New Roman"/>
                <a:sym typeface="Times New Roman"/>
              </a:rPr>
              <a:t>.</a:t>
            </a:r>
            <a:endParaRPr dirty="0"/>
          </a:p>
          <a:p>
            <a:pPr marL="0" marR="0" lvl="0" indent="0" algn="just" rtl="0">
              <a:lnSpc>
                <a:spcPct val="100000"/>
              </a:lnSpc>
              <a:spcBef>
                <a:spcPts val="0"/>
              </a:spcBef>
              <a:spcAft>
                <a:spcPts val="0"/>
              </a:spcAft>
              <a:buNone/>
            </a:pPr>
            <a:endParaRPr sz="26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6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6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6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6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600" b="0" i="0" u="none" strike="noStrike" cap="none" dirty="0">
                <a:solidFill>
                  <a:schemeClr val="dk1"/>
                </a:solidFill>
                <a:latin typeface="Times New Roman"/>
                <a:ea typeface="Times New Roman"/>
                <a:cs typeface="Times New Roman"/>
                <a:sym typeface="Times New Roman"/>
              </a:rPr>
              <a:t>Khi </a:t>
            </a:r>
            <a:r>
              <a:rPr lang="en-US" sz="2600" b="0" i="0" u="none" strike="noStrike" cap="none" dirty="0" err="1">
                <a:solidFill>
                  <a:schemeClr val="dk1"/>
                </a:solidFill>
                <a:latin typeface="Times New Roman"/>
                <a:ea typeface="Times New Roman"/>
                <a:cs typeface="Times New Roman"/>
                <a:sym typeface="Times New Roman"/>
              </a:rPr>
              <a:t>người</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dùng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đặt</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hàng</a:t>
            </a:r>
            <a:r>
              <a:rPr lang="en-US" sz="2600" b="0" i="0" u="none" strike="noStrike" cap="none" dirty="0">
                <a:solidFill>
                  <a:schemeClr val="dk1"/>
                </a:solidFill>
                <a:latin typeface="Times New Roman"/>
                <a:ea typeface="Times New Roman"/>
                <a:cs typeface="Times New Roman"/>
                <a:sym typeface="Times New Roman"/>
              </a:rPr>
              <a:t> ta </a:t>
            </a:r>
            <a:r>
              <a:rPr lang="en-US" sz="2600" b="0" i="0" u="none" strike="noStrike" cap="none" dirty="0" err="1">
                <a:solidFill>
                  <a:schemeClr val="dk1"/>
                </a:solidFill>
                <a:latin typeface="Times New Roman"/>
                <a:ea typeface="Times New Roman"/>
                <a:cs typeface="Times New Roman"/>
                <a:sym typeface="Times New Roman"/>
              </a:rPr>
              <a:t>chỉ</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có</a:t>
            </a:r>
            <a:r>
              <a:rPr lang="en-US" sz="2600" b="0" i="0" u="none" strike="noStrike" cap="none" dirty="0">
                <a:solidFill>
                  <a:schemeClr val="dk1"/>
                </a:solidFill>
                <a:latin typeface="Times New Roman"/>
                <a:ea typeface="Times New Roman"/>
                <a:cs typeface="Times New Roman"/>
                <a:sym typeface="Times New Roman"/>
              </a:rPr>
              <a:t> 3 </a:t>
            </a:r>
            <a:r>
              <a:rPr lang="en-US" sz="2600" b="0" i="0" u="none" strike="noStrike" cap="none" dirty="0" err="1">
                <a:solidFill>
                  <a:schemeClr val="dk1"/>
                </a:solidFill>
                <a:latin typeface="Times New Roman"/>
                <a:ea typeface="Times New Roman"/>
                <a:cs typeface="Times New Roman"/>
                <a:sym typeface="Times New Roman"/>
              </a:rPr>
              <a:t>loại</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thao</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tác</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chính</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với</a:t>
            </a:r>
            <a:r>
              <a:rPr lang="en-US" sz="2600" b="0" i="0" u="none" strike="noStrike" cap="none" dirty="0">
                <a:solidFill>
                  <a:schemeClr val="dk1"/>
                </a:solidFill>
                <a:latin typeface="Times New Roman"/>
                <a:ea typeface="Times New Roman"/>
                <a:cs typeface="Times New Roman"/>
                <a:sym typeface="Times New Roman"/>
              </a:rPr>
              <a:t> CSDL </a:t>
            </a:r>
            <a:r>
              <a:rPr lang="en-US" sz="2600" b="0" i="0" u="none" strike="noStrike" cap="none" dirty="0" err="1">
                <a:solidFill>
                  <a:schemeClr val="dk1"/>
                </a:solidFill>
                <a:latin typeface="Times New Roman"/>
                <a:ea typeface="Times New Roman"/>
                <a:cs typeface="Times New Roman"/>
                <a:sym typeface="Times New Roman"/>
              </a:rPr>
              <a:t>là</a:t>
            </a:r>
            <a:r>
              <a:rPr lang="en-US" sz="2600" b="0" i="0" u="none" strike="noStrike" cap="none" dirty="0">
                <a:solidFill>
                  <a:schemeClr val="dk1"/>
                </a:solidFill>
                <a:latin typeface="Times New Roman"/>
                <a:ea typeface="Times New Roman"/>
                <a:cs typeface="Times New Roman"/>
                <a:sym typeface="Times New Roman"/>
              </a:rPr>
              <a:t> : Insert, Delete, Update</a:t>
            </a:r>
            <a:endParaRPr dirty="0"/>
          </a:p>
          <a:p>
            <a:pPr marL="0" marR="0" lvl="0" indent="0" algn="just" rtl="0">
              <a:lnSpc>
                <a:spcPct val="100000"/>
              </a:lnSpc>
              <a:spcBef>
                <a:spcPts val="0"/>
              </a:spcBef>
              <a:spcAft>
                <a:spcPts val="0"/>
              </a:spcAft>
              <a:buNone/>
            </a:pPr>
            <a:r>
              <a:rPr lang="en-US" sz="2600" b="0" i="0" u="none" strike="noStrike" cap="none" dirty="0" err="1">
                <a:solidFill>
                  <a:schemeClr val="dk1"/>
                </a:solidFill>
                <a:latin typeface="Times New Roman"/>
                <a:ea typeface="Times New Roman"/>
                <a:cs typeface="Times New Roman"/>
                <a:sym typeface="Times New Roman"/>
              </a:rPr>
              <a:t>Vậy</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chỉ</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cần</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tạo</a:t>
            </a:r>
            <a:r>
              <a:rPr lang="en-US" sz="2600" b="0" i="0" u="none" strike="noStrike" cap="none" dirty="0">
                <a:solidFill>
                  <a:schemeClr val="dk1"/>
                </a:solidFill>
                <a:latin typeface="Times New Roman"/>
                <a:ea typeface="Times New Roman"/>
                <a:cs typeface="Times New Roman"/>
                <a:sym typeface="Times New Roman"/>
              </a:rPr>
              <a:t> 3 trigger </a:t>
            </a:r>
            <a:r>
              <a:rPr lang="en-US" sz="2600" b="0" i="0" u="none" strike="noStrike" cap="none" dirty="0" err="1">
                <a:solidFill>
                  <a:schemeClr val="dk1"/>
                </a:solidFill>
                <a:latin typeface="Times New Roman"/>
                <a:ea typeface="Times New Roman"/>
                <a:cs typeface="Times New Roman"/>
                <a:sym typeface="Times New Roman"/>
              </a:rPr>
              <a:t>tương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ứng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là</a:t>
            </a:r>
            <a:r>
              <a:rPr lang="en-US" sz="2600" b="0" i="0" u="none" strike="noStrike" cap="none" dirty="0">
                <a:solidFill>
                  <a:schemeClr val="dk1"/>
                </a:solidFill>
                <a:latin typeface="Times New Roman"/>
                <a:ea typeface="Times New Roman"/>
                <a:cs typeface="Times New Roman"/>
                <a:sym typeface="Times New Roman"/>
              </a:rPr>
              <a:t>:</a:t>
            </a:r>
            <a:endParaRPr dirty="0"/>
          </a:p>
          <a:p>
            <a:pPr marL="457200" marR="0" lvl="0" indent="-457200" algn="just" rtl="0">
              <a:lnSpc>
                <a:spcPct val="100000"/>
              </a:lnSpc>
              <a:spcBef>
                <a:spcPts val="0"/>
              </a:spcBef>
              <a:spcAft>
                <a:spcPts val="0"/>
              </a:spcAft>
              <a:buClr>
                <a:schemeClr val="dk1"/>
              </a:buClr>
              <a:buSzPts val="3000"/>
              <a:buFont typeface="Arial"/>
              <a:buChar char="•"/>
            </a:pPr>
            <a:r>
              <a:rPr lang="en-US" sz="2600" b="0" i="0" u="none" strike="noStrike" cap="none" dirty="0" err="1">
                <a:solidFill>
                  <a:schemeClr val="dk1"/>
                </a:solidFill>
                <a:latin typeface="Times New Roman"/>
                <a:ea typeface="Times New Roman"/>
                <a:cs typeface="Times New Roman"/>
                <a:sym typeface="Times New Roman"/>
              </a:rPr>
              <a:t>Người</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dùng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đặt</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hàng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Số</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lượng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tồn</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trong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kho</a:t>
            </a:r>
            <a:r>
              <a:rPr lang="en-US" sz="2600" b="0" i="0" u="none" strike="noStrike" cap="none" dirty="0">
                <a:solidFill>
                  <a:schemeClr val="dk1"/>
                </a:solidFill>
                <a:latin typeface="Times New Roman"/>
                <a:ea typeface="Times New Roman"/>
                <a:cs typeface="Times New Roman"/>
                <a:sym typeface="Times New Roman"/>
              </a:rPr>
              <a:t> = </a:t>
            </a:r>
            <a:r>
              <a:rPr lang="en-US" sz="2600" b="0" i="0" u="none" strike="noStrike" cap="none" dirty="0" err="1">
                <a:solidFill>
                  <a:schemeClr val="dk1"/>
                </a:solidFill>
                <a:latin typeface="Times New Roman"/>
                <a:ea typeface="Times New Roman"/>
                <a:cs typeface="Times New Roman"/>
                <a:sym typeface="Times New Roman"/>
              </a:rPr>
              <a:t>Số</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lượng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tồn</a:t>
            </a:r>
            <a:r>
              <a:rPr lang="en-US" sz="2600" b="0" i="0" u="none" strike="noStrike" cap="none" dirty="0">
                <a:solidFill>
                  <a:schemeClr val="dk1"/>
                </a:solidFill>
                <a:latin typeface="Times New Roman"/>
                <a:ea typeface="Times New Roman"/>
                <a:cs typeface="Times New Roman"/>
                <a:sym typeface="Times New Roman"/>
              </a:rPr>
              <a:t> - </a:t>
            </a:r>
            <a:r>
              <a:rPr lang="en-US" sz="2600" b="0" i="0" u="none" strike="noStrike" cap="none" dirty="0" err="1">
                <a:solidFill>
                  <a:schemeClr val="dk1"/>
                </a:solidFill>
                <a:latin typeface="Times New Roman"/>
                <a:ea typeface="Times New Roman"/>
                <a:cs typeface="Times New Roman"/>
                <a:sym typeface="Times New Roman"/>
              </a:rPr>
              <a:t>Số</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lượt</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đặt</a:t>
            </a:r>
            <a:endParaRPr dirty="0"/>
          </a:p>
          <a:p>
            <a:pPr marL="457200" marR="0" lvl="0" indent="-457200" algn="just" rtl="0">
              <a:lnSpc>
                <a:spcPct val="100000"/>
              </a:lnSpc>
              <a:spcBef>
                <a:spcPts val="0"/>
              </a:spcBef>
              <a:spcAft>
                <a:spcPts val="0"/>
              </a:spcAft>
              <a:buClr>
                <a:schemeClr val="dk1"/>
              </a:buClr>
              <a:buSzPts val="3000"/>
              <a:buFont typeface="Arial"/>
              <a:buChar char="•"/>
            </a:pPr>
            <a:r>
              <a:rPr lang="en-US" sz="2600" b="0" i="0" u="none" strike="noStrike" cap="none" dirty="0" err="1">
                <a:solidFill>
                  <a:schemeClr val="dk1"/>
                </a:solidFill>
                <a:latin typeface="Times New Roman"/>
                <a:ea typeface="Times New Roman"/>
                <a:cs typeface="Times New Roman"/>
                <a:sym typeface="Times New Roman"/>
              </a:rPr>
              <a:t>Người</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dùng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hủy</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không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đặt</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hàng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nữa</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Số</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lượng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tồn</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trong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kho</a:t>
            </a:r>
            <a:r>
              <a:rPr lang="en-US" sz="2600" b="0" i="0" u="none" strike="noStrike" cap="none" dirty="0">
                <a:solidFill>
                  <a:schemeClr val="dk1"/>
                </a:solidFill>
                <a:latin typeface="Times New Roman"/>
                <a:ea typeface="Times New Roman"/>
                <a:cs typeface="Times New Roman"/>
                <a:sym typeface="Times New Roman"/>
              </a:rPr>
              <a:t> = </a:t>
            </a:r>
            <a:r>
              <a:rPr lang="en-US" sz="2600" b="0" i="0" u="none" strike="noStrike" cap="none" dirty="0" err="1">
                <a:solidFill>
                  <a:schemeClr val="dk1"/>
                </a:solidFill>
                <a:latin typeface="Times New Roman"/>
                <a:ea typeface="Times New Roman"/>
                <a:cs typeface="Times New Roman"/>
                <a:sym typeface="Times New Roman"/>
              </a:rPr>
              <a:t>Số</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lượng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tồn</a:t>
            </a:r>
            <a:r>
              <a:rPr lang="en-US" sz="2600" b="0" i="0" u="none" strike="noStrike" cap="none" dirty="0">
                <a:solidFill>
                  <a:schemeClr val="dk1"/>
                </a:solidFill>
                <a:latin typeface="Times New Roman"/>
                <a:ea typeface="Times New Roman"/>
                <a:cs typeface="Times New Roman"/>
                <a:sym typeface="Times New Roman"/>
              </a:rPr>
              <a:t> + </a:t>
            </a:r>
            <a:r>
              <a:rPr lang="en-US" sz="2600" b="0" i="0" u="none" strike="noStrike" cap="none" dirty="0" err="1">
                <a:solidFill>
                  <a:schemeClr val="dk1"/>
                </a:solidFill>
                <a:latin typeface="Times New Roman"/>
                <a:ea typeface="Times New Roman"/>
                <a:cs typeface="Times New Roman"/>
                <a:sym typeface="Times New Roman"/>
              </a:rPr>
              <a:t>Số</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lượt</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đặt</a:t>
            </a:r>
            <a:endParaRPr dirty="0"/>
          </a:p>
          <a:p>
            <a:pPr marL="457200" marR="0" lvl="0" indent="-457200" algn="just" rtl="0">
              <a:lnSpc>
                <a:spcPct val="100000"/>
              </a:lnSpc>
              <a:spcBef>
                <a:spcPts val="0"/>
              </a:spcBef>
              <a:spcAft>
                <a:spcPts val="0"/>
              </a:spcAft>
              <a:buClr>
                <a:schemeClr val="dk1"/>
              </a:buClr>
              <a:buSzPts val="3000"/>
              <a:buFont typeface="Arial"/>
              <a:buChar char="•"/>
            </a:pPr>
            <a:r>
              <a:rPr lang="en-US" sz="2600" b="0" i="0" u="none" strike="noStrike" cap="none" dirty="0" err="1">
                <a:solidFill>
                  <a:schemeClr val="dk1"/>
                </a:solidFill>
                <a:latin typeface="Times New Roman"/>
                <a:ea typeface="Times New Roman"/>
                <a:cs typeface="Times New Roman"/>
                <a:sym typeface="Times New Roman"/>
              </a:rPr>
              <a:t>Người</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dùng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cập</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nhật</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Số</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lượng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đặt</a:t>
            </a:r>
            <a:r>
              <a:rPr lang="en-US" sz="2600" b="0" i="0" u="none" strike="noStrike" cap="none" dirty="0">
                <a:solidFill>
                  <a:schemeClr val="dk1"/>
                </a:solidFill>
                <a:latin typeface="Times New Roman"/>
                <a:ea typeface="Times New Roman"/>
                <a:cs typeface="Times New Roman"/>
                <a:sym typeface="Times New Roman"/>
              </a:rPr>
              <a:t> =&gt; </a:t>
            </a:r>
            <a:r>
              <a:rPr lang="en-US" sz="2600" b="0" i="0" u="none" strike="noStrike" cap="none" dirty="0" err="1">
                <a:solidFill>
                  <a:schemeClr val="dk1"/>
                </a:solidFill>
                <a:latin typeface="Times New Roman"/>
                <a:ea typeface="Times New Roman"/>
                <a:cs typeface="Times New Roman"/>
                <a:sym typeface="Times New Roman"/>
              </a:rPr>
              <a:t>Số</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lượng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tồn</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tăng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giảm</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tùy</a:t>
            </a:r>
            <a:r>
              <a:rPr lang="en-US" sz="2600" b="0" i="0" u="none" strike="noStrike" cap="none" dirty="0">
                <a:solidFill>
                  <a:schemeClr val="dk1"/>
                </a:solidFill>
                <a:latin typeface="Times New Roman"/>
                <a:ea typeface="Times New Roman"/>
                <a:cs typeface="Times New Roman"/>
                <a:sym typeface="Times New Roman"/>
              </a:rPr>
              <a:t> ý</a:t>
            </a:r>
            <a:endParaRPr sz="2600" b="0" i="0" u="none" strike="noStrike" cap="none" dirty="0">
              <a:solidFill>
                <a:schemeClr val="dk1"/>
              </a:solidFill>
              <a:latin typeface="Times New Roman"/>
              <a:ea typeface="Times New Roman"/>
              <a:cs typeface="Times New Roman"/>
              <a:sym typeface="Times New Roman"/>
            </a:endParaRPr>
          </a:p>
        </p:txBody>
      </p:sp>
      <p:pic>
        <p:nvPicPr>
          <p:cNvPr id="121" name="Google Shape;121;p8"/>
          <p:cNvPicPr preferRelativeResize="0"/>
          <p:nvPr/>
        </p:nvPicPr>
        <p:blipFill rotWithShape="1">
          <a:blip r:embed="rId3">
            <a:alphaModFix/>
          </a:blip>
          <a:srcRect/>
          <a:stretch/>
        </p:blipFill>
        <p:spPr>
          <a:xfrm>
            <a:off x="11163300" y="0"/>
            <a:ext cx="1090904" cy="876300"/>
          </a:xfrm>
          <a:prstGeom prst="rect">
            <a:avLst/>
          </a:prstGeom>
          <a:noFill/>
          <a:ln>
            <a:noFill/>
          </a:ln>
        </p:spPr>
      </p:pic>
      <p:pic>
        <p:nvPicPr>
          <p:cNvPr id="122" name="Google Shape;122;p8"/>
          <p:cNvPicPr preferRelativeResize="0"/>
          <p:nvPr/>
        </p:nvPicPr>
        <p:blipFill rotWithShape="1">
          <a:blip r:embed="rId4">
            <a:alphaModFix/>
          </a:blip>
          <a:srcRect/>
          <a:stretch/>
        </p:blipFill>
        <p:spPr>
          <a:xfrm>
            <a:off x="3375972" y="1535558"/>
            <a:ext cx="5440055" cy="20073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cxnSp>
        <p:nvCxnSpPr>
          <p:cNvPr id="137" name="Google Shape;137;p10"/>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38" name="Google Shape;138;p10"/>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dirty="0" err="1">
                <a:solidFill>
                  <a:schemeClr val="dk1"/>
                </a:solidFill>
                <a:latin typeface="Times New Roman"/>
                <a:ea typeface="Times New Roman"/>
                <a:cs typeface="Times New Roman"/>
                <a:sym typeface="Times New Roman"/>
              </a:rPr>
              <a:t>Ưu</a:t>
            </a:r>
            <a:r>
              <a:rPr lang="en-US" sz="4400" b="0" i="0" u="none" strike="noStrike" cap="none" dirty="0">
                <a:solidFill>
                  <a:schemeClr val="dk1"/>
                </a:solidFill>
                <a:latin typeface="Times New Roman"/>
                <a:ea typeface="Times New Roman"/>
                <a:cs typeface="Times New Roman"/>
                <a:sym typeface="Times New Roman"/>
              </a:rPr>
              <a:t> </a:t>
            </a:r>
            <a:r>
              <a:rPr lang="en-US" sz="4400" b="0" i="0" u="none" strike="noStrike" cap="none" dirty="0" err="1">
                <a:solidFill>
                  <a:schemeClr val="dk1"/>
                </a:solidFill>
                <a:latin typeface="Times New Roman"/>
                <a:ea typeface="Times New Roman"/>
                <a:cs typeface="Times New Roman"/>
                <a:sym typeface="Times New Roman"/>
              </a:rPr>
              <a:t>điểm</a:t>
            </a:r>
            <a:r>
              <a:rPr lang="en-US" sz="4400" b="0" i="0" u="none" strike="noStrike" cap="none" dirty="0">
                <a:solidFill>
                  <a:schemeClr val="dk1"/>
                </a:solidFill>
                <a:latin typeface="Times New Roman"/>
                <a:ea typeface="Times New Roman"/>
                <a:cs typeface="Times New Roman"/>
                <a:sym typeface="Times New Roman"/>
              </a:rPr>
              <a:t> trigger</a:t>
            </a:r>
            <a:endParaRPr dirty="0"/>
          </a:p>
          <a:p>
            <a:pPr marL="0" marR="0" lvl="0" indent="0" algn="l" rtl="0">
              <a:lnSpc>
                <a:spcPct val="100000"/>
              </a:lnSpc>
              <a:spcBef>
                <a:spcPts val="0"/>
              </a:spcBef>
              <a:spcAft>
                <a:spcPts val="0"/>
              </a:spcAft>
              <a:buClr>
                <a:srgbClr val="000000"/>
              </a:buClr>
              <a:buSzPts val="4400"/>
              <a:buFont typeface="Arial"/>
              <a:buNone/>
            </a:pPr>
            <a:endParaRPr sz="4400" b="0" i="0" u="none" strike="noStrike" cap="none" dirty="0">
              <a:solidFill>
                <a:schemeClr val="dk1"/>
              </a:solidFill>
              <a:latin typeface="Calibri"/>
              <a:ea typeface="Calibri"/>
              <a:cs typeface="Calibri"/>
              <a:sym typeface="Calibri"/>
            </a:endParaRPr>
          </a:p>
        </p:txBody>
      </p:sp>
      <p:sp>
        <p:nvSpPr>
          <p:cNvPr id="139" name="Google Shape;139;p10"/>
          <p:cNvSpPr txBox="1"/>
          <p:nvPr/>
        </p:nvSpPr>
        <p:spPr>
          <a:xfrm>
            <a:off x="294968" y="1353945"/>
            <a:ext cx="11282743" cy="53312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000" b="0" i="0" u="none" strike="noStrike" cap="none">
                <a:solidFill>
                  <a:schemeClr val="dk1"/>
                </a:solidFill>
                <a:latin typeface="Arial"/>
                <a:ea typeface="Arial"/>
                <a:cs typeface="Arial"/>
                <a:sym typeface="Arial"/>
              </a:rPr>
              <a:t>Ưu điểm:</a:t>
            </a:r>
            <a:endParaRPr sz="3000" b="0" i="0" u="none" strike="noStrike" cap="none">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3000"/>
              <a:buFont typeface="Arial"/>
              <a:buChar char="•"/>
            </a:pPr>
            <a:r>
              <a:rPr lang="en-US" sz="3000" b="0" i="0" u="none" strike="noStrike" cap="none">
                <a:solidFill>
                  <a:schemeClr val="dk1"/>
                </a:solidFill>
                <a:latin typeface="Arial"/>
                <a:ea typeface="Arial"/>
                <a:cs typeface="Arial"/>
                <a:sym typeface="Arial"/>
              </a:rPr>
              <a:t>Dễ dàng kiểm tra tính toàn vẹn của csdl. – Trigger có thể bắt lỗi logic nghiệp vụ (business logic) ở mức csdl.</a:t>
            </a:r>
            <a:endParaRPr/>
          </a:p>
          <a:p>
            <a:pPr marL="0" marR="0" lvl="0" indent="0" algn="l" rtl="0">
              <a:lnSpc>
                <a:spcPct val="100000"/>
              </a:lnSpc>
              <a:spcBef>
                <a:spcPts val="0"/>
              </a:spcBef>
              <a:spcAft>
                <a:spcPts val="0"/>
              </a:spcAft>
              <a:buNone/>
            </a:pPr>
            <a:endParaRPr sz="3000" b="0" i="0" u="none" strike="noStrike" cap="none">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3000"/>
              <a:buFont typeface="Arial"/>
              <a:buChar char="•"/>
            </a:pPr>
            <a:r>
              <a:rPr lang="en-US" sz="3000" b="0" i="0" u="none" strike="noStrike" cap="none">
                <a:solidFill>
                  <a:schemeClr val="dk1"/>
                </a:solidFill>
                <a:latin typeface="Arial"/>
                <a:ea typeface="Arial"/>
                <a:cs typeface="Arial"/>
                <a:sym typeface="Arial"/>
              </a:rPr>
              <a:t>Có thể dùng trigger là một cách khác để thay thế việc thực hiện những công việc hẹn giờ theo lịch.</a:t>
            </a:r>
            <a:endParaRPr/>
          </a:p>
          <a:p>
            <a:pPr marL="0" marR="0" lvl="0" indent="0" algn="l" rtl="0">
              <a:lnSpc>
                <a:spcPct val="100000"/>
              </a:lnSpc>
              <a:spcBef>
                <a:spcPts val="0"/>
              </a:spcBef>
              <a:spcAft>
                <a:spcPts val="0"/>
              </a:spcAft>
              <a:buNone/>
            </a:pPr>
            <a:endParaRPr sz="3000" b="0" i="0" u="none" strike="noStrike" cap="none">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3000"/>
              <a:buFont typeface="Arial"/>
              <a:buChar char="•"/>
            </a:pPr>
            <a:r>
              <a:rPr lang="en-US" sz="3000" b="0" i="0" u="none" strike="noStrike" cap="none">
                <a:solidFill>
                  <a:schemeClr val="dk1"/>
                </a:solidFill>
                <a:latin typeface="Arial"/>
                <a:ea typeface="Arial"/>
                <a:cs typeface="Arial"/>
                <a:sym typeface="Arial"/>
              </a:rPr>
              <a:t>Trigger rất hiệu quả khi được sử dụng để kiểm soát những thay đổi của dữ liệu trong bảng.</a:t>
            </a:r>
            <a:endParaRPr sz="3000" b="0" i="0" u="none" strike="noStrike" cap="none">
              <a:solidFill>
                <a:schemeClr val="dk1"/>
              </a:solidFill>
              <a:latin typeface="Arial"/>
              <a:ea typeface="Arial"/>
              <a:cs typeface="Arial"/>
              <a:sym typeface="Arial"/>
            </a:endParaRPr>
          </a:p>
        </p:txBody>
      </p:sp>
      <p:pic>
        <p:nvPicPr>
          <p:cNvPr id="140" name="Google Shape;140;p10"/>
          <p:cNvPicPr preferRelativeResize="0"/>
          <p:nvPr/>
        </p:nvPicPr>
        <p:blipFill rotWithShape="1">
          <a:blip r:embed="rId3">
            <a:alphaModFix/>
          </a:blip>
          <a:srcRect/>
          <a:stretch/>
        </p:blipFill>
        <p:spPr>
          <a:xfrm>
            <a:off x="11163300" y="0"/>
            <a:ext cx="1090904" cy="876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cxnSp>
        <p:nvCxnSpPr>
          <p:cNvPr id="146" name="Google Shape;146;p11"/>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47" name="Google Shape;147;p11"/>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dirty="0" err="1">
                <a:solidFill>
                  <a:schemeClr val="dk1"/>
                </a:solidFill>
                <a:latin typeface="Times New Roman"/>
                <a:ea typeface="Times New Roman"/>
                <a:cs typeface="Times New Roman"/>
                <a:sym typeface="Times New Roman"/>
              </a:rPr>
              <a:t>N</a:t>
            </a:r>
            <a:r>
              <a:rPr lang="en-US" sz="4400" b="0" i="0" u="none" strike="noStrike" cap="none" dirty="0" err="1">
                <a:solidFill>
                  <a:schemeClr val="dk1"/>
                </a:solidFill>
                <a:latin typeface="Times New Roman"/>
                <a:ea typeface="Times New Roman"/>
                <a:cs typeface="Times New Roman"/>
                <a:sym typeface="Times New Roman"/>
              </a:rPr>
              <a:t>hược</a:t>
            </a:r>
            <a:r>
              <a:rPr lang="en-US" sz="4400" b="0" i="0" u="none" strike="noStrike" cap="none" dirty="0">
                <a:solidFill>
                  <a:schemeClr val="dk1"/>
                </a:solidFill>
                <a:latin typeface="Times New Roman"/>
                <a:ea typeface="Times New Roman"/>
                <a:cs typeface="Times New Roman"/>
                <a:sym typeface="Times New Roman"/>
              </a:rPr>
              <a:t> </a:t>
            </a:r>
            <a:r>
              <a:rPr lang="en-US" sz="4400" b="0" i="0" u="none" strike="noStrike" cap="none" dirty="0" err="1">
                <a:solidFill>
                  <a:schemeClr val="dk1"/>
                </a:solidFill>
                <a:latin typeface="Times New Roman"/>
                <a:ea typeface="Times New Roman"/>
                <a:cs typeface="Times New Roman"/>
                <a:sym typeface="Times New Roman"/>
              </a:rPr>
              <a:t>điểm</a:t>
            </a:r>
            <a:r>
              <a:rPr lang="en-US" sz="4400" b="0" i="0" u="none" strike="noStrike" cap="none" dirty="0">
                <a:solidFill>
                  <a:schemeClr val="dk1"/>
                </a:solidFill>
                <a:latin typeface="Times New Roman"/>
                <a:ea typeface="Times New Roman"/>
                <a:cs typeface="Times New Roman"/>
                <a:sym typeface="Times New Roman"/>
              </a:rPr>
              <a:t> trigger</a:t>
            </a:r>
            <a:endParaRPr dirty="0"/>
          </a:p>
          <a:p>
            <a:pPr marL="0" marR="0" lvl="0" indent="0" algn="l" rtl="0">
              <a:lnSpc>
                <a:spcPct val="100000"/>
              </a:lnSpc>
              <a:spcBef>
                <a:spcPts val="0"/>
              </a:spcBef>
              <a:spcAft>
                <a:spcPts val="0"/>
              </a:spcAft>
              <a:buClr>
                <a:srgbClr val="000000"/>
              </a:buClr>
              <a:buSzPts val="4400"/>
              <a:buFont typeface="Arial"/>
              <a:buNone/>
            </a:pPr>
            <a:endParaRPr sz="4400" b="0" i="0" u="none" strike="noStrike" cap="none" dirty="0">
              <a:solidFill>
                <a:schemeClr val="dk1"/>
              </a:solidFill>
              <a:latin typeface="Calibri"/>
              <a:ea typeface="Calibri"/>
              <a:cs typeface="Calibri"/>
              <a:sym typeface="Calibri"/>
            </a:endParaRPr>
          </a:p>
        </p:txBody>
      </p:sp>
      <p:sp>
        <p:nvSpPr>
          <p:cNvPr id="148" name="Google Shape;148;p11"/>
          <p:cNvSpPr txBox="1"/>
          <p:nvPr/>
        </p:nvSpPr>
        <p:spPr>
          <a:xfrm>
            <a:off x="294968" y="1353945"/>
            <a:ext cx="11282743" cy="53312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000" b="0" i="0" u="none" strike="noStrike" cap="none" dirty="0" err="1">
                <a:solidFill>
                  <a:schemeClr val="dk1"/>
                </a:solidFill>
                <a:latin typeface="Arial"/>
                <a:ea typeface="Arial"/>
                <a:cs typeface="Arial"/>
                <a:sym typeface="Arial"/>
              </a:rPr>
              <a:t>Nhược</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điểm</a:t>
            </a:r>
            <a:r>
              <a:rPr lang="en-US" sz="3000" b="0" i="0" u="none" strike="noStrike" cap="none" dirty="0">
                <a:solidFill>
                  <a:schemeClr val="dk1"/>
                </a:solidFill>
                <a:latin typeface="Arial"/>
                <a:ea typeface="Arial"/>
                <a:cs typeface="Arial"/>
                <a:sym typeface="Arial"/>
              </a:rPr>
              <a:t>:</a:t>
            </a:r>
            <a:endParaRPr sz="3000" b="0" i="0" u="none" strike="noStrike" cap="none" dirty="0">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3000"/>
              <a:buFont typeface="Arial"/>
              <a:buChar char="•"/>
            </a:pPr>
            <a:r>
              <a:rPr lang="en-US" sz="3000" b="0" i="0" u="none" strike="noStrike" cap="none" dirty="0">
                <a:solidFill>
                  <a:schemeClr val="dk1"/>
                </a:solidFill>
                <a:latin typeface="Arial"/>
                <a:ea typeface="Arial"/>
                <a:cs typeface="Arial"/>
                <a:sym typeface="Arial"/>
              </a:rPr>
              <a:t>Trigger </a:t>
            </a:r>
            <a:r>
              <a:rPr lang="en-US" sz="3000" b="0" i="0" u="none" strike="noStrike" cap="none" dirty="0" err="1">
                <a:solidFill>
                  <a:schemeClr val="dk1"/>
                </a:solidFill>
                <a:latin typeface="Arial"/>
                <a:ea typeface="Arial"/>
                <a:cs typeface="Arial"/>
                <a:sym typeface="Arial"/>
              </a:rPr>
              <a:t>chỉ</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là</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một</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phần</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mở</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rộng</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của</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việc</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kiểm</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tra</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tính</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hợp</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lệ</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của</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dữ</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liệu</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chứ</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không</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thay</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thế</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được</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hoàn</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toàn</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công</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việc</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này</a:t>
            </a:r>
            <a:r>
              <a:rPr lang="en-US" sz="3000" b="0" i="0" u="none" strike="noStrike" cap="none" dirty="0">
                <a:solidFill>
                  <a:schemeClr val="dk1"/>
                </a:solidFill>
                <a:latin typeface="Arial"/>
                <a:ea typeface="Arial"/>
                <a:cs typeface="Arial"/>
                <a:sym typeface="Arial"/>
              </a:rPr>
              <a:t>.</a:t>
            </a:r>
            <a:endParaRPr dirty="0"/>
          </a:p>
          <a:p>
            <a:pPr marL="0" marR="0" lvl="0" indent="0" algn="l" rtl="0">
              <a:lnSpc>
                <a:spcPct val="100000"/>
              </a:lnSpc>
              <a:spcBef>
                <a:spcPts val="0"/>
              </a:spcBef>
              <a:spcAft>
                <a:spcPts val="0"/>
              </a:spcAft>
              <a:buNone/>
            </a:pPr>
            <a:endParaRPr sz="3000" b="0" i="0" u="none" strike="noStrike" cap="none" dirty="0">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3000"/>
              <a:buFont typeface="Arial"/>
              <a:buChar char="•"/>
            </a:pPr>
            <a:r>
              <a:rPr lang="en-US" sz="3000" b="0" i="0" u="none" strike="noStrike" cap="none" dirty="0">
                <a:solidFill>
                  <a:schemeClr val="dk1"/>
                </a:solidFill>
                <a:latin typeface="Arial"/>
                <a:ea typeface="Arial"/>
                <a:cs typeface="Arial"/>
                <a:sym typeface="Arial"/>
              </a:rPr>
              <a:t>Trigger </a:t>
            </a:r>
            <a:r>
              <a:rPr lang="en-US" sz="3000" b="0" i="0" u="none" strike="noStrike" cap="none" dirty="0" err="1">
                <a:solidFill>
                  <a:schemeClr val="dk1"/>
                </a:solidFill>
                <a:latin typeface="Arial"/>
                <a:ea typeface="Arial"/>
                <a:cs typeface="Arial"/>
                <a:sym typeface="Arial"/>
              </a:rPr>
              <a:t>hoạt</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động</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ngầm</a:t>
            </a:r>
            <a:r>
              <a:rPr lang="en-US" sz="3000" b="0" i="0" u="none" strike="noStrike" cap="none" dirty="0">
                <a:solidFill>
                  <a:schemeClr val="dk1"/>
                </a:solidFill>
                <a:latin typeface="Arial"/>
                <a:ea typeface="Arial"/>
                <a:cs typeface="Arial"/>
                <a:sym typeface="Arial"/>
              </a:rPr>
              <a:t> ở </a:t>
            </a:r>
            <a:r>
              <a:rPr lang="en-US" sz="3000" b="0" i="0" u="none" strike="noStrike" cap="none" dirty="0" err="1">
                <a:solidFill>
                  <a:schemeClr val="dk1"/>
                </a:solidFill>
                <a:latin typeface="Arial"/>
                <a:ea typeface="Arial"/>
                <a:cs typeface="Arial"/>
                <a:sym typeface="Arial"/>
              </a:rPr>
              <a:t>trong</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csdl</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không</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hiển</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thị</a:t>
            </a:r>
            <a:r>
              <a:rPr lang="en-US" sz="3000" b="0" i="0" u="none" strike="noStrike" cap="none" dirty="0">
                <a:solidFill>
                  <a:schemeClr val="dk1"/>
                </a:solidFill>
                <a:latin typeface="Arial"/>
                <a:ea typeface="Arial"/>
                <a:cs typeface="Arial"/>
                <a:sym typeface="Arial"/>
              </a:rPr>
              <a:t> ở </a:t>
            </a:r>
            <a:r>
              <a:rPr lang="en-US" sz="3000" b="0" i="0" u="none" strike="noStrike" cap="none" dirty="0" err="1">
                <a:solidFill>
                  <a:schemeClr val="dk1"/>
                </a:solidFill>
                <a:latin typeface="Arial"/>
                <a:ea typeface="Arial"/>
                <a:cs typeface="Arial"/>
                <a:sym typeface="Arial"/>
              </a:rPr>
              <a:t>tầng</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giao</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diện</a:t>
            </a:r>
            <a:r>
              <a:rPr lang="en-US" sz="3000" b="0" i="0" u="none" strike="noStrike" cap="none" dirty="0">
                <a:solidFill>
                  <a:schemeClr val="dk1"/>
                </a:solidFill>
                <a:latin typeface="Arial"/>
                <a:ea typeface="Arial"/>
                <a:cs typeface="Arial"/>
                <a:sym typeface="Arial"/>
              </a:rPr>
              <a:t>. Do </a:t>
            </a:r>
            <a:r>
              <a:rPr lang="en-US" sz="3000" b="0" i="0" u="none" strike="noStrike" cap="none" dirty="0" err="1">
                <a:solidFill>
                  <a:schemeClr val="dk1"/>
                </a:solidFill>
                <a:latin typeface="Arial"/>
                <a:ea typeface="Arial"/>
                <a:cs typeface="Arial"/>
                <a:sym typeface="Arial"/>
              </a:rPr>
              <a:t>đó</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khó</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chỉ</a:t>
            </a:r>
            <a:r>
              <a:rPr lang="en-US" sz="3000" b="0" i="0" u="none" strike="noStrike" cap="none" dirty="0">
                <a:solidFill>
                  <a:schemeClr val="dk1"/>
                </a:solidFill>
                <a:latin typeface="Arial"/>
                <a:ea typeface="Arial"/>
                <a:cs typeface="Arial"/>
                <a:sym typeface="Arial"/>
              </a:rPr>
              <a:t> ra </a:t>
            </a:r>
            <a:r>
              <a:rPr lang="en-US" sz="3000" b="0" i="0" u="none" strike="noStrike" cap="none" dirty="0" err="1">
                <a:solidFill>
                  <a:schemeClr val="dk1"/>
                </a:solidFill>
                <a:latin typeface="Arial"/>
                <a:ea typeface="Arial"/>
                <a:cs typeface="Arial"/>
                <a:sym typeface="Arial"/>
              </a:rPr>
              <a:t>được</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điều</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gì</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xảy</a:t>
            </a:r>
            <a:r>
              <a:rPr lang="en-US" sz="3000" b="0" i="0" u="none" strike="noStrike" cap="none" dirty="0">
                <a:solidFill>
                  <a:schemeClr val="dk1"/>
                </a:solidFill>
                <a:latin typeface="Arial"/>
                <a:ea typeface="Arial"/>
                <a:cs typeface="Arial"/>
                <a:sym typeface="Arial"/>
              </a:rPr>
              <a:t> ra ở </a:t>
            </a:r>
            <a:r>
              <a:rPr lang="en-US" sz="3000" b="0" i="0" u="none" strike="noStrike" cap="none" dirty="0" err="1">
                <a:solidFill>
                  <a:schemeClr val="dk1"/>
                </a:solidFill>
                <a:latin typeface="Arial"/>
                <a:ea typeface="Arial"/>
                <a:cs typeface="Arial"/>
                <a:sym typeface="Arial"/>
              </a:rPr>
              <a:t>tầng</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csdl</a:t>
            </a:r>
            <a:r>
              <a:rPr lang="en-US" sz="3000" b="0" i="0" u="none" strike="noStrike" cap="none" dirty="0">
                <a:solidFill>
                  <a:schemeClr val="dk1"/>
                </a:solidFill>
                <a:latin typeface="Arial"/>
                <a:ea typeface="Arial"/>
                <a:cs typeface="Arial"/>
                <a:sym typeface="Arial"/>
              </a:rPr>
              <a:t>.</a:t>
            </a:r>
            <a:endParaRPr dirty="0"/>
          </a:p>
          <a:p>
            <a:pPr marL="0" marR="0" lvl="0" indent="0" algn="l" rtl="0">
              <a:lnSpc>
                <a:spcPct val="100000"/>
              </a:lnSpc>
              <a:spcBef>
                <a:spcPts val="0"/>
              </a:spcBef>
              <a:spcAft>
                <a:spcPts val="0"/>
              </a:spcAft>
              <a:buNone/>
            </a:pPr>
            <a:endParaRPr sz="3000" b="0" i="0" u="none" strike="noStrike" cap="none" dirty="0">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3000"/>
              <a:buFont typeface="Arial"/>
              <a:buChar char="•"/>
            </a:pPr>
            <a:r>
              <a:rPr lang="en-US" sz="3000" b="0" i="0" u="none" strike="noStrike" cap="none" dirty="0">
                <a:solidFill>
                  <a:schemeClr val="dk1"/>
                </a:solidFill>
                <a:latin typeface="Arial"/>
                <a:ea typeface="Arial"/>
                <a:cs typeface="Arial"/>
                <a:sym typeface="Arial"/>
              </a:rPr>
              <a:t>Trigger </a:t>
            </a:r>
            <a:r>
              <a:rPr lang="en-US" sz="3000" b="0" i="0" u="none" strike="noStrike" cap="none" dirty="0" err="1">
                <a:solidFill>
                  <a:schemeClr val="dk1"/>
                </a:solidFill>
                <a:latin typeface="Arial"/>
                <a:ea typeface="Arial"/>
                <a:cs typeface="Arial"/>
                <a:sym typeface="Arial"/>
              </a:rPr>
              <a:t>làm</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gia</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tăng</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lượng</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công</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việc</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lên</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csdl</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và</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làm</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cho</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hệ</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thống</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chạy</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chậm</a:t>
            </a:r>
            <a:r>
              <a:rPr lang="en-US" sz="3000" b="0" i="0" u="none" strike="noStrike" cap="none" dirty="0">
                <a:solidFill>
                  <a:schemeClr val="dk1"/>
                </a:solidFill>
                <a:latin typeface="Arial"/>
                <a:ea typeface="Arial"/>
                <a:cs typeface="Arial"/>
                <a:sym typeface="Arial"/>
              </a:rPr>
              <a:t>.</a:t>
            </a:r>
            <a:endParaRPr sz="3000" b="0" i="0" u="none" strike="noStrike" cap="none" dirty="0">
              <a:solidFill>
                <a:schemeClr val="dk1"/>
              </a:solidFill>
              <a:latin typeface="Arial"/>
              <a:ea typeface="Arial"/>
              <a:cs typeface="Arial"/>
              <a:sym typeface="Arial"/>
            </a:endParaRPr>
          </a:p>
        </p:txBody>
      </p:sp>
      <p:pic>
        <p:nvPicPr>
          <p:cNvPr id="149" name="Google Shape;149;p11"/>
          <p:cNvPicPr preferRelativeResize="0"/>
          <p:nvPr/>
        </p:nvPicPr>
        <p:blipFill rotWithShape="1">
          <a:blip r:embed="rId3">
            <a:alphaModFix/>
          </a:blip>
          <a:srcRect/>
          <a:stretch/>
        </p:blipFill>
        <p:spPr>
          <a:xfrm>
            <a:off x="11163300" y="0"/>
            <a:ext cx="1090904" cy="876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13"/>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65" name="Google Shape;165;p13"/>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dirty="0" err="1">
                <a:solidFill>
                  <a:schemeClr val="dk1"/>
                </a:solidFill>
                <a:latin typeface="Calibri"/>
                <a:ea typeface="Calibri"/>
                <a:cs typeface="Calibri"/>
                <a:sym typeface="Calibri"/>
              </a:rPr>
              <a:t>Cú</a:t>
            </a:r>
            <a:r>
              <a:rPr lang="en-US" sz="4400" b="0" i="0" u="none" strike="noStrike" cap="none" dirty="0">
                <a:solidFill>
                  <a:schemeClr val="dk1"/>
                </a:solidFill>
                <a:latin typeface="Calibri"/>
                <a:ea typeface="Calibri"/>
                <a:cs typeface="Calibri"/>
                <a:sym typeface="Calibri"/>
              </a:rPr>
              <a:t> </a:t>
            </a:r>
            <a:r>
              <a:rPr lang="en-US" sz="4400" b="0" i="0" u="none" strike="noStrike" cap="none" dirty="0" err="1">
                <a:solidFill>
                  <a:schemeClr val="dk1"/>
                </a:solidFill>
                <a:latin typeface="Calibri"/>
                <a:ea typeface="Calibri"/>
                <a:cs typeface="Calibri"/>
                <a:sym typeface="Calibri"/>
              </a:rPr>
              <a:t>pháp</a:t>
            </a:r>
            <a:r>
              <a:rPr lang="en-US" sz="4400" b="0" i="0" u="none" strike="noStrike" cap="none" dirty="0">
                <a:solidFill>
                  <a:schemeClr val="dk1"/>
                </a:solidFill>
                <a:latin typeface="Calibri"/>
                <a:ea typeface="Calibri"/>
                <a:cs typeface="Calibri"/>
                <a:sym typeface="Calibri"/>
              </a:rPr>
              <a:t> </a:t>
            </a:r>
            <a:r>
              <a:rPr lang="en-US" sz="4400" b="0" i="0" u="none" strike="noStrike" cap="none" dirty="0" err="1">
                <a:solidFill>
                  <a:schemeClr val="dk1"/>
                </a:solidFill>
                <a:latin typeface="Calibri"/>
                <a:ea typeface="Calibri"/>
                <a:cs typeface="Calibri"/>
                <a:sym typeface="Calibri"/>
              </a:rPr>
              <a:t>tạo</a:t>
            </a:r>
            <a:r>
              <a:rPr lang="en-US" sz="4400" b="0" i="0" u="none" strike="noStrike" cap="none" dirty="0">
                <a:solidFill>
                  <a:schemeClr val="dk1"/>
                </a:solidFill>
                <a:latin typeface="Calibri"/>
                <a:ea typeface="Calibri"/>
                <a:cs typeface="Calibri"/>
                <a:sym typeface="Calibri"/>
              </a:rPr>
              <a:t> trigger</a:t>
            </a:r>
            <a:endParaRPr dirty="0"/>
          </a:p>
        </p:txBody>
      </p:sp>
      <p:sp>
        <p:nvSpPr>
          <p:cNvPr id="166" name="Google Shape;166;p13"/>
          <p:cNvSpPr txBox="1"/>
          <p:nvPr/>
        </p:nvSpPr>
        <p:spPr>
          <a:xfrm>
            <a:off x="294967" y="1353945"/>
            <a:ext cx="11367149" cy="53312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dirty="0"/>
          </a:p>
        </p:txBody>
      </p:sp>
      <p:pic>
        <p:nvPicPr>
          <p:cNvPr id="167" name="Google Shape;167;p13"/>
          <p:cNvPicPr preferRelativeResize="0"/>
          <p:nvPr/>
        </p:nvPicPr>
        <p:blipFill rotWithShape="1">
          <a:blip r:embed="rId3">
            <a:alphaModFix/>
          </a:blip>
          <a:srcRect/>
          <a:stretch/>
        </p:blipFill>
        <p:spPr>
          <a:xfrm>
            <a:off x="11163300" y="0"/>
            <a:ext cx="1090904" cy="876300"/>
          </a:xfrm>
          <a:prstGeom prst="rect">
            <a:avLst/>
          </a:prstGeom>
          <a:noFill/>
          <a:ln>
            <a:noFill/>
          </a:ln>
        </p:spPr>
      </p:pic>
      <p:sp>
        <p:nvSpPr>
          <p:cNvPr id="7" name="TextBox 6">
            <a:extLst>
              <a:ext uri="{FF2B5EF4-FFF2-40B4-BE49-F238E27FC236}">
                <a16:creationId xmlns:a16="http://schemas.microsoft.com/office/drawing/2014/main" id="{0C98CC85-88BC-4FDC-8369-27C6868C06C7}"/>
              </a:ext>
            </a:extLst>
          </p:cNvPr>
          <p:cNvSpPr txBox="1"/>
          <p:nvPr/>
        </p:nvSpPr>
        <p:spPr>
          <a:xfrm>
            <a:off x="294967" y="1353945"/>
            <a:ext cx="11132232" cy="2862322"/>
          </a:xfrm>
          <a:prstGeom prst="rect">
            <a:avLst/>
          </a:prstGeom>
          <a:noFill/>
        </p:spPr>
        <p:txBody>
          <a:bodyPr wrap="square">
            <a:spAutoFit/>
          </a:bodyPr>
          <a:lstStyle/>
          <a:p>
            <a:r>
              <a:rPr lang="en-US" sz="3000" b="0" i="0" dirty="0">
                <a:solidFill>
                  <a:srgbClr val="0070C0"/>
                </a:solidFill>
                <a:effectLst/>
                <a:latin typeface="SFMono-Regular"/>
              </a:rPr>
              <a:t>CREATE TRIGGER </a:t>
            </a:r>
            <a:r>
              <a:rPr lang="en-US" sz="3000" b="0" i="0" dirty="0" err="1">
                <a:solidFill>
                  <a:srgbClr val="24292E"/>
                </a:solidFill>
                <a:effectLst/>
                <a:latin typeface="SFMono-Regular"/>
              </a:rPr>
              <a:t>trigger_name</a:t>
            </a:r>
            <a:r>
              <a:rPr lang="en-US" sz="3000" b="0" i="0" dirty="0">
                <a:solidFill>
                  <a:srgbClr val="24292E"/>
                </a:solidFill>
                <a:effectLst/>
                <a:latin typeface="SFMono-Regular"/>
              </a:rPr>
              <a:t> </a:t>
            </a:r>
            <a:r>
              <a:rPr lang="en-US" sz="3000" b="0" i="0" dirty="0" err="1">
                <a:solidFill>
                  <a:srgbClr val="24292E"/>
                </a:solidFill>
                <a:effectLst/>
                <a:latin typeface="SFMono-Regular"/>
              </a:rPr>
              <a:t>trigger_time</a:t>
            </a:r>
            <a:r>
              <a:rPr lang="en-US" sz="3000" b="0" i="0" dirty="0">
                <a:solidFill>
                  <a:srgbClr val="24292E"/>
                </a:solidFill>
                <a:effectLst/>
                <a:latin typeface="SFMono-Regular"/>
              </a:rPr>
              <a:t> </a:t>
            </a:r>
            <a:r>
              <a:rPr lang="en-US" sz="3000" b="0" i="0" dirty="0" err="1">
                <a:solidFill>
                  <a:srgbClr val="24292E"/>
                </a:solidFill>
                <a:effectLst/>
                <a:latin typeface="SFMono-Regular"/>
              </a:rPr>
              <a:t>trigger_event</a:t>
            </a:r>
            <a:r>
              <a:rPr lang="en-US" sz="3000" b="0" i="0" dirty="0">
                <a:solidFill>
                  <a:srgbClr val="24292E"/>
                </a:solidFill>
                <a:effectLst/>
                <a:latin typeface="SFMono-Regular"/>
              </a:rPr>
              <a:t> </a:t>
            </a:r>
          </a:p>
          <a:p>
            <a:r>
              <a:rPr lang="en-US" sz="3000" b="0" i="0" dirty="0">
                <a:solidFill>
                  <a:srgbClr val="0070C0"/>
                </a:solidFill>
                <a:effectLst/>
                <a:latin typeface="SFMono-Regular"/>
              </a:rPr>
              <a:t>ON</a:t>
            </a:r>
            <a:r>
              <a:rPr lang="en-US" sz="3000" b="0" i="0" dirty="0">
                <a:solidFill>
                  <a:srgbClr val="24292E"/>
                </a:solidFill>
                <a:effectLst/>
                <a:latin typeface="SFMono-Regular"/>
              </a:rPr>
              <a:t> </a:t>
            </a:r>
            <a:r>
              <a:rPr lang="en-US" sz="3000" b="0" i="0" dirty="0" err="1">
                <a:solidFill>
                  <a:srgbClr val="24292E"/>
                </a:solidFill>
                <a:effectLst/>
                <a:latin typeface="SFMono-Regular"/>
              </a:rPr>
              <a:t>table_name</a:t>
            </a:r>
            <a:endParaRPr lang="en-US" sz="3000" b="0" i="0" dirty="0">
              <a:solidFill>
                <a:srgbClr val="24292E"/>
              </a:solidFill>
              <a:effectLst/>
              <a:latin typeface="SFMono-Regular"/>
            </a:endParaRPr>
          </a:p>
          <a:p>
            <a:r>
              <a:rPr lang="en-US" sz="3000" b="0" i="0" dirty="0">
                <a:solidFill>
                  <a:srgbClr val="24292E"/>
                </a:solidFill>
                <a:effectLst/>
                <a:latin typeface="SFMono-Regular"/>
              </a:rPr>
              <a:t> </a:t>
            </a:r>
            <a:r>
              <a:rPr lang="en-US" sz="3000" b="0" i="0" dirty="0">
                <a:solidFill>
                  <a:srgbClr val="0070C0"/>
                </a:solidFill>
                <a:effectLst/>
                <a:latin typeface="SFMono-Regular"/>
              </a:rPr>
              <a:t>FOR EACH ROW</a:t>
            </a:r>
            <a:r>
              <a:rPr lang="en-US" sz="3000" b="0" i="0" dirty="0">
                <a:solidFill>
                  <a:srgbClr val="24292E"/>
                </a:solidFill>
                <a:effectLst/>
                <a:latin typeface="SFMono-Regular"/>
              </a:rPr>
              <a:t> </a:t>
            </a:r>
          </a:p>
          <a:p>
            <a:r>
              <a:rPr lang="en-US" sz="3000" b="0" i="0" dirty="0">
                <a:solidFill>
                  <a:srgbClr val="0070C0"/>
                </a:solidFill>
                <a:effectLst/>
                <a:latin typeface="SFMono-Regular"/>
              </a:rPr>
              <a:t>BEGIN </a:t>
            </a:r>
          </a:p>
          <a:p>
            <a:r>
              <a:rPr lang="en-US" sz="3000" b="0" i="0" dirty="0">
                <a:solidFill>
                  <a:srgbClr val="24292E"/>
                </a:solidFill>
                <a:effectLst/>
                <a:latin typeface="SFMono-Regular"/>
              </a:rPr>
              <a:t>... </a:t>
            </a:r>
          </a:p>
          <a:p>
            <a:r>
              <a:rPr lang="en-US" sz="3000" b="0" i="0" dirty="0">
                <a:solidFill>
                  <a:srgbClr val="0070C0"/>
                </a:solidFill>
                <a:effectLst/>
                <a:latin typeface="SFMono-Regular"/>
              </a:rPr>
              <a:t>END</a:t>
            </a:r>
            <a:endParaRPr lang="en-US" sz="3000" dirty="0">
              <a:solidFill>
                <a:srgbClr val="0070C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13"/>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65" name="Google Shape;165;p13"/>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dirty="0" err="1">
                <a:solidFill>
                  <a:schemeClr val="dk1"/>
                </a:solidFill>
                <a:latin typeface="Calibri"/>
                <a:ea typeface="Calibri"/>
                <a:cs typeface="Calibri"/>
                <a:sym typeface="Calibri"/>
              </a:rPr>
              <a:t>Cú</a:t>
            </a:r>
            <a:r>
              <a:rPr lang="en-US" sz="4400" b="0" i="0" u="none" strike="noStrike" cap="none" dirty="0">
                <a:solidFill>
                  <a:schemeClr val="dk1"/>
                </a:solidFill>
                <a:latin typeface="Calibri"/>
                <a:ea typeface="Calibri"/>
                <a:cs typeface="Calibri"/>
                <a:sym typeface="Calibri"/>
              </a:rPr>
              <a:t> </a:t>
            </a:r>
            <a:r>
              <a:rPr lang="en-US" sz="4400" b="0" i="0" u="none" strike="noStrike" cap="none" dirty="0" err="1">
                <a:solidFill>
                  <a:schemeClr val="dk1"/>
                </a:solidFill>
                <a:latin typeface="Calibri"/>
                <a:ea typeface="Calibri"/>
                <a:cs typeface="Calibri"/>
                <a:sym typeface="Calibri"/>
              </a:rPr>
              <a:t>pháp</a:t>
            </a:r>
            <a:r>
              <a:rPr lang="en-US" sz="4400" b="0" i="0" u="none" strike="noStrike" cap="none" dirty="0">
                <a:solidFill>
                  <a:schemeClr val="dk1"/>
                </a:solidFill>
                <a:latin typeface="Calibri"/>
                <a:ea typeface="Calibri"/>
                <a:cs typeface="Calibri"/>
                <a:sym typeface="Calibri"/>
              </a:rPr>
              <a:t> </a:t>
            </a:r>
            <a:r>
              <a:rPr lang="en-US" sz="4400" b="0" i="0" u="none" strike="noStrike" cap="none" dirty="0" err="1">
                <a:solidFill>
                  <a:schemeClr val="dk1"/>
                </a:solidFill>
                <a:latin typeface="Calibri"/>
                <a:ea typeface="Calibri"/>
                <a:cs typeface="Calibri"/>
                <a:sym typeface="Calibri"/>
              </a:rPr>
              <a:t>tạo</a:t>
            </a:r>
            <a:r>
              <a:rPr lang="en-US" sz="4400" b="0" i="0" u="none" strike="noStrike" cap="none" dirty="0">
                <a:solidFill>
                  <a:schemeClr val="dk1"/>
                </a:solidFill>
                <a:latin typeface="Calibri"/>
                <a:ea typeface="Calibri"/>
                <a:cs typeface="Calibri"/>
                <a:sym typeface="Calibri"/>
              </a:rPr>
              <a:t> trigger</a:t>
            </a:r>
            <a:endParaRPr dirty="0"/>
          </a:p>
        </p:txBody>
      </p:sp>
      <p:sp>
        <p:nvSpPr>
          <p:cNvPr id="166" name="Google Shape;166;p13"/>
          <p:cNvSpPr txBox="1"/>
          <p:nvPr/>
        </p:nvSpPr>
        <p:spPr>
          <a:xfrm>
            <a:off x="140677" y="1181103"/>
            <a:ext cx="11521439" cy="550405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Font typeface="Arial" panose="020B0604020202020204" pitchFamily="34" charset="0"/>
              <a:buChar char="•"/>
            </a:pPr>
            <a:r>
              <a:rPr lang="vi-VN" sz="3000" b="1" dirty="0">
                <a:latin typeface="+mj-lt"/>
              </a:rPr>
              <a:t>CREATE TRIGGER </a:t>
            </a:r>
            <a:r>
              <a:rPr lang="vi-VN" sz="3000" dirty="0">
                <a:latin typeface="+mj-lt"/>
              </a:rPr>
              <a:t>dùng để tạo các trigger</a:t>
            </a:r>
          </a:p>
          <a:p>
            <a:pPr marL="342900" marR="0" lvl="0" indent="-342900" algn="l" rtl="0">
              <a:lnSpc>
                <a:spcPct val="100000"/>
              </a:lnSpc>
              <a:spcBef>
                <a:spcPts val="0"/>
              </a:spcBef>
              <a:spcAft>
                <a:spcPts val="0"/>
              </a:spcAft>
              <a:buFont typeface="Arial" panose="020B0604020202020204" pitchFamily="34" charset="0"/>
              <a:buChar char="•"/>
            </a:pPr>
            <a:r>
              <a:rPr lang="vi-VN" sz="3000" b="1" dirty="0">
                <a:latin typeface="+mj-lt"/>
              </a:rPr>
              <a:t>Trigger_name </a:t>
            </a:r>
            <a:r>
              <a:rPr lang="vi-VN" sz="3000" dirty="0">
                <a:latin typeface="+mj-lt"/>
              </a:rPr>
              <a:t>là tên của trigger được đặt theo trình tự [trigger time][table name][trigger event]</a:t>
            </a:r>
          </a:p>
          <a:p>
            <a:pPr marL="342900" marR="0" lvl="0" indent="-342900" algn="l" rtl="0">
              <a:lnSpc>
                <a:spcPct val="100000"/>
              </a:lnSpc>
              <a:spcBef>
                <a:spcPts val="0"/>
              </a:spcBef>
              <a:spcAft>
                <a:spcPts val="0"/>
              </a:spcAft>
              <a:buFont typeface="Arial" panose="020B0604020202020204" pitchFamily="34" charset="0"/>
              <a:buChar char="•"/>
            </a:pPr>
            <a:r>
              <a:rPr lang="vi-VN" sz="3000" dirty="0">
                <a:latin typeface="+mj-lt"/>
              </a:rPr>
              <a:t>ví dụ: before_products_update</a:t>
            </a:r>
          </a:p>
          <a:p>
            <a:pPr marL="342900" marR="0" lvl="0" indent="-342900" algn="l" rtl="0">
              <a:lnSpc>
                <a:spcPct val="100000"/>
              </a:lnSpc>
              <a:spcBef>
                <a:spcPts val="0"/>
              </a:spcBef>
              <a:spcAft>
                <a:spcPts val="0"/>
              </a:spcAft>
              <a:buFont typeface="Arial" panose="020B0604020202020204" pitchFamily="34" charset="0"/>
              <a:buChar char="•"/>
            </a:pPr>
            <a:r>
              <a:rPr lang="vi-VN" sz="3000" b="1" dirty="0">
                <a:latin typeface="+mj-lt"/>
              </a:rPr>
              <a:t>Trigger_time </a:t>
            </a:r>
            <a:r>
              <a:rPr lang="vi-VN" sz="3000" dirty="0">
                <a:latin typeface="+mj-lt"/>
              </a:rPr>
              <a:t>là thời điểm kích hoạt trigger.</a:t>
            </a:r>
          </a:p>
          <a:p>
            <a:pPr marL="342900" marR="0" lvl="0" indent="-342900" algn="l" rtl="0">
              <a:lnSpc>
                <a:spcPct val="100000"/>
              </a:lnSpc>
              <a:spcBef>
                <a:spcPts val="0"/>
              </a:spcBef>
              <a:spcAft>
                <a:spcPts val="0"/>
              </a:spcAft>
              <a:buFont typeface="Arial" panose="020B0604020202020204" pitchFamily="34" charset="0"/>
              <a:buChar char="•"/>
            </a:pPr>
            <a:r>
              <a:rPr lang="vi-VN" sz="3000" b="1" dirty="0">
                <a:latin typeface="+mj-lt"/>
              </a:rPr>
              <a:t>BEFORE</a:t>
            </a:r>
            <a:r>
              <a:rPr lang="vi-VN" sz="3000" dirty="0">
                <a:latin typeface="+mj-lt"/>
              </a:rPr>
              <a:t>: khi bạn muốn xử lý trước khi thực hiện thay đổi trên bảng dữ liệu.</a:t>
            </a:r>
          </a:p>
          <a:p>
            <a:pPr marL="342900" marR="0" lvl="0" indent="-342900" algn="l" rtl="0">
              <a:lnSpc>
                <a:spcPct val="100000"/>
              </a:lnSpc>
              <a:spcBef>
                <a:spcPts val="0"/>
              </a:spcBef>
              <a:spcAft>
                <a:spcPts val="0"/>
              </a:spcAft>
              <a:buFont typeface="Arial" panose="020B0604020202020204" pitchFamily="34" charset="0"/>
              <a:buChar char="•"/>
            </a:pPr>
            <a:r>
              <a:rPr lang="vi-VN" sz="3000" b="1" dirty="0">
                <a:latin typeface="+mj-lt"/>
              </a:rPr>
              <a:t>AFTER</a:t>
            </a:r>
            <a:r>
              <a:rPr lang="vi-VN" sz="3000" dirty="0">
                <a:latin typeface="+mj-lt"/>
              </a:rPr>
              <a:t>: thay đổi trên bảng dữ liệu trước rồi mới xử lý sau.</a:t>
            </a:r>
          </a:p>
          <a:p>
            <a:pPr marL="342900" marR="0" lvl="0" indent="-342900" algn="l" rtl="0">
              <a:lnSpc>
                <a:spcPct val="100000"/>
              </a:lnSpc>
              <a:spcBef>
                <a:spcPts val="0"/>
              </a:spcBef>
              <a:spcAft>
                <a:spcPts val="0"/>
              </a:spcAft>
              <a:buFont typeface="Arial" panose="020B0604020202020204" pitchFamily="34" charset="0"/>
              <a:buChar char="•"/>
            </a:pPr>
            <a:r>
              <a:rPr lang="vi-VN" sz="3000" b="1" dirty="0">
                <a:latin typeface="+mj-lt"/>
              </a:rPr>
              <a:t>Trigger_event </a:t>
            </a:r>
            <a:r>
              <a:rPr lang="vi-VN" sz="3000" dirty="0">
                <a:latin typeface="+mj-lt"/>
              </a:rPr>
              <a:t>là theo dõi các sự kiện nào. Nó có 3 lựa chọn INSERT, UPDATE hoặc DELETE.. Mỗi trigger chỉ theo dõi được một sự kiện duy nhất.</a:t>
            </a:r>
          </a:p>
        </p:txBody>
      </p:sp>
      <p:pic>
        <p:nvPicPr>
          <p:cNvPr id="167" name="Google Shape;167;p13"/>
          <p:cNvPicPr preferRelativeResize="0"/>
          <p:nvPr/>
        </p:nvPicPr>
        <p:blipFill rotWithShape="1">
          <a:blip r:embed="rId3">
            <a:alphaModFix/>
          </a:blip>
          <a:srcRect/>
          <a:stretch/>
        </p:blipFill>
        <p:spPr>
          <a:xfrm>
            <a:off x="11163300" y="0"/>
            <a:ext cx="1090904" cy="876300"/>
          </a:xfrm>
          <a:prstGeom prst="rect">
            <a:avLst/>
          </a:prstGeom>
          <a:noFill/>
          <a:ln>
            <a:noFill/>
          </a:ln>
        </p:spPr>
      </p:pic>
    </p:spTree>
    <p:extLst>
      <p:ext uri="{BB962C8B-B14F-4D97-AF65-F5344CB8AC3E}">
        <p14:creationId xmlns:p14="http://schemas.microsoft.com/office/powerpoint/2010/main" val="969075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13"/>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65" name="Google Shape;165;p13"/>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dirty="0">
                <a:solidFill>
                  <a:schemeClr val="dk1"/>
                </a:solidFill>
                <a:latin typeface="Calibri"/>
                <a:ea typeface="Calibri"/>
                <a:cs typeface="Calibri"/>
                <a:sym typeface="Calibri"/>
              </a:rPr>
              <a:t>INSTEAD OF trigger</a:t>
            </a:r>
            <a:endParaRPr lang="en-US" dirty="0"/>
          </a:p>
        </p:txBody>
      </p:sp>
      <p:sp>
        <p:nvSpPr>
          <p:cNvPr id="166" name="Google Shape;166;p13"/>
          <p:cNvSpPr txBox="1"/>
          <p:nvPr/>
        </p:nvSpPr>
        <p:spPr>
          <a:xfrm>
            <a:off x="123093" y="1181103"/>
            <a:ext cx="11521439" cy="550405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Font typeface="Arial" panose="020B0604020202020204" pitchFamily="34" charset="0"/>
              <a:buChar char="•"/>
            </a:pPr>
            <a:r>
              <a:rPr lang="vi-VN" sz="3000" dirty="0">
                <a:latin typeface="+mj-lt"/>
              </a:rPr>
              <a:t>INSTEAD OF trigger là một loại trigger đặc biệt, cho phép bỏ qua câu lệnh INSERT, UPDATE hoặc DELETE trên một table hoặc view.</a:t>
            </a:r>
            <a:endParaRPr lang="en-US" sz="3000" dirty="0">
              <a:latin typeface="+mj-lt"/>
            </a:endParaRPr>
          </a:p>
          <a:p>
            <a:pPr marL="342900" marR="0" lvl="0" indent="-342900" algn="l" rtl="0">
              <a:lnSpc>
                <a:spcPct val="100000"/>
              </a:lnSpc>
              <a:spcBef>
                <a:spcPts val="0"/>
              </a:spcBef>
              <a:spcAft>
                <a:spcPts val="0"/>
              </a:spcAft>
              <a:buFont typeface="Arial" panose="020B0604020202020204" pitchFamily="34" charset="0"/>
              <a:buChar char="•"/>
            </a:pPr>
            <a:r>
              <a:rPr lang="vi-VN" sz="3000" dirty="0">
                <a:latin typeface="+mj-lt"/>
              </a:rPr>
              <a:t>Ví dụ bạn muốn khi DELETE trên table product thì bạn không xóa sản phẩm mà sẽ chạy một câu lệnh UPDATE status của product đó sang chế độ ẩn. Mặc dù bạn có thể không sử dung lệnh DELETE mà UPDATE trực tiếp cũng được, tuy nhiên để đảm bảo mọi câu truy vấn đều đúng thì nên sử dụng trigger.</a:t>
            </a:r>
          </a:p>
        </p:txBody>
      </p:sp>
      <p:pic>
        <p:nvPicPr>
          <p:cNvPr id="167" name="Google Shape;167;p13"/>
          <p:cNvPicPr preferRelativeResize="0"/>
          <p:nvPr/>
        </p:nvPicPr>
        <p:blipFill rotWithShape="1">
          <a:blip r:embed="rId3">
            <a:alphaModFix/>
          </a:blip>
          <a:srcRect/>
          <a:stretch/>
        </p:blipFill>
        <p:spPr>
          <a:xfrm>
            <a:off x="11163300" y="0"/>
            <a:ext cx="1090904" cy="876300"/>
          </a:xfrm>
          <a:prstGeom prst="rect">
            <a:avLst/>
          </a:prstGeom>
          <a:noFill/>
          <a:ln>
            <a:noFill/>
          </a:ln>
        </p:spPr>
      </p:pic>
    </p:spTree>
    <p:extLst>
      <p:ext uri="{BB962C8B-B14F-4D97-AF65-F5344CB8AC3E}">
        <p14:creationId xmlns:p14="http://schemas.microsoft.com/office/powerpoint/2010/main" val="466994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13"/>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65" name="Google Shape;165;p13"/>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dirty="0">
                <a:solidFill>
                  <a:schemeClr val="dk1"/>
                </a:solidFill>
                <a:latin typeface="Calibri"/>
                <a:ea typeface="Calibri"/>
                <a:cs typeface="Calibri"/>
                <a:sym typeface="Calibri"/>
              </a:rPr>
              <a:t>INSTEAD OF trigger</a:t>
            </a:r>
            <a:endParaRPr lang="en-US" dirty="0"/>
          </a:p>
        </p:txBody>
      </p:sp>
      <p:sp>
        <p:nvSpPr>
          <p:cNvPr id="166" name="Google Shape;166;p13"/>
          <p:cNvSpPr txBox="1"/>
          <p:nvPr/>
        </p:nvSpPr>
        <p:spPr>
          <a:xfrm>
            <a:off x="123093" y="1181103"/>
            <a:ext cx="11521439" cy="550405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Font typeface="Arial" panose="020B0604020202020204" pitchFamily="34" charset="0"/>
              <a:buChar char="•"/>
            </a:pPr>
            <a:r>
              <a:rPr lang="en-US" sz="3000" dirty="0" err="1">
                <a:latin typeface="+mj-lt"/>
              </a:rPr>
              <a:t>Cú</a:t>
            </a:r>
            <a:r>
              <a:rPr lang="en-US" sz="3000" dirty="0">
                <a:latin typeface="+mj-lt"/>
              </a:rPr>
              <a:t> </a:t>
            </a:r>
            <a:r>
              <a:rPr lang="en-US" sz="3000" dirty="0" err="1">
                <a:latin typeface="+mj-lt"/>
              </a:rPr>
              <a:t>pháp</a:t>
            </a:r>
            <a:r>
              <a:rPr lang="en-US" sz="3000">
                <a:latin typeface="+mj-lt"/>
              </a:rPr>
              <a:t>:</a:t>
            </a:r>
            <a:endParaRPr lang="en-US" sz="3000" dirty="0">
              <a:latin typeface="+mj-lt"/>
            </a:endParaRPr>
          </a:p>
          <a:p>
            <a:pPr marR="0" lvl="0" algn="l" rtl="0">
              <a:lnSpc>
                <a:spcPct val="100000"/>
              </a:lnSpc>
              <a:spcBef>
                <a:spcPts val="0"/>
              </a:spcBef>
              <a:spcAft>
                <a:spcPts val="0"/>
              </a:spcAft>
            </a:pPr>
            <a:endParaRPr lang="en-US" sz="3000" dirty="0">
              <a:latin typeface="+mj-lt"/>
            </a:endParaRPr>
          </a:p>
          <a:p>
            <a:pPr marR="0" lvl="0" algn="l" rtl="0">
              <a:lnSpc>
                <a:spcPct val="100000"/>
              </a:lnSpc>
              <a:spcBef>
                <a:spcPts val="0"/>
              </a:spcBef>
              <a:spcAft>
                <a:spcPts val="0"/>
              </a:spcAft>
            </a:pPr>
            <a:r>
              <a:rPr lang="en-US" sz="3000" dirty="0">
                <a:latin typeface="+mj-lt"/>
              </a:rPr>
              <a:t>	</a:t>
            </a:r>
            <a:r>
              <a:rPr lang="vi-VN" sz="3000" dirty="0">
                <a:solidFill>
                  <a:srgbClr val="0070C0"/>
                </a:solidFill>
                <a:latin typeface="+mj-lt"/>
              </a:rPr>
              <a:t>CREATE TRIGGER </a:t>
            </a:r>
            <a:r>
              <a:rPr lang="vi-VN" sz="3000" dirty="0">
                <a:latin typeface="+mj-lt"/>
              </a:rPr>
              <a:t>[schema_name.] trigger_name</a:t>
            </a:r>
          </a:p>
          <a:p>
            <a:pPr marR="0" lvl="0" algn="l" rtl="0">
              <a:lnSpc>
                <a:spcPct val="100000"/>
              </a:lnSpc>
              <a:spcBef>
                <a:spcPts val="0"/>
              </a:spcBef>
              <a:spcAft>
                <a:spcPts val="0"/>
              </a:spcAft>
            </a:pPr>
            <a:r>
              <a:rPr lang="en-US" sz="3000" dirty="0">
                <a:latin typeface="+mj-lt"/>
              </a:rPr>
              <a:t>	</a:t>
            </a:r>
            <a:r>
              <a:rPr lang="vi-VN" sz="3000" dirty="0">
                <a:solidFill>
                  <a:srgbClr val="0070C0"/>
                </a:solidFill>
                <a:latin typeface="+mj-lt"/>
              </a:rPr>
              <a:t>ON</a:t>
            </a:r>
            <a:r>
              <a:rPr lang="vi-VN" sz="3000" dirty="0">
                <a:latin typeface="+mj-lt"/>
              </a:rPr>
              <a:t> {table_name | view_name }</a:t>
            </a:r>
          </a:p>
          <a:p>
            <a:pPr marR="0" lvl="0" algn="l" rtl="0">
              <a:lnSpc>
                <a:spcPct val="100000"/>
              </a:lnSpc>
              <a:spcBef>
                <a:spcPts val="0"/>
              </a:spcBef>
              <a:spcAft>
                <a:spcPts val="0"/>
              </a:spcAft>
            </a:pPr>
            <a:r>
              <a:rPr lang="en-US" sz="3000" dirty="0">
                <a:latin typeface="+mj-lt"/>
              </a:rPr>
              <a:t>	</a:t>
            </a:r>
            <a:r>
              <a:rPr lang="vi-VN" sz="3000" dirty="0">
                <a:solidFill>
                  <a:srgbClr val="0070C0"/>
                </a:solidFill>
                <a:latin typeface="+mj-lt"/>
              </a:rPr>
              <a:t>INSTEAD OF </a:t>
            </a:r>
            <a:r>
              <a:rPr lang="vi-VN" sz="3000" dirty="0">
                <a:latin typeface="+mj-lt"/>
              </a:rPr>
              <a:t>{[</a:t>
            </a:r>
            <a:r>
              <a:rPr lang="vi-VN" sz="3000" dirty="0">
                <a:solidFill>
                  <a:srgbClr val="0070C0"/>
                </a:solidFill>
                <a:latin typeface="+mj-lt"/>
              </a:rPr>
              <a:t>INSERT</a:t>
            </a:r>
            <a:r>
              <a:rPr lang="vi-VN" sz="3000" dirty="0">
                <a:latin typeface="+mj-lt"/>
              </a:rPr>
              <a:t>] [,] [</a:t>
            </a:r>
            <a:r>
              <a:rPr lang="vi-VN" sz="3000" dirty="0">
                <a:solidFill>
                  <a:srgbClr val="0070C0"/>
                </a:solidFill>
                <a:latin typeface="+mj-lt"/>
              </a:rPr>
              <a:t>UPDATE</a:t>
            </a:r>
            <a:r>
              <a:rPr lang="vi-VN" sz="3000" dirty="0">
                <a:latin typeface="+mj-lt"/>
              </a:rPr>
              <a:t>] [,] [</a:t>
            </a:r>
            <a:r>
              <a:rPr lang="vi-VN" sz="3000" dirty="0">
                <a:solidFill>
                  <a:srgbClr val="0070C0"/>
                </a:solidFill>
                <a:latin typeface="+mj-lt"/>
              </a:rPr>
              <a:t>DELETE</a:t>
            </a:r>
            <a:r>
              <a:rPr lang="vi-VN" sz="3000" dirty="0">
                <a:latin typeface="+mj-lt"/>
              </a:rPr>
              <a:t>] }</a:t>
            </a:r>
          </a:p>
          <a:p>
            <a:pPr marR="0" lvl="0" algn="l" rtl="0">
              <a:lnSpc>
                <a:spcPct val="100000"/>
              </a:lnSpc>
              <a:spcBef>
                <a:spcPts val="0"/>
              </a:spcBef>
              <a:spcAft>
                <a:spcPts val="0"/>
              </a:spcAft>
            </a:pPr>
            <a:r>
              <a:rPr lang="en-US" sz="3000" dirty="0">
                <a:latin typeface="+mj-lt"/>
              </a:rPr>
              <a:t>	</a:t>
            </a:r>
            <a:r>
              <a:rPr lang="vi-VN" sz="3000" dirty="0">
                <a:solidFill>
                  <a:srgbClr val="0070C0"/>
                </a:solidFill>
                <a:latin typeface="+mj-lt"/>
              </a:rPr>
              <a:t>AS</a:t>
            </a:r>
          </a:p>
          <a:p>
            <a:pPr marR="0" lvl="0" algn="l" rtl="0">
              <a:lnSpc>
                <a:spcPct val="100000"/>
              </a:lnSpc>
              <a:spcBef>
                <a:spcPts val="0"/>
              </a:spcBef>
              <a:spcAft>
                <a:spcPts val="0"/>
              </a:spcAft>
            </a:pPr>
            <a:r>
              <a:rPr lang="en-US" sz="3000" dirty="0">
                <a:latin typeface="+mj-lt"/>
              </a:rPr>
              <a:t>	</a:t>
            </a:r>
            <a:r>
              <a:rPr lang="vi-VN" sz="3000" dirty="0">
                <a:solidFill>
                  <a:srgbClr val="0070C0"/>
                </a:solidFill>
                <a:latin typeface="+mj-lt"/>
              </a:rPr>
              <a:t>BEGIN</a:t>
            </a:r>
          </a:p>
          <a:p>
            <a:pPr marR="0" lvl="0" algn="l" rtl="0">
              <a:lnSpc>
                <a:spcPct val="100000"/>
              </a:lnSpc>
              <a:spcBef>
                <a:spcPts val="0"/>
              </a:spcBef>
              <a:spcAft>
                <a:spcPts val="0"/>
              </a:spcAft>
            </a:pPr>
            <a:r>
              <a:rPr lang="vi-VN" sz="3000" dirty="0">
                <a:latin typeface="+mj-lt"/>
              </a:rPr>
              <a:t>    </a:t>
            </a:r>
            <a:r>
              <a:rPr lang="en-US" sz="3000" dirty="0">
                <a:latin typeface="+mj-lt"/>
              </a:rPr>
              <a:t>	</a:t>
            </a:r>
            <a:r>
              <a:rPr lang="vi-VN" sz="3000" dirty="0">
                <a:latin typeface="+mj-lt"/>
              </a:rPr>
              <a:t>{sql_statements}</a:t>
            </a:r>
          </a:p>
          <a:p>
            <a:pPr marR="0" lvl="0" algn="l" rtl="0">
              <a:lnSpc>
                <a:spcPct val="100000"/>
              </a:lnSpc>
              <a:spcBef>
                <a:spcPts val="0"/>
              </a:spcBef>
              <a:spcAft>
                <a:spcPts val="0"/>
              </a:spcAft>
            </a:pPr>
            <a:r>
              <a:rPr lang="en-US" sz="3000" dirty="0">
                <a:latin typeface="+mj-lt"/>
              </a:rPr>
              <a:t>	</a:t>
            </a:r>
            <a:r>
              <a:rPr lang="vi-VN" sz="3000" dirty="0">
                <a:solidFill>
                  <a:srgbClr val="0070C0"/>
                </a:solidFill>
                <a:latin typeface="+mj-lt"/>
              </a:rPr>
              <a:t>END</a:t>
            </a:r>
          </a:p>
        </p:txBody>
      </p:sp>
      <p:pic>
        <p:nvPicPr>
          <p:cNvPr id="167" name="Google Shape;167;p13"/>
          <p:cNvPicPr preferRelativeResize="0"/>
          <p:nvPr/>
        </p:nvPicPr>
        <p:blipFill rotWithShape="1">
          <a:blip r:embed="rId3">
            <a:alphaModFix/>
          </a:blip>
          <a:srcRect/>
          <a:stretch/>
        </p:blipFill>
        <p:spPr>
          <a:xfrm>
            <a:off x="11163300" y="0"/>
            <a:ext cx="1090904" cy="876300"/>
          </a:xfrm>
          <a:prstGeom prst="rect">
            <a:avLst/>
          </a:prstGeom>
          <a:noFill/>
          <a:ln>
            <a:noFill/>
          </a:ln>
        </p:spPr>
      </p:pic>
    </p:spTree>
    <p:extLst>
      <p:ext uri="{BB962C8B-B14F-4D97-AF65-F5344CB8AC3E}">
        <p14:creationId xmlns:p14="http://schemas.microsoft.com/office/powerpoint/2010/main" val="3400159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cxnSp>
        <p:nvCxnSpPr>
          <p:cNvPr id="182" name="Google Shape;182;p15"/>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83" name="Google Shape;183;p15"/>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Calibri"/>
                <a:ea typeface="Calibri"/>
                <a:cs typeface="Calibri"/>
                <a:sym typeface="Calibri"/>
              </a:rPr>
              <a:t>Ví dụ: </a:t>
            </a:r>
            <a:endParaRPr/>
          </a:p>
        </p:txBody>
      </p:sp>
      <p:sp>
        <p:nvSpPr>
          <p:cNvPr id="184" name="Google Shape;184;p15"/>
          <p:cNvSpPr txBox="1"/>
          <p:nvPr/>
        </p:nvSpPr>
        <p:spPr>
          <a:xfrm>
            <a:off x="294968" y="1353945"/>
            <a:ext cx="11409352" cy="53312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600" b="0" i="0" u="none" strike="noStrike" cap="none" dirty="0" err="1">
                <a:solidFill>
                  <a:schemeClr val="dk1"/>
                </a:solidFill>
                <a:latin typeface="Times New Roman"/>
                <a:ea typeface="Times New Roman"/>
                <a:cs typeface="Times New Roman"/>
                <a:sym typeface="Times New Roman"/>
              </a:rPr>
              <a:t>Tạo</a:t>
            </a:r>
            <a:r>
              <a:rPr lang="en-US" sz="2600" b="0" i="0" u="none" strike="noStrike" cap="none" dirty="0">
                <a:solidFill>
                  <a:schemeClr val="dk1"/>
                </a:solidFill>
                <a:latin typeface="Times New Roman"/>
                <a:ea typeface="Times New Roman"/>
                <a:cs typeface="Times New Roman"/>
                <a:sym typeface="Times New Roman"/>
              </a:rPr>
              <a:t> trigger </a:t>
            </a:r>
            <a:r>
              <a:rPr lang="en-US" sz="2600" b="0" i="0" u="none" strike="noStrike" cap="none" dirty="0" err="1">
                <a:solidFill>
                  <a:schemeClr val="dk1"/>
                </a:solidFill>
                <a:latin typeface="Times New Roman"/>
                <a:ea typeface="Times New Roman"/>
                <a:cs typeface="Times New Roman"/>
                <a:sym typeface="Times New Roman"/>
              </a:rPr>
              <a:t>cập</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nhật</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hàng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tồn</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trong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kho</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sau</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khi</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có</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đơn</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đặt</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hàng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mới</a:t>
            </a:r>
            <a:r>
              <a:rPr lang="en-US" sz="2600" b="0" i="0" u="none" strike="noStrike" cap="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None/>
            </a:pPr>
            <a:endParaRPr sz="2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600" b="0" i="0" u="none" strike="noStrike" cap="none" dirty="0">
              <a:solidFill>
                <a:srgbClr val="0070C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600" b="0" i="0" u="none" strike="noStrike" cap="none" dirty="0">
              <a:solidFill>
                <a:srgbClr val="0070C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600" b="0" i="0" u="none" strike="noStrike" cap="none" dirty="0">
              <a:solidFill>
                <a:srgbClr val="0070C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600" b="0" i="0" u="none" strike="noStrike" cap="none" dirty="0">
              <a:solidFill>
                <a:srgbClr val="0070C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600" b="0" i="0" u="none" strike="noStrike" cap="none" dirty="0">
                <a:solidFill>
                  <a:srgbClr val="0070C0"/>
                </a:solidFill>
                <a:latin typeface="Times New Roman"/>
                <a:ea typeface="Times New Roman"/>
                <a:cs typeface="Times New Roman"/>
                <a:sym typeface="Times New Roman"/>
              </a:rPr>
              <a:t>CREATE TRIGGER</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trg_DatHang</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a:solidFill>
                  <a:srgbClr val="0070C0"/>
                </a:solidFill>
                <a:latin typeface="Times New Roman"/>
                <a:ea typeface="Times New Roman"/>
                <a:cs typeface="Times New Roman"/>
                <a:sym typeface="Times New Roman"/>
              </a:rPr>
              <a:t>AFTER INSERT </a:t>
            </a:r>
            <a:endParaRPr dirty="0"/>
          </a:p>
          <a:p>
            <a:pPr marL="0" marR="0" lvl="0" indent="0" algn="l" rtl="0">
              <a:lnSpc>
                <a:spcPct val="100000"/>
              </a:lnSpc>
              <a:spcBef>
                <a:spcPts val="0"/>
              </a:spcBef>
              <a:spcAft>
                <a:spcPts val="0"/>
              </a:spcAft>
              <a:buNone/>
            </a:pPr>
            <a:r>
              <a:rPr lang="en-US" sz="2600" b="0" i="0" u="none" strike="noStrike" cap="none" dirty="0">
                <a:solidFill>
                  <a:srgbClr val="0070C0"/>
                </a:solidFill>
                <a:latin typeface="Times New Roman"/>
                <a:ea typeface="Times New Roman"/>
                <a:cs typeface="Times New Roman"/>
                <a:sym typeface="Times New Roman"/>
              </a:rPr>
              <a:t>ON</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tbl_dat_hang</a:t>
            </a:r>
            <a:endParaRPr sz="2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600" b="0" i="0" u="none" strike="noStrike" cap="none" dirty="0">
                <a:solidFill>
                  <a:srgbClr val="0070C0"/>
                </a:solidFill>
                <a:latin typeface="Times New Roman"/>
                <a:ea typeface="Times New Roman"/>
                <a:cs typeface="Times New Roman"/>
                <a:sym typeface="Times New Roman"/>
              </a:rPr>
              <a:t>FOR EACH ROW</a:t>
            </a:r>
            <a:endParaRPr dirty="0"/>
          </a:p>
          <a:p>
            <a:pPr marL="0" marR="0" lvl="0" indent="0" algn="l" rtl="0">
              <a:lnSpc>
                <a:spcPct val="100000"/>
              </a:lnSpc>
              <a:spcBef>
                <a:spcPts val="0"/>
              </a:spcBef>
              <a:spcAft>
                <a:spcPts val="0"/>
              </a:spcAft>
              <a:buNone/>
            </a:pP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a:solidFill>
                  <a:srgbClr val="0070C0"/>
                </a:solidFill>
                <a:latin typeface="Times New Roman"/>
                <a:ea typeface="Times New Roman"/>
                <a:cs typeface="Times New Roman"/>
                <a:sym typeface="Times New Roman"/>
              </a:rPr>
              <a:t>UPDATE</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tbl_kho_hang</a:t>
            </a:r>
            <a:r>
              <a:rPr lang="en-US" sz="2600" b="0" i="0" u="none" strike="noStrike" cap="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None/>
            </a:pP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a:solidFill>
                  <a:srgbClr val="0070C0"/>
                </a:solidFill>
                <a:latin typeface="Times New Roman"/>
                <a:ea typeface="Times New Roman"/>
                <a:cs typeface="Times New Roman"/>
                <a:sym typeface="Times New Roman"/>
              </a:rPr>
              <a:t>SET</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so_luong_ton</a:t>
            </a:r>
            <a:r>
              <a:rPr lang="en-US" sz="2600" b="0" i="0" u="none" strike="noStrike" cap="none" dirty="0">
                <a:solidFill>
                  <a:schemeClr val="dk1"/>
                </a:solidFill>
                <a:latin typeface="Times New Roman"/>
                <a:ea typeface="Times New Roman"/>
                <a:cs typeface="Times New Roman"/>
                <a:sym typeface="Times New Roman"/>
              </a:rPr>
              <a:t> = </a:t>
            </a:r>
            <a:r>
              <a:rPr lang="en-US" sz="2600" b="0" i="0" u="none" strike="noStrike" cap="none" dirty="0" err="1">
                <a:solidFill>
                  <a:schemeClr val="dk1"/>
                </a:solidFill>
                <a:latin typeface="Times New Roman"/>
                <a:ea typeface="Times New Roman"/>
                <a:cs typeface="Times New Roman"/>
                <a:sym typeface="Times New Roman"/>
              </a:rPr>
              <a:t>so_luong_ton</a:t>
            </a:r>
            <a:r>
              <a:rPr lang="en-US" sz="2600" b="0" i="0" u="none" strike="noStrike" cap="none" dirty="0">
                <a:solidFill>
                  <a:schemeClr val="dk1"/>
                </a:solidFill>
                <a:latin typeface="Times New Roman"/>
                <a:ea typeface="Times New Roman"/>
                <a:cs typeface="Times New Roman"/>
                <a:sym typeface="Times New Roman"/>
              </a:rPr>
              <a:t> - </a:t>
            </a:r>
            <a:r>
              <a:rPr lang="en-US" sz="2600" b="0" i="0" u="none" strike="noStrike" cap="none" dirty="0" err="1">
                <a:solidFill>
                  <a:srgbClr val="0070C0"/>
                </a:solidFill>
                <a:latin typeface="Times New Roman"/>
                <a:ea typeface="Times New Roman"/>
                <a:cs typeface="Times New Roman"/>
                <a:sym typeface="Times New Roman"/>
              </a:rPr>
              <a:t>NEW</a:t>
            </a:r>
            <a:r>
              <a:rPr lang="en-US" sz="2600" b="0" i="0" u="none" strike="noStrike" cap="none" dirty="0" err="1">
                <a:solidFill>
                  <a:schemeClr val="dk1"/>
                </a:solidFill>
                <a:latin typeface="Times New Roman"/>
                <a:ea typeface="Times New Roman"/>
                <a:cs typeface="Times New Roman"/>
                <a:sym typeface="Times New Roman"/>
              </a:rPr>
              <a:t>.so_luong_dat</a:t>
            </a:r>
            <a:r>
              <a:rPr lang="en-US" sz="2600" b="0" i="0" u="none" strike="noStrike" cap="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None/>
            </a:pP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a:solidFill>
                  <a:srgbClr val="0070C0"/>
                </a:solidFill>
                <a:latin typeface="Times New Roman"/>
                <a:ea typeface="Times New Roman"/>
                <a:cs typeface="Times New Roman"/>
                <a:sym typeface="Times New Roman"/>
              </a:rPr>
              <a:t>WHERE</a:t>
            </a:r>
            <a:r>
              <a:rPr lang="en-US" sz="26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Times New Roman"/>
                <a:ea typeface="Times New Roman"/>
                <a:cs typeface="Times New Roman"/>
                <a:sym typeface="Times New Roman"/>
              </a:rPr>
              <a:t>tbl_kho_hang.ma_hang</a:t>
            </a:r>
            <a:r>
              <a:rPr lang="en-US" sz="2600" b="0" i="0" u="none" strike="noStrike" cap="none" dirty="0">
                <a:solidFill>
                  <a:schemeClr val="dk1"/>
                </a:solidFill>
                <a:latin typeface="Times New Roman"/>
                <a:ea typeface="Times New Roman"/>
                <a:cs typeface="Times New Roman"/>
                <a:sym typeface="Times New Roman"/>
              </a:rPr>
              <a:t> = </a:t>
            </a:r>
            <a:r>
              <a:rPr lang="en-US" sz="2600" b="0" i="0" u="none" strike="noStrike" cap="none" dirty="0" err="1">
                <a:solidFill>
                  <a:srgbClr val="0070C0"/>
                </a:solidFill>
                <a:latin typeface="Times New Roman"/>
                <a:ea typeface="Times New Roman"/>
                <a:cs typeface="Times New Roman"/>
                <a:sym typeface="Times New Roman"/>
              </a:rPr>
              <a:t>NEW</a:t>
            </a:r>
            <a:r>
              <a:rPr lang="en-US" sz="2600" b="0" i="0" u="none" strike="noStrike" cap="none" dirty="0" err="1">
                <a:solidFill>
                  <a:schemeClr val="dk1"/>
                </a:solidFill>
                <a:latin typeface="Times New Roman"/>
                <a:ea typeface="Times New Roman"/>
                <a:cs typeface="Times New Roman"/>
                <a:sym typeface="Times New Roman"/>
              </a:rPr>
              <a:t>.ma_hang</a:t>
            </a:r>
            <a:r>
              <a:rPr lang="en-US" sz="2600" b="0" i="0" u="none" strike="noStrike" cap="none" dirty="0">
                <a:solidFill>
                  <a:schemeClr val="dk1"/>
                </a:solidFill>
                <a:latin typeface="Times New Roman"/>
                <a:ea typeface="Times New Roman"/>
                <a:cs typeface="Times New Roman"/>
                <a:sym typeface="Times New Roman"/>
              </a:rPr>
              <a:t> </a:t>
            </a:r>
            <a:endParaRPr sz="2600" b="0" i="0" u="none" strike="noStrike" cap="none" dirty="0">
              <a:solidFill>
                <a:schemeClr val="dk1"/>
              </a:solidFill>
              <a:latin typeface="Times New Roman"/>
              <a:ea typeface="Times New Roman"/>
              <a:cs typeface="Times New Roman"/>
              <a:sym typeface="Times New Roman"/>
            </a:endParaRPr>
          </a:p>
        </p:txBody>
      </p:sp>
      <p:pic>
        <p:nvPicPr>
          <p:cNvPr id="185" name="Google Shape;185;p15"/>
          <p:cNvPicPr preferRelativeResize="0"/>
          <p:nvPr/>
        </p:nvPicPr>
        <p:blipFill rotWithShape="1">
          <a:blip r:embed="rId3">
            <a:alphaModFix/>
          </a:blip>
          <a:srcRect/>
          <a:stretch/>
        </p:blipFill>
        <p:spPr>
          <a:xfrm>
            <a:off x="11163300" y="0"/>
            <a:ext cx="1090904" cy="876300"/>
          </a:xfrm>
          <a:prstGeom prst="rect">
            <a:avLst/>
          </a:prstGeom>
          <a:noFill/>
          <a:ln>
            <a:noFill/>
          </a:ln>
        </p:spPr>
      </p:pic>
      <p:pic>
        <p:nvPicPr>
          <p:cNvPr id="186" name="Google Shape;186;p15"/>
          <p:cNvPicPr preferRelativeResize="0"/>
          <p:nvPr/>
        </p:nvPicPr>
        <p:blipFill rotWithShape="1">
          <a:blip r:embed="rId4">
            <a:alphaModFix/>
          </a:blip>
          <a:srcRect/>
          <a:stretch/>
        </p:blipFill>
        <p:spPr>
          <a:xfrm>
            <a:off x="487680" y="1976911"/>
            <a:ext cx="4363059" cy="1609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cxnSp>
        <p:nvCxnSpPr>
          <p:cNvPr id="184" name="Google Shape;184;p25"/>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85" name="Google Shape;185;p25"/>
          <p:cNvSpPr txBox="1"/>
          <p:nvPr/>
        </p:nvSpPr>
        <p:spPr>
          <a:xfrm>
            <a:off x="0" y="160078"/>
            <a:ext cx="10796710" cy="769441"/>
          </a:xfrm>
          <a:prstGeom prst="rect">
            <a:avLst/>
          </a:prstGeom>
          <a:noFill/>
          <a:ln>
            <a:noFill/>
          </a:ln>
        </p:spPr>
        <p:txBody>
          <a:bodyPr spcFirstLastPara="1" wrap="square" lIns="91425" tIns="45700" rIns="91425" bIns="45700" anchor="t" anchorCtr="0">
            <a:noAutofit/>
          </a:bodyPr>
          <a:lstStyle/>
          <a:p>
            <a:r>
              <a:rPr lang="en-US" sz="4400" dirty="0">
                <a:solidFill>
                  <a:schemeClr val="dk1"/>
                </a:solidFill>
                <a:latin typeface="Times New Roman" panose="02020603050405020304" pitchFamily="18" charset="0"/>
                <a:ea typeface="Calibri"/>
                <a:cs typeface="Times New Roman" panose="02020603050405020304" pitchFamily="18" charset="0"/>
                <a:sym typeface="Calibri"/>
              </a:rPr>
              <a:t>Trigger</a:t>
            </a:r>
          </a:p>
        </p:txBody>
      </p:sp>
      <p:pic>
        <p:nvPicPr>
          <p:cNvPr id="187" name="Google Shape;187;p25"/>
          <p:cNvPicPr preferRelativeResize="0"/>
          <p:nvPr/>
        </p:nvPicPr>
        <p:blipFill rotWithShape="1">
          <a:blip r:embed="rId3">
            <a:alphaModFix/>
          </a:blip>
          <a:srcRect/>
          <a:stretch/>
        </p:blipFill>
        <p:spPr>
          <a:xfrm>
            <a:off x="2746068" y="1944080"/>
            <a:ext cx="7209094" cy="4106446"/>
          </a:xfrm>
          <a:prstGeom prst="rect">
            <a:avLst/>
          </a:prstGeom>
          <a:noFill/>
          <a:ln>
            <a:noFill/>
          </a:ln>
        </p:spPr>
      </p:pic>
    </p:spTree>
    <p:extLst>
      <p:ext uri="{BB962C8B-B14F-4D97-AF65-F5344CB8AC3E}">
        <p14:creationId xmlns:p14="http://schemas.microsoft.com/office/powerpoint/2010/main" val="764043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13"/>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65" name="Google Shape;165;p13"/>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dirty="0" err="1">
                <a:solidFill>
                  <a:schemeClr val="dk1"/>
                </a:solidFill>
                <a:latin typeface="Calibri"/>
                <a:cs typeface="Calibri"/>
                <a:sym typeface="Calibri"/>
              </a:rPr>
              <a:t>Phân</a:t>
            </a:r>
            <a:r>
              <a:rPr lang="en-US" sz="4400" dirty="0">
                <a:solidFill>
                  <a:schemeClr val="dk1"/>
                </a:solidFill>
                <a:latin typeface="Calibri"/>
                <a:cs typeface="Calibri"/>
                <a:sym typeface="Calibri"/>
              </a:rPr>
              <a:t> </a:t>
            </a:r>
            <a:r>
              <a:rPr lang="en-US" sz="4400" dirty="0" err="1">
                <a:solidFill>
                  <a:schemeClr val="dk1"/>
                </a:solidFill>
                <a:latin typeface="Calibri"/>
                <a:cs typeface="Calibri"/>
                <a:sym typeface="Calibri"/>
              </a:rPr>
              <a:t>biệt</a:t>
            </a:r>
            <a:r>
              <a:rPr lang="en-US" sz="4400" dirty="0">
                <a:solidFill>
                  <a:schemeClr val="dk1"/>
                </a:solidFill>
                <a:latin typeface="Calibri"/>
                <a:cs typeface="Calibri"/>
                <a:sym typeface="Calibri"/>
              </a:rPr>
              <a:t> Store procedure &amp; Function</a:t>
            </a:r>
            <a:endParaRPr lang="en-US" sz="4400" dirty="0"/>
          </a:p>
        </p:txBody>
      </p:sp>
      <p:pic>
        <p:nvPicPr>
          <p:cNvPr id="167" name="Google Shape;167;p13"/>
          <p:cNvPicPr preferRelativeResize="0"/>
          <p:nvPr/>
        </p:nvPicPr>
        <p:blipFill rotWithShape="1">
          <a:blip r:embed="rId3">
            <a:alphaModFix/>
          </a:blip>
          <a:srcRect/>
          <a:stretch/>
        </p:blipFill>
        <p:spPr>
          <a:xfrm>
            <a:off x="11163300" y="0"/>
            <a:ext cx="1090904" cy="876300"/>
          </a:xfrm>
          <a:prstGeom prst="rect">
            <a:avLst/>
          </a:prstGeom>
          <a:noFill/>
          <a:ln>
            <a:noFill/>
          </a:ln>
        </p:spPr>
      </p:pic>
      <p:graphicFrame>
        <p:nvGraphicFramePr>
          <p:cNvPr id="3" name="Table 3">
            <a:extLst>
              <a:ext uri="{FF2B5EF4-FFF2-40B4-BE49-F238E27FC236}">
                <a16:creationId xmlns:a16="http://schemas.microsoft.com/office/drawing/2014/main" id="{12327EDC-90EF-4AA2-85DA-EFB55ADD153D}"/>
              </a:ext>
            </a:extLst>
          </p:cNvPr>
          <p:cNvGraphicFramePr>
            <a:graphicFrameLocks noGrp="1"/>
          </p:cNvGraphicFramePr>
          <p:nvPr>
            <p:extLst>
              <p:ext uri="{D42A27DB-BD31-4B8C-83A1-F6EECF244321}">
                <p14:modId xmlns:p14="http://schemas.microsoft.com/office/powerpoint/2010/main" val="886670523"/>
              </p:ext>
            </p:extLst>
          </p:nvPr>
        </p:nvGraphicFramePr>
        <p:xfrm>
          <a:off x="278752" y="1574863"/>
          <a:ext cx="11430000" cy="4663440"/>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127586772"/>
                    </a:ext>
                  </a:extLst>
                </a:gridCol>
                <a:gridCol w="5715000">
                  <a:extLst>
                    <a:ext uri="{9D8B030D-6E8A-4147-A177-3AD203B41FA5}">
                      <a16:colId xmlns:a16="http://schemas.microsoft.com/office/drawing/2014/main" val="1547315978"/>
                    </a:ext>
                  </a:extLst>
                </a:gridCol>
              </a:tblGrid>
              <a:tr h="370840">
                <a:tc>
                  <a:txBody>
                    <a:bodyPr/>
                    <a:lstStyle/>
                    <a:p>
                      <a:pPr algn="ctr"/>
                      <a:r>
                        <a:rPr lang="en-US" sz="2400" dirty="0">
                          <a:latin typeface="Times New Roman" panose="02020603050405020304" pitchFamily="18" charset="0"/>
                          <a:cs typeface="Times New Roman" panose="02020603050405020304" pitchFamily="18" charset="0"/>
                        </a:rPr>
                        <a:t>Store procedure</a:t>
                      </a:r>
                    </a:p>
                  </a:txBody>
                  <a:tcPr/>
                </a:tc>
                <a:tc>
                  <a:txBody>
                    <a:bodyPr/>
                    <a:lstStyle/>
                    <a:p>
                      <a:pPr algn="ctr"/>
                      <a:r>
                        <a:rPr lang="en-US" sz="2400" dirty="0">
                          <a:latin typeface="Times New Roman" panose="02020603050405020304" pitchFamily="18" charset="0"/>
                          <a:cs typeface="Times New Roman" panose="02020603050405020304" pitchFamily="18" charset="0"/>
                        </a:rPr>
                        <a:t>Function</a:t>
                      </a:r>
                    </a:p>
                  </a:txBody>
                  <a:tcPr/>
                </a:tc>
                <a:extLst>
                  <a:ext uri="{0D108BD9-81ED-4DB2-BD59-A6C34878D82A}">
                    <a16:rowId xmlns:a16="http://schemas.microsoft.com/office/drawing/2014/main" val="1793652767"/>
                  </a:ext>
                </a:extLst>
              </a:tr>
              <a:tr h="370840">
                <a:tc>
                  <a:txBody>
                    <a:bodyPr/>
                    <a:lstStyle/>
                    <a:p>
                      <a:r>
                        <a:rPr lang="vi-VN" sz="2400" dirty="0">
                          <a:latin typeface="Times New Roman" panose="02020603050405020304" pitchFamily="18" charset="0"/>
                          <a:cs typeface="Times New Roman" panose="02020603050405020304" pitchFamily="18" charset="0"/>
                        </a:rPr>
                        <a:t>Thủ tục lưu trữ có thể trả về giá trị zero, một hoặc nhiều giá trị</a:t>
                      </a:r>
                      <a:r>
                        <a:rPr lang="en-US" sz="2400" dirty="0">
                          <a:latin typeface="Times New Roman" panose="02020603050405020304" pitchFamily="18" charset="0"/>
                          <a:cs typeface="Times New Roman" panose="02020603050405020304" pitchFamily="18" charset="0"/>
                        </a:rPr>
                        <a:t>.</a:t>
                      </a:r>
                    </a:p>
                  </a:txBody>
                  <a:tcPr/>
                </a:tc>
                <a:tc>
                  <a:txBody>
                    <a:bodyPr/>
                    <a:lstStyle/>
                    <a:p>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213946025"/>
                  </a:ext>
                </a:extLst>
              </a:tr>
              <a:tr h="370840">
                <a:tc>
                  <a:txBody>
                    <a:bodyPr/>
                    <a:lstStyle/>
                    <a:p>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ra.</a:t>
                      </a:r>
                    </a:p>
                  </a:txBody>
                  <a:tcPr/>
                </a:tc>
                <a:tc>
                  <a:txBody>
                    <a:bodyPr/>
                    <a:lstStyle/>
                    <a:p>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10831171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latin typeface="Times New Roman" panose="02020603050405020304" pitchFamily="18" charset="0"/>
                          <a:cs typeface="Times New Roman" panose="02020603050405020304" pitchFamily="18" charset="0"/>
                        </a:rPr>
                        <a:t>T</a:t>
                      </a:r>
                      <a:r>
                        <a:rPr lang="vi-VN" sz="2400" dirty="0">
                          <a:latin typeface="Times New Roman" panose="02020603050405020304" pitchFamily="18" charset="0"/>
                          <a:cs typeface="Times New Roman" panose="02020603050405020304" pitchFamily="18" charset="0"/>
                        </a:rPr>
                        <a:t>hủ tục lưu trữ không thể được gọi từ hàm</a:t>
                      </a:r>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2400" dirty="0">
                          <a:latin typeface="Times New Roman" panose="02020603050405020304" pitchFamily="18" charset="0"/>
                          <a:cs typeface="Times New Roman" panose="02020603050405020304" pitchFamily="18" charset="0"/>
                        </a:rPr>
                        <a:t>Hàm có thể được gọi từ thủ tục lưu trữ</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90105032"/>
                  </a:ext>
                </a:extLst>
              </a:tr>
              <a:tr h="370840">
                <a:tc>
                  <a:txBody>
                    <a:bodyPr/>
                    <a:lstStyle/>
                    <a:p>
                      <a:r>
                        <a:rPr lang="vi-VN" sz="2400" dirty="0">
                          <a:latin typeface="Times New Roman" panose="02020603050405020304" pitchFamily="18" charset="0"/>
                          <a:cs typeface="Times New Roman" panose="02020603050405020304" pitchFamily="18" charset="0"/>
                        </a:rPr>
                        <a:t>Các thủ tục lưu trữ không thể được sử dụng trong các câu lệnh WHERE / HAVING / SELECT </a:t>
                      </a:r>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WHERE / HAVING / SELECT </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8293689"/>
                  </a:ext>
                </a:extLst>
              </a:tr>
              <a:tr h="370840">
                <a:tc>
                  <a:txBody>
                    <a:bodyPr/>
                    <a:lstStyle/>
                    <a:p>
                      <a:r>
                        <a:rPr lang="vi-VN" sz="2400" dirty="0">
                          <a:latin typeface="Times New Roman" panose="02020603050405020304" pitchFamily="18" charset="0"/>
                          <a:cs typeface="Times New Roman" panose="02020603050405020304" pitchFamily="18" charset="0"/>
                        </a:rPr>
                        <a:t>Một ngoại lệ có thể được xử lý bằng try-catch trong thủ tục lưu trữ</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try-catch</a:t>
                      </a:r>
                    </a:p>
                  </a:txBody>
                  <a:tcPr/>
                </a:tc>
                <a:extLst>
                  <a:ext uri="{0D108BD9-81ED-4DB2-BD59-A6C34878D82A}">
                    <a16:rowId xmlns:a16="http://schemas.microsoft.com/office/drawing/2014/main" val="3963280773"/>
                  </a:ext>
                </a:extLst>
              </a:tr>
              <a:tr h="370840">
                <a:tc>
                  <a:txBody>
                    <a:bodyPr/>
                    <a:lstStyle/>
                    <a:p>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Transactions </a:t>
                      </a:r>
                    </a:p>
                  </a:txBody>
                  <a:tcPr/>
                </a:tc>
                <a:tc>
                  <a:txBody>
                    <a:bodyPr/>
                    <a:lstStyle/>
                    <a:p>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Transactions </a:t>
                      </a:r>
                    </a:p>
                  </a:txBody>
                  <a:tcPr/>
                </a:tc>
                <a:extLst>
                  <a:ext uri="{0D108BD9-81ED-4DB2-BD59-A6C34878D82A}">
                    <a16:rowId xmlns:a16="http://schemas.microsoft.com/office/drawing/2014/main" val="14838106"/>
                  </a:ext>
                </a:extLst>
              </a:tr>
            </a:tbl>
          </a:graphicData>
        </a:graphic>
      </p:graphicFrame>
    </p:spTree>
    <p:extLst>
      <p:ext uri="{BB962C8B-B14F-4D97-AF65-F5344CB8AC3E}">
        <p14:creationId xmlns:p14="http://schemas.microsoft.com/office/powerpoint/2010/main" val="68577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3"/>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73" name="Google Shape;73;p13"/>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dirty="0" err="1">
                <a:solidFill>
                  <a:schemeClr val="dk1"/>
                </a:solidFill>
                <a:latin typeface="Times New Roman"/>
                <a:ea typeface="Times New Roman"/>
                <a:cs typeface="Times New Roman"/>
                <a:sym typeface="Times New Roman"/>
              </a:rPr>
              <a:t>Kiểm</a:t>
            </a:r>
            <a:r>
              <a:rPr lang="en-US" sz="4400" dirty="0">
                <a:solidFill>
                  <a:schemeClr val="dk1"/>
                </a:solidFill>
                <a:latin typeface="Times New Roman"/>
                <a:ea typeface="Times New Roman"/>
                <a:cs typeface="Times New Roman"/>
                <a:sym typeface="Times New Roman"/>
              </a:rPr>
              <a:t> </a:t>
            </a:r>
            <a:r>
              <a:rPr lang="en-US" sz="4400" dirty="0" err="1">
                <a:solidFill>
                  <a:schemeClr val="dk1"/>
                </a:solidFill>
                <a:latin typeface="Times New Roman"/>
                <a:ea typeface="Times New Roman"/>
                <a:cs typeface="Times New Roman"/>
                <a:sym typeface="Times New Roman"/>
              </a:rPr>
              <a:t>tra</a:t>
            </a:r>
            <a:r>
              <a:rPr lang="en-US" sz="4400" dirty="0">
                <a:solidFill>
                  <a:schemeClr val="dk1"/>
                </a:solidFill>
                <a:latin typeface="Times New Roman"/>
                <a:ea typeface="Times New Roman"/>
                <a:cs typeface="Times New Roman"/>
                <a:sym typeface="Times New Roman"/>
              </a:rPr>
              <a:t> </a:t>
            </a:r>
            <a:r>
              <a:rPr lang="en-US" sz="4400" dirty="0" err="1">
                <a:solidFill>
                  <a:schemeClr val="dk1"/>
                </a:solidFill>
                <a:latin typeface="Times New Roman"/>
                <a:ea typeface="Times New Roman"/>
                <a:cs typeface="Times New Roman"/>
                <a:sym typeface="Times New Roman"/>
              </a:rPr>
              <a:t>bài</a:t>
            </a:r>
            <a:r>
              <a:rPr lang="en-US" sz="4400" dirty="0">
                <a:solidFill>
                  <a:schemeClr val="dk1"/>
                </a:solidFill>
                <a:latin typeface="Times New Roman"/>
                <a:ea typeface="Times New Roman"/>
                <a:cs typeface="Times New Roman"/>
                <a:sym typeface="Times New Roman"/>
              </a:rPr>
              <a:t> </a:t>
            </a:r>
            <a:r>
              <a:rPr lang="en-US" sz="4400" dirty="0" err="1">
                <a:solidFill>
                  <a:schemeClr val="dk1"/>
                </a:solidFill>
                <a:latin typeface="Times New Roman"/>
                <a:ea typeface="Times New Roman"/>
                <a:cs typeface="Times New Roman"/>
                <a:sym typeface="Times New Roman"/>
              </a:rPr>
              <a:t>cũ</a:t>
            </a:r>
            <a:endParaRPr sz="4400" dirty="0">
              <a:solidFill>
                <a:schemeClr val="dk1"/>
              </a:solidFill>
              <a:latin typeface="Times New Roman"/>
              <a:ea typeface="Times New Roman"/>
              <a:cs typeface="Times New Roman"/>
              <a:sym typeface="Times New Roman"/>
            </a:endParaRPr>
          </a:p>
        </p:txBody>
      </p:sp>
      <p:pic>
        <p:nvPicPr>
          <p:cNvPr id="75" name="Google Shape;75;p13"/>
          <p:cNvPicPr preferRelativeResize="0"/>
          <p:nvPr/>
        </p:nvPicPr>
        <p:blipFill rotWithShape="1">
          <a:blip r:embed="rId3">
            <a:alphaModFix/>
          </a:blip>
          <a:srcRect/>
          <a:stretch/>
        </p:blipFill>
        <p:spPr>
          <a:xfrm>
            <a:off x="2667000" y="1422515"/>
            <a:ext cx="6858000" cy="5143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13"/>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65" name="Google Shape;165;p13"/>
          <p:cNvSpPr txBox="1"/>
          <p:nvPr/>
        </p:nvSpPr>
        <p:spPr>
          <a:xfrm>
            <a:off x="0" y="145676"/>
            <a:ext cx="10796710"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dirty="0" err="1">
                <a:solidFill>
                  <a:schemeClr val="dk1"/>
                </a:solidFill>
                <a:latin typeface="Calibri"/>
                <a:cs typeface="Calibri"/>
                <a:sym typeface="Calibri"/>
              </a:rPr>
              <a:t>Phân</a:t>
            </a:r>
            <a:r>
              <a:rPr lang="en-US" sz="4400" dirty="0">
                <a:solidFill>
                  <a:schemeClr val="dk1"/>
                </a:solidFill>
                <a:latin typeface="Calibri"/>
                <a:cs typeface="Calibri"/>
                <a:sym typeface="Calibri"/>
              </a:rPr>
              <a:t> </a:t>
            </a:r>
            <a:r>
              <a:rPr lang="en-US" sz="4400" dirty="0" err="1">
                <a:solidFill>
                  <a:schemeClr val="dk1"/>
                </a:solidFill>
                <a:latin typeface="Calibri"/>
                <a:cs typeface="Calibri"/>
                <a:sym typeface="Calibri"/>
              </a:rPr>
              <a:t>biệt</a:t>
            </a:r>
            <a:r>
              <a:rPr lang="en-US" sz="4400" dirty="0">
                <a:solidFill>
                  <a:schemeClr val="dk1"/>
                </a:solidFill>
                <a:latin typeface="Calibri"/>
                <a:cs typeface="Calibri"/>
                <a:sym typeface="Calibri"/>
              </a:rPr>
              <a:t> Store procedure &amp; Trigger</a:t>
            </a:r>
            <a:endParaRPr dirty="0"/>
          </a:p>
        </p:txBody>
      </p:sp>
      <p:pic>
        <p:nvPicPr>
          <p:cNvPr id="167" name="Google Shape;167;p13"/>
          <p:cNvPicPr preferRelativeResize="0"/>
          <p:nvPr/>
        </p:nvPicPr>
        <p:blipFill rotWithShape="1">
          <a:blip r:embed="rId3">
            <a:alphaModFix/>
          </a:blip>
          <a:srcRect/>
          <a:stretch/>
        </p:blipFill>
        <p:spPr>
          <a:xfrm>
            <a:off x="11163300" y="0"/>
            <a:ext cx="1090904" cy="876300"/>
          </a:xfrm>
          <a:prstGeom prst="rect">
            <a:avLst/>
          </a:prstGeom>
          <a:noFill/>
          <a:ln>
            <a:noFill/>
          </a:ln>
        </p:spPr>
      </p:pic>
      <p:graphicFrame>
        <p:nvGraphicFramePr>
          <p:cNvPr id="2" name="Table 2">
            <a:extLst>
              <a:ext uri="{FF2B5EF4-FFF2-40B4-BE49-F238E27FC236}">
                <a16:creationId xmlns:a16="http://schemas.microsoft.com/office/drawing/2014/main" id="{1A09280E-C950-4C15-BCC8-8896C0427587}"/>
              </a:ext>
            </a:extLst>
          </p:cNvPr>
          <p:cNvGraphicFramePr>
            <a:graphicFrameLocks noGrp="1"/>
          </p:cNvGraphicFramePr>
          <p:nvPr>
            <p:extLst>
              <p:ext uri="{D42A27DB-BD31-4B8C-83A1-F6EECF244321}">
                <p14:modId xmlns:p14="http://schemas.microsoft.com/office/powerpoint/2010/main" val="1365237481"/>
              </p:ext>
            </p:extLst>
          </p:nvPr>
        </p:nvGraphicFramePr>
        <p:xfrm>
          <a:off x="360485" y="1431843"/>
          <a:ext cx="11614638" cy="4511040"/>
        </p:xfrm>
        <a:graphic>
          <a:graphicData uri="http://schemas.openxmlformats.org/drawingml/2006/table">
            <a:tbl>
              <a:tblPr firstRow="1" bandRow="1">
                <a:tableStyleId>{5C22544A-7EE6-4342-B048-85BDC9FD1C3A}</a:tableStyleId>
              </a:tblPr>
              <a:tblGrid>
                <a:gridCol w="5807319">
                  <a:extLst>
                    <a:ext uri="{9D8B030D-6E8A-4147-A177-3AD203B41FA5}">
                      <a16:colId xmlns:a16="http://schemas.microsoft.com/office/drawing/2014/main" val="2514038717"/>
                    </a:ext>
                  </a:extLst>
                </a:gridCol>
                <a:gridCol w="5807319">
                  <a:extLst>
                    <a:ext uri="{9D8B030D-6E8A-4147-A177-3AD203B41FA5}">
                      <a16:colId xmlns:a16="http://schemas.microsoft.com/office/drawing/2014/main" val="1416962785"/>
                    </a:ext>
                  </a:extLst>
                </a:gridCol>
              </a:tblGrid>
              <a:tr h="370840">
                <a:tc>
                  <a:txBody>
                    <a:bodyPr/>
                    <a:lstStyle/>
                    <a:p>
                      <a:pPr algn="ctr"/>
                      <a:r>
                        <a:rPr lang="en-US" sz="2000" b="0" i="0" u="none" strike="noStrike" cap="none" dirty="0">
                          <a:solidFill>
                            <a:schemeClr val="lt1"/>
                          </a:solidFill>
                          <a:effectLst/>
                          <a:latin typeface="Times New Roman" panose="02020603050405020304" pitchFamily="18" charset="0"/>
                          <a:ea typeface="+mn-ea"/>
                          <a:cs typeface="Times New Roman" panose="02020603050405020304" pitchFamily="18" charset="0"/>
                          <a:sym typeface="Arial"/>
                        </a:rPr>
                        <a:t>TRIGGER</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STORE PROCEDURE</a:t>
                      </a:r>
                    </a:p>
                  </a:txBody>
                  <a:tcPr/>
                </a:tc>
                <a:extLst>
                  <a:ext uri="{0D108BD9-81ED-4DB2-BD59-A6C34878D82A}">
                    <a16:rowId xmlns:a16="http://schemas.microsoft.com/office/drawing/2014/main" val="3195963201"/>
                  </a:ext>
                </a:extLst>
              </a:tr>
              <a:tr h="370840">
                <a:tc>
                  <a:txBody>
                    <a:bodyPr/>
                    <a:lstStyle/>
                    <a:p>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Trigger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kiện</a:t>
                      </a:r>
                      <a:r>
                        <a:rPr lang="en-US" sz="2000" dirty="0">
                          <a:latin typeface="Times New Roman" panose="02020603050405020304" pitchFamily="18" charset="0"/>
                          <a:cs typeface="Times New Roman" panose="02020603050405020304" pitchFamily="18" charset="0"/>
                        </a:rPr>
                        <a:t> INSERT, DELETE, UPDATE </a:t>
                      </a:r>
                      <a:r>
                        <a:rPr lang="en-US" sz="2000" dirty="0" err="1">
                          <a:latin typeface="Times New Roman" panose="02020603050405020304" pitchFamily="18" charset="0"/>
                          <a:cs typeface="Times New Roman" panose="02020603050405020304" pitchFamily="18" charset="0"/>
                        </a:rPr>
                        <a:t>xảy</a:t>
                      </a:r>
                      <a:r>
                        <a:rPr lang="en-US" sz="2000" dirty="0">
                          <a:latin typeface="Times New Roman" panose="02020603050405020304" pitchFamily="18" charset="0"/>
                          <a:cs typeface="Times New Roman" panose="02020603050405020304" pitchFamily="18" charset="0"/>
                        </a:rPr>
                        <a:t> ra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table.</a:t>
                      </a:r>
                    </a:p>
                  </a:txBody>
                  <a:tcPr/>
                </a:tc>
                <a:tc>
                  <a:txBody>
                    <a:bodyPr/>
                    <a:lstStyle/>
                    <a:p>
                      <a:r>
                        <a:rPr lang="vi-VN" sz="2000" dirty="0">
                          <a:latin typeface="Times New Roman" panose="02020603050405020304" pitchFamily="18" charset="0"/>
                          <a:cs typeface="Times New Roman" panose="02020603050405020304" pitchFamily="18" charset="0"/>
                        </a:rPr>
                        <a:t>Một Procedure sẽ được thi khi khi được gọi thông qua lệnh exec, EXECUTE, hay đơn giản procedure_name</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50734434"/>
                  </a:ext>
                </a:extLst>
              </a:tr>
              <a:tr h="370840">
                <a:tc>
                  <a:txBody>
                    <a:bodyPr/>
                    <a:lstStyle/>
                    <a:p>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trigger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trigger </a:t>
                      </a:r>
                      <a:r>
                        <a:rPr lang="en-US" sz="2000" dirty="0" err="1">
                          <a:latin typeface="Times New Roman" panose="02020603050405020304" pitchFamily="18" charset="0"/>
                          <a:cs typeface="Times New Roman" panose="02020603050405020304" pitchFamily="18" charset="0"/>
                        </a:rPr>
                        <a:t>khác</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procedure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procedure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863299663"/>
                  </a:ext>
                </a:extLst>
              </a:tr>
              <a:tr h="370840">
                <a:tc>
                  <a:txBody>
                    <a:bodyPr/>
                    <a:lstStyle/>
                    <a:p>
                      <a:r>
                        <a:rPr lang="vi-VN" sz="2000" dirty="0">
                          <a:latin typeface="Times New Roman" panose="02020603050405020304" pitchFamily="18" charset="0"/>
                          <a:cs typeface="Times New Roman" panose="02020603050405020304" pitchFamily="18" charset="0"/>
                        </a:rPr>
                        <a:t>Các mệnh đề trong transaction như COMMIT, ROLLBACK, SAVEPOINT đều không được sử dụng trong trigger</a:t>
                      </a:r>
                      <a:endParaRPr lang="en-US" sz="2000" dirty="0">
                        <a:latin typeface="Times New Roman" panose="02020603050405020304" pitchFamily="18" charset="0"/>
                        <a:cs typeface="Times New Roman" panose="02020603050405020304" pitchFamily="18" charset="0"/>
                      </a:endParaRPr>
                    </a:p>
                  </a:txBody>
                  <a:tcPr/>
                </a:tc>
                <a:tc>
                  <a:txBody>
                    <a:bodyPr/>
                    <a:lstStyle/>
                    <a:p>
                      <a:r>
                        <a:rPr lang="vi-VN" sz="2000" dirty="0">
                          <a:latin typeface="Times New Roman" panose="02020603050405020304" pitchFamily="18" charset="0"/>
                          <a:cs typeface="Times New Roman" panose="02020603050405020304" pitchFamily="18" charset="0"/>
                        </a:rPr>
                        <a:t>Tất cả các mệnh đề trong transaction như COMMIT, ROLLBACK, SAVEPOINT đều được sử dụng trong procedure.</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3274466"/>
                  </a:ext>
                </a:extLst>
              </a:tr>
              <a:tr h="370840">
                <a:tc>
                  <a:txBody>
                    <a:bodyPr/>
                    <a:lstStyle/>
                    <a:p>
                      <a:r>
                        <a:rPr lang="vi-VN" sz="2000" dirty="0">
                          <a:latin typeface="Times New Roman" panose="02020603050405020304" pitchFamily="18" charset="0"/>
                          <a:cs typeface="Times New Roman" panose="02020603050405020304" pitchFamily="18" charset="0"/>
                        </a:rPr>
                        <a:t>Trigger được sử dụng để duy trì tính toàn vẹn của dữ liệu bằng cách thực thi các mã lệnh trên các dòng dữ liệu mỗi khi xảy ra các hoạt động có thể ảnh hưởng đến dữ liệu.</a:t>
                      </a:r>
                      <a:endParaRPr lang="en-US" sz="2000" dirty="0">
                        <a:latin typeface="Times New Roman" panose="02020603050405020304" pitchFamily="18" charset="0"/>
                        <a:cs typeface="Times New Roman" panose="02020603050405020304" pitchFamily="18" charset="0"/>
                      </a:endParaRPr>
                    </a:p>
                  </a:txBody>
                  <a:tcPr/>
                </a:tc>
                <a:tc>
                  <a:txBody>
                    <a:bodyPr/>
                    <a:lstStyle/>
                    <a:p>
                      <a:r>
                        <a:rPr lang="vi-VN" sz="2000" dirty="0">
                          <a:latin typeface="Times New Roman" panose="02020603050405020304" pitchFamily="18" charset="0"/>
                          <a:cs typeface="Times New Roman" panose="02020603050405020304" pitchFamily="18" charset="0"/>
                        </a:rPr>
                        <a:t>Procedure được dùng để thực thi các công việc cụ thể được người dùng định nghĩa.</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0219088"/>
                  </a:ext>
                </a:extLst>
              </a:tr>
              <a:tr h="370840">
                <a:tc>
                  <a:txBody>
                    <a:bodyPr/>
                    <a:lstStyle/>
                    <a:p>
                      <a:r>
                        <a:rPr lang="vi-VN" sz="2000" dirty="0">
                          <a:latin typeface="Times New Roman" panose="02020603050405020304" pitchFamily="18" charset="0"/>
                          <a:cs typeface="Times New Roman" panose="02020603050405020304" pitchFamily="18" charset="0"/>
                        </a:rPr>
                        <a:t>Trigger không có giá trị trả về cũng như các tham số đầu vào.</a:t>
                      </a:r>
                      <a:endParaRPr lang="en-US" sz="2000" dirty="0">
                        <a:latin typeface="Times New Roman" panose="02020603050405020304" pitchFamily="18" charset="0"/>
                        <a:cs typeface="Times New Roman" panose="02020603050405020304" pitchFamily="18" charset="0"/>
                      </a:endParaRPr>
                    </a:p>
                  </a:txBody>
                  <a:tcPr/>
                </a:tc>
                <a:tc>
                  <a:txBody>
                    <a:bodyPr/>
                    <a:lstStyle/>
                    <a:p>
                      <a:r>
                        <a:rPr lang="vi-VN" sz="2000" dirty="0">
                          <a:latin typeface="Times New Roman" panose="02020603050405020304" pitchFamily="18" charset="0"/>
                          <a:cs typeface="Times New Roman" panose="02020603050405020304" pitchFamily="18" charset="0"/>
                        </a:rPr>
                        <a:t>Hoạt động như một hàm, procedure có thể nhận các tham số và trả về các kết quả.</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628038"/>
                  </a:ext>
                </a:extLst>
              </a:tr>
            </a:tbl>
          </a:graphicData>
        </a:graphic>
      </p:graphicFrame>
    </p:spTree>
    <p:extLst>
      <p:ext uri="{BB962C8B-B14F-4D97-AF65-F5344CB8AC3E}">
        <p14:creationId xmlns:p14="http://schemas.microsoft.com/office/powerpoint/2010/main" val="3342489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cxnSp>
        <p:nvCxnSpPr>
          <p:cNvPr id="220" name="Google Shape;220;p29"/>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221" name="Google Shape;221;p29"/>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dirty="0" err="1">
                <a:solidFill>
                  <a:schemeClr val="dk1"/>
                </a:solidFill>
                <a:latin typeface="Times New Roman" panose="02020603050405020304" pitchFamily="18" charset="0"/>
                <a:ea typeface="Calibri"/>
                <a:cs typeface="Times New Roman" panose="02020603050405020304" pitchFamily="18" charset="0"/>
                <a:sym typeface="Calibri"/>
              </a:rPr>
              <a:t>Tóm</a:t>
            </a:r>
            <a:r>
              <a:rPr lang="en-US" sz="44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4400" dirty="0" err="1">
                <a:solidFill>
                  <a:schemeClr val="dk1"/>
                </a:solidFill>
                <a:latin typeface="Times New Roman" panose="02020603050405020304" pitchFamily="18" charset="0"/>
                <a:ea typeface="Calibri"/>
                <a:cs typeface="Times New Roman" panose="02020603050405020304" pitchFamily="18" charset="0"/>
                <a:sym typeface="Calibri"/>
              </a:rPr>
              <a:t>tắt</a:t>
            </a:r>
            <a:r>
              <a:rPr lang="en-US" sz="44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4400" dirty="0" err="1">
                <a:solidFill>
                  <a:schemeClr val="dk1"/>
                </a:solidFill>
                <a:latin typeface="Times New Roman" panose="02020603050405020304" pitchFamily="18" charset="0"/>
                <a:ea typeface="Calibri"/>
                <a:cs typeface="Times New Roman" panose="02020603050405020304" pitchFamily="18" charset="0"/>
                <a:sym typeface="Calibri"/>
              </a:rPr>
              <a:t>bài</a:t>
            </a:r>
            <a:r>
              <a:rPr lang="en-US" sz="44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4400" dirty="0" err="1">
                <a:solidFill>
                  <a:schemeClr val="dk1"/>
                </a:solidFill>
                <a:latin typeface="Times New Roman" panose="02020603050405020304" pitchFamily="18" charset="0"/>
                <a:ea typeface="Calibri"/>
                <a:cs typeface="Times New Roman" panose="02020603050405020304" pitchFamily="18" charset="0"/>
                <a:sym typeface="Calibri"/>
              </a:rPr>
              <a:t>học</a:t>
            </a:r>
            <a:endParaRPr sz="4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22" name="Google Shape;222;p29"/>
          <p:cNvSpPr/>
          <p:nvPr/>
        </p:nvSpPr>
        <p:spPr>
          <a:xfrm>
            <a:off x="283551" y="1380393"/>
            <a:ext cx="11413881" cy="4944280"/>
          </a:xfrm>
          <a:prstGeom prst="rect">
            <a:avLst/>
          </a:prstGeom>
          <a:noFill/>
          <a:ln>
            <a:noFill/>
          </a:ln>
        </p:spPr>
        <p:txBody>
          <a:bodyPr spcFirstLastPara="1" wrap="square" lIns="91425" tIns="45700" rIns="91425" bIns="45700" anchor="t" anchorCtr="0">
            <a:noAutofit/>
          </a:bodyPr>
          <a:lstStyle/>
          <a:p>
            <a:pPr marL="342900" marR="0" lvl="0" indent="-342900" rtl="0">
              <a:spcBef>
                <a:spcPts val="0"/>
              </a:spcBef>
              <a:spcAft>
                <a:spcPts val="0"/>
              </a:spcAft>
              <a:buClr>
                <a:schemeClr val="dk1"/>
              </a:buClr>
              <a:buSzPts val="3000"/>
              <a:buFont typeface="Arial"/>
              <a:buChar char="•"/>
            </a:pPr>
            <a:r>
              <a:rPr lang="vi-VN" sz="3000" dirty="0">
                <a:solidFill>
                  <a:schemeClr val="dk1"/>
                </a:solidFill>
                <a:latin typeface="Times New Roman" panose="02020603050405020304" pitchFamily="18" charset="0"/>
                <a:cs typeface="Times New Roman" panose="02020603050405020304" pitchFamily="18" charset="0"/>
                <a:sym typeface="Calibri"/>
              </a:rPr>
              <a:t>Trình bày được khái niệm Store procedure.</a:t>
            </a:r>
          </a:p>
          <a:p>
            <a:pPr marL="342900" marR="0" lvl="0" indent="-342900" rtl="0">
              <a:spcBef>
                <a:spcPts val="0"/>
              </a:spcBef>
              <a:spcAft>
                <a:spcPts val="0"/>
              </a:spcAft>
              <a:buClr>
                <a:schemeClr val="dk1"/>
              </a:buClr>
              <a:buSzPts val="3000"/>
              <a:buFont typeface="Arial"/>
              <a:buChar char="•"/>
            </a:pPr>
            <a:r>
              <a:rPr lang="vi-VN" sz="3000" dirty="0">
                <a:solidFill>
                  <a:schemeClr val="dk1"/>
                </a:solidFill>
                <a:latin typeface="Times New Roman" panose="02020603050405020304" pitchFamily="18" charset="0"/>
                <a:cs typeface="Times New Roman" panose="02020603050405020304" pitchFamily="18" charset="0"/>
                <a:sym typeface="Calibri"/>
              </a:rPr>
              <a:t>Biết cách tạo Store procedure.</a:t>
            </a:r>
          </a:p>
          <a:p>
            <a:pPr marL="342900" marR="0" lvl="0" indent="-342900" rtl="0">
              <a:spcBef>
                <a:spcPts val="0"/>
              </a:spcBef>
              <a:spcAft>
                <a:spcPts val="0"/>
              </a:spcAft>
              <a:buClr>
                <a:schemeClr val="dk1"/>
              </a:buClr>
              <a:buSzPts val="3000"/>
              <a:buFont typeface="Arial"/>
              <a:buChar char="•"/>
            </a:pPr>
            <a:r>
              <a:rPr lang="vi-VN" sz="3000" dirty="0">
                <a:solidFill>
                  <a:schemeClr val="dk1"/>
                </a:solidFill>
                <a:latin typeface="Times New Roman" panose="02020603050405020304" pitchFamily="18" charset="0"/>
                <a:cs typeface="Times New Roman" panose="02020603050405020304" pitchFamily="18" charset="0"/>
                <a:sym typeface="Calibri"/>
              </a:rPr>
              <a:t>Trình bày được khái niệm Function.</a:t>
            </a:r>
          </a:p>
          <a:p>
            <a:pPr marL="342900" marR="0" lvl="0" indent="-342900" rtl="0">
              <a:spcBef>
                <a:spcPts val="0"/>
              </a:spcBef>
              <a:spcAft>
                <a:spcPts val="0"/>
              </a:spcAft>
              <a:buClr>
                <a:schemeClr val="dk1"/>
              </a:buClr>
              <a:buSzPts val="3000"/>
              <a:buFont typeface="Arial"/>
              <a:buChar char="•"/>
            </a:pPr>
            <a:r>
              <a:rPr lang="vi-VN" sz="3000" dirty="0">
                <a:solidFill>
                  <a:schemeClr val="dk1"/>
                </a:solidFill>
                <a:latin typeface="Times New Roman" panose="02020603050405020304" pitchFamily="18" charset="0"/>
                <a:cs typeface="Times New Roman" panose="02020603050405020304" pitchFamily="18" charset="0"/>
                <a:sym typeface="Calibri"/>
              </a:rPr>
              <a:t>Biết cách tạo Function.</a:t>
            </a:r>
          </a:p>
          <a:p>
            <a:pPr marL="342900" marR="0" lvl="0" indent="-342900" rtl="0">
              <a:spcBef>
                <a:spcPts val="0"/>
              </a:spcBef>
              <a:spcAft>
                <a:spcPts val="0"/>
              </a:spcAft>
              <a:buClr>
                <a:schemeClr val="dk1"/>
              </a:buClr>
              <a:buSzPts val="3000"/>
              <a:buFont typeface="Arial"/>
              <a:buChar char="•"/>
            </a:pPr>
            <a:r>
              <a:rPr lang="vi-VN" sz="3000" dirty="0">
                <a:solidFill>
                  <a:schemeClr val="dk1"/>
                </a:solidFill>
                <a:latin typeface="Times New Roman" panose="02020603050405020304" pitchFamily="18" charset="0"/>
                <a:cs typeface="Times New Roman" panose="02020603050405020304" pitchFamily="18" charset="0"/>
                <a:sym typeface="Calibri"/>
              </a:rPr>
              <a:t>Trình bày được khái niệm Trigger.</a:t>
            </a:r>
          </a:p>
          <a:p>
            <a:pPr marL="342900" marR="0" lvl="0" indent="-342900" rtl="0">
              <a:spcBef>
                <a:spcPts val="0"/>
              </a:spcBef>
              <a:spcAft>
                <a:spcPts val="0"/>
              </a:spcAft>
              <a:buClr>
                <a:schemeClr val="dk1"/>
              </a:buClr>
              <a:buSzPts val="3000"/>
              <a:buFont typeface="Arial"/>
              <a:buChar char="•"/>
            </a:pPr>
            <a:r>
              <a:rPr lang="vi-VN" sz="3000" dirty="0">
                <a:solidFill>
                  <a:schemeClr val="dk1"/>
                </a:solidFill>
                <a:latin typeface="Times New Roman" panose="02020603050405020304" pitchFamily="18" charset="0"/>
                <a:cs typeface="Times New Roman" panose="02020603050405020304" pitchFamily="18" charset="0"/>
                <a:sym typeface="Calibri"/>
              </a:rPr>
              <a:t>Biết cách tạo Trigger.</a:t>
            </a:r>
            <a:endParaRPr lang="en-US" sz="3000" dirty="0">
              <a:solidFill>
                <a:schemeClr val="dk1"/>
              </a:solidFill>
              <a:latin typeface="Times New Roman" panose="02020603050405020304" pitchFamily="18" charset="0"/>
              <a:cs typeface="Times New Roman" panose="02020603050405020304" pitchFamily="18" charset="0"/>
              <a:sym typeface="Calibri"/>
            </a:endParaRPr>
          </a:p>
          <a:p>
            <a:pPr marL="342900" marR="0" lvl="0" indent="-342900" rtl="0">
              <a:spcBef>
                <a:spcPts val="0"/>
              </a:spcBef>
              <a:spcAft>
                <a:spcPts val="0"/>
              </a:spcAft>
              <a:buClr>
                <a:schemeClr val="dk1"/>
              </a:buClr>
              <a:buSzPts val="3000"/>
              <a:buFont typeface="Arial"/>
              <a:buChar char="•"/>
            </a:pPr>
            <a:r>
              <a:rPr lang="en-US" sz="3000" dirty="0" err="1">
                <a:solidFill>
                  <a:schemeClr val="dk1"/>
                </a:solidFill>
                <a:latin typeface="Times New Roman" panose="02020603050405020304" pitchFamily="18" charset="0"/>
                <a:cs typeface="Times New Roman" panose="02020603050405020304" pitchFamily="18" charset="0"/>
                <a:sym typeface="Calibri"/>
              </a:rPr>
              <a:t>Phân</a:t>
            </a:r>
            <a:r>
              <a:rPr lang="en-US" sz="3000" dirty="0">
                <a:solidFill>
                  <a:schemeClr val="dk1"/>
                </a:solidFill>
                <a:latin typeface="Times New Roman" panose="02020603050405020304" pitchFamily="18" charset="0"/>
                <a:cs typeface="Times New Roman" panose="02020603050405020304" pitchFamily="18" charset="0"/>
                <a:sym typeface="Calibri"/>
              </a:rPr>
              <a:t> </a:t>
            </a:r>
            <a:r>
              <a:rPr lang="en-US" sz="3000" dirty="0" err="1">
                <a:solidFill>
                  <a:schemeClr val="dk1"/>
                </a:solidFill>
                <a:latin typeface="Times New Roman" panose="02020603050405020304" pitchFamily="18" charset="0"/>
                <a:cs typeface="Times New Roman" panose="02020603050405020304" pitchFamily="18" charset="0"/>
                <a:sym typeface="Calibri"/>
              </a:rPr>
              <a:t>biệt</a:t>
            </a:r>
            <a:r>
              <a:rPr lang="en-US" sz="3000" dirty="0">
                <a:solidFill>
                  <a:schemeClr val="dk1"/>
                </a:solidFill>
                <a:latin typeface="Times New Roman" panose="02020603050405020304" pitchFamily="18" charset="0"/>
                <a:cs typeface="Times New Roman" panose="02020603050405020304" pitchFamily="18" charset="0"/>
                <a:sym typeface="Calibri"/>
              </a:rPr>
              <a:t> trigger, function </a:t>
            </a:r>
            <a:r>
              <a:rPr lang="en-US" sz="3000" dirty="0" err="1">
                <a:solidFill>
                  <a:schemeClr val="dk1"/>
                </a:solidFill>
                <a:latin typeface="Times New Roman" panose="02020603050405020304" pitchFamily="18" charset="0"/>
                <a:cs typeface="Times New Roman" panose="02020603050405020304" pitchFamily="18" charset="0"/>
                <a:sym typeface="Calibri"/>
              </a:rPr>
              <a:t>và</a:t>
            </a:r>
            <a:r>
              <a:rPr lang="en-US" sz="3000" dirty="0">
                <a:solidFill>
                  <a:schemeClr val="dk1"/>
                </a:solidFill>
                <a:latin typeface="Times New Roman" panose="02020603050405020304" pitchFamily="18" charset="0"/>
                <a:cs typeface="Times New Roman" panose="02020603050405020304" pitchFamily="18" charset="0"/>
                <a:sym typeface="Calibri"/>
              </a:rPr>
              <a:t> store procedure</a:t>
            </a:r>
            <a:endParaRPr lang="vi-VN" sz="3000" dirty="0">
              <a:solidFill>
                <a:schemeClr val="dk1"/>
              </a:solidFill>
              <a:latin typeface="Times New Roman" panose="02020603050405020304" pitchFamily="18" charset="0"/>
              <a:cs typeface="Times New Roman" panose="02020603050405020304" pitchFamily="18" charset="0"/>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cxnSp>
        <p:nvCxnSpPr>
          <p:cNvPr id="220" name="Google Shape;220;p29"/>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221" name="Google Shape;221;p29"/>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dirty="0" err="1">
                <a:solidFill>
                  <a:schemeClr val="dk1"/>
                </a:solidFill>
                <a:latin typeface="Times New Roman" panose="02020603050405020304" pitchFamily="18" charset="0"/>
                <a:ea typeface="Calibri"/>
                <a:cs typeface="Times New Roman" panose="02020603050405020304" pitchFamily="18" charset="0"/>
                <a:sym typeface="Calibri"/>
              </a:rPr>
              <a:t>Bổ</a:t>
            </a:r>
            <a:r>
              <a:rPr lang="en-US" sz="4400" dirty="0">
                <a:solidFill>
                  <a:schemeClr val="dk1"/>
                </a:solidFill>
                <a:latin typeface="Times New Roman" panose="02020603050405020304" pitchFamily="18" charset="0"/>
                <a:ea typeface="Calibri"/>
                <a:cs typeface="Times New Roman" panose="02020603050405020304" pitchFamily="18" charset="0"/>
                <a:sym typeface="Calibri"/>
              </a:rPr>
              <a:t> sung </a:t>
            </a:r>
            <a:r>
              <a:rPr lang="en-US" sz="4400" dirty="0" err="1">
                <a:solidFill>
                  <a:schemeClr val="dk1"/>
                </a:solidFill>
                <a:latin typeface="Times New Roman" panose="02020603050405020304" pitchFamily="18" charset="0"/>
                <a:ea typeface="Calibri"/>
                <a:cs typeface="Times New Roman" panose="02020603050405020304" pitchFamily="18" charset="0"/>
                <a:sym typeface="Calibri"/>
              </a:rPr>
              <a:t>các</a:t>
            </a:r>
            <a:r>
              <a:rPr lang="en-US" sz="44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4400" dirty="0" err="1">
                <a:solidFill>
                  <a:schemeClr val="dk1"/>
                </a:solidFill>
                <a:latin typeface="Times New Roman" panose="02020603050405020304" pitchFamily="18" charset="0"/>
                <a:ea typeface="Calibri"/>
                <a:cs typeface="Times New Roman" panose="02020603050405020304" pitchFamily="18" charset="0"/>
                <a:sym typeface="Calibri"/>
              </a:rPr>
              <a:t>kiến</a:t>
            </a:r>
            <a:r>
              <a:rPr lang="en-US" sz="44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4400" dirty="0" err="1">
                <a:solidFill>
                  <a:schemeClr val="dk1"/>
                </a:solidFill>
                <a:latin typeface="Times New Roman" panose="02020603050405020304" pitchFamily="18" charset="0"/>
                <a:ea typeface="Calibri"/>
                <a:cs typeface="Times New Roman" panose="02020603050405020304" pitchFamily="18" charset="0"/>
                <a:sym typeface="Calibri"/>
              </a:rPr>
              <a:t>thức</a:t>
            </a:r>
            <a:r>
              <a:rPr lang="en-US" sz="44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4400" dirty="0" err="1">
                <a:solidFill>
                  <a:schemeClr val="dk1"/>
                </a:solidFill>
                <a:latin typeface="Times New Roman" panose="02020603050405020304" pitchFamily="18" charset="0"/>
                <a:ea typeface="Calibri"/>
                <a:cs typeface="Times New Roman" panose="02020603050405020304" pitchFamily="18" charset="0"/>
                <a:sym typeface="Calibri"/>
              </a:rPr>
              <a:t>thêm</a:t>
            </a:r>
            <a:endParaRPr sz="4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22" name="Google Shape;222;p29"/>
          <p:cNvSpPr/>
          <p:nvPr/>
        </p:nvSpPr>
        <p:spPr>
          <a:xfrm>
            <a:off x="389059" y="1529862"/>
            <a:ext cx="11413881" cy="4944280"/>
          </a:xfrm>
          <a:prstGeom prst="rect">
            <a:avLst/>
          </a:prstGeom>
          <a:noFill/>
          <a:ln>
            <a:noFill/>
          </a:ln>
        </p:spPr>
        <p:txBody>
          <a:bodyPr spcFirstLastPara="1" wrap="square" lIns="91425" tIns="45700" rIns="91425" bIns="45700" anchor="t" anchorCtr="0">
            <a:noAutofit/>
          </a:bodyPr>
          <a:lstStyle/>
          <a:p>
            <a:pPr marL="457200" marR="0" lvl="0" indent="-457200" rtl="0">
              <a:spcBef>
                <a:spcPts val="0"/>
              </a:spcBef>
              <a:spcAft>
                <a:spcPts val="0"/>
              </a:spcAft>
              <a:buClr>
                <a:schemeClr val="dk1"/>
              </a:buClr>
              <a:buSzPts val="3000"/>
              <a:buFont typeface="Arial" panose="020B0604020202020204" pitchFamily="34" charset="0"/>
              <a:buChar char="•"/>
            </a:pPr>
            <a:r>
              <a:rPr lang="en-US" sz="3000" i="1" u="sng" dirty="0" err="1">
                <a:solidFill>
                  <a:schemeClr val="dk1"/>
                </a:solidFill>
                <a:latin typeface="Times New Roman" panose="02020603050405020304" pitchFamily="18" charset="0"/>
                <a:cs typeface="Times New Roman" panose="02020603050405020304" pitchFamily="18" charset="0"/>
                <a:sym typeface="Calibri"/>
              </a:rPr>
              <a:t>Tham</a:t>
            </a:r>
            <a:r>
              <a:rPr lang="en-US" sz="3000" i="1" u="sng" dirty="0">
                <a:solidFill>
                  <a:schemeClr val="dk1"/>
                </a:solidFill>
                <a:latin typeface="Times New Roman" panose="02020603050405020304" pitchFamily="18" charset="0"/>
                <a:cs typeface="Times New Roman" panose="02020603050405020304" pitchFamily="18" charset="0"/>
                <a:sym typeface="Calibri"/>
              </a:rPr>
              <a:t> </a:t>
            </a:r>
            <a:r>
              <a:rPr lang="en-US" sz="3000" i="1" u="sng" dirty="0" err="1">
                <a:solidFill>
                  <a:schemeClr val="dk1"/>
                </a:solidFill>
                <a:latin typeface="Times New Roman" panose="02020603050405020304" pitchFamily="18" charset="0"/>
                <a:cs typeface="Times New Roman" panose="02020603050405020304" pitchFamily="18" charset="0"/>
                <a:sym typeface="Calibri"/>
              </a:rPr>
              <a:t>khảo</a:t>
            </a:r>
            <a:r>
              <a:rPr lang="en-US" sz="3000" i="1" u="sng" dirty="0">
                <a:solidFill>
                  <a:schemeClr val="dk1"/>
                </a:solidFill>
                <a:latin typeface="Times New Roman" panose="02020603050405020304" pitchFamily="18" charset="0"/>
                <a:cs typeface="Times New Roman" panose="02020603050405020304" pitchFamily="18" charset="0"/>
                <a:sym typeface="Calibri"/>
              </a:rPr>
              <a:t> </a:t>
            </a:r>
            <a:r>
              <a:rPr lang="en-US" sz="3000" i="1" u="sng" dirty="0" err="1">
                <a:solidFill>
                  <a:schemeClr val="dk1"/>
                </a:solidFill>
                <a:latin typeface="Times New Roman" panose="02020603050405020304" pitchFamily="18" charset="0"/>
                <a:cs typeface="Times New Roman" panose="02020603050405020304" pitchFamily="18" charset="0"/>
                <a:sym typeface="Calibri"/>
              </a:rPr>
              <a:t>thêm</a:t>
            </a:r>
            <a:r>
              <a:rPr lang="en-US" sz="3000" i="1" u="sng" dirty="0">
                <a:solidFill>
                  <a:schemeClr val="dk1"/>
                </a:solidFill>
                <a:latin typeface="Times New Roman" panose="02020603050405020304" pitchFamily="18" charset="0"/>
                <a:cs typeface="Times New Roman" panose="02020603050405020304" pitchFamily="18" charset="0"/>
                <a:sym typeface="Calibri"/>
              </a:rPr>
              <a:t> </a:t>
            </a:r>
            <a:r>
              <a:rPr lang="en-US" sz="3000" i="1" u="sng" dirty="0" err="1">
                <a:solidFill>
                  <a:schemeClr val="dk1"/>
                </a:solidFill>
                <a:latin typeface="Times New Roman" panose="02020603050405020304" pitchFamily="18" charset="0"/>
                <a:cs typeface="Times New Roman" panose="02020603050405020304" pitchFamily="18" charset="0"/>
                <a:sym typeface="Calibri"/>
              </a:rPr>
              <a:t>kiến</a:t>
            </a:r>
            <a:r>
              <a:rPr lang="en-US" sz="3000" i="1" u="sng" dirty="0">
                <a:solidFill>
                  <a:schemeClr val="dk1"/>
                </a:solidFill>
                <a:latin typeface="Times New Roman" panose="02020603050405020304" pitchFamily="18" charset="0"/>
                <a:cs typeface="Times New Roman" panose="02020603050405020304" pitchFamily="18" charset="0"/>
                <a:sym typeface="Calibri"/>
              </a:rPr>
              <a:t> </a:t>
            </a:r>
            <a:r>
              <a:rPr lang="en-US" sz="3000" i="1" u="sng" dirty="0" err="1">
                <a:solidFill>
                  <a:schemeClr val="dk1"/>
                </a:solidFill>
                <a:latin typeface="Times New Roman" panose="02020603050405020304" pitchFamily="18" charset="0"/>
                <a:cs typeface="Times New Roman" panose="02020603050405020304" pitchFamily="18" charset="0"/>
                <a:sym typeface="Calibri"/>
              </a:rPr>
              <a:t>thức</a:t>
            </a:r>
            <a:r>
              <a:rPr lang="en-US" sz="3000" i="1" u="sng" dirty="0">
                <a:solidFill>
                  <a:schemeClr val="dk1"/>
                </a:solidFill>
                <a:latin typeface="Times New Roman" panose="02020603050405020304" pitchFamily="18" charset="0"/>
                <a:cs typeface="Times New Roman" panose="02020603050405020304" pitchFamily="18" charset="0"/>
                <a:sym typeface="Calibri"/>
              </a:rPr>
              <a:t>:</a:t>
            </a:r>
          </a:p>
          <a:p>
            <a:pPr marL="457200" marR="0" lvl="0" indent="-457200" rtl="0">
              <a:spcBef>
                <a:spcPts val="0"/>
              </a:spcBef>
              <a:spcAft>
                <a:spcPts val="0"/>
              </a:spcAft>
              <a:buClr>
                <a:schemeClr val="dk1"/>
              </a:buClr>
              <a:buSzPts val="3000"/>
              <a:buFont typeface="Arial" panose="020B0604020202020204" pitchFamily="34" charset="0"/>
              <a:buChar char="•"/>
            </a:pPr>
            <a:r>
              <a:rPr lang="en-US" sz="3000" i="1" u="sng" dirty="0">
                <a:solidFill>
                  <a:schemeClr val="dk1"/>
                </a:solidFill>
                <a:latin typeface="Times New Roman" panose="02020603050405020304" pitchFamily="18" charset="0"/>
                <a:cs typeface="Times New Roman" panose="02020603050405020304" pitchFamily="18" charset="0"/>
                <a:sym typeface="Calibri"/>
                <a:hlinkClick r:id="rId3"/>
              </a:rPr>
              <a:t>https://levunguyen.com/database/2020/05/14/su-dung-trigger-trong-database/</a:t>
            </a:r>
            <a:endParaRPr lang="en-US" sz="3000" i="1" u="sng" dirty="0">
              <a:solidFill>
                <a:schemeClr val="dk1"/>
              </a:solidFill>
              <a:latin typeface="Times New Roman" panose="02020603050405020304" pitchFamily="18" charset="0"/>
              <a:cs typeface="Times New Roman" panose="02020603050405020304" pitchFamily="18" charset="0"/>
              <a:sym typeface="Calibri"/>
            </a:endParaRPr>
          </a:p>
          <a:p>
            <a:pPr marR="0" lvl="0" rtl="0">
              <a:spcBef>
                <a:spcPts val="0"/>
              </a:spcBef>
              <a:spcAft>
                <a:spcPts val="0"/>
              </a:spcAft>
              <a:buClr>
                <a:schemeClr val="dk1"/>
              </a:buClr>
              <a:buSzPts val="3000"/>
            </a:pPr>
            <a:endParaRPr lang="en-US" sz="3000" i="1" u="sng" dirty="0">
              <a:solidFill>
                <a:schemeClr val="dk1"/>
              </a:solidFill>
              <a:latin typeface="Times New Roman" panose="02020603050405020304" pitchFamily="18" charset="0"/>
              <a:cs typeface="Times New Roman" panose="02020603050405020304" pitchFamily="18" charset="0"/>
              <a:sym typeface="Calibri"/>
            </a:endParaRPr>
          </a:p>
          <a:p>
            <a:pPr marL="457200" marR="0" lvl="0" indent="-457200" rtl="0">
              <a:spcBef>
                <a:spcPts val="0"/>
              </a:spcBef>
              <a:spcAft>
                <a:spcPts val="0"/>
              </a:spcAft>
              <a:buClr>
                <a:schemeClr val="dk1"/>
              </a:buClr>
              <a:buSzPts val="3000"/>
              <a:buFont typeface="Arial" panose="020B0604020202020204" pitchFamily="34" charset="0"/>
              <a:buChar char="•"/>
            </a:pPr>
            <a:r>
              <a:rPr lang="en-US" sz="3000" i="1" u="sng" dirty="0">
                <a:solidFill>
                  <a:schemeClr val="dk1"/>
                </a:solidFill>
                <a:latin typeface="Times New Roman" panose="02020603050405020304" pitchFamily="18" charset="0"/>
                <a:cs typeface="Times New Roman" panose="02020603050405020304" pitchFamily="18" charset="0"/>
                <a:sym typeface="Calibri"/>
                <a:hlinkClick r:id="rId4"/>
              </a:rPr>
              <a:t>https://levunguyen.com/database/2020/05/15/su-dung-stored-procedure-trong-database/</a:t>
            </a:r>
            <a:endParaRPr lang="en-US" sz="3000" i="1" u="sng" dirty="0">
              <a:solidFill>
                <a:schemeClr val="dk1"/>
              </a:solidFill>
              <a:latin typeface="Times New Roman" panose="02020603050405020304" pitchFamily="18" charset="0"/>
              <a:cs typeface="Times New Roman" panose="02020603050405020304" pitchFamily="18" charset="0"/>
              <a:sym typeface="Calibri"/>
            </a:endParaRPr>
          </a:p>
          <a:p>
            <a:pPr marR="0" lvl="0" rtl="0">
              <a:spcBef>
                <a:spcPts val="0"/>
              </a:spcBef>
              <a:spcAft>
                <a:spcPts val="0"/>
              </a:spcAft>
              <a:buClr>
                <a:schemeClr val="dk1"/>
              </a:buClr>
              <a:buSzPts val="3000"/>
            </a:pPr>
            <a:endParaRPr lang="en-US" sz="3000" i="1" u="sng" dirty="0">
              <a:solidFill>
                <a:schemeClr val="dk1"/>
              </a:solidFill>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3716629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cxnSp>
        <p:nvCxnSpPr>
          <p:cNvPr id="238" name="Google Shape;238;p31"/>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239" name="Google Shape;239;p31"/>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a:solidFill>
                  <a:schemeClr val="dk1"/>
                </a:solidFill>
                <a:latin typeface="Times New Roman" panose="02020603050405020304" pitchFamily="18" charset="0"/>
                <a:ea typeface="Calibri"/>
                <a:cs typeface="Times New Roman" panose="02020603050405020304" pitchFamily="18" charset="0"/>
                <a:sym typeface="Calibri"/>
              </a:rPr>
              <a:t>Lập Kế hoạch 5 phút</a:t>
            </a:r>
            <a:endParaRPr sz="44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41" name="Google Shape;241;p31"/>
          <p:cNvSpPr txBox="1"/>
          <p:nvPr/>
        </p:nvSpPr>
        <p:spPr>
          <a:xfrm>
            <a:off x="2419350" y="2857500"/>
            <a:ext cx="874395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600" dirty="0" err="1">
                <a:solidFill>
                  <a:schemeClr val="dk1"/>
                </a:solidFill>
                <a:latin typeface="Times New Roman" panose="02020603050405020304" pitchFamily="18" charset="0"/>
                <a:ea typeface="Calibri"/>
                <a:cs typeface="Times New Roman" panose="02020603050405020304" pitchFamily="18" charset="0"/>
                <a:sym typeface="Calibri"/>
              </a:rPr>
              <a:t>Lập</a:t>
            </a:r>
            <a:r>
              <a:rPr lang="en-US" sz="56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5600" dirty="0" err="1">
                <a:solidFill>
                  <a:schemeClr val="dk1"/>
                </a:solidFill>
                <a:latin typeface="Times New Roman" panose="02020603050405020304" pitchFamily="18" charset="0"/>
                <a:ea typeface="Calibri"/>
                <a:cs typeface="Times New Roman" panose="02020603050405020304" pitchFamily="18" charset="0"/>
                <a:sym typeface="Calibri"/>
              </a:rPr>
              <a:t>kế</a:t>
            </a:r>
            <a:r>
              <a:rPr lang="en-US" sz="56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5600" dirty="0" err="1">
                <a:solidFill>
                  <a:schemeClr val="dk1"/>
                </a:solidFill>
                <a:latin typeface="Times New Roman" panose="02020603050405020304" pitchFamily="18" charset="0"/>
                <a:ea typeface="Calibri"/>
                <a:cs typeface="Times New Roman" panose="02020603050405020304" pitchFamily="18" charset="0"/>
                <a:sym typeface="Calibri"/>
              </a:rPr>
              <a:t>hoạch</a:t>
            </a:r>
            <a:r>
              <a:rPr lang="en-US" sz="56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5600" dirty="0" err="1">
                <a:solidFill>
                  <a:schemeClr val="dk1"/>
                </a:solidFill>
                <a:latin typeface="Times New Roman" panose="02020603050405020304" pitchFamily="18" charset="0"/>
                <a:ea typeface="Calibri"/>
                <a:cs typeface="Times New Roman" panose="02020603050405020304" pitchFamily="18" charset="0"/>
                <a:sym typeface="Calibri"/>
              </a:rPr>
              <a:t>trên</a:t>
            </a:r>
            <a:r>
              <a:rPr lang="en-US" sz="5600" dirty="0">
                <a:solidFill>
                  <a:schemeClr val="dk1"/>
                </a:solidFill>
                <a:latin typeface="Times New Roman" panose="02020603050405020304" pitchFamily="18" charset="0"/>
                <a:ea typeface="Calibri"/>
                <a:cs typeface="Times New Roman" panose="02020603050405020304" pitchFamily="18" charset="0"/>
                <a:sym typeface="Calibri"/>
              </a:rPr>
              <a:t> ELSA</a:t>
            </a:r>
            <a:endParaRPr sz="5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cxnSp>
        <p:nvCxnSpPr>
          <p:cNvPr id="247" name="Google Shape;247;p32"/>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248" name="Google Shape;248;p32"/>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a:solidFill>
                  <a:schemeClr val="dk1"/>
                </a:solidFill>
                <a:latin typeface="Times New Roman"/>
                <a:ea typeface="Times New Roman"/>
                <a:cs typeface="Times New Roman"/>
                <a:sym typeface="Times New Roman"/>
              </a:rPr>
              <a:t>Thực hành</a:t>
            </a:r>
            <a:endParaRPr sz="4400">
              <a:solidFill>
                <a:schemeClr val="dk1"/>
              </a:solidFill>
              <a:latin typeface="Times New Roman"/>
              <a:ea typeface="Times New Roman"/>
              <a:cs typeface="Times New Roman"/>
              <a:sym typeface="Times New Roman"/>
            </a:endParaRPr>
          </a:p>
        </p:txBody>
      </p:sp>
      <p:sp>
        <p:nvSpPr>
          <p:cNvPr id="250" name="Google Shape;250;p32"/>
          <p:cNvSpPr txBox="1"/>
          <p:nvPr/>
        </p:nvSpPr>
        <p:spPr>
          <a:xfrm>
            <a:off x="3886200" y="2762250"/>
            <a:ext cx="874395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600" dirty="0">
                <a:solidFill>
                  <a:schemeClr val="dk1"/>
                </a:solidFill>
                <a:latin typeface="Times New Roman" panose="02020603050405020304" pitchFamily="18" charset="0"/>
                <a:ea typeface="Calibri"/>
                <a:cs typeface="Times New Roman" panose="02020603050405020304" pitchFamily="18" charset="0"/>
                <a:sym typeface="Calibri"/>
              </a:rPr>
              <a:t>Coding Time</a:t>
            </a:r>
            <a:endParaRPr sz="5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cxnSp>
        <p:nvCxnSpPr>
          <p:cNvPr id="256" name="Google Shape;256;p33"/>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257" name="Google Shape;257;p33"/>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dirty="0" err="1">
                <a:solidFill>
                  <a:schemeClr val="dk1"/>
                </a:solidFill>
                <a:latin typeface="Times New Roman" panose="02020603050405020304" pitchFamily="18" charset="0"/>
                <a:ea typeface="Calibri"/>
                <a:cs typeface="Times New Roman" panose="02020603050405020304" pitchFamily="18" charset="0"/>
                <a:sym typeface="Calibri"/>
              </a:rPr>
              <a:t>Kiểm</a:t>
            </a:r>
            <a:r>
              <a:rPr lang="en-US" sz="44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4400" dirty="0" err="1">
                <a:solidFill>
                  <a:schemeClr val="dk1"/>
                </a:solidFill>
                <a:latin typeface="Times New Roman" panose="02020603050405020304" pitchFamily="18" charset="0"/>
                <a:ea typeface="Calibri"/>
                <a:cs typeface="Times New Roman" panose="02020603050405020304" pitchFamily="18" charset="0"/>
                <a:sym typeface="Calibri"/>
              </a:rPr>
              <a:t>tra</a:t>
            </a:r>
            <a:r>
              <a:rPr lang="en-US" sz="44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4400" dirty="0" err="1">
                <a:solidFill>
                  <a:schemeClr val="dk1"/>
                </a:solidFill>
                <a:latin typeface="Times New Roman" panose="02020603050405020304" pitchFamily="18" charset="0"/>
                <a:ea typeface="Calibri"/>
                <a:cs typeface="Times New Roman" panose="02020603050405020304" pitchFamily="18" charset="0"/>
                <a:sym typeface="Calibri"/>
              </a:rPr>
              <a:t>kế</a:t>
            </a:r>
            <a:r>
              <a:rPr lang="en-US" sz="44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4400" dirty="0" err="1">
                <a:solidFill>
                  <a:schemeClr val="dk1"/>
                </a:solidFill>
                <a:latin typeface="Times New Roman" panose="02020603050405020304" pitchFamily="18" charset="0"/>
                <a:ea typeface="Calibri"/>
                <a:cs typeface="Times New Roman" panose="02020603050405020304" pitchFamily="18" charset="0"/>
                <a:sym typeface="Calibri"/>
              </a:rPr>
              <a:t>hoạch</a:t>
            </a:r>
            <a:r>
              <a:rPr lang="en-US" sz="4400" dirty="0">
                <a:solidFill>
                  <a:schemeClr val="dk1"/>
                </a:solidFill>
                <a:latin typeface="Times New Roman" panose="02020603050405020304" pitchFamily="18" charset="0"/>
                <a:ea typeface="Calibri"/>
                <a:cs typeface="Times New Roman" panose="02020603050405020304" pitchFamily="18" charset="0"/>
                <a:sym typeface="Calibri"/>
              </a:rPr>
              <a:t> 10 </a:t>
            </a:r>
            <a:r>
              <a:rPr lang="en-US" sz="4400" dirty="0" err="1">
                <a:solidFill>
                  <a:schemeClr val="dk1"/>
                </a:solidFill>
                <a:latin typeface="Times New Roman" panose="02020603050405020304" pitchFamily="18" charset="0"/>
                <a:ea typeface="Calibri"/>
                <a:cs typeface="Times New Roman" panose="02020603050405020304" pitchFamily="18" charset="0"/>
                <a:sym typeface="Calibri"/>
              </a:rPr>
              <a:t>phút</a:t>
            </a:r>
            <a:endParaRPr sz="4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59" name="Google Shape;259;p33"/>
          <p:cNvSpPr txBox="1"/>
          <p:nvPr/>
        </p:nvSpPr>
        <p:spPr>
          <a:xfrm>
            <a:off x="2076450" y="3371850"/>
            <a:ext cx="996315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600" dirty="0" err="1">
                <a:solidFill>
                  <a:schemeClr val="dk1"/>
                </a:solidFill>
                <a:latin typeface="Times New Roman" panose="02020603050405020304" pitchFamily="18" charset="0"/>
                <a:ea typeface="Calibri"/>
                <a:cs typeface="Times New Roman" panose="02020603050405020304" pitchFamily="18" charset="0"/>
                <a:sym typeface="Calibri"/>
              </a:rPr>
              <a:t>Kiểm</a:t>
            </a:r>
            <a:r>
              <a:rPr lang="en-US" sz="56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5600" dirty="0" err="1">
                <a:solidFill>
                  <a:schemeClr val="dk1"/>
                </a:solidFill>
                <a:latin typeface="Times New Roman" panose="02020603050405020304" pitchFamily="18" charset="0"/>
                <a:ea typeface="Calibri"/>
                <a:cs typeface="Times New Roman" panose="02020603050405020304" pitchFamily="18" charset="0"/>
                <a:sym typeface="Calibri"/>
              </a:rPr>
              <a:t>tra</a:t>
            </a:r>
            <a:r>
              <a:rPr lang="en-US" sz="56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5600" dirty="0" err="1">
                <a:solidFill>
                  <a:schemeClr val="dk1"/>
                </a:solidFill>
                <a:latin typeface="Times New Roman" panose="02020603050405020304" pitchFamily="18" charset="0"/>
                <a:ea typeface="Calibri"/>
                <a:cs typeface="Times New Roman" panose="02020603050405020304" pitchFamily="18" charset="0"/>
                <a:sym typeface="Calibri"/>
              </a:rPr>
              <a:t>kế</a:t>
            </a:r>
            <a:r>
              <a:rPr lang="en-US" sz="56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5600" dirty="0" err="1">
                <a:solidFill>
                  <a:schemeClr val="dk1"/>
                </a:solidFill>
                <a:latin typeface="Times New Roman" panose="02020603050405020304" pitchFamily="18" charset="0"/>
                <a:ea typeface="Calibri"/>
                <a:cs typeface="Times New Roman" panose="02020603050405020304" pitchFamily="18" charset="0"/>
                <a:sym typeface="Calibri"/>
              </a:rPr>
              <a:t>hoạch</a:t>
            </a:r>
            <a:r>
              <a:rPr lang="en-US" sz="56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5600" dirty="0" err="1">
                <a:solidFill>
                  <a:schemeClr val="dk1"/>
                </a:solidFill>
                <a:latin typeface="Times New Roman" panose="02020603050405020304" pitchFamily="18" charset="0"/>
                <a:ea typeface="Calibri"/>
                <a:cs typeface="Times New Roman" panose="02020603050405020304" pitchFamily="18" charset="0"/>
                <a:sym typeface="Calibri"/>
              </a:rPr>
              <a:t>trên</a:t>
            </a:r>
            <a:r>
              <a:rPr lang="en-US" sz="5600" dirty="0">
                <a:solidFill>
                  <a:schemeClr val="dk1"/>
                </a:solidFill>
                <a:latin typeface="Times New Roman" panose="02020603050405020304" pitchFamily="18" charset="0"/>
                <a:ea typeface="Calibri"/>
                <a:cs typeface="Times New Roman" panose="02020603050405020304" pitchFamily="18" charset="0"/>
                <a:sym typeface="Calibri"/>
              </a:rPr>
              <a:t> ELSA</a:t>
            </a:r>
            <a:endParaRPr sz="5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cxnSp>
        <p:nvCxnSpPr>
          <p:cNvPr id="81" name="Google Shape;81;p14"/>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82" name="Google Shape;82;p14"/>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a:solidFill>
                  <a:schemeClr val="dk1"/>
                </a:solidFill>
                <a:latin typeface="Times New Roman"/>
                <a:ea typeface="Times New Roman"/>
                <a:cs typeface="Times New Roman"/>
                <a:sym typeface="Times New Roman"/>
              </a:rPr>
              <a:t>5 phút viết ra các câu hỏi</a:t>
            </a:r>
            <a:endParaRPr sz="4400">
              <a:solidFill>
                <a:schemeClr val="dk1"/>
              </a:solidFill>
              <a:latin typeface="Times New Roman"/>
              <a:ea typeface="Times New Roman"/>
              <a:cs typeface="Times New Roman"/>
              <a:sym typeface="Times New Roman"/>
            </a:endParaRPr>
          </a:p>
        </p:txBody>
      </p:sp>
      <p:pic>
        <p:nvPicPr>
          <p:cNvPr id="84" name="Google Shape;84;p14"/>
          <p:cNvPicPr preferRelativeResize="0"/>
          <p:nvPr/>
        </p:nvPicPr>
        <p:blipFill rotWithShape="1">
          <a:blip r:embed="rId3">
            <a:alphaModFix/>
          </a:blip>
          <a:srcRect/>
          <a:stretch/>
        </p:blipFill>
        <p:spPr>
          <a:xfrm>
            <a:off x="3219450" y="1790699"/>
            <a:ext cx="6267450" cy="41461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cxnSp>
        <p:nvCxnSpPr>
          <p:cNvPr id="90" name="Google Shape;90;p15"/>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91" name="Google Shape;91;p15"/>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a:solidFill>
                  <a:schemeClr val="dk1"/>
                </a:solidFill>
                <a:latin typeface="Times New Roman"/>
                <a:ea typeface="Times New Roman"/>
                <a:cs typeface="Times New Roman"/>
                <a:sym typeface="Times New Roman"/>
              </a:rPr>
              <a:t>Mục tiêu</a:t>
            </a:r>
            <a:endParaRPr sz="4400">
              <a:solidFill>
                <a:schemeClr val="dk1"/>
              </a:solidFill>
              <a:latin typeface="Times New Roman"/>
              <a:ea typeface="Times New Roman"/>
              <a:cs typeface="Times New Roman"/>
              <a:sym typeface="Times New Roman"/>
            </a:endParaRPr>
          </a:p>
        </p:txBody>
      </p:sp>
      <p:sp>
        <p:nvSpPr>
          <p:cNvPr id="92" name="Google Shape;92;p15"/>
          <p:cNvSpPr txBox="1"/>
          <p:nvPr/>
        </p:nvSpPr>
        <p:spPr>
          <a:xfrm>
            <a:off x="448289" y="1562102"/>
            <a:ext cx="11066821" cy="4381496"/>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3600"/>
              <a:buFont typeface="Arial"/>
              <a:buChar char="•"/>
            </a:pPr>
            <a:r>
              <a:rPr lang="vi-VN" sz="3600" dirty="0">
                <a:solidFill>
                  <a:schemeClr val="dk1"/>
                </a:solidFill>
                <a:latin typeface="Times New Roman"/>
                <a:ea typeface="Times New Roman"/>
                <a:cs typeface="Times New Roman"/>
                <a:sym typeface="Times New Roman"/>
              </a:rPr>
              <a:t>Trình bày</a:t>
            </a:r>
            <a:r>
              <a:rPr lang="en-US" sz="3600" dirty="0">
                <a:solidFill>
                  <a:schemeClr val="dk1"/>
                </a:solidFill>
                <a:latin typeface="Times New Roman"/>
                <a:ea typeface="Times New Roman"/>
                <a:cs typeface="Times New Roman"/>
                <a:sym typeface="Times New Roman"/>
              </a:rPr>
              <a:t> </a:t>
            </a:r>
            <a:r>
              <a:rPr lang="en-US" sz="3600" dirty="0" err="1">
                <a:solidFill>
                  <a:schemeClr val="dk1"/>
                </a:solidFill>
                <a:latin typeface="Times New Roman"/>
                <a:ea typeface="Times New Roman"/>
                <a:cs typeface="Times New Roman"/>
                <a:sym typeface="Times New Roman"/>
              </a:rPr>
              <a:t>được</a:t>
            </a:r>
            <a:r>
              <a:rPr lang="en-US" sz="3600" dirty="0">
                <a:solidFill>
                  <a:schemeClr val="dk1"/>
                </a:solidFill>
                <a:latin typeface="Times New Roman"/>
                <a:ea typeface="Times New Roman"/>
                <a:cs typeface="Times New Roman"/>
                <a:sym typeface="Times New Roman"/>
              </a:rPr>
              <a:t> </a:t>
            </a:r>
            <a:r>
              <a:rPr lang="en-US" sz="3600" dirty="0" err="1">
                <a:solidFill>
                  <a:schemeClr val="dk1"/>
                </a:solidFill>
                <a:latin typeface="Times New Roman"/>
                <a:ea typeface="Times New Roman"/>
                <a:cs typeface="Times New Roman"/>
                <a:sym typeface="Times New Roman"/>
              </a:rPr>
              <a:t>khái</a:t>
            </a:r>
            <a:r>
              <a:rPr lang="en-US" sz="3600" dirty="0">
                <a:solidFill>
                  <a:schemeClr val="dk1"/>
                </a:solidFill>
                <a:latin typeface="Times New Roman"/>
                <a:ea typeface="Times New Roman"/>
                <a:cs typeface="Times New Roman"/>
                <a:sym typeface="Times New Roman"/>
              </a:rPr>
              <a:t> </a:t>
            </a:r>
            <a:r>
              <a:rPr lang="en-US" sz="3600" dirty="0" err="1">
                <a:solidFill>
                  <a:schemeClr val="dk1"/>
                </a:solidFill>
                <a:latin typeface="Times New Roman"/>
                <a:ea typeface="Times New Roman"/>
                <a:cs typeface="Times New Roman"/>
                <a:sym typeface="Times New Roman"/>
              </a:rPr>
              <a:t>niệm</a:t>
            </a:r>
            <a:r>
              <a:rPr lang="en-US" sz="3600" dirty="0">
                <a:solidFill>
                  <a:schemeClr val="dk1"/>
                </a:solidFill>
                <a:latin typeface="Times New Roman"/>
                <a:ea typeface="Times New Roman"/>
                <a:cs typeface="Times New Roman"/>
                <a:sym typeface="Times New Roman"/>
              </a:rPr>
              <a:t> Store procedure.</a:t>
            </a:r>
          </a:p>
          <a:p>
            <a:pPr marL="285750" marR="0" lvl="0" indent="-285750" algn="l" rtl="0">
              <a:spcBef>
                <a:spcPts val="0"/>
              </a:spcBef>
              <a:spcAft>
                <a:spcPts val="0"/>
              </a:spcAft>
              <a:buClr>
                <a:schemeClr val="dk1"/>
              </a:buClr>
              <a:buSzPts val="3600"/>
              <a:buFont typeface="Arial"/>
              <a:buChar char="•"/>
            </a:pPr>
            <a:r>
              <a:rPr lang="en-US" sz="3600" dirty="0" err="1">
                <a:solidFill>
                  <a:schemeClr val="dk1"/>
                </a:solidFill>
                <a:latin typeface="Times New Roman"/>
                <a:ea typeface="Times New Roman"/>
                <a:cs typeface="Times New Roman"/>
                <a:sym typeface="Times New Roman"/>
              </a:rPr>
              <a:t>Biết</a:t>
            </a:r>
            <a:r>
              <a:rPr lang="en-US" sz="3600" dirty="0">
                <a:solidFill>
                  <a:schemeClr val="dk1"/>
                </a:solidFill>
                <a:latin typeface="Times New Roman"/>
                <a:ea typeface="Times New Roman"/>
                <a:cs typeface="Times New Roman"/>
                <a:sym typeface="Times New Roman"/>
              </a:rPr>
              <a:t> </a:t>
            </a:r>
            <a:r>
              <a:rPr lang="en-US" sz="3600" dirty="0" err="1">
                <a:solidFill>
                  <a:schemeClr val="dk1"/>
                </a:solidFill>
                <a:latin typeface="Times New Roman"/>
                <a:ea typeface="Times New Roman"/>
                <a:cs typeface="Times New Roman"/>
                <a:sym typeface="Times New Roman"/>
              </a:rPr>
              <a:t>cách</a:t>
            </a:r>
            <a:r>
              <a:rPr lang="en-US" sz="3600" dirty="0">
                <a:solidFill>
                  <a:schemeClr val="dk1"/>
                </a:solidFill>
                <a:latin typeface="Times New Roman"/>
                <a:ea typeface="Times New Roman"/>
                <a:cs typeface="Times New Roman"/>
                <a:sym typeface="Times New Roman"/>
              </a:rPr>
              <a:t> </a:t>
            </a:r>
            <a:r>
              <a:rPr lang="en-US" sz="3600" dirty="0" err="1">
                <a:solidFill>
                  <a:schemeClr val="dk1"/>
                </a:solidFill>
                <a:latin typeface="Times New Roman"/>
                <a:ea typeface="Times New Roman"/>
                <a:cs typeface="Times New Roman"/>
                <a:sym typeface="Times New Roman"/>
              </a:rPr>
              <a:t>tạo</a:t>
            </a:r>
            <a:r>
              <a:rPr lang="en-US" sz="3600" dirty="0">
                <a:solidFill>
                  <a:schemeClr val="dk1"/>
                </a:solidFill>
                <a:latin typeface="Times New Roman"/>
                <a:ea typeface="Times New Roman"/>
                <a:cs typeface="Times New Roman"/>
                <a:sym typeface="Times New Roman"/>
              </a:rPr>
              <a:t> Store procedure.</a:t>
            </a:r>
          </a:p>
          <a:p>
            <a:pPr marL="285750" marR="0" lvl="0" indent="-285750" algn="l" rtl="0">
              <a:spcBef>
                <a:spcPts val="0"/>
              </a:spcBef>
              <a:spcAft>
                <a:spcPts val="0"/>
              </a:spcAft>
              <a:buClr>
                <a:schemeClr val="dk1"/>
              </a:buClr>
              <a:buSzPts val="3600"/>
              <a:buFont typeface="Arial"/>
              <a:buChar char="•"/>
            </a:pPr>
            <a:r>
              <a:rPr lang="vi-VN" sz="3600" dirty="0">
                <a:solidFill>
                  <a:schemeClr val="dk1"/>
                </a:solidFill>
                <a:latin typeface="Times New Roman"/>
                <a:ea typeface="Times New Roman"/>
                <a:cs typeface="Times New Roman"/>
                <a:sym typeface="Times New Roman"/>
              </a:rPr>
              <a:t>Trình bày</a:t>
            </a:r>
            <a:r>
              <a:rPr lang="en-US" sz="3600" dirty="0">
                <a:solidFill>
                  <a:schemeClr val="dk1"/>
                </a:solidFill>
                <a:latin typeface="Times New Roman"/>
                <a:ea typeface="Times New Roman"/>
                <a:cs typeface="Times New Roman"/>
                <a:sym typeface="Times New Roman"/>
              </a:rPr>
              <a:t> </a:t>
            </a:r>
            <a:r>
              <a:rPr lang="en-US" sz="3600" dirty="0" err="1">
                <a:solidFill>
                  <a:schemeClr val="dk1"/>
                </a:solidFill>
                <a:latin typeface="Times New Roman"/>
                <a:ea typeface="Times New Roman"/>
                <a:cs typeface="Times New Roman"/>
                <a:sym typeface="Times New Roman"/>
              </a:rPr>
              <a:t>được</a:t>
            </a:r>
            <a:r>
              <a:rPr lang="en-US" sz="3600" dirty="0">
                <a:solidFill>
                  <a:schemeClr val="dk1"/>
                </a:solidFill>
                <a:latin typeface="Times New Roman"/>
                <a:ea typeface="Times New Roman"/>
                <a:cs typeface="Times New Roman"/>
                <a:sym typeface="Times New Roman"/>
              </a:rPr>
              <a:t> </a:t>
            </a:r>
            <a:r>
              <a:rPr lang="en-US" sz="3600" dirty="0" err="1">
                <a:solidFill>
                  <a:schemeClr val="dk1"/>
                </a:solidFill>
                <a:latin typeface="Times New Roman"/>
                <a:ea typeface="Times New Roman"/>
                <a:cs typeface="Times New Roman"/>
                <a:sym typeface="Times New Roman"/>
              </a:rPr>
              <a:t>khái</a:t>
            </a:r>
            <a:r>
              <a:rPr lang="en-US" sz="3600" dirty="0">
                <a:solidFill>
                  <a:schemeClr val="dk1"/>
                </a:solidFill>
                <a:latin typeface="Times New Roman"/>
                <a:ea typeface="Times New Roman"/>
                <a:cs typeface="Times New Roman"/>
                <a:sym typeface="Times New Roman"/>
              </a:rPr>
              <a:t> </a:t>
            </a:r>
            <a:r>
              <a:rPr lang="en-US" sz="3600" dirty="0" err="1">
                <a:solidFill>
                  <a:schemeClr val="dk1"/>
                </a:solidFill>
                <a:latin typeface="Times New Roman"/>
                <a:ea typeface="Times New Roman"/>
                <a:cs typeface="Times New Roman"/>
                <a:sym typeface="Times New Roman"/>
              </a:rPr>
              <a:t>niệm</a:t>
            </a:r>
            <a:r>
              <a:rPr lang="en-US" sz="3600" dirty="0">
                <a:solidFill>
                  <a:schemeClr val="dk1"/>
                </a:solidFill>
                <a:latin typeface="Times New Roman"/>
                <a:ea typeface="Times New Roman"/>
                <a:cs typeface="Times New Roman"/>
                <a:sym typeface="Times New Roman"/>
              </a:rPr>
              <a:t> Function.</a:t>
            </a:r>
          </a:p>
          <a:p>
            <a:pPr marL="285750" marR="0" lvl="0" indent="-285750" algn="l" rtl="0">
              <a:spcBef>
                <a:spcPts val="0"/>
              </a:spcBef>
              <a:spcAft>
                <a:spcPts val="0"/>
              </a:spcAft>
              <a:buClr>
                <a:schemeClr val="dk1"/>
              </a:buClr>
              <a:buSzPts val="3600"/>
              <a:buFont typeface="Arial"/>
              <a:buChar char="•"/>
            </a:pPr>
            <a:r>
              <a:rPr lang="en-US" sz="3600" dirty="0" err="1">
                <a:solidFill>
                  <a:schemeClr val="dk1"/>
                </a:solidFill>
                <a:latin typeface="Times New Roman"/>
                <a:ea typeface="Times New Roman"/>
                <a:cs typeface="Times New Roman"/>
                <a:sym typeface="Times New Roman"/>
              </a:rPr>
              <a:t>Biết</a:t>
            </a:r>
            <a:r>
              <a:rPr lang="en-US" sz="3600" dirty="0">
                <a:solidFill>
                  <a:schemeClr val="dk1"/>
                </a:solidFill>
                <a:latin typeface="Times New Roman"/>
                <a:ea typeface="Times New Roman"/>
                <a:cs typeface="Times New Roman"/>
                <a:sym typeface="Times New Roman"/>
              </a:rPr>
              <a:t> </a:t>
            </a:r>
            <a:r>
              <a:rPr lang="en-US" sz="3600" dirty="0" err="1">
                <a:solidFill>
                  <a:schemeClr val="dk1"/>
                </a:solidFill>
                <a:latin typeface="Times New Roman"/>
                <a:ea typeface="Times New Roman"/>
                <a:cs typeface="Times New Roman"/>
                <a:sym typeface="Times New Roman"/>
              </a:rPr>
              <a:t>cách</a:t>
            </a:r>
            <a:r>
              <a:rPr lang="en-US" sz="3600" dirty="0">
                <a:solidFill>
                  <a:schemeClr val="dk1"/>
                </a:solidFill>
                <a:latin typeface="Times New Roman"/>
                <a:ea typeface="Times New Roman"/>
                <a:cs typeface="Times New Roman"/>
                <a:sym typeface="Times New Roman"/>
              </a:rPr>
              <a:t> </a:t>
            </a:r>
            <a:r>
              <a:rPr lang="en-US" sz="3600" dirty="0" err="1">
                <a:solidFill>
                  <a:schemeClr val="dk1"/>
                </a:solidFill>
                <a:latin typeface="Times New Roman"/>
                <a:ea typeface="Times New Roman"/>
                <a:cs typeface="Times New Roman"/>
                <a:sym typeface="Times New Roman"/>
              </a:rPr>
              <a:t>tạo</a:t>
            </a:r>
            <a:r>
              <a:rPr lang="en-US" sz="3600" dirty="0">
                <a:solidFill>
                  <a:schemeClr val="dk1"/>
                </a:solidFill>
                <a:latin typeface="Times New Roman"/>
                <a:ea typeface="Times New Roman"/>
                <a:cs typeface="Times New Roman"/>
                <a:sym typeface="Times New Roman"/>
              </a:rPr>
              <a:t> Function.</a:t>
            </a:r>
          </a:p>
          <a:p>
            <a:pPr marL="285750" marR="0" lvl="0" indent="-285750" algn="l" rtl="0">
              <a:spcBef>
                <a:spcPts val="0"/>
              </a:spcBef>
              <a:spcAft>
                <a:spcPts val="0"/>
              </a:spcAft>
              <a:buClr>
                <a:schemeClr val="dk1"/>
              </a:buClr>
              <a:buSzPts val="3600"/>
              <a:buFont typeface="Arial"/>
              <a:buChar char="•"/>
            </a:pPr>
            <a:r>
              <a:rPr lang="vi-VN" sz="3600" dirty="0">
                <a:solidFill>
                  <a:schemeClr val="dk1"/>
                </a:solidFill>
                <a:latin typeface="Times New Roman"/>
                <a:ea typeface="Times New Roman"/>
                <a:cs typeface="Times New Roman"/>
                <a:sym typeface="Times New Roman"/>
              </a:rPr>
              <a:t>Trình bày</a:t>
            </a:r>
            <a:r>
              <a:rPr lang="en-US" sz="3600" dirty="0">
                <a:solidFill>
                  <a:schemeClr val="dk1"/>
                </a:solidFill>
                <a:latin typeface="Times New Roman"/>
                <a:ea typeface="Times New Roman"/>
                <a:cs typeface="Times New Roman"/>
                <a:sym typeface="Times New Roman"/>
              </a:rPr>
              <a:t> </a:t>
            </a:r>
            <a:r>
              <a:rPr lang="en-US" sz="3600" dirty="0" err="1">
                <a:solidFill>
                  <a:schemeClr val="dk1"/>
                </a:solidFill>
                <a:latin typeface="Times New Roman"/>
                <a:ea typeface="Times New Roman"/>
                <a:cs typeface="Times New Roman"/>
                <a:sym typeface="Times New Roman"/>
              </a:rPr>
              <a:t>được</a:t>
            </a:r>
            <a:r>
              <a:rPr lang="en-US" sz="3600" dirty="0">
                <a:solidFill>
                  <a:schemeClr val="dk1"/>
                </a:solidFill>
                <a:latin typeface="Times New Roman"/>
                <a:ea typeface="Times New Roman"/>
                <a:cs typeface="Times New Roman"/>
                <a:sym typeface="Times New Roman"/>
              </a:rPr>
              <a:t> </a:t>
            </a:r>
            <a:r>
              <a:rPr lang="en-US" sz="3600" dirty="0" err="1">
                <a:solidFill>
                  <a:schemeClr val="dk1"/>
                </a:solidFill>
                <a:latin typeface="Times New Roman"/>
                <a:ea typeface="Times New Roman"/>
                <a:cs typeface="Times New Roman"/>
                <a:sym typeface="Times New Roman"/>
              </a:rPr>
              <a:t>khái</a:t>
            </a:r>
            <a:r>
              <a:rPr lang="en-US" sz="3600" dirty="0">
                <a:solidFill>
                  <a:schemeClr val="dk1"/>
                </a:solidFill>
                <a:latin typeface="Times New Roman"/>
                <a:ea typeface="Times New Roman"/>
                <a:cs typeface="Times New Roman"/>
                <a:sym typeface="Times New Roman"/>
              </a:rPr>
              <a:t> </a:t>
            </a:r>
            <a:r>
              <a:rPr lang="en-US" sz="3600" dirty="0" err="1">
                <a:solidFill>
                  <a:schemeClr val="dk1"/>
                </a:solidFill>
                <a:latin typeface="Times New Roman"/>
                <a:ea typeface="Times New Roman"/>
                <a:cs typeface="Times New Roman"/>
                <a:sym typeface="Times New Roman"/>
              </a:rPr>
              <a:t>niệm</a:t>
            </a:r>
            <a:r>
              <a:rPr lang="en-US" sz="3600" dirty="0">
                <a:solidFill>
                  <a:schemeClr val="dk1"/>
                </a:solidFill>
                <a:latin typeface="Times New Roman"/>
                <a:ea typeface="Times New Roman"/>
                <a:cs typeface="Times New Roman"/>
                <a:sym typeface="Times New Roman"/>
              </a:rPr>
              <a:t> Trigger.</a:t>
            </a:r>
          </a:p>
          <a:p>
            <a:pPr marL="285750" marR="0" lvl="0" indent="-285750" algn="l" rtl="0">
              <a:spcBef>
                <a:spcPts val="0"/>
              </a:spcBef>
              <a:spcAft>
                <a:spcPts val="0"/>
              </a:spcAft>
              <a:buClr>
                <a:schemeClr val="dk1"/>
              </a:buClr>
              <a:buSzPts val="3600"/>
              <a:buFont typeface="Arial"/>
              <a:buChar char="•"/>
            </a:pPr>
            <a:r>
              <a:rPr lang="en-US" sz="3600" dirty="0" err="1">
                <a:solidFill>
                  <a:schemeClr val="dk1"/>
                </a:solidFill>
                <a:latin typeface="Times New Roman"/>
                <a:ea typeface="Times New Roman"/>
                <a:cs typeface="Times New Roman"/>
                <a:sym typeface="Times New Roman"/>
              </a:rPr>
              <a:t>Biết</a:t>
            </a:r>
            <a:r>
              <a:rPr lang="en-US" sz="3600" dirty="0">
                <a:solidFill>
                  <a:schemeClr val="dk1"/>
                </a:solidFill>
                <a:latin typeface="Times New Roman"/>
                <a:ea typeface="Times New Roman"/>
                <a:cs typeface="Times New Roman"/>
                <a:sym typeface="Times New Roman"/>
              </a:rPr>
              <a:t> </a:t>
            </a:r>
            <a:r>
              <a:rPr lang="en-US" sz="3600" dirty="0" err="1">
                <a:solidFill>
                  <a:schemeClr val="dk1"/>
                </a:solidFill>
                <a:latin typeface="Times New Roman"/>
                <a:ea typeface="Times New Roman"/>
                <a:cs typeface="Times New Roman"/>
                <a:sym typeface="Times New Roman"/>
              </a:rPr>
              <a:t>cách</a:t>
            </a:r>
            <a:r>
              <a:rPr lang="en-US" sz="3600" dirty="0">
                <a:solidFill>
                  <a:schemeClr val="dk1"/>
                </a:solidFill>
                <a:latin typeface="Times New Roman"/>
                <a:ea typeface="Times New Roman"/>
                <a:cs typeface="Times New Roman"/>
                <a:sym typeface="Times New Roman"/>
              </a:rPr>
              <a:t> </a:t>
            </a:r>
            <a:r>
              <a:rPr lang="en-US" sz="3600" dirty="0" err="1">
                <a:solidFill>
                  <a:schemeClr val="dk1"/>
                </a:solidFill>
                <a:latin typeface="Times New Roman"/>
                <a:ea typeface="Times New Roman"/>
                <a:cs typeface="Times New Roman"/>
                <a:sym typeface="Times New Roman"/>
              </a:rPr>
              <a:t>tạo</a:t>
            </a:r>
            <a:r>
              <a:rPr lang="en-US" sz="3600" dirty="0">
                <a:solidFill>
                  <a:schemeClr val="dk1"/>
                </a:solidFill>
                <a:latin typeface="Times New Roman"/>
                <a:ea typeface="Times New Roman"/>
                <a:cs typeface="Times New Roman"/>
                <a:sym typeface="Times New Roman"/>
              </a:rPr>
              <a:t> Trigger.</a:t>
            </a:r>
          </a:p>
          <a:p>
            <a:pPr marL="285750" marR="0" lvl="0" indent="-285750" algn="l" rtl="0">
              <a:spcBef>
                <a:spcPts val="0"/>
              </a:spcBef>
              <a:spcAft>
                <a:spcPts val="0"/>
              </a:spcAft>
              <a:buClr>
                <a:schemeClr val="dk1"/>
              </a:buClr>
              <a:buSzPts val="3600"/>
              <a:buFont typeface="Arial"/>
              <a:buChar char="•"/>
            </a:pPr>
            <a:endParaRPr lang="en-US" sz="36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cxnSp>
        <p:nvCxnSpPr>
          <p:cNvPr id="99" name="Google Shape;99;p16"/>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00" name="Google Shape;100;p16"/>
          <p:cNvSpPr txBox="1"/>
          <p:nvPr/>
        </p:nvSpPr>
        <p:spPr>
          <a:xfrm>
            <a:off x="0" y="172840"/>
            <a:ext cx="1079671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dirty="0" err="1">
                <a:solidFill>
                  <a:schemeClr val="dk1"/>
                </a:solidFill>
                <a:latin typeface="Times New Roman"/>
                <a:ea typeface="Times New Roman"/>
                <a:cs typeface="Times New Roman"/>
                <a:sym typeface="Times New Roman"/>
              </a:rPr>
              <a:t>Thảo</a:t>
            </a:r>
            <a:r>
              <a:rPr lang="en-US" sz="4400" dirty="0">
                <a:solidFill>
                  <a:schemeClr val="dk1"/>
                </a:solidFill>
                <a:latin typeface="Times New Roman"/>
                <a:ea typeface="Times New Roman"/>
                <a:cs typeface="Times New Roman"/>
                <a:sym typeface="Times New Roman"/>
              </a:rPr>
              <a:t> </a:t>
            </a:r>
            <a:r>
              <a:rPr lang="en-US" sz="4400" dirty="0" err="1">
                <a:solidFill>
                  <a:schemeClr val="dk1"/>
                </a:solidFill>
                <a:latin typeface="Times New Roman"/>
                <a:ea typeface="Times New Roman"/>
                <a:cs typeface="Times New Roman"/>
                <a:sym typeface="Times New Roman"/>
              </a:rPr>
              <a:t>luận</a:t>
            </a:r>
            <a:endParaRPr sz="4400" dirty="0">
              <a:solidFill>
                <a:schemeClr val="dk1"/>
              </a:solidFill>
              <a:latin typeface="Times New Roman"/>
              <a:ea typeface="Times New Roman"/>
              <a:cs typeface="Times New Roman"/>
              <a:sym typeface="Times New Roman"/>
            </a:endParaRPr>
          </a:p>
        </p:txBody>
      </p:sp>
      <p:sp>
        <p:nvSpPr>
          <p:cNvPr id="101" name="Google Shape;101;p16"/>
          <p:cNvSpPr/>
          <p:nvPr/>
        </p:nvSpPr>
        <p:spPr>
          <a:xfrm>
            <a:off x="2373195" y="2721114"/>
            <a:ext cx="6689472"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dirty="0">
                <a:solidFill>
                  <a:schemeClr val="dk1"/>
                </a:solidFill>
                <a:latin typeface="Times New Roman" panose="02020603050405020304" pitchFamily="18" charset="0"/>
                <a:cs typeface="Times New Roman" panose="02020603050405020304" pitchFamily="18" charset="0"/>
                <a:sym typeface="Calibri"/>
              </a:rPr>
              <a:t> </a:t>
            </a:r>
            <a:r>
              <a:rPr lang="en-US" sz="5600" dirty="0">
                <a:solidFill>
                  <a:srgbClr val="FF0000"/>
                </a:solidFill>
                <a:latin typeface="Times New Roman" panose="02020603050405020304" pitchFamily="18" charset="0"/>
                <a:cs typeface="Times New Roman" panose="02020603050405020304" pitchFamily="18" charset="0"/>
                <a:sym typeface="Calibri"/>
              </a:rPr>
              <a:t>Store procedure</a:t>
            </a:r>
            <a:endParaRPr lang="en-US" sz="56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cxnSp>
        <p:nvCxnSpPr>
          <p:cNvPr id="108" name="Google Shape;108;p17"/>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09" name="Google Shape;109;p17"/>
          <p:cNvSpPr txBox="1"/>
          <p:nvPr/>
        </p:nvSpPr>
        <p:spPr>
          <a:xfrm>
            <a:off x="0" y="155255"/>
            <a:ext cx="10796710" cy="769441"/>
          </a:xfrm>
          <a:prstGeom prst="rect">
            <a:avLst/>
          </a:prstGeom>
          <a:noFill/>
          <a:ln>
            <a:noFill/>
          </a:ln>
        </p:spPr>
        <p:txBody>
          <a:bodyPr spcFirstLastPara="1" wrap="square" lIns="91425" tIns="45700" rIns="91425" bIns="45700" anchor="t" anchorCtr="0">
            <a:noAutofit/>
          </a:bodyPr>
          <a:lstStyle/>
          <a:p>
            <a:r>
              <a:rPr lang="en-US" sz="4400" dirty="0" err="1">
                <a:solidFill>
                  <a:schemeClr val="dk1"/>
                </a:solidFill>
                <a:latin typeface="Times New Roman"/>
                <a:ea typeface="Times New Roman"/>
                <a:cs typeface="Times New Roman"/>
                <a:sym typeface="Times New Roman"/>
              </a:rPr>
              <a:t>Khái</a:t>
            </a:r>
            <a:r>
              <a:rPr lang="en-US" sz="4400" dirty="0">
                <a:solidFill>
                  <a:schemeClr val="dk1"/>
                </a:solidFill>
                <a:latin typeface="Times New Roman"/>
                <a:ea typeface="Times New Roman"/>
                <a:cs typeface="Times New Roman"/>
                <a:sym typeface="Times New Roman"/>
              </a:rPr>
              <a:t> </a:t>
            </a:r>
            <a:r>
              <a:rPr lang="en-US" sz="4400" dirty="0" err="1">
                <a:solidFill>
                  <a:schemeClr val="dk1"/>
                </a:solidFill>
                <a:latin typeface="Times New Roman"/>
                <a:ea typeface="Times New Roman"/>
                <a:cs typeface="Times New Roman"/>
                <a:sym typeface="Times New Roman"/>
              </a:rPr>
              <a:t>niệm</a:t>
            </a:r>
            <a:r>
              <a:rPr lang="en-US" sz="4400" dirty="0">
                <a:solidFill>
                  <a:schemeClr val="dk1"/>
                </a:solidFill>
                <a:latin typeface="Times New Roman"/>
                <a:ea typeface="Times New Roman"/>
                <a:cs typeface="Times New Roman"/>
                <a:sym typeface="Times New Roman"/>
              </a:rPr>
              <a:t> </a:t>
            </a:r>
            <a:r>
              <a:rPr lang="en-US" sz="4400" b="0" i="0" u="none" strike="noStrike" cap="none" dirty="0">
                <a:solidFill>
                  <a:schemeClr val="dk1"/>
                </a:solidFill>
                <a:latin typeface="Times New Roman"/>
                <a:ea typeface="Times New Roman"/>
                <a:cs typeface="Times New Roman"/>
                <a:sym typeface="Times New Roman"/>
              </a:rPr>
              <a:t>Stored Procedure</a:t>
            </a:r>
          </a:p>
          <a:p>
            <a:pPr marL="0" marR="0" lvl="0" indent="0" algn="l" rtl="0">
              <a:spcBef>
                <a:spcPts val="0"/>
              </a:spcBef>
              <a:spcAft>
                <a:spcPts val="0"/>
              </a:spcAft>
              <a:buNone/>
            </a:pPr>
            <a:endParaRPr sz="4400" dirty="0">
              <a:solidFill>
                <a:schemeClr val="dk1"/>
              </a:solidFill>
              <a:latin typeface="Times New Roman"/>
              <a:ea typeface="Times New Roman"/>
              <a:cs typeface="Times New Roman"/>
              <a:sym typeface="Times New Roman"/>
            </a:endParaRPr>
          </a:p>
        </p:txBody>
      </p:sp>
      <p:sp>
        <p:nvSpPr>
          <p:cNvPr id="110" name="Google Shape;110;p17"/>
          <p:cNvSpPr txBox="1"/>
          <p:nvPr/>
        </p:nvSpPr>
        <p:spPr>
          <a:xfrm>
            <a:off x="114300" y="1163518"/>
            <a:ext cx="11795202" cy="5052643"/>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00000"/>
              </a:lnSpc>
              <a:spcBef>
                <a:spcPts val="0"/>
              </a:spcBef>
              <a:spcAft>
                <a:spcPts val="0"/>
              </a:spcAft>
              <a:buClr>
                <a:srgbClr val="000000"/>
              </a:buClr>
              <a:buSzPts val="3000"/>
              <a:buFont typeface="Arial" panose="020B0604020202020204" pitchFamily="34" charset="0"/>
              <a:buChar char="•"/>
            </a:pPr>
            <a:r>
              <a:rPr lang="vi-VN" sz="3000" b="1" i="0" u="none" strike="noStrike" cap="none" dirty="0">
                <a:solidFill>
                  <a:schemeClr val="dk1"/>
                </a:solidFill>
                <a:latin typeface="Times New Roman"/>
                <a:ea typeface="Times New Roman"/>
                <a:cs typeface="Times New Roman"/>
                <a:sym typeface="Times New Roman"/>
              </a:rPr>
              <a:t>Stored Procedure </a:t>
            </a:r>
            <a:r>
              <a:rPr lang="vi-VN" sz="3000" b="0" i="0" u="none" strike="noStrike" cap="none" dirty="0">
                <a:solidFill>
                  <a:schemeClr val="dk1"/>
                </a:solidFill>
                <a:latin typeface="Times New Roman"/>
                <a:ea typeface="Times New Roman"/>
                <a:cs typeface="Times New Roman"/>
                <a:sym typeface="Times New Roman"/>
              </a:rPr>
              <a:t>là một tập hợp các câu lệnh SQL dùng để thực thi một nhiệm vụ nhất định. Nó hoạt động giống như một hàm trong các ngôn ngữ lập trình khác.</a:t>
            </a:r>
          </a:p>
          <a:p>
            <a:pPr marR="0" lvl="0" rtl="0">
              <a:spcBef>
                <a:spcPts val="0"/>
              </a:spcBef>
              <a:spcAft>
                <a:spcPts val="0"/>
              </a:spcAft>
            </a:pPr>
            <a:endParaRPr lang="en-US" sz="3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cxnSp>
        <p:nvCxnSpPr>
          <p:cNvPr id="108" name="Google Shape;108;p17"/>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09" name="Google Shape;109;p17"/>
          <p:cNvSpPr txBox="1"/>
          <p:nvPr/>
        </p:nvSpPr>
        <p:spPr>
          <a:xfrm>
            <a:off x="0" y="155255"/>
            <a:ext cx="1079671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dirty="0" err="1">
                <a:solidFill>
                  <a:schemeClr val="dk1"/>
                </a:solidFill>
                <a:latin typeface="Times New Roman"/>
                <a:ea typeface="Times New Roman"/>
                <a:cs typeface="Times New Roman"/>
                <a:sym typeface="Times New Roman"/>
              </a:rPr>
              <a:t>Ưu</a:t>
            </a:r>
            <a:r>
              <a:rPr lang="en-US" sz="4400" dirty="0">
                <a:solidFill>
                  <a:schemeClr val="dk1"/>
                </a:solidFill>
                <a:latin typeface="Times New Roman"/>
                <a:ea typeface="Times New Roman"/>
                <a:cs typeface="Times New Roman"/>
                <a:sym typeface="Times New Roman"/>
              </a:rPr>
              <a:t> </a:t>
            </a:r>
            <a:r>
              <a:rPr lang="en-US" sz="4400" dirty="0" err="1">
                <a:solidFill>
                  <a:schemeClr val="dk1"/>
                </a:solidFill>
                <a:latin typeface="Times New Roman"/>
                <a:ea typeface="Times New Roman"/>
                <a:cs typeface="Times New Roman"/>
                <a:sym typeface="Times New Roman"/>
              </a:rPr>
              <a:t>điểm</a:t>
            </a:r>
            <a:r>
              <a:rPr lang="en-US" sz="4400" dirty="0">
                <a:solidFill>
                  <a:schemeClr val="dk1"/>
                </a:solidFill>
                <a:latin typeface="Times New Roman"/>
                <a:ea typeface="Times New Roman"/>
                <a:cs typeface="Times New Roman"/>
                <a:sym typeface="Times New Roman"/>
              </a:rPr>
              <a:t> Store procedure</a:t>
            </a:r>
            <a:endParaRPr sz="4400" dirty="0">
              <a:solidFill>
                <a:schemeClr val="dk1"/>
              </a:solidFill>
              <a:latin typeface="Times New Roman"/>
              <a:ea typeface="Times New Roman"/>
              <a:cs typeface="Times New Roman"/>
              <a:sym typeface="Times New Roman"/>
            </a:endParaRPr>
          </a:p>
        </p:txBody>
      </p:sp>
      <p:sp>
        <p:nvSpPr>
          <p:cNvPr id="110" name="Google Shape;110;p17"/>
          <p:cNvSpPr txBox="1"/>
          <p:nvPr/>
        </p:nvSpPr>
        <p:spPr>
          <a:xfrm>
            <a:off x="114300" y="1163518"/>
            <a:ext cx="11795202" cy="5694482"/>
          </a:xfrm>
          <a:prstGeom prst="rect">
            <a:avLst/>
          </a:prstGeom>
          <a:noFill/>
          <a:ln>
            <a:noFill/>
          </a:ln>
        </p:spPr>
        <p:txBody>
          <a:bodyPr spcFirstLastPara="1" wrap="square" lIns="91425" tIns="45700" rIns="91425" bIns="45700" anchor="t" anchorCtr="0">
            <a:noAutofit/>
          </a:bodyPr>
          <a:lstStyle/>
          <a:p>
            <a:pPr marL="457200" marR="0" lvl="0" indent="-457200" rtl="0">
              <a:spcBef>
                <a:spcPts val="0"/>
              </a:spcBef>
              <a:spcAft>
                <a:spcPts val="0"/>
              </a:spcAft>
              <a:buFont typeface="Arial" panose="020B0604020202020204" pitchFamily="34" charset="0"/>
              <a:buChar char="•"/>
            </a:pPr>
            <a:r>
              <a:rPr lang="vi-VN" sz="3000">
                <a:solidFill>
                  <a:schemeClr val="dk1"/>
                </a:solidFill>
                <a:latin typeface="Times New Roman"/>
                <a:ea typeface="Times New Roman"/>
                <a:cs typeface="Times New Roman"/>
                <a:sym typeface="Times New Roman"/>
              </a:rPr>
              <a:t>Stored Procedure làm tăng hiệu suất xử lý dữ liệu</a:t>
            </a:r>
          </a:p>
          <a:p>
            <a:pPr marL="457200" marR="0" lvl="0" indent="-457200" rtl="0">
              <a:spcBef>
                <a:spcPts val="0"/>
              </a:spcBef>
              <a:spcAft>
                <a:spcPts val="0"/>
              </a:spcAft>
              <a:buFont typeface="Arial" panose="020B0604020202020204" pitchFamily="34" charset="0"/>
              <a:buChar char="•"/>
            </a:pPr>
            <a:r>
              <a:rPr lang="vi-VN" sz="3000">
                <a:solidFill>
                  <a:schemeClr val="dk1"/>
                </a:solidFill>
                <a:latin typeface="Times New Roman"/>
                <a:ea typeface="Times New Roman"/>
                <a:cs typeface="Times New Roman"/>
                <a:sym typeface="Times New Roman"/>
              </a:rPr>
              <a:t>Làm giảm thời gian giao tiếp giữa ứng dụng với hệ quản trị cơ sở dữ liệu. Thay vì gửi từng câu truy vấn thì nay sẽ chỉ gửi một Stored Procedure.</a:t>
            </a:r>
          </a:p>
          <a:p>
            <a:pPr marL="457200" marR="0" lvl="0" indent="-457200" rtl="0">
              <a:spcBef>
                <a:spcPts val="0"/>
              </a:spcBef>
              <a:spcAft>
                <a:spcPts val="0"/>
              </a:spcAft>
              <a:buFont typeface="Arial" panose="020B0604020202020204" pitchFamily="34" charset="0"/>
              <a:buChar char="•"/>
            </a:pPr>
            <a:r>
              <a:rPr lang="vi-VN" sz="3000">
                <a:solidFill>
                  <a:schemeClr val="dk1"/>
                </a:solidFill>
                <a:latin typeface="Times New Roman"/>
                <a:ea typeface="Times New Roman"/>
                <a:cs typeface="Times New Roman"/>
                <a:sym typeface="Times New Roman"/>
              </a:rPr>
              <a:t>Module hóa ứng dụng: do Stored Procedure có thể lưu lại và sử dụng lại nhiều lần. điều này sẽ làm cho việc maintenance trở lên dễ dàng hơn.</a:t>
            </a:r>
          </a:p>
          <a:p>
            <a:pPr marL="457200" marR="0" lvl="0" indent="-457200" rtl="0">
              <a:spcBef>
                <a:spcPts val="0"/>
              </a:spcBef>
              <a:spcAft>
                <a:spcPts val="0"/>
              </a:spcAft>
              <a:buFont typeface="Arial" panose="020B0604020202020204" pitchFamily="34" charset="0"/>
              <a:buChar char="•"/>
            </a:pPr>
            <a:r>
              <a:rPr lang="vi-VN" sz="3000">
                <a:solidFill>
                  <a:schemeClr val="dk1"/>
                </a:solidFill>
                <a:latin typeface="Times New Roman"/>
                <a:ea typeface="Times New Roman"/>
                <a:cs typeface="Times New Roman"/>
                <a:sym typeface="Times New Roman"/>
              </a:rPr>
              <a:t>Nâng cao tính bảo mật dữ liệu: việc thao tác với database thông qua stored procedure mà không cho thao tác trực tiếp với database sẽ làm giảm các cuộc tấn công thông qua sql injection</a:t>
            </a:r>
            <a:endParaRPr lang="vi-VN" sz="3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89928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cxnSp>
        <p:nvCxnSpPr>
          <p:cNvPr id="108" name="Google Shape;108;p17"/>
          <p:cNvCxnSpPr/>
          <p:nvPr/>
        </p:nvCxnSpPr>
        <p:spPr>
          <a:xfrm>
            <a:off x="0" y="1115122"/>
            <a:ext cx="12192000" cy="0"/>
          </a:xfrm>
          <a:prstGeom prst="straightConnector1">
            <a:avLst/>
          </a:prstGeom>
          <a:noFill/>
          <a:ln w="19050" cap="flat" cmpd="sng">
            <a:solidFill>
              <a:srgbClr val="FF0000"/>
            </a:solidFill>
            <a:prstDash val="solid"/>
            <a:miter lim="800000"/>
            <a:headEnd type="none" w="sm" len="sm"/>
            <a:tailEnd type="none" w="sm" len="sm"/>
          </a:ln>
        </p:spPr>
      </p:cxnSp>
      <p:sp>
        <p:nvSpPr>
          <p:cNvPr id="109" name="Google Shape;109;p17"/>
          <p:cNvSpPr txBox="1"/>
          <p:nvPr/>
        </p:nvSpPr>
        <p:spPr>
          <a:xfrm>
            <a:off x="0" y="155255"/>
            <a:ext cx="1079671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dirty="0" err="1">
                <a:solidFill>
                  <a:schemeClr val="dk1"/>
                </a:solidFill>
                <a:latin typeface="Times New Roman"/>
                <a:ea typeface="Times New Roman"/>
                <a:cs typeface="Times New Roman"/>
                <a:sym typeface="Times New Roman"/>
              </a:rPr>
              <a:t>Nhược</a:t>
            </a:r>
            <a:r>
              <a:rPr lang="en-US" sz="4400" dirty="0">
                <a:solidFill>
                  <a:schemeClr val="dk1"/>
                </a:solidFill>
                <a:latin typeface="Times New Roman"/>
                <a:ea typeface="Times New Roman"/>
                <a:cs typeface="Times New Roman"/>
                <a:sym typeface="Times New Roman"/>
              </a:rPr>
              <a:t> </a:t>
            </a:r>
            <a:r>
              <a:rPr lang="en-US" sz="4400" dirty="0" err="1">
                <a:solidFill>
                  <a:schemeClr val="dk1"/>
                </a:solidFill>
                <a:latin typeface="Times New Roman"/>
                <a:ea typeface="Times New Roman"/>
                <a:cs typeface="Times New Roman"/>
                <a:sym typeface="Times New Roman"/>
              </a:rPr>
              <a:t>điểm</a:t>
            </a:r>
            <a:r>
              <a:rPr lang="en-US" sz="4400" dirty="0">
                <a:solidFill>
                  <a:schemeClr val="dk1"/>
                </a:solidFill>
                <a:latin typeface="Times New Roman"/>
                <a:ea typeface="Times New Roman"/>
                <a:cs typeface="Times New Roman"/>
                <a:sym typeface="Times New Roman"/>
              </a:rPr>
              <a:t> Store procedure</a:t>
            </a:r>
            <a:endParaRPr sz="4400" dirty="0">
              <a:solidFill>
                <a:schemeClr val="dk1"/>
              </a:solidFill>
              <a:latin typeface="Times New Roman"/>
              <a:ea typeface="Times New Roman"/>
              <a:cs typeface="Times New Roman"/>
              <a:sym typeface="Times New Roman"/>
            </a:endParaRPr>
          </a:p>
        </p:txBody>
      </p:sp>
      <p:sp>
        <p:nvSpPr>
          <p:cNvPr id="110" name="Google Shape;110;p17"/>
          <p:cNvSpPr txBox="1"/>
          <p:nvPr/>
        </p:nvSpPr>
        <p:spPr>
          <a:xfrm>
            <a:off x="114300" y="1163518"/>
            <a:ext cx="11795202" cy="5606559"/>
          </a:xfrm>
          <a:prstGeom prst="rect">
            <a:avLst/>
          </a:prstGeom>
          <a:noFill/>
          <a:ln>
            <a:noFill/>
          </a:ln>
        </p:spPr>
        <p:txBody>
          <a:bodyPr spcFirstLastPara="1" wrap="square" lIns="91425" tIns="45700" rIns="91425" bIns="45700" anchor="t" anchorCtr="0">
            <a:noAutofit/>
          </a:bodyPr>
          <a:lstStyle/>
          <a:p>
            <a:pPr marL="457200" marR="0" lvl="0" indent="-457200" rtl="0">
              <a:lnSpc>
                <a:spcPct val="150000"/>
              </a:lnSpc>
              <a:spcBef>
                <a:spcPts val="0"/>
              </a:spcBef>
              <a:spcAft>
                <a:spcPts val="0"/>
              </a:spcAft>
              <a:buFont typeface="Arial" panose="020B0604020202020204" pitchFamily="34" charset="0"/>
              <a:buChar char="•"/>
            </a:pPr>
            <a:r>
              <a:rPr lang="vi-VN" sz="3000" dirty="0">
                <a:solidFill>
                  <a:schemeClr val="dk1"/>
                </a:solidFill>
                <a:latin typeface="Times New Roman"/>
                <a:ea typeface="Times New Roman"/>
                <a:cs typeface="Times New Roman"/>
                <a:sym typeface="Times New Roman"/>
              </a:rPr>
              <a:t>Tạo ra quá nhiều Procedure thì hệ quản trị sẽ sử dụng bộ nhớ để lưu trữ các thủ tục này khá nhiều.</a:t>
            </a:r>
          </a:p>
          <a:p>
            <a:pPr marL="457200" marR="0" lvl="0" indent="-457200" rtl="0">
              <a:lnSpc>
                <a:spcPct val="150000"/>
              </a:lnSpc>
              <a:spcBef>
                <a:spcPts val="0"/>
              </a:spcBef>
              <a:spcAft>
                <a:spcPts val="0"/>
              </a:spcAft>
              <a:buFont typeface="Arial" panose="020B0604020202020204" pitchFamily="34" charset="0"/>
              <a:buChar char="•"/>
            </a:pPr>
            <a:r>
              <a:rPr lang="vi-VN" sz="3000" dirty="0">
                <a:solidFill>
                  <a:schemeClr val="dk1"/>
                </a:solidFill>
                <a:latin typeface="Times New Roman"/>
                <a:ea typeface="Times New Roman"/>
                <a:cs typeface="Times New Roman"/>
                <a:sym typeface="Times New Roman"/>
              </a:rPr>
              <a:t>Quá nhiều xử lý trong một thủ tục thì CPU sẽ làm việc nặng hơn.</a:t>
            </a:r>
          </a:p>
          <a:p>
            <a:pPr marL="457200" marR="0" lvl="0" indent="-457200" rtl="0">
              <a:lnSpc>
                <a:spcPct val="150000"/>
              </a:lnSpc>
              <a:spcBef>
                <a:spcPts val="0"/>
              </a:spcBef>
              <a:spcAft>
                <a:spcPts val="0"/>
              </a:spcAft>
              <a:buFont typeface="Arial" panose="020B0604020202020204" pitchFamily="34" charset="0"/>
              <a:buChar char="•"/>
            </a:pPr>
            <a:r>
              <a:rPr lang="vi-VN" sz="3000" dirty="0">
                <a:solidFill>
                  <a:schemeClr val="dk1"/>
                </a:solidFill>
                <a:latin typeface="Times New Roman"/>
                <a:ea typeface="Times New Roman"/>
                <a:cs typeface="Times New Roman"/>
                <a:sym typeface="Times New Roman"/>
              </a:rPr>
              <a:t>Nếu sử dụng thủ tục thì sẽ rất khó bảo trì và nâng cấp phát triển ứng dụng về sau.</a:t>
            </a:r>
          </a:p>
        </p:txBody>
      </p:sp>
    </p:spTree>
    <p:extLst>
      <p:ext uri="{BB962C8B-B14F-4D97-AF65-F5344CB8AC3E}">
        <p14:creationId xmlns:p14="http://schemas.microsoft.com/office/powerpoint/2010/main" val="4079600597"/>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5336</TotalTime>
  <Words>2462</Words>
  <Application>Microsoft Office PowerPoint</Application>
  <PresentationFormat>Widescreen</PresentationFormat>
  <Paragraphs>237</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SFMono-Regular</vt:lpstr>
      <vt:lpstr>Calibri</vt:lpstr>
      <vt:lpstr>Times New Roman</vt:lpstr>
      <vt:lpstr>Arial</vt:lpstr>
      <vt:lpstr>Book Antiqua</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đoàn lĩnh</cp:lastModifiedBy>
  <cp:revision>215</cp:revision>
  <dcterms:modified xsi:type="dcterms:W3CDTF">2021-04-13T00:22:02Z</dcterms:modified>
</cp:coreProperties>
</file>