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92" r:id="rId12"/>
    <p:sldId id="266" r:id="rId13"/>
    <p:sldId id="267"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0" r:id="rId37"/>
  </p:sldIdLst>
  <p:sldSz cx="12192000" cy="6858000"/>
  <p:notesSz cx="9601200" cy="7315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jHOWARvpI+SLYN38WV6uSAXcUti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36"/>
    <p:restoredTop sz="94585"/>
  </p:normalViewPr>
  <p:slideViewPr>
    <p:cSldViewPr snapToGrid="0">
      <p:cViewPr varScale="1">
        <p:scale>
          <a:sx n="76" d="100"/>
          <a:sy n="76" d="100"/>
        </p:scale>
        <p:origin x="200" y="25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160520" cy="365760"/>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5438458" y="0"/>
            <a:ext cx="4160520" cy="365760"/>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60120" y="3474720"/>
            <a:ext cx="7680960" cy="3291840"/>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948171"/>
            <a:ext cx="4160520" cy="365760"/>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5438458" y="6948171"/>
            <a:ext cx="4160520" cy="3657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a:t>
            </a:fld>
            <a:endParaRPr sz="13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5" name="Google Shape;85;p1:notes"/>
          <p:cNvSpPr txBox="1">
            <a:spLocks noGrp="1"/>
          </p:cNvSpPr>
          <p:nvPr>
            <p:ph type="body" idx="1"/>
          </p:nvPr>
        </p:nvSpPr>
        <p:spPr>
          <a:xfrm>
            <a:off x="960120" y="3474720"/>
            <a:ext cx="7680960" cy="329184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6" name="Google Shape;86;p1:notes"/>
          <p:cNvSpPr txBox="1">
            <a:spLocks noGrp="1"/>
          </p:cNvSpPr>
          <p:nvPr>
            <p:ph type="sldNum" idx="12"/>
          </p:nvPr>
        </p:nvSpPr>
        <p:spPr>
          <a:xfrm>
            <a:off x="5438458" y="6948171"/>
            <a:ext cx="4160520" cy="36576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55" name="Google Shape;155;p10: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61" name="Google Shape;161;p11: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2: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68" name="Google Shape;168;p1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73" name="Google Shape;173;p13: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4: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83" name="Google Shape;183;p14: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5: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189" name="Google Shape;189;p15: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6: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95" name="Google Shape;195;p16: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8: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12" name="Google Shape;212;p18: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9: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19" name="Google Shape;219;p19: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0: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27" name="Google Shape;227;p20: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92" name="Google Shape;92;p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1: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32" name="Google Shape;232;p21: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2: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38" name="Google Shape;238;p2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3: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44" name="Google Shape;244;p23: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4: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50" name="Google Shape;250;p24: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5: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56" name="Google Shape;256;p25: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6: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62" name="Google Shape;262;p26: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7: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68" name="Google Shape;268;p27: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8: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73" name="Google Shape;273;p28: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9: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79" name="Google Shape;279;p29: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0: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85" name="Google Shape;285;p30: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98" name="Google Shape;98;p3: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1: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91" name="Google Shape;291;p31: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2: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96" name="Google Shape;296;p3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3: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04" name="Google Shape;304;p33: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4: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11" name="Google Shape;311;p34: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5: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18" name="Google Shape;318;p35: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10" name="Google Shape;110;p4: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22" name="Google Shape;122;p5: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31" name="Google Shape;131;p6: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36" name="Google Shape;136;p7: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42" name="Google Shape;142;p8: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960120" y="3474720"/>
            <a:ext cx="7680960" cy="32918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48" name="Google Shape;148;p9: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7"/>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37"/>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0066FF"/>
              </a:buClr>
              <a:buSzPts val="3200"/>
              <a:buNone/>
              <a:defRPr/>
            </a:lvl1pPr>
            <a:lvl2pPr lvl="1" algn="ctr">
              <a:spcBef>
                <a:spcPts val="560"/>
              </a:spcBef>
              <a:spcAft>
                <a:spcPts val="0"/>
              </a:spcAft>
              <a:buClr>
                <a:srgbClr val="0066FF"/>
              </a:buClr>
              <a:buSzPts val="2800"/>
              <a:buNone/>
              <a:defRPr/>
            </a:lvl2pPr>
            <a:lvl3pPr lvl="2" algn="ctr">
              <a:spcBef>
                <a:spcPts val="480"/>
              </a:spcBef>
              <a:spcAft>
                <a:spcPts val="0"/>
              </a:spcAft>
              <a:buClr>
                <a:srgbClr val="0066FF"/>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a:endParaRPr/>
          </a:p>
        </p:txBody>
      </p:sp>
      <p:sp>
        <p:nvSpPr>
          <p:cNvPr id="20" name="Google Shape;20;p37"/>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1" name="Google Shape;21;p3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46"/>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46"/>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0066FF"/>
              </a:buClr>
              <a:buSzPts val="3200"/>
              <a:buChar char="─"/>
              <a:defRPr sz="3200"/>
            </a:lvl1pPr>
            <a:lvl2pPr marL="914400" lvl="1" indent="-406400" algn="l">
              <a:spcBef>
                <a:spcPts val="560"/>
              </a:spcBef>
              <a:spcAft>
                <a:spcPts val="0"/>
              </a:spcAft>
              <a:buClr>
                <a:srgbClr val="0066FF"/>
              </a:buClr>
              <a:buSzPts val="2800"/>
              <a:buChar char="+"/>
              <a:defRPr sz="2800"/>
            </a:lvl2pPr>
            <a:lvl3pPr marL="1371600" lvl="2" indent="-381000" algn="l">
              <a:spcBef>
                <a:spcPts val="480"/>
              </a:spcBef>
              <a:spcAft>
                <a:spcPts val="0"/>
              </a:spcAft>
              <a:buClr>
                <a:srgbClr val="0066FF"/>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64" name="Google Shape;64;p46"/>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0066FF"/>
              </a:buClr>
              <a:buSzPts val="1400"/>
              <a:buNone/>
              <a:defRPr sz="1400"/>
            </a:lvl1pPr>
            <a:lvl2pPr marL="914400" lvl="1" indent="-228600" algn="l">
              <a:spcBef>
                <a:spcPts val="240"/>
              </a:spcBef>
              <a:spcAft>
                <a:spcPts val="0"/>
              </a:spcAft>
              <a:buClr>
                <a:srgbClr val="0066FF"/>
              </a:buClr>
              <a:buSzPts val="1200"/>
              <a:buNone/>
              <a:defRPr sz="1200"/>
            </a:lvl2pPr>
            <a:lvl3pPr marL="1371600" lvl="2" indent="-228600" algn="l">
              <a:spcBef>
                <a:spcPts val="200"/>
              </a:spcBef>
              <a:spcAft>
                <a:spcPts val="0"/>
              </a:spcAft>
              <a:buClr>
                <a:srgbClr val="0066FF"/>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5" name="Google Shape;65;p46"/>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6" name="Google Shape;66;p4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47"/>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47"/>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rgbClr val="0066FF"/>
              </a:buClr>
              <a:buSzPts val="3200"/>
              <a:buFont typeface="Arial"/>
              <a:buNone/>
              <a:defRPr sz="3200" b="0" i="0" u="none" strike="noStrike" cap="none">
                <a:solidFill>
                  <a:srgbClr val="0066FF"/>
                </a:solidFill>
                <a:latin typeface="Arial"/>
                <a:ea typeface="Arial"/>
                <a:cs typeface="Arial"/>
                <a:sym typeface="Arial"/>
              </a:defRPr>
            </a:lvl1pPr>
            <a:lvl2pPr marR="0" lvl="1" algn="l" rtl="0">
              <a:spcBef>
                <a:spcPts val="560"/>
              </a:spcBef>
              <a:spcAft>
                <a:spcPts val="0"/>
              </a:spcAft>
              <a:buClr>
                <a:srgbClr val="0066FF"/>
              </a:buClr>
              <a:buSzPts val="2800"/>
              <a:buFont typeface="Arial"/>
              <a:buNone/>
              <a:defRPr sz="2800" b="0" i="0" u="none" strike="noStrike" cap="none">
                <a:solidFill>
                  <a:srgbClr val="0066FF"/>
                </a:solidFill>
                <a:latin typeface="Arial"/>
                <a:ea typeface="Arial"/>
                <a:cs typeface="Arial"/>
                <a:sym typeface="Arial"/>
              </a:defRPr>
            </a:lvl2pPr>
            <a:lvl3pPr marR="0" lvl="2" algn="l" rtl="0">
              <a:spcBef>
                <a:spcPts val="480"/>
              </a:spcBef>
              <a:spcAft>
                <a:spcPts val="0"/>
              </a:spcAft>
              <a:buClr>
                <a:srgbClr val="0066FF"/>
              </a:buClr>
              <a:buSzPts val="2400"/>
              <a:buFont typeface="Arial"/>
              <a:buNone/>
              <a:defRPr sz="2400" b="0" i="0" u="none" strike="noStrike" cap="none">
                <a:solidFill>
                  <a:srgbClr val="0066FF"/>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0" name="Google Shape;70;p47"/>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0066FF"/>
              </a:buClr>
              <a:buSzPts val="1400"/>
              <a:buNone/>
              <a:defRPr sz="1400"/>
            </a:lvl1pPr>
            <a:lvl2pPr marL="914400" lvl="1" indent="-228600" algn="l">
              <a:spcBef>
                <a:spcPts val="240"/>
              </a:spcBef>
              <a:spcAft>
                <a:spcPts val="0"/>
              </a:spcAft>
              <a:buClr>
                <a:srgbClr val="0066FF"/>
              </a:buClr>
              <a:buSzPts val="1200"/>
              <a:buNone/>
              <a:defRPr sz="1200"/>
            </a:lvl2pPr>
            <a:lvl3pPr marL="1371600" lvl="2" indent="-228600" algn="l">
              <a:spcBef>
                <a:spcPts val="200"/>
              </a:spcBef>
              <a:spcAft>
                <a:spcPts val="0"/>
              </a:spcAft>
              <a:buClr>
                <a:srgbClr val="0066FF"/>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71" name="Google Shape;71;p47"/>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2" name="Google Shape;72;p4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4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5" name="Google Shape;75;p48"/>
          <p:cNvSpPr txBox="1">
            <a:spLocks noGrp="1"/>
          </p:cNvSpPr>
          <p:nvPr>
            <p:ph type="body" idx="1"/>
          </p:nvPr>
        </p:nvSpPr>
        <p:spPr>
          <a:xfrm rot="5400000">
            <a:off x="3833019" y="-1623217"/>
            <a:ext cx="4525963"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0066FF"/>
              </a:buClr>
              <a:buSzPts val="1800"/>
              <a:buChar char="─"/>
              <a:defRPr/>
            </a:lvl1pPr>
            <a:lvl2pPr marL="914400" lvl="1" indent="-342900" algn="l">
              <a:spcBef>
                <a:spcPts val="360"/>
              </a:spcBef>
              <a:spcAft>
                <a:spcPts val="0"/>
              </a:spcAft>
              <a:buClr>
                <a:srgbClr val="0066FF"/>
              </a:buClr>
              <a:buSzPts val="1800"/>
              <a:buChar char="+"/>
              <a:defRPr/>
            </a:lvl2pPr>
            <a:lvl3pPr marL="1371600" lvl="2" indent="-342900" algn="l">
              <a:spcBef>
                <a:spcPts val="360"/>
              </a:spcBef>
              <a:spcAft>
                <a:spcPts val="0"/>
              </a:spcAft>
              <a:buClr>
                <a:srgbClr val="0066FF"/>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 name="Google Shape;76;p48"/>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7" name="Google Shape;77;p4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9"/>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49"/>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0066FF"/>
              </a:buClr>
              <a:buSzPts val="1800"/>
              <a:buChar char="─"/>
              <a:defRPr/>
            </a:lvl1pPr>
            <a:lvl2pPr marL="914400" lvl="1" indent="-342900" algn="l">
              <a:spcBef>
                <a:spcPts val="360"/>
              </a:spcBef>
              <a:spcAft>
                <a:spcPts val="0"/>
              </a:spcAft>
              <a:buClr>
                <a:srgbClr val="0066FF"/>
              </a:buClr>
              <a:buSzPts val="1800"/>
              <a:buChar char="+"/>
              <a:defRPr/>
            </a:lvl2pPr>
            <a:lvl3pPr marL="1371600" lvl="2" indent="-342900" algn="l">
              <a:spcBef>
                <a:spcPts val="360"/>
              </a:spcBef>
              <a:spcAft>
                <a:spcPts val="0"/>
              </a:spcAft>
              <a:buClr>
                <a:srgbClr val="0066FF"/>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49"/>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2" name="Google Shape;82;p4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4" name="Google Shape;24;p38"/>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66FF"/>
              </a:buClr>
              <a:buSzPts val="2800"/>
              <a:buChar char="─"/>
              <a:defRPr sz="2800"/>
            </a:lvl1pPr>
            <a:lvl2pPr marL="914400" lvl="1" indent="-406400" algn="l">
              <a:spcBef>
                <a:spcPts val="560"/>
              </a:spcBef>
              <a:spcAft>
                <a:spcPts val="0"/>
              </a:spcAft>
              <a:buClr>
                <a:srgbClr val="0066FF"/>
              </a:buClr>
              <a:buSzPts val="2800"/>
              <a:buChar char="+"/>
              <a:defRPr sz="2800"/>
            </a:lvl2pPr>
            <a:lvl3pPr marL="1371600" lvl="2" indent="-406400" algn="l">
              <a:spcBef>
                <a:spcPts val="560"/>
              </a:spcBef>
              <a:spcAft>
                <a:spcPts val="0"/>
              </a:spcAft>
              <a:buClr>
                <a:srgbClr val="0066FF"/>
              </a:buClr>
              <a:buSzPts val="2800"/>
              <a:buFont typeface="Arial"/>
              <a:buChar char="•"/>
              <a:defRPr sz="2800"/>
            </a:lvl3pPr>
            <a:lvl4pPr marL="1828800" lvl="3" indent="-406400" algn="l">
              <a:spcBef>
                <a:spcPts val="560"/>
              </a:spcBef>
              <a:spcAft>
                <a:spcPts val="0"/>
              </a:spcAft>
              <a:buClr>
                <a:schemeClr val="dk1"/>
              </a:buClr>
              <a:buSzPts val="2800"/>
              <a:buFont typeface="Arial"/>
              <a:buChar char="–"/>
              <a:defRPr sz="2800"/>
            </a:lvl4pPr>
            <a:lvl5pPr marL="2286000" lvl="4" indent="-406400" algn="l">
              <a:spcBef>
                <a:spcPts val="560"/>
              </a:spcBef>
              <a:spcAft>
                <a:spcPts val="0"/>
              </a:spcAft>
              <a:buClr>
                <a:schemeClr val="dk1"/>
              </a:buClr>
              <a:buSzPts val="2800"/>
              <a:buFont typeface="Arial"/>
              <a:buChar char="»"/>
              <a:defRPr sz="2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38"/>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6" name="Google Shape;26;p3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7"/>
        <p:cNvGrpSpPr/>
        <p:nvPr/>
      </p:nvGrpSpPr>
      <p:grpSpPr>
        <a:xfrm>
          <a:off x="0" y="0"/>
          <a:ext cx="0" cy="0"/>
          <a:chOff x="0" y="0"/>
          <a:chExt cx="0" cy="0"/>
        </a:xfrm>
      </p:grpSpPr>
      <p:sp>
        <p:nvSpPr>
          <p:cNvPr id="28" name="Google Shape;28;p39"/>
          <p:cNvSpPr txBox="1">
            <a:spLocks noGrp="1"/>
          </p:cNvSpPr>
          <p:nvPr>
            <p:ph type="body" idx="1"/>
          </p:nvPr>
        </p:nvSpPr>
        <p:spPr>
          <a:xfrm>
            <a:off x="609600" y="228601"/>
            <a:ext cx="10972800" cy="58975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0066FF"/>
              </a:buClr>
              <a:buSzPts val="1800"/>
              <a:buChar char="─"/>
              <a:defRPr/>
            </a:lvl1pPr>
            <a:lvl2pPr marL="914400" lvl="1" indent="-342900" algn="l">
              <a:spcBef>
                <a:spcPts val="360"/>
              </a:spcBef>
              <a:spcAft>
                <a:spcPts val="0"/>
              </a:spcAft>
              <a:buClr>
                <a:srgbClr val="0066FF"/>
              </a:buClr>
              <a:buSzPts val="1800"/>
              <a:buChar char="+"/>
              <a:defRPr/>
            </a:lvl2pPr>
            <a:lvl3pPr marL="1371600" lvl="2" indent="-342900" algn="l">
              <a:spcBef>
                <a:spcPts val="360"/>
              </a:spcBef>
              <a:spcAft>
                <a:spcPts val="0"/>
              </a:spcAft>
              <a:buClr>
                <a:srgbClr val="0066FF"/>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9"/>
        <p:cNvGrpSpPr/>
        <p:nvPr/>
      </p:nvGrpSpPr>
      <p:grpSpPr>
        <a:xfrm>
          <a:off x="0" y="0"/>
          <a:ext cx="0" cy="0"/>
          <a:chOff x="0" y="0"/>
          <a:chExt cx="0" cy="0"/>
        </a:xfrm>
      </p:grpSpPr>
      <p:sp>
        <p:nvSpPr>
          <p:cNvPr id="30" name="Google Shape;30;p4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40"/>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0066FF"/>
              </a:buClr>
              <a:buSzPts val="2400"/>
              <a:buNone/>
              <a:defRPr sz="2400" b="1"/>
            </a:lvl1pPr>
            <a:lvl2pPr marL="914400" lvl="1" indent="-228600" algn="l">
              <a:spcBef>
                <a:spcPts val="400"/>
              </a:spcBef>
              <a:spcAft>
                <a:spcPts val="0"/>
              </a:spcAft>
              <a:buClr>
                <a:srgbClr val="0066FF"/>
              </a:buClr>
              <a:buSzPts val="2000"/>
              <a:buNone/>
              <a:defRPr sz="2000" b="1"/>
            </a:lvl2pPr>
            <a:lvl3pPr marL="1371600" lvl="2" indent="-228600" algn="l">
              <a:spcBef>
                <a:spcPts val="360"/>
              </a:spcBef>
              <a:spcAft>
                <a:spcPts val="0"/>
              </a:spcAft>
              <a:buClr>
                <a:srgbClr val="0066FF"/>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32" name="Google Shape;32;p40"/>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0066FF"/>
              </a:buClr>
              <a:buSzPts val="2400"/>
              <a:buChar char="─"/>
              <a:defRPr sz="2400"/>
            </a:lvl1pPr>
            <a:lvl2pPr marL="914400" lvl="1" indent="-355600" algn="l">
              <a:spcBef>
                <a:spcPts val="400"/>
              </a:spcBef>
              <a:spcAft>
                <a:spcPts val="0"/>
              </a:spcAft>
              <a:buClr>
                <a:srgbClr val="0066FF"/>
              </a:buClr>
              <a:buSzPts val="2000"/>
              <a:buChar char="+"/>
              <a:defRPr sz="2000"/>
            </a:lvl2pPr>
            <a:lvl3pPr marL="1371600" lvl="2" indent="-342900" algn="l">
              <a:spcBef>
                <a:spcPts val="360"/>
              </a:spcBef>
              <a:spcAft>
                <a:spcPts val="0"/>
              </a:spcAft>
              <a:buClr>
                <a:srgbClr val="0066FF"/>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33" name="Google Shape;33;p40"/>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0066FF"/>
              </a:buClr>
              <a:buSzPts val="2400"/>
              <a:buNone/>
              <a:defRPr sz="2400" b="1"/>
            </a:lvl1pPr>
            <a:lvl2pPr marL="914400" lvl="1" indent="-228600" algn="l">
              <a:spcBef>
                <a:spcPts val="400"/>
              </a:spcBef>
              <a:spcAft>
                <a:spcPts val="0"/>
              </a:spcAft>
              <a:buClr>
                <a:srgbClr val="0066FF"/>
              </a:buClr>
              <a:buSzPts val="2000"/>
              <a:buNone/>
              <a:defRPr sz="2000" b="1"/>
            </a:lvl2pPr>
            <a:lvl3pPr marL="1371600" lvl="2" indent="-228600" algn="l">
              <a:spcBef>
                <a:spcPts val="360"/>
              </a:spcBef>
              <a:spcAft>
                <a:spcPts val="0"/>
              </a:spcAft>
              <a:buClr>
                <a:srgbClr val="0066FF"/>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34" name="Google Shape;34;p40"/>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0066FF"/>
              </a:buClr>
              <a:buSzPts val="2400"/>
              <a:buChar char="─"/>
              <a:defRPr sz="2400"/>
            </a:lvl1pPr>
            <a:lvl2pPr marL="914400" lvl="1" indent="-355600" algn="l">
              <a:spcBef>
                <a:spcPts val="400"/>
              </a:spcBef>
              <a:spcAft>
                <a:spcPts val="0"/>
              </a:spcAft>
              <a:buClr>
                <a:srgbClr val="0066FF"/>
              </a:buClr>
              <a:buSzPts val="2000"/>
              <a:buChar char="+"/>
              <a:defRPr sz="2000"/>
            </a:lvl2pPr>
            <a:lvl3pPr marL="1371600" lvl="2" indent="-342900" algn="l">
              <a:spcBef>
                <a:spcPts val="360"/>
              </a:spcBef>
              <a:spcAft>
                <a:spcPts val="0"/>
              </a:spcAft>
              <a:buClr>
                <a:srgbClr val="0066FF"/>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35" name="Google Shape;35;p40"/>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6" name="Google Shape;36;p4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4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41"/>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66FF"/>
              </a:buClr>
              <a:buSzPts val="2800"/>
              <a:buChar char="─"/>
              <a:defRPr sz="2800"/>
            </a:lvl1pPr>
            <a:lvl2pPr marL="914400" lvl="1" indent="-381000" algn="l">
              <a:spcBef>
                <a:spcPts val="480"/>
              </a:spcBef>
              <a:spcAft>
                <a:spcPts val="0"/>
              </a:spcAft>
              <a:buClr>
                <a:srgbClr val="0066FF"/>
              </a:buClr>
              <a:buSzPts val="2400"/>
              <a:buChar char="+"/>
              <a:defRPr sz="2400"/>
            </a:lvl2pPr>
            <a:lvl3pPr marL="1371600" lvl="2" indent="-355600" algn="l">
              <a:spcBef>
                <a:spcPts val="400"/>
              </a:spcBef>
              <a:spcAft>
                <a:spcPts val="0"/>
              </a:spcAft>
              <a:buClr>
                <a:srgbClr val="0066FF"/>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0" name="Google Shape;40;p41"/>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66FF"/>
              </a:buClr>
              <a:buSzPts val="2800"/>
              <a:buChar char="─"/>
              <a:defRPr sz="2800"/>
            </a:lvl1pPr>
            <a:lvl2pPr marL="914400" lvl="1" indent="-381000" algn="l">
              <a:spcBef>
                <a:spcPts val="480"/>
              </a:spcBef>
              <a:spcAft>
                <a:spcPts val="0"/>
              </a:spcAft>
              <a:buClr>
                <a:srgbClr val="0066FF"/>
              </a:buClr>
              <a:buSzPts val="2400"/>
              <a:buChar char="+"/>
              <a:defRPr sz="2400"/>
            </a:lvl2pPr>
            <a:lvl3pPr marL="1371600" lvl="2" indent="-355600" algn="l">
              <a:spcBef>
                <a:spcPts val="400"/>
              </a:spcBef>
              <a:spcAft>
                <a:spcPts val="0"/>
              </a:spcAft>
              <a:buClr>
                <a:srgbClr val="0066FF"/>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1" name="Google Shape;41;p41"/>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2" name="Google Shape;42;p4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3"/>
        <p:cNvGrpSpPr/>
        <p:nvPr/>
      </p:nvGrpSpPr>
      <p:grpSpPr>
        <a:xfrm>
          <a:off x="0" y="0"/>
          <a:ext cx="0" cy="0"/>
          <a:chOff x="0" y="0"/>
          <a:chExt cx="0" cy="0"/>
        </a:xfrm>
      </p:grpSpPr>
      <p:sp>
        <p:nvSpPr>
          <p:cNvPr id="44" name="Google Shape;44;p4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42"/>
          <p:cNvSpPr txBox="1">
            <a:spLocks noGrp="1"/>
          </p:cNvSpPr>
          <p:nvPr>
            <p:ph type="body" idx="1"/>
          </p:nvPr>
        </p:nvSpPr>
        <p:spPr>
          <a:xfrm>
            <a:off x="609600" y="1600202"/>
            <a:ext cx="10972800" cy="3352799"/>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66FF"/>
              </a:buClr>
              <a:buSzPts val="2800"/>
              <a:buChar char="─"/>
              <a:defRPr sz="2800"/>
            </a:lvl1pPr>
            <a:lvl2pPr marL="914400" lvl="1" indent="-406400" algn="l">
              <a:spcBef>
                <a:spcPts val="560"/>
              </a:spcBef>
              <a:spcAft>
                <a:spcPts val="0"/>
              </a:spcAft>
              <a:buClr>
                <a:srgbClr val="0066FF"/>
              </a:buClr>
              <a:buSzPts val="2800"/>
              <a:buChar char="+"/>
              <a:defRPr sz="2800"/>
            </a:lvl2pPr>
            <a:lvl3pPr marL="1371600" lvl="2" indent="-406400" algn="l">
              <a:spcBef>
                <a:spcPts val="560"/>
              </a:spcBef>
              <a:spcAft>
                <a:spcPts val="0"/>
              </a:spcAft>
              <a:buClr>
                <a:srgbClr val="0066FF"/>
              </a:buClr>
              <a:buSzPts val="2800"/>
              <a:buFont typeface="Arial"/>
              <a:buChar char="•"/>
              <a:defRPr sz="2800"/>
            </a:lvl3pPr>
            <a:lvl4pPr marL="1828800" lvl="3" indent="-406400" algn="l">
              <a:spcBef>
                <a:spcPts val="560"/>
              </a:spcBef>
              <a:spcAft>
                <a:spcPts val="0"/>
              </a:spcAft>
              <a:buClr>
                <a:schemeClr val="dk1"/>
              </a:buClr>
              <a:buSzPts val="2800"/>
              <a:buFont typeface="Arial"/>
              <a:buChar char="–"/>
              <a:defRPr sz="2800"/>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6" name="Google Shape;46;p42"/>
          <p:cNvSpPr txBox="1">
            <a:spLocks noGrp="1"/>
          </p:cNvSpPr>
          <p:nvPr>
            <p:ph type="body" idx="2"/>
          </p:nvPr>
        </p:nvSpPr>
        <p:spPr>
          <a:xfrm>
            <a:off x="609600" y="5105401"/>
            <a:ext cx="10972800" cy="990599"/>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66FF"/>
              </a:buClr>
              <a:buSzPts val="2800"/>
              <a:buFont typeface="Arial"/>
              <a:buChar char="­"/>
              <a:defRPr sz="2800"/>
            </a:lvl1pPr>
            <a:lvl2pPr marL="914400" lvl="1" indent="-406400" algn="l">
              <a:spcBef>
                <a:spcPts val="560"/>
              </a:spcBef>
              <a:spcAft>
                <a:spcPts val="0"/>
              </a:spcAft>
              <a:buClr>
                <a:srgbClr val="0066FF"/>
              </a:buClr>
              <a:buSzPts val="2800"/>
              <a:buChar char="+"/>
              <a:defRPr sz="2800"/>
            </a:lvl2pPr>
            <a:lvl3pPr marL="1371600" lvl="2" indent="-406400" algn="l">
              <a:spcBef>
                <a:spcPts val="560"/>
              </a:spcBef>
              <a:spcAft>
                <a:spcPts val="0"/>
              </a:spcAft>
              <a:buClr>
                <a:srgbClr val="0066FF"/>
              </a:buClr>
              <a:buSzPts val="2800"/>
              <a:buFont typeface="Arial"/>
              <a:buChar char="•"/>
              <a:defRPr sz="2800"/>
            </a:lvl3pPr>
            <a:lvl4pPr marL="1828800" lvl="3" indent="-406400" algn="l">
              <a:spcBef>
                <a:spcPts val="560"/>
              </a:spcBef>
              <a:spcAft>
                <a:spcPts val="0"/>
              </a:spcAft>
              <a:buClr>
                <a:schemeClr val="dk1"/>
              </a:buClr>
              <a:buSzPts val="2800"/>
              <a:buFont typeface="Arial"/>
              <a:buChar char="–"/>
              <a:defRPr sz="2800"/>
            </a:lvl4pPr>
            <a:lvl5pPr marL="2286000" lvl="4" indent="-406400" algn="l">
              <a:spcBef>
                <a:spcPts val="560"/>
              </a:spcBef>
              <a:spcAft>
                <a:spcPts val="0"/>
              </a:spcAft>
              <a:buClr>
                <a:schemeClr val="dk1"/>
              </a:buClr>
              <a:buSzPts val="2800"/>
              <a:buFont typeface="Arial"/>
              <a:buChar char="»"/>
              <a:defRPr sz="2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 name="Google Shape;47;p42"/>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8" name="Google Shape;48;p4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3"/>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43"/>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0066FF"/>
              </a:buClr>
              <a:buSzPts val="2000"/>
              <a:buNone/>
              <a:defRPr sz="2000"/>
            </a:lvl1pPr>
            <a:lvl2pPr marL="914400" lvl="1" indent="-228600" algn="l">
              <a:spcBef>
                <a:spcPts val="360"/>
              </a:spcBef>
              <a:spcAft>
                <a:spcPts val="0"/>
              </a:spcAft>
              <a:buClr>
                <a:srgbClr val="0066FF"/>
              </a:buClr>
              <a:buSzPts val="1800"/>
              <a:buNone/>
              <a:defRPr sz="1800"/>
            </a:lvl2pPr>
            <a:lvl3pPr marL="1371600" lvl="2" indent="-228600" algn="l">
              <a:spcBef>
                <a:spcPts val="320"/>
              </a:spcBef>
              <a:spcAft>
                <a:spcPts val="0"/>
              </a:spcAft>
              <a:buClr>
                <a:srgbClr val="0066FF"/>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52" name="Google Shape;52;p43"/>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3" name="Google Shape;53;p4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4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44"/>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7" name="Google Shape;57;p4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45"/>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0" name="Google Shape;60;p4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1" name="Google Shape;11;p3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1" i="0" u="none" strike="noStrike" cap="none">
                <a:solidFill>
                  <a:srgbClr val="FF0000"/>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2" name="Google Shape;12;p36"/>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0066FF"/>
              </a:buClr>
              <a:buSzPts val="3200"/>
              <a:buFont typeface="Arial"/>
              <a:buChar char="─"/>
              <a:defRPr sz="3200" b="0" i="0" u="none" strike="noStrike" cap="none">
                <a:solidFill>
                  <a:srgbClr val="0066FF"/>
                </a:solidFill>
                <a:latin typeface="Arial"/>
                <a:ea typeface="Arial"/>
                <a:cs typeface="Arial"/>
                <a:sym typeface="Arial"/>
              </a:defRPr>
            </a:lvl1pPr>
            <a:lvl2pPr marL="914400" marR="0" lvl="1" indent="-406400" algn="l" rtl="0">
              <a:spcBef>
                <a:spcPts val="560"/>
              </a:spcBef>
              <a:spcAft>
                <a:spcPts val="0"/>
              </a:spcAft>
              <a:buClr>
                <a:srgbClr val="0066FF"/>
              </a:buClr>
              <a:buSzPts val="2800"/>
              <a:buFont typeface="Arial"/>
              <a:buChar char="+"/>
              <a:defRPr sz="2800" b="0" i="0" u="none" strike="noStrike" cap="none">
                <a:solidFill>
                  <a:srgbClr val="0066FF"/>
                </a:solidFill>
                <a:latin typeface="Arial"/>
                <a:ea typeface="Arial"/>
                <a:cs typeface="Arial"/>
                <a:sym typeface="Arial"/>
              </a:defRPr>
            </a:lvl2pPr>
            <a:lvl3pPr marL="1371600" marR="0" lvl="2" indent="-381000" algn="l" rtl="0">
              <a:spcBef>
                <a:spcPts val="480"/>
              </a:spcBef>
              <a:spcAft>
                <a:spcPts val="0"/>
              </a:spcAft>
              <a:buClr>
                <a:srgbClr val="0066FF"/>
              </a:buClr>
              <a:buSzPts val="2400"/>
              <a:buFont typeface="Arial"/>
              <a:buChar char="•"/>
              <a:defRPr sz="2400" b="0" i="0" u="none" strike="noStrike" cap="none">
                <a:solidFill>
                  <a:srgbClr val="0066FF"/>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 name="Google Shape;13;p36"/>
          <p:cNvSpPr/>
          <p:nvPr/>
        </p:nvSpPr>
        <p:spPr>
          <a:xfrm>
            <a:off x="0" y="6172200"/>
            <a:ext cx="12192000" cy="685800"/>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 name="Google Shape;14;p36"/>
          <p:cNvSpPr txBox="1"/>
          <p:nvPr/>
        </p:nvSpPr>
        <p:spPr>
          <a:xfrm>
            <a:off x="0" y="6248400"/>
            <a:ext cx="12192000" cy="25391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50" b="1" i="0" u="none" strike="noStrike" cap="none">
                <a:solidFill>
                  <a:schemeClr val="lt1"/>
                </a:solidFill>
                <a:latin typeface="Arial"/>
                <a:ea typeface="Arial"/>
                <a:cs typeface="Arial"/>
                <a:sym typeface="Arial"/>
              </a:rPr>
              <a:t>TRƯỜNG ĐẠI HỌC CÔNG NGHỆ THÔNG TIN, KHU PHỐ 6, PHƯỜNG LINH TRUNG, QUẬN THỦ ĐỨC, TP. HỒ CHÍ MINH</a:t>
            </a:r>
            <a:endParaRPr sz="1050" b="1" i="0" u="none" strike="noStrike" cap="none">
              <a:solidFill>
                <a:schemeClr val="lt1"/>
              </a:solidFill>
              <a:latin typeface="Arial"/>
              <a:ea typeface="Arial"/>
              <a:cs typeface="Arial"/>
              <a:sym typeface="Arial"/>
            </a:endParaRPr>
          </a:p>
        </p:txBody>
      </p:sp>
      <p:sp>
        <p:nvSpPr>
          <p:cNvPr id="15" name="Google Shape;15;p36"/>
          <p:cNvSpPr txBox="1"/>
          <p:nvPr/>
        </p:nvSpPr>
        <p:spPr>
          <a:xfrm>
            <a:off x="1422400" y="6520190"/>
            <a:ext cx="9347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i="0" u="none" strike="noStrike" cap="none">
                <a:solidFill>
                  <a:schemeClr val="lt1"/>
                </a:solidFill>
                <a:latin typeface="Arial"/>
                <a:ea typeface="Arial"/>
                <a:cs typeface="Arial"/>
                <a:sym typeface="Arial"/>
              </a:rPr>
              <a:t>[T] 028 3725 2002 101     |     [F] 028 3725 2148     |     [W] www.uit.edu.vn     |     [E] info@uit.edu.vn</a:t>
            </a:r>
            <a:endParaRPr sz="1100" b="1" i="0" u="none" strike="noStrike" cap="none">
              <a:solidFill>
                <a:schemeClr val="lt1"/>
              </a:solidFill>
              <a:latin typeface="Arial"/>
              <a:ea typeface="Arial"/>
              <a:cs typeface="Arial"/>
              <a:sym typeface="Arial"/>
            </a:endParaRPr>
          </a:p>
        </p:txBody>
      </p:sp>
      <p:sp>
        <p:nvSpPr>
          <p:cNvPr id="16" name="Google Shape;16;p36"/>
          <p:cNvSpPr txBox="1"/>
          <p:nvPr/>
        </p:nvSpPr>
        <p:spPr>
          <a:xfrm>
            <a:off x="11379200" y="6324600"/>
            <a:ext cx="8128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n-US" sz="1800" b="0" i="0" u="none" strike="noStrike" cap="none">
                <a:solidFill>
                  <a:schemeClr val="dk1"/>
                </a:solidFill>
                <a:latin typeface="Arial"/>
                <a:ea typeface="Arial"/>
                <a:cs typeface="Arial"/>
                <a:sym typeface="Arial"/>
              </a:rPr>
              <a:t>‹#›</a:t>
            </a:fld>
            <a:endParaRPr sz="18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6.tiff"/><Relationship Id="rId3" Type="http://schemas.openxmlformats.org/officeDocument/2006/relationships/image" Target="../media/image11.png"/><Relationship Id="rId7" Type="http://schemas.openxmlformats.org/officeDocument/2006/relationships/image" Target="../media/image15.tiff"/><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4.tiff"/><Relationship Id="rId5" Type="http://schemas.openxmlformats.org/officeDocument/2006/relationships/image" Target="../media/image13.jpg"/><Relationship Id="rId4" Type="http://schemas.openxmlformats.org/officeDocument/2006/relationships/image" Target="../media/image12.jpg"/><Relationship Id="rId9" Type="http://schemas.openxmlformats.org/officeDocument/2006/relationships/image" Target="../media/image17.tiff"/></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3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https://www.uit.edu.vn/sinh-vien-uit-co-hoi-tuyet-voi-de-thuc-tap-tai-nhat-ban"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uit.edu.vn/"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s://fit.uit.edu.vn/en/" TargetMode="External"/><Relationship Id="rId5" Type="http://schemas.openxmlformats.org/officeDocument/2006/relationships/hyperlink" Target="https://fit.uit.edu.vn/" TargetMode="External"/><Relationship Id="rId4" Type="http://schemas.openxmlformats.org/officeDocument/2006/relationships/hyperlink" Target="https://tuyensinh.uit.edu.v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rgbClr val="FF0000"/>
                </a:solidFill>
              </a:rPr>
              <a:t>BÀI 01: </a:t>
            </a:r>
            <a:br>
              <a:rPr lang="en-US">
                <a:solidFill>
                  <a:srgbClr val="FF0000"/>
                </a:solidFill>
              </a:rPr>
            </a:br>
            <a:r>
              <a:rPr lang="en-US">
                <a:solidFill>
                  <a:srgbClr val="0066FF"/>
                </a:solidFill>
              </a:rPr>
              <a:t>TỔNG QUAN</a:t>
            </a:r>
            <a:endParaRPr b="1">
              <a:solidFill>
                <a:srgbClr val="0066FF"/>
              </a:solidFill>
            </a:endParaRPr>
          </a:p>
        </p:txBody>
      </p:sp>
      <p:sp>
        <p:nvSpPr>
          <p:cNvPr id="89" name="Google Shape;89;p1"/>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8000"/>
              </a:buClr>
              <a:buSzPts val="2800"/>
              <a:buNone/>
            </a:pPr>
            <a:r>
              <a:rPr lang="en-US" sz="2800" dirty="0">
                <a:solidFill>
                  <a:srgbClr val="008000"/>
                </a:solidFill>
              </a:rPr>
              <a:t>Khoa Khoa </a:t>
            </a:r>
            <a:r>
              <a:rPr lang="en-US" sz="2800" dirty="0" err="1">
                <a:solidFill>
                  <a:srgbClr val="008000"/>
                </a:solidFill>
              </a:rPr>
              <a:t>học</a:t>
            </a:r>
            <a:r>
              <a:rPr lang="en-US" sz="2800" dirty="0">
                <a:solidFill>
                  <a:srgbClr val="008000"/>
                </a:solidFill>
              </a:rPr>
              <a:t> </a:t>
            </a:r>
            <a:r>
              <a:rPr lang="en-US" sz="2800" dirty="0" err="1">
                <a:solidFill>
                  <a:srgbClr val="008000"/>
                </a:solidFill>
              </a:rPr>
              <a:t>và</a:t>
            </a:r>
            <a:r>
              <a:rPr lang="en-US" sz="2800" dirty="0">
                <a:solidFill>
                  <a:srgbClr val="008000"/>
                </a:solidFill>
              </a:rPr>
              <a:t> </a:t>
            </a:r>
            <a:r>
              <a:rPr lang="en-US" sz="2800" dirty="0" err="1">
                <a:solidFill>
                  <a:srgbClr val="008000"/>
                </a:solidFill>
              </a:rPr>
              <a:t>Kỹ</a:t>
            </a:r>
            <a:r>
              <a:rPr lang="en-US" sz="2800" dirty="0">
                <a:solidFill>
                  <a:srgbClr val="008000"/>
                </a:solidFill>
              </a:rPr>
              <a:t> </a:t>
            </a:r>
            <a:r>
              <a:rPr lang="en-US" sz="2800" dirty="0" err="1">
                <a:solidFill>
                  <a:srgbClr val="008000"/>
                </a:solidFill>
              </a:rPr>
              <a:t>thuật</a:t>
            </a:r>
            <a:r>
              <a:rPr lang="en-US" sz="2800" dirty="0">
                <a:solidFill>
                  <a:srgbClr val="008000"/>
                </a:solidFill>
              </a:rPr>
              <a:t> </a:t>
            </a:r>
            <a:r>
              <a:rPr lang="en-US" sz="2800" dirty="0" err="1">
                <a:solidFill>
                  <a:srgbClr val="008000"/>
                </a:solidFill>
              </a:rPr>
              <a:t>thông</a:t>
            </a:r>
            <a:r>
              <a:rPr lang="en-US" sz="2800" dirty="0">
                <a:solidFill>
                  <a:srgbClr val="008000"/>
                </a:solidFill>
              </a:rPr>
              <a:t> tin</a:t>
            </a:r>
            <a:endParaRPr dirty="0"/>
          </a:p>
          <a:p>
            <a:pPr marL="0" lvl="0" indent="0" algn="ctr" rtl="0">
              <a:spcBef>
                <a:spcPts val="0"/>
              </a:spcBef>
              <a:spcAft>
                <a:spcPts val="0"/>
              </a:spcAft>
              <a:buClr>
                <a:srgbClr val="008000"/>
              </a:buClr>
              <a:buSzPts val="2800"/>
              <a:buNone/>
            </a:pPr>
            <a:r>
              <a:rPr lang="en-US" sz="2800" dirty="0" err="1">
                <a:solidFill>
                  <a:srgbClr val="008000"/>
                </a:solidFill>
              </a:rPr>
              <a:t>Bộ</a:t>
            </a:r>
            <a:r>
              <a:rPr lang="en-US" sz="2800" dirty="0">
                <a:solidFill>
                  <a:srgbClr val="008000"/>
                </a:solidFill>
              </a:rPr>
              <a:t> </a:t>
            </a:r>
            <a:r>
              <a:rPr lang="en-US" sz="2800" dirty="0" err="1">
                <a:solidFill>
                  <a:srgbClr val="008000"/>
                </a:solidFill>
              </a:rPr>
              <a:t>môn</a:t>
            </a:r>
            <a:r>
              <a:rPr lang="en-US" sz="2800" dirty="0">
                <a:solidFill>
                  <a:srgbClr val="008000"/>
                </a:solidFill>
              </a:rPr>
              <a:t> </a:t>
            </a:r>
            <a:r>
              <a:rPr lang="en-US" sz="2800" dirty="0" err="1">
                <a:solidFill>
                  <a:srgbClr val="008000"/>
                </a:solidFill>
              </a:rPr>
              <a:t>Thiết</a:t>
            </a:r>
            <a:r>
              <a:rPr lang="en-US" sz="2800" dirty="0">
                <a:solidFill>
                  <a:srgbClr val="008000"/>
                </a:solidFill>
              </a:rPr>
              <a:t> </a:t>
            </a:r>
            <a:r>
              <a:rPr lang="en-US" sz="2800" dirty="0" err="1">
                <a:solidFill>
                  <a:srgbClr val="008000"/>
                </a:solidFill>
              </a:rPr>
              <a:t>bị</a:t>
            </a:r>
            <a:r>
              <a:rPr lang="en-US" sz="2800" dirty="0">
                <a:solidFill>
                  <a:srgbClr val="008000"/>
                </a:solidFill>
              </a:rPr>
              <a:t> di </a:t>
            </a:r>
            <a:r>
              <a:rPr lang="en-US" sz="2800" dirty="0" err="1">
                <a:solidFill>
                  <a:srgbClr val="008000"/>
                </a:solidFill>
              </a:rPr>
              <a:t>động</a:t>
            </a:r>
            <a:r>
              <a:rPr lang="en-US" sz="2800" dirty="0">
                <a:solidFill>
                  <a:srgbClr val="008000"/>
                </a:solidFill>
              </a:rPr>
              <a:t> </a:t>
            </a:r>
            <a:r>
              <a:rPr lang="en-US" sz="2800" dirty="0" err="1">
                <a:solidFill>
                  <a:srgbClr val="008000"/>
                </a:solidFill>
              </a:rPr>
              <a:t>và</a:t>
            </a:r>
            <a:r>
              <a:rPr lang="en-US" sz="2800" dirty="0">
                <a:solidFill>
                  <a:srgbClr val="008000"/>
                </a:solidFill>
              </a:rPr>
              <a:t> </a:t>
            </a:r>
            <a:r>
              <a:rPr lang="en-US" sz="2800" dirty="0" err="1">
                <a:solidFill>
                  <a:srgbClr val="008000"/>
                </a:solidFill>
              </a:rPr>
              <a:t>Công</a:t>
            </a:r>
            <a:r>
              <a:rPr lang="en-US" sz="2800" dirty="0">
                <a:solidFill>
                  <a:srgbClr val="008000"/>
                </a:solidFill>
              </a:rPr>
              <a:t> </a:t>
            </a:r>
            <a:r>
              <a:rPr lang="en-US" sz="2800" dirty="0" err="1">
                <a:solidFill>
                  <a:srgbClr val="008000"/>
                </a:solidFill>
              </a:rPr>
              <a:t>nghệ</a:t>
            </a:r>
            <a:r>
              <a:rPr lang="en-US" sz="2800" dirty="0">
                <a:solidFill>
                  <a:srgbClr val="008000"/>
                </a:solidFill>
              </a:rPr>
              <a:t> Web</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Xu hướng của Công nghệ Thông Tin</a:t>
            </a:r>
            <a:endParaRPr/>
          </a:p>
        </p:txBody>
      </p:sp>
      <p:pic>
        <p:nvPicPr>
          <p:cNvPr id="158" name="Google Shape;158;p10"/>
          <p:cNvPicPr preferRelativeResize="0">
            <a:picLocks noGrp="1"/>
          </p:cNvPicPr>
          <p:nvPr>
            <p:ph type="body" idx="1"/>
          </p:nvPr>
        </p:nvPicPr>
        <p:blipFill rotWithShape="1">
          <a:blip r:embed="rId3" cstate="screen">
            <a:alphaModFix/>
            <a:extLst>
              <a:ext uri="{28A0092B-C50C-407E-A947-70E740481C1C}">
                <a14:useLocalDpi xmlns:a14="http://schemas.microsoft.com/office/drawing/2010/main"/>
              </a:ext>
            </a:extLst>
          </a:blip>
          <a:srcRect l="2127" t="11246" r="1064" b="13360"/>
          <a:stretch/>
        </p:blipFill>
        <p:spPr>
          <a:xfrm>
            <a:off x="2275115" y="1600200"/>
            <a:ext cx="7641769" cy="411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966A-EA0E-5A4D-B0D4-DA89841A4058}"/>
              </a:ext>
            </a:extLst>
          </p:cNvPr>
          <p:cNvSpPr>
            <a:spLocks noGrp="1"/>
          </p:cNvSpPr>
          <p:nvPr>
            <p:ph type="title"/>
          </p:nvPr>
        </p:nvSpPr>
        <p:spPr/>
        <p:txBody>
          <a:bodyPr/>
          <a:lstStyle/>
          <a:p>
            <a:r>
              <a:rPr lang="en-US" dirty="0" err="1"/>
              <a:t>Các</a:t>
            </a:r>
            <a:r>
              <a:rPr lang="en-US" dirty="0"/>
              <a:t> </a:t>
            </a:r>
            <a:r>
              <a:rPr lang="en-US" dirty="0" err="1"/>
              <a:t>công</a:t>
            </a:r>
            <a:r>
              <a:rPr lang="en-US" dirty="0"/>
              <a:t> </a:t>
            </a:r>
            <a:r>
              <a:rPr lang="en-US" dirty="0" err="1"/>
              <a:t>nghệ</a:t>
            </a:r>
            <a:r>
              <a:rPr lang="en-US" dirty="0"/>
              <a:t> </a:t>
            </a:r>
            <a:r>
              <a:rPr lang="en-US" dirty="0" err="1"/>
              <a:t>chủ</a:t>
            </a:r>
            <a:r>
              <a:rPr lang="en-US" dirty="0"/>
              <a:t> </a:t>
            </a:r>
            <a:r>
              <a:rPr lang="en-US" dirty="0" err="1"/>
              <a:t>chốt</a:t>
            </a:r>
            <a:r>
              <a:rPr lang="en-US" dirty="0"/>
              <a:t> </a:t>
            </a:r>
            <a:r>
              <a:rPr lang="en-US" dirty="0" err="1"/>
              <a:t>của</a:t>
            </a:r>
            <a:r>
              <a:rPr lang="en-US" dirty="0"/>
              <a:t> CN 4.0</a:t>
            </a:r>
          </a:p>
        </p:txBody>
      </p:sp>
      <p:sp>
        <p:nvSpPr>
          <p:cNvPr id="6" name="Text Placeholder 5">
            <a:extLst>
              <a:ext uri="{FF2B5EF4-FFF2-40B4-BE49-F238E27FC236}">
                <a16:creationId xmlns:a16="http://schemas.microsoft.com/office/drawing/2014/main" id="{30504AA9-87C6-AF4A-BDC5-F934CDE04525}"/>
              </a:ext>
            </a:extLst>
          </p:cNvPr>
          <p:cNvSpPr>
            <a:spLocks noGrp="1"/>
          </p:cNvSpPr>
          <p:nvPr>
            <p:ph type="body" idx="1"/>
          </p:nvPr>
        </p:nvSpPr>
        <p:spPr>
          <a:xfrm>
            <a:off x="609600" y="1600201"/>
            <a:ext cx="5728570" cy="4525963"/>
          </a:xfrm>
        </p:spPr>
        <p:txBody>
          <a:bodyPr/>
          <a:lstStyle/>
          <a:p>
            <a:r>
              <a:rPr lang="en-US" dirty="0" err="1"/>
              <a:t>Trí</a:t>
            </a:r>
            <a:r>
              <a:rPr lang="en-US" dirty="0"/>
              <a:t> </a:t>
            </a:r>
            <a:r>
              <a:rPr lang="en-US" dirty="0" err="1"/>
              <a:t>tuệ</a:t>
            </a:r>
            <a:r>
              <a:rPr lang="en-US" dirty="0"/>
              <a:t> </a:t>
            </a:r>
            <a:r>
              <a:rPr lang="en-US" dirty="0" err="1"/>
              <a:t>nhân</a:t>
            </a:r>
            <a:r>
              <a:rPr lang="en-US" dirty="0"/>
              <a:t> </a:t>
            </a:r>
            <a:r>
              <a:rPr lang="en-US" dirty="0" err="1"/>
              <a:t>tạo</a:t>
            </a:r>
            <a:r>
              <a:rPr lang="en-US" dirty="0"/>
              <a:t>.</a:t>
            </a:r>
          </a:p>
          <a:p>
            <a:r>
              <a:rPr lang="en-US" dirty="0"/>
              <a:t>Internet </a:t>
            </a:r>
            <a:r>
              <a:rPr lang="en-US" dirty="0" err="1"/>
              <a:t>vạn</a:t>
            </a:r>
            <a:r>
              <a:rPr lang="en-US" dirty="0"/>
              <a:t> </a:t>
            </a:r>
            <a:r>
              <a:rPr lang="en-US" dirty="0" err="1"/>
              <a:t>vật</a:t>
            </a:r>
            <a:r>
              <a:rPr lang="en-US" dirty="0"/>
              <a:t>.</a:t>
            </a:r>
          </a:p>
          <a:p>
            <a:r>
              <a:rPr lang="en-US" dirty="0" err="1"/>
              <a:t>Dữ</a:t>
            </a:r>
            <a:r>
              <a:rPr lang="en-US" dirty="0"/>
              <a:t> </a:t>
            </a:r>
            <a:r>
              <a:rPr lang="en-US" dirty="0" err="1"/>
              <a:t>liệu</a:t>
            </a:r>
            <a:r>
              <a:rPr lang="en-US" dirty="0"/>
              <a:t> </a:t>
            </a:r>
            <a:r>
              <a:rPr lang="en-US" dirty="0" err="1"/>
              <a:t>lớn</a:t>
            </a:r>
            <a:r>
              <a:rPr lang="en-US" dirty="0"/>
              <a:t>, </a:t>
            </a:r>
            <a:r>
              <a:rPr lang="en-US" dirty="0" err="1"/>
              <a:t>khai</a:t>
            </a:r>
            <a:r>
              <a:rPr lang="en-US" dirty="0"/>
              <a:t> </a:t>
            </a:r>
            <a:r>
              <a:rPr lang="en-US" dirty="0" err="1"/>
              <a:t>phá</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phân</a:t>
            </a:r>
            <a:r>
              <a:rPr lang="en-US" dirty="0"/>
              <a:t> </a:t>
            </a:r>
            <a:r>
              <a:rPr lang="en-US" dirty="0" err="1"/>
              <a:t>tích</a:t>
            </a:r>
            <a:r>
              <a:rPr lang="en-US" dirty="0"/>
              <a:t> </a:t>
            </a:r>
            <a:r>
              <a:rPr lang="en-US" dirty="0" err="1"/>
              <a:t>dữ</a:t>
            </a:r>
            <a:r>
              <a:rPr lang="en-US" dirty="0"/>
              <a:t> </a:t>
            </a:r>
            <a:r>
              <a:rPr lang="en-US" dirty="0" err="1"/>
              <a:t>liệu</a:t>
            </a:r>
            <a:r>
              <a:rPr lang="en-US" dirty="0"/>
              <a:t>.</a:t>
            </a:r>
          </a:p>
          <a:p>
            <a:r>
              <a:rPr lang="en-US" dirty="0"/>
              <a:t>Blockchain.</a:t>
            </a:r>
          </a:p>
          <a:p>
            <a:r>
              <a:rPr lang="en-US" dirty="0" err="1"/>
              <a:t>Điện</a:t>
            </a:r>
            <a:r>
              <a:rPr lang="en-US" dirty="0"/>
              <a:t> </a:t>
            </a:r>
            <a:r>
              <a:rPr lang="en-US" dirty="0" err="1"/>
              <a:t>toán</a:t>
            </a:r>
            <a:r>
              <a:rPr lang="en-US" dirty="0"/>
              <a:t> </a:t>
            </a:r>
            <a:r>
              <a:rPr lang="en-US" dirty="0" err="1"/>
              <a:t>đám</a:t>
            </a:r>
            <a:r>
              <a:rPr lang="en-US" dirty="0"/>
              <a:t> </a:t>
            </a:r>
            <a:r>
              <a:rPr lang="en-US" dirty="0" err="1"/>
              <a:t>mây</a:t>
            </a:r>
            <a:r>
              <a:rPr lang="en-US" dirty="0"/>
              <a:t>.</a:t>
            </a:r>
          </a:p>
        </p:txBody>
      </p:sp>
      <p:pic>
        <p:nvPicPr>
          <p:cNvPr id="11" name="Picture 4" descr="Không có mô tả ảnh.">
            <a:extLst>
              <a:ext uri="{FF2B5EF4-FFF2-40B4-BE49-F238E27FC236}">
                <a16:creationId xmlns:a16="http://schemas.microsoft.com/office/drawing/2014/main" id="{5B8BE68F-0BEC-D34F-9C0E-4C019AF9C4F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079622" y="1417638"/>
            <a:ext cx="404193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761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Ngành Công nghệ thông tin</a:t>
            </a:r>
            <a:endParaRPr/>
          </a:p>
        </p:txBody>
      </p:sp>
      <p:pic>
        <p:nvPicPr>
          <p:cNvPr id="164" name="Google Shape;164;p11" descr="FrailSafe - Q&amp;A"/>
          <p:cNvPicPr preferRelativeResize="0"/>
          <p:nvPr/>
        </p:nvPicPr>
        <p:blipFill rotWithShape="1">
          <a:blip r:embed="rId3">
            <a:alphaModFix/>
          </a:blip>
          <a:srcRect/>
          <a:stretch/>
        </p:blipFill>
        <p:spPr>
          <a:xfrm>
            <a:off x="609600" y="1981200"/>
            <a:ext cx="3251200" cy="3251200"/>
          </a:xfrm>
          <a:prstGeom prst="rect">
            <a:avLst/>
          </a:prstGeom>
          <a:noFill/>
          <a:ln>
            <a:noFill/>
          </a:ln>
        </p:spPr>
      </p:pic>
      <p:sp>
        <p:nvSpPr>
          <p:cNvPr id="165" name="Google Shape;165;p11"/>
          <p:cNvSpPr txBox="1"/>
          <p:nvPr/>
        </p:nvSpPr>
        <p:spPr>
          <a:xfrm>
            <a:off x="4876800" y="2736502"/>
            <a:ext cx="6311550"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u="sng">
                <a:solidFill>
                  <a:srgbClr val="FF0000"/>
                </a:solidFill>
                <a:latin typeface="Arial"/>
                <a:ea typeface="Arial"/>
                <a:cs typeface="Arial"/>
                <a:sym typeface="Arial"/>
              </a:rPr>
              <a:t>Câu hỏi: </a:t>
            </a:r>
            <a:r>
              <a:rPr lang="en-US" sz="2800" i="1">
                <a:solidFill>
                  <a:srgbClr val="0066FF"/>
                </a:solidFill>
                <a:latin typeface="Arial"/>
                <a:ea typeface="Arial"/>
                <a:cs typeface="Arial"/>
                <a:sym typeface="Arial"/>
              </a:rPr>
              <a:t>Các trường nào đang đào tạo ngành CNTT. Liệt kê 5 trường đào tạo ngành CNTT trên TPHCM.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2"/>
          <p:cNvSpPr txBox="1">
            <a:spLocks noGrp="1"/>
          </p:cNvSpPr>
          <p:nvPr>
            <p:ph type="title"/>
          </p:nvPr>
        </p:nvSpPr>
        <p:spPr>
          <a:xfrm>
            <a:off x="609600" y="3581400"/>
            <a:ext cx="109728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Tổng quan về trường Đại học Công nghệ thông tin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Các khoa/ngành tại trường</a:t>
            </a:r>
            <a:endParaRPr/>
          </a:p>
        </p:txBody>
      </p:sp>
      <p:sp>
        <p:nvSpPr>
          <p:cNvPr id="176" name="Google Shape;176;p13"/>
          <p:cNvSpPr txBox="1">
            <a:spLocks noGrp="1"/>
          </p:cNvSpPr>
          <p:nvPr>
            <p:ph type="body" idx="1"/>
          </p:nvPr>
        </p:nvSpPr>
        <p:spPr>
          <a:xfrm>
            <a:off x="609600" y="1295400"/>
            <a:ext cx="5386917" cy="6397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0000"/>
              </a:buClr>
              <a:buSzPts val="2400"/>
              <a:buNone/>
            </a:pPr>
            <a:r>
              <a:rPr lang="en-US">
                <a:solidFill>
                  <a:srgbClr val="FF0000"/>
                </a:solidFill>
              </a:rPr>
              <a:t>6 Khoa</a:t>
            </a:r>
            <a:endParaRPr/>
          </a:p>
        </p:txBody>
      </p:sp>
      <p:sp>
        <p:nvSpPr>
          <p:cNvPr id="177" name="Google Shape;177;p13"/>
          <p:cNvSpPr txBox="1">
            <a:spLocks noGrp="1"/>
          </p:cNvSpPr>
          <p:nvPr>
            <p:ph type="body" idx="2"/>
          </p:nvPr>
        </p:nvSpPr>
        <p:spPr>
          <a:xfrm>
            <a:off x="280458" y="1960562"/>
            <a:ext cx="5386917" cy="3951288"/>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Clr>
                <a:srgbClr val="0066FF"/>
              </a:buClr>
              <a:buSzPts val="2400"/>
              <a:buFont typeface="Arial"/>
              <a:buAutoNum type="arabicPeriod"/>
            </a:pPr>
            <a:r>
              <a:rPr lang="en-US"/>
              <a:t>Khoa Khoa học máy tính.</a:t>
            </a:r>
            <a:endParaRPr/>
          </a:p>
          <a:p>
            <a:pPr marL="457200" lvl="0" indent="-457200" algn="l" rtl="0">
              <a:spcBef>
                <a:spcPts val="480"/>
              </a:spcBef>
              <a:spcAft>
                <a:spcPts val="0"/>
              </a:spcAft>
              <a:buClr>
                <a:srgbClr val="0066FF"/>
              </a:buClr>
              <a:buSzPts val="2400"/>
              <a:buFont typeface="Arial"/>
              <a:buAutoNum type="arabicPeriod"/>
            </a:pPr>
            <a:r>
              <a:rPr lang="en-US"/>
              <a:t>Khoa Kỹ thuật máy tính.</a:t>
            </a:r>
            <a:endParaRPr/>
          </a:p>
          <a:p>
            <a:pPr marL="457200" lvl="0" indent="-457200" algn="l" rtl="0">
              <a:spcBef>
                <a:spcPts val="480"/>
              </a:spcBef>
              <a:spcAft>
                <a:spcPts val="0"/>
              </a:spcAft>
              <a:buClr>
                <a:srgbClr val="0066FF"/>
              </a:buClr>
              <a:buSzPts val="2400"/>
              <a:buFont typeface="Arial"/>
              <a:buAutoNum type="arabicPeriod"/>
            </a:pPr>
            <a:r>
              <a:rPr lang="en-US"/>
              <a:t>Khoa Công nghệ phần mềm.</a:t>
            </a:r>
            <a:endParaRPr/>
          </a:p>
          <a:p>
            <a:pPr marL="457200" lvl="0" indent="-457200" algn="l" rtl="0">
              <a:spcBef>
                <a:spcPts val="480"/>
              </a:spcBef>
              <a:spcAft>
                <a:spcPts val="0"/>
              </a:spcAft>
              <a:buClr>
                <a:srgbClr val="0066FF"/>
              </a:buClr>
              <a:buSzPts val="2400"/>
              <a:buFont typeface="Arial"/>
              <a:buAutoNum type="arabicPeriod"/>
            </a:pPr>
            <a:r>
              <a:rPr lang="en-US"/>
              <a:t>Khoa Mạng máy tính và truyền thông.</a:t>
            </a:r>
            <a:endParaRPr/>
          </a:p>
          <a:p>
            <a:pPr marL="457200" lvl="0" indent="-457200" algn="l" rtl="0">
              <a:spcBef>
                <a:spcPts val="480"/>
              </a:spcBef>
              <a:spcAft>
                <a:spcPts val="0"/>
              </a:spcAft>
              <a:buClr>
                <a:srgbClr val="0066FF"/>
              </a:buClr>
              <a:buSzPts val="2400"/>
              <a:buFont typeface="Arial"/>
              <a:buAutoNum type="arabicPeriod"/>
            </a:pPr>
            <a:r>
              <a:rPr lang="en-US"/>
              <a:t>Khoa hệ thống thông tin.</a:t>
            </a:r>
            <a:endParaRPr/>
          </a:p>
          <a:p>
            <a:pPr marL="457200" lvl="0" indent="-457200" algn="l" rtl="0">
              <a:spcBef>
                <a:spcPts val="480"/>
              </a:spcBef>
              <a:spcAft>
                <a:spcPts val="0"/>
              </a:spcAft>
              <a:buClr>
                <a:srgbClr val="FF0000"/>
              </a:buClr>
              <a:buSzPts val="2400"/>
              <a:buFont typeface="Arial"/>
              <a:buAutoNum type="arabicPeriod"/>
            </a:pPr>
            <a:r>
              <a:rPr lang="en-US">
                <a:solidFill>
                  <a:srgbClr val="FF0000"/>
                </a:solidFill>
              </a:rPr>
              <a:t>Khoa Khoa học và Kỹ thuật thông tin.</a:t>
            </a:r>
            <a:endParaRPr/>
          </a:p>
        </p:txBody>
      </p:sp>
      <p:sp>
        <p:nvSpPr>
          <p:cNvPr id="178" name="Google Shape;178;p13"/>
          <p:cNvSpPr txBox="1">
            <a:spLocks noGrp="1"/>
          </p:cNvSpPr>
          <p:nvPr>
            <p:ph type="body" idx="3"/>
          </p:nvPr>
        </p:nvSpPr>
        <p:spPr>
          <a:xfrm>
            <a:off x="6193368" y="1295400"/>
            <a:ext cx="5389033" cy="6397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0000"/>
              </a:buClr>
              <a:buSzPts val="2400"/>
              <a:buNone/>
            </a:pPr>
            <a:r>
              <a:rPr lang="en-US">
                <a:solidFill>
                  <a:srgbClr val="FF0000"/>
                </a:solidFill>
              </a:rPr>
              <a:t>9 ngành</a:t>
            </a:r>
            <a:endParaRPr/>
          </a:p>
        </p:txBody>
      </p:sp>
      <p:pic>
        <p:nvPicPr>
          <p:cNvPr id="179" name="Google Shape;179;p13"/>
          <p:cNvPicPr preferRelativeResize="0"/>
          <p:nvPr/>
        </p:nvPicPr>
        <p:blipFill rotWithShape="1">
          <a:blip r:embed="rId3">
            <a:alphaModFix/>
          </a:blip>
          <a:srcRect/>
          <a:stretch/>
        </p:blipFill>
        <p:spPr>
          <a:xfrm>
            <a:off x="5338232" y="1935162"/>
            <a:ext cx="6853768" cy="4206876"/>
          </a:xfrm>
          <a:prstGeom prst="rect">
            <a:avLst/>
          </a:prstGeom>
          <a:noFill/>
          <a:ln>
            <a:noFill/>
          </a:ln>
        </p:spPr>
      </p:pic>
      <p:sp>
        <p:nvSpPr>
          <p:cNvPr id="180" name="Google Shape;180;p13"/>
          <p:cNvSpPr/>
          <p:nvPr/>
        </p:nvSpPr>
        <p:spPr>
          <a:xfrm rot="1228550">
            <a:off x="1504124" y="5235575"/>
            <a:ext cx="1752600" cy="654050"/>
          </a:xfrm>
          <a:prstGeom prst="leftArrow">
            <a:avLst>
              <a:gd name="adj1" fmla="val 50000"/>
              <a:gd name="adj2" fmla="val 50000"/>
            </a:avLst>
          </a:prstGeom>
          <a:solidFill>
            <a:schemeClr val="accent1"/>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Tầm nhìn, sứ mạng, triết lý giáo dục</a:t>
            </a:r>
            <a:endParaRPr/>
          </a:p>
        </p:txBody>
      </p:sp>
      <p:sp>
        <p:nvSpPr>
          <p:cNvPr id="186" name="Google Shape;186;p14"/>
          <p:cNvSpPr txBox="1">
            <a:spLocks noGrp="1"/>
          </p:cNvSpPr>
          <p:nvPr>
            <p:ph type="body" idx="1"/>
          </p:nvPr>
        </p:nvSpPr>
        <p:spPr>
          <a:xfrm>
            <a:off x="609600" y="1371600"/>
            <a:ext cx="10972800" cy="4724400"/>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Clr>
                <a:srgbClr val="FF0000"/>
              </a:buClr>
              <a:buSzPts val="2800"/>
              <a:buFont typeface="Arial"/>
              <a:buAutoNum type="arabicPeriod"/>
            </a:pPr>
            <a:r>
              <a:rPr lang="en-US">
                <a:solidFill>
                  <a:srgbClr val="FF0000"/>
                </a:solidFill>
              </a:rPr>
              <a:t>Sứ mạng:</a:t>
            </a:r>
            <a:endParaRPr/>
          </a:p>
          <a:p>
            <a:pPr marL="914400" lvl="1" indent="-514350" algn="l" rtl="0">
              <a:spcBef>
                <a:spcPts val="400"/>
              </a:spcBef>
              <a:spcAft>
                <a:spcPts val="0"/>
              </a:spcAft>
              <a:buClr>
                <a:srgbClr val="0066FF"/>
              </a:buClr>
              <a:buSzPts val="2000"/>
              <a:buChar char="+"/>
            </a:pPr>
            <a:r>
              <a:rPr lang="en-US" sz="2000"/>
              <a:t>Trường Đại học Công nghệ Thông tin là một trung tâm đào tạo đại học, sau đại học cung cấp nguồn nhân lực chất lượng cao, nhằm đáp ứng nhu cầu của thị trường lao động và phục vụ cộng đồng.</a:t>
            </a:r>
            <a:endParaRPr/>
          </a:p>
          <a:p>
            <a:pPr marL="914400" lvl="1" indent="-514350" algn="l" rtl="0">
              <a:spcBef>
                <a:spcPts val="400"/>
              </a:spcBef>
              <a:spcAft>
                <a:spcPts val="0"/>
              </a:spcAft>
              <a:buClr>
                <a:srgbClr val="0066FF"/>
              </a:buClr>
              <a:buSzPts val="2000"/>
              <a:buChar char="+"/>
            </a:pPr>
            <a:r>
              <a:rPr lang="en-US" sz="2000"/>
              <a:t>Trường Đại học Công nghệ Thông tin là một trung tâm hàng đầu về nghiên cứu khoa học và chuyển giao công nghệ về công nghệ thông tin – truyền thông và các lĩnh vực liên quan</a:t>
            </a:r>
            <a:endParaRPr sz="2000"/>
          </a:p>
          <a:p>
            <a:pPr marL="514350" lvl="0" indent="-514350" algn="l" rtl="0">
              <a:spcBef>
                <a:spcPts val="560"/>
              </a:spcBef>
              <a:spcAft>
                <a:spcPts val="0"/>
              </a:spcAft>
              <a:buClr>
                <a:srgbClr val="FF0000"/>
              </a:buClr>
              <a:buSzPts val="2800"/>
              <a:buFont typeface="Arial"/>
              <a:buAutoNum type="arabicPeriod"/>
            </a:pPr>
            <a:r>
              <a:rPr lang="en-US">
                <a:solidFill>
                  <a:srgbClr val="FF0000"/>
                </a:solidFill>
              </a:rPr>
              <a:t>Tầm nhìn:</a:t>
            </a:r>
            <a:endParaRPr/>
          </a:p>
          <a:p>
            <a:pPr marL="914400" lvl="1" indent="-514350" algn="l" rtl="0">
              <a:spcBef>
                <a:spcPts val="400"/>
              </a:spcBef>
              <a:spcAft>
                <a:spcPts val="0"/>
              </a:spcAft>
              <a:buClr>
                <a:srgbClr val="0066FF"/>
              </a:buClr>
              <a:buSzPts val="2000"/>
              <a:buChar char="+"/>
            </a:pPr>
            <a:r>
              <a:rPr lang="en-US" sz="2000"/>
              <a:t>Trường Đại học Công nghệ Thông tin trở thành trường đại học uy tín về công nghệ thông tin – truyền thông và các lĩnh vực liên quan trong khu vực Châu Á.</a:t>
            </a:r>
            <a:endParaRPr sz="2000"/>
          </a:p>
          <a:p>
            <a:pPr marL="514350" lvl="0" indent="-514350" algn="l" rtl="0">
              <a:spcBef>
                <a:spcPts val="560"/>
              </a:spcBef>
              <a:spcAft>
                <a:spcPts val="0"/>
              </a:spcAft>
              <a:buClr>
                <a:srgbClr val="FF0000"/>
              </a:buClr>
              <a:buSzPts val="2800"/>
              <a:buFont typeface="Arial"/>
              <a:buAutoNum type="arabicPeriod"/>
            </a:pPr>
            <a:r>
              <a:rPr lang="en-US">
                <a:solidFill>
                  <a:srgbClr val="FF0000"/>
                </a:solidFill>
              </a:rPr>
              <a:t>Triết lý giáo dục:</a:t>
            </a:r>
            <a:endParaRPr/>
          </a:p>
          <a:p>
            <a:pPr marL="0" lvl="0" indent="0" algn="ctr" rtl="0">
              <a:spcBef>
                <a:spcPts val="560"/>
              </a:spcBef>
              <a:spcAft>
                <a:spcPts val="0"/>
              </a:spcAft>
              <a:buClr>
                <a:srgbClr val="FF6600"/>
              </a:buClr>
              <a:buSzPts val="2800"/>
              <a:buNone/>
            </a:pPr>
            <a:r>
              <a:rPr lang="en-US" b="1" i="1">
                <a:solidFill>
                  <a:srgbClr val="FF6600"/>
                </a:solidFill>
              </a:rPr>
              <a:t>Toàn diện – sáng tạo – phụng sự</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5"/>
          <p:cNvSpPr txBox="1">
            <a:spLocks noGrp="1"/>
          </p:cNvSpPr>
          <p:nvPr>
            <p:ph type="title"/>
          </p:nvPr>
        </p:nvSpPr>
        <p:spPr>
          <a:xfrm>
            <a:off x="609600" y="3581400"/>
            <a:ext cx="109728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Khoa Khoa học và Kỹ thuật thông tin</a:t>
            </a:r>
            <a:endParaRPr/>
          </a:p>
        </p:txBody>
      </p:sp>
      <p:pic>
        <p:nvPicPr>
          <p:cNvPr id="192" name="Google Shape;192;p15"/>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304800" y="1734385"/>
            <a:ext cx="5181600" cy="245661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6"/>
          <p:cNvSpPr txBox="1">
            <a:spLocks noGrp="1"/>
          </p:cNvSpPr>
          <p:nvPr>
            <p:ph type="title"/>
          </p:nvPr>
        </p:nvSpPr>
        <p:spPr>
          <a:xfrm>
            <a:off x="609600" y="1905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Thông tin sơ lược</a:t>
            </a:r>
            <a:endParaRPr/>
          </a:p>
        </p:txBody>
      </p:sp>
      <p:sp>
        <p:nvSpPr>
          <p:cNvPr id="198" name="Google Shape;198;p16"/>
          <p:cNvSpPr txBox="1">
            <a:spLocks noGrp="1"/>
          </p:cNvSpPr>
          <p:nvPr>
            <p:ph type="body" idx="1"/>
          </p:nvPr>
        </p:nvSpPr>
        <p:spPr>
          <a:xfrm>
            <a:off x="596900" y="1166018"/>
            <a:ext cx="10972800" cy="492998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66FF"/>
              </a:buClr>
              <a:buSzPts val="2800"/>
              <a:buChar char="─"/>
            </a:pPr>
            <a:r>
              <a:rPr lang="en-US" dirty="0" err="1"/>
              <a:t>Tên</a:t>
            </a:r>
            <a:r>
              <a:rPr lang="en-US" dirty="0"/>
              <a:t> khoa: </a:t>
            </a:r>
            <a:r>
              <a:rPr lang="en-US" dirty="0">
                <a:solidFill>
                  <a:srgbClr val="FF0000"/>
                </a:solidFill>
              </a:rPr>
              <a:t>Khoa Khoa </a:t>
            </a:r>
            <a:r>
              <a:rPr lang="en-US" dirty="0" err="1">
                <a:solidFill>
                  <a:srgbClr val="FF0000"/>
                </a:solidFill>
              </a:rPr>
              <a:t>học</a:t>
            </a:r>
            <a:r>
              <a:rPr lang="en-US" dirty="0">
                <a:solidFill>
                  <a:srgbClr val="FF0000"/>
                </a:solidFill>
              </a:rPr>
              <a:t> </a:t>
            </a:r>
            <a:r>
              <a:rPr lang="en-US" dirty="0" err="1">
                <a:solidFill>
                  <a:srgbClr val="FF0000"/>
                </a:solidFill>
              </a:rPr>
              <a:t>và</a:t>
            </a:r>
            <a:r>
              <a:rPr lang="en-US" dirty="0">
                <a:solidFill>
                  <a:srgbClr val="FF0000"/>
                </a:solidFill>
              </a:rPr>
              <a:t> </a:t>
            </a:r>
            <a:r>
              <a:rPr lang="en-US" dirty="0" err="1">
                <a:solidFill>
                  <a:srgbClr val="FF0000"/>
                </a:solidFill>
              </a:rPr>
              <a:t>Kỹ</a:t>
            </a:r>
            <a:r>
              <a:rPr lang="en-US" dirty="0">
                <a:solidFill>
                  <a:srgbClr val="FF0000"/>
                </a:solidFill>
              </a:rPr>
              <a:t> </a:t>
            </a:r>
            <a:r>
              <a:rPr lang="en-US" dirty="0" err="1">
                <a:solidFill>
                  <a:srgbClr val="FF0000"/>
                </a:solidFill>
              </a:rPr>
              <a:t>thuật</a:t>
            </a:r>
            <a:r>
              <a:rPr lang="en-US" dirty="0">
                <a:solidFill>
                  <a:srgbClr val="FF0000"/>
                </a:solidFill>
              </a:rPr>
              <a:t> </a:t>
            </a:r>
            <a:r>
              <a:rPr lang="en-US" dirty="0" err="1">
                <a:solidFill>
                  <a:srgbClr val="FF0000"/>
                </a:solidFill>
              </a:rPr>
              <a:t>thông</a:t>
            </a:r>
            <a:r>
              <a:rPr lang="en-US" dirty="0">
                <a:solidFill>
                  <a:srgbClr val="FF0000"/>
                </a:solidFill>
              </a:rPr>
              <a:t> tin.</a:t>
            </a:r>
            <a:endParaRPr dirty="0"/>
          </a:p>
          <a:p>
            <a:pPr marL="342900" lvl="0" indent="-342900" algn="l" rtl="0">
              <a:spcBef>
                <a:spcPts val="560"/>
              </a:spcBef>
              <a:spcAft>
                <a:spcPts val="0"/>
              </a:spcAft>
              <a:buClr>
                <a:srgbClr val="0066FF"/>
              </a:buClr>
              <a:buSzPts val="2800"/>
              <a:buChar char="─"/>
            </a:pPr>
            <a:r>
              <a:rPr lang="en-US" dirty="0" err="1"/>
              <a:t>Tiếng</a:t>
            </a:r>
            <a:r>
              <a:rPr lang="en-US" dirty="0"/>
              <a:t> </a:t>
            </a:r>
            <a:r>
              <a:rPr lang="en-US" dirty="0" err="1"/>
              <a:t>anh</a:t>
            </a:r>
            <a:r>
              <a:rPr lang="en-US" dirty="0"/>
              <a:t>: </a:t>
            </a:r>
            <a:r>
              <a:rPr lang="en-US" dirty="0">
                <a:solidFill>
                  <a:srgbClr val="FF0000"/>
                </a:solidFill>
              </a:rPr>
              <a:t>Faculty of Information Science and Engineering.</a:t>
            </a:r>
            <a:endParaRPr dirty="0"/>
          </a:p>
          <a:p>
            <a:pPr marL="342900" lvl="0" indent="-342900" algn="l" rtl="0">
              <a:spcBef>
                <a:spcPts val="560"/>
              </a:spcBef>
              <a:spcAft>
                <a:spcPts val="0"/>
              </a:spcAft>
              <a:buClr>
                <a:srgbClr val="0066FF"/>
              </a:buClr>
              <a:buSzPts val="2800"/>
              <a:buChar char="─"/>
            </a:pPr>
            <a:r>
              <a:rPr lang="en-US" dirty="0" err="1"/>
              <a:t>Vị</a:t>
            </a:r>
            <a:r>
              <a:rPr lang="en-US" dirty="0"/>
              <a:t> </a:t>
            </a:r>
            <a:r>
              <a:rPr lang="en-US" dirty="0" err="1"/>
              <a:t>trí</a:t>
            </a:r>
            <a:r>
              <a:rPr lang="en-US" dirty="0"/>
              <a:t> </a:t>
            </a:r>
            <a:r>
              <a:rPr lang="en-US" dirty="0" err="1"/>
              <a:t>địa</a:t>
            </a:r>
            <a:r>
              <a:rPr lang="en-US" dirty="0"/>
              <a:t> </a:t>
            </a:r>
            <a:r>
              <a:rPr lang="en-US" dirty="0" err="1"/>
              <a:t>lý</a:t>
            </a:r>
            <a:r>
              <a:rPr lang="en-US" dirty="0"/>
              <a:t>: </a:t>
            </a:r>
            <a:r>
              <a:rPr lang="en-US" dirty="0" err="1">
                <a:solidFill>
                  <a:srgbClr val="FF0000"/>
                </a:solidFill>
              </a:rPr>
              <a:t>Tầng</a:t>
            </a:r>
            <a:r>
              <a:rPr lang="en-US" dirty="0">
                <a:solidFill>
                  <a:srgbClr val="FF0000"/>
                </a:solidFill>
              </a:rPr>
              <a:t> 10, </a:t>
            </a:r>
            <a:r>
              <a:rPr lang="en-US" dirty="0" err="1">
                <a:solidFill>
                  <a:srgbClr val="FF0000"/>
                </a:solidFill>
              </a:rPr>
              <a:t>toà</a:t>
            </a:r>
            <a:r>
              <a:rPr lang="en-US" dirty="0">
                <a:solidFill>
                  <a:srgbClr val="FF0000"/>
                </a:solidFill>
              </a:rPr>
              <a:t> </a:t>
            </a:r>
            <a:r>
              <a:rPr lang="en-US" dirty="0" err="1">
                <a:solidFill>
                  <a:srgbClr val="FF0000"/>
                </a:solidFill>
              </a:rPr>
              <a:t>nhà</a:t>
            </a:r>
            <a:r>
              <a:rPr lang="en-US" dirty="0">
                <a:solidFill>
                  <a:srgbClr val="FF0000"/>
                </a:solidFill>
              </a:rPr>
              <a:t> E.</a:t>
            </a:r>
            <a:endParaRPr dirty="0"/>
          </a:p>
          <a:p>
            <a:pPr marL="342900" lvl="0" indent="-342900" algn="l" rtl="0">
              <a:spcBef>
                <a:spcPts val="560"/>
              </a:spcBef>
              <a:spcAft>
                <a:spcPts val="0"/>
              </a:spcAft>
              <a:buClr>
                <a:srgbClr val="0066FF"/>
              </a:buClr>
              <a:buSzPts val="2800"/>
              <a:buChar char="─"/>
            </a:pPr>
            <a:r>
              <a:rPr lang="en-US" dirty="0" err="1"/>
              <a:t>Các</a:t>
            </a:r>
            <a:r>
              <a:rPr lang="en-US" dirty="0"/>
              <a:t> </a:t>
            </a:r>
            <a:r>
              <a:rPr lang="en-US" dirty="0" err="1"/>
              <a:t>ngành</a:t>
            </a:r>
            <a:r>
              <a:rPr lang="en-US" dirty="0"/>
              <a:t> </a:t>
            </a:r>
            <a:r>
              <a:rPr lang="en-US" dirty="0" err="1"/>
              <a:t>đào</a:t>
            </a:r>
            <a:r>
              <a:rPr lang="en-US" dirty="0"/>
              <a:t> </a:t>
            </a:r>
            <a:r>
              <a:rPr lang="en-US" dirty="0" err="1"/>
              <a:t>tạo</a:t>
            </a:r>
            <a:r>
              <a:rPr lang="en-US" dirty="0"/>
              <a:t>:</a:t>
            </a:r>
            <a:endParaRPr dirty="0"/>
          </a:p>
          <a:p>
            <a:pPr marL="742950" lvl="1" indent="-285750" algn="l" rtl="0">
              <a:spcBef>
                <a:spcPts val="480"/>
              </a:spcBef>
              <a:spcAft>
                <a:spcPts val="0"/>
              </a:spcAft>
              <a:buClr>
                <a:srgbClr val="008000"/>
              </a:buClr>
              <a:buSzPts val="2400"/>
              <a:buChar char="+"/>
            </a:pPr>
            <a:r>
              <a:rPr lang="en-US" sz="2400" dirty="0" err="1">
                <a:solidFill>
                  <a:srgbClr val="008000"/>
                </a:solidFill>
              </a:rPr>
              <a:t>Công</a:t>
            </a:r>
            <a:r>
              <a:rPr lang="en-US" sz="2400" dirty="0">
                <a:solidFill>
                  <a:srgbClr val="008000"/>
                </a:solidFill>
              </a:rPr>
              <a:t> </a:t>
            </a:r>
            <a:r>
              <a:rPr lang="en-US" sz="2400" dirty="0" err="1">
                <a:solidFill>
                  <a:srgbClr val="008000"/>
                </a:solidFill>
              </a:rPr>
              <a:t>nghệ</a:t>
            </a:r>
            <a:r>
              <a:rPr lang="en-US" sz="2400" dirty="0">
                <a:solidFill>
                  <a:srgbClr val="008000"/>
                </a:solidFill>
              </a:rPr>
              <a:t> </a:t>
            </a:r>
            <a:r>
              <a:rPr lang="en-US" sz="2400" dirty="0" err="1">
                <a:solidFill>
                  <a:srgbClr val="008000"/>
                </a:solidFill>
              </a:rPr>
              <a:t>thông</a:t>
            </a:r>
            <a:r>
              <a:rPr lang="en-US" sz="2400" dirty="0">
                <a:solidFill>
                  <a:srgbClr val="008000"/>
                </a:solidFill>
              </a:rPr>
              <a:t> tin (Information Technology).</a:t>
            </a:r>
            <a:endParaRPr dirty="0"/>
          </a:p>
          <a:p>
            <a:pPr marL="742950" lvl="1" indent="-285750" algn="l" rtl="0">
              <a:spcBef>
                <a:spcPts val="480"/>
              </a:spcBef>
              <a:spcAft>
                <a:spcPts val="0"/>
              </a:spcAft>
              <a:buClr>
                <a:srgbClr val="008000"/>
              </a:buClr>
              <a:buSzPts val="2400"/>
              <a:buChar char="+"/>
            </a:pPr>
            <a:r>
              <a:rPr lang="en-US" sz="2400" dirty="0">
                <a:solidFill>
                  <a:srgbClr val="008000"/>
                </a:solidFill>
              </a:rPr>
              <a:t>Khoa </a:t>
            </a:r>
            <a:r>
              <a:rPr lang="en-US" sz="2400" dirty="0" err="1">
                <a:solidFill>
                  <a:srgbClr val="008000"/>
                </a:solidFill>
              </a:rPr>
              <a:t>học</a:t>
            </a:r>
            <a:r>
              <a:rPr lang="en-US" sz="2400" dirty="0">
                <a:solidFill>
                  <a:srgbClr val="008000"/>
                </a:solidFill>
              </a:rPr>
              <a:t> </a:t>
            </a:r>
            <a:r>
              <a:rPr lang="en-US" sz="2400" dirty="0" err="1">
                <a:solidFill>
                  <a:srgbClr val="008000"/>
                </a:solidFill>
              </a:rPr>
              <a:t>dữ</a:t>
            </a:r>
            <a:r>
              <a:rPr lang="en-US" sz="2400" dirty="0">
                <a:solidFill>
                  <a:srgbClr val="008000"/>
                </a:solidFill>
              </a:rPr>
              <a:t> </a:t>
            </a:r>
            <a:r>
              <a:rPr lang="en-US" sz="2400" dirty="0" err="1">
                <a:solidFill>
                  <a:srgbClr val="008000"/>
                </a:solidFill>
              </a:rPr>
              <a:t>liệu</a:t>
            </a:r>
            <a:r>
              <a:rPr lang="en-US" sz="2400" dirty="0">
                <a:solidFill>
                  <a:srgbClr val="008000"/>
                </a:solidFill>
              </a:rPr>
              <a:t> (Data science).</a:t>
            </a:r>
            <a:endParaRPr dirty="0"/>
          </a:p>
          <a:p>
            <a:pPr marL="342900" lvl="0" indent="-342900" algn="l" rtl="0">
              <a:spcBef>
                <a:spcPts val="560"/>
              </a:spcBef>
              <a:spcAft>
                <a:spcPts val="0"/>
              </a:spcAft>
              <a:buClr>
                <a:srgbClr val="0066FF"/>
              </a:buClr>
              <a:buSzPts val="2800"/>
              <a:buChar char="─"/>
            </a:pPr>
            <a:r>
              <a:rPr lang="en-US" dirty="0" err="1"/>
              <a:t>Các</a:t>
            </a:r>
            <a:r>
              <a:rPr lang="en-US" dirty="0"/>
              <a:t> </a:t>
            </a:r>
            <a:r>
              <a:rPr lang="en-US" dirty="0" err="1"/>
              <a:t>bậc</a:t>
            </a:r>
            <a:r>
              <a:rPr lang="en-US" dirty="0"/>
              <a:t> </a:t>
            </a:r>
            <a:r>
              <a:rPr lang="en-US" dirty="0" err="1"/>
              <a:t>đào</a:t>
            </a:r>
            <a:r>
              <a:rPr lang="en-US" dirty="0"/>
              <a:t> </a:t>
            </a:r>
            <a:r>
              <a:rPr lang="en-US" dirty="0" err="1"/>
              <a:t>tạo</a:t>
            </a:r>
            <a:r>
              <a:rPr lang="en-US" dirty="0"/>
              <a:t>:</a:t>
            </a:r>
            <a:endParaRPr dirty="0"/>
          </a:p>
          <a:p>
            <a:pPr marL="742950" lvl="1" indent="-285750" algn="l" rtl="0">
              <a:spcBef>
                <a:spcPts val="480"/>
              </a:spcBef>
              <a:spcAft>
                <a:spcPts val="0"/>
              </a:spcAft>
              <a:buClr>
                <a:srgbClr val="FF0000"/>
              </a:buClr>
              <a:buSzPts val="2400"/>
              <a:buChar char="+"/>
            </a:pPr>
            <a:r>
              <a:rPr lang="en-US" sz="2400" dirty="0" err="1">
                <a:solidFill>
                  <a:srgbClr val="FF0000"/>
                </a:solidFill>
              </a:rPr>
              <a:t>Cử</a:t>
            </a:r>
            <a:r>
              <a:rPr lang="en-US" sz="2400" dirty="0">
                <a:solidFill>
                  <a:srgbClr val="FF0000"/>
                </a:solidFill>
              </a:rPr>
              <a:t> </a:t>
            </a:r>
            <a:r>
              <a:rPr lang="en-US" sz="2400" dirty="0" err="1">
                <a:solidFill>
                  <a:srgbClr val="FF0000"/>
                </a:solidFill>
              </a:rPr>
              <a:t>nhân</a:t>
            </a:r>
            <a:r>
              <a:rPr lang="en-US" sz="2400" dirty="0">
                <a:solidFill>
                  <a:srgbClr val="FF0000"/>
                </a:solidFill>
              </a:rPr>
              <a:t>: </a:t>
            </a:r>
            <a:r>
              <a:rPr lang="en-US" sz="2400" dirty="0" err="1"/>
              <a:t>ngành</a:t>
            </a:r>
            <a:r>
              <a:rPr lang="en-US" sz="2400" dirty="0"/>
              <a:t> CNTT, </a:t>
            </a:r>
            <a:r>
              <a:rPr lang="en-US" sz="2400" dirty="0" err="1"/>
              <a:t>ngành</a:t>
            </a:r>
            <a:r>
              <a:rPr lang="en-US" sz="2400" dirty="0"/>
              <a:t> KHDL.</a:t>
            </a:r>
            <a:endParaRPr dirty="0"/>
          </a:p>
          <a:p>
            <a:pPr marL="742950" lvl="1" indent="-285750" algn="l" rtl="0">
              <a:spcBef>
                <a:spcPts val="480"/>
              </a:spcBef>
              <a:spcAft>
                <a:spcPts val="0"/>
              </a:spcAft>
              <a:buClr>
                <a:srgbClr val="FF0000"/>
              </a:buClr>
              <a:buSzPts val="2400"/>
              <a:buChar char="+"/>
            </a:pPr>
            <a:r>
              <a:rPr lang="en-US" sz="2400" dirty="0" err="1">
                <a:solidFill>
                  <a:srgbClr val="FF0000"/>
                </a:solidFill>
              </a:rPr>
              <a:t>Thạc</a:t>
            </a:r>
            <a:r>
              <a:rPr lang="en-US" sz="2400" dirty="0">
                <a:solidFill>
                  <a:srgbClr val="FF0000"/>
                </a:solidFill>
              </a:rPr>
              <a:t> </a:t>
            </a:r>
            <a:r>
              <a:rPr lang="en-US" sz="2400" dirty="0" err="1">
                <a:solidFill>
                  <a:srgbClr val="FF0000"/>
                </a:solidFill>
              </a:rPr>
              <a:t>sĩ</a:t>
            </a:r>
            <a:r>
              <a:rPr lang="en-US" sz="2400" dirty="0"/>
              <a:t>: </a:t>
            </a:r>
            <a:r>
              <a:rPr lang="en-US" sz="2400" dirty="0" err="1"/>
              <a:t>Ngành</a:t>
            </a:r>
            <a:r>
              <a:rPr lang="en-US" sz="2400" dirty="0"/>
              <a:t> CNTT.</a:t>
            </a:r>
            <a:endParaRPr dirty="0"/>
          </a:p>
          <a:p>
            <a:pPr marL="742950" lvl="1" indent="-285750" algn="l" rtl="0">
              <a:spcBef>
                <a:spcPts val="480"/>
              </a:spcBef>
              <a:spcAft>
                <a:spcPts val="0"/>
              </a:spcAft>
              <a:buClr>
                <a:srgbClr val="FF0000"/>
              </a:buClr>
              <a:buSzPts val="2400"/>
              <a:buChar char="+"/>
            </a:pPr>
            <a:r>
              <a:rPr lang="en-US" sz="2400" dirty="0" err="1">
                <a:solidFill>
                  <a:srgbClr val="FF0000"/>
                </a:solidFill>
              </a:rPr>
              <a:t>Tiến</a:t>
            </a:r>
            <a:r>
              <a:rPr lang="en-US" sz="2400" dirty="0">
                <a:solidFill>
                  <a:srgbClr val="FF0000"/>
                </a:solidFill>
              </a:rPr>
              <a:t> </a:t>
            </a:r>
            <a:r>
              <a:rPr lang="en-US" sz="2400" dirty="0" err="1">
                <a:solidFill>
                  <a:srgbClr val="FF0000"/>
                </a:solidFill>
              </a:rPr>
              <a:t>sĩ</a:t>
            </a:r>
            <a:r>
              <a:rPr lang="en-US" sz="2400" dirty="0">
                <a:solidFill>
                  <a:srgbClr val="FF0000"/>
                </a:solidFill>
              </a:rPr>
              <a:t>: </a:t>
            </a:r>
            <a:r>
              <a:rPr lang="en-US" sz="2400" dirty="0" err="1"/>
              <a:t>Ngành</a:t>
            </a:r>
            <a:r>
              <a:rPr lang="en-US" sz="2400" dirty="0"/>
              <a:t> CNTT.</a:t>
            </a:r>
            <a:endParaRPr dirty="0"/>
          </a:p>
          <a:p>
            <a:pPr marL="342900" lvl="0" indent="-165100" algn="l" rtl="0">
              <a:spcBef>
                <a:spcPts val="560"/>
              </a:spcBef>
              <a:spcAft>
                <a:spcPts val="0"/>
              </a:spcAft>
              <a:buClr>
                <a:srgbClr val="0066FF"/>
              </a:buClr>
              <a:buSzPts val="2800"/>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Các bộ môn thuộc Khoa</a:t>
            </a:r>
            <a:endParaRPr/>
          </a:p>
        </p:txBody>
      </p:sp>
      <p:sp>
        <p:nvSpPr>
          <p:cNvPr id="215" name="Google Shape;215;p18"/>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FF0000"/>
              </a:buClr>
              <a:buSzPts val="2800"/>
              <a:buChar char="─"/>
            </a:pPr>
            <a:r>
              <a:rPr lang="en-US">
                <a:solidFill>
                  <a:srgbClr val="FF0000"/>
                </a:solidFill>
              </a:rPr>
              <a:t>Bộ môn Thiết bị di động và Công nghệ Web.</a:t>
            </a:r>
            <a:endParaRPr/>
          </a:p>
          <a:p>
            <a:pPr marL="342900" lvl="0" indent="-342900" algn="l" rtl="0">
              <a:spcBef>
                <a:spcPts val="560"/>
              </a:spcBef>
              <a:spcAft>
                <a:spcPts val="0"/>
              </a:spcAft>
              <a:buClr>
                <a:srgbClr val="0066FF"/>
              </a:buClr>
              <a:buSzPts val="2800"/>
              <a:buChar char="─"/>
            </a:pPr>
            <a:r>
              <a:rPr lang="en-US"/>
              <a:t>Tiếng Anh: </a:t>
            </a:r>
            <a:r>
              <a:rPr lang="en-US">
                <a:solidFill>
                  <a:srgbClr val="008000"/>
                </a:solidFill>
              </a:rPr>
              <a:t>Department of Mobile devices and Web technology.</a:t>
            </a:r>
            <a:endParaRPr/>
          </a:p>
          <a:p>
            <a:pPr marL="342900" lvl="0" indent="-342900" algn="l" rtl="0">
              <a:spcBef>
                <a:spcPts val="560"/>
              </a:spcBef>
              <a:spcAft>
                <a:spcPts val="0"/>
              </a:spcAft>
              <a:buClr>
                <a:srgbClr val="0066FF"/>
              </a:buClr>
              <a:buSzPts val="2800"/>
              <a:buChar char="─"/>
            </a:pPr>
            <a:r>
              <a:rPr lang="en-US"/>
              <a:t>Vị trí địa lý: </a:t>
            </a:r>
            <a:r>
              <a:rPr lang="en-US">
                <a:solidFill>
                  <a:srgbClr val="FF0000"/>
                </a:solidFill>
              </a:rPr>
              <a:t>Phòng E10.5.</a:t>
            </a:r>
            <a:endParaRPr/>
          </a:p>
        </p:txBody>
      </p:sp>
      <p:sp>
        <p:nvSpPr>
          <p:cNvPr id="216" name="Google Shape;216;p18"/>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FF0000"/>
              </a:buClr>
              <a:buSzPts val="2800"/>
              <a:buChar char="─"/>
            </a:pPr>
            <a:r>
              <a:rPr lang="en-US">
                <a:solidFill>
                  <a:srgbClr val="FF0000"/>
                </a:solidFill>
              </a:rPr>
              <a:t>Bộ môn Khoa học dữ liệu.</a:t>
            </a:r>
            <a:endParaRPr/>
          </a:p>
          <a:p>
            <a:pPr marL="342900" lvl="0" indent="-342900" algn="l" rtl="0">
              <a:spcBef>
                <a:spcPts val="560"/>
              </a:spcBef>
              <a:spcAft>
                <a:spcPts val="0"/>
              </a:spcAft>
              <a:buClr>
                <a:srgbClr val="0066FF"/>
              </a:buClr>
              <a:buSzPts val="2800"/>
              <a:buChar char="─"/>
            </a:pPr>
            <a:r>
              <a:rPr lang="en-US"/>
              <a:t>Tiếng Anh: </a:t>
            </a:r>
            <a:r>
              <a:rPr lang="en-US">
                <a:solidFill>
                  <a:srgbClr val="008000"/>
                </a:solidFill>
              </a:rPr>
              <a:t>Department of Data science.</a:t>
            </a:r>
            <a:endParaRPr/>
          </a:p>
          <a:p>
            <a:pPr marL="342900" lvl="0" indent="-342900" algn="l" rtl="0">
              <a:spcBef>
                <a:spcPts val="560"/>
              </a:spcBef>
              <a:spcAft>
                <a:spcPts val="0"/>
              </a:spcAft>
              <a:buClr>
                <a:srgbClr val="0066FF"/>
              </a:buClr>
              <a:buSzPts val="2800"/>
              <a:buChar char="─"/>
            </a:pPr>
            <a:r>
              <a:rPr lang="en-US"/>
              <a:t>Vị trí địa lý: </a:t>
            </a:r>
            <a:r>
              <a:rPr lang="en-US">
                <a:solidFill>
                  <a:srgbClr val="FF0000"/>
                </a:solidFill>
              </a:rPr>
              <a:t>Phòng E10.4.</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Làm sao để liên lạc với Khoa ?</a:t>
            </a:r>
            <a:endParaRPr/>
          </a:p>
        </p:txBody>
      </p:sp>
      <p:sp>
        <p:nvSpPr>
          <p:cNvPr id="222" name="Google Shape;222;p19"/>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008000"/>
              </a:buClr>
              <a:buSzPts val="2400"/>
              <a:buNone/>
            </a:pPr>
            <a:r>
              <a:rPr lang="en-US">
                <a:solidFill>
                  <a:srgbClr val="008000"/>
                </a:solidFill>
              </a:rPr>
              <a:t>Gặp gỡ trực tiếp</a:t>
            </a:r>
            <a:endParaRPr/>
          </a:p>
        </p:txBody>
      </p:sp>
      <p:sp>
        <p:nvSpPr>
          <p:cNvPr id="223" name="Google Shape;223;p19"/>
          <p:cNvSpPr txBox="1">
            <a:spLocks noGrp="1"/>
          </p:cNvSpPr>
          <p:nvPr>
            <p:ph type="body" idx="2"/>
          </p:nvPr>
        </p:nvSpPr>
        <p:spPr>
          <a:xfrm>
            <a:off x="1066800" y="2174875"/>
            <a:ext cx="8001000" cy="3951288"/>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66FF"/>
              </a:buClr>
              <a:buSzPts val="2400"/>
              <a:buChar char="─"/>
            </a:pPr>
            <a:r>
              <a:rPr lang="en-US"/>
              <a:t>Văn phòng Khoa: Phòng E10.2, tầng 10, toà nhà E.</a:t>
            </a:r>
            <a:endParaRPr/>
          </a:p>
          <a:p>
            <a:pPr marL="342900" lvl="0" indent="-342900" algn="l" rtl="0">
              <a:spcBef>
                <a:spcPts val="480"/>
              </a:spcBef>
              <a:spcAft>
                <a:spcPts val="0"/>
              </a:spcAft>
              <a:buClr>
                <a:srgbClr val="0066FF"/>
              </a:buClr>
              <a:buSzPts val="2400"/>
              <a:buChar char="─"/>
            </a:pPr>
            <a:r>
              <a:rPr lang="en-US"/>
              <a:t>Người gặp: Thầy Lộc, Cô Hoài.</a:t>
            </a:r>
            <a:endParaRPr/>
          </a:p>
          <a:p>
            <a:pPr marL="342900" lvl="0" indent="-342900" algn="l" rtl="0">
              <a:spcBef>
                <a:spcPts val="480"/>
              </a:spcBef>
              <a:spcAft>
                <a:spcPts val="0"/>
              </a:spcAft>
              <a:buClr>
                <a:srgbClr val="0066FF"/>
              </a:buClr>
              <a:buSzPts val="2400"/>
              <a:buChar char="─"/>
            </a:pPr>
            <a:r>
              <a:rPr lang="en-US"/>
              <a:t>VP khoa làm việc giờ hành chính:</a:t>
            </a:r>
            <a:endParaRPr/>
          </a:p>
          <a:p>
            <a:pPr marL="742950" lvl="1" indent="-285750" algn="l" rtl="0">
              <a:spcBef>
                <a:spcPts val="400"/>
              </a:spcBef>
              <a:spcAft>
                <a:spcPts val="0"/>
              </a:spcAft>
              <a:buClr>
                <a:srgbClr val="FF0000"/>
              </a:buClr>
              <a:buSzPts val="2000"/>
              <a:buChar char="+"/>
            </a:pPr>
            <a:r>
              <a:rPr lang="en-US">
                <a:solidFill>
                  <a:srgbClr val="FF0000"/>
                </a:solidFill>
              </a:rPr>
              <a:t>Sáng: từ 7h30 đến 11h30.</a:t>
            </a:r>
            <a:endParaRPr/>
          </a:p>
          <a:p>
            <a:pPr marL="742950" lvl="1" indent="-285750" algn="l" rtl="0">
              <a:spcBef>
                <a:spcPts val="400"/>
              </a:spcBef>
              <a:spcAft>
                <a:spcPts val="0"/>
              </a:spcAft>
              <a:buClr>
                <a:srgbClr val="FF0000"/>
              </a:buClr>
              <a:buSzPts val="2000"/>
              <a:buChar char="+"/>
            </a:pPr>
            <a:r>
              <a:rPr lang="en-US">
                <a:solidFill>
                  <a:srgbClr val="FF0000"/>
                </a:solidFill>
              </a:rPr>
              <a:t>Chiều: từ 13h30 đến 16h30.</a:t>
            </a:r>
            <a:endParaRPr/>
          </a:p>
          <a:p>
            <a:pPr marL="742950" lvl="1" indent="-158750" algn="l" rtl="0">
              <a:spcBef>
                <a:spcPts val="400"/>
              </a:spcBef>
              <a:spcAft>
                <a:spcPts val="0"/>
              </a:spcAft>
              <a:buClr>
                <a:srgbClr val="0066FF"/>
              </a:buClr>
              <a:buSzPts val="2000"/>
              <a:buNone/>
            </a:pPr>
            <a:endParaRPr/>
          </a:p>
        </p:txBody>
      </p:sp>
      <p:sp>
        <p:nvSpPr>
          <p:cNvPr id="224" name="Google Shape;224;p19"/>
          <p:cNvSpPr txBox="1"/>
          <p:nvPr/>
        </p:nvSpPr>
        <p:spPr>
          <a:xfrm>
            <a:off x="419100" y="5202833"/>
            <a:ext cx="113538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rgbClr val="000099"/>
                </a:solidFill>
                <a:latin typeface="Arial"/>
                <a:ea typeface="Arial"/>
                <a:cs typeface="Arial"/>
                <a:sym typeface="Arial"/>
              </a:rPr>
              <a:t>Các vấn đề cần liên lạc với Khoa: Nhận chứng chỉ giáo dục quốc phòng, các loại giấy tờ cần xác nhận của Khoa (đơn chuyển ngành, đơn xin thôi học, đơn xin miễn học phần ngoại ngữ, các hoạt động của Đoàn/hội thuộc Khoa),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rgbClr val="FF0000"/>
                </a:solidFill>
              </a:rPr>
              <a:t>Nội dung</a:t>
            </a:r>
            <a:endParaRPr/>
          </a:p>
        </p:txBody>
      </p:sp>
      <p:sp>
        <p:nvSpPr>
          <p:cNvPr id="95" name="Google Shape;95;p2"/>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514350" lvl="0" indent="-514350" algn="l" rtl="0">
              <a:lnSpc>
                <a:spcPct val="150000"/>
              </a:lnSpc>
              <a:spcBef>
                <a:spcPts val="0"/>
              </a:spcBef>
              <a:spcAft>
                <a:spcPts val="0"/>
              </a:spcAft>
              <a:buClr>
                <a:srgbClr val="FF0000"/>
              </a:buClr>
              <a:buSzPts val="2800"/>
              <a:buFont typeface="Arial"/>
              <a:buAutoNum type="arabicPeriod"/>
            </a:pPr>
            <a:r>
              <a:rPr lang="en-US">
                <a:solidFill>
                  <a:srgbClr val="FF0000"/>
                </a:solidFill>
              </a:rPr>
              <a:t>Tổng quan về trường.</a:t>
            </a:r>
            <a:endParaRPr/>
          </a:p>
          <a:p>
            <a:pPr marL="514350" lvl="0" indent="-514350" algn="l" rtl="0">
              <a:lnSpc>
                <a:spcPct val="150000"/>
              </a:lnSpc>
              <a:spcBef>
                <a:spcPts val="560"/>
              </a:spcBef>
              <a:spcAft>
                <a:spcPts val="0"/>
              </a:spcAft>
              <a:buClr>
                <a:srgbClr val="0066FF"/>
              </a:buClr>
              <a:buSzPts val="2800"/>
              <a:buFont typeface="Arial"/>
              <a:buAutoNum type="arabicPeriod"/>
            </a:pPr>
            <a:r>
              <a:rPr lang="en-US"/>
              <a:t>Khoa quản lý ngành CNTT.</a:t>
            </a:r>
            <a:endParaRPr/>
          </a:p>
          <a:p>
            <a:pPr marL="514350" lvl="0" indent="-514350" algn="l" rtl="0">
              <a:lnSpc>
                <a:spcPct val="150000"/>
              </a:lnSpc>
              <a:spcBef>
                <a:spcPts val="560"/>
              </a:spcBef>
              <a:spcAft>
                <a:spcPts val="0"/>
              </a:spcAft>
              <a:buClr>
                <a:srgbClr val="FF0000"/>
              </a:buClr>
              <a:buSzPts val="2800"/>
              <a:buFont typeface="Arial"/>
              <a:buAutoNum type="arabicPeriod"/>
            </a:pPr>
            <a:r>
              <a:rPr lang="en-US">
                <a:solidFill>
                  <a:srgbClr val="FF0000"/>
                </a:solidFill>
              </a:rPr>
              <a:t>Các phòng/ban khác thuộc trường.</a:t>
            </a:r>
            <a:endParaRPr/>
          </a:p>
          <a:p>
            <a:pPr marL="514350" lvl="0" indent="-514350" algn="l" rtl="0">
              <a:lnSpc>
                <a:spcPct val="150000"/>
              </a:lnSpc>
              <a:spcBef>
                <a:spcPts val="560"/>
              </a:spcBef>
              <a:spcAft>
                <a:spcPts val="0"/>
              </a:spcAft>
              <a:buClr>
                <a:srgbClr val="0066FF"/>
              </a:buClr>
              <a:buSzPts val="2800"/>
              <a:buFont typeface="Arial"/>
              <a:buAutoNum type="arabicPeriod"/>
            </a:pPr>
            <a:r>
              <a:rPr lang="en-US"/>
              <a:t>Giới thiệu sơ lược chương trình đào tạo ngành Công nghệ thông tin.</a:t>
            </a:r>
            <a:endParaRPr/>
          </a:p>
          <a:p>
            <a:pPr marL="514350" lvl="0" indent="-514350" algn="l" rtl="0">
              <a:lnSpc>
                <a:spcPct val="150000"/>
              </a:lnSpc>
              <a:spcBef>
                <a:spcPts val="560"/>
              </a:spcBef>
              <a:spcAft>
                <a:spcPts val="0"/>
              </a:spcAft>
              <a:buClr>
                <a:srgbClr val="FF0000"/>
              </a:buClr>
              <a:buSzPts val="2800"/>
              <a:buFont typeface="Arial"/>
              <a:buAutoNum type="arabicPeriod"/>
            </a:pPr>
            <a:r>
              <a:rPr lang="en-US">
                <a:solidFill>
                  <a:srgbClr val="FF0000"/>
                </a:solidFill>
              </a:rPr>
              <a:t>Doanh nghiệp / cơ quan hợp tác với Khoa.</a:t>
            </a:r>
            <a:endParaRPr/>
          </a:p>
          <a:p>
            <a:pPr marL="514350" lvl="0" indent="-336550" algn="l" rtl="0">
              <a:lnSpc>
                <a:spcPct val="150000"/>
              </a:lnSpc>
              <a:spcBef>
                <a:spcPts val="560"/>
              </a:spcBef>
              <a:spcAft>
                <a:spcPts val="0"/>
              </a:spcAft>
              <a:buClr>
                <a:srgbClr val="0066FF"/>
              </a:buClr>
              <a:buSzPts val="2800"/>
              <a:buFont typeface="Arial"/>
              <a:buNone/>
            </a:pPr>
            <a:endParaRPr/>
          </a:p>
          <a:p>
            <a:pPr marL="514350" lvl="0" indent="-336550" algn="l" rtl="0">
              <a:lnSpc>
                <a:spcPct val="150000"/>
              </a:lnSpc>
              <a:spcBef>
                <a:spcPts val="560"/>
              </a:spcBef>
              <a:spcAft>
                <a:spcPts val="0"/>
              </a:spcAft>
              <a:buClr>
                <a:srgbClr val="0066FF"/>
              </a:buClr>
              <a:buSzPts val="2800"/>
              <a:buFont typeface="Arial"/>
              <a:buNone/>
            </a:pPr>
            <a:endParaRPr>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0"/>
          <p:cNvSpPr txBox="1">
            <a:spLocks noGrp="1"/>
          </p:cNvSpPr>
          <p:nvPr>
            <p:ph type="title"/>
          </p:nvPr>
        </p:nvSpPr>
        <p:spPr>
          <a:xfrm>
            <a:off x="609600" y="3581400"/>
            <a:ext cx="109728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Các phòng/ban và phòng thí nghiệm trực thuộc trường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Các phòng ban quan trọng đối với sinh viên</a:t>
            </a:r>
            <a:endParaRPr/>
          </a:p>
        </p:txBody>
      </p:sp>
      <p:sp>
        <p:nvSpPr>
          <p:cNvPr id="235" name="Google Shape;235;p2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514350" lvl="0" indent="-514350" algn="l" rtl="0">
              <a:lnSpc>
                <a:spcPct val="150000"/>
              </a:lnSpc>
              <a:spcBef>
                <a:spcPts val="0"/>
              </a:spcBef>
              <a:spcAft>
                <a:spcPts val="0"/>
              </a:spcAft>
              <a:buClr>
                <a:srgbClr val="0066FF"/>
              </a:buClr>
              <a:buSzPts val="2800"/>
              <a:buFont typeface="Arial"/>
              <a:buAutoNum type="arabicPeriod"/>
            </a:pPr>
            <a:r>
              <a:rPr lang="en-US"/>
              <a:t>Phòng đào tạo (A105).</a:t>
            </a:r>
            <a:endParaRPr/>
          </a:p>
          <a:p>
            <a:pPr marL="514350" lvl="0" indent="-514350" algn="l" rtl="0">
              <a:lnSpc>
                <a:spcPct val="150000"/>
              </a:lnSpc>
              <a:spcBef>
                <a:spcPts val="560"/>
              </a:spcBef>
              <a:spcAft>
                <a:spcPts val="0"/>
              </a:spcAft>
              <a:buClr>
                <a:srgbClr val="FF0000"/>
              </a:buClr>
              <a:buSzPts val="2800"/>
              <a:buFont typeface="Arial"/>
              <a:buAutoNum type="arabicPeriod"/>
            </a:pPr>
            <a:r>
              <a:rPr lang="en-US">
                <a:solidFill>
                  <a:srgbClr val="FF0000"/>
                </a:solidFill>
              </a:rPr>
              <a:t>Phòng Công tác sinh viên (A101).</a:t>
            </a:r>
            <a:endParaRPr/>
          </a:p>
          <a:p>
            <a:pPr marL="514350" lvl="0" indent="-514350" algn="l" rtl="0">
              <a:lnSpc>
                <a:spcPct val="150000"/>
              </a:lnSpc>
              <a:spcBef>
                <a:spcPts val="560"/>
              </a:spcBef>
              <a:spcAft>
                <a:spcPts val="0"/>
              </a:spcAft>
              <a:buClr>
                <a:srgbClr val="0066FF"/>
              </a:buClr>
              <a:buSzPts val="2800"/>
              <a:buFont typeface="Arial"/>
              <a:buAutoNum type="arabicPeriod"/>
            </a:pPr>
            <a:r>
              <a:rPr lang="en-US"/>
              <a:t>Văn phòng đặc biệt (E2.1)</a:t>
            </a:r>
            <a:endParaRPr/>
          </a:p>
          <a:p>
            <a:pPr marL="514350" lvl="0" indent="-514350" algn="l" rtl="0">
              <a:lnSpc>
                <a:spcPct val="150000"/>
              </a:lnSpc>
              <a:spcBef>
                <a:spcPts val="560"/>
              </a:spcBef>
              <a:spcAft>
                <a:spcPts val="0"/>
              </a:spcAft>
              <a:buClr>
                <a:srgbClr val="FF0000"/>
              </a:buClr>
              <a:buSzPts val="2800"/>
              <a:buFont typeface="Arial"/>
              <a:buAutoNum type="arabicPeriod"/>
            </a:pPr>
            <a:r>
              <a:rPr lang="en-US">
                <a:solidFill>
                  <a:srgbClr val="FF0000"/>
                </a:solidFill>
              </a:rPr>
              <a:t>Phòng kế hoạch tài chính (A103).</a:t>
            </a:r>
            <a:endParaRPr/>
          </a:p>
          <a:p>
            <a:pPr marL="514350" lvl="0" indent="-514350" algn="l" rtl="0">
              <a:lnSpc>
                <a:spcPct val="150000"/>
              </a:lnSpc>
              <a:spcBef>
                <a:spcPts val="560"/>
              </a:spcBef>
              <a:spcAft>
                <a:spcPts val="0"/>
              </a:spcAft>
              <a:buClr>
                <a:srgbClr val="0066FF"/>
              </a:buClr>
              <a:buSzPts val="2800"/>
              <a:buFont typeface="Arial"/>
              <a:buAutoNum type="arabicPeriod"/>
            </a:pPr>
            <a:r>
              <a:rPr lang="en-US"/>
              <a:t>Văn phòng Khoa (E10.2).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Các phòng thí nghiệm thuộc trường</a:t>
            </a:r>
            <a:endParaRPr/>
          </a:p>
        </p:txBody>
      </p:sp>
      <p:sp>
        <p:nvSpPr>
          <p:cNvPr id="241" name="Google Shape;241;p22"/>
          <p:cNvSpPr txBox="1">
            <a:spLocks noGrp="1"/>
          </p:cNvSpPr>
          <p:nvPr>
            <p:ph type="body" idx="1"/>
          </p:nvPr>
        </p:nvSpPr>
        <p:spPr>
          <a:xfrm>
            <a:off x="609600" y="1447800"/>
            <a:ext cx="109728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FF0000"/>
              </a:buClr>
              <a:buSzPts val="2800"/>
              <a:buChar char="─"/>
            </a:pPr>
            <a:r>
              <a:rPr lang="en-US">
                <a:solidFill>
                  <a:srgbClr val="FF0000"/>
                </a:solidFill>
              </a:rPr>
              <a:t>Phòng thí nghiệm truyền thông đa phương tiện.</a:t>
            </a:r>
            <a:endParaRPr/>
          </a:p>
          <a:p>
            <a:pPr marL="742950" lvl="1" indent="-285750" algn="l" rtl="0">
              <a:spcBef>
                <a:spcPts val="560"/>
              </a:spcBef>
              <a:spcAft>
                <a:spcPts val="0"/>
              </a:spcAft>
              <a:buClr>
                <a:srgbClr val="0066FF"/>
              </a:buClr>
              <a:buSzPts val="2800"/>
              <a:buChar char="+"/>
            </a:pPr>
            <a:r>
              <a:rPr lang="en-US" i="1"/>
              <a:t>Khoa quản lý: </a:t>
            </a:r>
            <a:r>
              <a:rPr lang="en-US" i="1">
                <a:solidFill>
                  <a:srgbClr val="008000"/>
                </a:solidFill>
              </a:rPr>
              <a:t>Khoa học máy tính.</a:t>
            </a:r>
            <a:endParaRPr/>
          </a:p>
          <a:p>
            <a:pPr marL="742950" lvl="1" indent="-285750" algn="l" rtl="0">
              <a:spcBef>
                <a:spcPts val="560"/>
              </a:spcBef>
              <a:spcAft>
                <a:spcPts val="0"/>
              </a:spcAft>
              <a:buClr>
                <a:srgbClr val="0066FF"/>
              </a:buClr>
              <a:buSzPts val="2800"/>
              <a:buChar char="+"/>
            </a:pPr>
            <a:r>
              <a:rPr lang="en-US" i="1"/>
              <a:t>Vị trí: Phòng E5.1.</a:t>
            </a:r>
            <a:endParaRPr/>
          </a:p>
          <a:p>
            <a:pPr marL="342900" lvl="0" indent="-342900" algn="l" rtl="0">
              <a:spcBef>
                <a:spcPts val="560"/>
              </a:spcBef>
              <a:spcAft>
                <a:spcPts val="0"/>
              </a:spcAft>
              <a:buClr>
                <a:srgbClr val="FF0000"/>
              </a:buClr>
              <a:buSzPts val="2800"/>
              <a:buChar char="─"/>
            </a:pPr>
            <a:r>
              <a:rPr lang="en-US">
                <a:solidFill>
                  <a:srgbClr val="FF0000"/>
                </a:solidFill>
              </a:rPr>
              <a:t>Phòng thí nghiệm An toàn thông tin.</a:t>
            </a:r>
            <a:endParaRPr/>
          </a:p>
          <a:p>
            <a:pPr marL="742950" lvl="1" indent="-285750" algn="l" rtl="0">
              <a:spcBef>
                <a:spcPts val="560"/>
              </a:spcBef>
              <a:spcAft>
                <a:spcPts val="0"/>
              </a:spcAft>
              <a:buClr>
                <a:srgbClr val="0066FF"/>
              </a:buClr>
              <a:buSzPts val="2800"/>
              <a:buChar char="+"/>
            </a:pPr>
            <a:r>
              <a:rPr lang="en-US" i="1"/>
              <a:t>Khoa quản lý: </a:t>
            </a:r>
            <a:r>
              <a:rPr lang="en-US" i="1">
                <a:solidFill>
                  <a:srgbClr val="008000"/>
                </a:solidFill>
              </a:rPr>
              <a:t>Khoa Mạng máy tính và Truyền thông.</a:t>
            </a:r>
            <a:endParaRPr/>
          </a:p>
          <a:p>
            <a:pPr marL="742950" lvl="1" indent="-285750" algn="l" rtl="0">
              <a:spcBef>
                <a:spcPts val="560"/>
              </a:spcBef>
              <a:spcAft>
                <a:spcPts val="0"/>
              </a:spcAft>
              <a:buClr>
                <a:srgbClr val="0066FF"/>
              </a:buClr>
              <a:buSzPts val="2800"/>
              <a:buChar char="+"/>
            </a:pPr>
            <a:r>
              <a:rPr lang="en-US" i="1"/>
              <a:t>Vị trí: Phòng E8.1.</a:t>
            </a:r>
            <a:endParaRPr/>
          </a:p>
          <a:p>
            <a:pPr marL="342900" lvl="0" indent="-342900" algn="l" rtl="0">
              <a:spcBef>
                <a:spcPts val="560"/>
              </a:spcBef>
              <a:spcAft>
                <a:spcPts val="0"/>
              </a:spcAft>
              <a:buClr>
                <a:srgbClr val="FF0000"/>
              </a:buClr>
              <a:buSzPts val="2800"/>
              <a:buChar char="─"/>
            </a:pPr>
            <a:r>
              <a:rPr lang="en-US">
                <a:solidFill>
                  <a:srgbClr val="FF0000"/>
                </a:solidFill>
              </a:rPr>
              <a:t>Phòng thí nghiệm Hệ thống thông tin.</a:t>
            </a:r>
            <a:endParaRPr/>
          </a:p>
          <a:p>
            <a:pPr marL="742950" lvl="1" indent="-285750" algn="l" rtl="0">
              <a:spcBef>
                <a:spcPts val="560"/>
              </a:spcBef>
              <a:spcAft>
                <a:spcPts val="0"/>
              </a:spcAft>
              <a:buClr>
                <a:srgbClr val="0066FF"/>
              </a:buClr>
              <a:buSzPts val="2800"/>
              <a:buChar char="+"/>
            </a:pPr>
            <a:r>
              <a:rPr lang="en-US" i="1"/>
              <a:t>Khoa quản lý: </a:t>
            </a:r>
            <a:r>
              <a:rPr lang="en-US" i="1">
                <a:solidFill>
                  <a:srgbClr val="008000"/>
                </a:solidFill>
              </a:rPr>
              <a:t>Khoa Hệ thống thông tin.</a:t>
            </a:r>
            <a:endParaRPr/>
          </a:p>
          <a:p>
            <a:pPr marL="742950" lvl="1" indent="-285750" algn="l" rtl="0">
              <a:spcBef>
                <a:spcPts val="560"/>
              </a:spcBef>
              <a:spcAft>
                <a:spcPts val="0"/>
              </a:spcAft>
              <a:buClr>
                <a:srgbClr val="0066FF"/>
              </a:buClr>
              <a:buSzPts val="2800"/>
              <a:buChar char="+"/>
            </a:pPr>
            <a:r>
              <a:rPr lang="en-US" i="1"/>
              <a:t>Vị trí: Phòng E9.1.</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Các phòng thí nghiệm liên kết với doanh nghiệp</a:t>
            </a:r>
            <a:endParaRPr/>
          </a:p>
        </p:txBody>
      </p:sp>
      <p:sp>
        <p:nvSpPr>
          <p:cNvPr id="247" name="Google Shape;247;p23"/>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FF0000"/>
              </a:buClr>
              <a:buSzPts val="2800"/>
              <a:buChar char="─"/>
            </a:pPr>
            <a:r>
              <a:rPr lang="en-US">
                <a:solidFill>
                  <a:srgbClr val="FF0000"/>
                </a:solidFill>
              </a:rPr>
              <a:t>Phòng thí nghiệm xe tự hành.</a:t>
            </a:r>
            <a:endParaRPr/>
          </a:p>
          <a:p>
            <a:pPr marL="742950" lvl="1" indent="-285750" algn="l" rtl="0">
              <a:spcBef>
                <a:spcPts val="560"/>
              </a:spcBef>
              <a:spcAft>
                <a:spcPts val="0"/>
              </a:spcAft>
              <a:buClr>
                <a:srgbClr val="0066FF"/>
              </a:buClr>
              <a:buSzPts val="2800"/>
              <a:buChar char="+"/>
            </a:pPr>
            <a:r>
              <a:rPr lang="en-US"/>
              <a:t>Vị trí: Phòng E6.1.</a:t>
            </a:r>
            <a:endParaRPr/>
          </a:p>
          <a:p>
            <a:pPr marL="342900" lvl="0" indent="-342900" algn="l" rtl="0">
              <a:spcBef>
                <a:spcPts val="560"/>
              </a:spcBef>
              <a:spcAft>
                <a:spcPts val="0"/>
              </a:spcAft>
              <a:buClr>
                <a:srgbClr val="FF0000"/>
              </a:buClr>
              <a:buSzPts val="2800"/>
              <a:buChar char="─"/>
            </a:pPr>
            <a:r>
              <a:rPr lang="en-US">
                <a:solidFill>
                  <a:srgbClr val="FF0000"/>
                </a:solidFill>
              </a:rPr>
              <a:t>Phòng thí nghiệm nghiên cứu và phát triển Rosen.</a:t>
            </a:r>
            <a:endParaRPr/>
          </a:p>
          <a:p>
            <a:pPr marL="742950" lvl="1" indent="-285750" algn="l" rtl="0">
              <a:spcBef>
                <a:spcPts val="560"/>
              </a:spcBef>
              <a:spcAft>
                <a:spcPts val="0"/>
              </a:spcAft>
              <a:buClr>
                <a:srgbClr val="0066FF"/>
              </a:buClr>
              <a:buSzPts val="2800"/>
              <a:buChar char="+"/>
            </a:pPr>
            <a:r>
              <a:rPr lang="en-US"/>
              <a:t>Vị trí: Phòng E11.1</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Câu hỏi 1</a:t>
            </a:r>
            <a:endParaRPr/>
          </a:p>
        </p:txBody>
      </p:sp>
      <p:sp>
        <p:nvSpPr>
          <p:cNvPr id="253" name="Google Shape;253;p24"/>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0000"/>
              </a:buClr>
              <a:buSzPts val="2800"/>
              <a:buNone/>
            </a:pPr>
            <a:r>
              <a:rPr lang="en-US" i="1" dirty="0" err="1">
                <a:solidFill>
                  <a:srgbClr val="FF0000"/>
                </a:solidFill>
              </a:rPr>
              <a:t>Bạn</a:t>
            </a:r>
            <a:r>
              <a:rPr lang="en-US" i="1" dirty="0">
                <a:solidFill>
                  <a:srgbClr val="FF0000"/>
                </a:solidFill>
              </a:rPr>
              <a:t> </a:t>
            </a:r>
            <a:r>
              <a:rPr lang="en-US" i="1" dirty="0" err="1">
                <a:solidFill>
                  <a:srgbClr val="FF0000"/>
                </a:solidFill>
              </a:rPr>
              <a:t>đang</a:t>
            </a:r>
            <a:r>
              <a:rPr lang="en-US" i="1" dirty="0">
                <a:solidFill>
                  <a:srgbClr val="FF0000"/>
                </a:solidFill>
              </a:rPr>
              <a:t> ”</a:t>
            </a:r>
            <a:r>
              <a:rPr lang="en-US" i="1" dirty="0" err="1">
                <a:solidFill>
                  <a:srgbClr val="FF0000"/>
                </a:solidFill>
              </a:rPr>
              <a:t>lạc</a:t>
            </a:r>
            <a:r>
              <a:rPr lang="en-US" i="1" dirty="0">
                <a:solidFill>
                  <a:srgbClr val="FF0000"/>
                </a:solidFill>
              </a:rPr>
              <a:t> </a:t>
            </a:r>
            <a:r>
              <a:rPr lang="en-US" i="1" dirty="0" err="1">
                <a:solidFill>
                  <a:srgbClr val="FF0000"/>
                </a:solidFill>
              </a:rPr>
              <a:t>lối</a:t>
            </a:r>
            <a:r>
              <a:rPr lang="en-US" i="1" dirty="0">
                <a:solidFill>
                  <a:srgbClr val="FF0000"/>
                </a:solidFill>
              </a:rPr>
              <a:t>”, </a:t>
            </a:r>
            <a:r>
              <a:rPr lang="en-US" i="1" dirty="0" err="1">
                <a:solidFill>
                  <a:srgbClr val="FF0000"/>
                </a:solidFill>
              </a:rPr>
              <a:t>không</a:t>
            </a:r>
            <a:r>
              <a:rPr lang="en-US" i="1" dirty="0">
                <a:solidFill>
                  <a:srgbClr val="FF0000"/>
                </a:solidFill>
              </a:rPr>
              <a:t> </a:t>
            </a:r>
            <a:r>
              <a:rPr lang="en-US" i="1" dirty="0" err="1">
                <a:solidFill>
                  <a:srgbClr val="FF0000"/>
                </a:solidFill>
              </a:rPr>
              <a:t>biết</a:t>
            </a:r>
            <a:r>
              <a:rPr lang="en-US" i="1" dirty="0">
                <a:solidFill>
                  <a:srgbClr val="FF0000"/>
                </a:solidFill>
              </a:rPr>
              <a:t> </a:t>
            </a:r>
            <a:r>
              <a:rPr lang="en-US" i="1" dirty="0" err="1">
                <a:solidFill>
                  <a:srgbClr val="FF0000"/>
                </a:solidFill>
              </a:rPr>
              <a:t>chọn</a:t>
            </a:r>
            <a:r>
              <a:rPr lang="en-US" i="1" dirty="0">
                <a:solidFill>
                  <a:srgbClr val="FF0000"/>
                </a:solidFill>
              </a:rPr>
              <a:t> </a:t>
            </a:r>
            <a:r>
              <a:rPr lang="en-US" i="1" dirty="0" err="1">
                <a:solidFill>
                  <a:srgbClr val="FF0000"/>
                </a:solidFill>
              </a:rPr>
              <a:t>môn</a:t>
            </a:r>
            <a:r>
              <a:rPr lang="en-US" i="1" dirty="0">
                <a:solidFill>
                  <a:srgbClr val="FF0000"/>
                </a:solidFill>
              </a:rPr>
              <a:t> </a:t>
            </a:r>
            <a:r>
              <a:rPr lang="en-US" i="1" dirty="0" err="1">
                <a:solidFill>
                  <a:srgbClr val="FF0000"/>
                </a:solidFill>
              </a:rPr>
              <a:t>học</a:t>
            </a:r>
            <a:r>
              <a:rPr lang="en-US" i="1" dirty="0">
                <a:solidFill>
                  <a:srgbClr val="FF0000"/>
                </a:solidFill>
              </a:rPr>
              <a:t> </a:t>
            </a:r>
            <a:r>
              <a:rPr lang="en-US" i="1" dirty="0" err="1">
                <a:solidFill>
                  <a:srgbClr val="FF0000"/>
                </a:solidFill>
              </a:rPr>
              <a:t>nào</a:t>
            </a:r>
            <a:r>
              <a:rPr lang="en-US" i="1" dirty="0">
                <a:solidFill>
                  <a:srgbClr val="FF0000"/>
                </a:solidFill>
              </a:rPr>
              <a:t> </a:t>
            </a:r>
            <a:r>
              <a:rPr lang="en-US" i="1" dirty="0" err="1">
                <a:solidFill>
                  <a:srgbClr val="FF0000"/>
                </a:solidFill>
              </a:rPr>
              <a:t>để</a:t>
            </a:r>
            <a:r>
              <a:rPr lang="en-US" i="1" dirty="0">
                <a:solidFill>
                  <a:srgbClr val="FF0000"/>
                </a:solidFill>
              </a:rPr>
              <a:t> </a:t>
            </a:r>
            <a:r>
              <a:rPr lang="en-US" i="1" dirty="0" err="1">
                <a:solidFill>
                  <a:srgbClr val="FF0000"/>
                </a:solidFill>
              </a:rPr>
              <a:t>đăng</a:t>
            </a:r>
            <a:r>
              <a:rPr lang="en-US" i="1" dirty="0">
                <a:solidFill>
                  <a:srgbClr val="FF0000"/>
                </a:solidFill>
              </a:rPr>
              <a:t> </a:t>
            </a:r>
            <a:r>
              <a:rPr lang="en-US" i="1" dirty="0" err="1">
                <a:solidFill>
                  <a:srgbClr val="FF0000"/>
                </a:solidFill>
              </a:rPr>
              <a:t>ký</a:t>
            </a:r>
            <a:r>
              <a:rPr lang="en-US" i="1" dirty="0">
                <a:solidFill>
                  <a:srgbClr val="FF0000"/>
                </a:solidFill>
              </a:rPr>
              <a:t> </a:t>
            </a:r>
            <a:r>
              <a:rPr lang="en-US" i="1" dirty="0" err="1">
                <a:solidFill>
                  <a:srgbClr val="FF0000"/>
                </a:solidFill>
              </a:rPr>
              <a:t>học</a:t>
            </a:r>
            <a:r>
              <a:rPr lang="en-US" i="1" dirty="0">
                <a:solidFill>
                  <a:srgbClr val="FF0000"/>
                </a:solidFill>
              </a:rPr>
              <a:t> </a:t>
            </a:r>
            <a:r>
              <a:rPr lang="en-US" i="1" dirty="0" err="1">
                <a:solidFill>
                  <a:srgbClr val="FF0000"/>
                </a:solidFill>
              </a:rPr>
              <a:t>sắp</a:t>
            </a:r>
            <a:r>
              <a:rPr lang="en-US" i="1" dirty="0">
                <a:solidFill>
                  <a:srgbClr val="FF0000"/>
                </a:solidFill>
              </a:rPr>
              <a:t> </a:t>
            </a:r>
            <a:r>
              <a:rPr lang="en-US" i="1" dirty="0" err="1">
                <a:solidFill>
                  <a:srgbClr val="FF0000"/>
                </a:solidFill>
              </a:rPr>
              <a:t>tới</a:t>
            </a:r>
            <a:r>
              <a:rPr lang="en-US" i="1" dirty="0">
                <a:solidFill>
                  <a:srgbClr val="FF0000"/>
                </a:solidFill>
              </a:rPr>
              <a:t>, </a:t>
            </a:r>
            <a:r>
              <a:rPr lang="en-US" i="1" dirty="0" err="1">
                <a:solidFill>
                  <a:srgbClr val="FF0000"/>
                </a:solidFill>
              </a:rPr>
              <a:t>bạn</a:t>
            </a:r>
            <a:r>
              <a:rPr lang="en-US" i="1" dirty="0">
                <a:solidFill>
                  <a:srgbClr val="FF0000"/>
                </a:solidFill>
              </a:rPr>
              <a:t> </a:t>
            </a:r>
            <a:r>
              <a:rPr lang="en-US" i="1" dirty="0" err="1">
                <a:solidFill>
                  <a:srgbClr val="FF0000"/>
                </a:solidFill>
              </a:rPr>
              <a:t>cần</a:t>
            </a:r>
            <a:r>
              <a:rPr lang="en-US" i="1" dirty="0">
                <a:solidFill>
                  <a:srgbClr val="FF0000"/>
                </a:solidFill>
              </a:rPr>
              <a:t> </a:t>
            </a:r>
            <a:r>
              <a:rPr lang="en-US" i="1" dirty="0" err="1">
                <a:solidFill>
                  <a:srgbClr val="FF0000"/>
                </a:solidFill>
              </a:rPr>
              <a:t>một</a:t>
            </a:r>
            <a:r>
              <a:rPr lang="en-US" i="1" dirty="0">
                <a:solidFill>
                  <a:srgbClr val="FF0000"/>
                </a:solidFill>
              </a:rPr>
              <a:t> </a:t>
            </a:r>
            <a:r>
              <a:rPr lang="en-US" i="1" dirty="0" err="1">
                <a:solidFill>
                  <a:srgbClr val="FF0000"/>
                </a:solidFill>
              </a:rPr>
              <a:t>người</a:t>
            </a:r>
            <a:r>
              <a:rPr lang="en-US" i="1" dirty="0">
                <a:solidFill>
                  <a:srgbClr val="FF0000"/>
                </a:solidFill>
              </a:rPr>
              <a:t> </a:t>
            </a:r>
            <a:r>
              <a:rPr lang="en-US" i="1" dirty="0" err="1">
                <a:solidFill>
                  <a:srgbClr val="FF0000"/>
                </a:solidFill>
              </a:rPr>
              <a:t>tư</a:t>
            </a:r>
            <a:r>
              <a:rPr lang="en-US" i="1" dirty="0">
                <a:solidFill>
                  <a:srgbClr val="FF0000"/>
                </a:solidFill>
              </a:rPr>
              <a:t> </a:t>
            </a:r>
            <a:r>
              <a:rPr lang="en-US" i="1" dirty="0" err="1">
                <a:solidFill>
                  <a:srgbClr val="FF0000"/>
                </a:solidFill>
              </a:rPr>
              <a:t>vấn</a:t>
            </a:r>
            <a:r>
              <a:rPr lang="en-US" i="1" dirty="0">
                <a:solidFill>
                  <a:srgbClr val="FF0000"/>
                </a:solidFill>
              </a:rPr>
              <a:t>. </a:t>
            </a:r>
            <a:r>
              <a:rPr lang="en-US" i="1" dirty="0" err="1">
                <a:solidFill>
                  <a:srgbClr val="FF0000"/>
                </a:solidFill>
              </a:rPr>
              <a:t>Hãy</a:t>
            </a:r>
            <a:r>
              <a:rPr lang="en-US" i="1" dirty="0">
                <a:solidFill>
                  <a:srgbClr val="FF0000"/>
                </a:solidFill>
              </a:rPr>
              <a:t> </a:t>
            </a:r>
            <a:r>
              <a:rPr lang="en-US" i="1" dirty="0" err="1">
                <a:solidFill>
                  <a:srgbClr val="FF0000"/>
                </a:solidFill>
              </a:rPr>
              <a:t>chọn</a:t>
            </a:r>
            <a:r>
              <a:rPr lang="en-US" i="1" dirty="0">
                <a:solidFill>
                  <a:srgbClr val="FF0000"/>
                </a:solidFill>
              </a:rPr>
              <a:t> </a:t>
            </a:r>
            <a:r>
              <a:rPr lang="en-US" i="1" dirty="0" err="1">
                <a:solidFill>
                  <a:srgbClr val="FF0000"/>
                </a:solidFill>
              </a:rPr>
              <a:t>người</a:t>
            </a:r>
            <a:r>
              <a:rPr lang="en-US" i="1" dirty="0">
                <a:solidFill>
                  <a:srgbClr val="FF0000"/>
                </a:solidFill>
              </a:rPr>
              <a:t> </a:t>
            </a:r>
            <a:r>
              <a:rPr lang="en-US" i="1" dirty="0" err="1">
                <a:solidFill>
                  <a:srgbClr val="FF0000"/>
                </a:solidFill>
              </a:rPr>
              <a:t>tư</a:t>
            </a:r>
            <a:r>
              <a:rPr lang="en-US" i="1" dirty="0">
                <a:solidFill>
                  <a:srgbClr val="FF0000"/>
                </a:solidFill>
              </a:rPr>
              <a:t> </a:t>
            </a:r>
            <a:r>
              <a:rPr lang="en-US" i="1" dirty="0" err="1">
                <a:solidFill>
                  <a:srgbClr val="FF0000"/>
                </a:solidFill>
              </a:rPr>
              <a:t>vấn</a:t>
            </a:r>
            <a:r>
              <a:rPr lang="en-US" i="1" dirty="0">
                <a:solidFill>
                  <a:srgbClr val="FF0000"/>
                </a:solidFill>
              </a:rPr>
              <a:t> </a:t>
            </a:r>
            <a:r>
              <a:rPr lang="en-US" i="1" dirty="0" err="1">
                <a:solidFill>
                  <a:srgbClr val="FF0000"/>
                </a:solidFill>
              </a:rPr>
              <a:t>thích</a:t>
            </a:r>
            <a:r>
              <a:rPr lang="en-US" i="1" dirty="0">
                <a:solidFill>
                  <a:srgbClr val="FF0000"/>
                </a:solidFill>
              </a:rPr>
              <a:t> </a:t>
            </a:r>
            <a:r>
              <a:rPr lang="en-US" i="1" dirty="0" err="1">
                <a:solidFill>
                  <a:srgbClr val="FF0000"/>
                </a:solidFill>
              </a:rPr>
              <a:t>hợp</a:t>
            </a:r>
            <a:r>
              <a:rPr lang="en-US" i="1" dirty="0">
                <a:solidFill>
                  <a:srgbClr val="FF0000"/>
                </a:solidFill>
              </a:rPr>
              <a:t> </a:t>
            </a:r>
            <a:r>
              <a:rPr lang="en-US" i="1" dirty="0" err="1">
                <a:solidFill>
                  <a:srgbClr val="FF0000"/>
                </a:solidFill>
              </a:rPr>
              <a:t>nhất</a:t>
            </a:r>
            <a:r>
              <a:rPr lang="en-US" i="1" dirty="0">
                <a:solidFill>
                  <a:srgbClr val="FF0000"/>
                </a:solidFill>
              </a:rPr>
              <a:t>.</a:t>
            </a:r>
            <a:endParaRPr dirty="0"/>
          </a:p>
          <a:p>
            <a:pPr marL="0" lvl="0" indent="0" algn="l" rtl="0">
              <a:spcBef>
                <a:spcPts val="560"/>
              </a:spcBef>
              <a:spcAft>
                <a:spcPts val="0"/>
              </a:spcAft>
              <a:buClr>
                <a:srgbClr val="0066FF"/>
              </a:buClr>
              <a:buSzPts val="2800"/>
              <a:buNone/>
            </a:pPr>
            <a:endParaRPr dirty="0"/>
          </a:p>
          <a:p>
            <a:pPr marL="514350" lvl="0" indent="-514350" algn="l" rtl="0">
              <a:spcBef>
                <a:spcPts val="560"/>
              </a:spcBef>
              <a:spcAft>
                <a:spcPts val="0"/>
              </a:spcAft>
              <a:buClr>
                <a:srgbClr val="0066FF"/>
              </a:buClr>
              <a:buSzPts val="2800"/>
              <a:buAutoNum type="alphaUcPeriod"/>
            </a:pPr>
            <a:r>
              <a:rPr lang="en-US" dirty="0" err="1"/>
              <a:t>Trưởng</a:t>
            </a:r>
            <a:r>
              <a:rPr lang="en-US" dirty="0"/>
              <a:t> Khoa.</a:t>
            </a:r>
            <a:endParaRPr dirty="0"/>
          </a:p>
          <a:p>
            <a:pPr marL="514350" lvl="0" indent="-514350" algn="l" rtl="0">
              <a:spcBef>
                <a:spcPts val="560"/>
              </a:spcBef>
              <a:spcAft>
                <a:spcPts val="0"/>
              </a:spcAft>
              <a:buClr>
                <a:srgbClr val="0066FF"/>
              </a:buClr>
              <a:buSzPts val="2800"/>
              <a:buAutoNum type="alphaUcPeriod"/>
            </a:pPr>
            <a:r>
              <a:rPr lang="en-US" dirty="0" err="1"/>
              <a:t>Thư</a:t>
            </a:r>
            <a:r>
              <a:rPr lang="en-US" dirty="0"/>
              <a:t> </a:t>
            </a:r>
            <a:r>
              <a:rPr lang="en-US" dirty="0" err="1"/>
              <a:t>ký</a:t>
            </a:r>
            <a:r>
              <a:rPr lang="en-US" dirty="0"/>
              <a:t> Khoa.</a:t>
            </a:r>
            <a:endParaRPr dirty="0"/>
          </a:p>
          <a:p>
            <a:pPr marL="514350" lvl="0" indent="-514350" algn="l" rtl="0">
              <a:spcBef>
                <a:spcPts val="560"/>
              </a:spcBef>
              <a:spcAft>
                <a:spcPts val="0"/>
              </a:spcAft>
              <a:buClr>
                <a:srgbClr val="0066FF"/>
              </a:buClr>
              <a:buSzPts val="2800"/>
              <a:buAutoNum type="alphaUcPeriod"/>
            </a:pPr>
            <a:r>
              <a:rPr lang="en-US" dirty="0" err="1">
                <a:solidFill>
                  <a:srgbClr val="FF0000"/>
                </a:solidFill>
              </a:rPr>
              <a:t>Cố</a:t>
            </a:r>
            <a:r>
              <a:rPr lang="en-US" dirty="0">
                <a:solidFill>
                  <a:srgbClr val="FF0000"/>
                </a:solidFill>
              </a:rPr>
              <a:t> </a:t>
            </a:r>
            <a:r>
              <a:rPr lang="en-US" dirty="0" err="1">
                <a:solidFill>
                  <a:srgbClr val="FF0000"/>
                </a:solidFill>
              </a:rPr>
              <a:t>vấn</a:t>
            </a:r>
            <a:r>
              <a:rPr lang="en-US" dirty="0">
                <a:solidFill>
                  <a:srgbClr val="FF0000"/>
                </a:solidFill>
              </a:rPr>
              <a:t> </a:t>
            </a:r>
            <a:r>
              <a:rPr lang="en-US" dirty="0" err="1">
                <a:solidFill>
                  <a:srgbClr val="FF0000"/>
                </a:solidFill>
              </a:rPr>
              <a:t>học</a:t>
            </a:r>
            <a:r>
              <a:rPr lang="en-US" dirty="0">
                <a:solidFill>
                  <a:srgbClr val="FF0000"/>
                </a:solidFill>
              </a:rPr>
              <a:t> </a:t>
            </a:r>
            <a:r>
              <a:rPr lang="en-US" dirty="0" err="1">
                <a:solidFill>
                  <a:srgbClr val="FF0000"/>
                </a:solidFill>
              </a:rPr>
              <a:t>tập</a:t>
            </a:r>
            <a:r>
              <a:rPr lang="en-US" dirty="0">
                <a:solidFill>
                  <a:srgbClr val="FF0000"/>
                </a:solidFill>
              </a:rPr>
              <a:t>.</a:t>
            </a:r>
            <a:endParaRPr dirty="0">
              <a:solidFill>
                <a:srgbClr val="FF0000"/>
              </a:solidFill>
            </a:endParaRPr>
          </a:p>
          <a:p>
            <a:pPr marL="514350" lvl="0" indent="-514350" algn="l" rtl="0">
              <a:spcBef>
                <a:spcPts val="560"/>
              </a:spcBef>
              <a:spcAft>
                <a:spcPts val="0"/>
              </a:spcAft>
              <a:buClr>
                <a:srgbClr val="0066FF"/>
              </a:buClr>
              <a:buSzPts val="2800"/>
              <a:buAutoNum type="alphaUcPeriod"/>
            </a:pPr>
            <a:r>
              <a:rPr lang="en-US" dirty="0" err="1"/>
              <a:t>Hiệu</a:t>
            </a:r>
            <a:r>
              <a:rPr lang="en-US" dirty="0"/>
              <a:t> </a:t>
            </a:r>
            <a:r>
              <a:rPr lang="en-US" dirty="0" err="1"/>
              <a:t>trưởng</a:t>
            </a:r>
            <a:r>
              <a:rPr lang="en-US" dirty="0"/>
              <a:t>. </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Câu hỏi 2</a:t>
            </a:r>
            <a:endParaRPr/>
          </a:p>
        </p:txBody>
      </p:sp>
      <p:sp>
        <p:nvSpPr>
          <p:cNvPr id="259" name="Google Shape;259;p25"/>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0000"/>
              </a:buClr>
              <a:buSzPts val="2800"/>
              <a:buNone/>
            </a:pPr>
            <a:r>
              <a:rPr lang="en-US">
                <a:solidFill>
                  <a:srgbClr val="FF0000"/>
                </a:solidFill>
              </a:rPr>
              <a:t>Bạn đang gặp vấn đề về môn học và thời khoá biểu. Bạn sẽ liên hệ với phòng ban nào sau đây:</a:t>
            </a:r>
            <a:endParaRPr/>
          </a:p>
          <a:p>
            <a:pPr marL="0" lvl="0" indent="0" algn="l" rtl="0">
              <a:spcBef>
                <a:spcPts val="560"/>
              </a:spcBef>
              <a:spcAft>
                <a:spcPts val="0"/>
              </a:spcAft>
              <a:buClr>
                <a:srgbClr val="0066FF"/>
              </a:buClr>
              <a:buSzPts val="2800"/>
              <a:buNone/>
            </a:pPr>
            <a:endParaRPr/>
          </a:p>
          <a:p>
            <a:pPr marL="0" lvl="0" indent="0" algn="l" rtl="0">
              <a:spcBef>
                <a:spcPts val="560"/>
              </a:spcBef>
              <a:spcAft>
                <a:spcPts val="0"/>
              </a:spcAft>
              <a:buClr>
                <a:srgbClr val="0066FF"/>
              </a:buClr>
              <a:buSzPts val="2800"/>
              <a:buNone/>
            </a:pPr>
            <a:endParaRPr/>
          </a:p>
          <a:p>
            <a:pPr marL="0" lvl="0" indent="0" algn="l" rtl="0">
              <a:spcBef>
                <a:spcPts val="560"/>
              </a:spcBef>
              <a:spcAft>
                <a:spcPts val="0"/>
              </a:spcAft>
              <a:buClr>
                <a:srgbClr val="0066FF"/>
              </a:buClr>
              <a:buSzPts val="2800"/>
              <a:buNone/>
            </a:pPr>
            <a:r>
              <a:rPr lang="en-US"/>
              <a:t>A. Văn phòng Khoa.</a:t>
            </a:r>
            <a:endParaRPr/>
          </a:p>
          <a:p>
            <a:pPr marL="0" lvl="0" indent="0" algn="l" rtl="0">
              <a:spcBef>
                <a:spcPts val="560"/>
              </a:spcBef>
              <a:spcAft>
                <a:spcPts val="0"/>
              </a:spcAft>
              <a:buClr>
                <a:srgbClr val="0066FF"/>
              </a:buClr>
              <a:buSzPts val="2800"/>
              <a:buNone/>
            </a:pPr>
            <a:r>
              <a:rPr lang="en-US"/>
              <a:t>B. Phòng đào tạo đại học (phòng đào tạo).</a:t>
            </a:r>
            <a:endParaRPr/>
          </a:p>
          <a:p>
            <a:pPr marL="0" lvl="0" indent="0" algn="l" rtl="0">
              <a:spcBef>
                <a:spcPts val="560"/>
              </a:spcBef>
              <a:spcAft>
                <a:spcPts val="0"/>
              </a:spcAft>
              <a:buClr>
                <a:srgbClr val="0066FF"/>
              </a:buClr>
              <a:buSzPts val="2800"/>
              <a:buNone/>
            </a:pPr>
            <a:r>
              <a:rPr lang="en-US"/>
              <a:t>C. Phòng công tác sinh viên.</a:t>
            </a:r>
            <a:endParaRPr/>
          </a:p>
          <a:p>
            <a:pPr marL="0" lvl="0" indent="0" algn="l" rtl="0">
              <a:spcBef>
                <a:spcPts val="560"/>
              </a:spcBef>
              <a:spcAft>
                <a:spcPts val="0"/>
              </a:spcAft>
              <a:buClr>
                <a:srgbClr val="0066FF"/>
              </a:buClr>
              <a:buSzPts val="2800"/>
              <a:buNone/>
            </a:pPr>
            <a:r>
              <a:rPr lang="en-US"/>
              <a:t>D. Phòng kế hoạch – tài chính.</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Câu hỏi 3</a:t>
            </a:r>
            <a:endParaRPr/>
          </a:p>
        </p:txBody>
      </p:sp>
      <p:sp>
        <p:nvSpPr>
          <p:cNvPr id="265" name="Google Shape;265;p26"/>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0000"/>
              </a:buClr>
              <a:buSzPts val="2800"/>
              <a:buNone/>
            </a:pPr>
            <a:r>
              <a:rPr lang="en-US">
                <a:solidFill>
                  <a:srgbClr val="FF0000"/>
                </a:solidFill>
              </a:rPr>
              <a:t>Bạn đang gặp vấn đề học phí, bạn sẽ liên hệ với đơn vị nào:</a:t>
            </a:r>
            <a:endParaRPr/>
          </a:p>
          <a:p>
            <a:pPr marL="0" lvl="0" indent="0" algn="l" rtl="0">
              <a:spcBef>
                <a:spcPts val="560"/>
              </a:spcBef>
              <a:spcAft>
                <a:spcPts val="0"/>
              </a:spcAft>
              <a:buClr>
                <a:srgbClr val="0066FF"/>
              </a:buClr>
              <a:buSzPts val="2800"/>
              <a:buNone/>
            </a:pPr>
            <a:endParaRPr/>
          </a:p>
          <a:p>
            <a:pPr marL="0" lvl="0" indent="0" algn="l" rtl="0">
              <a:spcBef>
                <a:spcPts val="560"/>
              </a:spcBef>
              <a:spcAft>
                <a:spcPts val="0"/>
              </a:spcAft>
              <a:buClr>
                <a:srgbClr val="0066FF"/>
              </a:buClr>
              <a:buSzPts val="2800"/>
              <a:buNone/>
            </a:pPr>
            <a:endParaRPr/>
          </a:p>
          <a:p>
            <a:pPr marL="0" lvl="0" indent="0" algn="l" rtl="0">
              <a:spcBef>
                <a:spcPts val="560"/>
              </a:spcBef>
              <a:spcAft>
                <a:spcPts val="0"/>
              </a:spcAft>
              <a:buClr>
                <a:srgbClr val="0066FF"/>
              </a:buClr>
              <a:buSzPts val="2800"/>
              <a:buNone/>
            </a:pPr>
            <a:endParaRPr/>
          </a:p>
          <a:p>
            <a:pPr marL="0" lvl="0" indent="0" algn="l" rtl="0">
              <a:spcBef>
                <a:spcPts val="560"/>
              </a:spcBef>
              <a:spcAft>
                <a:spcPts val="0"/>
              </a:spcAft>
              <a:buClr>
                <a:srgbClr val="0066FF"/>
              </a:buClr>
              <a:buSzPts val="2800"/>
              <a:buNone/>
            </a:pPr>
            <a:r>
              <a:rPr lang="en-US"/>
              <a:t>A. Văn phòng Khoa.</a:t>
            </a:r>
            <a:endParaRPr/>
          </a:p>
          <a:p>
            <a:pPr marL="0" lvl="0" indent="0" algn="l" rtl="0">
              <a:spcBef>
                <a:spcPts val="560"/>
              </a:spcBef>
              <a:spcAft>
                <a:spcPts val="0"/>
              </a:spcAft>
              <a:buClr>
                <a:srgbClr val="0066FF"/>
              </a:buClr>
              <a:buSzPts val="2800"/>
              <a:buNone/>
            </a:pPr>
            <a:r>
              <a:rPr lang="en-US"/>
              <a:t>B. Phòng đào tạo đại học (phòng đào tạo).</a:t>
            </a:r>
            <a:endParaRPr/>
          </a:p>
          <a:p>
            <a:pPr marL="0" lvl="0" indent="0" algn="l" rtl="0">
              <a:spcBef>
                <a:spcPts val="560"/>
              </a:spcBef>
              <a:spcAft>
                <a:spcPts val="0"/>
              </a:spcAft>
              <a:buClr>
                <a:srgbClr val="0066FF"/>
              </a:buClr>
              <a:buSzPts val="2800"/>
              <a:buNone/>
            </a:pPr>
            <a:r>
              <a:rPr lang="en-US"/>
              <a:t>C. Phòng công tác sinh viên.</a:t>
            </a:r>
            <a:endParaRPr/>
          </a:p>
          <a:p>
            <a:pPr marL="0" lvl="0" indent="0" algn="l" rtl="0">
              <a:spcBef>
                <a:spcPts val="560"/>
              </a:spcBef>
              <a:spcAft>
                <a:spcPts val="0"/>
              </a:spcAft>
              <a:buClr>
                <a:srgbClr val="0066FF"/>
              </a:buClr>
              <a:buSzPts val="2800"/>
              <a:buNone/>
            </a:pPr>
            <a:r>
              <a:rPr lang="en-US"/>
              <a:t>D. Phòng kế hoạch – tài chính.</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7"/>
          <p:cNvSpPr txBox="1">
            <a:spLocks noGrp="1"/>
          </p:cNvSpPr>
          <p:nvPr>
            <p:ph type="title"/>
          </p:nvPr>
        </p:nvSpPr>
        <p:spPr>
          <a:xfrm>
            <a:off x="609600" y="3581400"/>
            <a:ext cx="109728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Các bậc đào tạo ngành Công nghệ thông tin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Các bậc đào tạo</a:t>
            </a:r>
            <a:endParaRPr/>
          </a:p>
        </p:txBody>
      </p:sp>
      <p:sp>
        <p:nvSpPr>
          <p:cNvPr id="276" name="Google Shape;276;p28"/>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Clr>
                <a:srgbClr val="0066FF"/>
              </a:buClr>
              <a:buSzPts val="2800"/>
              <a:buFont typeface="Arial"/>
              <a:buAutoNum type="arabicPeriod"/>
            </a:pPr>
            <a:r>
              <a:rPr lang="en-US"/>
              <a:t>Bậc Đại học.</a:t>
            </a:r>
            <a:endParaRPr/>
          </a:p>
          <a:p>
            <a:pPr marL="400050" lvl="1" indent="0" algn="l" rtl="0">
              <a:spcBef>
                <a:spcPts val="560"/>
              </a:spcBef>
              <a:spcAft>
                <a:spcPts val="0"/>
              </a:spcAft>
              <a:buClr>
                <a:srgbClr val="FF0000"/>
              </a:buClr>
              <a:buSzPts val="2800"/>
              <a:buNone/>
            </a:pPr>
            <a:r>
              <a:rPr lang="en-US" i="1">
                <a:solidFill>
                  <a:srgbClr val="FF0000"/>
                </a:solidFill>
              </a:rPr>
              <a:t>Thời gian đúng hạn: 4 năm</a:t>
            </a:r>
            <a:endParaRPr/>
          </a:p>
          <a:p>
            <a:pPr marL="514350" lvl="0" indent="-514350" algn="l" rtl="0">
              <a:spcBef>
                <a:spcPts val="560"/>
              </a:spcBef>
              <a:spcAft>
                <a:spcPts val="0"/>
              </a:spcAft>
              <a:buClr>
                <a:srgbClr val="0066FF"/>
              </a:buClr>
              <a:buSzPts val="2800"/>
              <a:buFont typeface="Arial"/>
              <a:buAutoNum type="arabicPeriod"/>
            </a:pPr>
            <a:r>
              <a:rPr lang="en-US"/>
              <a:t>Bậc Thạc sĩ.</a:t>
            </a:r>
            <a:endParaRPr/>
          </a:p>
          <a:p>
            <a:pPr marL="400050" lvl="1" indent="0" algn="l" rtl="0">
              <a:spcBef>
                <a:spcPts val="560"/>
              </a:spcBef>
              <a:spcAft>
                <a:spcPts val="0"/>
              </a:spcAft>
              <a:buClr>
                <a:srgbClr val="FF0000"/>
              </a:buClr>
              <a:buSzPts val="2800"/>
              <a:buNone/>
            </a:pPr>
            <a:r>
              <a:rPr lang="en-US" i="1">
                <a:solidFill>
                  <a:srgbClr val="FF0000"/>
                </a:solidFill>
              </a:rPr>
              <a:t>Thời gian đúng hạn: 2 năm.</a:t>
            </a:r>
            <a:endParaRPr/>
          </a:p>
          <a:p>
            <a:pPr marL="514350" lvl="0" indent="-514350" algn="l" rtl="0">
              <a:spcBef>
                <a:spcPts val="560"/>
              </a:spcBef>
              <a:spcAft>
                <a:spcPts val="0"/>
              </a:spcAft>
              <a:buClr>
                <a:srgbClr val="0066FF"/>
              </a:buClr>
              <a:buSzPts val="2800"/>
              <a:buFont typeface="Arial"/>
              <a:buAutoNum type="arabicPeriod"/>
            </a:pPr>
            <a:r>
              <a:rPr lang="en-US"/>
              <a:t>Bậc Tiến sĩ</a:t>
            </a:r>
            <a:endParaRPr/>
          </a:p>
          <a:p>
            <a:pPr marL="400050" lvl="1" indent="0" algn="l" rtl="0">
              <a:spcBef>
                <a:spcPts val="560"/>
              </a:spcBef>
              <a:spcAft>
                <a:spcPts val="0"/>
              </a:spcAft>
              <a:buClr>
                <a:srgbClr val="FF0000"/>
              </a:buClr>
              <a:buSzPts val="2800"/>
              <a:buNone/>
            </a:pPr>
            <a:r>
              <a:rPr lang="en-US" i="1">
                <a:solidFill>
                  <a:srgbClr val="FF0000"/>
                </a:solidFill>
              </a:rPr>
              <a:t>Thời gian đúng hạn: 3 năm.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Bậc Đại học</a:t>
            </a:r>
            <a:endParaRPr/>
          </a:p>
        </p:txBody>
      </p:sp>
      <p:sp>
        <p:nvSpPr>
          <p:cNvPr id="282" name="Google Shape;282;p29"/>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Clr>
                <a:srgbClr val="0066FF"/>
              </a:buClr>
              <a:buSzPts val="2800"/>
              <a:buFont typeface="Arial"/>
              <a:buAutoNum type="arabicPeriod"/>
            </a:pPr>
            <a:r>
              <a:rPr lang="en-US" dirty="0" err="1"/>
              <a:t>Chương</a:t>
            </a:r>
            <a:r>
              <a:rPr lang="en-US" dirty="0"/>
              <a:t> </a:t>
            </a:r>
            <a:r>
              <a:rPr lang="en-US" dirty="0" err="1"/>
              <a:t>trình</a:t>
            </a:r>
            <a:r>
              <a:rPr lang="en-US" dirty="0"/>
              <a:t> </a:t>
            </a:r>
            <a:r>
              <a:rPr lang="en-US" dirty="0" err="1"/>
              <a:t>đại</a:t>
            </a:r>
            <a:r>
              <a:rPr lang="en-US" dirty="0"/>
              <a:t> </a:t>
            </a:r>
            <a:r>
              <a:rPr lang="en-US" dirty="0" err="1"/>
              <a:t>trà</a:t>
            </a:r>
            <a:r>
              <a:rPr lang="en-US" dirty="0"/>
              <a:t>.</a:t>
            </a:r>
            <a:endParaRPr dirty="0"/>
          </a:p>
          <a:p>
            <a:pPr marL="742950" lvl="1" indent="-285750" algn="l" rtl="0">
              <a:spcBef>
                <a:spcPts val="560"/>
              </a:spcBef>
              <a:spcAft>
                <a:spcPts val="0"/>
              </a:spcAft>
              <a:buClr>
                <a:srgbClr val="0066FF"/>
              </a:buClr>
              <a:buSzPts val="2800"/>
              <a:buChar char="+"/>
            </a:pPr>
            <a:r>
              <a:rPr lang="en-US" i="1" dirty="0" err="1"/>
              <a:t>Đào</a:t>
            </a:r>
            <a:r>
              <a:rPr lang="en-US" i="1" dirty="0"/>
              <a:t> </a:t>
            </a:r>
            <a:r>
              <a:rPr lang="en-US" i="1" dirty="0" err="1"/>
              <a:t>tạo</a:t>
            </a:r>
            <a:r>
              <a:rPr lang="en-US" i="1" dirty="0"/>
              <a:t> </a:t>
            </a:r>
            <a:r>
              <a:rPr lang="en-US" i="1" dirty="0" err="1">
                <a:solidFill>
                  <a:srgbClr val="FF0000"/>
                </a:solidFill>
              </a:rPr>
              <a:t>cử</a:t>
            </a:r>
            <a:r>
              <a:rPr lang="en-US" i="1" dirty="0">
                <a:solidFill>
                  <a:srgbClr val="FF0000"/>
                </a:solidFill>
              </a:rPr>
              <a:t> </a:t>
            </a:r>
            <a:r>
              <a:rPr lang="en-US" i="1" dirty="0" err="1">
                <a:solidFill>
                  <a:srgbClr val="FF0000"/>
                </a:solidFill>
              </a:rPr>
              <a:t>nhân</a:t>
            </a:r>
            <a:r>
              <a:rPr lang="en-US" i="1" dirty="0">
                <a:solidFill>
                  <a:srgbClr val="FF0000"/>
                </a:solidFill>
              </a:rPr>
              <a:t> </a:t>
            </a:r>
            <a:r>
              <a:rPr lang="en-US" i="1" dirty="0" err="1">
                <a:solidFill>
                  <a:srgbClr val="FF0000"/>
                </a:solidFill>
              </a:rPr>
              <a:t>ngành</a:t>
            </a:r>
            <a:r>
              <a:rPr lang="en-US" i="1" dirty="0">
                <a:solidFill>
                  <a:srgbClr val="FF0000"/>
                </a:solidFill>
              </a:rPr>
              <a:t> </a:t>
            </a:r>
            <a:r>
              <a:rPr lang="en-US" i="1" dirty="0" err="1">
                <a:solidFill>
                  <a:srgbClr val="FF0000"/>
                </a:solidFill>
              </a:rPr>
              <a:t>Công</a:t>
            </a:r>
            <a:r>
              <a:rPr lang="en-US" i="1" dirty="0">
                <a:solidFill>
                  <a:srgbClr val="FF0000"/>
                </a:solidFill>
              </a:rPr>
              <a:t> </a:t>
            </a:r>
            <a:r>
              <a:rPr lang="en-US" i="1" dirty="0" err="1">
                <a:solidFill>
                  <a:srgbClr val="FF0000"/>
                </a:solidFill>
              </a:rPr>
              <a:t>nghệ</a:t>
            </a:r>
            <a:r>
              <a:rPr lang="en-US" i="1" dirty="0">
                <a:solidFill>
                  <a:srgbClr val="FF0000"/>
                </a:solidFill>
              </a:rPr>
              <a:t> </a:t>
            </a:r>
            <a:r>
              <a:rPr lang="en-US" i="1" dirty="0" err="1">
                <a:solidFill>
                  <a:srgbClr val="FF0000"/>
                </a:solidFill>
              </a:rPr>
              <a:t>Thông</a:t>
            </a:r>
            <a:r>
              <a:rPr lang="en-US" i="1" dirty="0">
                <a:solidFill>
                  <a:srgbClr val="FF0000"/>
                </a:solidFill>
              </a:rPr>
              <a:t> tin</a:t>
            </a:r>
            <a:r>
              <a:rPr lang="en-US" i="1" dirty="0"/>
              <a:t>.</a:t>
            </a:r>
            <a:endParaRPr dirty="0"/>
          </a:p>
          <a:p>
            <a:pPr marL="514350" lvl="0" indent="-514350" algn="l" rtl="0">
              <a:spcBef>
                <a:spcPts val="560"/>
              </a:spcBef>
              <a:spcAft>
                <a:spcPts val="0"/>
              </a:spcAft>
              <a:buClr>
                <a:srgbClr val="0066FF"/>
              </a:buClr>
              <a:buSzPts val="2800"/>
              <a:buFont typeface="Arial"/>
              <a:buAutoNum type="arabicPeriod"/>
            </a:pPr>
            <a:r>
              <a:rPr lang="en-US" dirty="0" err="1"/>
              <a:t>Chương</a:t>
            </a:r>
            <a:r>
              <a:rPr lang="en-US" dirty="0"/>
              <a:t> </a:t>
            </a:r>
            <a:r>
              <a:rPr lang="en-US" dirty="0" err="1"/>
              <a:t>trình</a:t>
            </a:r>
            <a:r>
              <a:rPr lang="en-US" dirty="0"/>
              <a:t> </a:t>
            </a:r>
            <a:r>
              <a:rPr lang="en-US" dirty="0" err="1"/>
              <a:t>Chất</a:t>
            </a:r>
            <a:r>
              <a:rPr lang="en-US" dirty="0"/>
              <a:t> </a:t>
            </a:r>
            <a:r>
              <a:rPr lang="en-US" dirty="0" err="1"/>
              <a:t>lượng</a:t>
            </a:r>
            <a:r>
              <a:rPr lang="en-US" dirty="0"/>
              <a:t> </a:t>
            </a:r>
            <a:r>
              <a:rPr lang="en-US" dirty="0" err="1"/>
              <a:t>cao</a:t>
            </a:r>
            <a:r>
              <a:rPr lang="en-US" dirty="0"/>
              <a:t> </a:t>
            </a:r>
            <a:r>
              <a:rPr lang="en-US" dirty="0" err="1"/>
              <a:t>định</a:t>
            </a:r>
            <a:r>
              <a:rPr lang="en-US" dirty="0"/>
              <a:t> </a:t>
            </a:r>
            <a:r>
              <a:rPr lang="en-US" dirty="0" err="1"/>
              <a:t>hướng</a:t>
            </a:r>
            <a:r>
              <a:rPr lang="en-US" dirty="0"/>
              <a:t> </a:t>
            </a:r>
            <a:r>
              <a:rPr lang="en-US" dirty="0" err="1"/>
              <a:t>Nhật</a:t>
            </a:r>
            <a:r>
              <a:rPr lang="en-US" dirty="0"/>
              <a:t> </a:t>
            </a:r>
            <a:r>
              <a:rPr lang="en-US" dirty="0" err="1"/>
              <a:t>Bản</a:t>
            </a:r>
            <a:r>
              <a:rPr lang="en-US" dirty="0"/>
              <a:t>.</a:t>
            </a:r>
            <a:endParaRPr dirty="0"/>
          </a:p>
          <a:p>
            <a:pPr marL="742950" lvl="1" indent="-285750" algn="l" rtl="0">
              <a:spcBef>
                <a:spcPts val="560"/>
              </a:spcBef>
              <a:spcAft>
                <a:spcPts val="0"/>
              </a:spcAft>
              <a:buClr>
                <a:srgbClr val="0066FF"/>
              </a:buClr>
              <a:buSzPts val="2800"/>
              <a:buChar char="+"/>
            </a:pPr>
            <a:r>
              <a:rPr lang="en-US" i="1" dirty="0" err="1"/>
              <a:t>Đào</a:t>
            </a:r>
            <a:r>
              <a:rPr lang="en-US" i="1" dirty="0"/>
              <a:t> </a:t>
            </a:r>
            <a:r>
              <a:rPr lang="en-US" i="1" dirty="0" err="1"/>
              <a:t>tạo</a:t>
            </a:r>
            <a:r>
              <a:rPr lang="en-US" i="1" dirty="0"/>
              <a:t> </a:t>
            </a:r>
            <a:r>
              <a:rPr lang="en-US" i="1" dirty="0" err="1">
                <a:solidFill>
                  <a:srgbClr val="FF0000"/>
                </a:solidFill>
              </a:rPr>
              <a:t>cử</a:t>
            </a:r>
            <a:r>
              <a:rPr lang="en-US" i="1" dirty="0">
                <a:solidFill>
                  <a:srgbClr val="FF0000"/>
                </a:solidFill>
              </a:rPr>
              <a:t> </a:t>
            </a:r>
            <a:r>
              <a:rPr lang="en-US" i="1" dirty="0" err="1">
                <a:solidFill>
                  <a:srgbClr val="FF0000"/>
                </a:solidFill>
              </a:rPr>
              <a:t>nhân</a:t>
            </a:r>
            <a:r>
              <a:rPr lang="en-US" i="1" dirty="0">
                <a:solidFill>
                  <a:srgbClr val="FF0000"/>
                </a:solidFill>
              </a:rPr>
              <a:t> </a:t>
            </a:r>
            <a:r>
              <a:rPr lang="en-US" i="1" dirty="0" err="1">
                <a:solidFill>
                  <a:srgbClr val="FF0000"/>
                </a:solidFill>
              </a:rPr>
              <a:t>ngành</a:t>
            </a:r>
            <a:r>
              <a:rPr lang="en-US" i="1" dirty="0">
                <a:solidFill>
                  <a:srgbClr val="FF0000"/>
                </a:solidFill>
              </a:rPr>
              <a:t> </a:t>
            </a:r>
            <a:r>
              <a:rPr lang="en-US" i="1" dirty="0" err="1">
                <a:solidFill>
                  <a:srgbClr val="FF0000"/>
                </a:solidFill>
              </a:rPr>
              <a:t>Công</a:t>
            </a:r>
            <a:r>
              <a:rPr lang="en-US" i="1" dirty="0">
                <a:solidFill>
                  <a:srgbClr val="FF0000"/>
                </a:solidFill>
              </a:rPr>
              <a:t> </a:t>
            </a:r>
            <a:r>
              <a:rPr lang="en-US" i="1" dirty="0" err="1">
                <a:solidFill>
                  <a:srgbClr val="FF0000"/>
                </a:solidFill>
              </a:rPr>
              <a:t>nghệ</a:t>
            </a:r>
            <a:r>
              <a:rPr lang="en-US" i="1" dirty="0">
                <a:solidFill>
                  <a:srgbClr val="FF0000"/>
                </a:solidFill>
              </a:rPr>
              <a:t> </a:t>
            </a:r>
            <a:r>
              <a:rPr lang="en-US" i="1" dirty="0" err="1">
                <a:solidFill>
                  <a:srgbClr val="FF0000"/>
                </a:solidFill>
              </a:rPr>
              <a:t>thông</a:t>
            </a:r>
            <a:r>
              <a:rPr lang="en-US" i="1" dirty="0">
                <a:solidFill>
                  <a:srgbClr val="FF0000"/>
                </a:solidFill>
              </a:rPr>
              <a:t> tin</a:t>
            </a:r>
            <a:r>
              <a:rPr lang="en-US" i="1" dirty="0"/>
              <a:t> </a:t>
            </a:r>
            <a:r>
              <a:rPr lang="en-US" i="1" dirty="0" err="1"/>
              <a:t>có</a:t>
            </a:r>
            <a:r>
              <a:rPr lang="en-US" i="1" dirty="0"/>
              <a:t> </a:t>
            </a:r>
            <a:r>
              <a:rPr lang="en-US" i="1" dirty="0" err="1"/>
              <a:t>khả</a:t>
            </a:r>
            <a:r>
              <a:rPr lang="en-US" i="1" dirty="0"/>
              <a:t> </a:t>
            </a:r>
            <a:r>
              <a:rPr lang="en-US" i="1" dirty="0" err="1"/>
              <a:t>năng</a:t>
            </a:r>
            <a:r>
              <a:rPr lang="en-US" i="1" dirty="0"/>
              <a:t> </a:t>
            </a:r>
            <a:r>
              <a:rPr lang="en-US" i="1" dirty="0" err="1"/>
              <a:t>giao</a:t>
            </a:r>
            <a:r>
              <a:rPr lang="en-US" i="1" dirty="0"/>
              <a:t> </a:t>
            </a:r>
            <a:r>
              <a:rPr lang="en-US" i="1" dirty="0" err="1"/>
              <a:t>tiếp</a:t>
            </a:r>
            <a:r>
              <a:rPr lang="en-US" i="1" dirty="0"/>
              <a:t> </a:t>
            </a:r>
            <a:r>
              <a:rPr lang="en-US" i="1" dirty="0" err="1"/>
              <a:t>và</a:t>
            </a:r>
            <a:r>
              <a:rPr lang="en-US" i="1" dirty="0"/>
              <a:t> </a:t>
            </a:r>
            <a:r>
              <a:rPr lang="en-US" i="1" dirty="0" err="1"/>
              <a:t>làm</a:t>
            </a:r>
            <a:r>
              <a:rPr lang="en-US" i="1" dirty="0"/>
              <a:t> </a:t>
            </a:r>
            <a:r>
              <a:rPr lang="en-US" i="1" dirty="0" err="1"/>
              <a:t>việc</a:t>
            </a:r>
            <a:r>
              <a:rPr lang="en-US" i="1" dirty="0"/>
              <a:t> </a:t>
            </a:r>
            <a:r>
              <a:rPr lang="en-US" i="1" dirty="0" err="1"/>
              <a:t>bằng</a:t>
            </a:r>
            <a:r>
              <a:rPr lang="en-US" i="1" dirty="0"/>
              <a:t> </a:t>
            </a:r>
            <a:r>
              <a:rPr lang="en-US" i="1" dirty="0" err="1">
                <a:solidFill>
                  <a:srgbClr val="FF0000"/>
                </a:solidFill>
              </a:rPr>
              <a:t>Tiếng</a:t>
            </a:r>
            <a:r>
              <a:rPr lang="en-US" i="1" dirty="0">
                <a:solidFill>
                  <a:srgbClr val="FF0000"/>
                </a:solidFill>
              </a:rPr>
              <a:t> </a:t>
            </a:r>
            <a:r>
              <a:rPr lang="en-US" i="1" dirty="0" err="1">
                <a:solidFill>
                  <a:srgbClr val="FF0000"/>
                </a:solidFill>
              </a:rPr>
              <a:t>Nhật</a:t>
            </a:r>
            <a:r>
              <a:rPr lang="en-US" i="1" dirty="0"/>
              <a:t>.</a:t>
            </a:r>
            <a:endParaRPr dirty="0"/>
          </a:p>
          <a:p>
            <a:pPr marL="514350" lvl="0" indent="-514350" algn="l" rtl="0">
              <a:spcBef>
                <a:spcPts val="560"/>
              </a:spcBef>
              <a:spcAft>
                <a:spcPts val="0"/>
              </a:spcAft>
              <a:buClr>
                <a:srgbClr val="0066FF"/>
              </a:buClr>
              <a:buSzPts val="2800"/>
              <a:buFont typeface="Arial"/>
              <a:buAutoNum type="arabicPeriod"/>
            </a:pPr>
            <a:r>
              <a:rPr lang="en-US" dirty="0" err="1"/>
              <a:t>Chương</a:t>
            </a:r>
            <a:r>
              <a:rPr lang="en-US" dirty="0"/>
              <a:t> </a:t>
            </a:r>
            <a:r>
              <a:rPr lang="en-US" dirty="0" err="1"/>
              <a:t>trình</a:t>
            </a:r>
            <a:r>
              <a:rPr lang="en-US" dirty="0"/>
              <a:t> </a:t>
            </a:r>
            <a:r>
              <a:rPr lang="en-US" dirty="0" err="1"/>
              <a:t>Văn</a:t>
            </a:r>
            <a:r>
              <a:rPr lang="en-US" dirty="0"/>
              <a:t> </a:t>
            </a:r>
            <a:r>
              <a:rPr lang="en-US" dirty="0" err="1"/>
              <a:t>bằng</a:t>
            </a:r>
            <a:r>
              <a:rPr lang="en-US" dirty="0"/>
              <a:t> 2 </a:t>
            </a:r>
            <a:r>
              <a:rPr lang="en-US" dirty="0" err="1"/>
              <a:t>Công</a:t>
            </a:r>
            <a:r>
              <a:rPr lang="en-US" dirty="0"/>
              <a:t> </a:t>
            </a:r>
            <a:r>
              <a:rPr lang="en-US" dirty="0" err="1"/>
              <a:t>nghệ</a:t>
            </a:r>
            <a:r>
              <a:rPr lang="en-US" dirty="0"/>
              <a:t> </a:t>
            </a:r>
            <a:r>
              <a:rPr lang="en-US" dirty="0" err="1"/>
              <a:t>Thông</a:t>
            </a:r>
            <a:r>
              <a:rPr lang="en-US" dirty="0"/>
              <a:t> tin.</a:t>
            </a:r>
            <a:endParaRPr dirty="0"/>
          </a:p>
          <a:p>
            <a:pPr marL="742950" lvl="1" indent="-285750" algn="l" rtl="0">
              <a:spcBef>
                <a:spcPts val="560"/>
              </a:spcBef>
              <a:spcAft>
                <a:spcPts val="0"/>
              </a:spcAft>
              <a:buClr>
                <a:srgbClr val="0066FF"/>
              </a:buClr>
              <a:buSzPts val="2800"/>
              <a:buChar char="+"/>
            </a:pPr>
            <a:r>
              <a:rPr lang="en-US" dirty="0" err="1"/>
              <a:t>Đào</a:t>
            </a:r>
            <a:r>
              <a:rPr lang="en-US" dirty="0"/>
              <a:t> </a:t>
            </a:r>
            <a:r>
              <a:rPr lang="en-US" dirty="0" err="1"/>
              <a:t>tạo</a:t>
            </a:r>
            <a:r>
              <a:rPr lang="en-US" dirty="0"/>
              <a:t> </a:t>
            </a:r>
            <a:r>
              <a:rPr lang="en-US" dirty="0" err="1">
                <a:solidFill>
                  <a:srgbClr val="FF0000"/>
                </a:solidFill>
              </a:rPr>
              <a:t>Cử</a:t>
            </a:r>
            <a:r>
              <a:rPr lang="en-US" dirty="0">
                <a:solidFill>
                  <a:srgbClr val="FF0000"/>
                </a:solidFill>
              </a:rPr>
              <a:t> </a:t>
            </a:r>
            <a:r>
              <a:rPr lang="en-US" dirty="0" err="1">
                <a:solidFill>
                  <a:srgbClr val="FF0000"/>
                </a:solidFill>
              </a:rPr>
              <a:t>nhân</a:t>
            </a:r>
            <a:r>
              <a:rPr lang="en-US" dirty="0">
                <a:solidFill>
                  <a:srgbClr val="FF0000"/>
                </a:solidFill>
              </a:rPr>
              <a:t> </a:t>
            </a:r>
            <a:r>
              <a:rPr lang="en-US" dirty="0" err="1">
                <a:solidFill>
                  <a:srgbClr val="FF0000"/>
                </a:solidFill>
              </a:rPr>
              <a:t>Văn</a:t>
            </a:r>
            <a:r>
              <a:rPr lang="en-US" dirty="0">
                <a:solidFill>
                  <a:srgbClr val="FF0000"/>
                </a:solidFill>
              </a:rPr>
              <a:t> </a:t>
            </a:r>
            <a:r>
              <a:rPr lang="en-US" dirty="0" err="1">
                <a:solidFill>
                  <a:srgbClr val="FF0000"/>
                </a:solidFill>
              </a:rPr>
              <a:t>bằng</a:t>
            </a:r>
            <a:r>
              <a:rPr lang="en-US" dirty="0">
                <a:solidFill>
                  <a:srgbClr val="FF0000"/>
                </a:solidFill>
              </a:rPr>
              <a:t> 2 </a:t>
            </a:r>
            <a:r>
              <a:rPr lang="en-US" dirty="0" err="1"/>
              <a:t>ngành</a:t>
            </a:r>
            <a:r>
              <a:rPr lang="en-US" dirty="0"/>
              <a:t> </a:t>
            </a:r>
            <a:r>
              <a:rPr lang="en-US" dirty="0" err="1"/>
              <a:t>Công</a:t>
            </a:r>
            <a:r>
              <a:rPr lang="en-US" dirty="0"/>
              <a:t> </a:t>
            </a:r>
            <a:r>
              <a:rPr lang="en-US" dirty="0" err="1"/>
              <a:t>nghệ</a:t>
            </a:r>
            <a:r>
              <a:rPr lang="en-US" dirty="0"/>
              <a:t> </a:t>
            </a:r>
            <a:r>
              <a:rPr lang="en-US" dirty="0" err="1"/>
              <a:t>Thông</a:t>
            </a:r>
            <a:r>
              <a:rPr lang="en-US" dirty="0"/>
              <a:t> tin.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Ngành Công nghệ thông tin</a:t>
            </a:r>
            <a:endParaRPr/>
          </a:p>
        </p:txBody>
      </p:sp>
      <p:pic>
        <p:nvPicPr>
          <p:cNvPr id="101" name="Google Shape;101;p3" descr="FrailSafe - Q&amp;A"/>
          <p:cNvPicPr preferRelativeResize="0"/>
          <p:nvPr/>
        </p:nvPicPr>
        <p:blipFill rotWithShape="1">
          <a:blip r:embed="rId3">
            <a:alphaModFix/>
          </a:blip>
          <a:srcRect/>
          <a:stretch/>
        </p:blipFill>
        <p:spPr>
          <a:xfrm>
            <a:off x="609600" y="1981200"/>
            <a:ext cx="3251200" cy="3251200"/>
          </a:xfrm>
          <a:prstGeom prst="rect">
            <a:avLst/>
          </a:prstGeom>
          <a:noFill/>
          <a:ln>
            <a:noFill/>
          </a:ln>
        </p:spPr>
      </p:pic>
      <p:sp>
        <p:nvSpPr>
          <p:cNvPr id="102" name="Google Shape;102;p3"/>
          <p:cNvSpPr txBox="1"/>
          <p:nvPr/>
        </p:nvSpPr>
        <p:spPr>
          <a:xfrm>
            <a:off x="4953000" y="1519535"/>
            <a:ext cx="485344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Arial"/>
                <a:ea typeface="Arial"/>
                <a:cs typeface="Arial"/>
                <a:sym typeface="Arial"/>
              </a:rPr>
              <a:t>Thế nào là Công nghệ Thông tin? </a:t>
            </a:r>
            <a:endParaRPr/>
          </a:p>
        </p:txBody>
      </p:sp>
      <p:sp>
        <p:nvSpPr>
          <p:cNvPr id="103" name="Google Shape;103;p3"/>
          <p:cNvSpPr txBox="1"/>
          <p:nvPr/>
        </p:nvSpPr>
        <p:spPr>
          <a:xfrm>
            <a:off x="4953000" y="2882899"/>
            <a:ext cx="576074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Học CNTT như thế nào để đạt hiệu quả?</a:t>
            </a:r>
            <a:endParaRPr/>
          </a:p>
        </p:txBody>
      </p:sp>
      <p:sp>
        <p:nvSpPr>
          <p:cNvPr id="104" name="Google Shape;104;p3"/>
          <p:cNvSpPr txBox="1"/>
          <p:nvPr/>
        </p:nvSpPr>
        <p:spPr>
          <a:xfrm>
            <a:off x="4953000" y="4388115"/>
            <a:ext cx="713131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Ngành CNTT có nghiên cứu khoa học hay không ?</a:t>
            </a:r>
            <a:endParaRPr/>
          </a:p>
        </p:txBody>
      </p:sp>
      <p:sp>
        <p:nvSpPr>
          <p:cNvPr id="105" name="Google Shape;105;p3"/>
          <p:cNvSpPr txBox="1"/>
          <p:nvPr/>
        </p:nvSpPr>
        <p:spPr>
          <a:xfrm>
            <a:off x="4953000" y="2194867"/>
            <a:ext cx="687162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Học CNTT có phải ra đi cày win dạo hay không ?</a:t>
            </a:r>
            <a:endParaRPr/>
          </a:p>
        </p:txBody>
      </p:sp>
      <p:sp>
        <p:nvSpPr>
          <p:cNvPr id="106" name="Google Shape;106;p3"/>
          <p:cNvSpPr txBox="1"/>
          <p:nvPr/>
        </p:nvSpPr>
        <p:spPr>
          <a:xfrm>
            <a:off x="4953000" y="3628222"/>
            <a:ext cx="698139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Các công nghệ nào đang “hot” trong ngành CNTT</a:t>
            </a:r>
            <a:endParaRPr/>
          </a:p>
        </p:txBody>
      </p:sp>
      <p:sp>
        <p:nvSpPr>
          <p:cNvPr id="107" name="Google Shape;107;p3"/>
          <p:cNvSpPr txBox="1"/>
          <p:nvPr/>
        </p:nvSpPr>
        <p:spPr>
          <a:xfrm>
            <a:off x="4953000" y="5103545"/>
            <a:ext cx="691247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Các phẩm chất nào cần có của 1 cử nhân/kỹ sư?</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Các bậc cao hơn</a:t>
            </a:r>
            <a:endParaRPr/>
          </a:p>
        </p:txBody>
      </p:sp>
      <p:sp>
        <p:nvSpPr>
          <p:cNvPr id="288" name="Google Shape;288;p30"/>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FF0000"/>
              </a:buClr>
              <a:buSzPts val="2800"/>
              <a:buChar char="─"/>
            </a:pPr>
            <a:r>
              <a:rPr lang="en-US">
                <a:solidFill>
                  <a:srgbClr val="FF0000"/>
                </a:solidFill>
              </a:rPr>
              <a:t>Bậc Thạc sĩ.</a:t>
            </a:r>
            <a:endParaRPr/>
          </a:p>
          <a:p>
            <a:pPr marL="742950" lvl="1" indent="-285750" algn="l" rtl="0">
              <a:spcBef>
                <a:spcPts val="560"/>
              </a:spcBef>
              <a:spcAft>
                <a:spcPts val="0"/>
              </a:spcAft>
              <a:buClr>
                <a:srgbClr val="0066FF"/>
              </a:buClr>
              <a:buSzPts val="2800"/>
              <a:buChar char="+"/>
            </a:pPr>
            <a:r>
              <a:rPr lang="en-US"/>
              <a:t>Đào tạo Thạc sĩ ngành Công nghệ thông tin.</a:t>
            </a:r>
            <a:endParaRPr/>
          </a:p>
          <a:p>
            <a:pPr marL="342900" lvl="0" indent="-342900" algn="l" rtl="0">
              <a:spcBef>
                <a:spcPts val="560"/>
              </a:spcBef>
              <a:spcAft>
                <a:spcPts val="0"/>
              </a:spcAft>
              <a:buClr>
                <a:srgbClr val="FF0000"/>
              </a:buClr>
              <a:buSzPts val="2800"/>
              <a:buChar char="─"/>
            </a:pPr>
            <a:r>
              <a:rPr lang="en-US">
                <a:solidFill>
                  <a:srgbClr val="FF0000"/>
                </a:solidFill>
              </a:rPr>
              <a:t>Bậc Tiến sĩ.</a:t>
            </a:r>
            <a:endParaRPr/>
          </a:p>
          <a:p>
            <a:pPr marL="742950" lvl="1" indent="-285750" algn="l" rtl="0">
              <a:spcBef>
                <a:spcPts val="560"/>
              </a:spcBef>
              <a:spcAft>
                <a:spcPts val="0"/>
              </a:spcAft>
              <a:buClr>
                <a:srgbClr val="0066FF"/>
              </a:buClr>
              <a:buSzPts val="2800"/>
              <a:buChar char="+"/>
            </a:pPr>
            <a:r>
              <a:rPr lang="en-US"/>
              <a:t>Đào tạo Tiến sĩ ngành Công nghệ thông tin.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1"/>
          <p:cNvSpPr txBox="1">
            <a:spLocks noGrp="1"/>
          </p:cNvSpPr>
          <p:nvPr>
            <p:ph type="title"/>
          </p:nvPr>
        </p:nvSpPr>
        <p:spPr>
          <a:xfrm>
            <a:off x="609600" y="3581400"/>
            <a:ext cx="109728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HỢP TÁC DOANH NGHIỆP</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CÁC DOANH NGHIỆP HỢP TÁC VỚI KHOA</a:t>
            </a:r>
            <a:endParaRPr/>
          </a:p>
        </p:txBody>
      </p:sp>
      <p:pic>
        <p:nvPicPr>
          <p:cNvPr id="299" name="Google Shape;299;p32" descr="FPT Software - Innovation Center of Soict"/>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835069" y="1131453"/>
            <a:ext cx="2819400" cy="1993095"/>
          </a:xfrm>
          <a:prstGeom prst="rect">
            <a:avLst/>
          </a:prstGeom>
          <a:noFill/>
          <a:ln>
            <a:noFill/>
          </a:ln>
        </p:spPr>
      </p:pic>
      <p:pic>
        <p:nvPicPr>
          <p:cNvPr id="300" name="Google Shape;300;p32" descr="TMA Solutions | Đánh giá công ty TMA Solutions"/>
          <p:cNvPicPr preferRelativeResize="0"/>
          <p:nvPr/>
        </p:nvPicPr>
        <p:blipFill rotWithShape="1">
          <a:blip r:embed="rId4">
            <a:alphaModFix/>
          </a:blip>
          <a:srcRect/>
          <a:stretch/>
        </p:blipFill>
        <p:spPr>
          <a:xfrm>
            <a:off x="7125222" y="1712238"/>
            <a:ext cx="3275556" cy="1412310"/>
          </a:xfrm>
          <a:prstGeom prst="rect">
            <a:avLst/>
          </a:prstGeom>
          <a:noFill/>
          <a:ln>
            <a:noFill/>
          </a:ln>
        </p:spPr>
      </p:pic>
      <p:pic>
        <p:nvPicPr>
          <p:cNvPr id="301" name="Google Shape;301;p32"/>
          <p:cNvPicPr preferRelativeResize="0"/>
          <p:nvPr/>
        </p:nvPicPr>
        <p:blipFill rotWithShape="1">
          <a:blip r:embed="rId5">
            <a:alphaModFix/>
          </a:blip>
          <a:srcRect/>
          <a:stretch/>
        </p:blipFill>
        <p:spPr>
          <a:xfrm>
            <a:off x="7667494" y="4504362"/>
            <a:ext cx="2567836" cy="470422"/>
          </a:xfrm>
          <a:prstGeom prst="rect">
            <a:avLst/>
          </a:prstGeom>
          <a:noFill/>
          <a:ln>
            <a:noFill/>
          </a:ln>
        </p:spPr>
      </p:pic>
      <p:pic>
        <p:nvPicPr>
          <p:cNvPr id="6" name="Picture 5">
            <a:extLst>
              <a:ext uri="{FF2B5EF4-FFF2-40B4-BE49-F238E27FC236}">
                <a16:creationId xmlns:a16="http://schemas.microsoft.com/office/drawing/2014/main" id="{BC7E9144-C42E-B942-8348-122DE611266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379920" y="3260862"/>
            <a:ext cx="2567836" cy="1240942"/>
          </a:xfrm>
          <a:prstGeom prst="rect">
            <a:avLst/>
          </a:prstGeom>
        </p:spPr>
      </p:pic>
      <p:pic>
        <p:nvPicPr>
          <p:cNvPr id="8" name="Picture 7">
            <a:extLst>
              <a:ext uri="{FF2B5EF4-FFF2-40B4-BE49-F238E27FC236}">
                <a16:creationId xmlns:a16="http://schemas.microsoft.com/office/drawing/2014/main" id="{AB5B8A49-E771-4749-9210-7B3C7E3001F1}"/>
              </a:ext>
            </a:extLst>
          </p:cNvPr>
          <p:cNvPicPr>
            <a:picLocks noChangeAspect="1"/>
          </p:cNvPicPr>
          <p:nvPr/>
        </p:nvPicPr>
        <p:blipFill>
          <a:blip r:embed="rId7"/>
          <a:stretch>
            <a:fillRect/>
          </a:stretch>
        </p:blipFill>
        <p:spPr>
          <a:xfrm>
            <a:off x="609600" y="4564758"/>
            <a:ext cx="3505200" cy="1282700"/>
          </a:xfrm>
          <a:prstGeom prst="rect">
            <a:avLst/>
          </a:prstGeom>
        </p:spPr>
      </p:pic>
      <p:pic>
        <p:nvPicPr>
          <p:cNvPr id="10" name="Picture 9">
            <a:extLst>
              <a:ext uri="{FF2B5EF4-FFF2-40B4-BE49-F238E27FC236}">
                <a16:creationId xmlns:a16="http://schemas.microsoft.com/office/drawing/2014/main" id="{218C81BD-978F-C542-85FE-80328840C9E3}"/>
              </a:ext>
            </a:extLst>
          </p:cNvPr>
          <p:cNvPicPr>
            <a:picLocks noChangeAspect="1"/>
          </p:cNvPicPr>
          <p:nvPr/>
        </p:nvPicPr>
        <p:blipFill>
          <a:blip r:embed="rId8"/>
          <a:stretch>
            <a:fillRect/>
          </a:stretch>
        </p:blipFill>
        <p:spPr>
          <a:xfrm>
            <a:off x="6829816" y="5206108"/>
            <a:ext cx="4243192" cy="879686"/>
          </a:xfrm>
          <a:prstGeom prst="rect">
            <a:avLst/>
          </a:prstGeom>
        </p:spPr>
      </p:pic>
      <p:pic>
        <p:nvPicPr>
          <p:cNvPr id="12" name="Picture 11">
            <a:extLst>
              <a:ext uri="{FF2B5EF4-FFF2-40B4-BE49-F238E27FC236}">
                <a16:creationId xmlns:a16="http://schemas.microsoft.com/office/drawing/2014/main" id="{25983FF3-A9FE-044C-A601-6832C5EACDE2}"/>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452912" y="2948444"/>
            <a:ext cx="1818576" cy="128586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Hợp tác với các cơ quan và doanh nghiệp Nhật Bản</a:t>
            </a:r>
            <a:endParaRPr/>
          </a:p>
        </p:txBody>
      </p:sp>
      <p:pic>
        <p:nvPicPr>
          <p:cNvPr id="307" name="Google Shape;307;p33"/>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647700" y="2971800"/>
            <a:ext cx="4282017" cy="730581"/>
          </a:xfrm>
          <a:prstGeom prst="rect">
            <a:avLst/>
          </a:prstGeom>
          <a:noFill/>
          <a:ln>
            <a:noFill/>
          </a:ln>
        </p:spPr>
      </p:pic>
      <p:pic>
        <p:nvPicPr>
          <p:cNvPr id="308" name="Google Shape;308;p33" descr="Trường đại học Saga University (Saga) | Du học 2018"/>
          <p:cNvPicPr preferRelativeResize="0"/>
          <p:nvPr/>
        </p:nvPicPr>
        <p:blipFill rotWithShape="1">
          <a:blip r:embed="rId4">
            <a:alphaModFix/>
          </a:blip>
          <a:srcRect/>
          <a:stretch/>
        </p:blipFill>
        <p:spPr>
          <a:xfrm>
            <a:off x="6464300" y="1765300"/>
            <a:ext cx="5080000" cy="3327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4"/>
          <p:cNvSpPr txBox="1">
            <a:spLocks noGrp="1"/>
          </p:cNvSpPr>
          <p:nvPr>
            <p:ph type="title"/>
          </p:nvPr>
        </p:nvSpPr>
        <p:spPr>
          <a:xfrm>
            <a:off x="228600" y="274638"/>
            <a:ext cx="11734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Trao đổi thực tập với công ty MEC (8/2019)</a:t>
            </a:r>
            <a:endParaRPr/>
          </a:p>
        </p:txBody>
      </p:sp>
      <p:pic>
        <p:nvPicPr>
          <p:cNvPr id="314" name="Google Shape;314;p34" descr="Đoàn UIT cùng lãnh đạo công ty MEC thăm thị trưởng thành phố Matsusaka"/>
          <p:cNvPicPr preferRelativeResize="0"/>
          <p:nvPr/>
        </p:nvPicPr>
        <p:blipFill rotWithShape="1">
          <a:blip r:embed="rId3">
            <a:alphaModFix/>
          </a:blip>
          <a:srcRect/>
          <a:stretch/>
        </p:blipFill>
        <p:spPr>
          <a:xfrm>
            <a:off x="3281892" y="1219200"/>
            <a:ext cx="5892800" cy="4419600"/>
          </a:xfrm>
          <a:prstGeom prst="rect">
            <a:avLst/>
          </a:prstGeom>
          <a:noFill/>
          <a:ln>
            <a:noFill/>
          </a:ln>
        </p:spPr>
      </p:pic>
      <p:sp>
        <p:nvSpPr>
          <p:cNvPr id="315" name="Google Shape;315;p34"/>
          <p:cNvSpPr/>
          <p:nvPr/>
        </p:nvSpPr>
        <p:spPr>
          <a:xfrm>
            <a:off x="2590800" y="5638800"/>
            <a:ext cx="7924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https://www.uit.edu.vn/sinh-vien-uit-co-hoi-tuyet-voi-de-thuc-tap-tai-nhat-ban</a:t>
            </a:r>
            <a:endParaRPr sz="1800">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DFF9D-B969-4440-9567-1607EB8A7139}"/>
              </a:ext>
            </a:extLst>
          </p:cNvPr>
          <p:cNvSpPr>
            <a:spLocks noGrp="1"/>
          </p:cNvSpPr>
          <p:nvPr>
            <p:ph type="title"/>
          </p:nvPr>
        </p:nvSpPr>
        <p:spPr/>
        <p:txBody>
          <a:bodyPr/>
          <a:lstStyle/>
          <a:p>
            <a:r>
              <a:rPr lang="en-US" dirty="0" err="1"/>
              <a:t>Trao</a:t>
            </a:r>
            <a:r>
              <a:rPr lang="en-US" dirty="0"/>
              <a:t> </a:t>
            </a:r>
            <a:r>
              <a:rPr lang="en-US" dirty="0" err="1"/>
              <a:t>đổi</a:t>
            </a:r>
            <a:r>
              <a:rPr lang="en-US" dirty="0"/>
              <a:t> </a:t>
            </a:r>
            <a:r>
              <a:rPr lang="en-US" dirty="0" err="1"/>
              <a:t>sinh</a:t>
            </a:r>
            <a:r>
              <a:rPr lang="en-US" dirty="0"/>
              <a:t> </a:t>
            </a:r>
            <a:r>
              <a:rPr lang="en-US" dirty="0" err="1"/>
              <a:t>viên</a:t>
            </a:r>
            <a:r>
              <a:rPr lang="en-US" dirty="0"/>
              <a:t> </a:t>
            </a:r>
            <a:r>
              <a:rPr lang="en-US" dirty="0" err="1"/>
              <a:t>với</a:t>
            </a:r>
            <a:r>
              <a:rPr lang="en-US" dirty="0"/>
              <a:t> </a:t>
            </a:r>
            <a:r>
              <a:rPr lang="en-US" dirty="0" err="1"/>
              <a:t>Đại</a:t>
            </a:r>
            <a:r>
              <a:rPr lang="en-US" dirty="0"/>
              <a:t> </a:t>
            </a:r>
            <a:r>
              <a:rPr lang="en-US" dirty="0" err="1"/>
              <a:t>học</a:t>
            </a:r>
            <a:r>
              <a:rPr lang="en-US" dirty="0"/>
              <a:t> SAGA </a:t>
            </a:r>
          </a:p>
        </p:txBody>
      </p:sp>
      <p:pic>
        <p:nvPicPr>
          <p:cNvPr id="1028" name="Picture 4">
            <a:extLst>
              <a:ext uri="{FF2B5EF4-FFF2-40B4-BE49-F238E27FC236}">
                <a16:creationId xmlns:a16="http://schemas.microsoft.com/office/drawing/2014/main" id="{50267C4C-6317-E347-B813-858F1DE9CAA4}"/>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626551" y="1417638"/>
            <a:ext cx="6938897" cy="4625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6668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Tài liệu tham khảo</a:t>
            </a:r>
            <a:endParaRPr/>
          </a:p>
        </p:txBody>
      </p:sp>
      <p:sp>
        <p:nvSpPr>
          <p:cNvPr id="321" name="Google Shape;321;p35"/>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514350" lvl="0" indent="-514350" algn="l" rtl="0">
              <a:lnSpc>
                <a:spcPct val="150000"/>
              </a:lnSpc>
              <a:spcBef>
                <a:spcPts val="0"/>
              </a:spcBef>
              <a:spcAft>
                <a:spcPts val="0"/>
              </a:spcAft>
              <a:buClr>
                <a:srgbClr val="0066FF"/>
              </a:buClr>
              <a:buSzPts val="2800"/>
              <a:buFont typeface="Arial"/>
              <a:buAutoNum type="arabicPeriod"/>
            </a:pPr>
            <a:r>
              <a:rPr lang="en-US" dirty="0" err="1"/>
              <a:t>Sổ</a:t>
            </a:r>
            <a:r>
              <a:rPr lang="en-US" dirty="0"/>
              <a:t> </a:t>
            </a:r>
            <a:r>
              <a:rPr lang="en-US" dirty="0" err="1"/>
              <a:t>tay</a:t>
            </a:r>
            <a:r>
              <a:rPr lang="en-US" dirty="0"/>
              <a:t> </a:t>
            </a:r>
            <a:r>
              <a:rPr lang="en-US" dirty="0" err="1"/>
              <a:t>sinh</a:t>
            </a:r>
            <a:r>
              <a:rPr lang="en-US" dirty="0"/>
              <a:t> </a:t>
            </a:r>
            <a:r>
              <a:rPr lang="en-US" dirty="0" err="1"/>
              <a:t>viên</a:t>
            </a:r>
            <a:r>
              <a:rPr lang="en-US" dirty="0"/>
              <a:t> UIT.</a:t>
            </a:r>
            <a:endParaRPr dirty="0"/>
          </a:p>
          <a:p>
            <a:pPr marL="514350" lvl="0" indent="-514350" algn="l" rtl="0">
              <a:lnSpc>
                <a:spcPct val="150000"/>
              </a:lnSpc>
              <a:spcBef>
                <a:spcPts val="560"/>
              </a:spcBef>
              <a:spcAft>
                <a:spcPts val="0"/>
              </a:spcAft>
              <a:buClr>
                <a:srgbClr val="0066FF"/>
              </a:buClr>
              <a:buSzPts val="2800"/>
              <a:buFont typeface="Arial"/>
              <a:buAutoNum type="arabicPeriod"/>
            </a:pPr>
            <a:r>
              <a:rPr lang="en-US" dirty="0"/>
              <a:t>Website </a:t>
            </a:r>
            <a:r>
              <a:rPr lang="en-US" dirty="0" err="1"/>
              <a:t>trường</a:t>
            </a:r>
            <a:r>
              <a:rPr lang="en-US" dirty="0"/>
              <a:t>: </a:t>
            </a:r>
            <a:r>
              <a:rPr lang="en-US" u="sng" dirty="0">
                <a:solidFill>
                  <a:schemeClr val="hlink"/>
                </a:solidFill>
                <a:hlinkClick r:id="rId3"/>
              </a:rPr>
              <a:t>https://www.uit.edu.vn/</a:t>
            </a:r>
            <a:endParaRPr dirty="0"/>
          </a:p>
          <a:p>
            <a:pPr marL="514350" lvl="0" indent="-514350" algn="l" rtl="0">
              <a:lnSpc>
                <a:spcPct val="150000"/>
              </a:lnSpc>
              <a:spcBef>
                <a:spcPts val="560"/>
              </a:spcBef>
              <a:spcAft>
                <a:spcPts val="0"/>
              </a:spcAft>
              <a:buClr>
                <a:srgbClr val="0066FF"/>
              </a:buClr>
              <a:buSzPts val="2800"/>
              <a:buFont typeface="Arial"/>
              <a:buAutoNum type="arabicPeriod"/>
            </a:pPr>
            <a:r>
              <a:rPr lang="en-US" dirty="0"/>
              <a:t>Website </a:t>
            </a:r>
            <a:r>
              <a:rPr lang="en-US" dirty="0" err="1"/>
              <a:t>tuyển</a:t>
            </a:r>
            <a:r>
              <a:rPr lang="en-US" dirty="0"/>
              <a:t> </a:t>
            </a:r>
            <a:r>
              <a:rPr lang="en-US" dirty="0" err="1"/>
              <a:t>sinh</a:t>
            </a:r>
            <a:r>
              <a:rPr lang="en-US" dirty="0"/>
              <a:t> </a:t>
            </a:r>
            <a:r>
              <a:rPr lang="en-US" dirty="0" err="1"/>
              <a:t>Trường</a:t>
            </a:r>
            <a:r>
              <a:rPr lang="en-US" dirty="0"/>
              <a:t>: </a:t>
            </a:r>
            <a:r>
              <a:rPr lang="en-US" u="sng" dirty="0">
                <a:solidFill>
                  <a:schemeClr val="hlink"/>
                </a:solidFill>
                <a:hlinkClick r:id="rId4"/>
              </a:rPr>
              <a:t>https://tuyensinh.uit.edu.vn/</a:t>
            </a:r>
            <a:endParaRPr dirty="0"/>
          </a:p>
          <a:p>
            <a:pPr marL="514350" lvl="0" indent="-514350" algn="l" rtl="0">
              <a:lnSpc>
                <a:spcPct val="150000"/>
              </a:lnSpc>
              <a:spcBef>
                <a:spcPts val="560"/>
              </a:spcBef>
              <a:spcAft>
                <a:spcPts val="0"/>
              </a:spcAft>
              <a:buClr>
                <a:srgbClr val="0066FF"/>
              </a:buClr>
              <a:buSzPts val="2800"/>
              <a:buFont typeface="Arial"/>
              <a:buAutoNum type="arabicPeriod"/>
            </a:pPr>
            <a:r>
              <a:rPr lang="en-US" dirty="0"/>
              <a:t>Website Khoa Khoa </a:t>
            </a:r>
            <a:r>
              <a:rPr lang="en-US" dirty="0" err="1"/>
              <a:t>học</a:t>
            </a:r>
            <a:r>
              <a:rPr lang="en-US" dirty="0"/>
              <a:t> </a:t>
            </a:r>
            <a:r>
              <a:rPr lang="en-US" dirty="0" err="1"/>
              <a:t>và</a:t>
            </a:r>
            <a:r>
              <a:rPr lang="en-US" dirty="0"/>
              <a:t> </a:t>
            </a:r>
            <a:r>
              <a:rPr lang="en-US" dirty="0" err="1"/>
              <a:t>Kỹ</a:t>
            </a:r>
            <a:r>
              <a:rPr lang="en-US" dirty="0"/>
              <a:t> </a:t>
            </a:r>
            <a:r>
              <a:rPr lang="en-US" dirty="0" err="1"/>
              <a:t>thuật</a:t>
            </a:r>
            <a:r>
              <a:rPr lang="en-US" dirty="0"/>
              <a:t> </a:t>
            </a:r>
            <a:r>
              <a:rPr lang="en-US" dirty="0" err="1"/>
              <a:t>thông</a:t>
            </a:r>
            <a:r>
              <a:rPr lang="en-US" dirty="0"/>
              <a:t> tin:</a:t>
            </a:r>
            <a:endParaRPr dirty="0"/>
          </a:p>
          <a:p>
            <a:pPr marL="914400" lvl="1" indent="-514350" algn="l" rtl="0">
              <a:lnSpc>
                <a:spcPct val="150000"/>
              </a:lnSpc>
              <a:spcBef>
                <a:spcPts val="560"/>
              </a:spcBef>
              <a:spcAft>
                <a:spcPts val="0"/>
              </a:spcAft>
              <a:buClr>
                <a:srgbClr val="0066FF"/>
              </a:buClr>
              <a:buSzPts val="2800"/>
              <a:buChar char="+"/>
            </a:pPr>
            <a:r>
              <a:rPr lang="en-US" dirty="0" err="1"/>
              <a:t>Tiếng</a:t>
            </a:r>
            <a:r>
              <a:rPr lang="en-US" dirty="0"/>
              <a:t> </a:t>
            </a:r>
            <a:r>
              <a:rPr lang="en-US" dirty="0" err="1"/>
              <a:t>Việt</a:t>
            </a:r>
            <a:r>
              <a:rPr lang="en-US" dirty="0"/>
              <a:t>: </a:t>
            </a:r>
            <a:r>
              <a:rPr lang="en-US" u="sng" dirty="0">
                <a:solidFill>
                  <a:schemeClr val="hlink"/>
                </a:solidFill>
                <a:hlinkClick r:id="rId5"/>
              </a:rPr>
              <a:t>https://fit.uit.edu.vn/</a:t>
            </a:r>
            <a:endParaRPr dirty="0"/>
          </a:p>
          <a:p>
            <a:pPr marL="914400" lvl="1" indent="-514350" algn="l" rtl="0">
              <a:lnSpc>
                <a:spcPct val="150000"/>
              </a:lnSpc>
              <a:spcBef>
                <a:spcPts val="560"/>
              </a:spcBef>
              <a:spcAft>
                <a:spcPts val="0"/>
              </a:spcAft>
              <a:buClr>
                <a:srgbClr val="0066FF"/>
              </a:buClr>
              <a:buSzPts val="2800"/>
              <a:buChar char="+"/>
            </a:pPr>
            <a:r>
              <a:rPr lang="en-US" dirty="0" err="1"/>
              <a:t>Tiếng</a:t>
            </a:r>
            <a:r>
              <a:rPr lang="en-US" dirty="0"/>
              <a:t> Anh: </a:t>
            </a:r>
            <a:r>
              <a:rPr lang="en-US" u="sng" dirty="0">
                <a:solidFill>
                  <a:schemeClr val="hlink"/>
                </a:solidFill>
                <a:hlinkClick r:id="rId6"/>
              </a:rPr>
              <a:t>https://fit.uit.edu.vn/en/</a:t>
            </a:r>
            <a:endParaRPr dirty="0"/>
          </a:p>
          <a:p>
            <a:pPr marL="514350" lvl="0" indent="-336550" algn="l" rtl="0">
              <a:lnSpc>
                <a:spcPct val="150000"/>
              </a:lnSpc>
              <a:spcBef>
                <a:spcPts val="560"/>
              </a:spcBef>
              <a:spcAft>
                <a:spcPts val="0"/>
              </a:spcAft>
              <a:buClr>
                <a:srgbClr val="0066FF"/>
              </a:buClr>
              <a:buSzPts val="2800"/>
              <a:buFont typeface="Arial"/>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Ngành Công nghệ thông tin</a:t>
            </a:r>
            <a:endParaRPr/>
          </a:p>
        </p:txBody>
      </p:sp>
      <p:pic>
        <p:nvPicPr>
          <p:cNvPr id="113" name="Google Shape;113;p4" descr="FrailSafe - Q&amp;A"/>
          <p:cNvPicPr preferRelativeResize="0"/>
          <p:nvPr/>
        </p:nvPicPr>
        <p:blipFill rotWithShape="1">
          <a:blip r:embed="rId3">
            <a:alphaModFix/>
          </a:blip>
          <a:srcRect/>
          <a:stretch/>
        </p:blipFill>
        <p:spPr>
          <a:xfrm>
            <a:off x="609600" y="1981200"/>
            <a:ext cx="3251200" cy="3251200"/>
          </a:xfrm>
          <a:prstGeom prst="rect">
            <a:avLst/>
          </a:prstGeom>
          <a:noFill/>
          <a:ln>
            <a:noFill/>
          </a:ln>
        </p:spPr>
      </p:pic>
      <p:sp>
        <p:nvSpPr>
          <p:cNvPr id="114" name="Google Shape;114;p4"/>
          <p:cNvSpPr txBox="1"/>
          <p:nvPr/>
        </p:nvSpPr>
        <p:spPr>
          <a:xfrm>
            <a:off x="4953000" y="1519535"/>
            <a:ext cx="476848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66FF"/>
                </a:solidFill>
                <a:latin typeface="Arial"/>
                <a:ea typeface="Arial"/>
                <a:cs typeface="Arial"/>
                <a:sym typeface="Arial"/>
              </a:rPr>
              <a:t>Thế nào là </a:t>
            </a:r>
            <a:r>
              <a:rPr lang="en-US" sz="2400">
                <a:solidFill>
                  <a:srgbClr val="FF0000"/>
                </a:solidFill>
                <a:latin typeface="Arial"/>
                <a:ea typeface="Arial"/>
                <a:cs typeface="Arial"/>
                <a:sym typeface="Arial"/>
              </a:rPr>
              <a:t>Công nghệ </a:t>
            </a:r>
            <a:r>
              <a:rPr lang="en-US" sz="2400">
                <a:solidFill>
                  <a:srgbClr val="008000"/>
                </a:solidFill>
                <a:latin typeface="Arial"/>
                <a:ea typeface="Arial"/>
                <a:cs typeface="Arial"/>
                <a:sym typeface="Arial"/>
              </a:rPr>
              <a:t>Thông tin</a:t>
            </a:r>
            <a:r>
              <a:rPr lang="en-US" sz="2400">
                <a:solidFill>
                  <a:srgbClr val="0066FF"/>
                </a:solidFill>
                <a:latin typeface="Arial"/>
                <a:ea typeface="Arial"/>
                <a:cs typeface="Arial"/>
                <a:sym typeface="Arial"/>
              </a:rPr>
              <a:t>?</a:t>
            </a:r>
            <a:endParaRPr/>
          </a:p>
        </p:txBody>
      </p:sp>
      <p:sp>
        <p:nvSpPr>
          <p:cNvPr id="115" name="Google Shape;115;p4"/>
          <p:cNvSpPr txBox="1"/>
          <p:nvPr/>
        </p:nvSpPr>
        <p:spPr>
          <a:xfrm>
            <a:off x="4064002" y="2483415"/>
            <a:ext cx="3860798"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FF0000"/>
                </a:solidFill>
                <a:latin typeface="Arial"/>
                <a:ea typeface="Arial"/>
                <a:cs typeface="Arial"/>
                <a:sym typeface="Arial"/>
              </a:rPr>
              <a:t>Công nghệ </a:t>
            </a:r>
            <a:r>
              <a:rPr lang="en-US" sz="2000">
                <a:solidFill>
                  <a:srgbClr val="008000"/>
                </a:solidFill>
                <a:latin typeface="Arial"/>
                <a:ea typeface="Arial"/>
                <a:cs typeface="Arial"/>
                <a:sym typeface="Arial"/>
              </a:rPr>
              <a:t>là một tổ hợp bao gồm:</a:t>
            </a:r>
            <a:endParaRPr/>
          </a:p>
          <a:p>
            <a:pPr marL="285750" marR="0" lvl="0" indent="-285750" algn="l" rtl="0">
              <a:spcBef>
                <a:spcPts val="0"/>
              </a:spcBef>
              <a:spcAft>
                <a:spcPts val="0"/>
              </a:spcAft>
              <a:buClr>
                <a:srgbClr val="008000"/>
              </a:buClr>
              <a:buSzPts val="2000"/>
              <a:buFont typeface="Arial"/>
              <a:buChar char="-"/>
            </a:pPr>
            <a:r>
              <a:rPr lang="en-US" sz="2000">
                <a:solidFill>
                  <a:srgbClr val="008000"/>
                </a:solidFill>
                <a:latin typeface="Arial"/>
                <a:ea typeface="Arial"/>
                <a:cs typeface="Arial"/>
                <a:sym typeface="Arial"/>
              </a:rPr>
              <a:t>Kỹ thuật.</a:t>
            </a:r>
            <a:endParaRPr/>
          </a:p>
          <a:p>
            <a:pPr marL="285750" marR="0" lvl="0" indent="-285750" algn="l" rtl="0">
              <a:spcBef>
                <a:spcPts val="0"/>
              </a:spcBef>
              <a:spcAft>
                <a:spcPts val="0"/>
              </a:spcAft>
              <a:buClr>
                <a:srgbClr val="008000"/>
              </a:buClr>
              <a:buSzPts val="2000"/>
              <a:buFont typeface="Arial"/>
              <a:buChar char="-"/>
            </a:pPr>
            <a:r>
              <a:rPr lang="en-US" sz="2000">
                <a:solidFill>
                  <a:srgbClr val="008000"/>
                </a:solidFill>
                <a:latin typeface="Arial"/>
                <a:ea typeface="Arial"/>
                <a:cs typeface="Arial"/>
                <a:sym typeface="Arial"/>
              </a:rPr>
              <a:t>Kỹ năng.</a:t>
            </a:r>
            <a:endParaRPr/>
          </a:p>
          <a:p>
            <a:pPr marL="285750" marR="0" lvl="0" indent="-285750" algn="l" rtl="0">
              <a:spcBef>
                <a:spcPts val="0"/>
              </a:spcBef>
              <a:spcAft>
                <a:spcPts val="0"/>
              </a:spcAft>
              <a:buClr>
                <a:srgbClr val="008000"/>
              </a:buClr>
              <a:buSzPts val="2000"/>
              <a:buFont typeface="Arial"/>
              <a:buChar char="-"/>
            </a:pPr>
            <a:r>
              <a:rPr lang="en-US" sz="2000">
                <a:solidFill>
                  <a:srgbClr val="008000"/>
                </a:solidFill>
                <a:latin typeface="Arial"/>
                <a:ea typeface="Arial"/>
                <a:cs typeface="Arial"/>
                <a:sym typeface="Arial"/>
              </a:rPr>
              <a:t>Phương pháp.</a:t>
            </a:r>
            <a:endParaRPr/>
          </a:p>
          <a:p>
            <a:pPr marL="285750" marR="0" lvl="0" indent="-285750" algn="l" rtl="0">
              <a:spcBef>
                <a:spcPts val="0"/>
              </a:spcBef>
              <a:spcAft>
                <a:spcPts val="0"/>
              </a:spcAft>
              <a:buClr>
                <a:srgbClr val="008000"/>
              </a:buClr>
              <a:buSzPts val="2000"/>
              <a:buFont typeface="Arial"/>
              <a:buChar char="-"/>
            </a:pPr>
            <a:r>
              <a:rPr lang="en-US" sz="2000">
                <a:solidFill>
                  <a:srgbClr val="008000"/>
                </a:solidFill>
                <a:latin typeface="Arial"/>
                <a:ea typeface="Arial"/>
                <a:cs typeface="Arial"/>
                <a:sym typeface="Arial"/>
              </a:rPr>
              <a:t>Quy trình.</a:t>
            </a:r>
            <a:endParaRPr/>
          </a:p>
          <a:p>
            <a:pPr marL="0" marR="0" lvl="0" indent="0" algn="l" rtl="0">
              <a:spcBef>
                <a:spcPts val="0"/>
              </a:spcBef>
              <a:spcAft>
                <a:spcPts val="0"/>
              </a:spcAft>
              <a:buNone/>
            </a:pPr>
            <a:r>
              <a:rPr lang="en-US" sz="2000">
                <a:solidFill>
                  <a:srgbClr val="008000"/>
                </a:solidFill>
                <a:latin typeface="Arial"/>
                <a:ea typeface="Arial"/>
                <a:cs typeface="Arial"/>
                <a:sym typeface="Arial"/>
              </a:rPr>
              <a:t>🡺 ứng dụng vào trong đời sống sản xuất.</a:t>
            </a:r>
            <a:endParaRPr sz="2000">
              <a:solidFill>
                <a:srgbClr val="008000"/>
              </a:solidFill>
              <a:latin typeface="Arial"/>
              <a:ea typeface="Arial"/>
              <a:cs typeface="Arial"/>
              <a:sym typeface="Arial"/>
            </a:endParaRPr>
          </a:p>
        </p:txBody>
      </p:sp>
      <p:sp>
        <p:nvSpPr>
          <p:cNvPr id="116" name="Google Shape;116;p4"/>
          <p:cNvSpPr txBox="1"/>
          <p:nvPr/>
        </p:nvSpPr>
        <p:spPr>
          <a:xfrm>
            <a:off x="8331202" y="2767280"/>
            <a:ext cx="3860798"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FF0000"/>
                </a:solidFill>
                <a:latin typeface="Arial"/>
                <a:ea typeface="Arial"/>
                <a:cs typeface="Arial"/>
                <a:sym typeface="Arial"/>
              </a:rPr>
              <a:t>Thông tin </a:t>
            </a:r>
            <a:r>
              <a:rPr lang="en-US" sz="2000">
                <a:solidFill>
                  <a:srgbClr val="0066FF"/>
                </a:solidFill>
                <a:latin typeface="Arial"/>
                <a:ea typeface="Arial"/>
                <a:cs typeface="Arial"/>
                <a:sym typeface="Arial"/>
              </a:rPr>
              <a:t>là một tập hợp bao gồm các sự kiện hoặc chi tiết đề cập tới một người, hoặc đối tượng cụ thể</a:t>
            </a:r>
            <a:endParaRPr/>
          </a:p>
        </p:txBody>
      </p:sp>
      <p:cxnSp>
        <p:nvCxnSpPr>
          <p:cNvPr id="117" name="Google Shape;117;p4"/>
          <p:cNvCxnSpPr>
            <a:stCxn id="114" idx="2"/>
          </p:cNvCxnSpPr>
          <p:nvPr/>
        </p:nvCxnSpPr>
        <p:spPr>
          <a:xfrm flipH="1">
            <a:off x="5334142" y="1981200"/>
            <a:ext cx="2003100" cy="502200"/>
          </a:xfrm>
          <a:prstGeom prst="straightConnector1">
            <a:avLst/>
          </a:prstGeom>
          <a:noFill/>
          <a:ln w="9525" cap="flat" cmpd="sng">
            <a:solidFill>
              <a:srgbClr val="2E2E97"/>
            </a:solidFill>
            <a:prstDash val="solid"/>
            <a:round/>
            <a:headEnd type="none" w="sm" len="sm"/>
            <a:tailEnd type="triangle" w="med" len="med"/>
          </a:ln>
        </p:spPr>
      </p:cxnSp>
      <p:cxnSp>
        <p:nvCxnSpPr>
          <p:cNvPr id="118" name="Google Shape;118;p4"/>
          <p:cNvCxnSpPr>
            <a:stCxn id="114" idx="2"/>
          </p:cNvCxnSpPr>
          <p:nvPr/>
        </p:nvCxnSpPr>
        <p:spPr>
          <a:xfrm>
            <a:off x="7337242" y="1981200"/>
            <a:ext cx="1679700" cy="786000"/>
          </a:xfrm>
          <a:prstGeom prst="straightConnector1">
            <a:avLst/>
          </a:prstGeom>
          <a:noFill/>
          <a:ln w="9525" cap="flat" cmpd="sng">
            <a:solidFill>
              <a:srgbClr val="2E2E97"/>
            </a:solidFill>
            <a:prstDash val="solid"/>
            <a:round/>
            <a:headEnd type="none" w="sm" len="sm"/>
            <a:tailEnd type="triangle" w="med" len="med"/>
          </a:ln>
        </p:spPr>
      </p:cxnSp>
      <p:pic>
        <p:nvPicPr>
          <p:cNvPr id="119" name="Google Shape;119;p4" descr="Technology and the Supply Chain: What Does the Future Hold?"/>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9296400" y="4370787"/>
            <a:ext cx="2743200" cy="17232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Ngành Công nghệ thông tin</a:t>
            </a:r>
            <a:endParaRPr/>
          </a:p>
        </p:txBody>
      </p:sp>
      <p:pic>
        <p:nvPicPr>
          <p:cNvPr id="125" name="Google Shape;125;p5" descr="FrailSafe - Q&amp;A"/>
          <p:cNvPicPr preferRelativeResize="0"/>
          <p:nvPr/>
        </p:nvPicPr>
        <p:blipFill rotWithShape="1">
          <a:blip r:embed="rId3">
            <a:alphaModFix/>
          </a:blip>
          <a:srcRect/>
          <a:stretch/>
        </p:blipFill>
        <p:spPr>
          <a:xfrm>
            <a:off x="609600" y="1981200"/>
            <a:ext cx="3251200" cy="3251200"/>
          </a:xfrm>
          <a:prstGeom prst="rect">
            <a:avLst/>
          </a:prstGeom>
          <a:noFill/>
          <a:ln>
            <a:noFill/>
          </a:ln>
        </p:spPr>
      </p:pic>
      <p:sp>
        <p:nvSpPr>
          <p:cNvPr id="126" name="Google Shape;126;p5"/>
          <p:cNvSpPr txBox="1"/>
          <p:nvPr/>
        </p:nvSpPr>
        <p:spPr>
          <a:xfrm>
            <a:off x="4953000" y="1519535"/>
            <a:ext cx="476848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66FF"/>
                </a:solidFill>
                <a:latin typeface="Arial"/>
                <a:ea typeface="Arial"/>
                <a:cs typeface="Arial"/>
                <a:sym typeface="Arial"/>
              </a:rPr>
              <a:t>Thế nào là </a:t>
            </a:r>
            <a:r>
              <a:rPr lang="en-US" sz="2400">
                <a:solidFill>
                  <a:srgbClr val="FF0000"/>
                </a:solidFill>
                <a:latin typeface="Arial"/>
                <a:ea typeface="Arial"/>
                <a:cs typeface="Arial"/>
                <a:sym typeface="Arial"/>
              </a:rPr>
              <a:t>Công nghệ </a:t>
            </a:r>
            <a:r>
              <a:rPr lang="en-US" sz="2400">
                <a:solidFill>
                  <a:srgbClr val="008000"/>
                </a:solidFill>
                <a:latin typeface="Arial"/>
                <a:ea typeface="Arial"/>
                <a:cs typeface="Arial"/>
                <a:sym typeface="Arial"/>
              </a:rPr>
              <a:t>Thông tin</a:t>
            </a:r>
            <a:r>
              <a:rPr lang="en-US" sz="2400">
                <a:solidFill>
                  <a:srgbClr val="0066FF"/>
                </a:solidFill>
                <a:latin typeface="Arial"/>
                <a:ea typeface="Arial"/>
                <a:cs typeface="Arial"/>
                <a:sym typeface="Arial"/>
              </a:rPr>
              <a:t>?</a:t>
            </a:r>
            <a:endParaRPr/>
          </a:p>
        </p:txBody>
      </p:sp>
      <p:sp>
        <p:nvSpPr>
          <p:cNvPr id="127" name="Google Shape;127;p5"/>
          <p:cNvSpPr/>
          <p:nvPr/>
        </p:nvSpPr>
        <p:spPr>
          <a:xfrm>
            <a:off x="4953000" y="2435682"/>
            <a:ext cx="66294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i="1">
                <a:solidFill>
                  <a:srgbClr val="0066FF"/>
                </a:solidFill>
                <a:latin typeface="Arial"/>
                <a:ea typeface="Arial"/>
                <a:cs typeface="Arial"/>
                <a:sym typeface="Arial"/>
              </a:rPr>
              <a:t>Công nghệ thông tin là tập hợp </a:t>
            </a:r>
            <a:r>
              <a:rPr lang="en-US" sz="2400" i="1">
                <a:solidFill>
                  <a:srgbClr val="FF0000"/>
                </a:solidFill>
                <a:latin typeface="Arial"/>
                <a:ea typeface="Arial"/>
                <a:cs typeface="Arial"/>
                <a:sym typeface="Arial"/>
              </a:rPr>
              <a:t>các phương pháp khoa học, các phương tiện và công cụ kĩ thuật hiện đại</a:t>
            </a:r>
            <a:r>
              <a:rPr lang="en-US" sz="2400" i="1">
                <a:solidFill>
                  <a:srgbClr val="0066FF"/>
                </a:solidFill>
                <a:latin typeface="Arial"/>
                <a:ea typeface="Arial"/>
                <a:cs typeface="Arial"/>
                <a:sym typeface="Arial"/>
              </a:rPr>
              <a:t> - chủ yếu là kĩ thuật máy tính và viễn thông - nhằm </a:t>
            </a:r>
            <a:r>
              <a:rPr lang="en-US" sz="2400" i="1">
                <a:solidFill>
                  <a:srgbClr val="FF0000"/>
                </a:solidFill>
                <a:latin typeface="Arial"/>
                <a:ea typeface="Arial"/>
                <a:cs typeface="Arial"/>
                <a:sym typeface="Arial"/>
              </a:rPr>
              <a:t>tổ chức khai thác và sử dụng có hiệu quả các nguồn tài nguyên thông tin </a:t>
            </a:r>
            <a:r>
              <a:rPr lang="en-US" sz="2400" i="1">
                <a:solidFill>
                  <a:srgbClr val="0066FF"/>
                </a:solidFill>
                <a:latin typeface="Arial"/>
                <a:ea typeface="Arial"/>
                <a:cs typeface="Arial"/>
                <a:sym typeface="Arial"/>
              </a:rPr>
              <a:t>rất phong phú và tiềm năng trong mọi lĩnh vực hoạt động của con người và xã hội.</a:t>
            </a:r>
            <a:endParaRPr sz="2400">
              <a:solidFill>
                <a:srgbClr val="0066FF"/>
              </a:solidFill>
              <a:latin typeface="Arial"/>
              <a:ea typeface="Arial"/>
              <a:cs typeface="Arial"/>
              <a:sym typeface="Arial"/>
            </a:endParaRPr>
          </a:p>
        </p:txBody>
      </p:sp>
      <p:sp>
        <p:nvSpPr>
          <p:cNvPr id="128" name="Google Shape;128;p5"/>
          <p:cNvSpPr/>
          <p:nvPr/>
        </p:nvSpPr>
        <p:spPr>
          <a:xfrm>
            <a:off x="8763000" y="5736650"/>
            <a:ext cx="31213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Nghị quyết Chính phủ 49/CP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p:nvPr>
        </p:nvSpPr>
        <p:spPr>
          <a:xfrm>
            <a:off x="609600" y="28575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Lược sử Máy tính và </a:t>
            </a:r>
            <a:br>
              <a:rPr lang="en-US"/>
            </a:br>
            <a:r>
              <a:rPr lang="en-US"/>
              <a:t>Công Nghệ Thông Tin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7" descr="Timeline&#10;&#10;Description automatically generated"/>
          <p:cNvPicPr preferRelativeResize="0">
            <a:picLocks noGrp="1"/>
          </p:cNvPicPr>
          <p:nvPr>
            <p:ph type="body" idx="1"/>
          </p:nvPr>
        </p:nvPicPr>
        <p:blipFill rotWithShape="1">
          <a:blip r:embed="rId3" cstate="screen">
            <a:alphaModFix/>
            <a:extLst>
              <a:ext uri="{28A0092B-C50C-407E-A947-70E740481C1C}">
                <a14:useLocalDpi xmlns:a14="http://schemas.microsoft.com/office/drawing/2010/main"/>
              </a:ext>
            </a:extLst>
          </a:blip>
          <a:srcRect/>
          <a:stretch/>
        </p:blipFill>
        <p:spPr>
          <a:xfrm>
            <a:off x="0" y="0"/>
            <a:ext cx="12192000" cy="6858000"/>
          </a:xfrm>
          <a:prstGeom prst="rect">
            <a:avLst/>
          </a:prstGeom>
          <a:noFill/>
          <a:ln>
            <a:noFill/>
          </a:ln>
        </p:spPr>
      </p:pic>
      <p:sp>
        <p:nvSpPr>
          <p:cNvPr id="139" name="Google Shape;139;p7"/>
          <p:cNvSpPr txBox="1"/>
          <p:nvPr/>
        </p:nvSpPr>
        <p:spPr>
          <a:xfrm>
            <a:off x="4600575" y="6581001"/>
            <a:ext cx="299084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i="1">
                <a:solidFill>
                  <a:schemeClr val="dk1"/>
                </a:solidFill>
                <a:latin typeface="Arial"/>
                <a:ea typeface="Arial"/>
                <a:cs typeface="Arial"/>
                <a:sym typeface="Arial"/>
              </a:rPr>
              <a:t>https://learn.g2.com/history-of-computers</a:t>
            </a:r>
            <a:endParaRPr sz="1200" i="1">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8" descr="Timeline&#10;&#10;Description automatically generated"/>
          <p:cNvPicPr preferRelativeResize="0">
            <a:picLocks noGrp="1"/>
          </p:cNvPicPr>
          <p:nvPr>
            <p:ph type="body" idx="1"/>
          </p:nvPr>
        </p:nvPicPr>
        <p:blipFill rotWithShape="1">
          <a:blip r:embed="rId3" cstate="screen">
            <a:alphaModFix/>
            <a:extLst>
              <a:ext uri="{28A0092B-C50C-407E-A947-70E740481C1C}">
                <a14:useLocalDpi xmlns:a14="http://schemas.microsoft.com/office/drawing/2010/main"/>
              </a:ext>
            </a:extLst>
          </a:blip>
          <a:srcRect/>
          <a:stretch/>
        </p:blipFill>
        <p:spPr>
          <a:xfrm>
            <a:off x="0" y="0"/>
            <a:ext cx="12192000" cy="6864626"/>
          </a:xfrm>
          <a:prstGeom prst="rect">
            <a:avLst/>
          </a:prstGeom>
          <a:noFill/>
          <a:ln>
            <a:noFill/>
          </a:ln>
        </p:spPr>
      </p:pic>
      <p:sp>
        <p:nvSpPr>
          <p:cNvPr id="145" name="Google Shape;145;p8"/>
          <p:cNvSpPr txBox="1"/>
          <p:nvPr/>
        </p:nvSpPr>
        <p:spPr>
          <a:xfrm>
            <a:off x="4171950" y="6581001"/>
            <a:ext cx="384809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i="1">
                <a:solidFill>
                  <a:schemeClr val="dk1"/>
                </a:solidFill>
                <a:latin typeface="Arial"/>
                <a:ea typeface="Arial"/>
                <a:cs typeface="Arial"/>
                <a:sym typeface="Arial"/>
              </a:rPr>
              <a:t>https://stfc.ukri.org/files/digital-revolution-infographic/</a:t>
            </a:r>
            <a:endParaRPr sz="1200" i="1">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Ứng dụng của Công nghệ Thông tin</a:t>
            </a:r>
            <a:endParaRPr/>
          </a:p>
        </p:txBody>
      </p:sp>
      <p:sp>
        <p:nvSpPr>
          <p:cNvPr id="151" name="Google Shape;151;p9"/>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66FF"/>
              </a:buClr>
              <a:buSzPts val="2800"/>
              <a:buChar char="─"/>
            </a:pPr>
            <a:r>
              <a:rPr lang="en-US"/>
              <a:t>Kinh doanh: Lưu trữ và quản lý giao dịch và tài liệu kinh doanh, quản lý nhân sự, tính lương tự động, quản lý dự án..</a:t>
            </a:r>
            <a:endParaRPr/>
          </a:p>
          <a:p>
            <a:pPr marL="342900" lvl="0" indent="-342900" algn="l" rtl="0">
              <a:spcBef>
                <a:spcPts val="560"/>
              </a:spcBef>
              <a:spcAft>
                <a:spcPts val="0"/>
              </a:spcAft>
              <a:buClr>
                <a:srgbClr val="0066FF"/>
              </a:buClr>
              <a:buSzPts val="2800"/>
              <a:buChar char="─"/>
            </a:pPr>
            <a:r>
              <a:rPr lang="en-US"/>
              <a:t>Y tế: Lưu trữ và quản lý hồ sơ bệnh án, hệ thống chuẩn đoán bệnh, hệ thống phân tích bệnh án..</a:t>
            </a:r>
            <a:endParaRPr/>
          </a:p>
          <a:p>
            <a:pPr marL="342900" lvl="0" indent="-342900" algn="l" rtl="0">
              <a:spcBef>
                <a:spcPts val="560"/>
              </a:spcBef>
              <a:spcAft>
                <a:spcPts val="0"/>
              </a:spcAft>
              <a:buClr>
                <a:srgbClr val="0066FF"/>
              </a:buClr>
              <a:buSzPts val="2800"/>
              <a:buChar char="─"/>
            </a:pPr>
            <a:r>
              <a:rPr lang="en-US"/>
              <a:t>Giáo dục: LMS (learning management system)</a:t>
            </a:r>
            <a:endParaRPr/>
          </a:p>
          <a:p>
            <a:pPr marL="342900" lvl="0" indent="-165100" algn="l" rtl="0">
              <a:spcBef>
                <a:spcPts val="560"/>
              </a:spcBef>
              <a:spcAft>
                <a:spcPts val="0"/>
              </a:spcAft>
              <a:buClr>
                <a:srgbClr val="0066FF"/>
              </a:buClr>
              <a:buSzPts val="2800"/>
              <a:buNone/>
            </a:pPr>
            <a:endParaRPr/>
          </a:p>
        </p:txBody>
      </p:sp>
      <p:pic>
        <p:nvPicPr>
          <p:cNvPr id="152" name="Google Shape;152;p9" descr="Diagram&#10;&#10;Description automatically generated"/>
          <p:cNvPicPr preferRelativeResize="0"/>
          <p:nvPr/>
        </p:nvPicPr>
        <p:blipFill rotWithShape="1">
          <a:blip r:embed="rId3">
            <a:alphaModFix/>
          </a:blip>
          <a:srcRect/>
          <a:stretch/>
        </p:blipFill>
        <p:spPr>
          <a:xfrm>
            <a:off x="4300139" y="4114800"/>
            <a:ext cx="3591721" cy="2011364"/>
          </a:xfrm>
          <a:prstGeom prst="rect">
            <a:avLst/>
          </a:prstGeom>
          <a:noFill/>
          <a:ln>
            <a:noFill/>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1566</Words>
  <Application>Microsoft Macintosh PowerPoint</Application>
  <PresentationFormat>Widescreen</PresentationFormat>
  <Paragraphs>170</Paragraphs>
  <Slides>36</Slides>
  <Notes>34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36</vt:i4>
      </vt:variant>
    </vt:vector>
  </HeadingPairs>
  <TitlesOfParts>
    <vt:vector size="38" baseType="lpstr">
      <vt:lpstr>Arial</vt:lpstr>
      <vt:lpstr>Default Design</vt:lpstr>
      <vt:lpstr>BÀI 01:  TỔNG QUAN</vt:lpstr>
      <vt:lpstr>Nội dung</vt:lpstr>
      <vt:lpstr>Ngành Công nghệ thông tin</vt:lpstr>
      <vt:lpstr>Ngành Công nghệ thông tin</vt:lpstr>
      <vt:lpstr>Ngành Công nghệ thông tin</vt:lpstr>
      <vt:lpstr>Lược sử Máy tính và  Công Nghệ Thông Tin</vt:lpstr>
      <vt:lpstr>PowerPoint Presentation</vt:lpstr>
      <vt:lpstr>PowerPoint Presentation</vt:lpstr>
      <vt:lpstr>Ứng dụng của Công nghệ Thông tin</vt:lpstr>
      <vt:lpstr>Xu hướng của Công nghệ Thông Tin</vt:lpstr>
      <vt:lpstr>Các công nghệ chủ chốt của CN 4.0</vt:lpstr>
      <vt:lpstr>Ngành Công nghệ thông tin</vt:lpstr>
      <vt:lpstr>Tổng quan về trường Đại học Công nghệ thông tin</vt:lpstr>
      <vt:lpstr>Các khoa/ngành tại trường</vt:lpstr>
      <vt:lpstr>Tầm nhìn, sứ mạng, triết lý giáo dục</vt:lpstr>
      <vt:lpstr>Khoa Khoa học và Kỹ thuật thông tin</vt:lpstr>
      <vt:lpstr>Thông tin sơ lược</vt:lpstr>
      <vt:lpstr>Các bộ môn thuộc Khoa</vt:lpstr>
      <vt:lpstr>Làm sao để liên lạc với Khoa ?</vt:lpstr>
      <vt:lpstr>Các phòng/ban và phòng thí nghiệm trực thuộc trường</vt:lpstr>
      <vt:lpstr>Các phòng ban quan trọng đối với sinh viên</vt:lpstr>
      <vt:lpstr>Các phòng thí nghiệm thuộc trường</vt:lpstr>
      <vt:lpstr>Các phòng thí nghiệm liên kết với doanh nghiệp</vt:lpstr>
      <vt:lpstr>Câu hỏi 1</vt:lpstr>
      <vt:lpstr>Câu hỏi 2</vt:lpstr>
      <vt:lpstr>Câu hỏi 3</vt:lpstr>
      <vt:lpstr>Các bậc đào tạo ngành Công nghệ thông tin</vt:lpstr>
      <vt:lpstr>Các bậc đào tạo</vt:lpstr>
      <vt:lpstr>Bậc Đại học</vt:lpstr>
      <vt:lpstr>Các bậc cao hơn</vt:lpstr>
      <vt:lpstr>HỢP TÁC DOANH NGHIỆP</vt:lpstr>
      <vt:lpstr>CÁC DOANH NGHIỆP HỢP TÁC VỚI KHOA</vt:lpstr>
      <vt:lpstr>Hợp tác với các cơ quan và doanh nghiệp Nhật Bản</vt:lpstr>
      <vt:lpstr>Trao đổi thực tập với công ty MEC (8/2019)</vt:lpstr>
      <vt:lpstr>Trao đổi sinh viên với Đại học SAGA </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01:  TỔNG QUAN</dc:title>
  <dc:creator>Tô Quốc Huy</dc:creator>
  <cp:lastModifiedBy>Quang Nguyen</cp:lastModifiedBy>
  <cp:revision>9</cp:revision>
  <dcterms:created xsi:type="dcterms:W3CDTF">2020-11-16T07:28:28Z</dcterms:created>
  <dcterms:modified xsi:type="dcterms:W3CDTF">2022-03-03T07:40:08Z</dcterms:modified>
</cp:coreProperties>
</file>