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28" r:id="rId2"/>
    <p:sldId id="368" r:id="rId3"/>
    <p:sldId id="369" r:id="rId4"/>
    <p:sldId id="329" r:id="rId5"/>
    <p:sldId id="332" r:id="rId6"/>
    <p:sldId id="331" r:id="rId7"/>
    <p:sldId id="333" r:id="rId8"/>
    <p:sldId id="330" r:id="rId9"/>
    <p:sldId id="336" r:id="rId10"/>
    <p:sldId id="335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71" r:id="rId30"/>
    <p:sldId id="355" r:id="rId31"/>
    <p:sldId id="357" r:id="rId32"/>
    <p:sldId id="359" r:id="rId33"/>
    <p:sldId id="358" r:id="rId34"/>
    <p:sldId id="360" r:id="rId35"/>
    <p:sldId id="362" r:id="rId36"/>
    <p:sldId id="363" r:id="rId37"/>
    <p:sldId id="364" r:id="rId38"/>
    <p:sldId id="366" r:id="rId39"/>
    <p:sldId id="367" r:id="rId40"/>
    <p:sldId id="370" r:id="rId41"/>
    <p:sldId id="365" r:id="rId42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66FF"/>
    <a:srgbClr val="000099"/>
    <a:srgbClr val="978C28"/>
    <a:srgbClr val="D3C337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9" autoAdjust="0"/>
    <p:restoredTop sz="90930" autoAdjust="0"/>
  </p:normalViewPr>
  <p:slideViewPr>
    <p:cSldViewPr>
      <p:cViewPr varScale="1">
        <p:scale>
          <a:sx n="76" d="100"/>
          <a:sy n="76" d="100"/>
        </p:scale>
        <p:origin x="216" y="24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EE996-CDC6-644F-AC43-5EAAF46642FD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805630CF-AA15-3540-A791-1C3307846A09}">
      <dgm:prSet phldrT="[Text]"/>
      <dgm:spPr/>
      <dgm:t>
        <a:bodyPr/>
        <a:lstStyle/>
        <a:p>
          <a:r>
            <a:rPr lang="en-US"/>
            <a:t>Kiến thức đại cương</a:t>
          </a:r>
        </a:p>
      </dgm:t>
    </dgm:pt>
    <dgm:pt modelId="{5969C9EA-19F2-A84B-97FA-727F60CD2C01}" type="parTrans" cxnId="{252CDE32-90D4-0C46-855A-54A7D5FEC1D4}">
      <dgm:prSet/>
      <dgm:spPr/>
      <dgm:t>
        <a:bodyPr/>
        <a:lstStyle/>
        <a:p>
          <a:endParaRPr lang="en-US"/>
        </a:p>
      </dgm:t>
    </dgm:pt>
    <dgm:pt modelId="{5140AAFA-188A-054F-86B9-985EA8C78E4D}" type="sibTrans" cxnId="{252CDE32-90D4-0C46-855A-54A7D5FEC1D4}">
      <dgm:prSet/>
      <dgm:spPr/>
      <dgm:t>
        <a:bodyPr/>
        <a:lstStyle/>
        <a:p>
          <a:endParaRPr lang="en-US"/>
        </a:p>
      </dgm:t>
    </dgm:pt>
    <dgm:pt modelId="{4711214A-5D27-C445-AD11-4EEA1B1B62C4}">
      <dgm:prSet phldrT="[Text]"/>
      <dgm:spPr/>
      <dgm:t>
        <a:bodyPr/>
        <a:lstStyle/>
        <a:p>
          <a:r>
            <a:rPr lang="en-US"/>
            <a:t>Kiến thức cơ sở nhóm ngành</a:t>
          </a:r>
        </a:p>
      </dgm:t>
    </dgm:pt>
    <dgm:pt modelId="{F956021A-B3F8-EF45-985A-B0F6489EBDA9}" type="parTrans" cxnId="{C3FBC23D-4B93-A441-BC0F-F4A9B9DC1EEF}">
      <dgm:prSet/>
      <dgm:spPr/>
      <dgm:t>
        <a:bodyPr/>
        <a:lstStyle/>
        <a:p>
          <a:endParaRPr lang="en-US"/>
        </a:p>
      </dgm:t>
    </dgm:pt>
    <dgm:pt modelId="{24040FF5-5555-7247-8E96-4487F92B1723}" type="sibTrans" cxnId="{C3FBC23D-4B93-A441-BC0F-F4A9B9DC1EEF}">
      <dgm:prSet/>
      <dgm:spPr/>
      <dgm:t>
        <a:bodyPr/>
        <a:lstStyle/>
        <a:p>
          <a:endParaRPr lang="en-US"/>
        </a:p>
      </dgm:t>
    </dgm:pt>
    <dgm:pt modelId="{17C56DC3-31D8-FC40-B025-C5D347C3F676}">
      <dgm:prSet phldrT="[Text]"/>
      <dgm:spPr/>
      <dgm:t>
        <a:bodyPr/>
        <a:lstStyle/>
        <a:p>
          <a:r>
            <a:rPr lang="en-US"/>
            <a:t>Kiến thức cơ sở ngành</a:t>
          </a:r>
        </a:p>
      </dgm:t>
    </dgm:pt>
    <dgm:pt modelId="{B04C8620-6EF4-8944-A205-415FEFA6CE56}" type="parTrans" cxnId="{C237A724-D613-9540-9F97-2F7C0E63DD28}">
      <dgm:prSet/>
      <dgm:spPr/>
      <dgm:t>
        <a:bodyPr/>
        <a:lstStyle/>
        <a:p>
          <a:endParaRPr lang="en-US"/>
        </a:p>
      </dgm:t>
    </dgm:pt>
    <dgm:pt modelId="{2D60D15D-5424-D344-898B-E052F708302C}" type="sibTrans" cxnId="{C237A724-D613-9540-9F97-2F7C0E63DD28}">
      <dgm:prSet/>
      <dgm:spPr/>
      <dgm:t>
        <a:bodyPr/>
        <a:lstStyle/>
        <a:p>
          <a:endParaRPr lang="en-US"/>
        </a:p>
      </dgm:t>
    </dgm:pt>
    <dgm:pt modelId="{FA79B90D-A653-9647-83D9-851CA0512723}">
      <dgm:prSet/>
      <dgm:spPr/>
      <dgm:t>
        <a:bodyPr/>
        <a:lstStyle/>
        <a:p>
          <a:r>
            <a:rPr lang="en-US"/>
            <a:t>Kiến thức tốt nghiệp</a:t>
          </a:r>
        </a:p>
      </dgm:t>
    </dgm:pt>
    <dgm:pt modelId="{C7382478-7C5C-3748-AB1F-F5C13BEEF227}" type="parTrans" cxnId="{E4569FA9-7C18-0441-A0D3-72B3AF122440}">
      <dgm:prSet/>
      <dgm:spPr/>
      <dgm:t>
        <a:bodyPr/>
        <a:lstStyle/>
        <a:p>
          <a:endParaRPr lang="en-US"/>
        </a:p>
      </dgm:t>
    </dgm:pt>
    <dgm:pt modelId="{99DA536D-1417-5B44-BAA5-7E6B2ED8FF00}" type="sibTrans" cxnId="{E4569FA9-7C18-0441-A0D3-72B3AF122440}">
      <dgm:prSet/>
      <dgm:spPr/>
      <dgm:t>
        <a:bodyPr/>
        <a:lstStyle/>
        <a:p>
          <a:endParaRPr lang="en-US"/>
        </a:p>
      </dgm:t>
    </dgm:pt>
    <dgm:pt modelId="{683DBEBC-E0AE-1842-BCFE-298B3D65CAAC}">
      <dgm:prSet/>
      <dgm:spPr/>
      <dgm:t>
        <a:bodyPr/>
        <a:lstStyle/>
        <a:p>
          <a:r>
            <a:rPr lang="en-US"/>
            <a:t>Kiến thức chuyên ngành</a:t>
          </a:r>
        </a:p>
      </dgm:t>
    </dgm:pt>
    <dgm:pt modelId="{AFC5BC3E-FC65-7A42-862A-0A13FCF87BEA}" type="parTrans" cxnId="{1C62053A-4E6B-8B4C-B187-E07199681EB1}">
      <dgm:prSet/>
      <dgm:spPr/>
      <dgm:t>
        <a:bodyPr/>
        <a:lstStyle/>
        <a:p>
          <a:endParaRPr lang="en-US"/>
        </a:p>
      </dgm:t>
    </dgm:pt>
    <dgm:pt modelId="{204388A5-38D5-E04A-9654-2C6E082FED38}" type="sibTrans" cxnId="{1C62053A-4E6B-8B4C-B187-E07199681EB1}">
      <dgm:prSet/>
      <dgm:spPr/>
      <dgm:t>
        <a:bodyPr/>
        <a:lstStyle/>
        <a:p>
          <a:endParaRPr lang="en-US"/>
        </a:p>
      </dgm:t>
    </dgm:pt>
    <dgm:pt modelId="{C32143FB-ABCE-8147-94DB-E03B0FD726AF}" type="pres">
      <dgm:prSet presAssocID="{103EE996-CDC6-644F-AC43-5EAAF46642FD}" presName="Name0" presStyleCnt="0">
        <dgm:presLayoutVars>
          <dgm:dir/>
          <dgm:resizeHandles val="exact"/>
        </dgm:presLayoutVars>
      </dgm:prSet>
      <dgm:spPr/>
    </dgm:pt>
    <dgm:pt modelId="{87AFABD8-BE1B-9346-A7DB-000F67B93C02}" type="pres">
      <dgm:prSet presAssocID="{805630CF-AA15-3540-A791-1C3307846A09}" presName="node" presStyleLbl="node1" presStyleIdx="0" presStyleCnt="5">
        <dgm:presLayoutVars>
          <dgm:bulletEnabled val="1"/>
        </dgm:presLayoutVars>
      </dgm:prSet>
      <dgm:spPr/>
    </dgm:pt>
    <dgm:pt modelId="{B8C3DD46-F14C-F84D-A88D-50E16ED495E2}" type="pres">
      <dgm:prSet presAssocID="{5140AAFA-188A-054F-86B9-985EA8C78E4D}" presName="sibTrans" presStyleLbl="sibTrans2D1" presStyleIdx="0" presStyleCnt="4"/>
      <dgm:spPr/>
    </dgm:pt>
    <dgm:pt modelId="{588E3C98-EBF0-8846-913D-EC9D4D89A4B5}" type="pres">
      <dgm:prSet presAssocID="{5140AAFA-188A-054F-86B9-985EA8C78E4D}" presName="connectorText" presStyleLbl="sibTrans2D1" presStyleIdx="0" presStyleCnt="4"/>
      <dgm:spPr/>
    </dgm:pt>
    <dgm:pt modelId="{407EFAC7-E31A-FD42-8FC4-0DBEF4F925BC}" type="pres">
      <dgm:prSet presAssocID="{4711214A-5D27-C445-AD11-4EEA1B1B62C4}" presName="node" presStyleLbl="node1" presStyleIdx="1" presStyleCnt="5">
        <dgm:presLayoutVars>
          <dgm:bulletEnabled val="1"/>
        </dgm:presLayoutVars>
      </dgm:prSet>
      <dgm:spPr/>
    </dgm:pt>
    <dgm:pt modelId="{7FC63FB3-BDF5-D943-9CC9-8699E81F40AD}" type="pres">
      <dgm:prSet presAssocID="{24040FF5-5555-7247-8E96-4487F92B1723}" presName="sibTrans" presStyleLbl="sibTrans2D1" presStyleIdx="1" presStyleCnt="4"/>
      <dgm:spPr/>
    </dgm:pt>
    <dgm:pt modelId="{420BE689-21A8-A649-A9CC-04B2DF086FBD}" type="pres">
      <dgm:prSet presAssocID="{24040FF5-5555-7247-8E96-4487F92B1723}" presName="connectorText" presStyleLbl="sibTrans2D1" presStyleIdx="1" presStyleCnt="4"/>
      <dgm:spPr/>
    </dgm:pt>
    <dgm:pt modelId="{656B406D-8DB7-7244-AF02-F441D72F7960}" type="pres">
      <dgm:prSet presAssocID="{17C56DC3-31D8-FC40-B025-C5D347C3F676}" presName="node" presStyleLbl="node1" presStyleIdx="2" presStyleCnt="5">
        <dgm:presLayoutVars>
          <dgm:bulletEnabled val="1"/>
        </dgm:presLayoutVars>
      </dgm:prSet>
      <dgm:spPr/>
    </dgm:pt>
    <dgm:pt modelId="{4D0310AB-E91C-B84D-87A2-DCE3E530AFA6}" type="pres">
      <dgm:prSet presAssocID="{2D60D15D-5424-D344-898B-E052F708302C}" presName="sibTrans" presStyleLbl="sibTrans2D1" presStyleIdx="2" presStyleCnt="4"/>
      <dgm:spPr/>
    </dgm:pt>
    <dgm:pt modelId="{3AD1A7D3-B658-4F4C-AEB5-30A92C09093D}" type="pres">
      <dgm:prSet presAssocID="{2D60D15D-5424-D344-898B-E052F708302C}" presName="connectorText" presStyleLbl="sibTrans2D1" presStyleIdx="2" presStyleCnt="4"/>
      <dgm:spPr/>
    </dgm:pt>
    <dgm:pt modelId="{28E967F7-A21B-D944-BE99-73D4951C3BF9}" type="pres">
      <dgm:prSet presAssocID="{683DBEBC-E0AE-1842-BCFE-298B3D65CAAC}" presName="node" presStyleLbl="node1" presStyleIdx="3" presStyleCnt="5">
        <dgm:presLayoutVars>
          <dgm:bulletEnabled val="1"/>
        </dgm:presLayoutVars>
      </dgm:prSet>
      <dgm:spPr/>
    </dgm:pt>
    <dgm:pt modelId="{E74DABDF-3FDC-B445-AE70-CEDD7E17EAFB}" type="pres">
      <dgm:prSet presAssocID="{204388A5-38D5-E04A-9654-2C6E082FED38}" presName="sibTrans" presStyleLbl="sibTrans2D1" presStyleIdx="3" presStyleCnt="4"/>
      <dgm:spPr/>
    </dgm:pt>
    <dgm:pt modelId="{3C8BBFA9-E7F1-404D-AED6-12EF08DB8658}" type="pres">
      <dgm:prSet presAssocID="{204388A5-38D5-E04A-9654-2C6E082FED38}" presName="connectorText" presStyleLbl="sibTrans2D1" presStyleIdx="3" presStyleCnt="4"/>
      <dgm:spPr/>
    </dgm:pt>
    <dgm:pt modelId="{00BADF97-9A60-8A44-A13F-28CF71A462F8}" type="pres">
      <dgm:prSet presAssocID="{FA79B90D-A653-9647-83D9-851CA0512723}" presName="node" presStyleLbl="node1" presStyleIdx="4" presStyleCnt="5">
        <dgm:presLayoutVars>
          <dgm:bulletEnabled val="1"/>
        </dgm:presLayoutVars>
      </dgm:prSet>
      <dgm:spPr/>
    </dgm:pt>
  </dgm:ptLst>
  <dgm:cxnLst>
    <dgm:cxn modelId="{98455110-1FDE-D848-B19E-55991DD54123}" type="presOf" srcId="{2D60D15D-5424-D344-898B-E052F708302C}" destId="{4D0310AB-E91C-B84D-87A2-DCE3E530AFA6}" srcOrd="0" destOrd="0" presId="urn:microsoft.com/office/officeart/2005/8/layout/process1"/>
    <dgm:cxn modelId="{E30F0D17-3889-874F-86BF-2E3D56F525E8}" type="presOf" srcId="{24040FF5-5555-7247-8E96-4487F92B1723}" destId="{420BE689-21A8-A649-A9CC-04B2DF086FBD}" srcOrd="1" destOrd="0" presId="urn:microsoft.com/office/officeart/2005/8/layout/process1"/>
    <dgm:cxn modelId="{C237A724-D613-9540-9F97-2F7C0E63DD28}" srcId="{103EE996-CDC6-644F-AC43-5EAAF46642FD}" destId="{17C56DC3-31D8-FC40-B025-C5D347C3F676}" srcOrd="2" destOrd="0" parTransId="{B04C8620-6EF4-8944-A205-415FEFA6CE56}" sibTransId="{2D60D15D-5424-D344-898B-E052F708302C}"/>
    <dgm:cxn modelId="{5F686F27-500C-E24D-A67D-092A29477D15}" type="presOf" srcId="{805630CF-AA15-3540-A791-1C3307846A09}" destId="{87AFABD8-BE1B-9346-A7DB-000F67B93C02}" srcOrd="0" destOrd="0" presId="urn:microsoft.com/office/officeart/2005/8/layout/process1"/>
    <dgm:cxn modelId="{1A4DFC2C-DC98-9E42-B4B7-5B7C121A04CF}" type="presOf" srcId="{204388A5-38D5-E04A-9654-2C6E082FED38}" destId="{E74DABDF-3FDC-B445-AE70-CEDD7E17EAFB}" srcOrd="0" destOrd="0" presId="urn:microsoft.com/office/officeart/2005/8/layout/process1"/>
    <dgm:cxn modelId="{252CDE32-90D4-0C46-855A-54A7D5FEC1D4}" srcId="{103EE996-CDC6-644F-AC43-5EAAF46642FD}" destId="{805630CF-AA15-3540-A791-1C3307846A09}" srcOrd="0" destOrd="0" parTransId="{5969C9EA-19F2-A84B-97FA-727F60CD2C01}" sibTransId="{5140AAFA-188A-054F-86B9-985EA8C78E4D}"/>
    <dgm:cxn modelId="{2485B636-F443-A54F-A46D-23767E4FFF6C}" type="presOf" srcId="{2D60D15D-5424-D344-898B-E052F708302C}" destId="{3AD1A7D3-B658-4F4C-AEB5-30A92C09093D}" srcOrd="1" destOrd="0" presId="urn:microsoft.com/office/officeart/2005/8/layout/process1"/>
    <dgm:cxn modelId="{1C62053A-4E6B-8B4C-B187-E07199681EB1}" srcId="{103EE996-CDC6-644F-AC43-5EAAF46642FD}" destId="{683DBEBC-E0AE-1842-BCFE-298B3D65CAAC}" srcOrd="3" destOrd="0" parTransId="{AFC5BC3E-FC65-7A42-862A-0A13FCF87BEA}" sibTransId="{204388A5-38D5-E04A-9654-2C6E082FED38}"/>
    <dgm:cxn modelId="{C3FBC23D-4B93-A441-BC0F-F4A9B9DC1EEF}" srcId="{103EE996-CDC6-644F-AC43-5EAAF46642FD}" destId="{4711214A-5D27-C445-AD11-4EEA1B1B62C4}" srcOrd="1" destOrd="0" parTransId="{F956021A-B3F8-EF45-985A-B0F6489EBDA9}" sibTransId="{24040FF5-5555-7247-8E96-4487F92B1723}"/>
    <dgm:cxn modelId="{D1532444-3A30-0149-8B07-39354A42DD13}" type="presOf" srcId="{204388A5-38D5-E04A-9654-2C6E082FED38}" destId="{3C8BBFA9-E7F1-404D-AED6-12EF08DB8658}" srcOrd="1" destOrd="0" presId="urn:microsoft.com/office/officeart/2005/8/layout/process1"/>
    <dgm:cxn modelId="{0E6C3944-2F4A-DD4D-BF05-978E547B92F0}" type="presOf" srcId="{4711214A-5D27-C445-AD11-4EEA1B1B62C4}" destId="{407EFAC7-E31A-FD42-8FC4-0DBEF4F925BC}" srcOrd="0" destOrd="0" presId="urn:microsoft.com/office/officeart/2005/8/layout/process1"/>
    <dgm:cxn modelId="{80FDCE4C-F16A-AD46-A194-19D8CD9A86B3}" type="presOf" srcId="{683DBEBC-E0AE-1842-BCFE-298B3D65CAAC}" destId="{28E967F7-A21B-D944-BE99-73D4951C3BF9}" srcOrd="0" destOrd="0" presId="urn:microsoft.com/office/officeart/2005/8/layout/process1"/>
    <dgm:cxn modelId="{481FD951-3A9D-A046-B8B7-59018E53502A}" type="presOf" srcId="{17C56DC3-31D8-FC40-B025-C5D347C3F676}" destId="{656B406D-8DB7-7244-AF02-F441D72F7960}" srcOrd="0" destOrd="0" presId="urn:microsoft.com/office/officeart/2005/8/layout/process1"/>
    <dgm:cxn modelId="{B569F598-6D86-3F40-B7A4-02784551D3C0}" type="presOf" srcId="{103EE996-CDC6-644F-AC43-5EAAF46642FD}" destId="{C32143FB-ABCE-8147-94DB-E03B0FD726AF}" srcOrd="0" destOrd="0" presId="urn:microsoft.com/office/officeart/2005/8/layout/process1"/>
    <dgm:cxn modelId="{E4569FA9-7C18-0441-A0D3-72B3AF122440}" srcId="{103EE996-CDC6-644F-AC43-5EAAF46642FD}" destId="{FA79B90D-A653-9647-83D9-851CA0512723}" srcOrd="4" destOrd="0" parTransId="{C7382478-7C5C-3748-AB1F-F5C13BEEF227}" sibTransId="{99DA536D-1417-5B44-BAA5-7E6B2ED8FF00}"/>
    <dgm:cxn modelId="{036885BE-91FD-0C4F-B32B-D8E01121AC13}" type="presOf" srcId="{FA79B90D-A653-9647-83D9-851CA0512723}" destId="{00BADF97-9A60-8A44-A13F-28CF71A462F8}" srcOrd="0" destOrd="0" presId="urn:microsoft.com/office/officeart/2005/8/layout/process1"/>
    <dgm:cxn modelId="{9FE5B5D1-5C70-094E-8E91-9B0C943015B6}" type="presOf" srcId="{5140AAFA-188A-054F-86B9-985EA8C78E4D}" destId="{B8C3DD46-F14C-F84D-A88D-50E16ED495E2}" srcOrd="0" destOrd="0" presId="urn:microsoft.com/office/officeart/2005/8/layout/process1"/>
    <dgm:cxn modelId="{7E056ADB-58B5-D74D-879A-1B84CB89189F}" type="presOf" srcId="{24040FF5-5555-7247-8E96-4487F92B1723}" destId="{7FC63FB3-BDF5-D943-9CC9-8699E81F40AD}" srcOrd="0" destOrd="0" presId="urn:microsoft.com/office/officeart/2005/8/layout/process1"/>
    <dgm:cxn modelId="{EF80CFF6-6882-3146-B820-1BD7AE8FD186}" type="presOf" srcId="{5140AAFA-188A-054F-86B9-985EA8C78E4D}" destId="{588E3C98-EBF0-8846-913D-EC9D4D89A4B5}" srcOrd="1" destOrd="0" presId="urn:microsoft.com/office/officeart/2005/8/layout/process1"/>
    <dgm:cxn modelId="{F6B05522-2635-854A-9FF8-AFAFFEC7A312}" type="presParOf" srcId="{C32143FB-ABCE-8147-94DB-E03B0FD726AF}" destId="{87AFABD8-BE1B-9346-A7DB-000F67B93C02}" srcOrd="0" destOrd="0" presId="urn:microsoft.com/office/officeart/2005/8/layout/process1"/>
    <dgm:cxn modelId="{82292F9D-6F6E-2844-ADF9-9D1ADA9252D5}" type="presParOf" srcId="{C32143FB-ABCE-8147-94DB-E03B0FD726AF}" destId="{B8C3DD46-F14C-F84D-A88D-50E16ED495E2}" srcOrd="1" destOrd="0" presId="urn:microsoft.com/office/officeart/2005/8/layout/process1"/>
    <dgm:cxn modelId="{B8E6DFE6-A71D-574E-AADA-6D22D8A1D208}" type="presParOf" srcId="{B8C3DD46-F14C-F84D-A88D-50E16ED495E2}" destId="{588E3C98-EBF0-8846-913D-EC9D4D89A4B5}" srcOrd="0" destOrd="0" presId="urn:microsoft.com/office/officeart/2005/8/layout/process1"/>
    <dgm:cxn modelId="{2D58F751-ABAE-9B41-9C8B-83B5B4DBF29E}" type="presParOf" srcId="{C32143FB-ABCE-8147-94DB-E03B0FD726AF}" destId="{407EFAC7-E31A-FD42-8FC4-0DBEF4F925BC}" srcOrd="2" destOrd="0" presId="urn:microsoft.com/office/officeart/2005/8/layout/process1"/>
    <dgm:cxn modelId="{3C2F8B4E-FDFF-B341-A4E6-50098DB37B3B}" type="presParOf" srcId="{C32143FB-ABCE-8147-94DB-E03B0FD726AF}" destId="{7FC63FB3-BDF5-D943-9CC9-8699E81F40AD}" srcOrd="3" destOrd="0" presId="urn:microsoft.com/office/officeart/2005/8/layout/process1"/>
    <dgm:cxn modelId="{4A80F2D2-7ADD-C641-BDF9-4321110E0D84}" type="presParOf" srcId="{7FC63FB3-BDF5-D943-9CC9-8699E81F40AD}" destId="{420BE689-21A8-A649-A9CC-04B2DF086FBD}" srcOrd="0" destOrd="0" presId="urn:microsoft.com/office/officeart/2005/8/layout/process1"/>
    <dgm:cxn modelId="{34EA1110-0494-0B43-A12C-CD9AA77D5853}" type="presParOf" srcId="{C32143FB-ABCE-8147-94DB-E03B0FD726AF}" destId="{656B406D-8DB7-7244-AF02-F441D72F7960}" srcOrd="4" destOrd="0" presId="urn:microsoft.com/office/officeart/2005/8/layout/process1"/>
    <dgm:cxn modelId="{61F70E9B-279C-A14C-8DDD-8EB80A78E053}" type="presParOf" srcId="{C32143FB-ABCE-8147-94DB-E03B0FD726AF}" destId="{4D0310AB-E91C-B84D-87A2-DCE3E530AFA6}" srcOrd="5" destOrd="0" presId="urn:microsoft.com/office/officeart/2005/8/layout/process1"/>
    <dgm:cxn modelId="{081652A1-7A27-4C43-9DE7-77C69CA6936B}" type="presParOf" srcId="{4D0310AB-E91C-B84D-87A2-DCE3E530AFA6}" destId="{3AD1A7D3-B658-4F4C-AEB5-30A92C09093D}" srcOrd="0" destOrd="0" presId="urn:microsoft.com/office/officeart/2005/8/layout/process1"/>
    <dgm:cxn modelId="{7A8B8AE0-D9F4-DE40-901D-3F24964AF63F}" type="presParOf" srcId="{C32143FB-ABCE-8147-94DB-E03B0FD726AF}" destId="{28E967F7-A21B-D944-BE99-73D4951C3BF9}" srcOrd="6" destOrd="0" presId="urn:microsoft.com/office/officeart/2005/8/layout/process1"/>
    <dgm:cxn modelId="{DFAB58B8-6CCD-674B-87D9-6A207119A6AD}" type="presParOf" srcId="{C32143FB-ABCE-8147-94DB-E03B0FD726AF}" destId="{E74DABDF-3FDC-B445-AE70-CEDD7E17EAFB}" srcOrd="7" destOrd="0" presId="urn:microsoft.com/office/officeart/2005/8/layout/process1"/>
    <dgm:cxn modelId="{AB35D68B-5F2A-AD45-95EA-730547FCBAE0}" type="presParOf" srcId="{E74DABDF-3FDC-B445-AE70-CEDD7E17EAFB}" destId="{3C8BBFA9-E7F1-404D-AED6-12EF08DB8658}" srcOrd="0" destOrd="0" presId="urn:microsoft.com/office/officeart/2005/8/layout/process1"/>
    <dgm:cxn modelId="{B562ADFF-33BD-A844-9F07-D00C7CCDC798}" type="presParOf" srcId="{C32143FB-ABCE-8147-94DB-E03B0FD726AF}" destId="{00BADF97-9A60-8A44-A13F-28CF71A462F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FABD8-BE1B-9346-A7DB-000F67B93C02}">
      <dsp:nvSpPr>
        <dsp:cNvPr id="0" name=""/>
        <dsp:cNvSpPr/>
      </dsp:nvSpPr>
      <dsp:spPr>
        <a:xfrm>
          <a:off x="5357" y="964604"/>
          <a:ext cx="1660921" cy="996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Kiến thức đại cương</a:t>
          </a:r>
        </a:p>
      </dsp:txBody>
      <dsp:txXfrm>
        <a:off x="34545" y="993792"/>
        <a:ext cx="1602545" cy="938177"/>
      </dsp:txXfrm>
    </dsp:sp>
    <dsp:sp modelId="{B8C3DD46-F14C-F84D-A88D-50E16ED495E2}">
      <dsp:nvSpPr>
        <dsp:cNvPr id="0" name=""/>
        <dsp:cNvSpPr/>
      </dsp:nvSpPr>
      <dsp:spPr>
        <a:xfrm>
          <a:off x="1832371" y="1256926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32371" y="1339308"/>
        <a:ext cx="246481" cy="247144"/>
      </dsp:txXfrm>
    </dsp:sp>
    <dsp:sp modelId="{407EFAC7-E31A-FD42-8FC4-0DBEF4F925BC}">
      <dsp:nvSpPr>
        <dsp:cNvPr id="0" name=""/>
        <dsp:cNvSpPr/>
      </dsp:nvSpPr>
      <dsp:spPr>
        <a:xfrm>
          <a:off x="2330648" y="964604"/>
          <a:ext cx="1660921" cy="996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Kiến thức cơ sở nhóm ngành</a:t>
          </a:r>
        </a:p>
      </dsp:txBody>
      <dsp:txXfrm>
        <a:off x="2359836" y="993792"/>
        <a:ext cx="1602545" cy="938177"/>
      </dsp:txXfrm>
    </dsp:sp>
    <dsp:sp modelId="{7FC63FB3-BDF5-D943-9CC9-8699E81F40AD}">
      <dsp:nvSpPr>
        <dsp:cNvPr id="0" name=""/>
        <dsp:cNvSpPr/>
      </dsp:nvSpPr>
      <dsp:spPr>
        <a:xfrm>
          <a:off x="4157662" y="1256926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157662" y="1339308"/>
        <a:ext cx="246481" cy="247144"/>
      </dsp:txXfrm>
    </dsp:sp>
    <dsp:sp modelId="{656B406D-8DB7-7244-AF02-F441D72F7960}">
      <dsp:nvSpPr>
        <dsp:cNvPr id="0" name=""/>
        <dsp:cNvSpPr/>
      </dsp:nvSpPr>
      <dsp:spPr>
        <a:xfrm>
          <a:off x="4655939" y="964604"/>
          <a:ext cx="1660921" cy="996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Kiến thức cơ sở ngành</a:t>
          </a:r>
        </a:p>
      </dsp:txBody>
      <dsp:txXfrm>
        <a:off x="4685127" y="993792"/>
        <a:ext cx="1602545" cy="938177"/>
      </dsp:txXfrm>
    </dsp:sp>
    <dsp:sp modelId="{4D0310AB-E91C-B84D-87A2-DCE3E530AFA6}">
      <dsp:nvSpPr>
        <dsp:cNvPr id="0" name=""/>
        <dsp:cNvSpPr/>
      </dsp:nvSpPr>
      <dsp:spPr>
        <a:xfrm>
          <a:off x="6482953" y="1256926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482953" y="1339308"/>
        <a:ext cx="246481" cy="247144"/>
      </dsp:txXfrm>
    </dsp:sp>
    <dsp:sp modelId="{28E967F7-A21B-D944-BE99-73D4951C3BF9}">
      <dsp:nvSpPr>
        <dsp:cNvPr id="0" name=""/>
        <dsp:cNvSpPr/>
      </dsp:nvSpPr>
      <dsp:spPr>
        <a:xfrm>
          <a:off x="6981229" y="964604"/>
          <a:ext cx="1660921" cy="996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Kiến thức chuyên ngành</a:t>
          </a:r>
        </a:p>
      </dsp:txBody>
      <dsp:txXfrm>
        <a:off x="7010417" y="993792"/>
        <a:ext cx="1602545" cy="938177"/>
      </dsp:txXfrm>
    </dsp:sp>
    <dsp:sp modelId="{E74DABDF-3FDC-B445-AE70-CEDD7E17EAFB}">
      <dsp:nvSpPr>
        <dsp:cNvPr id="0" name=""/>
        <dsp:cNvSpPr/>
      </dsp:nvSpPr>
      <dsp:spPr>
        <a:xfrm>
          <a:off x="8808243" y="1256926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808243" y="1339308"/>
        <a:ext cx="246481" cy="247144"/>
      </dsp:txXfrm>
    </dsp:sp>
    <dsp:sp modelId="{00BADF97-9A60-8A44-A13F-28CF71A462F8}">
      <dsp:nvSpPr>
        <dsp:cNvPr id="0" name=""/>
        <dsp:cNvSpPr/>
      </dsp:nvSpPr>
      <dsp:spPr>
        <a:xfrm>
          <a:off x="9306520" y="964604"/>
          <a:ext cx="1660921" cy="996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Kiến thức tốt nghiệp</a:t>
          </a:r>
        </a:p>
      </dsp:txBody>
      <dsp:txXfrm>
        <a:off x="9335708" y="993792"/>
        <a:ext cx="1602545" cy="93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3/3/22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3/3/22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3/3/22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3/3/22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3/3/22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3/3/22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3/3/22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3/3/22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BÀI 02: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0066FF"/>
                </a:solidFill>
              </a:rPr>
              <a:t>CHƯƠNG TRÌNH ĐÀO TẠO NGÀNH CÔNG NGHỆ THÔNG TIN</a:t>
            </a:r>
            <a:endParaRPr lang="en-US" b="1">
              <a:solidFill>
                <a:srgbClr val="0066FF"/>
              </a:solidFill>
            </a:endParaRP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Khoa Khoa học và Kỹ thuật thông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Bộ môn Thiết bị di động và Công nghệ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9FFD-4B74-2A4C-9D74-432E6474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411538"/>
            <a:ext cx="10972800" cy="1143000"/>
          </a:xfrm>
        </p:spPr>
        <p:txBody>
          <a:bodyPr/>
          <a:lstStyle/>
          <a:p>
            <a:pPr algn="l"/>
            <a:r>
              <a:rPr lang="en-US"/>
              <a:t>Các khối kiến thức</a:t>
            </a:r>
          </a:p>
        </p:txBody>
      </p:sp>
    </p:spTree>
    <p:extLst>
      <p:ext uri="{BB962C8B-B14F-4D97-AF65-F5344CB8AC3E}">
        <p14:creationId xmlns:p14="http://schemas.microsoft.com/office/powerpoint/2010/main" val="35429443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B76E-01CC-A941-97B7-927A8119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– Kiến thức đại cương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CF64EA-D6B9-CD41-8DF3-5DC80C93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17638"/>
            <a:ext cx="5943600" cy="246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166BE2-95E8-A748-8E00-5928BD84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92538"/>
            <a:ext cx="5943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07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3204-7DE0-C84B-B507-433CEE13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– Kiến thức đại cương (2)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E1214B-E3C2-A147-8669-8B350E4E6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769517"/>
              </p:ext>
            </p:extLst>
          </p:nvPr>
        </p:nvGraphicFramePr>
        <p:xfrm>
          <a:off x="3124200" y="1828800"/>
          <a:ext cx="5943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Document" r:id="rId3" imgW="5943600" imgH="1409700" progId="Word.Document.12">
                  <p:embed/>
                </p:oleObj>
              </mc:Choice>
              <mc:Fallback>
                <p:oleObj name="Document" r:id="rId3" imgW="5943600" imgH="1409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828800"/>
                        <a:ext cx="59436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4A6CC6A-79C1-734C-B67D-92C8C958B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814762"/>
            <a:ext cx="5943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743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0A1A-4084-BD4D-817A-EFA2407A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– Kiến thức đại cương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F15B6-A08A-FD48-B3A4-7B19EAF0C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Chương trình đại trà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5B91D1-4716-5A4E-9B83-18A62F31E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Chương trình CLC Nhật Bản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5FCDD6-6976-8546-9D9B-9982A084DC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350617"/>
            <a:ext cx="5386388" cy="159980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5CAD416-75D4-0341-8E4E-9D5A7A82B3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49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4D9DAD-AD5E-9449-AC23-0884CBE8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Kiến thức cơ sở nhóm ngành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F30C78-5A3E-E646-A037-D1540A27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981200"/>
            <a:ext cx="6629400" cy="31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68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081D-51A3-5143-BC13-AEC7F4F8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 Kiến thức cơ sở ngành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16113162-E596-B84F-99CD-5F98F2FFE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2282031"/>
            <a:ext cx="5943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69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EA86-F06F-BE45-B12E-1C4D4FA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– Chuyên ngành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A1459-1E09-7B4F-8C32-3D112A810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Chương trình đại trà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3C7E-179F-BB48-BA3A-D3AB0BA9CC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2000"/>
              <a:t>Hướng ứng dụng CNTT để phân tích dữ liệu định lượng trợ giúp hoạt động doanh nghiệp</a:t>
            </a:r>
            <a:r>
              <a:rPr lang="en-US" sz="200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Hướng ứng dụng CNTT quản lý, giám sát, tư vấn các hoạt động doanh nghiệp.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Hướng ứng dụng truyền thông xã hội và công nghệ Web</a:t>
            </a:r>
            <a:r>
              <a:rPr lang="en-US" sz="2000">
                <a:effectLst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000"/>
              <a:t>Hướng ứng dụng CNTT vào Tài nguyên – Môi trường, Địa lý, ...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Danh sách một số môn được đề xuất chọn lựa thuộc các ngành khác.</a:t>
            </a:r>
            <a:endParaRPr lang="vi-VN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638B45-45C3-064C-A753-C073CAAC7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Chương trình CLC Nhật Bản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A8113E-52A2-144B-A216-7885E9314A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Định hướng Khoa học dữ liệu và Dữ liệu lớn (Data Science and Big Data).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Định hướng Truyền thông xã hội và Công nghệ Web (Social Media and Web Technology).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Nhóm các môn học tự chọn:</a:t>
            </a:r>
          </a:p>
          <a:p>
            <a:pPr marL="857250" lvl="1" indent="-457200"/>
            <a:r>
              <a:rPr lang="en-US"/>
              <a:t>Tự chọn do Khoa quản lý.</a:t>
            </a:r>
          </a:p>
          <a:p>
            <a:pPr marL="857250" lvl="1" indent="-457200"/>
            <a:r>
              <a:rPr lang="en-US"/>
              <a:t>Tự chọn khác ngoài Khoa.</a:t>
            </a:r>
          </a:p>
          <a:p>
            <a:pPr marL="857250" lvl="1" indent="-457200"/>
            <a:r>
              <a:rPr lang="en-US"/>
              <a:t>Các môn giảng dạy bằng tiếng Nhật.</a:t>
            </a:r>
          </a:p>
        </p:txBody>
      </p:sp>
    </p:spTree>
    <p:extLst>
      <p:ext uri="{BB962C8B-B14F-4D97-AF65-F5344CB8AC3E}">
        <p14:creationId xmlns:p14="http://schemas.microsoft.com/office/powerpoint/2010/main" val="31591815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C85334-77E9-C941-A8F2-060376A8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0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Chuyên ngành chương trình đại trà</a:t>
            </a:r>
          </a:p>
        </p:txBody>
      </p:sp>
    </p:spTree>
    <p:extLst>
      <p:ext uri="{BB962C8B-B14F-4D97-AF65-F5344CB8AC3E}">
        <p14:creationId xmlns:p14="http://schemas.microsoft.com/office/powerpoint/2010/main" val="3661782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E1BE-8211-FA43-8027-3616D3CC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/>
              <a:t>(1) Hướng ứng dụng CNTT để phân tích dữ liệu định lượng trợ giúp hoạt động doanh nghiệp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BD8BF-B526-CD40-89C9-4CB40215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05000"/>
            <a:ext cx="594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636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089C-0F84-8B46-B5CF-4630C648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(2) Hướng ứng dụng CNTT quản lý, giám sát, tư vấn các hoạt động doanh nghiệp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1F5B-DE8D-E444-83AE-E0FEB9C6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28800"/>
            <a:ext cx="594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8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B852-95CD-AA47-A9F5-344D3E3B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Ngành Công nghệ thông tin</a:t>
            </a:r>
          </a:p>
        </p:txBody>
      </p:sp>
      <p:pic>
        <p:nvPicPr>
          <p:cNvPr id="1026" name="Picture 2" descr="FrailSafe - Q&amp;A">
            <a:extLst>
              <a:ext uri="{FF2B5EF4-FFF2-40B4-BE49-F238E27FC236}">
                <a16:creationId xmlns:a16="http://schemas.microsoft.com/office/drawing/2014/main" id="{F58EEC37-B076-C04F-95E6-C8FD71E2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406FB-87C7-424E-9195-44E757A46083}"/>
              </a:ext>
            </a:extLst>
          </p:cNvPr>
          <p:cNvSpPr txBox="1"/>
          <p:nvPr/>
        </p:nvSpPr>
        <p:spPr>
          <a:xfrm>
            <a:off x="4953000" y="1519535"/>
            <a:ext cx="4768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Thế nào là Công nghệ Thông tin?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E0749-A6B4-9A40-8C3D-2FFA9F57943C}"/>
              </a:ext>
            </a:extLst>
          </p:cNvPr>
          <p:cNvSpPr txBox="1"/>
          <p:nvPr/>
        </p:nvSpPr>
        <p:spPr>
          <a:xfrm>
            <a:off x="4953000" y="2882899"/>
            <a:ext cx="5760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Học CNTT như thế nào để đạt hiệu quả?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C91CA-DECE-314B-9921-07A5717B7157}"/>
              </a:ext>
            </a:extLst>
          </p:cNvPr>
          <p:cNvSpPr txBox="1"/>
          <p:nvPr/>
        </p:nvSpPr>
        <p:spPr>
          <a:xfrm>
            <a:off x="4953000" y="4388115"/>
            <a:ext cx="713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Ngành CNTT có nghiên cứu khoa học hay không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7151A-E32D-0B4A-8763-E6F8CA69AEAE}"/>
              </a:ext>
            </a:extLst>
          </p:cNvPr>
          <p:cNvSpPr txBox="1"/>
          <p:nvPr/>
        </p:nvSpPr>
        <p:spPr>
          <a:xfrm>
            <a:off x="4953000" y="2194867"/>
            <a:ext cx="68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Học CNTT có phải ra đi cày win dạo hay không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920E5-6449-5C41-8A22-80812F81AF3C}"/>
              </a:ext>
            </a:extLst>
          </p:cNvPr>
          <p:cNvSpPr txBox="1"/>
          <p:nvPr/>
        </p:nvSpPr>
        <p:spPr>
          <a:xfrm>
            <a:off x="4953000" y="3628222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Các công nghệ nào đang “hot” trong ngành CNTT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6F56E-C80D-DC40-B861-FB3852B2B5F9}"/>
              </a:ext>
            </a:extLst>
          </p:cNvPr>
          <p:cNvSpPr txBox="1"/>
          <p:nvPr/>
        </p:nvSpPr>
        <p:spPr>
          <a:xfrm>
            <a:off x="4953000" y="5103545"/>
            <a:ext cx="691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Các phẩm chất nào cần có của 1 cử nhân/kỹ sư?</a:t>
            </a:r>
          </a:p>
        </p:txBody>
      </p:sp>
    </p:spTree>
    <p:extLst>
      <p:ext uri="{BB962C8B-B14F-4D97-AF65-F5344CB8AC3E}">
        <p14:creationId xmlns:p14="http://schemas.microsoft.com/office/powerpoint/2010/main" val="38424288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9E49-C93A-5F40-88A5-15338A33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(3) Hướng ứng dụng truyền thông xã hội và công nghệ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65578-CD65-7940-8F73-D0A9B943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05000"/>
            <a:ext cx="59436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325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1A5-C7A3-F94A-B7D9-154E2318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(4) Hướng ứng dụng CNTT </a:t>
            </a:r>
            <a:r>
              <a:rPr lang="vi-VN" sz="4000"/>
              <a:t>vào Tài nguyên – Môi trường, Địa lý, ...</a:t>
            </a:r>
            <a:endParaRPr lang="en-US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495BC-68AD-0242-B735-6D85FC3CD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81200"/>
            <a:ext cx="5943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330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4CFC-7774-064F-8804-60C81BD9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(5) Danh sách một số môn được đề xuất chọn lựa thuộc các ngành khác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D6646-CAE2-6A4D-80D8-B1DD018B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51100"/>
            <a:ext cx="59436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25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C85334-77E9-C941-A8F2-060376A8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0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Chuyên ngành chương trình Chất lượng cao định hướng Nhật Bản</a:t>
            </a:r>
          </a:p>
        </p:txBody>
      </p:sp>
    </p:spTree>
    <p:extLst>
      <p:ext uri="{BB962C8B-B14F-4D97-AF65-F5344CB8AC3E}">
        <p14:creationId xmlns:p14="http://schemas.microsoft.com/office/powerpoint/2010/main" val="1422454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8B26-5F66-CB43-8467-8EA7119A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(1) Định hướng Khoa học dữ liệu và Dữ liệu lớn (Data Science and Big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FECD9-0525-724F-A74B-BF58F765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33600"/>
            <a:ext cx="5943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703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C20A-913F-B84F-926D-AA6C321F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(2) Định hướng Truyền thông xã hội và Công nghệ Web (Social Media and Web Technology)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FC84A-A8A8-4043-9B6C-AF91ED26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286000"/>
            <a:ext cx="5943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754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B850-DB34-6346-B224-4A87798E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1600"/>
            <a:ext cx="10972800" cy="1143000"/>
          </a:xfrm>
        </p:spPr>
        <p:txBody>
          <a:bodyPr/>
          <a:lstStyle/>
          <a:p>
            <a:r>
              <a:rPr lang="en-US" sz="3600"/>
              <a:t>(3.1) Các môn tự chọn của Khoa quản lý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1C3E0-1612-F546-B5BE-0B408D1F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44600"/>
            <a:ext cx="4114800" cy="49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95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2B7F-849C-C848-A65C-EB31E7CB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(3.2) Các môn tự chọn khác Khoa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2F2D9-C854-D047-BBF7-E580731A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752600"/>
            <a:ext cx="5943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106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0A1A-DB48-4E4C-90AA-7EEB5AE7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(3.3) Các môn học giảng dạy bằng tiếng Nhật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A7FD-C70B-3542-A007-9FAD3805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14550"/>
            <a:ext cx="5943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933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8A81-520D-CC4E-BE9F-E79BACB9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– Thực tập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45AAF-A259-3946-98DC-F66253785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Chương trình đại trà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B16F97-CFE7-3946-8A98-3A103DDC0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19944"/>
            <a:ext cx="5386388" cy="73047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BC28B-945F-0F44-AE9A-4CF585136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Chất lượng cao định hướng Nhật Bản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4AC4C6-BC19-B04B-853C-AFBEA1844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3962399"/>
            <a:ext cx="5389033" cy="2163763"/>
          </a:xfrm>
        </p:spPr>
        <p:txBody>
          <a:bodyPr/>
          <a:lstStyle/>
          <a:p>
            <a:r>
              <a:rPr lang="en-US"/>
              <a:t>Lưu ý: môn thực tập là bắt buộc.</a:t>
            </a:r>
          </a:p>
          <a:p>
            <a:r>
              <a:rPr lang="vi-VN"/>
              <a:t>Sinh viên chọn thực tập tại một trong những </a:t>
            </a:r>
            <a:r>
              <a:rPr lang="vi-VN">
                <a:solidFill>
                  <a:srgbClr val="FF0000"/>
                </a:solidFill>
              </a:rPr>
              <a:t>công ty theo văn hóa Nhật Bản</a:t>
            </a:r>
            <a:r>
              <a:rPr lang="vi-VN"/>
              <a:t> trong </a:t>
            </a:r>
            <a:r>
              <a:rPr lang="vi-VN" b="1">
                <a:solidFill>
                  <a:srgbClr val="FF0000"/>
                </a:solidFill>
              </a:rPr>
              <a:t>danh sách do Trường kiểm duyệt</a:t>
            </a:r>
            <a:r>
              <a:rPr lang="vi-VN"/>
              <a:t>.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237803-9761-8140-A5DD-CF3CC3270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92350"/>
            <a:ext cx="5357889" cy="33551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0DBAA8-7DAF-8B41-9F5B-21CB55A2BAB5}"/>
              </a:ext>
            </a:extLst>
          </p:cNvPr>
          <p:cNvSpPr/>
          <p:nvPr/>
        </p:nvSpPr>
        <p:spPr>
          <a:xfrm>
            <a:off x="609599" y="4953000"/>
            <a:ext cx="538691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74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B852-95CD-AA47-A9F5-344D3E3B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Ngành Công nghệ thông tin</a:t>
            </a:r>
          </a:p>
        </p:txBody>
      </p:sp>
      <p:pic>
        <p:nvPicPr>
          <p:cNvPr id="1026" name="Picture 2" descr="FrailSafe - Q&amp;A">
            <a:extLst>
              <a:ext uri="{FF2B5EF4-FFF2-40B4-BE49-F238E27FC236}">
                <a16:creationId xmlns:a16="http://schemas.microsoft.com/office/drawing/2014/main" id="{F58EEC37-B076-C04F-95E6-C8FD71E2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7151A-E32D-0B4A-8763-E6F8CA69AEAE}"/>
              </a:ext>
            </a:extLst>
          </p:cNvPr>
          <p:cNvSpPr txBox="1"/>
          <p:nvPr/>
        </p:nvSpPr>
        <p:spPr>
          <a:xfrm>
            <a:off x="4953000" y="2281386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Học CNTT có phải ra đi cày win dạo hay không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622E4-AD44-9849-AA50-F8C021DAD0AE}"/>
              </a:ext>
            </a:extLst>
          </p:cNvPr>
          <p:cNvSpPr txBox="1"/>
          <p:nvPr/>
        </p:nvSpPr>
        <p:spPr>
          <a:xfrm>
            <a:off x="5715000" y="32766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Chương này sẽ chỉ ra cho bạn: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FF0000"/>
                </a:solidFill>
              </a:rPr>
              <a:t>Chương trình đào tạo ngành CNTT.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8000"/>
                </a:solidFill>
              </a:rPr>
              <a:t>Điều kiện để được tốt nghiệp.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FF0000"/>
                </a:solidFill>
              </a:rPr>
              <a:t>Con đường sự nghiệp của mình.</a:t>
            </a:r>
          </a:p>
        </p:txBody>
      </p:sp>
    </p:spTree>
    <p:extLst>
      <p:ext uri="{BB962C8B-B14F-4D97-AF65-F5344CB8AC3E}">
        <p14:creationId xmlns:p14="http://schemas.microsoft.com/office/powerpoint/2010/main" val="361860333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9B86-7891-514B-AC51-B54ACAD3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/>
              <a:t>6 – Kiến thức Tốt nghiệp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A02F3-8F48-4142-BF38-DE62E80C3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5386917" cy="639762"/>
          </a:xfrm>
        </p:spPr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Chương trình đại trà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4EF2FF-425F-1345-83C8-95098A79A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752600"/>
            <a:ext cx="5389033" cy="639762"/>
          </a:xfrm>
        </p:spPr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Chương trình CLC Nhật Bản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B9C39C-5348-8C46-BB3A-01E4451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58" y="990600"/>
            <a:ext cx="5943600" cy="1104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A54FE6-3D7E-134E-969A-E96B183C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" y="2362200"/>
            <a:ext cx="5943600" cy="106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F096F0-C828-2F4A-9316-C744FFBDC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" y="3670300"/>
            <a:ext cx="5943600" cy="2806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C4F245-CDBB-CA4D-810B-CF7FF0952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158" y="3581400"/>
            <a:ext cx="5943600" cy="1117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6C380B-3A5F-2143-AB83-E2F71AC9EEB8}"/>
              </a:ext>
            </a:extLst>
          </p:cNvPr>
          <p:cNvSpPr txBox="1"/>
          <p:nvPr/>
        </p:nvSpPr>
        <p:spPr>
          <a:xfrm>
            <a:off x="2499697" y="304800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Hoặc</a:t>
            </a:r>
          </a:p>
        </p:txBody>
      </p:sp>
    </p:spTree>
    <p:extLst>
      <p:ext uri="{BB962C8B-B14F-4D97-AF65-F5344CB8AC3E}">
        <p14:creationId xmlns:p14="http://schemas.microsoft.com/office/powerpoint/2010/main" val="3588820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9FFD-4B74-2A4C-9D74-432E6474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411538"/>
            <a:ext cx="10972800" cy="1143000"/>
          </a:xfrm>
        </p:spPr>
        <p:txBody>
          <a:bodyPr/>
          <a:lstStyle/>
          <a:p>
            <a:pPr algn="l"/>
            <a:r>
              <a:rPr lang="en-US"/>
              <a:t>Điều kiện tốt nghiệp</a:t>
            </a:r>
          </a:p>
        </p:txBody>
      </p:sp>
    </p:spTree>
    <p:extLst>
      <p:ext uri="{BB962C8B-B14F-4D97-AF65-F5344CB8AC3E}">
        <p14:creationId xmlns:p14="http://schemas.microsoft.com/office/powerpoint/2010/main" val="204918483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AD52-CC85-C44C-B72B-7E1F7909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yêu cầu khi tốt nghiệp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4582-26A1-4C42-9B4B-645DA9EE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Yêu cầu 1 </a:t>
            </a:r>
            <a:r>
              <a:rPr lang="en-US"/>
              <a:t>(về chuyên môn): Tích luỹ đủ số tín chỉ theo quy định của chương trình đào tạo.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Yêu cầu 2</a:t>
            </a:r>
            <a:r>
              <a:rPr lang="en-US">
                <a:sym typeface="Wingdings" pitchFamily="2" charset="2"/>
              </a:rPr>
              <a:t> (về ngoại ngữ): Đạt chuẩn ngoại ngữ.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696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38059-4CDC-494B-A01D-70FC922A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(1) Điều kiện chuyên môn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D7CC6-BE36-8A42-8A69-358F72AEF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Chương trình đại trà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CC0F6-9335-3C47-A63F-500FE8E6A0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Tích luỹ tối thiểu </a:t>
            </a:r>
            <a:r>
              <a:rPr lang="en-US">
                <a:solidFill>
                  <a:srgbClr val="FF0000"/>
                </a:solidFill>
              </a:rPr>
              <a:t>125 tín chỉ </a:t>
            </a:r>
            <a:r>
              <a:rPr lang="en-US"/>
              <a:t>(Bao gồm 12 tín chỉ Anh văn).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0C8346-6319-7346-AEED-83732FB7D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Chương trình CLC Nhật Bản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D4B8EB-AD9C-1046-AB3B-BCCC8CCD86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Tích luỹ tối thiểu </a:t>
            </a:r>
            <a:r>
              <a:rPr lang="en-US">
                <a:solidFill>
                  <a:srgbClr val="FF0000"/>
                </a:solidFill>
              </a:rPr>
              <a:t>132 chỉ </a:t>
            </a:r>
            <a:r>
              <a:rPr lang="en-US"/>
              <a:t>(Bao gồm tổng số tín chỉ các môn: Tiếng Nhật 1, Tiếng Nhật 2, Tiếng Nhật 3 và Tiến Nhật 4).</a:t>
            </a:r>
          </a:p>
        </p:txBody>
      </p:sp>
    </p:spTree>
    <p:extLst>
      <p:ext uri="{BB962C8B-B14F-4D97-AF65-F5344CB8AC3E}">
        <p14:creationId xmlns:p14="http://schemas.microsoft.com/office/powerpoint/2010/main" val="331246855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3F6A-4F7D-E743-BDE2-655285B8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(2) Điều kiện ngoại ngữ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D265E-32D9-6748-AD1D-DC4A15444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Tiếng Anh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03B287-7075-694F-9B6F-D9FAE4509B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3" y="2174875"/>
            <a:ext cx="5285681" cy="39512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DBDF1-37B1-EE41-A9CD-EB664002F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Tiếng Pháp và Tiếng Nhật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8D9CA7-7CB6-0B4C-8961-DEA2656669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8" y="3402729"/>
            <a:ext cx="5389562" cy="1495580"/>
          </a:xfrm>
        </p:spPr>
      </p:pic>
    </p:spTree>
    <p:extLst>
      <p:ext uri="{BB962C8B-B14F-4D97-AF65-F5344CB8AC3E}">
        <p14:creationId xmlns:p14="http://schemas.microsoft.com/office/powerpoint/2010/main" val="369621138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9FFD-4B74-2A4C-9D74-432E6474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411538"/>
            <a:ext cx="10972800" cy="1143000"/>
          </a:xfrm>
        </p:spPr>
        <p:txBody>
          <a:bodyPr/>
          <a:lstStyle/>
          <a:p>
            <a:pPr algn="l"/>
            <a:r>
              <a:rPr lang="en-US"/>
              <a:t>Các môn học đặc thù của ngành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150330771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A2B-EF3E-B647-87C3-B849F02C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môn cơ sở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99FF-6A80-114E-85E6-6FD3DEE0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Quản lý thông tin (IE103).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Cơ sở hạ tầng công nghệ thông tin (IE101).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Internet và Công nghệ Web (IE104).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Nhập môn đảm bảo an ninh thông tin (IE104).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Thiết kế giao diện người dùng (IE106).</a:t>
            </a:r>
          </a:p>
        </p:txBody>
      </p:sp>
    </p:spTree>
    <p:extLst>
      <p:ext uri="{BB962C8B-B14F-4D97-AF65-F5344CB8AC3E}">
        <p14:creationId xmlns:p14="http://schemas.microsoft.com/office/powerpoint/2010/main" val="20759935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C43-1690-DE41-9FF7-DC4509E3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môn chuyên ngành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4F1F-572A-6D43-86FC-B022E25C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Kỹ thuật phát triển hệ thống Web (IE213).</a:t>
            </a:r>
          </a:p>
          <a:p>
            <a:pPr>
              <a:lnSpc>
                <a:spcPct val="150000"/>
              </a:lnSpc>
            </a:pPr>
            <a:r>
              <a:rPr lang="vi-VN"/>
              <a:t>Công nghệ Java (IE303).</a:t>
            </a:r>
          </a:p>
          <a:p>
            <a:pPr>
              <a:lnSpc>
                <a:spcPct val="150000"/>
              </a:lnSpc>
            </a:pPr>
            <a:r>
              <a:rPr lang="vi-VN"/>
              <a:t>Công nghệ lập trình đa nền tảng cho ứng dụng di động (IE307).</a:t>
            </a:r>
          </a:p>
          <a:p>
            <a:pPr>
              <a:lnSpc>
                <a:spcPct val="150000"/>
              </a:lnSpc>
            </a:pPr>
            <a:r>
              <a:rPr lang="fr-FR"/>
              <a:t>Nhập môn hệ thống thông tin địa lý (IS251).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52172933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9FFD-4B74-2A4C-9D74-432E6474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411538"/>
            <a:ext cx="10972800" cy="1143000"/>
          </a:xfrm>
        </p:spPr>
        <p:txBody>
          <a:bodyPr/>
          <a:lstStyle/>
          <a:p>
            <a:pPr algn="l"/>
            <a:r>
              <a:rPr lang="en-US"/>
              <a:t>Con đường nghề nghiệp (Career path)</a:t>
            </a:r>
          </a:p>
        </p:txBody>
      </p:sp>
    </p:spTree>
    <p:extLst>
      <p:ext uri="{BB962C8B-B14F-4D97-AF65-F5344CB8AC3E}">
        <p14:creationId xmlns:p14="http://schemas.microsoft.com/office/powerpoint/2010/main" val="133043371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3329-B1FB-7842-AF33-3184F43B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68"/>
            <a:ext cx="10972800" cy="1143000"/>
          </a:xfrm>
        </p:spPr>
        <p:txBody>
          <a:bodyPr/>
          <a:lstStyle/>
          <a:p>
            <a:r>
              <a:rPr lang="en-US"/>
              <a:t>Career path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90BE97-0270-9E47-8CC0-F6EE3C322BE9}"/>
              </a:ext>
            </a:extLst>
          </p:cNvPr>
          <p:cNvGrpSpPr/>
          <p:nvPr/>
        </p:nvGrpSpPr>
        <p:grpSpPr>
          <a:xfrm>
            <a:off x="1447800" y="1175732"/>
            <a:ext cx="10004567" cy="4920268"/>
            <a:chOff x="1503452" y="1000124"/>
            <a:chExt cx="10004567" cy="5637814"/>
          </a:xfrm>
        </p:grpSpPr>
        <p:sp>
          <p:nvSpPr>
            <p:cNvPr id="24" name="Google Shape;251;p21">
              <a:extLst>
                <a:ext uri="{FF2B5EF4-FFF2-40B4-BE49-F238E27FC236}">
                  <a16:creationId xmlns:a16="http://schemas.microsoft.com/office/drawing/2014/main" id="{331C9045-E5FB-6A46-851A-74276E97D880}"/>
                </a:ext>
              </a:extLst>
            </p:cNvPr>
            <p:cNvSpPr/>
            <p:nvPr/>
          </p:nvSpPr>
          <p:spPr>
            <a:xfrm>
              <a:off x="1540206" y="6086329"/>
              <a:ext cx="1946910" cy="551609"/>
            </a:xfrm>
            <a:prstGeom prst="roundRect">
              <a:avLst>
                <a:gd name="adj" fmla="val 16667"/>
              </a:avLst>
            </a:prstGeom>
            <a:solidFill>
              <a:srgbClr val="8DA9DB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Internship</a:t>
              </a:r>
              <a:endParaRPr/>
            </a:p>
          </p:txBody>
        </p:sp>
        <p:sp>
          <p:nvSpPr>
            <p:cNvPr id="25" name="Google Shape;252;p21">
              <a:extLst>
                <a:ext uri="{FF2B5EF4-FFF2-40B4-BE49-F238E27FC236}">
                  <a16:creationId xmlns:a16="http://schemas.microsoft.com/office/drawing/2014/main" id="{3D6243E0-46DD-0A4B-8CA6-A81ACB952717}"/>
                </a:ext>
              </a:extLst>
            </p:cNvPr>
            <p:cNvSpPr/>
            <p:nvPr/>
          </p:nvSpPr>
          <p:spPr>
            <a:xfrm>
              <a:off x="2644154" y="5534720"/>
              <a:ext cx="1946910" cy="551609"/>
            </a:xfrm>
            <a:prstGeom prst="roundRect">
              <a:avLst>
                <a:gd name="adj" fmla="val 16667"/>
              </a:avLst>
            </a:prstGeom>
            <a:solidFill>
              <a:srgbClr val="2F5496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Fresher</a:t>
              </a:r>
              <a:endParaRPr/>
            </a:p>
          </p:txBody>
        </p:sp>
        <p:sp>
          <p:nvSpPr>
            <p:cNvPr id="26" name="Google Shape;253;p21">
              <a:extLst>
                <a:ext uri="{FF2B5EF4-FFF2-40B4-BE49-F238E27FC236}">
                  <a16:creationId xmlns:a16="http://schemas.microsoft.com/office/drawing/2014/main" id="{02B4452E-5605-0546-8F7F-C0F59782BB4B}"/>
                </a:ext>
              </a:extLst>
            </p:cNvPr>
            <p:cNvSpPr/>
            <p:nvPr/>
          </p:nvSpPr>
          <p:spPr>
            <a:xfrm>
              <a:off x="3617609" y="4983111"/>
              <a:ext cx="1946910" cy="551609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Junior</a:t>
              </a:r>
              <a:endParaRPr/>
            </a:p>
          </p:txBody>
        </p:sp>
        <p:sp>
          <p:nvSpPr>
            <p:cNvPr id="27" name="Google Shape;254;p21">
              <a:extLst>
                <a:ext uri="{FF2B5EF4-FFF2-40B4-BE49-F238E27FC236}">
                  <a16:creationId xmlns:a16="http://schemas.microsoft.com/office/drawing/2014/main" id="{058E88BB-6CE2-574C-8E03-AD370ED1E3D7}"/>
                </a:ext>
              </a:extLst>
            </p:cNvPr>
            <p:cNvSpPr/>
            <p:nvPr/>
          </p:nvSpPr>
          <p:spPr>
            <a:xfrm>
              <a:off x="4591064" y="4431502"/>
              <a:ext cx="1946910" cy="551609"/>
            </a:xfrm>
            <a:prstGeom prst="roundRect">
              <a:avLst>
                <a:gd name="adj" fmla="val 16667"/>
              </a:avLst>
            </a:prstGeom>
            <a:solidFill>
              <a:srgbClr val="A8D08C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Senior level 1</a:t>
              </a:r>
              <a:endParaRPr/>
            </a:p>
          </p:txBody>
        </p:sp>
        <p:sp>
          <p:nvSpPr>
            <p:cNvPr id="28" name="Google Shape;255;p21">
              <a:extLst>
                <a:ext uri="{FF2B5EF4-FFF2-40B4-BE49-F238E27FC236}">
                  <a16:creationId xmlns:a16="http://schemas.microsoft.com/office/drawing/2014/main" id="{17341162-DB63-4A49-80D1-302D71C0D515}"/>
                </a:ext>
              </a:extLst>
            </p:cNvPr>
            <p:cNvSpPr/>
            <p:nvPr/>
          </p:nvSpPr>
          <p:spPr>
            <a:xfrm>
              <a:off x="5564519" y="3879893"/>
              <a:ext cx="1946910" cy="551609"/>
            </a:xfrm>
            <a:prstGeom prst="roundRect">
              <a:avLst>
                <a:gd name="adj" fmla="val 16667"/>
              </a:avLst>
            </a:prstGeom>
            <a:solidFill>
              <a:srgbClr val="548135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Senior level 2</a:t>
              </a:r>
              <a:endParaRPr/>
            </a:p>
          </p:txBody>
        </p:sp>
        <p:sp>
          <p:nvSpPr>
            <p:cNvPr id="29" name="Google Shape;256;p21">
              <a:extLst>
                <a:ext uri="{FF2B5EF4-FFF2-40B4-BE49-F238E27FC236}">
                  <a16:creationId xmlns:a16="http://schemas.microsoft.com/office/drawing/2014/main" id="{0C04B283-568B-E24B-883B-FBA5F7FF652B}"/>
                </a:ext>
              </a:extLst>
            </p:cNvPr>
            <p:cNvSpPr/>
            <p:nvPr/>
          </p:nvSpPr>
          <p:spPr>
            <a:xfrm>
              <a:off x="3937440" y="2702302"/>
              <a:ext cx="1946910" cy="551609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Technical Lead</a:t>
              </a:r>
              <a:endParaRPr/>
            </a:p>
          </p:txBody>
        </p:sp>
        <p:sp>
          <p:nvSpPr>
            <p:cNvPr id="30" name="Google Shape;257;p21">
              <a:extLst>
                <a:ext uri="{FF2B5EF4-FFF2-40B4-BE49-F238E27FC236}">
                  <a16:creationId xmlns:a16="http://schemas.microsoft.com/office/drawing/2014/main" id="{D78D771B-DDDC-4843-BE6A-C77263165839}"/>
                </a:ext>
              </a:extLst>
            </p:cNvPr>
            <p:cNvSpPr/>
            <p:nvPr/>
          </p:nvSpPr>
          <p:spPr>
            <a:xfrm>
              <a:off x="7153287" y="2702300"/>
              <a:ext cx="2721173" cy="551609"/>
            </a:xfrm>
            <a:prstGeom prst="roundRect">
              <a:avLst>
                <a:gd name="adj" fmla="val 16667"/>
              </a:avLst>
            </a:prstGeom>
            <a:solidFill>
              <a:srgbClr val="00E468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Associate Project Manager</a:t>
              </a:r>
              <a:endParaRPr/>
            </a:p>
          </p:txBody>
        </p:sp>
        <p:sp>
          <p:nvSpPr>
            <p:cNvPr id="31" name="Google Shape;258;p21">
              <a:extLst>
                <a:ext uri="{FF2B5EF4-FFF2-40B4-BE49-F238E27FC236}">
                  <a16:creationId xmlns:a16="http://schemas.microsoft.com/office/drawing/2014/main" id="{B0C69603-7158-544E-A262-624D7223D5C5}"/>
                </a:ext>
              </a:extLst>
            </p:cNvPr>
            <p:cNvSpPr/>
            <p:nvPr/>
          </p:nvSpPr>
          <p:spPr>
            <a:xfrm>
              <a:off x="2963985" y="2150692"/>
              <a:ext cx="2600534" cy="551609"/>
            </a:xfrm>
            <a:prstGeom prst="roundRect">
              <a:avLst>
                <a:gd name="adj" fmla="val 16667"/>
              </a:avLst>
            </a:prstGeom>
            <a:solidFill>
              <a:srgbClr val="BF9000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Solution Architecture</a:t>
              </a:r>
              <a:endParaRPr/>
            </a:p>
          </p:txBody>
        </p:sp>
        <p:sp>
          <p:nvSpPr>
            <p:cNvPr id="32" name="Google Shape;259;p21">
              <a:extLst>
                <a:ext uri="{FF2B5EF4-FFF2-40B4-BE49-F238E27FC236}">
                  <a16:creationId xmlns:a16="http://schemas.microsoft.com/office/drawing/2014/main" id="{366854B6-808D-5140-84EF-6CD1844CD623}"/>
                </a:ext>
              </a:extLst>
            </p:cNvPr>
            <p:cNvSpPr/>
            <p:nvPr/>
          </p:nvSpPr>
          <p:spPr>
            <a:xfrm>
              <a:off x="2065885" y="1591622"/>
              <a:ext cx="2845009" cy="551609"/>
            </a:xfrm>
            <a:prstGeom prst="roundRect">
              <a:avLst>
                <a:gd name="adj" fmla="val 16667"/>
              </a:avLst>
            </a:prstGeom>
            <a:solidFill>
              <a:srgbClr val="7F6000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Principal Software Engineer</a:t>
              </a:r>
              <a:endParaRPr/>
            </a:p>
          </p:txBody>
        </p:sp>
        <p:sp>
          <p:nvSpPr>
            <p:cNvPr id="33" name="Google Shape;260;p21">
              <a:extLst>
                <a:ext uri="{FF2B5EF4-FFF2-40B4-BE49-F238E27FC236}">
                  <a16:creationId xmlns:a16="http://schemas.microsoft.com/office/drawing/2014/main" id="{EE872AA0-740C-F745-970A-D9C8F3615959}"/>
                </a:ext>
              </a:extLst>
            </p:cNvPr>
            <p:cNvSpPr/>
            <p:nvPr/>
          </p:nvSpPr>
          <p:spPr>
            <a:xfrm>
              <a:off x="7862900" y="2150692"/>
              <a:ext cx="2671663" cy="551609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Senior Project Manager</a:t>
              </a:r>
              <a:endParaRPr/>
            </a:p>
          </p:txBody>
        </p:sp>
        <p:sp>
          <p:nvSpPr>
            <p:cNvPr id="34" name="Google Shape;261;p21">
              <a:extLst>
                <a:ext uri="{FF2B5EF4-FFF2-40B4-BE49-F238E27FC236}">
                  <a16:creationId xmlns:a16="http://schemas.microsoft.com/office/drawing/2014/main" id="{E18D53B2-3EC3-6848-9152-9CF00E1B96CC}"/>
                </a:ext>
              </a:extLst>
            </p:cNvPr>
            <p:cNvSpPr/>
            <p:nvPr/>
          </p:nvSpPr>
          <p:spPr>
            <a:xfrm>
              <a:off x="8836355" y="1591621"/>
              <a:ext cx="2671663" cy="551609"/>
            </a:xfrm>
            <a:prstGeom prst="roundRect">
              <a:avLst>
                <a:gd name="adj" fmla="val 16667"/>
              </a:avLst>
            </a:prstGeom>
            <a:solidFill>
              <a:srgbClr val="05914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Principle Project Manager</a:t>
              </a:r>
              <a:endParaRPr/>
            </a:p>
          </p:txBody>
        </p:sp>
        <p:sp>
          <p:nvSpPr>
            <p:cNvPr id="35" name="Google Shape;263;p21">
              <a:extLst>
                <a:ext uri="{FF2B5EF4-FFF2-40B4-BE49-F238E27FC236}">
                  <a16:creationId xmlns:a16="http://schemas.microsoft.com/office/drawing/2014/main" id="{265B706E-285D-B94F-B948-3BEE3112EFDF}"/>
                </a:ext>
              </a:extLst>
            </p:cNvPr>
            <p:cNvSpPr/>
            <p:nvPr/>
          </p:nvSpPr>
          <p:spPr>
            <a:xfrm>
              <a:off x="1503452" y="1000124"/>
              <a:ext cx="4815643" cy="2428875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4;p21">
              <a:extLst>
                <a:ext uri="{FF2B5EF4-FFF2-40B4-BE49-F238E27FC236}">
                  <a16:creationId xmlns:a16="http://schemas.microsoft.com/office/drawing/2014/main" id="{D351CEED-6418-6943-90A6-4181105AE66D}"/>
                </a:ext>
              </a:extLst>
            </p:cNvPr>
            <p:cNvSpPr/>
            <p:nvPr/>
          </p:nvSpPr>
          <p:spPr>
            <a:xfrm>
              <a:off x="6692376" y="1019606"/>
              <a:ext cx="4815643" cy="2428875"/>
            </a:xfrm>
            <a:prstGeom prst="rect">
              <a:avLst/>
            </a:prstGeom>
            <a:noFill/>
            <a:ln w="12700" cap="flat" cmpd="sng">
              <a:solidFill>
                <a:srgbClr val="00B05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5;p21">
              <a:extLst>
                <a:ext uri="{FF2B5EF4-FFF2-40B4-BE49-F238E27FC236}">
                  <a16:creationId xmlns:a16="http://schemas.microsoft.com/office/drawing/2014/main" id="{7C6C295E-3E46-2748-812B-D7D2FD7EFC7D}"/>
                </a:ext>
              </a:extLst>
            </p:cNvPr>
            <p:cNvSpPr/>
            <p:nvPr/>
          </p:nvSpPr>
          <p:spPr>
            <a:xfrm>
              <a:off x="3243194" y="1049276"/>
              <a:ext cx="12843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Technical</a:t>
              </a:r>
              <a:endParaRPr/>
            </a:p>
          </p:txBody>
        </p:sp>
        <p:sp>
          <p:nvSpPr>
            <p:cNvPr id="38" name="Google Shape;266;p21">
              <a:extLst>
                <a:ext uri="{FF2B5EF4-FFF2-40B4-BE49-F238E27FC236}">
                  <a16:creationId xmlns:a16="http://schemas.microsoft.com/office/drawing/2014/main" id="{1F92C1E0-9247-9542-9A03-AFBC52521D9E}"/>
                </a:ext>
              </a:extLst>
            </p:cNvPr>
            <p:cNvSpPr/>
            <p:nvPr/>
          </p:nvSpPr>
          <p:spPr>
            <a:xfrm>
              <a:off x="8194193" y="1049276"/>
              <a:ext cx="16802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Management</a:t>
              </a:r>
              <a:endParaRPr/>
            </a:p>
          </p:txBody>
        </p:sp>
        <p:pic>
          <p:nvPicPr>
            <p:cNvPr id="39" name="Google Shape;268;p21">
              <a:extLst>
                <a:ext uri="{FF2B5EF4-FFF2-40B4-BE49-F238E27FC236}">
                  <a16:creationId xmlns:a16="http://schemas.microsoft.com/office/drawing/2014/main" id="{57F9630E-D505-1D4C-82B9-15ACB0D6C70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04883" y="5089932"/>
              <a:ext cx="844099" cy="996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269;p21">
              <a:extLst>
                <a:ext uri="{FF2B5EF4-FFF2-40B4-BE49-F238E27FC236}">
                  <a16:creationId xmlns:a16="http://schemas.microsoft.com/office/drawing/2014/main" id="{47592CC1-080F-B244-92A6-2DCF8996DE2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722517" y="4485659"/>
              <a:ext cx="844099" cy="996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270;p21">
              <a:extLst>
                <a:ext uri="{FF2B5EF4-FFF2-40B4-BE49-F238E27FC236}">
                  <a16:creationId xmlns:a16="http://schemas.microsoft.com/office/drawing/2014/main" id="{B7396095-8ED6-524A-A30C-830B85EF3FD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695972" y="3979077"/>
              <a:ext cx="844099" cy="996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271;p21">
              <a:extLst>
                <a:ext uri="{FF2B5EF4-FFF2-40B4-BE49-F238E27FC236}">
                  <a16:creationId xmlns:a16="http://schemas.microsoft.com/office/drawing/2014/main" id="{F61FEC2F-2521-E04C-B372-B06D1786DA1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669427" y="3385947"/>
              <a:ext cx="844099" cy="996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272;p21">
              <a:extLst>
                <a:ext uri="{FF2B5EF4-FFF2-40B4-BE49-F238E27FC236}">
                  <a16:creationId xmlns:a16="http://schemas.microsoft.com/office/drawing/2014/main" id="{97D0B158-2694-CD4D-9177-CF7E6DF9C2E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108195" y="2883496"/>
              <a:ext cx="844099" cy="9963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DAC300-71C3-5743-8317-D0AFBF412AE6}"/>
              </a:ext>
            </a:extLst>
          </p:cNvPr>
          <p:cNvSpPr txBox="1"/>
          <p:nvPr/>
        </p:nvSpPr>
        <p:spPr>
          <a:xfrm>
            <a:off x="6677494" y="4824438"/>
            <a:ext cx="536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Mục tiêu đào tạo: Không chỉ dừng lại ở lập trình viên, mà là phân tích viên, thiết kế viên, và các cấp cao hơn.</a:t>
            </a:r>
          </a:p>
        </p:txBody>
      </p:sp>
    </p:spTree>
    <p:extLst>
      <p:ext uri="{BB962C8B-B14F-4D97-AF65-F5344CB8AC3E}">
        <p14:creationId xmlns:p14="http://schemas.microsoft.com/office/powerpoint/2010/main" val="4203758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C7BC-0FCE-9545-BFA7-66E3255B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921A-80FC-4046-A88C-43AB3D2F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Tổng quan.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Chương trình đào tạo chi tiết.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Điều kiện tốt nghiệp.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Các môn học đặc thù của ngành CNTT.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Con đường nghề nghiệp sau này.</a:t>
            </a:r>
          </a:p>
        </p:txBody>
      </p:sp>
    </p:spTree>
    <p:extLst>
      <p:ext uri="{BB962C8B-B14F-4D97-AF65-F5344CB8AC3E}">
        <p14:creationId xmlns:p14="http://schemas.microsoft.com/office/powerpoint/2010/main" val="267885344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DFA5-4C41-C04A-8530-0894E87B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</a:p>
        </p:txBody>
      </p:sp>
      <p:pic>
        <p:nvPicPr>
          <p:cNvPr id="3074" name="Picture 2" descr="Khi tôi nói tôi học IT - AnonyHome | AnonyHome - Cộng đồng Công nghệ thông  tin">
            <a:extLst>
              <a:ext uri="{FF2B5EF4-FFF2-40B4-BE49-F238E27FC236}">
                <a16:creationId xmlns:a16="http://schemas.microsoft.com/office/drawing/2014/main" id="{E1C2FF3D-BFE6-224C-A4EA-47B53A5A8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17638"/>
            <a:ext cx="6324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0CA0D-CB9B-6A4B-ADFA-69D35A87792B}"/>
              </a:ext>
            </a:extLst>
          </p:cNvPr>
          <p:cNvSpPr txBox="1"/>
          <p:nvPr/>
        </p:nvSpPr>
        <p:spPr>
          <a:xfrm>
            <a:off x="228600" y="22286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Phân tích viên, </a:t>
            </a:r>
          </a:p>
          <a:p>
            <a:r>
              <a:rPr lang="en-US" sz="2400">
                <a:solidFill>
                  <a:schemeClr val="bg1"/>
                </a:solidFill>
              </a:rPr>
              <a:t>thiết kế viên, kiểm định viên.</a:t>
            </a:r>
          </a:p>
        </p:txBody>
      </p:sp>
      <p:pic>
        <p:nvPicPr>
          <p:cNvPr id="4" name="Picture 2" descr="Designer-developer collaboration in 6 memes | Inside Design Blog">
            <a:extLst>
              <a:ext uri="{FF2B5EF4-FFF2-40B4-BE49-F238E27FC236}">
                <a16:creationId xmlns:a16="http://schemas.microsoft.com/office/drawing/2014/main" id="{4C91E06C-D684-974D-A3D2-AA5BD4A96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40" y="1143001"/>
            <a:ext cx="376936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1165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D8BB-3AFB-464D-88AF-65FE3095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18BF-E8F4-2943-A6DE-B6470C77C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i="1">
                <a:solidFill>
                  <a:srgbClr val="FF0000"/>
                </a:solidFill>
              </a:rPr>
              <a:t>Chương trình đào tạo Cử nhân chính quy ngành Công nghệ thông tin</a:t>
            </a:r>
            <a:r>
              <a:rPr lang="en-US"/>
              <a:t>, Khoa Khoa học và Kỹ thuật thông tin (2020).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i="1">
                <a:solidFill>
                  <a:srgbClr val="FF0000"/>
                </a:solidFill>
              </a:rPr>
              <a:t>Quy định đào tạo ngoại ngữ đối với hệ đại học chính quy</a:t>
            </a:r>
            <a:r>
              <a:rPr lang="en-US"/>
              <a:t>, Trường Đại học Công nghệ Thông tin – ĐHQG.TPHCM (547/QĐ-ĐHCNTT, 2019).</a:t>
            </a:r>
          </a:p>
        </p:txBody>
      </p:sp>
    </p:spTree>
    <p:extLst>
      <p:ext uri="{BB962C8B-B14F-4D97-AF65-F5344CB8AC3E}">
        <p14:creationId xmlns:p14="http://schemas.microsoft.com/office/powerpoint/2010/main" val="24378202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9FFD-4B74-2A4C-9D74-432E6474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411538"/>
            <a:ext cx="10972800" cy="1143000"/>
          </a:xfrm>
        </p:spPr>
        <p:txBody>
          <a:bodyPr/>
          <a:lstStyle/>
          <a:p>
            <a:pPr algn="l"/>
            <a:r>
              <a:rPr lang="en-US"/>
              <a:t>Tổng quan</a:t>
            </a:r>
          </a:p>
        </p:txBody>
      </p:sp>
    </p:spTree>
    <p:extLst>
      <p:ext uri="{BB962C8B-B14F-4D97-AF65-F5344CB8AC3E}">
        <p14:creationId xmlns:p14="http://schemas.microsoft.com/office/powerpoint/2010/main" val="26577239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D6F7-4552-D744-AF2A-C7FC5FC6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 đào tạo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A3FF-0271-4844-8B24-D878D4B9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Đào tạo cử nhân ngành Công nghệ thông tin.</a:t>
            </a:r>
          </a:p>
          <a:p>
            <a:pPr lvl="1"/>
            <a:r>
              <a:rPr lang="vi-VN"/>
              <a:t>Có phẩm chất chính trị tốt, có đạo đức nghề nghiệp, có ý thức trách nhiệm tổ chức, và có sức khỏe tốt </a:t>
            </a:r>
            <a:r>
              <a:rPr lang="vi-VN">
                <a:sym typeface="Wingdings" pitchFamily="2" charset="2"/>
              </a:rPr>
              <a:t> </a:t>
            </a:r>
            <a:r>
              <a:rPr lang="vi-VN" b="1">
                <a:solidFill>
                  <a:srgbClr val="FF0000"/>
                </a:solidFill>
                <a:sym typeface="Wingdings" pitchFamily="2" charset="2"/>
              </a:rPr>
              <a:t>thái độ tốt.</a:t>
            </a:r>
            <a:endParaRPr lang="vi-VN" b="1">
              <a:solidFill>
                <a:srgbClr val="FF0000"/>
              </a:solidFill>
            </a:endParaRPr>
          </a:p>
          <a:p>
            <a:pPr lvl="1"/>
            <a:r>
              <a:rPr lang="vi-VN"/>
              <a:t>Nắm vững các kiến thức cơ bản và chuyên môn sâu về công nghệ thông tin (CNTT) </a:t>
            </a:r>
            <a:r>
              <a:rPr lang="vi-VN">
                <a:sym typeface="Wingdings" pitchFamily="2" charset="2"/>
              </a:rPr>
              <a:t> </a:t>
            </a:r>
            <a:r>
              <a:rPr lang="vi-VN" b="1">
                <a:solidFill>
                  <a:srgbClr val="FF0000"/>
                </a:solidFill>
                <a:sym typeface="Wingdings" pitchFamily="2" charset="2"/>
              </a:rPr>
              <a:t>kiến thức tốt.</a:t>
            </a:r>
            <a:endParaRPr lang="vi-VN" b="1">
              <a:solidFill>
                <a:srgbClr val="FF0000"/>
              </a:solidFill>
            </a:endParaRPr>
          </a:p>
          <a:p>
            <a:pPr lvl="1"/>
            <a:r>
              <a:rPr lang="vi-VN"/>
              <a:t>Có đủ năng lực từng bước hoàn thiện khả năng độc lập nghiên cứu, tự bồi dưỡng và tiếp tục lên học các trình độ cao hơn </a:t>
            </a:r>
            <a:r>
              <a:rPr lang="vi-VN">
                <a:sym typeface="Wingdings" pitchFamily="2" charset="2"/>
              </a:rPr>
              <a:t> </a:t>
            </a:r>
            <a:r>
              <a:rPr lang="vi-VN" b="1">
                <a:solidFill>
                  <a:srgbClr val="FF0000"/>
                </a:solidFill>
                <a:sym typeface="Wingdings" pitchFamily="2" charset="2"/>
              </a:rPr>
              <a:t>kỹ năng tốt.</a:t>
            </a:r>
            <a:endParaRPr lang="vi-VN" b="1">
              <a:solidFill>
                <a:srgbClr val="FF0000"/>
              </a:solidFill>
            </a:endParaRPr>
          </a:p>
          <a:p>
            <a:r>
              <a:rPr lang="vi-VN" i="1">
                <a:solidFill>
                  <a:srgbClr val="000099"/>
                </a:solidFill>
              </a:rPr>
              <a:t>Năng lực bản thân = Thái độ + kiến thức + Kỹ năng.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5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F37D-31A9-9D48-83F8-151E15F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Vị trí việc làm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015A-74A7-184B-984F-5A41097F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55738"/>
            <a:ext cx="11734800" cy="4525963"/>
          </a:xfrm>
        </p:spPr>
        <p:txBody>
          <a:bodyPr/>
          <a:lstStyle/>
          <a:p>
            <a:r>
              <a:rPr lang="vi-VN" dirty="0"/>
              <a:t>Chuyên viên </a:t>
            </a:r>
            <a:r>
              <a:rPr lang="vi-VN" dirty="0">
                <a:solidFill>
                  <a:srgbClr val="FF0000"/>
                </a:solidFill>
              </a:rPr>
              <a:t>thiết kế</a:t>
            </a:r>
            <a:r>
              <a:rPr lang="vi-VN" dirty="0"/>
              <a:t>, xây dựng và </a:t>
            </a:r>
            <a:r>
              <a:rPr lang="vi-VN" dirty="0">
                <a:solidFill>
                  <a:srgbClr val="FF0000"/>
                </a:solidFill>
              </a:rPr>
              <a:t>quản lý </a:t>
            </a:r>
            <a:r>
              <a:rPr lang="vi-VN" dirty="0"/>
              <a:t>các dự án nghiên cứu và ứng dụng CNTT, chủ yếu trong lĩnh vực: giao thông, xây dựng, địa lý, môi trường, viễn thám. </a:t>
            </a:r>
            <a:endParaRPr lang="vi-VN" dirty="0">
              <a:effectLst/>
            </a:endParaRPr>
          </a:p>
          <a:p>
            <a:r>
              <a:rPr lang="vi-VN" dirty="0"/>
              <a:t>Chuyên viên </a:t>
            </a:r>
            <a:r>
              <a:rPr lang="vi-VN" dirty="0">
                <a:solidFill>
                  <a:srgbClr val="FF0000"/>
                </a:solidFill>
              </a:rPr>
              <a:t>quản lý</a:t>
            </a:r>
            <a:r>
              <a:rPr lang="vi-VN" dirty="0"/>
              <a:t>, giám sát, đầu tư các dự án công nghệ thông tin. </a:t>
            </a:r>
            <a:endParaRPr lang="vi-VN" dirty="0">
              <a:effectLst/>
            </a:endParaRPr>
          </a:p>
          <a:p>
            <a:r>
              <a:rPr lang="vi-VN" dirty="0"/>
              <a:t>Chuyên viên </a:t>
            </a:r>
            <a:r>
              <a:rPr lang="vi-VN" dirty="0">
                <a:solidFill>
                  <a:srgbClr val="FF0000"/>
                </a:solidFill>
              </a:rPr>
              <a:t>khai thác</a:t>
            </a:r>
            <a:r>
              <a:rPr lang="vi-VN" dirty="0"/>
              <a:t> dữ liệu và thông tin ứng dụng cho các doanh nghiệp trong vấn đề </a:t>
            </a:r>
            <a:r>
              <a:rPr lang="vi-VN" dirty="0">
                <a:solidFill>
                  <a:srgbClr val="FF0000"/>
                </a:solidFill>
              </a:rPr>
              <a:t>phân tích</a:t>
            </a:r>
            <a:r>
              <a:rPr lang="vi-VN" dirty="0"/>
              <a:t> định lượng. </a:t>
            </a:r>
            <a:endParaRPr lang="vi-VN" dirty="0">
              <a:effectLst/>
            </a:endParaRPr>
          </a:p>
          <a:p>
            <a:r>
              <a:rPr lang="vi-VN" dirty="0">
                <a:highlight>
                  <a:srgbClr val="FFFF00"/>
                </a:highlight>
              </a:rPr>
              <a:t>Chuyên viên có kĩ năng </a:t>
            </a:r>
            <a:r>
              <a:rPr lang="vi-VN" dirty="0">
                <a:solidFill>
                  <a:srgbClr val="FF0000"/>
                </a:solidFill>
                <a:highlight>
                  <a:srgbClr val="FFFF00"/>
                </a:highlight>
              </a:rPr>
              <a:t>phát triển </a:t>
            </a:r>
            <a:r>
              <a:rPr lang="vi-VN" dirty="0">
                <a:highlight>
                  <a:srgbClr val="FFFF00"/>
                </a:highlight>
              </a:rPr>
              <a:t>các ứng dụng truyền thông xã hội và công nghệ Web. </a:t>
            </a:r>
            <a:endParaRPr lang="vi-VN" dirty="0">
              <a:effectLst/>
              <a:highlight>
                <a:srgbClr val="FFFF00"/>
              </a:highlight>
            </a:endParaRPr>
          </a:p>
          <a:p>
            <a:r>
              <a:rPr lang="vi-VN" dirty="0"/>
              <a:t>Cán bộ </a:t>
            </a:r>
            <a:r>
              <a:rPr lang="vi-VN" dirty="0">
                <a:solidFill>
                  <a:srgbClr val="FF0000"/>
                </a:solidFill>
              </a:rPr>
              <a:t>giảng dạy, nghiên cứu khoa học </a:t>
            </a:r>
            <a:r>
              <a:rPr lang="vi-VN" dirty="0"/>
              <a:t>và ứng dụng CNTT ở các trường đại học và cao đẳng trên cả nước. </a:t>
            </a:r>
            <a:endParaRPr lang="vi-V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459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1746-94DA-1C48-AAE4-972D7E45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chương trình đào tạo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EAC826-E2AB-3547-832E-0B9501CCB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487290"/>
              </p:ext>
            </p:extLst>
          </p:nvPr>
        </p:nvGraphicFramePr>
        <p:xfrm>
          <a:off x="609600" y="1417638"/>
          <a:ext cx="109728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CD0002-A1E7-E04C-A426-D8591CA7FD48}"/>
              </a:ext>
            </a:extLst>
          </p:cNvPr>
          <p:cNvSpPr txBox="1"/>
          <p:nvPr/>
        </p:nvSpPr>
        <p:spPr>
          <a:xfrm>
            <a:off x="990600" y="479042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Năm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8805-A177-514D-90C1-BF7C5E73E024}"/>
              </a:ext>
            </a:extLst>
          </p:cNvPr>
          <p:cNvSpPr txBox="1"/>
          <p:nvPr/>
        </p:nvSpPr>
        <p:spPr>
          <a:xfrm>
            <a:off x="4089749" y="480060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Năm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26C25-579E-A84F-9762-359B2BAA7654}"/>
              </a:ext>
            </a:extLst>
          </p:cNvPr>
          <p:cNvSpPr txBox="1"/>
          <p:nvPr/>
        </p:nvSpPr>
        <p:spPr>
          <a:xfrm>
            <a:off x="7213949" y="479042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Năm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E3494-350E-3F41-B01E-48B6B83DD4AA}"/>
              </a:ext>
            </a:extLst>
          </p:cNvPr>
          <p:cNvSpPr txBox="1"/>
          <p:nvPr/>
        </p:nvSpPr>
        <p:spPr>
          <a:xfrm>
            <a:off x="9906000" y="479042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Năm 4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BF67F81-3A5C-F746-8C80-0F12C609D4A2}"/>
              </a:ext>
            </a:extLst>
          </p:cNvPr>
          <p:cNvSpPr/>
          <p:nvPr/>
        </p:nvSpPr>
        <p:spPr>
          <a:xfrm rot="16200000">
            <a:off x="1488270" y="3317070"/>
            <a:ext cx="347990" cy="170466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BABD44C-6483-C24E-95F4-667EF99D6E22}"/>
              </a:ext>
            </a:extLst>
          </p:cNvPr>
          <p:cNvSpPr/>
          <p:nvPr/>
        </p:nvSpPr>
        <p:spPr>
          <a:xfrm rot="16200000">
            <a:off x="4671704" y="3057507"/>
            <a:ext cx="397501" cy="227330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9FA6589-923C-2545-8129-0BB8018462C4}"/>
              </a:ext>
            </a:extLst>
          </p:cNvPr>
          <p:cNvSpPr/>
          <p:nvPr/>
        </p:nvSpPr>
        <p:spPr>
          <a:xfrm rot="16200000">
            <a:off x="7699365" y="2822561"/>
            <a:ext cx="298476" cy="274320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66B758D-AA67-7442-9F0B-1677B2EF4F53}"/>
              </a:ext>
            </a:extLst>
          </p:cNvPr>
          <p:cNvSpPr/>
          <p:nvPr/>
        </p:nvSpPr>
        <p:spPr>
          <a:xfrm rot="16200000">
            <a:off x="10368441" y="3317071"/>
            <a:ext cx="347990" cy="170466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2C384E5-C176-FA4F-A875-FA367BA52C97}"/>
              </a:ext>
            </a:extLst>
          </p:cNvPr>
          <p:cNvSpPr/>
          <p:nvPr/>
        </p:nvSpPr>
        <p:spPr>
          <a:xfrm rot="16200000">
            <a:off x="6118928" y="2945215"/>
            <a:ext cx="298480" cy="331326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7FAF747-81C6-6948-B994-D53D31A225CB}"/>
              </a:ext>
            </a:extLst>
          </p:cNvPr>
          <p:cNvSpPr/>
          <p:nvPr/>
        </p:nvSpPr>
        <p:spPr>
          <a:xfrm>
            <a:off x="5766149" y="5029200"/>
            <a:ext cx="1143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763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7D28-CF8A-2144-BF65-968050B1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 điểm xây dựng chương trình đào tạo ngành CNTT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D33E-5C9D-564C-8822-DC3C71D2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Đảm bảo: </a:t>
            </a:r>
            <a:r>
              <a:rPr lang="en-US">
                <a:solidFill>
                  <a:srgbClr val="FF0000"/>
                </a:solidFill>
              </a:rPr>
              <a:t>độ sâu và độ phủ.</a:t>
            </a:r>
          </a:p>
          <a:p>
            <a:r>
              <a:rPr lang="vi-VN"/>
              <a:t>Thiết kế, xây dựng dựa vào </a:t>
            </a:r>
            <a:r>
              <a:rPr lang="vi-VN">
                <a:solidFill>
                  <a:srgbClr val="FF0000"/>
                </a:solidFill>
              </a:rPr>
              <a:t>tầm nhìn</a:t>
            </a:r>
            <a:r>
              <a:rPr lang="vi-VN"/>
              <a:t> và </a:t>
            </a:r>
            <a:r>
              <a:rPr lang="vi-VN">
                <a:solidFill>
                  <a:srgbClr val="FF0000"/>
                </a:solidFill>
              </a:rPr>
              <a:t>sứ mệnh</a:t>
            </a:r>
            <a:r>
              <a:rPr lang="vi-VN"/>
              <a:t> nhà trường.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48F4A-9CD3-5741-BD8D-7381FD55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819400"/>
            <a:ext cx="5740400" cy="31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928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1412</Words>
  <Application>Microsoft Macintosh PowerPoint</Application>
  <PresentationFormat>Widescreen</PresentationFormat>
  <Paragraphs>139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Helvetica Neue</vt:lpstr>
      <vt:lpstr>Default Design</vt:lpstr>
      <vt:lpstr>Document</vt:lpstr>
      <vt:lpstr>BÀI 02:  CHƯƠNG TRÌNH ĐÀO TẠO NGÀNH CÔNG NGHỆ THÔNG TIN</vt:lpstr>
      <vt:lpstr>Ngành Công nghệ thông tin</vt:lpstr>
      <vt:lpstr>Ngành Công nghệ thông tin</vt:lpstr>
      <vt:lpstr>NỘI DUNG</vt:lpstr>
      <vt:lpstr>Tổng quan</vt:lpstr>
      <vt:lpstr>Mục tiêu đào tạo</vt:lpstr>
      <vt:lpstr>Vị trí việc làm</vt:lpstr>
      <vt:lpstr>Tổng quan chương trình đào tạo</vt:lpstr>
      <vt:lpstr>Quan điểm xây dựng chương trình đào tạo ngành CNTT</vt:lpstr>
      <vt:lpstr>Các khối kiến thức</vt:lpstr>
      <vt:lpstr>1 – Kiến thức đại cương (1)</vt:lpstr>
      <vt:lpstr>1 – Kiến thức đại cương (2)</vt:lpstr>
      <vt:lpstr>1 – Kiến thức đại cương (3)</vt:lpstr>
      <vt:lpstr>2- Kiến thức cơ sở nhóm ngành</vt:lpstr>
      <vt:lpstr>3- Kiến thức cơ sở ngành</vt:lpstr>
      <vt:lpstr>4 – Chuyên ngành</vt:lpstr>
      <vt:lpstr>Chuyên ngành chương trình đại trà</vt:lpstr>
      <vt:lpstr>(1) Hướng ứng dụng CNTT để phân tích dữ liệu định lượng trợ giúp hoạt động doanh nghiệp</vt:lpstr>
      <vt:lpstr>(2) Hướng ứng dụng CNTT quản lý, giám sát, tư vấn các hoạt động doanh nghiệp</vt:lpstr>
      <vt:lpstr>(3) Hướng ứng dụng truyền thông xã hội và công nghệ Web</vt:lpstr>
      <vt:lpstr>(4) Hướng ứng dụng CNTT vào Tài nguyên – Môi trường, Địa lý, ...</vt:lpstr>
      <vt:lpstr>(5) Danh sách một số môn được đề xuất chọn lựa thuộc các ngành khác</vt:lpstr>
      <vt:lpstr>Chuyên ngành chương trình Chất lượng cao định hướng Nhật Bản</vt:lpstr>
      <vt:lpstr>(1) Định hướng Khoa học dữ liệu và Dữ liệu lớn (Data Science and Big Data)</vt:lpstr>
      <vt:lpstr>(2) Định hướng Truyền thông xã hội và Công nghệ Web (Social Media and Web Technology)</vt:lpstr>
      <vt:lpstr>(3.1) Các môn tự chọn của Khoa quản lý</vt:lpstr>
      <vt:lpstr>(3.2) Các môn tự chọn khác Khoa</vt:lpstr>
      <vt:lpstr>(3.3) Các môn học giảng dạy bằng tiếng Nhật</vt:lpstr>
      <vt:lpstr>5 – Thực tập</vt:lpstr>
      <vt:lpstr>6 – Kiến thức Tốt nghiệp</vt:lpstr>
      <vt:lpstr>Điều kiện tốt nghiệp</vt:lpstr>
      <vt:lpstr>Các yêu cầu khi tốt nghiệp</vt:lpstr>
      <vt:lpstr>(1) Điều kiện chuyên môn</vt:lpstr>
      <vt:lpstr>(2) Điều kiện ngoại ngữ</vt:lpstr>
      <vt:lpstr>Các môn học đặc thù của ngành Công nghệ thông tin</vt:lpstr>
      <vt:lpstr>Các môn cơ sở</vt:lpstr>
      <vt:lpstr>Các môn chuyên ngành</vt:lpstr>
      <vt:lpstr>Con đường nghề nghiệp (Career path)</vt:lpstr>
      <vt:lpstr>Career path</vt:lpstr>
      <vt:lpstr>Kết luận</vt:lpstr>
      <vt:lpstr>Tài liệu tham khảo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Quang Nguyen</cp:lastModifiedBy>
  <cp:revision>871</cp:revision>
  <cp:lastPrinted>2019-06-18T07:05:10Z</cp:lastPrinted>
  <dcterms:created xsi:type="dcterms:W3CDTF">2008-06-14T04:13:27Z</dcterms:created>
  <dcterms:modified xsi:type="dcterms:W3CDTF">2022-03-03T08:32:47Z</dcterms:modified>
</cp:coreProperties>
</file>